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87" r:id="rId10"/>
    <p:sldId id="263" r:id="rId11"/>
    <p:sldId id="264" r:id="rId12"/>
    <p:sldId id="265" r:id="rId13"/>
    <p:sldId id="266" r:id="rId14"/>
    <p:sldId id="283" r:id="rId15"/>
    <p:sldId id="284" r:id="rId16"/>
    <p:sldId id="285" r:id="rId17"/>
    <p:sldId id="267" r:id="rId18"/>
    <p:sldId id="268" r:id="rId19"/>
    <p:sldId id="290" r:id="rId20"/>
    <p:sldId id="269" r:id="rId21"/>
    <p:sldId id="270" r:id="rId22"/>
    <p:sldId id="288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9" r:id="rId32"/>
    <p:sldId id="279" r:id="rId33"/>
    <p:sldId id="280" r:id="rId34"/>
    <p:sldId id="281" r:id="rId35"/>
    <p:sldId id="282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C1279-542C-4D9E-9446-74EE7CE00E3F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5057-E9C6-4241-B5D2-F981C3D91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&amp; Chronic Pancreatitis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MBChB 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295400"/>
          </a:xfrm>
        </p:spPr>
        <p:txBody>
          <a:bodyPr>
            <a:normAutofit fontScale="92500" lnSpcReduction="2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Dr. Linda Gathara</a:t>
            </a:r>
          </a:p>
          <a:p>
            <a:r>
              <a:rPr lang="en-US" sz="2000" dirty="0" smtClean="0"/>
              <a:t>MBChB(UoN), MMED(IMED)(Wits),FCP(SA),FCP(ECSA)</a:t>
            </a:r>
          </a:p>
          <a:p>
            <a:r>
              <a:rPr lang="en-US" sz="2000" dirty="0" smtClean="0"/>
              <a:t>Consultant Physician &amp; Gastroenterologist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Consists </a:t>
            </a:r>
            <a:r>
              <a:rPr lang="en-US" dirty="0"/>
              <a:t>of clusters of cells, known as the pancreatic islets scattered throughout the gland. </a:t>
            </a:r>
          </a:p>
          <a:p>
            <a:r>
              <a:rPr lang="en-US" dirty="0" smtClean="0"/>
              <a:t>Alpha </a:t>
            </a:r>
            <a:r>
              <a:rPr lang="en-US" dirty="0"/>
              <a:t>cells secrete glucagon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Beta cells secret insulin </a:t>
            </a:r>
          </a:p>
          <a:p>
            <a:r>
              <a:rPr lang="en-US" dirty="0" smtClean="0"/>
              <a:t>Delta </a:t>
            </a:r>
            <a:r>
              <a:rPr lang="en-US" dirty="0"/>
              <a:t>cells secrete </a:t>
            </a:r>
            <a:r>
              <a:rPr lang="en-US" dirty="0" err="1"/>
              <a:t>somatostatin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insulin -Reduces </a:t>
            </a:r>
            <a:r>
              <a:rPr lang="en-US" dirty="0"/>
              <a:t>blood glucose </a:t>
            </a:r>
            <a:r>
              <a:rPr lang="en-US" dirty="0" smtClean="0"/>
              <a:t>levels. </a:t>
            </a:r>
            <a:r>
              <a:rPr lang="en-US" dirty="0"/>
              <a:t>Secretion is stimulated by increased blood glucose </a:t>
            </a:r>
            <a:r>
              <a:rPr lang="en-US" dirty="0" err="1"/>
              <a:t>level,e.g</a:t>
            </a:r>
            <a:r>
              <a:rPr lang="en-US" dirty="0"/>
              <a:t> after eating a meal </a:t>
            </a:r>
            <a:endParaRPr lang="en-US" dirty="0" smtClean="0"/>
          </a:p>
          <a:p>
            <a:r>
              <a:rPr lang="en-US" dirty="0" smtClean="0"/>
              <a:t> glucagon-Increases </a:t>
            </a:r>
            <a:r>
              <a:rPr lang="en-US" dirty="0"/>
              <a:t>blood glucose level. </a:t>
            </a:r>
            <a:r>
              <a:rPr lang="en-US" dirty="0" smtClean="0"/>
              <a:t>Secretion </a:t>
            </a:r>
            <a:r>
              <a:rPr lang="en-US" dirty="0"/>
              <a:t>is stimulated by low blood glucose levels and exercise, and decreased by </a:t>
            </a:r>
            <a:r>
              <a:rPr lang="en-US" dirty="0" err="1"/>
              <a:t>somatostatin</a:t>
            </a:r>
            <a:r>
              <a:rPr lang="en-US" dirty="0"/>
              <a:t> and insulin.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somatostatins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Inhibits the secretion of insulin and glucagon in addition to inhibiting the secretion of GH from the anterior pituitary.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Pancreatitis </a:t>
            </a:r>
            <a:r>
              <a:rPr lang="en-US" dirty="0"/>
              <a:t>is the inflammation of the pancreas.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Acute inflammation: occurs suddenly and lasting for a few days. Usually heals by regeneration without any functional or anatomic changes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. Chronic inflammation: occurs gradually with recurrent attacks . Heals by fibrosis that result in endocrine and exocrine insufficiency.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Pancreatitis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 It is an acute inflammatory process of the pancreas. </a:t>
            </a:r>
            <a:r>
              <a:rPr lang="en-US" dirty="0" smtClean="0"/>
              <a:t> </a:t>
            </a:r>
            <a:r>
              <a:rPr lang="en-US" dirty="0"/>
              <a:t>The degree of inflammation varies from mild edema to severe hemorrhagic necrosis.</a:t>
            </a:r>
          </a:p>
          <a:p>
            <a:r>
              <a:rPr lang="en-US" dirty="0" smtClean="0"/>
              <a:t> </a:t>
            </a:r>
            <a:r>
              <a:rPr lang="en-US" dirty="0"/>
              <a:t>Incidence </a:t>
            </a:r>
            <a:r>
              <a:rPr lang="en-US" dirty="0" smtClean="0"/>
              <a:t>- most </a:t>
            </a:r>
            <a:r>
              <a:rPr lang="en-US" dirty="0"/>
              <a:t>common in middle aged men and women. </a:t>
            </a:r>
            <a:r>
              <a:rPr lang="en-US" dirty="0" smtClean="0"/>
              <a:t>It </a:t>
            </a:r>
            <a:r>
              <a:rPr lang="en-US" dirty="0"/>
              <a:t>affects male and female equally.</a:t>
            </a:r>
          </a:p>
          <a:p>
            <a:r>
              <a:rPr lang="en-US" dirty="0" smtClean="0"/>
              <a:t>Etiological </a:t>
            </a:r>
            <a:r>
              <a:rPr lang="en-US" dirty="0"/>
              <a:t>factors(</a:t>
            </a:r>
            <a:r>
              <a:rPr lang="en-US" dirty="0" err="1"/>
              <a:t>Gallstone,ethanol,trauma</a:t>
            </a:r>
            <a:r>
              <a:rPr lang="en-US" dirty="0"/>
              <a:t> etc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pathophysiologic</a:t>
            </a:r>
            <a:r>
              <a:rPr lang="en-US" dirty="0" smtClean="0"/>
              <a:t> involvement </a:t>
            </a:r>
            <a:r>
              <a:rPr lang="en-US" dirty="0"/>
              <a:t>ranges from edematous pancreatitis (which is self limiting )to necrotizing pancreatitis.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I: I</a:t>
            </a:r>
            <a:r>
              <a:rPr lang="en-US" dirty="0" smtClean="0"/>
              <a:t>diopathic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b="1" dirty="0" smtClean="0"/>
              <a:t>G: G</a:t>
            </a:r>
            <a:r>
              <a:rPr lang="en-US" dirty="0" smtClean="0"/>
              <a:t>allstones</a:t>
            </a:r>
          </a:p>
          <a:p>
            <a:r>
              <a:rPr lang="en-US" b="1" dirty="0" smtClean="0"/>
              <a:t>E: E</a:t>
            </a:r>
            <a:r>
              <a:rPr lang="en-US" dirty="0" smtClean="0"/>
              <a:t>thanol (alcohol)</a:t>
            </a:r>
          </a:p>
          <a:p>
            <a:r>
              <a:rPr lang="en-US" b="1" dirty="0" smtClean="0"/>
              <a:t>T: T</a:t>
            </a:r>
            <a:r>
              <a:rPr lang="en-US" dirty="0" smtClean="0"/>
              <a:t>rauma</a:t>
            </a:r>
          </a:p>
          <a:p>
            <a:r>
              <a:rPr lang="en-US" b="1" dirty="0" smtClean="0"/>
              <a:t>S: S</a:t>
            </a:r>
            <a:r>
              <a:rPr lang="en-US" dirty="0" smtClean="0"/>
              <a:t>teroids</a:t>
            </a:r>
          </a:p>
          <a:p>
            <a:r>
              <a:rPr lang="en-US" b="1" dirty="0" smtClean="0"/>
              <a:t>M: M</a:t>
            </a:r>
            <a:r>
              <a:rPr lang="en-US" dirty="0" smtClean="0"/>
              <a:t>umps (and other infections) / malignancy</a:t>
            </a:r>
          </a:p>
          <a:p>
            <a:r>
              <a:rPr lang="en-US" b="1" dirty="0" smtClean="0"/>
              <a:t>A: A</a:t>
            </a:r>
            <a:r>
              <a:rPr lang="en-US" dirty="0" smtClean="0"/>
              <a:t>utoimmune</a:t>
            </a:r>
          </a:p>
          <a:p>
            <a:r>
              <a:rPr lang="en-US" b="1" dirty="0" smtClean="0"/>
              <a:t>S: S</a:t>
            </a:r>
            <a:r>
              <a:rPr lang="en-US" dirty="0" smtClean="0"/>
              <a:t>corpion stings/Spider bites</a:t>
            </a:r>
          </a:p>
          <a:p>
            <a:r>
              <a:rPr lang="en-US" b="1" dirty="0" smtClean="0"/>
              <a:t>H: </a:t>
            </a:r>
            <a:r>
              <a:rPr lang="en-US" b="1" dirty="0" err="1" smtClean="0"/>
              <a:t>H</a:t>
            </a:r>
            <a:r>
              <a:rPr lang="en-US" dirty="0" err="1" smtClean="0"/>
              <a:t>yperlipidemia</a:t>
            </a:r>
            <a:r>
              <a:rPr lang="en-US" dirty="0" smtClean="0"/>
              <a:t>/</a:t>
            </a:r>
            <a:r>
              <a:rPr lang="en-US" dirty="0" err="1" smtClean="0"/>
              <a:t>Hypercalcaemia</a:t>
            </a:r>
            <a:endParaRPr lang="en-US" dirty="0" smtClean="0"/>
          </a:p>
          <a:p>
            <a:r>
              <a:rPr lang="en-US" b="1" dirty="0" smtClean="0"/>
              <a:t>E: E</a:t>
            </a:r>
            <a:r>
              <a:rPr lang="en-US" dirty="0" smtClean="0"/>
              <a:t>RCP</a:t>
            </a:r>
          </a:p>
          <a:p>
            <a:r>
              <a:rPr lang="en-US" b="1" dirty="0" smtClean="0"/>
              <a:t>D: D</a:t>
            </a:r>
            <a:r>
              <a:rPr lang="en-US" dirty="0" smtClean="0"/>
              <a:t>rugs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Atlanta Classification - Acute Pancreatitis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A. Mild Pancreatitis</a:t>
            </a:r>
          </a:p>
          <a:p>
            <a:r>
              <a:rPr lang="en-US" dirty="0" smtClean="0"/>
              <a:t>No organ failure</a:t>
            </a:r>
          </a:p>
          <a:p>
            <a:r>
              <a:rPr lang="en-US" dirty="0" smtClean="0"/>
              <a:t>No local or systemic complications</a:t>
            </a:r>
          </a:p>
          <a:p>
            <a:pPr>
              <a:buNone/>
            </a:pPr>
            <a:r>
              <a:rPr lang="en-US" b="1" dirty="0" smtClean="0"/>
              <a:t>B. Moderately severe acute pancreatitis:</a:t>
            </a:r>
          </a:p>
          <a:p>
            <a:r>
              <a:rPr lang="en-US" dirty="0" smtClean="0"/>
              <a:t>Organ failure that resolves within 48h (transient organ failure) and / or</a:t>
            </a:r>
          </a:p>
          <a:p>
            <a:r>
              <a:rPr lang="en-US" dirty="0" smtClean="0"/>
              <a:t>Local or systemic complications without persistent organ failure</a:t>
            </a:r>
          </a:p>
          <a:p>
            <a:pPr>
              <a:buNone/>
            </a:pPr>
            <a:r>
              <a:rPr lang="en-US" b="1" dirty="0" smtClean="0"/>
              <a:t>C. Severe acute pancreatitis: Persistent organ failure (&gt;48h)</a:t>
            </a:r>
          </a:p>
          <a:p>
            <a:r>
              <a:rPr lang="en-US" dirty="0" smtClean="0"/>
              <a:t>Single organ failure</a:t>
            </a:r>
          </a:p>
          <a:p>
            <a:r>
              <a:rPr lang="en-US" dirty="0" smtClean="0"/>
              <a:t>Multiple organ failure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ute pa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077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Severe abdominal pain is </a:t>
            </a:r>
            <a:r>
              <a:rPr lang="en-US" dirty="0" err="1"/>
              <a:t>predominanat</a:t>
            </a:r>
            <a:r>
              <a:rPr lang="en-US" dirty="0"/>
              <a:t> symptoms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Pain located in upper quadrant and </a:t>
            </a:r>
            <a:r>
              <a:rPr lang="en-US" dirty="0" err="1"/>
              <a:t>midepigastrium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Severe, deep piercing and continuous or steady in nature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Hypotension Nausea, vomiting</a:t>
            </a:r>
          </a:p>
          <a:p>
            <a:r>
              <a:rPr lang="en-US" dirty="0" smtClean="0"/>
              <a:t> Crackles present over lungs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Illeus</a:t>
            </a:r>
            <a:r>
              <a:rPr lang="en-US" dirty="0" smtClean="0"/>
              <a:t> with marked abdominal </a:t>
            </a:r>
            <a:r>
              <a:rPr lang="en-US" dirty="0" err="1" smtClean="0"/>
              <a:t>distension</a:t>
            </a:r>
            <a:r>
              <a:rPr lang="en-US" dirty="0" err="1" smtClean="0"/>
              <a:t>Tachycardia</a:t>
            </a:r>
            <a:r>
              <a:rPr lang="en-US" dirty="0" smtClean="0"/>
              <a:t> and jaundice </a:t>
            </a:r>
          </a:p>
          <a:p>
            <a:r>
              <a:rPr lang="en-US" dirty="0" smtClean="0"/>
              <a:t>Bowel sound may be decreased or absent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Greys</a:t>
            </a:r>
            <a:r>
              <a:rPr lang="en-US" dirty="0"/>
              <a:t> turner spots (bluish flank </a:t>
            </a:r>
            <a:r>
              <a:rPr lang="en-US" dirty="0" err="1"/>
              <a:t>discolouration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Cullen’s sign(a bluish </a:t>
            </a:r>
            <a:r>
              <a:rPr lang="en-US" dirty="0" err="1"/>
              <a:t>periumblical</a:t>
            </a:r>
            <a:r>
              <a:rPr lang="en-US" dirty="0"/>
              <a:t> area)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cullen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examination</a:t>
            </a:r>
            <a:endParaRPr lang="en-US" dirty="0"/>
          </a:p>
        </p:txBody>
      </p:sp>
      <p:pic>
        <p:nvPicPr>
          <p:cNvPr id="7" name="Content Placeholder 6" descr="grey turn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Pancreas - Anatomy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Elongated and tapered organ 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 pale grey gland weighing about 60 grams and about 12-15 cm </a:t>
            </a:r>
            <a:r>
              <a:rPr lang="en-US" dirty="0" smtClean="0"/>
              <a:t>long.</a:t>
            </a:r>
          </a:p>
          <a:p>
            <a:r>
              <a:rPr lang="en-US" dirty="0" smtClean="0"/>
              <a:t> </a:t>
            </a:r>
            <a:r>
              <a:rPr lang="en-US" dirty="0"/>
              <a:t>Situated in the </a:t>
            </a:r>
            <a:r>
              <a:rPr lang="en-US" dirty="0" err="1"/>
              <a:t>epigastric</a:t>
            </a:r>
            <a:r>
              <a:rPr lang="en-US" dirty="0"/>
              <a:t> and left hypochondriac regions of the abdominal cavity</a:t>
            </a:r>
          </a:p>
        </p:txBody>
      </p:sp>
      <p:pic>
        <p:nvPicPr>
          <p:cNvPr id="5" name="Content Placeholder 4" descr="pancreas anatom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752600"/>
            <a:ext cx="3657600" cy="4038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 Shock may be arise due </a:t>
            </a:r>
            <a:r>
              <a:rPr lang="en-US" dirty="0" smtClean="0"/>
              <a:t>to:</a:t>
            </a:r>
          </a:p>
          <a:p>
            <a:r>
              <a:rPr lang="en-US" dirty="0" smtClean="0"/>
              <a:t> </a:t>
            </a:r>
            <a:r>
              <a:rPr lang="en-US" dirty="0" err="1"/>
              <a:t>haemorrhage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toxemia </a:t>
            </a:r>
            <a:r>
              <a:rPr lang="en-US" dirty="0"/>
              <a:t>from activated </a:t>
            </a:r>
            <a:r>
              <a:rPr lang="en-US" dirty="0" smtClean="0"/>
              <a:t>enzymes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ypovolemia</a:t>
            </a:r>
            <a:r>
              <a:rPr lang="en-US" dirty="0" smtClean="0"/>
              <a:t> </a:t>
            </a:r>
            <a:r>
              <a:rPr lang="en-US" dirty="0"/>
              <a:t>as a result of fluid shift.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Chronic pancreatitis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C</a:t>
            </a:r>
            <a:r>
              <a:rPr lang="en-US" dirty="0" smtClean="0"/>
              <a:t>ontinuous</a:t>
            </a:r>
            <a:r>
              <a:rPr lang="en-US" dirty="0"/>
              <a:t>, prolonged , inflammatory and </a:t>
            </a:r>
            <a:r>
              <a:rPr lang="en-US" dirty="0" err="1"/>
              <a:t>fibrosing</a:t>
            </a:r>
            <a:r>
              <a:rPr lang="en-US" dirty="0"/>
              <a:t> process of the pancreas.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Progressively destroyed as it is replaced with fibrotic tissue. </a:t>
            </a:r>
          </a:p>
          <a:p>
            <a:r>
              <a:rPr lang="en-US" dirty="0" smtClean="0"/>
              <a:t>Strictures </a:t>
            </a:r>
            <a:r>
              <a:rPr lang="en-US" dirty="0"/>
              <a:t>and calcification may also occur in pancreas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pancreatitis</a:t>
            </a:r>
            <a:endParaRPr lang="en-US" dirty="0"/>
          </a:p>
        </p:txBody>
      </p:sp>
      <p:pic>
        <p:nvPicPr>
          <p:cNvPr id="4" name="Content Placeholder 3" descr="chronic pancreatit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7543800" cy="475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Pathophysiology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2 major types are chronic obstructive </a:t>
            </a:r>
            <a:r>
              <a:rPr lang="en-US" dirty="0" err="1"/>
              <a:t>pancreatitits</a:t>
            </a:r>
            <a:r>
              <a:rPr lang="en-US" dirty="0"/>
              <a:t> and chronic calcifying pancreatitis.</a:t>
            </a:r>
          </a:p>
          <a:p>
            <a:r>
              <a:rPr lang="en-US" dirty="0" smtClean="0"/>
              <a:t>Toxic </a:t>
            </a:r>
            <a:r>
              <a:rPr lang="en-US" dirty="0"/>
              <a:t>effect of alcohol causes obstruction of duct with protein precipitates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precipitates block the pancreatic duct and eventually calcify which is followed by fibrosis and glandular atrophy. </a:t>
            </a:r>
            <a:endParaRPr lang="en-US" dirty="0" smtClean="0"/>
          </a:p>
          <a:p>
            <a:r>
              <a:rPr lang="en-US" dirty="0" err="1" smtClean="0"/>
              <a:t>Pseudocyst</a:t>
            </a:r>
            <a:r>
              <a:rPr lang="en-US" dirty="0" smtClean="0"/>
              <a:t> </a:t>
            </a:r>
            <a:r>
              <a:rPr lang="en-US" dirty="0"/>
              <a:t>and abscesses commonly develop.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Clinical </a:t>
            </a:r>
            <a:r>
              <a:rPr lang="en-US" dirty="0"/>
              <a:t>manifestation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Upper abdominal pain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Losing weight without trying </a:t>
            </a:r>
          </a:p>
          <a:p>
            <a:r>
              <a:rPr lang="en-US" dirty="0" smtClean="0"/>
              <a:t>Oily</a:t>
            </a:r>
            <a:r>
              <a:rPr lang="en-US" dirty="0"/>
              <a:t>, smelly stools (</a:t>
            </a:r>
            <a:r>
              <a:rPr lang="en-US" dirty="0" err="1"/>
              <a:t>steatorrhea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Infections</a:t>
            </a:r>
            <a:r>
              <a:rPr lang="en-US" dirty="0"/>
              <a:t>: In acute pancreatitis, the pancreas is susceptible to bacteria that can cause infections.. </a:t>
            </a:r>
          </a:p>
          <a:p>
            <a:r>
              <a:rPr lang="en-US" dirty="0" err="1" smtClean="0"/>
              <a:t>Pseudocyst</a:t>
            </a:r>
            <a:r>
              <a:rPr lang="en-US" dirty="0" smtClean="0"/>
              <a:t>: Debris </a:t>
            </a:r>
            <a:r>
              <a:rPr lang="en-US" dirty="0"/>
              <a:t>and fluid that can collect in pockets of the pancreas. If this cyst-like pocket ruptures, infection and bleeding can result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Diabetes: Due to damage of the insulin producing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Pancreatic </a:t>
            </a:r>
            <a:r>
              <a:rPr lang="en-US" dirty="0"/>
              <a:t>abscess(cavity of pus within the pancreas) </a:t>
            </a:r>
          </a:p>
          <a:p>
            <a:r>
              <a:rPr lang="en-US" dirty="0" smtClean="0"/>
              <a:t>Respiratory </a:t>
            </a:r>
            <a:r>
              <a:rPr lang="en-US" dirty="0"/>
              <a:t>problems(pleural </a:t>
            </a:r>
            <a:r>
              <a:rPr lang="en-US" dirty="0" err="1"/>
              <a:t>effusion,atrelactasis,pneumonia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SIRS(systemic </a:t>
            </a:r>
            <a:r>
              <a:rPr lang="en-US" dirty="0"/>
              <a:t>inflammatory response syndrome)-</a:t>
            </a:r>
            <a:r>
              <a:rPr lang="en-US" dirty="0" err="1"/>
              <a:t>vasodilation,hypotension,capillary</a:t>
            </a:r>
            <a:r>
              <a:rPr lang="en-US" dirty="0"/>
              <a:t> </a:t>
            </a:r>
            <a:r>
              <a:rPr lang="en-US" dirty="0" err="1"/>
              <a:t>leakage,edema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Malnutrition: Due to lack of absorption.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Pulmonary emboli, disseminated intravascular coagulation.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Investigations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Primary </a:t>
            </a:r>
            <a:r>
              <a:rPr lang="en-US" b="1" dirty="0"/>
              <a:t>test </a:t>
            </a:r>
            <a:endParaRPr lang="en-US" b="1" dirty="0" smtClean="0"/>
          </a:p>
          <a:p>
            <a:r>
              <a:rPr lang="en-US" dirty="0" smtClean="0"/>
              <a:t>Serum </a:t>
            </a:r>
            <a:r>
              <a:rPr lang="en-US" dirty="0"/>
              <a:t>amylase Increased (&gt;200 U/L) </a:t>
            </a:r>
          </a:p>
          <a:p>
            <a:r>
              <a:rPr lang="en-US" dirty="0" smtClean="0"/>
              <a:t>Serum </a:t>
            </a:r>
            <a:r>
              <a:rPr lang="en-US" dirty="0"/>
              <a:t>lipase Elevated </a:t>
            </a:r>
            <a:endParaRPr lang="en-US" dirty="0" smtClean="0"/>
          </a:p>
          <a:p>
            <a:r>
              <a:rPr lang="en-US" dirty="0" smtClean="0"/>
              <a:t>Urinary </a:t>
            </a:r>
            <a:r>
              <a:rPr lang="en-US" dirty="0"/>
              <a:t>amylase Elevated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Secondary tests</a:t>
            </a:r>
          </a:p>
          <a:p>
            <a:r>
              <a:rPr lang="en-US" dirty="0" smtClean="0"/>
              <a:t>Blood </a:t>
            </a:r>
            <a:r>
              <a:rPr lang="en-US" dirty="0"/>
              <a:t>glucose Hyperglycemia </a:t>
            </a:r>
          </a:p>
          <a:p>
            <a:r>
              <a:rPr lang="en-US" dirty="0" smtClean="0"/>
              <a:t>Serum </a:t>
            </a:r>
            <a:r>
              <a:rPr lang="en-US" dirty="0"/>
              <a:t>calcium </a:t>
            </a:r>
            <a:r>
              <a:rPr lang="en-US" dirty="0" err="1"/>
              <a:t>Hypocalcemia</a:t>
            </a:r>
            <a:r>
              <a:rPr lang="en-US" dirty="0"/>
              <a:t> </a:t>
            </a:r>
          </a:p>
          <a:p>
            <a:r>
              <a:rPr lang="en-US" dirty="0" smtClean="0"/>
              <a:t>Serum </a:t>
            </a:r>
            <a:r>
              <a:rPr lang="en-US" dirty="0"/>
              <a:t>triglyceride </a:t>
            </a:r>
            <a:r>
              <a:rPr lang="en-US" dirty="0" err="1"/>
              <a:t>Hyperlipidemia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nvestigations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Abdominal </a:t>
            </a:r>
            <a:r>
              <a:rPr lang="en-US" dirty="0" err="1" smtClean="0"/>
              <a:t>ultrasonography</a:t>
            </a:r>
            <a:endParaRPr lang="en-US" dirty="0" smtClean="0"/>
          </a:p>
          <a:p>
            <a:r>
              <a:rPr lang="en-US" dirty="0" smtClean="0"/>
              <a:t> Endoscopic </a:t>
            </a:r>
            <a:r>
              <a:rPr lang="en-US" dirty="0" err="1"/>
              <a:t>ultrasonography</a:t>
            </a:r>
            <a:r>
              <a:rPr lang="en-US" dirty="0"/>
              <a:t> (EUS)</a:t>
            </a:r>
          </a:p>
          <a:p>
            <a:r>
              <a:rPr lang="en-US" dirty="0" smtClean="0"/>
              <a:t> </a:t>
            </a:r>
            <a:r>
              <a:rPr lang="en-US" dirty="0"/>
              <a:t>Abdominal computed tomography (CT) </a:t>
            </a:r>
            <a:endParaRPr lang="en-US" dirty="0" smtClean="0"/>
          </a:p>
          <a:p>
            <a:r>
              <a:rPr lang="en-US" dirty="0" smtClean="0"/>
              <a:t>Endoscopic </a:t>
            </a:r>
            <a:r>
              <a:rPr lang="en-US" dirty="0"/>
              <a:t>retrograde </a:t>
            </a:r>
            <a:r>
              <a:rPr lang="en-US" dirty="0" err="1"/>
              <a:t>cholangiopancreatogra</a:t>
            </a:r>
            <a:r>
              <a:rPr lang="en-US" dirty="0"/>
              <a:t> </a:t>
            </a:r>
            <a:r>
              <a:rPr lang="en-US" dirty="0" err="1"/>
              <a:t>phy</a:t>
            </a:r>
            <a:r>
              <a:rPr lang="en-US" dirty="0"/>
              <a:t> (ERCP)</a:t>
            </a:r>
          </a:p>
          <a:p>
            <a:endParaRPr lang="en-US" dirty="0"/>
          </a:p>
        </p:txBody>
      </p:sp>
      <p:pic>
        <p:nvPicPr>
          <p:cNvPr id="7" name="Content Placeholder 6" descr="ercp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1100" y="2153444"/>
            <a:ext cx="3352800" cy="3419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Objective </a:t>
            </a:r>
            <a:r>
              <a:rPr lang="en-US" dirty="0"/>
              <a:t>of collaborative care for acute </a:t>
            </a:r>
            <a:r>
              <a:rPr lang="en-US" dirty="0" err="1"/>
              <a:t>pancreatitits</a:t>
            </a:r>
            <a:r>
              <a:rPr lang="en-US" dirty="0"/>
              <a:t> include: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Relief of pain </a:t>
            </a:r>
          </a:p>
          <a:p>
            <a:r>
              <a:rPr lang="en-US" dirty="0" smtClean="0"/>
              <a:t>Prevention </a:t>
            </a:r>
            <a:r>
              <a:rPr lang="en-US" dirty="0"/>
              <a:t>or alleviation of shock </a:t>
            </a:r>
          </a:p>
          <a:p>
            <a:r>
              <a:rPr lang="en-US" dirty="0" smtClean="0"/>
              <a:t>Reduction </a:t>
            </a:r>
            <a:r>
              <a:rPr lang="en-US" dirty="0"/>
              <a:t>of pancreatic secretions </a:t>
            </a:r>
          </a:p>
          <a:p>
            <a:r>
              <a:rPr lang="en-US" dirty="0" smtClean="0"/>
              <a:t>Control </a:t>
            </a:r>
            <a:r>
              <a:rPr lang="en-US" dirty="0"/>
              <a:t>of fluid and electrolyte </a:t>
            </a:r>
            <a:r>
              <a:rPr lang="en-US" dirty="0" smtClean="0"/>
              <a:t>imbalances</a:t>
            </a:r>
          </a:p>
          <a:p>
            <a:r>
              <a:rPr lang="en-US" dirty="0" smtClean="0"/>
              <a:t>Prevention </a:t>
            </a:r>
            <a:r>
              <a:rPr lang="en-US" dirty="0"/>
              <a:t>or treatment of infections </a:t>
            </a:r>
          </a:p>
          <a:p>
            <a:r>
              <a:rPr lang="en-US" dirty="0" smtClean="0"/>
              <a:t>Removal </a:t>
            </a:r>
            <a:r>
              <a:rPr lang="en-US" dirty="0"/>
              <a:t>of the precipitating 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Head </a:t>
            </a:r>
            <a:r>
              <a:rPr lang="en-US" dirty="0"/>
              <a:t>-the widest right part of the organ and lies in the curve of the duodenum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Body- tapered left side extends slightly upward lies behind stomach.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Tail- narrowed end part lies </a:t>
            </a:r>
            <a:r>
              <a:rPr lang="en-US" dirty="0" err="1"/>
              <a:t>infront</a:t>
            </a:r>
            <a:r>
              <a:rPr lang="en-US" dirty="0"/>
              <a:t> of the kidney and just reaches the spleen.</a:t>
            </a:r>
          </a:p>
        </p:txBody>
      </p:sp>
      <p:pic>
        <p:nvPicPr>
          <p:cNvPr id="8" name="Content Placeholder 7" descr="PancreasAnatomy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267200" cy="2971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Conservative </a:t>
            </a:r>
            <a:r>
              <a:rPr lang="en-US" dirty="0" smtClean="0"/>
              <a:t>therapy- Focused  on </a:t>
            </a:r>
            <a:r>
              <a:rPr lang="en-US" dirty="0"/>
              <a:t>supportive care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Pain management(Iv </a:t>
            </a:r>
            <a:r>
              <a:rPr lang="en-US" dirty="0" err="1"/>
              <a:t>morphine,antispasmodic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Correction of </a:t>
            </a:r>
            <a:r>
              <a:rPr lang="en-US" dirty="0" err="1"/>
              <a:t>hypovolemia</a:t>
            </a:r>
            <a:r>
              <a:rPr lang="en-US" dirty="0"/>
              <a:t> using normal saline and colloids.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Use NG suction to reduce vomiting and gastric distension </a:t>
            </a:r>
            <a:endParaRPr lang="en-US" dirty="0" smtClean="0"/>
          </a:p>
          <a:p>
            <a:r>
              <a:rPr lang="en-US" dirty="0" smtClean="0"/>
              <a:t>Decrease </a:t>
            </a:r>
            <a:r>
              <a:rPr lang="en-US" dirty="0"/>
              <a:t>stimulation of pancreas </a:t>
            </a:r>
            <a:endParaRPr lang="en-US" dirty="0" smtClean="0"/>
          </a:p>
          <a:p>
            <a:r>
              <a:rPr lang="en-US" dirty="0" smtClean="0"/>
              <a:t>Avoidance </a:t>
            </a:r>
            <a:r>
              <a:rPr lang="en-US" dirty="0"/>
              <a:t>of alcohol. </a:t>
            </a:r>
            <a:endParaRPr lang="en-US" dirty="0" smtClean="0"/>
          </a:p>
          <a:p>
            <a:r>
              <a:rPr lang="en-US" dirty="0" smtClean="0"/>
              <a:t>Keep </a:t>
            </a:r>
            <a:r>
              <a:rPr lang="en-US" dirty="0"/>
              <a:t>patient in </a:t>
            </a:r>
            <a:r>
              <a:rPr lang="en-US" dirty="0" smtClean="0"/>
              <a:t>NPO Oxygen for hypoxic patients those with acute respiratory distress syndrome.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Morphine –relief of pain. </a:t>
            </a:r>
            <a:endParaRPr lang="en-US" dirty="0" smtClean="0"/>
          </a:p>
          <a:p>
            <a:r>
              <a:rPr lang="en-US" dirty="0" smtClean="0"/>
              <a:t>Nitroglycerine </a:t>
            </a:r>
            <a:r>
              <a:rPr lang="en-US" dirty="0" smtClean="0"/>
              <a:t>or </a:t>
            </a:r>
            <a:r>
              <a:rPr lang="en-US" dirty="0" err="1" smtClean="0"/>
              <a:t>papaverine</a:t>
            </a:r>
            <a:r>
              <a:rPr lang="en-US" dirty="0" smtClean="0"/>
              <a:t>-relaxation of smooth muscles and relief of pain. </a:t>
            </a:r>
            <a:endParaRPr lang="en-US" dirty="0" smtClean="0"/>
          </a:p>
          <a:p>
            <a:r>
              <a:rPr lang="en-US" dirty="0" smtClean="0"/>
              <a:t>Antispasmodic(</a:t>
            </a:r>
            <a:r>
              <a:rPr lang="en-US" dirty="0" err="1" smtClean="0"/>
              <a:t>dicyclomine,propantheline</a:t>
            </a:r>
            <a:r>
              <a:rPr lang="en-US" dirty="0" smtClean="0"/>
              <a:t> </a:t>
            </a:r>
            <a:r>
              <a:rPr lang="en-US" dirty="0" smtClean="0"/>
              <a:t>bromide)-decreased of </a:t>
            </a:r>
            <a:r>
              <a:rPr lang="en-US" dirty="0" err="1" smtClean="0"/>
              <a:t>vagal</a:t>
            </a:r>
            <a:r>
              <a:rPr lang="en-US" dirty="0" smtClean="0"/>
              <a:t> </a:t>
            </a:r>
            <a:r>
              <a:rPr lang="en-US" dirty="0" err="1" smtClean="0"/>
              <a:t>stimulation,motility,pancreatic</a:t>
            </a:r>
            <a:r>
              <a:rPr lang="en-US" dirty="0" smtClean="0"/>
              <a:t> outflow. </a:t>
            </a:r>
            <a:endParaRPr lang="en-US" dirty="0" smtClean="0"/>
          </a:p>
          <a:p>
            <a:r>
              <a:rPr lang="en-US" dirty="0" smtClean="0"/>
              <a:t>Carbonic </a:t>
            </a:r>
            <a:r>
              <a:rPr lang="en-US" dirty="0" err="1" smtClean="0"/>
              <a:t>anhydrase</a:t>
            </a:r>
            <a:r>
              <a:rPr lang="en-US" dirty="0" smtClean="0"/>
              <a:t> </a:t>
            </a:r>
            <a:r>
              <a:rPr lang="en-US" dirty="0" smtClean="0"/>
              <a:t>inhibitor (</a:t>
            </a:r>
            <a:r>
              <a:rPr lang="en-US" dirty="0" err="1" smtClean="0"/>
              <a:t>acetazolamide</a:t>
            </a:r>
            <a:r>
              <a:rPr lang="en-US" dirty="0" smtClean="0"/>
              <a:t>) reduction in volume and bicarbonate concentration of pancreatic secretions.</a:t>
            </a:r>
          </a:p>
          <a:p>
            <a:r>
              <a:rPr lang="en-US" dirty="0" smtClean="0"/>
              <a:t> </a:t>
            </a:r>
            <a:r>
              <a:rPr lang="en-US" dirty="0" smtClean="0"/>
              <a:t>Antacids – neutralizations of gastric hydrochloride. </a:t>
            </a:r>
          </a:p>
          <a:p>
            <a:r>
              <a:rPr lang="en-US" dirty="0" smtClean="0"/>
              <a:t>Histamine(H2</a:t>
            </a:r>
            <a:r>
              <a:rPr lang="en-US" dirty="0" smtClean="0"/>
              <a:t>) receptor antagonists ranitidine </a:t>
            </a:r>
            <a:endParaRPr lang="en-US" dirty="0" smtClean="0"/>
          </a:p>
          <a:p>
            <a:r>
              <a:rPr lang="en-US" dirty="0" smtClean="0"/>
              <a:t>proton </a:t>
            </a:r>
            <a:r>
              <a:rPr lang="en-US" dirty="0" smtClean="0"/>
              <a:t>pump inhibitors (</a:t>
            </a:r>
            <a:r>
              <a:rPr lang="en-US" dirty="0" err="1" smtClean="0"/>
              <a:t>omeprazole</a:t>
            </a:r>
            <a:r>
              <a:rPr lang="en-US" dirty="0" smtClean="0"/>
              <a:t>) -decrease in HCL and stimulates pancreatic secretion</a:t>
            </a:r>
          </a:p>
          <a:p>
            <a:r>
              <a:rPr lang="en-US" dirty="0" smtClean="0"/>
              <a:t> </a:t>
            </a:r>
            <a:r>
              <a:rPr lang="en-US" dirty="0" smtClean="0"/>
              <a:t>Calcium :if </a:t>
            </a:r>
            <a:r>
              <a:rPr lang="en-US" dirty="0" err="1" smtClean="0"/>
              <a:t>hypocalcemia</a:t>
            </a:r>
            <a:r>
              <a:rPr lang="en-US" dirty="0" smtClean="0"/>
              <a:t> </a:t>
            </a:r>
            <a:r>
              <a:rPr lang="en-US" dirty="0" err="1" smtClean="0"/>
              <a:t>tetany</a:t>
            </a:r>
            <a:r>
              <a:rPr lang="en-US" dirty="0" smtClean="0"/>
              <a:t> occur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Prophylactic broad spectrum antibiotic </a:t>
            </a:r>
          </a:p>
          <a:p>
            <a:r>
              <a:rPr lang="en-US" dirty="0" smtClean="0"/>
              <a:t>Pancreatic </a:t>
            </a:r>
            <a:r>
              <a:rPr lang="en-US" dirty="0" smtClean="0"/>
              <a:t>enzyme replacement.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Nutritional </a:t>
            </a:r>
            <a:r>
              <a:rPr lang="en-US" dirty="0" smtClean="0"/>
              <a:t>management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Diet</a:t>
            </a:r>
            <a:r>
              <a:rPr lang="en-US" dirty="0"/>
              <a:t>: low in fat and high in protein and carbohydrates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Small frequent feeding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Pancreatic enzyme supplementation with meals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Correct </a:t>
            </a:r>
            <a:r>
              <a:rPr lang="en-US" dirty="0" err="1"/>
              <a:t>malabsorption</a:t>
            </a:r>
            <a:r>
              <a:rPr lang="en-US" dirty="0"/>
              <a:t> of the fat-soluble vitamins (A, D, E, K) and vitamin </a:t>
            </a:r>
            <a:r>
              <a:rPr lang="en-US" dirty="0" smtClean="0"/>
              <a:t>B12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Medium-chain </a:t>
            </a:r>
            <a:r>
              <a:rPr lang="en-US" dirty="0" smtClean="0"/>
              <a:t>triglycerides in patients with severe fat </a:t>
            </a:r>
            <a:r>
              <a:rPr lang="en-US" dirty="0" err="1" smtClean="0"/>
              <a:t>malabsorption</a:t>
            </a:r>
            <a:r>
              <a:rPr lang="en-US" dirty="0" smtClean="0"/>
              <a:t> (they are directly absorbed by the small intestine without the need for digestion).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therapy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-Done </a:t>
            </a:r>
            <a:r>
              <a:rPr lang="en-US" dirty="0"/>
              <a:t>in case of </a:t>
            </a:r>
            <a:endParaRPr lang="en-US" dirty="0" smtClean="0"/>
          </a:p>
          <a:p>
            <a:r>
              <a:rPr lang="en-US" dirty="0" smtClean="0"/>
              <a:t>Abscess </a:t>
            </a:r>
          </a:p>
          <a:p>
            <a:r>
              <a:rPr lang="en-US" dirty="0" smtClean="0"/>
              <a:t>Severe </a:t>
            </a:r>
            <a:r>
              <a:rPr lang="en-US" dirty="0"/>
              <a:t>peritonitis  </a:t>
            </a:r>
            <a:endParaRPr lang="en-US" dirty="0" smtClean="0"/>
          </a:p>
          <a:p>
            <a:r>
              <a:rPr lang="en-US" dirty="0" smtClean="0"/>
              <a:t>Acute </a:t>
            </a:r>
            <a:r>
              <a:rPr lang="en-US" dirty="0" err="1"/>
              <a:t>pseudocyst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ERCP </a:t>
            </a:r>
            <a:r>
              <a:rPr lang="en-US" dirty="0"/>
              <a:t>plus endoscopic </a:t>
            </a:r>
            <a:r>
              <a:rPr lang="en-US" dirty="0" err="1"/>
              <a:t>sphincterotomy</a:t>
            </a:r>
            <a:r>
              <a:rPr lang="en-US" dirty="0"/>
              <a:t>- performed to remove duct obstruction - </a:t>
            </a:r>
            <a:r>
              <a:rPr lang="en-US" dirty="0" err="1"/>
              <a:t>eg</a:t>
            </a:r>
            <a:r>
              <a:rPr lang="en-US" dirty="0"/>
              <a:t>, gallstone.</a:t>
            </a:r>
          </a:p>
        </p:txBody>
      </p:sp>
      <p:pic>
        <p:nvPicPr>
          <p:cNvPr id="7" name="Content Placeholder 6" descr="ERCP stone extrac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1165" y="1600200"/>
            <a:ext cx="4304235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Percutaneous </a:t>
            </a:r>
            <a:r>
              <a:rPr lang="en-US" dirty="0"/>
              <a:t>drainage of </a:t>
            </a:r>
            <a:r>
              <a:rPr lang="en-US" dirty="0" err="1" smtClean="0"/>
              <a:t>pseudocyst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Choledochojejunostomy</a:t>
            </a:r>
            <a:r>
              <a:rPr lang="en-US" dirty="0" smtClean="0"/>
              <a:t>- </a:t>
            </a:r>
            <a:r>
              <a:rPr lang="en-US" dirty="0" smtClean="0"/>
              <a:t>Common </a:t>
            </a:r>
            <a:r>
              <a:rPr lang="en-US" dirty="0" err="1" smtClean="0"/>
              <a:t>bilde</a:t>
            </a:r>
            <a:r>
              <a:rPr lang="en-US" dirty="0" smtClean="0"/>
              <a:t> duct is </a:t>
            </a:r>
            <a:r>
              <a:rPr lang="en-US" dirty="0" err="1" smtClean="0"/>
              <a:t>anastomosed</a:t>
            </a:r>
            <a:r>
              <a:rPr lang="en-US" dirty="0" smtClean="0"/>
              <a:t> into the jejunum where it diverts bile around the </a:t>
            </a:r>
            <a:r>
              <a:rPr lang="en-US" dirty="0" err="1" smtClean="0"/>
              <a:t>ampulla</a:t>
            </a:r>
            <a:r>
              <a:rPr lang="en-US" dirty="0" smtClean="0"/>
              <a:t> of </a:t>
            </a:r>
            <a:r>
              <a:rPr lang="en-US" dirty="0" err="1" smtClean="0"/>
              <a:t>vater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Roux-en Y </a:t>
            </a:r>
            <a:r>
              <a:rPr lang="en-US" dirty="0" err="1" smtClean="0"/>
              <a:t>pancreatojejunostomy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Endocrine </a:t>
            </a:r>
            <a:r>
              <a:rPr lang="en-US" b="1" dirty="0"/>
              <a:t>functions </a:t>
            </a:r>
            <a:endParaRPr lang="en-US" b="1" dirty="0" smtClean="0"/>
          </a:p>
          <a:p>
            <a:r>
              <a:rPr lang="en-US" dirty="0" smtClean="0"/>
              <a:t>-</a:t>
            </a:r>
            <a:r>
              <a:rPr lang="en-US" dirty="0"/>
              <a:t>Islet of </a:t>
            </a:r>
            <a:r>
              <a:rPr lang="en-US" dirty="0" err="1"/>
              <a:t>langerhens</a:t>
            </a:r>
            <a:r>
              <a:rPr lang="en-US" dirty="0"/>
              <a:t> -</a:t>
            </a:r>
            <a:r>
              <a:rPr lang="en-US" dirty="0" err="1"/>
              <a:t>Alphacells</a:t>
            </a:r>
            <a:r>
              <a:rPr lang="en-US" dirty="0"/>
              <a:t> glucagon(20%)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Beta </a:t>
            </a:r>
            <a:r>
              <a:rPr lang="en-US" dirty="0"/>
              <a:t>cells insulin(75%)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Delta </a:t>
            </a:r>
            <a:r>
              <a:rPr lang="en-US" dirty="0"/>
              <a:t>cells </a:t>
            </a:r>
            <a:r>
              <a:rPr lang="en-US" dirty="0" err="1"/>
              <a:t>somatostatin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Exocrine </a:t>
            </a:r>
            <a:r>
              <a:rPr lang="en-US" b="1" dirty="0" smtClean="0"/>
              <a:t>function</a:t>
            </a:r>
          </a:p>
          <a:p>
            <a:r>
              <a:rPr lang="en-US" dirty="0" smtClean="0"/>
              <a:t> </a:t>
            </a:r>
            <a:r>
              <a:rPr lang="en-US" dirty="0"/>
              <a:t>Pancreatic juice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Amylase –</a:t>
            </a:r>
          </a:p>
          <a:p>
            <a:pPr>
              <a:buNone/>
            </a:pPr>
            <a:r>
              <a:rPr lang="en-US" dirty="0" smtClean="0"/>
              <a:t>Lipase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Trypsin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Chymotrypsin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Carboxypeptidase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Exocrine </a:t>
            </a:r>
            <a:r>
              <a:rPr lang="en-US" dirty="0" smtClean="0"/>
              <a:t>cells:</a:t>
            </a:r>
            <a:endParaRPr lang="en-US" dirty="0"/>
          </a:p>
          <a:p>
            <a:r>
              <a:rPr lang="en-US" dirty="0" smtClean="0"/>
              <a:t>consists </a:t>
            </a:r>
            <a:r>
              <a:rPr lang="en-US" dirty="0"/>
              <a:t>of a large number of lobules made up of small </a:t>
            </a:r>
            <a:r>
              <a:rPr lang="en-US" dirty="0" err="1"/>
              <a:t>acini</a:t>
            </a:r>
            <a:r>
              <a:rPr lang="en-US" dirty="0"/>
              <a:t>, which consist of secretory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Each lobule is drained by a tiny duct and these unite eventually to form the pancreatic duct. </a:t>
            </a:r>
          </a:p>
          <a:p>
            <a:r>
              <a:rPr lang="en-US" dirty="0" smtClean="0"/>
              <a:t>pancreatic </a:t>
            </a:r>
            <a:r>
              <a:rPr lang="en-US" dirty="0"/>
              <a:t>duct joins the common bile duct to form </a:t>
            </a:r>
            <a:r>
              <a:rPr lang="en-US" dirty="0" err="1"/>
              <a:t>hepato</a:t>
            </a:r>
            <a:r>
              <a:rPr lang="en-US" dirty="0"/>
              <a:t> pancreatic </a:t>
            </a:r>
            <a:r>
              <a:rPr lang="en-US" dirty="0" err="1"/>
              <a:t>ampulla</a:t>
            </a:r>
            <a:r>
              <a:rPr lang="en-US" dirty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duodenal opening of the </a:t>
            </a:r>
            <a:r>
              <a:rPr lang="en-US" dirty="0" err="1"/>
              <a:t>ampulla</a:t>
            </a:r>
            <a:r>
              <a:rPr lang="en-US" dirty="0"/>
              <a:t> is controlled by the </a:t>
            </a:r>
            <a:r>
              <a:rPr lang="en-US" dirty="0" err="1"/>
              <a:t>hepatopancreatic</a:t>
            </a:r>
            <a:r>
              <a:rPr lang="en-US" dirty="0"/>
              <a:t> sphincter of the duodenal papilla.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The function of the exocrine pancreas is to produce pancreatic juice containing enzymes</a:t>
            </a:r>
            <a:r>
              <a:rPr lang="en-US" dirty="0" smtClean="0"/>
              <a:t>, that </a:t>
            </a:r>
            <a:r>
              <a:rPr lang="en-US" dirty="0"/>
              <a:t>digest carbohydrates, proteins and fats.</a:t>
            </a:r>
          </a:p>
          <a:p>
            <a:r>
              <a:rPr lang="en-US" dirty="0" smtClean="0"/>
              <a:t> </a:t>
            </a:r>
            <a:r>
              <a:rPr lang="en-US" dirty="0"/>
              <a:t>Pancreatic </a:t>
            </a:r>
            <a:r>
              <a:rPr lang="en-US" dirty="0" smtClean="0"/>
              <a:t>juice consists </a:t>
            </a:r>
            <a:r>
              <a:rPr lang="en-US" dirty="0"/>
              <a:t>of: </a:t>
            </a:r>
            <a:r>
              <a:rPr lang="en-US" dirty="0" smtClean="0"/>
              <a:t>Water, Mineral </a:t>
            </a:r>
            <a:r>
              <a:rPr lang="en-US" dirty="0"/>
              <a:t>salts </a:t>
            </a:r>
            <a:r>
              <a:rPr lang="en-US" dirty="0" smtClean="0"/>
              <a:t>, </a:t>
            </a:r>
            <a:r>
              <a:rPr lang="en-US" dirty="0"/>
              <a:t>Enzymes: </a:t>
            </a:r>
            <a:r>
              <a:rPr lang="en-US" dirty="0" smtClean="0"/>
              <a:t> </a:t>
            </a:r>
            <a:r>
              <a:rPr lang="en-US" dirty="0"/>
              <a:t>Amylase </a:t>
            </a:r>
            <a:r>
              <a:rPr lang="en-US" dirty="0" smtClean="0"/>
              <a:t> Lipase, Inactivated </a:t>
            </a:r>
            <a:r>
              <a:rPr lang="en-US" dirty="0"/>
              <a:t>enzyme precursor including </a:t>
            </a:r>
            <a:r>
              <a:rPr lang="en-US" dirty="0" err="1" smtClean="0"/>
              <a:t>Trypsinogen</a:t>
            </a:r>
            <a:r>
              <a:rPr lang="en-US" dirty="0" smtClean="0"/>
              <a:t>  </a:t>
            </a:r>
            <a:r>
              <a:rPr lang="en-US" dirty="0" err="1"/>
              <a:t>Chymotrypsinogen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u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9" y="1524000"/>
            <a:ext cx="7543801" cy="4780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Digestion </a:t>
            </a:r>
            <a:r>
              <a:rPr lang="en-US" dirty="0"/>
              <a:t>of protein: </a:t>
            </a:r>
            <a:r>
              <a:rPr lang="en-US" dirty="0" err="1" smtClean="0"/>
              <a:t>Trypsinogen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chymotrypsinogen</a:t>
            </a:r>
            <a:r>
              <a:rPr lang="en-US" dirty="0"/>
              <a:t> are inactive enzyme precursors activated by </a:t>
            </a:r>
            <a:r>
              <a:rPr lang="en-US" dirty="0" err="1"/>
              <a:t>enterokinase</a:t>
            </a:r>
            <a:r>
              <a:rPr lang="en-US" dirty="0"/>
              <a:t> to enzymes </a:t>
            </a:r>
            <a:r>
              <a:rPr lang="en-US" dirty="0" err="1"/>
              <a:t>trypsin</a:t>
            </a:r>
            <a:r>
              <a:rPr lang="en-US" dirty="0"/>
              <a:t> and </a:t>
            </a:r>
            <a:r>
              <a:rPr lang="en-US" dirty="0" err="1"/>
              <a:t>chymotrypsin</a:t>
            </a:r>
            <a:r>
              <a:rPr lang="en-US" dirty="0"/>
              <a:t> which convert polypeptide to </a:t>
            </a:r>
            <a:r>
              <a:rPr lang="en-US" dirty="0" err="1"/>
              <a:t>tripeptides</a:t>
            </a:r>
            <a:r>
              <a:rPr lang="en-US" dirty="0"/>
              <a:t> and </a:t>
            </a:r>
            <a:r>
              <a:rPr lang="en-US" dirty="0" err="1"/>
              <a:t>dipeptides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Digestion of carbohydrates </a:t>
            </a:r>
            <a:r>
              <a:rPr lang="en-US" dirty="0" smtClean="0"/>
              <a:t>Amylase </a:t>
            </a:r>
            <a:r>
              <a:rPr lang="en-US" dirty="0"/>
              <a:t>converts polysaccharides(starches) to disaccharides. </a:t>
            </a:r>
          </a:p>
          <a:p>
            <a:r>
              <a:rPr lang="en-US" dirty="0" smtClean="0"/>
              <a:t>Digestion of </a:t>
            </a:r>
            <a:r>
              <a:rPr lang="en-US" dirty="0"/>
              <a:t>fats: </a:t>
            </a:r>
            <a:r>
              <a:rPr lang="en-US" dirty="0" smtClean="0"/>
              <a:t>Lipase </a:t>
            </a:r>
            <a:r>
              <a:rPr lang="en-US" dirty="0"/>
              <a:t>converts fats to fatty acids and </a:t>
            </a:r>
            <a:r>
              <a:rPr lang="en-US" dirty="0" smtClean="0"/>
              <a:t>glycerol 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bile </a:t>
            </a:r>
            <a:r>
              <a:rPr lang="en-US" dirty="0"/>
              <a:t>salts emulsify fats.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r>
              <a:rPr lang="en-US" dirty="0" smtClean="0"/>
              <a:t>of secretions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When the partially digested contents of the stomach reach the small intestine, two hormones ,</a:t>
            </a:r>
            <a:r>
              <a:rPr lang="en-US" b="1" dirty="0" err="1" smtClean="0"/>
              <a:t>secretin</a:t>
            </a:r>
            <a:r>
              <a:rPr lang="en-US" dirty="0" smtClean="0"/>
              <a:t> and</a:t>
            </a:r>
            <a:r>
              <a:rPr lang="en-US" b="1" dirty="0" smtClean="0"/>
              <a:t> </a:t>
            </a:r>
            <a:r>
              <a:rPr lang="en-US" b="1" dirty="0" err="1" smtClean="0"/>
              <a:t>cholecystokinin</a:t>
            </a:r>
            <a:r>
              <a:rPr lang="en-US" dirty="0" smtClean="0"/>
              <a:t> are produced by endocrine cells in the walls of the </a:t>
            </a:r>
            <a:r>
              <a:rPr lang="en-US" dirty="0" smtClean="0"/>
              <a:t>duodenum and </a:t>
            </a:r>
            <a:r>
              <a:rPr lang="en-US" dirty="0" smtClean="0"/>
              <a:t>these hormones stimulates the secretion of pancreatic juice.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1111</Words>
  <Application>Microsoft Office PowerPoint</Application>
  <PresentationFormat>On-screen Show (4:3)</PresentationFormat>
  <Paragraphs>181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Acute &amp; Chronic Pancreatitis MBChB IV  </vt:lpstr>
      <vt:lpstr>Pancreas - Anatomy</vt:lpstr>
      <vt:lpstr>Parts </vt:lpstr>
      <vt:lpstr>Functions </vt:lpstr>
      <vt:lpstr>Slide 5</vt:lpstr>
      <vt:lpstr>Slide 6</vt:lpstr>
      <vt:lpstr>Slide 7</vt:lpstr>
      <vt:lpstr>Functions</vt:lpstr>
      <vt:lpstr>Control of secretions</vt:lpstr>
      <vt:lpstr>Endocrine functions</vt:lpstr>
      <vt:lpstr>Endocrine functions</vt:lpstr>
      <vt:lpstr>Definition</vt:lpstr>
      <vt:lpstr>Acute Pancreatitis</vt:lpstr>
      <vt:lpstr> Causes   </vt:lpstr>
      <vt:lpstr>Revised Atlanta Classification - Acute Pancreatitis</vt:lpstr>
      <vt:lpstr>Slide 16</vt:lpstr>
      <vt:lpstr>Signs and Symptoms </vt:lpstr>
      <vt:lpstr>Slide 18</vt:lpstr>
      <vt:lpstr>On examination</vt:lpstr>
      <vt:lpstr>Slide 20</vt:lpstr>
      <vt:lpstr>Chronic pancreatitis</vt:lpstr>
      <vt:lpstr>Chronic pancreatitis</vt:lpstr>
      <vt:lpstr>Slide 23</vt:lpstr>
      <vt:lpstr>Slide 24</vt:lpstr>
      <vt:lpstr>Complications</vt:lpstr>
      <vt:lpstr>Complications cont’d</vt:lpstr>
      <vt:lpstr>Lab Investigations</vt:lpstr>
      <vt:lpstr>Investigations </vt:lpstr>
      <vt:lpstr>Management </vt:lpstr>
      <vt:lpstr>Slide 30</vt:lpstr>
      <vt:lpstr>Pharmacological therapy</vt:lpstr>
      <vt:lpstr> Nutritional management  </vt:lpstr>
      <vt:lpstr>Surgical therapy</vt:lpstr>
      <vt:lpstr>ERCP</vt:lpstr>
      <vt:lpstr>Management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&amp; Chronic Pancreatitis</dc:title>
  <dc:creator>admin</dc:creator>
  <cp:lastModifiedBy>admin</cp:lastModifiedBy>
  <cp:revision>8</cp:revision>
  <dcterms:created xsi:type="dcterms:W3CDTF">2021-02-02T14:28:51Z</dcterms:created>
  <dcterms:modified xsi:type="dcterms:W3CDTF">2021-02-04T05:19:08Z</dcterms:modified>
</cp:coreProperties>
</file>