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slide" Target="slides/slide23.xml"/><Relationship Id="rId12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37" Type="http://schemas.openxmlformats.org/officeDocument/2006/relationships/slide" Target="slides/slide25.xml"/><Relationship Id="rId14" Type="http://schemas.openxmlformats.org/officeDocument/2006/relationships/slide" Target="slides/slide2.xml"/><Relationship Id="rId36" Type="http://schemas.openxmlformats.org/officeDocument/2006/relationships/slide" Target="slides/slide24.xml"/><Relationship Id="rId17" Type="http://schemas.openxmlformats.org/officeDocument/2006/relationships/slide" Target="slides/slide5.xml"/><Relationship Id="rId39" Type="http://schemas.openxmlformats.org/officeDocument/2006/relationships/slide" Target="slides/slide27.xml"/><Relationship Id="rId16" Type="http://schemas.openxmlformats.org/officeDocument/2006/relationships/slide" Target="slides/slide4.xml"/><Relationship Id="rId38" Type="http://schemas.openxmlformats.org/officeDocument/2006/relationships/slide" Target="slides/slide26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685800" y="175260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800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685800" y="3611607"/>
            <a:ext cx="77724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lvl="0" marR="64008" rt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914400" y="4876800"/>
            <a:ext cx="7481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ambla"/>
              <a:buNone/>
              <a:defRPr b="0" sz="25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4419600" y="5355102"/>
            <a:ext cx="3974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rtl="0" algn="l"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2" type="body"/>
          </p:nvPr>
        </p:nvSpPr>
        <p:spPr>
          <a:xfrm>
            <a:off x="914400" y="274320"/>
            <a:ext cx="7479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6776" lvl="0" marL="457200" rtl="0" algn="l">
              <a:spcBef>
                <a:spcPts val="400"/>
              </a:spcBef>
              <a:spcAft>
                <a:spcPts val="0"/>
              </a:spcAft>
              <a:buSzPts val="2176"/>
              <a:buChar char="▶"/>
              <a:defRPr sz="3200"/>
            </a:lvl1pPr>
            <a:lvl2pPr indent="-406400" lvl="1" marL="914400" rtl="0" algn="l"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rtl="0" algn="l">
              <a:spcBef>
                <a:spcPts val="350"/>
              </a:spcBef>
              <a:spcAft>
                <a:spcPts val="0"/>
              </a:spcAft>
              <a:buSzPts val="2400"/>
              <a:buChar char="⚫"/>
              <a:defRPr sz="2400"/>
            </a:lvl3pPr>
            <a:lvl4pPr indent="-355600" lvl="3" marL="1828800" rtl="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4pPr>
            <a:lvl5pPr indent="-355600" lvl="4" marL="2286000" rtl="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1141232" y="5443402"/>
            <a:ext cx="71628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indent="-228600" lvl="0" marL="457200" marR="18288" rtl="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rtl="0" algn="l"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rtl="0" algn="l">
              <a:spcBef>
                <a:spcPts val="350"/>
              </a:spcBef>
              <a:spcAft>
                <a:spcPts val="0"/>
              </a:spcAft>
              <a:buSzPts val="1000"/>
              <a:buChar char="⚫"/>
              <a:defRPr sz="1000"/>
            </a:lvl3pPr>
            <a:lvl4pPr indent="-285750" lvl="3" marL="1828800" rtl="0" algn="l">
              <a:spcBef>
                <a:spcPts val="350"/>
              </a:spcBef>
              <a:spcAft>
                <a:spcPts val="0"/>
              </a:spcAft>
              <a:buSzPts val="900"/>
              <a:buChar char="⚫"/>
              <a:defRPr sz="900"/>
            </a:lvl4pPr>
            <a:lvl5pPr indent="-285750" lvl="4" marL="2286000" rtl="0" algn="l">
              <a:spcBef>
                <a:spcPts val="350"/>
              </a:spcBef>
              <a:spcAft>
                <a:spcPts val="0"/>
              </a:spcAft>
              <a:buSzPts val="900"/>
              <a:buChar char="⚫"/>
              <a:defRPr sz="9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59" name="Google Shape;159;p19"/>
          <p:cNvSpPr/>
          <p:nvPr>
            <p:ph idx="2" type="pic"/>
          </p:nvPr>
        </p:nvSpPr>
        <p:spPr>
          <a:xfrm>
            <a:off x="228600" y="189968"/>
            <a:ext cx="8686800" cy="4389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innerShdw blurRad="95250">
              <a:srgbClr val="000000"/>
            </a:inn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228600" y="4865122"/>
            <a:ext cx="80754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ambla"/>
              <a:buNone/>
              <a:defRPr b="0" sz="3000">
                <a:solidFill>
                  <a:schemeClr val="accent1"/>
                </a:solidFill>
                <a:effectLst>
                  <a:outerShdw blurRad="50800" rotWithShape="0" algn="t" dir="5400000" dist="25000">
                    <a:prstClr val="black">
                      <a:alpha val="45000"/>
                    </a:prstClr>
                  </a:outerShdw>
                </a:effectLst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0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indent="-342900" lvl="1" marL="914400" rtl="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 rot="5400000">
            <a:off x="4936283" y="2182340"/>
            <a:ext cx="5592900" cy="17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 rot="5400000">
            <a:off x="823050" y="-91209"/>
            <a:ext cx="55929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0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indent="-342900" lvl="1" marL="914400" rtl="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 rot="5400000">
            <a:off x="2379000" y="-440471"/>
            <a:ext cx="4386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0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indent="-342900" lvl="1" marL="914400" rtl="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indent="-342900" lvl="3" marL="18288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indent="-342900" lvl="4" marL="22860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mbla"/>
              <a:buNone/>
              <a:defRPr b="1" sz="4800" cap="none"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3922713" y="2931712"/>
            <a:ext cx="4572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457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rtl="0" algn="l">
              <a:spcBef>
                <a:spcPts val="400"/>
              </a:spcBef>
              <a:spcAft>
                <a:spcPts val="0"/>
              </a:spcAft>
              <a:buSzPts val="1904"/>
              <a:buChar char="▶"/>
              <a:defRPr sz="2800"/>
            </a:lvl1pPr>
            <a:lvl2pPr indent="-381000" lvl="1" marL="914400" rtl="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rtl="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2" type="body"/>
          </p:nvPr>
        </p:nvSpPr>
        <p:spPr>
          <a:xfrm>
            <a:off x="4648200" y="1481328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rtl="0" algn="l">
              <a:spcBef>
                <a:spcPts val="400"/>
              </a:spcBef>
              <a:spcAft>
                <a:spcPts val="0"/>
              </a:spcAft>
              <a:buSzPts val="1904"/>
              <a:buChar char="▶"/>
              <a:defRPr sz="2800"/>
            </a:lvl1pPr>
            <a:lvl2pPr indent="-381000" lvl="1" marL="914400" rtl="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rtl="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3pPr>
            <a:lvl4pPr indent="-342900" lvl="3" marL="18288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4pPr>
            <a:lvl5pPr indent="-342900" lvl="4" marL="22860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457200" y="5410200"/>
            <a:ext cx="4040100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2" type="body"/>
          </p:nvPr>
        </p:nvSpPr>
        <p:spPr>
          <a:xfrm>
            <a:off x="4645026" y="5410200"/>
            <a:ext cx="4041900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3" type="body"/>
          </p:nvPr>
        </p:nvSpPr>
        <p:spPr>
          <a:xfrm>
            <a:off x="457200" y="1444294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2232" lvl="0" marL="457200" rtl="0" algn="l">
              <a:spcBef>
                <a:spcPts val="400"/>
              </a:spcBef>
              <a:spcAft>
                <a:spcPts val="0"/>
              </a:spcAft>
              <a:buSzPts val="1632"/>
              <a:buChar char="▶"/>
              <a:defRPr sz="2400"/>
            </a:lvl1pPr>
            <a:lvl2pPr indent="-355600" lvl="1" marL="914400" rtl="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30200" lvl="3" marL="1828800" rtl="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4pPr>
            <a:lvl5pPr indent="-330200" lvl="4" marL="2286000" rtl="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4" type="body"/>
          </p:nvPr>
        </p:nvSpPr>
        <p:spPr>
          <a:xfrm>
            <a:off x="4645025" y="1444294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2232" lvl="0" marL="457200" rtl="0" algn="l">
              <a:spcBef>
                <a:spcPts val="0"/>
              </a:spcBef>
              <a:spcAft>
                <a:spcPts val="0"/>
              </a:spcAft>
              <a:buSzPts val="1632"/>
              <a:buChar char="▶"/>
              <a:defRPr sz="2400"/>
            </a:lvl1pPr>
            <a:lvl2pPr indent="-355600" lvl="1" marL="914400" rtl="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3pPr>
            <a:lvl4pPr indent="-330200" lvl="3" marL="1828800" rtl="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4pPr>
            <a:lvl5pPr indent="-330200" lvl="4" marL="2286000" rtl="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5pPr>
            <a:lvl6pPr indent="-342900" lvl="5" marL="27432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indent="-342900" lvl="6" marL="32004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indent="-342900" lvl="7" marL="36576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indent="-342900" lvl="8" marL="4114800" rtl="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64075"/>
            <a:ext cx="915030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-11586" y="5010820"/>
            <a:ext cx="8727642" cy="1935254"/>
            <a:chOff x="0" y="0"/>
            <a:chExt cx="2147483645" cy="2147483647"/>
          </a:xfrm>
        </p:grpSpPr>
        <p:sp>
          <p:nvSpPr>
            <p:cNvPr id="8" name="Google Shape;8;p1"/>
            <p:cNvSpPr/>
            <p:nvPr/>
          </p:nvSpPr>
          <p:spPr>
            <a:xfrm>
              <a:off x="398381874" y="0"/>
              <a:ext cx="1747673066" cy="547689213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1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1415820" y="319337048"/>
              <a:ext cx="2134639120" cy="886647592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2857646" y="51257224"/>
              <a:ext cx="2143273205" cy="2096226408"/>
              <a:chOff x="0" y="0"/>
              <a:chExt cx="2147483528" cy="2147483356"/>
            </a:xfrm>
          </p:grpSpPr>
          <p:pic>
            <p:nvPicPr>
              <p:cNvPr id="11" name="Google Shape;11;p1"/>
              <p:cNvPicPr preferRelativeResize="0"/>
              <p:nvPr/>
            </p:nvPicPr>
            <p:blipFill rotWithShape="1">
              <a:blip r:embed="rId1">
                <a:alphaModFix/>
              </a:blip>
              <a:srcRect b="0" l="0" r="0" t="0"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2;p1"/>
              <p:cNvSpPr txBox="1"/>
              <p:nvPr/>
            </p:nvSpPr>
            <p:spPr>
              <a:xfrm>
                <a:off x="138562" y="2578763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" name="Google Shape;13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44528497"/>
              <a:ext cx="2147483647" cy="9042744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715962" y="5002212"/>
            <a:ext cx="3802061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3975" y="5784850"/>
            <a:ext cx="3802061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29" name="Google Shape;29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3"/>
            <p:cNvSpPr txBox="1"/>
            <p:nvPr/>
          </p:nvSpPr>
          <p:spPr>
            <a:xfrm>
              <a:off x="277812" y="6421437"/>
              <a:ext cx="17001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715962" y="5002212"/>
            <a:ext cx="3802061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-53975" y="5784850"/>
            <a:ext cx="3802061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8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63" name="Google Shape;63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8"/>
            <p:cNvSpPr txBox="1"/>
            <p:nvPr/>
          </p:nvSpPr>
          <p:spPr>
            <a:xfrm>
              <a:off x="277812" y="6421437"/>
              <a:ext cx="17001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3636962" y="3005137"/>
            <a:ext cx="18270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38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3449637" y="3005137"/>
            <a:ext cx="18420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38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715962" y="5002212"/>
            <a:ext cx="3802061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-53975" y="5784850"/>
            <a:ext cx="3802061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10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83" name="Google Shape;83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0"/>
            <p:cNvSpPr txBox="1"/>
            <p:nvPr/>
          </p:nvSpPr>
          <p:spPr>
            <a:xfrm>
              <a:off x="277812" y="6421437"/>
              <a:ext cx="17001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715962" y="5002212"/>
            <a:ext cx="3802061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53975" y="5784850"/>
            <a:ext cx="3802061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117" name="Google Shape;11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4"/>
            <p:cNvSpPr txBox="1"/>
            <p:nvPr/>
          </p:nvSpPr>
          <p:spPr>
            <a:xfrm>
              <a:off x="277812" y="6421437"/>
              <a:ext cx="17001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2" name="Google Shape;122;p14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4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715962" y="5002212"/>
            <a:ext cx="3802061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-53975" y="5784850"/>
            <a:ext cx="3802061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18"/>
          <p:cNvGrpSpPr/>
          <p:nvPr/>
        </p:nvGrpSpPr>
        <p:grpSpPr>
          <a:xfrm>
            <a:off x="-6350" y="5791200"/>
            <a:ext cx="3402012" cy="1079500"/>
            <a:chOff x="-6350" y="5791200"/>
            <a:chExt cx="3402012" cy="1079500"/>
          </a:xfrm>
        </p:grpSpPr>
        <p:pic>
          <p:nvPicPr>
            <p:cNvPr id="147" name="Google Shape;147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6350" y="5791200"/>
              <a:ext cx="3402012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8"/>
            <p:cNvSpPr txBox="1"/>
            <p:nvPr/>
          </p:nvSpPr>
          <p:spPr>
            <a:xfrm>
              <a:off x="277812" y="6421437"/>
              <a:ext cx="17001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8664575" y="4987925"/>
            <a:ext cx="18270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38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8477250" y="4987925"/>
            <a:ext cx="18270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38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4" name="Google Shape;154;p18"/>
          <p:cNvSpPr txBox="1"/>
          <p:nvPr>
            <p:ph idx="10" type="dt"/>
          </p:nvPr>
        </p:nvSpPr>
        <p:spPr>
          <a:xfrm>
            <a:off x="6727825" y="6408737"/>
            <a:ext cx="191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18"/>
          <p:cNvSpPr txBox="1"/>
          <p:nvPr>
            <p:ph idx="11" type="ftr"/>
          </p:nvPr>
        </p:nvSpPr>
        <p:spPr>
          <a:xfrm>
            <a:off x="4379912" y="6408737"/>
            <a:ext cx="235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647112" y="6408737"/>
            <a:ext cx="36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idx="4294967295" type="ctrTitle"/>
          </p:nvPr>
        </p:nvSpPr>
        <p:spPr>
          <a:xfrm>
            <a:off x="688975" y="1066800"/>
            <a:ext cx="70104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MOVEMENT SCIENCE 1 </a:t>
            </a:r>
            <a:endParaRPr/>
          </a:p>
        </p:txBody>
      </p:sp>
      <p:sp>
        <p:nvSpPr>
          <p:cNvPr id="169" name="Google Shape;169;p20"/>
          <p:cNvSpPr txBox="1"/>
          <p:nvPr>
            <p:ph idx="1" type="subTitle"/>
          </p:nvPr>
        </p:nvSpPr>
        <p:spPr>
          <a:xfrm>
            <a:off x="685800" y="3611562"/>
            <a:ext cx="7315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b="0" i="0" lang="en-US" sz="2700" u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BASIC CONCEPTS IN BIOMECHANICS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457200" y="19050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In conclusion the study of mov’t science (kinesiology) helps the physical therapists to attain knowledge and skills of how a human body works mechanically so as to improve/restore patients dysfunctional movt. to his / her maximum functional capacity for normal living.</a:t>
            </a:r>
            <a:endParaRPr/>
          </a:p>
        </p:txBody>
      </p:sp>
      <p:sp>
        <p:nvSpPr>
          <p:cNvPr id="223" name="Google Shape;223;p29"/>
          <p:cNvSpPr txBox="1"/>
          <p:nvPr>
            <p:ph idx="4294967295" type="title"/>
          </p:nvPr>
        </p:nvSpPr>
        <p:spPr>
          <a:xfrm>
            <a:off x="457200" y="4572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457200" y="16002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science concerned with describing the positions and motions of the body in space and which permits an exact description of these diverse positions of the body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e.g. positions and motions assumed when playing cricket golf ,etc </a:t>
            </a:r>
            <a:endParaRPr/>
          </a:p>
          <a:p>
            <a:pPr indent="-15195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195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195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 txBox="1"/>
          <p:nvPr>
            <p:ph idx="4294967295" type="title"/>
          </p:nvPr>
        </p:nvSpPr>
        <p:spPr>
          <a:xfrm>
            <a:off x="457200" y="2317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br>
              <a:rPr b="1" i="0" lang="en-US" sz="369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369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 </a:t>
            </a:r>
            <a: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Kinematics</a:t>
            </a:r>
            <a:b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</a:b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457200" y="1481137"/>
            <a:ext cx="82296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6360" lvl="0" marL="107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define joint &amp; segment motions in space, a reference point is required. </a:t>
            </a:r>
            <a:endParaRPr/>
          </a:p>
          <a:p>
            <a:pPr indent="-86360" lvl="0" marL="107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three – dimensional rectangular coordinate system is used  to describe anatomic relationships of the body.</a:t>
            </a:r>
            <a:endParaRPr/>
          </a:p>
          <a:p>
            <a:pPr indent="-86360" lvl="0" marL="107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anatomic body position;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-standing erect with the head, toes &amp; palms of the hands facing forward with fingers extended.</a:t>
            </a:r>
            <a:endParaRPr/>
          </a:p>
        </p:txBody>
      </p:sp>
      <p:sp>
        <p:nvSpPr>
          <p:cNvPr id="235" name="Google Shape;235;p31"/>
          <p:cNvSpPr txBox="1"/>
          <p:nvPr>
            <p:ph idx="4294967295" type="title"/>
          </p:nvPr>
        </p:nvSpPr>
        <p:spPr>
          <a:xfrm>
            <a:off x="152400" y="274637"/>
            <a:ext cx="87663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Rambla"/>
              <a:buNone/>
            </a:pPr>
            <a:b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classification of position &amp; motion</a:t>
            </a:r>
            <a:b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</a:b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457200" y="14478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imaginary planes are arranged perpendicular to each other through the body with their axes intersecting at C.O.G. [point slightly ant. to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axis are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X,Y,Z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[perpendicular –axis] 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planes – called cardinal planes of the  body are three - each divided into 4 quadrants by two of the 3 perpendicular axes X,Y &amp; Z.</a:t>
            </a:r>
            <a:endParaRPr/>
          </a:p>
          <a:p>
            <a:pPr indent="-101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PLANES: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Frontal Plane-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coronal plane 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planes- is ‘llel to the frontal bone &amp; divides the body into front &amp; back parts.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 txBox="1"/>
          <p:nvPr>
            <p:ph idx="4294967295" type="title"/>
          </p:nvPr>
        </p:nvSpPr>
        <p:spPr>
          <a:xfrm>
            <a:off x="457200" y="274637"/>
            <a:ext cx="8229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classification …</a:t>
            </a:r>
            <a:endParaRPr b="1" i="0" sz="40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457200" y="12954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-motions that occur in these planes are abduction &amp; adduction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occur around the Z axis.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ii. Sagittal plane-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mid-sagittal or XZ planes, - is vertical &amp; divides the body into Rt. &amp; Lt. sides- this is a side view photographically.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-joint motions occurring  in this plane are FLEXION &amp; EXTENSION.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Motions occur around the X- axis [XY plane – x axis]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iii. Horizontal planes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also called transverse or YZ plane – divides the body into upper &amp; lower parts &amp; is like a view from above.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47" name="Google Shape;247;p33"/>
          <p:cNvSpPr txBox="1"/>
          <p:nvPr>
            <p:ph idx="4294967295"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mbl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</a:t>
            </a: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classification</a:t>
            </a: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…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457200" y="1481137"/>
            <a:ext cx="82296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motions that occur in this plane are roratory motions – e.g.. Internal/ medial/ inward or external/ outward/ lateral rotations.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other motions are pronation (Int. Rot.) &amp; supination (Ext. Rot) of the forearm 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axes are perpendicular to the plane of movement.</a:t>
            </a:r>
            <a:endParaRPr/>
          </a:p>
          <a:p>
            <a:pPr indent="-228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case. </a:t>
            </a:r>
            <a:endParaRPr/>
          </a:p>
          <a:p>
            <a:pPr indent="-101600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/>
          <p:nvPr>
            <p:ph idx="4294967295" type="title"/>
          </p:nvPr>
        </p:nvSpPr>
        <p:spPr>
          <a:xfrm>
            <a:off x="457200" y="274637"/>
            <a:ext cx="82296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classification … </a:t>
            </a:r>
            <a:endParaRPr b="1" i="0" sz="40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"/>
              <a:buFont typeface="Noto Sans Symbols"/>
              <a:buNone/>
            </a:pPr>
            <a:r>
              <a:rPr b="0" i="0" lang="en-US" sz="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motion.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-shape &amp; congruency of articulating Joints 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-movements are described as occurring around an axis or a pivot point  indentified as: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alphaL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Rotatory motion/ Angular motion or Rotation.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-rotatory – because every point on a segment adjacent to the joint follow the arc of a circle, the center of which is the joint axis.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-displacement of angular motion (rotation) (Q) is measured in degrees  ( 1 circle=360)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biomechanical calculations its expressed in radians [1radian=360/2pi:=57.3]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9" name="Google Shape;259;p35"/>
          <p:cNvSpPr txBox="1"/>
          <p:nvPr>
            <p:ph idx="4294967295" type="title"/>
          </p:nvPr>
        </p:nvSpPr>
        <p:spPr>
          <a:xfrm>
            <a:off x="384175" y="23177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</a:t>
            </a: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classification</a:t>
            </a: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… 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-Angular velocity(α) - is the rate of change of angular displacement. It’s measurement in degrees per sec./radians per sec.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NB: the angular velocity i.e. degrees/sec is the same for points on the rotating segment.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-Angular Acceleration – is the rate of change of angular velocity &amp; is expressed in degrees per sec squared or radians per sec. squared.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/>
          </a:p>
        </p:txBody>
      </p:sp>
      <p:sp>
        <p:nvSpPr>
          <p:cNvPr id="265" name="Google Shape;265;p36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mbla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</a:t>
            </a: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classification</a:t>
            </a:r>
            <a:r>
              <a:rPr b="1" i="0" lang="en-US" sz="44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… </a:t>
            </a:r>
            <a:endParaRPr b="1" i="0" sz="40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457200" y="16764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alphaL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motion – also referred to as translation.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-translatory motion is used to describe movement of a body which all of its parts move in the same with equal velocity.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translatory motion may be either in a straight line (rectilinear) or follow a curve (curvilinear).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*- in human body there are few examples of true translatory motions. These usually involve passive transport of the body in a vehicle such as wheelchair, stretcher, or car.</a:t>
            </a:r>
            <a:endParaRPr/>
          </a:p>
        </p:txBody>
      </p:sp>
      <p:sp>
        <p:nvSpPr>
          <p:cNvPr id="271" name="Google Shape;271;p37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Planar classification …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Walking involve trunk &amp; body as a whole moving in  a forward direction, but its not a true translatory motion since the body segments move with different velocities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an eg. Of how multiple rotatory motions of limb segments can produce a “relative” translatory movement of the body as a whole.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 is the rate of change of position(displacement – shortest distant between 2 points) expressed in meters/sec (M/S)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Acceleration – is the rate of change of velocity &amp; is in meters per sec squared.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NB;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 movement often involves a combination of linear &amp; angular movement.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e.g.. During gait (walking) rotation of the lower limbs is used to achieve curvilinear movement of the trunk.</a:t>
            </a:r>
            <a:endParaRPr/>
          </a:p>
        </p:txBody>
      </p:sp>
      <p:sp>
        <p:nvSpPr>
          <p:cNvPr id="277" name="Google Shape;277;p38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Linear motion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4294967295" type="title"/>
          </p:nvPr>
        </p:nvSpPr>
        <p:spPr>
          <a:xfrm>
            <a:off x="609600" y="274637"/>
            <a:ext cx="73152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endParaRPr/>
          </a:p>
        </p:txBody>
      </p:sp>
      <p:sp>
        <p:nvSpPr>
          <p:cNvPr id="175" name="Google Shape;175;p21"/>
          <p:cNvSpPr txBox="1"/>
          <p:nvPr>
            <p:ph idx="4294967295" type="body"/>
          </p:nvPr>
        </p:nvSpPr>
        <p:spPr>
          <a:xfrm>
            <a:off x="228600" y="1600200"/>
            <a:ext cx="8610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Def: kinesiology is a Greek word derived from kinen (to move)  and Logos (to discourse/discussion) 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science of movement/study of human motion.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of motion combines theories &amp; principles from anatomy, physiology, psychology, anthropology &amp; mechanics.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of mechanics to the living human body is biomechanics. 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science of human movement explain how we are able to go about our normal lives performing a vast range of everyday functional activities.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457200" y="1481137"/>
            <a:ext cx="82296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Joints are classified according to the number of planes in which their segments move or the number of primary axes they possess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Joints that move in one plane posses one axis (*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uniaxial joint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have one degree of freedom e.g.. Elbow joint &amp; interphalangeal joint .(flexion &amp; extension around a transverse / horizontal (X) axis)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-also radio-ulnar joints. – permit supination &amp; pronation around a longitudinal (Y-axi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s)</a:t>
            </a:r>
            <a:endParaRPr/>
          </a:p>
        </p:txBody>
      </p:sp>
      <p:sp>
        <p:nvSpPr>
          <p:cNvPr id="283" name="Google Shape;283;p39"/>
          <p:cNvSpPr txBox="1"/>
          <p:nvPr>
            <p:ph idx="4294967295" type="title"/>
          </p:nvPr>
        </p:nvSpPr>
        <p:spPr>
          <a:xfrm>
            <a:off x="457200" y="274637"/>
            <a:ext cx="82296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b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Degrees of Freedom.</a:t>
            </a:r>
            <a:b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joint has two axes, the segment can move in two planes &amp; the joint possess two degrees of freedom of motion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(*biaxial joint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eg. Metacarpal-phalangeal joint of the hand &amp; radio-carpal joint of wrist-allow flexion-exension around transverse-axis &amp; abduction-adduction-around sagittal axis.</a:t>
            </a:r>
            <a:endParaRPr/>
          </a:p>
          <a:p>
            <a:pPr indent="-16922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Multiaxial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joint, e.g.. Ball-&amp;-socket joint such as Hip joint permit flexion-Ext. ,Abd-add. &amp; transverse Rot. – possess 3 degrees of freedom. 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Degrees of Freedom.</a:t>
            </a:r>
            <a:br>
              <a:rPr b="1" i="0" lang="en-US" sz="288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8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 takes places about 3 main axes all of which pass through the joint center of Rot. (Head of femur).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[Hip flexion-Ext.- transverse axis; Abd-add.- sagittal axis &amp; transverse Rot – longitudinal axis]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NB; Three degree of freedom are the maximum number that a single joint can posses.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circumduction is a charactistic of a joint with 2 &amp; 3 degree of freedom &amp; NOT in joints with  one degree of freedom .</a:t>
            </a:r>
            <a:endParaRPr/>
          </a:p>
        </p:txBody>
      </p:sp>
      <p:sp>
        <p:nvSpPr>
          <p:cNvPr id="295" name="Google Shape;295;p41"/>
          <p:cNvSpPr txBox="1"/>
          <p:nvPr>
            <p:ph idx="4294967295" type="title"/>
          </p:nvPr>
        </p:nvSpPr>
        <p:spPr>
          <a:xfrm>
            <a:off x="457200" y="225425"/>
            <a:ext cx="8229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Degrees of Freedom.</a:t>
            </a:r>
            <a:b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idx="1" type="body"/>
          </p:nvPr>
        </p:nvSpPr>
        <p:spPr>
          <a:xfrm>
            <a:off x="457200" y="1481137"/>
            <a:ext cx="82296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Is a combination of several joints uniting successive segments successively, the more  distal segments can have higher degrees of freedom than do proximal ones.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e.g.. –from the thoracic wall to the finger, 19 degrees of freedom can be found [Steindler, 1955].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↖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freedom of motion constitutes/allows mechanical basic for performance of skilled manual activities &amp; the versatility of the u/extremity.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L/extremity &amp; trunk, 25 or more degrees of freedom between pelvis &amp; the toe- permits the foot to adjust to an irregular or slanting surface and also allows the body’s C.O.G to be maintained within the small base of support.</a:t>
            </a:r>
            <a:endParaRPr/>
          </a:p>
        </p:txBody>
      </p:sp>
      <p:sp>
        <p:nvSpPr>
          <p:cNvPr id="301" name="Google Shape;301;p42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Kinematic chains/kinetic chains</a:t>
            </a: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idx="1" type="body"/>
          </p:nvPr>
        </p:nvSpPr>
        <p:spPr>
          <a:xfrm>
            <a:off x="457200" y="1481137"/>
            <a:ext cx="82296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-limitations of JROM e.g.. Joint fusion, pain or contractures- reduces the degrees of freedom of the segments &amp; normal motion is not possible.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-thus a large number of degrees of freedom in a kinetic chain is an advantage, in minimizing the disabling effects of a single joint restriction &amp; can be used to accomplish a function e.g. a person with Hip joint fused in ext. can accomplish walking quite well by advancing the L/limb by flexing the pelvis &amp; L/s.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NB; these compensations in time, may lead to hyper mobility, instability &amp; pain in other joints.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3"/>
          <p:cNvSpPr txBox="1"/>
          <p:nvPr>
            <p:ph idx="4294967295"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Kinematic chains …..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457200" y="16002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biomechanics “ closed  kinetic chain” is when the distal segment is temporarily fixed.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E.g..-squatting- weight of body keeps the foot fixed to the supporting surface-closing the chain at that end.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-U/limb; hands firmly gripping into a fixed structure such as ovehead bar &amp; the body weight is raised towards the bar.</a:t>
            </a:r>
            <a:endParaRPr/>
          </a:p>
        </p:txBody>
      </p:sp>
      <p:sp>
        <p:nvSpPr>
          <p:cNvPr id="313" name="Google Shape;313;p44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b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OPEN &amp; CLOSED KINETIC/ KINEMATIC CHAINS.</a:t>
            </a:r>
            <a:br>
              <a:rPr b="1" i="0" lang="en-US" sz="324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 b="1" i="0" sz="324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idx="1" type="body"/>
          </p:nvPr>
        </p:nvSpPr>
        <p:spPr>
          <a:xfrm>
            <a:off x="457200" y="1481137"/>
            <a:ext cx="8229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Thorax- where each rib with it’s vertebral &amp; sternal connections form a ring.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Pelvic girdle – where segments are united by the 2 sacro -iliac joints. &amp; the pubic symphysis.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Crutch – walking; push- ups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Steindler(1955), described closed chain as one in which the terminal joint meets with some considerable resistance which prohibits or restrains its free motion.</a:t>
            </a:r>
            <a:endParaRPr/>
          </a:p>
        </p:txBody>
      </p:sp>
      <p:sp>
        <p:nvSpPr>
          <p:cNvPr id="319" name="Google Shape;319;p45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Arial"/>
              <a:buNone/>
            </a:pPr>
            <a:r>
              <a:rPr b="1" i="0" lang="en-US" sz="3959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OPEN &amp; CLOSED KINETIC ………. Ct</a:t>
            </a:r>
            <a:endParaRPr b="1" i="0" sz="369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>
            <p:ph idx="1" type="body"/>
          </p:nvPr>
        </p:nvSpPr>
        <p:spPr>
          <a:xfrm>
            <a:off x="457200" y="1481137"/>
            <a:ext cx="8229600" cy="4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kinetic” – used when the distal segment (eg. hands, feet or the head) is not attached to a fixed structure during limb movement.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e.g..-sitting on a high chair &amp; extending the leg.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-lifting a glass of water to the mouth.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 walking &amp; stair-climbing are e.g. Of alterations of closed-chain motions-during stance phase of the L/extremity &amp; open-chain during swing phase. 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6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OPEN &amp; CLOSED KINETIC ….</a:t>
            </a:r>
            <a:endParaRPr b="1" i="0" sz="36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idx="4294967295" type="ctrTitle"/>
          </p:nvPr>
        </p:nvSpPr>
        <p:spPr>
          <a:xfrm>
            <a:off x="688975" y="1146175"/>
            <a:ext cx="4267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END</a:t>
            </a:r>
            <a:endParaRPr b="1" i="0" sz="48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31" name="Google Shape;331;p47"/>
          <p:cNvSpPr txBox="1"/>
          <p:nvPr>
            <p:ph idx="1" type="subTitle"/>
          </p:nvPr>
        </p:nvSpPr>
        <p:spPr>
          <a:xfrm>
            <a:off x="685800" y="3200400"/>
            <a:ext cx="480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b="0" i="0" lang="en-US" sz="2700" u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457200" y="16764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movement Can be viewed from a number of different viewpoint: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Rambla"/>
              <a:buAutoNum type="roman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Anatomical: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 of the body, the relationship between various parts &amp; the potential for movement.</a:t>
            </a:r>
            <a:endParaRPr/>
          </a:p>
          <a:p>
            <a:pPr indent="-400050" lvl="3" marL="16573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-Incorrect aligniment /disruption of anatomical structures will affect movement.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Rambla"/>
              <a:buAutoNum type="roman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Physiological: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 in which the systems of the human body function.</a:t>
            </a:r>
            <a:endParaRPr/>
          </a:p>
          <a:p>
            <a:pPr indent="-400050" lvl="3" marL="16573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-Informs us about initiation &amp; control of movement.</a:t>
            </a:r>
            <a:endParaRPr/>
          </a:p>
          <a:p>
            <a:pPr indent="-400050" lvl="3" marL="16573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-incorrect/failure of integration between systems lead to movement abnormalities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457200" y="1481137"/>
            <a:ext cx="82296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romanLcPeriod"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Psychological :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sensation, perceptions &amp; motivation that stimulate movement &amp; the neurological &amp; chemical/hormonal mechanisms which control them.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romanLcPeriod"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Sociological :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considering the meaning given to various movements in different human settings &amp; the influence of social settings on the movement produced.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romanLcPeriod"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Environmental :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considering the influence of environment on the way in which movement occurs. 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alibri"/>
              <a:buAutoNum type="romanLcPeriod"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Biomechanical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: investigating the relationship between force, time &amp; distance in movement.</a:t>
            </a:r>
            <a:endParaRPr/>
          </a:p>
          <a:p>
            <a:pPr indent="-31369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7" name="Google Shape;187;p23"/>
          <p:cNvSpPr txBox="1"/>
          <p:nvPr>
            <p:ph idx="4294967295" type="title"/>
          </p:nvPr>
        </p:nvSpPr>
        <p:spPr>
          <a:xfrm>
            <a:off x="457200" y="274637"/>
            <a:ext cx="82296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533400" y="1600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Most of the movements that adults undertake have been previously learned &amp; following long time of practice – become reflex &amp; fluent</a:t>
            </a:r>
            <a:r>
              <a:rPr b="0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Neural processes that store, adapt &amp; use these learned movement are complex, &amp; demonstrate the interdependence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of all the systems of the body in the production of movement.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urier New"/>
              <a:buChar char="o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No matter what age – we have the potential to learn new movement patterns.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3" name="Google Shape;193;p24"/>
          <p:cNvSpPr txBox="1"/>
          <p:nvPr>
            <p:ph idx="4294967295"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  Ct.</a:t>
            </a:r>
            <a:endParaRPr b="1" i="0" sz="40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New activities arise from a conscious decision to take action &amp;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require  active thought processes.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 the early stage of acquiring a new skill,  considerable concn. Is required &amp; the movement may be clumsy.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With practice, it will be converted into a learned sequence of movement that will be stored in the brain &amp; can be reproduced with fluency &amp; little thought.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Movement does not take place in isolation from the ext. environment.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9" name="Google Shape;199;p25"/>
          <p:cNvSpPr txBox="1"/>
          <p:nvPr>
            <p:ph idx="4294967295"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457200" y="1481137"/>
            <a:ext cx="8229600" cy="43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There is a complex interaction of forces acting on the body – including force of gravity &amp; changing frictional forces.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Thus the body has to counter the force of gravity to achieve &amp; maintain upright position. 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Friction changes as the body comes into contact as the body comes into contact which a variety of surfaces – thus causing different reaction of the body's internal environment in response to these changing conditions.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Others forces such as wind, water &amp; animate/ lively objects have effect on the way movement is carried out.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▶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It is important to note that:- 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5" name="Google Shape;205;p26"/>
          <p:cNvSpPr txBox="1"/>
          <p:nvPr>
            <p:ph idx="4294967295"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 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457200" y="1481137"/>
            <a:ext cx="82296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Rambla"/>
              <a:buAutoNum type="romanLcPeriod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Lack of consciousness of movement is common in the general population and most pple. never consider how they are able to undertake everyday tasks until they lose that ability.</a:t>
            </a:r>
            <a:endParaRPr/>
          </a:p>
          <a:p>
            <a:pPr indent="-400050" lvl="0" marL="400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e.g.. one may not know exactly what movement occurred in the joints of your u/limb as s/he picked up a cup of tea.</a:t>
            </a:r>
            <a:endParaRPr/>
          </a:p>
          <a:p>
            <a:pPr indent="-400050" lvl="1" marL="800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Many ADL’S occur @ a subconscious reflex level. This frees the brain to undertake other tasks at the same time. e.g. a musician is able to play guitar, sing &amp; move about simultaneously.</a:t>
            </a:r>
            <a:endParaRPr/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1" name="Google Shape;211;p27"/>
          <p:cNvSpPr txBox="1"/>
          <p:nvPr>
            <p:ph idx="4294967295" type="title"/>
          </p:nvPr>
        </p:nvSpPr>
        <p:spPr>
          <a:xfrm>
            <a:off x="457200" y="274637"/>
            <a:ext cx="82296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 </a:t>
            </a:r>
            <a:endParaRPr b="1" i="0" sz="4100" u="none" cap="none" strike="noStrike">
              <a:solidFill>
                <a:schemeClr val="dk2"/>
              </a:solidFill>
              <a:effectLst>
                <a:outerShdw blurRad="31750" rotWithShape="0" algn="tl" dir="5400000" dist="25400">
                  <a:srgbClr val="000000">
                    <a:alpha val="25000"/>
                  </a:srgbClr>
                </a:outerShdw>
              </a:effectLst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Rambla"/>
              <a:buAutoNum type="romanLcPeriod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brain works in terms of patterns of movement rather than movement of individual jts. &amp; contractions of individual MMS. </a:t>
            </a:r>
            <a:endParaRPr/>
          </a:p>
          <a:p>
            <a:pPr indent="-5143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is probably the reason why tasks performed frequently become reflex.</a:t>
            </a:r>
            <a:endParaRPr/>
          </a:p>
          <a:p>
            <a:pPr indent="-5143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This also explains why certain patterns of several activities e.g. going upstairs  uses same  basic pattern of movement as standing up from a chair or walking up a slope.</a:t>
            </a:r>
            <a:endParaRPr/>
          </a:p>
          <a:p>
            <a:pPr indent="-5143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Swinging your limbs in walking is similar to taking food to the mouth, though range of movement is different</a:t>
            </a:r>
            <a:endParaRPr/>
          </a:p>
          <a:p>
            <a:pPr indent="-3873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69227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7" name="Google Shape;217;p28"/>
          <p:cNvSpPr txBox="1"/>
          <p:nvPr>
            <p:ph idx="4294967295" type="title"/>
          </p:nvPr>
        </p:nvSpPr>
        <p:spPr>
          <a:xfrm>
            <a:off x="536575" y="274637"/>
            <a:ext cx="81501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mbla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Introduction</a:t>
            </a:r>
            <a:r>
              <a:rPr b="1" i="0" lang="en-US" sz="4100" u="none" cap="none" strike="noStrike">
                <a:solidFill>
                  <a:schemeClr val="dk2"/>
                </a:solidFill>
                <a:effectLst>
                  <a:outerShdw blurRad="31750" rotWithShape="0" algn="tl" dir="5400000" dist="25400">
                    <a:srgbClr val="000000">
                      <a:alpha val="25000"/>
                    </a:srgbClr>
                  </a:outerShdw>
                </a:effectLst>
                <a:latin typeface="Rambla"/>
                <a:ea typeface="Rambla"/>
                <a:cs typeface="Rambla"/>
                <a:sym typeface="Rambla"/>
              </a:rPr>
              <a:t>  Ct.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