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9"/>
  </p:notesMasterIdLst>
  <p:sldIdLst>
    <p:sldId id="256" r:id="rId2"/>
    <p:sldId id="257" r:id="rId3"/>
    <p:sldId id="258" r:id="rId4"/>
    <p:sldId id="259" r:id="rId5"/>
    <p:sldId id="381" r:id="rId6"/>
    <p:sldId id="391" r:id="rId7"/>
    <p:sldId id="392" r:id="rId8"/>
    <p:sldId id="393" r:id="rId9"/>
    <p:sldId id="260" r:id="rId10"/>
    <p:sldId id="395" r:id="rId11"/>
    <p:sldId id="261" r:id="rId12"/>
    <p:sldId id="262" r:id="rId13"/>
    <p:sldId id="378" r:id="rId14"/>
    <p:sldId id="379" r:id="rId15"/>
    <p:sldId id="383" r:id="rId16"/>
    <p:sldId id="384" r:id="rId17"/>
    <p:sldId id="385" r:id="rId18"/>
    <p:sldId id="269" r:id="rId19"/>
    <p:sldId id="270" r:id="rId20"/>
    <p:sldId id="273" r:id="rId21"/>
    <p:sldId id="271" r:id="rId22"/>
    <p:sldId id="272" r:id="rId23"/>
    <p:sldId id="274" r:id="rId24"/>
    <p:sldId id="275" r:id="rId25"/>
    <p:sldId id="276" r:id="rId26"/>
    <p:sldId id="387" r:id="rId27"/>
    <p:sldId id="388" r:id="rId28"/>
    <p:sldId id="277" r:id="rId29"/>
    <p:sldId id="278" r:id="rId30"/>
    <p:sldId id="279" r:id="rId31"/>
    <p:sldId id="280" r:id="rId32"/>
    <p:sldId id="281" r:id="rId33"/>
    <p:sldId id="282" r:id="rId34"/>
    <p:sldId id="283" r:id="rId35"/>
    <p:sldId id="284" r:id="rId36"/>
    <p:sldId id="390"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82" r:id="rId69"/>
    <p:sldId id="396" r:id="rId70"/>
    <p:sldId id="389" r:id="rId71"/>
    <p:sldId id="316" r:id="rId72"/>
    <p:sldId id="317" r:id="rId73"/>
    <p:sldId id="318" r:id="rId74"/>
    <p:sldId id="319" r:id="rId75"/>
    <p:sldId id="320" r:id="rId76"/>
    <p:sldId id="321" r:id="rId77"/>
    <p:sldId id="322" r:id="rId78"/>
    <p:sldId id="326" r:id="rId79"/>
    <p:sldId id="327" r:id="rId80"/>
    <p:sldId id="328" r:id="rId81"/>
    <p:sldId id="331" r:id="rId82"/>
    <p:sldId id="329" r:id="rId83"/>
    <p:sldId id="330" r:id="rId84"/>
    <p:sldId id="332" r:id="rId85"/>
    <p:sldId id="333" r:id="rId86"/>
    <p:sldId id="334" r:id="rId87"/>
    <p:sldId id="38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7230E-138C-4292-A3DF-47A3FE9954DA}" type="datetimeFigureOut">
              <a:rPr lang="en-US" smtClean="0"/>
              <a:pPr/>
              <a:t>1/27/2022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30EF9-E550-4CA6-8A94-A740AD9C7415}" type="slidenum">
              <a:rPr lang="en-US" smtClean="0"/>
              <a:pPr/>
              <a:t>‹#›</a:t>
            </a:fld>
            <a:endParaRPr lang="en-US" dirty="0"/>
          </a:p>
        </p:txBody>
      </p:sp>
    </p:spTree>
    <p:extLst>
      <p:ext uri="{BB962C8B-B14F-4D97-AF65-F5344CB8AC3E}">
        <p14:creationId xmlns:p14="http://schemas.microsoft.com/office/powerpoint/2010/main" val="132100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C/M</a:t>
            </a:r>
            <a:r>
              <a:rPr lang="en-US" baseline="0" dirty="0" smtClean="0"/>
              <a:t> CAUSED BY BODY’S RESPONSE TO TISSUE HYPOXIA. Reaction vary depending on the rate at which it evolved, severity of anemia &amp; presence of coexisting disease.</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18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blood loss is sudden the lab data &amp; value check seem normal first 2 to 3 days.</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61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Body needs 2 to 5 days to</a:t>
            </a:r>
            <a:r>
              <a:rPr lang="en-US" baseline="0" dirty="0" smtClean="0"/>
              <a:t> manufacture more RBCs in response to increased erythropoetin.    Diet iron may not be adequate</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62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378800-E07F-4C1B-B2C9-B3314AF8727C}" type="slidenum">
              <a:rPr lang="sw-KE" smtClean="0"/>
              <a:pPr/>
              <a:t>70</a:t>
            </a:fld>
            <a:endParaRPr lang="sw-KE"/>
          </a:p>
        </p:txBody>
      </p:sp>
    </p:spTree>
    <p:extLst>
      <p:ext uri="{BB962C8B-B14F-4D97-AF65-F5344CB8AC3E}">
        <p14:creationId xmlns:p14="http://schemas.microsoft.com/office/powerpoint/2010/main" val="212194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a:t>
            </a:r>
            <a:r>
              <a:rPr lang="en-US" baseline="0" dirty="0" smtClean="0"/>
              <a:t> pt is anemic but asymptomatic</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75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manifestations are caused by thrombosis, tissue hypoxia, blood vessel distention, impaired blood flow, circulatory stasis</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82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500 ml of blood</a:t>
            </a:r>
            <a:r>
              <a:rPr lang="en-US" baseline="0" dirty="0" smtClean="0"/>
              <a:t> reduction each time of phlebotomy</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85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Thalassemia minor</a:t>
            </a:r>
            <a:r>
              <a:rPr lang="en-US" baseline="0" dirty="0" smtClean="0"/>
              <a:t>- asymtomatic. Has mild to moderate anemia with microcytosis (small cells) and hypochronic (pale cells)</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Iron</a:t>
            </a:r>
            <a:r>
              <a:rPr lang="en-US" baseline="0" dirty="0" smtClean="0"/>
              <a:t> supplements should NOT be given </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Deferoxamine side</a:t>
            </a:r>
            <a:r>
              <a:rPr lang="en-US" baseline="0" dirty="0" smtClean="0"/>
              <a:t> effects – visual blurring, hearing loss, tinnitus, &amp; knock-knees</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34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is secreted by the parietal cells of the gastric mucosa.</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38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Pernicious anemia is a ds in which gastric mucosa is not secreting IF</a:t>
            </a:r>
            <a:r>
              <a:rPr lang="en-US" baseline="0" dirty="0" smtClean="0"/>
              <a:t> coz of antibodies being directed against the gastric parietal cells &amp;/or IF itself. </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39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Drugs like methotrexate,</a:t>
            </a:r>
            <a:r>
              <a:rPr lang="en-US" baseline="0" dirty="0" smtClean="0"/>
              <a:t> antiseizure</a:t>
            </a:r>
          </a:p>
          <a:p>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44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Reduced erythropoetin</a:t>
            </a:r>
            <a:r>
              <a:rPr lang="en-US" baseline="0" dirty="0" smtClean="0"/>
              <a:t> hormone</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50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Endocrine there is reduced metabolism leading to reduced O2 needs</a:t>
            </a:r>
            <a:r>
              <a:rPr lang="en-US" baseline="0" dirty="0" smtClean="0"/>
              <a:t> are diminished leading to reduced production of erythropoetin .</a:t>
            </a:r>
            <a:endParaRPr lang="en-US" dirty="0"/>
          </a:p>
        </p:txBody>
      </p:sp>
      <p:sp>
        <p:nvSpPr>
          <p:cNvPr id="4" name="Slide Number Placeholder 3"/>
          <p:cNvSpPr>
            <a:spLocks noGrp="1"/>
          </p:cNvSpPr>
          <p:nvPr>
            <p:ph type="sldNum" sz="quarter" idx="10"/>
          </p:nvPr>
        </p:nvSpPr>
        <p:spPr/>
        <p:txBody>
          <a:bodyPr/>
          <a:lstStyle/>
          <a:p>
            <a:fld id="{E1E30EF9-E550-4CA6-8A94-A740AD9C7415}" type="slidenum">
              <a:rPr lang="en-US" smtClean="0"/>
              <a:pPr/>
              <a:t>51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224F20-8011-497F-9840-7506E2C693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4E503B-331F-4FEE-99EA-A47325A2A1FA}"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C224F20-8011-497F-9840-7506E2C6932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4E503B-331F-4FEE-99EA-A47325A2A1FA}" type="datetimeFigureOut">
              <a:rPr lang="en-US" smtClean="0"/>
              <a:pPr/>
              <a:t>1/27/2022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224F20-8011-497F-9840-7506E2C6932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webmd.com/heart/anatomy-picture-of-blood" TargetMode="External"/><Relationship Id="rId2" Type="http://schemas.openxmlformats.org/officeDocument/2006/relationships/hyperlink" Target="http://www.webmd.com/a-to-z-guides/sickle-cell-disease-topic-overvie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DISEASES </a:t>
            </a:r>
            <a:endParaRPr lang="en-US" dirty="0"/>
          </a:p>
        </p:txBody>
      </p:sp>
      <p:sp>
        <p:nvSpPr>
          <p:cNvPr id="3" name="Subtitle 2"/>
          <p:cNvSpPr>
            <a:spLocks noGrp="1"/>
          </p:cNvSpPr>
          <p:nvPr>
            <p:ph type="subTitle" idx="1"/>
          </p:nvPr>
        </p:nvSpPr>
        <p:spPr>
          <a:xfrm>
            <a:off x="539262" y="3657600"/>
            <a:ext cx="7854696" cy="1752600"/>
          </a:xfrm>
        </p:spPr>
        <p:txBody>
          <a:bodyPr/>
          <a:lstStyle/>
          <a:p>
            <a:r>
              <a:rPr lang="en-US" dirty="0" smtClean="0"/>
              <a:t>MRS MELY</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D8DEBB26-B2CC-45A7-8D73-31B4F8A54121}" type="slidenum">
              <a:rPr lang="en-US" altLang="en-US">
                <a:solidFill>
                  <a:srgbClr val="FFFFFF"/>
                </a:solidFill>
                <a:latin typeface="Franklin Gothic Book" panose="020B0503020102020204" pitchFamily="34" charset="0"/>
              </a:rPr>
              <a:pPr/>
              <a:t>10</a:t>
            </a:fld>
            <a:endParaRPr lang="en-US" altLang="en-US">
              <a:solidFill>
                <a:srgbClr val="FFFFFF"/>
              </a:solidFill>
              <a:latin typeface="Franklin Gothic Book" panose="020B0503020102020204" pitchFamily="34" charset="0"/>
            </a:endParaRPr>
          </a:p>
        </p:txBody>
      </p:sp>
      <p:pic>
        <p:nvPicPr>
          <p:cNvPr id="15364" name="Picture 2" descr="C:\Users\dr kulei\Desktop\index.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228600"/>
            <a:ext cx="9144000" cy="6019800"/>
          </a:xfrm>
          <a:noFill/>
        </p:spPr>
      </p:pic>
    </p:spTree>
    <p:extLst>
      <p:ext uri="{BB962C8B-B14F-4D97-AF65-F5344CB8AC3E}">
        <p14:creationId xmlns:p14="http://schemas.microsoft.com/office/powerpoint/2010/main" val="174599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t>CAUSES </a:t>
            </a:r>
          </a:p>
          <a:p>
            <a:pPr marL="514350" indent="-514350">
              <a:buFont typeface="+mj-lt"/>
              <a:buAutoNum type="arabicPeriod"/>
            </a:pPr>
            <a:r>
              <a:rPr lang="en-US" b="1" dirty="0" smtClean="0"/>
              <a:t>Decreased RBC production</a:t>
            </a:r>
          </a:p>
          <a:p>
            <a:pPr marL="514350" indent="-514350">
              <a:buFont typeface="+mj-lt"/>
              <a:buAutoNum type="alphaLcParenR"/>
            </a:pPr>
            <a:r>
              <a:rPr lang="en-US" dirty="0" smtClean="0"/>
              <a:t>Deficient nutrients: iron, vitamins B12, folic acid</a:t>
            </a:r>
          </a:p>
          <a:p>
            <a:pPr marL="514350" indent="-514350">
              <a:buFont typeface="+mj-lt"/>
              <a:buAutoNum type="alphaLcParenR"/>
            </a:pPr>
            <a:r>
              <a:rPr lang="en-US" dirty="0" smtClean="0"/>
              <a:t>Decreased erythropoietin</a:t>
            </a:r>
          </a:p>
          <a:p>
            <a:pPr marL="514350" indent="-514350">
              <a:buFont typeface="+mj-lt"/>
              <a:buAutoNum type="alphaLcParenR"/>
            </a:pPr>
            <a:r>
              <a:rPr lang="en-US" dirty="0" smtClean="0"/>
              <a:t>Decreased iron availability</a:t>
            </a:r>
          </a:p>
          <a:p>
            <a:pPr marL="514350" indent="-514350">
              <a:buAutoNum type="arabicPeriod" startAt="2"/>
            </a:pPr>
            <a:r>
              <a:rPr lang="en-US" b="1" dirty="0" smtClean="0"/>
              <a:t>Blood loss</a:t>
            </a:r>
          </a:p>
          <a:p>
            <a:pPr marL="514350" indent="-514350">
              <a:buFont typeface="+mj-lt"/>
              <a:buAutoNum type="alphaLcParenR"/>
            </a:pPr>
            <a:r>
              <a:rPr lang="en-US" dirty="0" smtClean="0"/>
              <a:t>Chronic hemorrhage: bleeding duodenal ulcer, colon cancer</a:t>
            </a:r>
          </a:p>
          <a:p>
            <a:pPr marL="514350" indent="-514350">
              <a:buFont typeface="+mj-lt"/>
              <a:buAutoNum type="alphaLcParenR"/>
            </a:pPr>
            <a:r>
              <a:rPr lang="en-US" dirty="0" smtClean="0"/>
              <a:t>Acute trauma</a:t>
            </a:r>
          </a:p>
          <a:p>
            <a:pPr marL="514350" indent="-514350">
              <a:buAutoNum type="arabicPeriod" startAt="2"/>
            </a:pPr>
            <a:endParaRPr lang="en-US" dirty="0" smtClean="0"/>
          </a:p>
          <a:p>
            <a:pPr marL="514350" indent="-51435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marL="514350" indent="-514350">
              <a:buAutoNum type="arabicPeriod" startAt="3"/>
            </a:pPr>
            <a:r>
              <a:rPr lang="en-US" b="1" dirty="0" smtClean="0"/>
              <a:t>Increased RBC destruction</a:t>
            </a:r>
          </a:p>
          <a:p>
            <a:pPr marL="514350" indent="-514350">
              <a:buNone/>
            </a:pPr>
            <a:r>
              <a:rPr lang="en-US" dirty="0" smtClean="0"/>
              <a:t>Hemolysis: sickle cell disease, medication e.g methyldopa, incompatible blood, trauma e.g cardiopulmonary bypass( used in open heart surgery)</a:t>
            </a:r>
          </a:p>
          <a:p>
            <a:pPr marL="514350" indent="-514350">
              <a:buNone/>
            </a:pPr>
            <a:r>
              <a:rPr lang="en-US" dirty="0" smtClean="0"/>
              <a:t>N/B Anemia is not a specific disease; it is a manifestation of a pathologic process. </a:t>
            </a:r>
          </a:p>
          <a:p>
            <a:pPr marL="514350" indent="-514350">
              <a:buNone/>
            </a:pPr>
            <a:r>
              <a:rPr lang="en-US" dirty="0"/>
              <a:t> </a:t>
            </a:r>
            <a:r>
              <a:rPr lang="en-US" dirty="0" smtClean="0"/>
              <a:t>     It is identified by a thorough history &amp; physical examination &amp; classified by laboratory review of reticulocyte count, &amp; peripheral blood smear.</a:t>
            </a:r>
            <a:endParaRPr lang="en-US" dirty="0"/>
          </a:p>
        </p:txBody>
      </p:sp>
      <p:pic>
        <p:nvPicPr>
          <p:cNvPr id="4" name="Picture 2" descr="C:\Users\Dr. Trizah\Pictures\untitled.bmp"/>
          <p:cNvPicPr>
            <a:picLocks noChangeAspect="1" noChangeArrowheads="1"/>
          </p:cNvPicPr>
          <p:nvPr/>
        </p:nvPicPr>
        <p:blipFill>
          <a:blip r:embed="rId2" cstate="print"/>
          <a:srcRect/>
          <a:stretch>
            <a:fillRect/>
          </a:stretch>
        </p:blipFill>
        <p:spPr bwMode="auto">
          <a:xfrm>
            <a:off x="457200" y="228600"/>
            <a:ext cx="8229600" cy="58975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00B0F0"/>
                </a:solidFill>
              </a:rPr>
              <a:t>Normal reference ranges	Hb  g/dL</a:t>
            </a:r>
          </a:p>
          <a:p>
            <a:r>
              <a:rPr lang="en-US" dirty="0" smtClean="0"/>
              <a:t>Male (adult)		12.5-18.0</a:t>
            </a:r>
          </a:p>
          <a:p>
            <a:r>
              <a:rPr lang="en-US" dirty="0" smtClean="0"/>
              <a:t>Female (female)		11.5-16.5</a:t>
            </a:r>
          </a:p>
          <a:p>
            <a:r>
              <a:rPr lang="en-US" dirty="0" smtClean="0"/>
              <a:t>Pregnant female		10.5-16.0</a:t>
            </a:r>
          </a:p>
          <a:p>
            <a:r>
              <a:rPr lang="en-US" dirty="0" smtClean="0"/>
              <a:t>Infant 3/12			 9.5-13.5.</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i="1" dirty="0" smtClean="0">
                <a:solidFill>
                  <a:srgbClr val="00B0F0"/>
                </a:solidFill>
              </a:rPr>
              <a:t>investigations</a:t>
            </a:r>
          </a:p>
          <a:p>
            <a:r>
              <a:rPr lang="en-US" dirty="0" smtClean="0"/>
              <a:t>FHG(assignment visit laboratory)</a:t>
            </a:r>
          </a:p>
          <a:p>
            <a:r>
              <a:rPr lang="en-US" dirty="0" smtClean="0"/>
              <a:t>Hb level</a:t>
            </a:r>
          </a:p>
          <a:p>
            <a:r>
              <a:rPr lang="en-US" dirty="0" smtClean="0"/>
              <a:t>Serum iron level</a:t>
            </a:r>
          </a:p>
          <a:p>
            <a:r>
              <a:rPr lang="en-US" dirty="0" smtClean="0"/>
              <a:t>Total iron binding capacity</a:t>
            </a:r>
          </a:p>
          <a:p>
            <a:r>
              <a:rPr lang="en-US" dirty="0" smtClean="0"/>
              <a:t>Folate level estimation</a:t>
            </a:r>
          </a:p>
          <a:p>
            <a:r>
              <a:rPr lang="en-US" dirty="0" smtClean="0"/>
              <a:t>Vit B12 level estimation</a:t>
            </a:r>
          </a:p>
          <a:p>
            <a:r>
              <a:rPr lang="en-US" dirty="0" smtClean="0"/>
              <a:t>Bone marrow analysis</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685800" y="304800"/>
            <a:ext cx="8229600" cy="1143000"/>
          </a:xfrm>
        </p:spPr>
        <p:txBody>
          <a:bodyPr/>
          <a:lstStyle/>
          <a:p>
            <a:r>
              <a:rPr lang="en-US" smtClean="0"/>
              <a:t>PBF…</a:t>
            </a:r>
            <a:endParaRPr lang="sw-KE" smtClean="0"/>
          </a:p>
        </p:txBody>
      </p:sp>
      <p:pic>
        <p:nvPicPr>
          <p:cNvPr id="9219" name="Picture 2"/>
          <p:cNvPicPr>
            <a:picLocks noGrp="1" noChangeAspect="1" noChangeArrowheads="1"/>
          </p:cNvPicPr>
          <p:nvPr>
            <p:ph sz="quarter" idx="1"/>
          </p:nvPr>
        </p:nvPicPr>
        <p:blipFill>
          <a:blip r:embed="rId2"/>
          <a:srcRect/>
          <a:stretch>
            <a:fillRect/>
          </a:stretch>
        </p:blipFill>
        <p:spPr>
          <a:xfrm>
            <a:off x="304800" y="1600200"/>
            <a:ext cx="4359275" cy="4495800"/>
          </a:xfrm>
          <a:noFill/>
        </p:spPr>
      </p:pic>
      <p:pic>
        <p:nvPicPr>
          <p:cNvPr id="9220" name="Picture 3"/>
          <p:cNvPicPr>
            <a:picLocks noGrp="1" noChangeAspect="1" noChangeArrowheads="1"/>
          </p:cNvPicPr>
          <p:nvPr>
            <p:ph sz="quarter" idx="2"/>
          </p:nvPr>
        </p:nvPicPr>
        <p:blipFill>
          <a:blip r:embed="rId3"/>
          <a:srcRect/>
          <a:stretch>
            <a:fillRect/>
          </a:stretch>
        </p:blipFill>
        <p:spPr>
          <a:xfrm>
            <a:off x="4933950" y="2133600"/>
            <a:ext cx="3749675" cy="3429000"/>
          </a:xfrm>
          <a:noFill/>
        </p:spPr>
      </p:pic>
    </p:spTree>
    <p:extLst>
      <p:ext uri="{BB962C8B-B14F-4D97-AF65-F5344CB8AC3E}">
        <p14:creationId xmlns:p14="http://schemas.microsoft.com/office/powerpoint/2010/main" val="253950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496" y="5530006"/>
            <a:ext cx="4464496" cy="923330"/>
          </a:xfrm>
          <a:prstGeom prst="rect">
            <a:avLst/>
          </a:prstGeom>
          <a:noFill/>
        </p:spPr>
        <p:txBody>
          <a:bodyPr wrap="square" rtlCol="0">
            <a:spAutoFit/>
          </a:bodyPr>
          <a:lstStyle/>
          <a:p>
            <a:r>
              <a:rPr lang="en-US" dirty="0" smtClean="0"/>
              <a:t>Small (0.5-2.0 cc), rapidly collected aspirate specimens are optimal to reduce the amount of dilution by peripheral blood</a:t>
            </a:r>
            <a:endParaRPr lang="en-US" dirty="0"/>
          </a:p>
        </p:txBody>
      </p:sp>
      <p:sp>
        <p:nvSpPr>
          <p:cNvPr id="4" name="Textfeld 3"/>
          <p:cNvSpPr txBox="1"/>
          <p:nvPr/>
        </p:nvSpPr>
        <p:spPr>
          <a:xfrm>
            <a:off x="4572000" y="5530006"/>
            <a:ext cx="4572000" cy="646331"/>
          </a:xfrm>
          <a:prstGeom prst="rect">
            <a:avLst/>
          </a:prstGeom>
          <a:noFill/>
        </p:spPr>
        <p:txBody>
          <a:bodyPr wrap="square" rtlCol="0">
            <a:spAutoFit/>
          </a:bodyPr>
          <a:lstStyle/>
          <a:p>
            <a:r>
              <a:rPr lang="en-US" dirty="0" smtClean="0"/>
              <a:t>Subsequent specimens may be obtained for additional analysis</a:t>
            </a:r>
            <a:endParaRPr lang="en-US" dirty="0"/>
          </a:p>
        </p:txBody>
      </p:sp>
      <p:pic>
        <p:nvPicPr>
          <p:cNvPr id="52225" name="Picture 1"/>
          <p:cNvPicPr>
            <a:picLocks noChangeAspect="1" noChangeArrowheads="1"/>
          </p:cNvPicPr>
          <p:nvPr/>
        </p:nvPicPr>
        <p:blipFill>
          <a:blip r:embed="rId2" cstate="print"/>
          <a:srcRect/>
          <a:stretch>
            <a:fillRect/>
          </a:stretch>
        </p:blipFill>
        <p:spPr bwMode="auto">
          <a:xfrm>
            <a:off x="1043608" y="260648"/>
            <a:ext cx="7315200" cy="5057775"/>
          </a:xfrm>
          <a:prstGeom prst="rect">
            <a:avLst/>
          </a:prstGeom>
          <a:noFill/>
          <a:ln w="9525">
            <a:noFill/>
            <a:miter lim="800000"/>
            <a:headEnd/>
            <a:tailEnd/>
          </a:ln>
        </p:spPr>
      </p:pic>
    </p:spTree>
    <p:extLst>
      <p:ext uri="{BB962C8B-B14F-4D97-AF65-F5344CB8AC3E}">
        <p14:creationId xmlns:p14="http://schemas.microsoft.com/office/powerpoint/2010/main" val="11972588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Lotodo\Pictures\hqdefault.jpg"/>
          <p:cNvPicPr>
            <a:picLocks noChangeAspect="1" noChangeArrowheads="1"/>
          </p:cNvPicPr>
          <p:nvPr/>
        </p:nvPicPr>
        <p:blipFill>
          <a:blip r:embed="rId2" cstate="print"/>
          <a:srcRect/>
          <a:stretch>
            <a:fillRect/>
          </a:stretch>
        </p:blipFill>
        <p:spPr bwMode="auto">
          <a:xfrm>
            <a:off x="1066800" y="762000"/>
            <a:ext cx="7010400" cy="5410200"/>
          </a:xfrm>
          <a:prstGeom prst="rect">
            <a:avLst/>
          </a:prstGeom>
          <a:noFill/>
        </p:spPr>
      </p:pic>
    </p:spTree>
    <p:extLst>
      <p:ext uri="{BB962C8B-B14F-4D97-AF65-F5344CB8AC3E}">
        <p14:creationId xmlns:p14="http://schemas.microsoft.com/office/powerpoint/2010/main" val="3016916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CLASSIFICATION BASING ON CLINICAL MANIFESTATIONS</a:t>
            </a:r>
          </a:p>
          <a:p>
            <a:pPr>
              <a:buNone/>
            </a:pPr>
            <a:r>
              <a:rPr lang="en-US" b="1" dirty="0" smtClean="0"/>
              <a:t>Mild anemia (Hb 10 to 14 g/dl)</a:t>
            </a:r>
          </a:p>
          <a:p>
            <a:pPr>
              <a:buNone/>
            </a:pPr>
            <a:r>
              <a:rPr lang="en-US" dirty="0" smtClean="0"/>
              <a:t>Symptoms only occur because of underlying disease or heavy exercise.</a:t>
            </a:r>
          </a:p>
          <a:p>
            <a:r>
              <a:rPr lang="en-US" dirty="0" smtClean="0"/>
              <a:t>Palpitations</a:t>
            </a:r>
          </a:p>
          <a:p>
            <a:r>
              <a:rPr lang="en-US" dirty="0" smtClean="0"/>
              <a:t>Dyspnoea</a:t>
            </a:r>
          </a:p>
          <a:p>
            <a:r>
              <a:rPr lang="en-US" dirty="0" smtClean="0"/>
              <a:t>Diaphoresis(sweating)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b="1" dirty="0" smtClean="0"/>
              <a:t>Moderate anemia (Hb 6 to 10 g/dl)</a:t>
            </a:r>
          </a:p>
          <a:p>
            <a:r>
              <a:rPr lang="en-US" dirty="0" smtClean="0"/>
              <a:t>The cardiopulmonary symptoms increase and pt may experience them while resting, as well as with activity.</a:t>
            </a:r>
          </a:p>
          <a:p>
            <a:r>
              <a:rPr lang="en-US" dirty="0" smtClean="0"/>
              <a:t>Roaring in the ears</a:t>
            </a:r>
          </a:p>
          <a:p>
            <a:r>
              <a:rPr lang="en-US" dirty="0" smtClean="0"/>
              <a:t>fatigue</a:t>
            </a:r>
          </a:p>
          <a:p>
            <a:pPr>
              <a:buNone/>
            </a:pPr>
            <a:endParaRPr lang="en-US" dirty="0" smtClean="0"/>
          </a:p>
          <a:p>
            <a:pPr>
              <a:buNone/>
            </a:pP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OBJECTIVE/PURPOSE</a:t>
            </a:r>
            <a:endParaRPr lang="en-US" dirty="0"/>
          </a:p>
        </p:txBody>
      </p:sp>
      <p:sp>
        <p:nvSpPr>
          <p:cNvPr id="3" name="Content Placeholder 2"/>
          <p:cNvSpPr>
            <a:spLocks noGrp="1"/>
          </p:cNvSpPr>
          <p:nvPr>
            <p:ph idx="1"/>
          </p:nvPr>
        </p:nvSpPr>
        <p:spPr/>
        <p:txBody>
          <a:bodyPr/>
          <a:lstStyle/>
          <a:p>
            <a:pPr>
              <a:buNone/>
            </a:pPr>
            <a:r>
              <a:rPr lang="en-US" dirty="0" smtClean="0"/>
              <a:t>The purpose of this course is to enable the learner to acquire knowledge, attitudes to be able to promote health, prevent illness, diagnose, manage and coordinate rehabilitation of infants, children and adults suffering from common blood diseases/ conditions.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Severe anemia (Hb less than 6 g/dl)</a:t>
            </a:r>
          </a:p>
          <a:p>
            <a:pPr>
              <a:buNone/>
            </a:pPr>
            <a:r>
              <a:rPr lang="en-US" dirty="0" smtClean="0"/>
              <a:t>1.Pallor</a:t>
            </a:r>
          </a:p>
          <a:p>
            <a:pPr>
              <a:buNone/>
            </a:pPr>
            <a:r>
              <a:rPr lang="en-US" dirty="0" smtClean="0"/>
              <a:t>2. jaundice, </a:t>
            </a:r>
          </a:p>
          <a:p>
            <a:pPr>
              <a:buNone/>
            </a:pPr>
            <a:r>
              <a:rPr lang="en-US" dirty="0" smtClean="0"/>
              <a:t>3.pruritus</a:t>
            </a:r>
          </a:p>
          <a:p>
            <a:pPr>
              <a:buNone/>
            </a:pPr>
            <a:r>
              <a:rPr lang="en-US" dirty="0" smtClean="0"/>
              <a:t>4.Icterus conjuctiva &amp; sclera(jaundice), retinal hemorrhage, blurred vision</a:t>
            </a:r>
          </a:p>
          <a:p>
            <a:pPr>
              <a:buNone/>
            </a:pPr>
            <a:r>
              <a:rPr lang="en-US" dirty="0" smtClean="0"/>
              <a:t>5.Glossitis, smooth tongue</a:t>
            </a:r>
          </a:p>
          <a:p>
            <a:pPr>
              <a:buNone/>
            </a:pPr>
            <a:r>
              <a:rPr lang="en-US" dirty="0" smtClean="0"/>
              <a:t>6.Tachychardia, increased pulse pressure, systolic murmur, intermittent claudication(severe pain in legs when walking), angina, heart failure, MI</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Tachypnea(excessive respiration), orthopnea(breathlessness that occurs when somebody lies flat), dyspnea at rest</a:t>
            </a:r>
          </a:p>
          <a:p>
            <a:r>
              <a:rPr lang="en-US" dirty="0" smtClean="0"/>
              <a:t>Headache, vertigo, irritability, depression, impaired thought process.</a:t>
            </a:r>
          </a:p>
          <a:p>
            <a:r>
              <a:rPr lang="en-US" dirty="0" smtClean="0"/>
              <a:t>Anorexia, hepatomegally, splenomegally, difficulty swallowing, sore mouth</a:t>
            </a:r>
          </a:p>
          <a:p>
            <a:r>
              <a:rPr lang="en-US" dirty="0" smtClean="0"/>
              <a:t>Bone pain</a:t>
            </a:r>
          </a:p>
          <a:p>
            <a:r>
              <a:rPr lang="en-US" dirty="0" smtClean="0"/>
              <a:t>Sensitivity to cold, weight loss, lethargy.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b="1" dirty="0" smtClean="0"/>
              <a:t>MANAGEMENT</a:t>
            </a:r>
          </a:p>
          <a:p>
            <a:pPr>
              <a:buNone/>
            </a:pPr>
            <a:r>
              <a:rPr lang="en-US" dirty="0" smtClean="0"/>
              <a:t>Correcting the cause of anemia is the ultimate goal.</a:t>
            </a:r>
          </a:p>
          <a:p>
            <a:pPr>
              <a:buFont typeface="Wingdings" pitchFamily="2" charset="2"/>
              <a:buChar char="ü"/>
            </a:pPr>
            <a:r>
              <a:rPr lang="en-US" dirty="0" smtClean="0"/>
              <a:t>Blood &amp; blood product transfusion</a:t>
            </a:r>
          </a:p>
          <a:p>
            <a:pPr>
              <a:buFont typeface="Wingdings" pitchFamily="2" charset="2"/>
              <a:buChar char="ü"/>
            </a:pPr>
            <a:r>
              <a:rPr lang="en-US" dirty="0" smtClean="0"/>
              <a:t>Drug therapy e.g erythropoietin, vitamin supplements.</a:t>
            </a:r>
          </a:p>
          <a:p>
            <a:pPr>
              <a:buFont typeface="Wingdings" pitchFamily="2" charset="2"/>
              <a:buChar char="ü"/>
            </a:pPr>
            <a:r>
              <a:rPr lang="en-US" dirty="0" smtClean="0"/>
              <a:t>Volume replacement</a:t>
            </a:r>
          </a:p>
          <a:p>
            <a:pPr>
              <a:buFont typeface="Wingdings" pitchFamily="2" charset="2"/>
              <a:buChar char="ü"/>
            </a:pPr>
            <a:r>
              <a:rPr lang="en-US" dirty="0" smtClean="0"/>
              <a:t>Oxygen therapy to stabilize the patient.</a:t>
            </a:r>
          </a:p>
          <a:p>
            <a:pPr>
              <a:buFont typeface="Wingdings" pitchFamily="2" charset="2"/>
              <a:buChar char="ü"/>
            </a:pPr>
            <a:r>
              <a:rPr lang="en-US" dirty="0" smtClean="0"/>
              <a:t>Dietary &amp; lifestyle changes</a:t>
            </a:r>
          </a:p>
          <a:p>
            <a:pPr>
              <a:buFont typeface="Wingdings" pitchFamily="2" charset="2"/>
              <a:buChar char="ü"/>
            </a:pPr>
            <a:r>
              <a:rPr lang="en-US" dirty="0" smtClean="0"/>
              <a:t>Safety precautions to prevent falls &amp; injury.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ANEMIA CAUSED BY DECREASED ERYTHROCYTE PRODUCTION </a:t>
            </a:r>
            <a:endParaRPr lang="en-US" dirty="0"/>
          </a:p>
        </p:txBody>
      </p:sp>
      <p:sp>
        <p:nvSpPr>
          <p:cNvPr id="3" name="Content Placeholder 2"/>
          <p:cNvSpPr>
            <a:spLocks noGrp="1"/>
          </p:cNvSpPr>
          <p:nvPr>
            <p:ph idx="1"/>
          </p:nvPr>
        </p:nvSpPr>
        <p:spPr/>
        <p:txBody>
          <a:bodyPr/>
          <a:lstStyle/>
          <a:p>
            <a:pPr>
              <a:buNone/>
            </a:pPr>
            <a:r>
              <a:rPr lang="en-US" b="1" dirty="0" smtClean="0"/>
              <a:t>1. IRON-DEFICIENCY ANEMIA</a:t>
            </a:r>
          </a:p>
          <a:p>
            <a:pPr>
              <a:buNone/>
            </a:pPr>
            <a:r>
              <a:rPr lang="en-US" b="1" dirty="0" smtClean="0"/>
              <a:t>Iron-deficiency anemia, </a:t>
            </a:r>
            <a:r>
              <a:rPr lang="en-US" dirty="0" smtClean="0"/>
              <a:t>is one of the most common chronic hematologic disorders, is found in up to 30% of world population.</a:t>
            </a:r>
          </a:p>
          <a:p>
            <a:pPr>
              <a:buNone/>
            </a:pPr>
            <a:r>
              <a:rPr lang="en-US" dirty="0" smtClean="0"/>
              <a:t>Those most susceptible to iron-deficiency anemia are the very young, those on poor diets, &amp; women in their reproductive years.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Etiology </a:t>
            </a:r>
          </a:p>
          <a:p>
            <a:pPr>
              <a:buFont typeface="Courier New" pitchFamily="49" charset="0"/>
              <a:buChar char="o"/>
            </a:pPr>
            <a:r>
              <a:rPr lang="en-US" dirty="0" smtClean="0"/>
              <a:t>Inadequate dietary intake</a:t>
            </a:r>
          </a:p>
          <a:p>
            <a:pPr>
              <a:buFont typeface="Courier New" pitchFamily="49" charset="0"/>
              <a:buChar char="o"/>
            </a:pPr>
            <a:r>
              <a:rPr lang="en-US" dirty="0" smtClean="0"/>
              <a:t>Malabsorption</a:t>
            </a:r>
          </a:p>
          <a:p>
            <a:pPr>
              <a:buFont typeface="Courier New" pitchFamily="49" charset="0"/>
              <a:buChar char="o"/>
            </a:pPr>
            <a:r>
              <a:rPr lang="en-US" dirty="0" smtClean="0"/>
              <a:t>Blood loss</a:t>
            </a:r>
          </a:p>
          <a:p>
            <a:pPr>
              <a:buFont typeface="Courier New" pitchFamily="49" charset="0"/>
              <a:buChar char="o"/>
            </a:pPr>
            <a:r>
              <a:rPr lang="en-US" dirty="0" smtClean="0"/>
              <a:t>hemolysis</a:t>
            </a:r>
          </a:p>
          <a:p>
            <a:pP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CLINICAL MANIFESTATIONS</a:t>
            </a:r>
          </a:p>
          <a:p>
            <a:pPr marL="514350" indent="-514350">
              <a:buFont typeface="+mj-lt"/>
              <a:buAutoNum type="arabicPeriod"/>
            </a:pPr>
            <a:r>
              <a:rPr lang="en-US" dirty="0" smtClean="0"/>
              <a:t>Pallor</a:t>
            </a:r>
          </a:p>
          <a:p>
            <a:pPr marL="514350" indent="-514350">
              <a:buFont typeface="+mj-lt"/>
              <a:buAutoNum type="arabicPeriod"/>
            </a:pPr>
            <a:r>
              <a:rPr lang="en-US" dirty="0" smtClean="0"/>
              <a:t>Glossitis (inflammation of the tongue)</a:t>
            </a:r>
          </a:p>
          <a:p>
            <a:pPr marL="514350" indent="-514350">
              <a:buFont typeface="+mj-lt"/>
              <a:buAutoNum type="arabicPeriod"/>
            </a:pPr>
            <a:r>
              <a:rPr lang="en-US" dirty="0" smtClean="0"/>
              <a:t>Cheilitis (inflammation of the lips)</a:t>
            </a:r>
          </a:p>
          <a:p>
            <a:pPr marL="514350" indent="-514350">
              <a:buFont typeface="+mj-lt"/>
              <a:buAutoNum type="arabicPeriod"/>
            </a:pPr>
            <a:r>
              <a:rPr lang="en-US" dirty="0" smtClean="0"/>
              <a:t>Headache</a:t>
            </a:r>
          </a:p>
          <a:p>
            <a:pPr marL="514350" indent="-514350">
              <a:buFont typeface="+mj-lt"/>
              <a:buAutoNum type="arabicPeriod"/>
            </a:pPr>
            <a:r>
              <a:rPr lang="en-US" dirty="0" smtClean="0"/>
              <a:t>paresthesia</a:t>
            </a:r>
          </a:p>
          <a:p>
            <a:pPr marL="514350" indent="-514350">
              <a:buFont typeface="+mj-lt"/>
              <a:buAutoNum type="arabicPeriod"/>
            </a:pPr>
            <a:r>
              <a:rPr lang="en-US" dirty="0" smtClean="0"/>
              <a:t>Burning sensation of the tongue</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emo_04a"/>
          <p:cNvPicPr>
            <a:picLocks noGrp="1" noChangeAspect="1" noChangeArrowheads="1"/>
          </p:cNvPicPr>
          <p:nvPr>
            <p:ph idx="1"/>
          </p:nvPr>
        </p:nvPicPr>
        <p:blipFill>
          <a:blip r:embed="rId2"/>
          <a:stretch>
            <a:fillRect/>
          </a:stretch>
        </p:blipFill>
        <p:spPr bwMode="auto">
          <a:xfrm>
            <a:off x="2731008" y="2430431"/>
            <a:ext cx="3681984" cy="2627376"/>
          </a:xfrm>
          <a:prstGeom prst="rect">
            <a:avLst/>
          </a:prstGeom>
          <a:noFill/>
        </p:spPr>
      </p:pic>
      <p:sp>
        <p:nvSpPr>
          <p:cNvPr id="4" name="Slide Number Placeholder 3"/>
          <p:cNvSpPr>
            <a:spLocks noGrp="1"/>
          </p:cNvSpPr>
          <p:nvPr>
            <p:ph type="sldNum" sz="quarter" idx="12"/>
          </p:nvPr>
        </p:nvSpPr>
        <p:spPr/>
        <p:txBody>
          <a:bodyPr/>
          <a:lstStyle/>
          <a:p>
            <a:fld id="{A0A16699-108B-4AD5-9F05-AC1CD6CEAB1E}" type="slidenum">
              <a:rPr lang="en-US" smtClean="0"/>
              <a:pPr/>
              <a:t>26</a:t>
            </a:fld>
            <a:endParaRPr lang="en-US"/>
          </a:p>
        </p:txBody>
      </p:sp>
      <p:sp>
        <p:nvSpPr>
          <p:cNvPr id="2" name="Title 1"/>
          <p:cNvSpPr>
            <a:spLocks noGrp="1"/>
          </p:cNvSpPr>
          <p:nvPr>
            <p:ph type="title"/>
          </p:nvPr>
        </p:nvSpPr>
        <p:spPr>
          <a:xfrm>
            <a:off x="304800" y="1066800"/>
            <a:ext cx="8229600" cy="685800"/>
          </a:xfrm>
        </p:spPr>
        <p:txBody>
          <a:bodyPr>
            <a:normAutofit fontScale="90000"/>
          </a:bodyPr>
          <a:lstStyle/>
          <a:p>
            <a:r>
              <a:rPr lang="en-US" sz="3100" dirty="0" smtClean="0"/>
              <a:t>ANGULAR CHEILITIS AND SMOOTH TONGUE IN IRON DEFICIENCY</a:t>
            </a:r>
            <a:r>
              <a:rPr lang="en-US" dirty="0" smtClean="0"/>
              <a:t/>
            </a:r>
            <a:br>
              <a:rPr lang="en-US" dirty="0" smtClean="0"/>
            </a:br>
            <a:endParaRPr lang="en-US" dirty="0"/>
          </a:p>
        </p:txBody>
      </p:sp>
    </p:spTree>
    <p:extLst>
      <p:ext uri="{BB962C8B-B14F-4D97-AF65-F5344CB8AC3E}">
        <p14:creationId xmlns:p14="http://schemas.microsoft.com/office/powerpoint/2010/main" val="3891547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buNone/>
            </a:pPr>
            <a:r>
              <a:rPr lang="pl-PL" dirty="0">
                <a:cs typeface="Times New Roman" charset="0"/>
              </a:rPr>
              <a:t> </a:t>
            </a:r>
          </a:p>
        </p:txBody>
      </p:sp>
      <p:sp>
        <p:nvSpPr>
          <p:cNvPr id="6" name="Slide Number Placeholder 5"/>
          <p:cNvSpPr>
            <a:spLocks noGrp="1"/>
          </p:cNvSpPr>
          <p:nvPr>
            <p:ph type="sldNum" sz="quarter" idx="12"/>
          </p:nvPr>
        </p:nvSpPr>
        <p:spPr/>
        <p:txBody>
          <a:bodyPr/>
          <a:lstStyle/>
          <a:p>
            <a:fld id="{A0A16699-108B-4AD5-9F05-AC1CD6CEAB1E}" type="slidenum">
              <a:rPr lang="en-US" smtClean="0"/>
              <a:pPr/>
              <a:t>27</a:t>
            </a:fld>
            <a:endParaRPr lang="en-US"/>
          </a:p>
        </p:txBody>
      </p:sp>
      <p:sp>
        <p:nvSpPr>
          <p:cNvPr id="15362" name="Rectangle 2"/>
          <p:cNvSpPr>
            <a:spLocks noGrp="1" noChangeArrowheads="1"/>
          </p:cNvSpPr>
          <p:nvPr>
            <p:ph type="title"/>
          </p:nvPr>
        </p:nvSpPr>
        <p:spPr/>
        <p:txBody>
          <a:bodyPr>
            <a:noAutofit/>
          </a:bodyPr>
          <a:lstStyle/>
          <a:p>
            <a:r>
              <a:rPr lang="en-US" sz="4000" dirty="0" err="1" smtClean="0">
                <a:cs typeface="Times New Roman" charset="0"/>
              </a:rPr>
              <a:t>Koilonychia</a:t>
            </a:r>
            <a:r>
              <a:rPr lang="en-US" sz="4000" dirty="0" smtClean="0">
                <a:cs typeface="Times New Roman" charset="0"/>
              </a:rPr>
              <a:t>..spoon shaped nails</a:t>
            </a:r>
            <a:r>
              <a:rPr lang="pl-PL" sz="4000" dirty="0" smtClean="0">
                <a:cs typeface="Times New Roman" charset="0"/>
              </a:rPr>
              <a:t/>
            </a:r>
            <a:br>
              <a:rPr lang="pl-PL" sz="4000" dirty="0" smtClean="0">
                <a:cs typeface="Times New Roman" charset="0"/>
              </a:rPr>
            </a:br>
            <a:endParaRPr lang="en-GB" sz="4000" dirty="0"/>
          </a:p>
        </p:txBody>
      </p:sp>
      <p:sp>
        <p:nvSpPr>
          <p:cNvPr id="15365" name="Rectangle 5"/>
          <p:cNvSpPr>
            <a:spLocks noChangeArrowheads="1"/>
          </p:cNvSpPr>
          <p:nvPr/>
        </p:nvSpPr>
        <p:spPr bwMode="auto">
          <a:xfrm>
            <a:off x="0" y="1809750"/>
            <a:ext cx="9144000" cy="609600"/>
          </a:xfrm>
          <a:prstGeom prst="rect">
            <a:avLst/>
          </a:prstGeom>
          <a:noFill/>
          <a:ln w="12700" cap="sq">
            <a:noFill/>
            <a:miter lim="800000"/>
            <a:headEnd type="none" w="sm" len="sm"/>
            <a:tailEnd type="none" w="sm" len="sm"/>
          </a:ln>
          <a:effectLst/>
        </p:spPr>
        <p:txBody>
          <a:bodyPr>
            <a:spAutoFit/>
          </a:bodyPr>
          <a:lstStyle/>
          <a:p>
            <a:r>
              <a:rPr lang="pl-PL" sz="1000">
                <a:cs typeface="Times New Roman" charset="0"/>
              </a:rPr>
              <a:t> </a:t>
            </a:r>
          </a:p>
          <a:p>
            <a:pPr eaLnBrk="0" hangingPunct="0"/>
            <a:endParaRPr lang="pl-PL"/>
          </a:p>
        </p:txBody>
      </p:sp>
      <p:pic>
        <p:nvPicPr>
          <p:cNvPr id="15364" name="Picture 4"/>
          <p:cNvPicPr>
            <a:picLocks noChangeAspect="1" noChangeArrowheads="1"/>
          </p:cNvPicPr>
          <p:nvPr/>
        </p:nvPicPr>
        <p:blipFill>
          <a:blip r:embed="rId2"/>
          <a:srcRect/>
          <a:stretch>
            <a:fillRect/>
          </a:stretch>
        </p:blipFill>
        <p:spPr bwMode="auto">
          <a:xfrm>
            <a:off x="2590800" y="2895600"/>
            <a:ext cx="3971925" cy="2628900"/>
          </a:xfrm>
          <a:prstGeom prst="rect">
            <a:avLst/>
          </a:prstGeom>
          <a:noFill/>
        </p:spPr>
      </p:pic>
    </p:spTree>
    <p:extLst>
      <p:ext uri="{BB962C8B-B14F-4D97-AF65-F5344CB8AC3E}">
        <p14:creationId xmlns:p14="http://schemas.microsoft.com/office/powerpoint/2010/main" val="2277453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DIAGNOSTIC STUDIES</a:t>
            </a:r>
          </a:p>
          <a:p>
            <a:r>
              <a:rPr lang="en-US" dirty="0" smtClean="0"/>
              <a:t>History &amp; physical examination</a:t>
            </a:r>
          </a:p>
          <a:p>
            <a:r>
              <a:rPr lang="en-US" dirty="0" smtClean="0"/>
              <a:t>Haematocrit &amp; Hb levels</a:t>
            </a:r>
          </a:p>
          <a:p>
            <a:r>
              <a:rPr lang="en-US" dirty="0" smtClean="0"/>
              <a:t>RBC count, including morphology</a:t>
            </a:r>
          </a:p>
          <a:p>
            <a:r>
              <a:rPr lang="en-US" dirty="0" smtClean="0"/>
              <a:t>Reticulocyte count</a:t>
            </a:r>
          </a:p>
          <a:p>
            <a:r>
              <a:rPr lang="en-US" dirty="0" smtClean="0"/>
              <a:t>Serum iron, ferritin, transferrin</a:t>
            </a:r>
          </a:p>
          <a:p>
            <a:r>
              <a:rPr lang="en-US" dirty="0" smtClean="0"/>
              <a:t>Total iron-binding capacity (TIBC)</a:t>
            </a:r>
          </a:p>
          <a:p>
            <a:r>
              <a:rPr lang="en-US" dirty="0" smtClean="0"/>
              <a:t>Stool examination for occult blood.</a:t>
            </a:r>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MANAGEMENT</a:t>
            </a:r>
          </a:p>
          <a:p>
            <a:pPr>
              <a:buFont typeface="Wingdings" pitchFamily="2" charset="2"/>
              <a:buChar char="ü"/>
            </a:pPr>
            <a:r>
              <a:rPr lang="en-US" dirty="0" smtClean="0"/>
              <a:t>Identification &amp; treatment of underlying cause</a:t>
            </a:r>
          </a:p>
          <a:p>
            <a:pPr>
              <a:buFont typeface="Wingdings" pitchFamily="2" charset="2"/>
              <a:buChar char="ü"/>
            </a:pPr>
            <a:r>
              <a:rPr lang="en-US" dirty="0" smtClean="0"/>
              <a:t>Ferrous sulfate or ferrous gluconate</a:t>
            </a:r>
          </a:p>
          <a:p>
            <a:pPr>
              <a:buFont typeface="Wingdings" pitchFamily="2" charset="2"/>
              <a:buChar char="ü"/>
            </a:pPr>
            <a:r>
              <a:rPr lang="en-US" dirty="0" smtClean="0"/>
              <a:t>Iron dextran, iron sucrose, sodium ferric gluconate IM or IV</a:t>
            </a:r>
          </a:p>
          <a:p>
            <a:pPr>
              <a:buFont typeface="Wingdings" pitchFamily="2" charset="2"/>
              <a:buChar char="ü"/>
            </a:pPr>
            <a:r>
              <a:rPr lang="en-US" dirty="0" smtClean="0"/>
              <a:t>Nutrition &amp; diet therapy</a:t>
            </a:r>
          </a:p>
          <a:p>
            <a:pPr>
              <a:buFont typeface="Wingdings" pitchFamily="2" charset="2"/>
              <a:buChar char="ü"/>
            </a:pPr>
            <a:r>
              <a:rPr lang="en-US" dirty="0" smtClean="0"/>
              <a:t>Transfusion of packed RBCs for symptomatic pts only.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a:buNone/>
            </a:pPr>
            <a:r>
              <a:rPr lang="en-US" dirty="0" smtClean="0"/>
              <a:t>Upon completion of this course, the learner should be able to:</a:t>
            </a:r>
          </a:p>
          <a:p>
            <a:pPr marL="514350" indent="-514350">
              <a:buFont typeface="+mj-lt"/>
              <a:buAutoNum type="arabicPeriod"/>
            </a:pPr>
            <a:r>
              <a:rPr lang="en-US" dirty="0" smtClean="0"/>
              <a:t>Recall the Anatomy and Physiology of blood </a:t>
            </a:r>
          </a:p>
          <a:p>
            <a:pPr marL="514350" indent="-514350">
              <a:buFont typeface="+mj-lt"/>
              <a:buAutoNum type="arabicPeriod"/>
            </a:pPr>
            <a:r>
              <a:rPr lang="en-US" dirty="0" smtClean="0"/>
              <a:t>Describe blood diseases/conditions.</a:t>
            </a:r>
          </a:p>
          <a:p>
            <a:pPr marL="514350" indent="-514350">
              <a:buFont typeface="+mj-lt"/>
              <a:buAutoNum type="arabicPeriod"/>
            </a:pPr>
            <a:r>
              <a:rPr lang="en-US" dirty="0" smtClean="0"/>
              <a:t>Demonstrate ability to share health messages with mothers at MCH/FP, school children, patients in the ward on prevention of anemia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b="1" dirty="0" smtClean="0"/>
              <a:t>2. THALASSEMIA</a:t>
            </a:r>
          </a:p>
          <a:p>
            <a:pPr>
              <a:buNone/>
            </a:pPr>
            <a:r>
              <a:rPr lang="en-US" dirty="0" smtClean="0"/>
              <a:t>Thalassemia is a group of diseases that have an autosomal recessive genetic basis involving inadequate production of normal hemoglobin.</a:t>
            </a:r>
          </a:p>
          <a:p>
            <a:pPr>
              <a:buFont typeface="Wingdings" pitchFamily="2" charset="2"/>
              <a:buChar char="Ø"/>
            </a:pPr>
            <a:r>
              <a:rPr lang="en-US" dirty="0" smtClean="0"/>
              <a:t>It is due to an absent or reduced globulin protein, therefore abnormal Hb synthesis</a:t>
            </a:r>
          </a:p>
          <a:p>
            <a:pPr>
              <a:buFont typeface="Wingdings" pitchFamily="2" charset="2"/>
              <a:buChar char="Ø"/>
            </a:pPr>
            <a:r>
              <a:rPr lang="en-US" dirty="0" smtClean="0">
                <a:latin typeface="Lucida Sans Unicode"/>
                <a:cs typeface="Lucida Sans Unicode"/>
              </a:rPr>
              <a:t>∝</a:t>
            </a:r>
            <a:r>
              <a:rPr lang="en-US" dirty="0" smtClean="0"/>
              <a:t>-globin chains are absent or reduced in </a:t>
            </a:r>
            <a:r>
              <a:rPr lang="en-US" dirty="0" smtClean="0">
                <a:latin typeface="Lucida Sans Unicode"/>
                <a:cs typeface="Lucida Sans Unicode"/>
              </a:rPr>
              <a:t>∝-thalassemia.</a:t>
            </a:r>
          </a:p>
          <a:p>
            <a:pPr>
              <a:buFont typeface="Wingdings" pitchFamily="2" charset="2"/>
              <a:buChar char="Ø"/>
            </a:pPr>
            <a:r>
              <a:rPr lang="en-US" dirty="0" smtClean="0">
                <a:latin typeface="Lucida Sans Unicode"/>
                <a:cs typeface="Lucida Sans Unicode"/>
              </a:rPr>
              <a:t>ß-</a:t>
            </a:r>
            <a:r>
              <a:rPr lang="en-US" dirty="0" smtClean="0">
                <a:cs typeface="Lucida Sans Unicode"/>
              </a:rPr>
              <a:t>globin chains are absent or reduced in </a:t>
            </a:r>
            <a:r>
              <a:rPr lang="en-US" dirty="0" smtClean="0">
                <a:latin typeface="Lucida Sans Unicode"/>
                <a:cs typeface="Lucida Sans Unicode"/>
              </a:rPr>
              <a:t>ß</a:t>
            </a:r>
            <a:r>
              <a:rPr lang="en-US" dirty="0" smtClean="0">
                <a:cs typeface="Lucida Sans Unicode"/>
              </a:rPr>
              <a:t>- thalassemia</a:t>
            </a:r>
            <a:r>
              <a:rPr lang="en-US" dirty="0" smtClean="0"/>
              <a:t> </a:t>
            </a:r>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None/>
            </a:pPr>
            <a:r>
              <a:rPr lang="en-US" b="1" dirty="0" smtClean="0"/>
              <a:t>RISK FACTORS</a:t>
            </a:r>
          </a:p>
          <a:p>
            <a:pPr>
              <a:buFont typeface="Courier New" pitchFamily="49" charset="0"/>
              <a:buChar char="o"/>
            </a:pPr>
            <a:r>
              <a:rPr lang="en-US" dirty="0" smtClean="0"/>
              <a:t>Ethnic groups at Mediterranean sea, Asia, Middle East, &amp; Africa.</a:t>
            </a:r>
          </a:p>
          <a:p>
            <a:pPr>
              <a:buFont typeface="Wingdings" pitchFamily="2" charset="2"/>
              <a:buChar char="Ø"/>
            </a:pPr>
            <a:r>
              <a:rPr lang="en-US" dirty="0" smtClean="0"/>
              <a:t>Heterozygous form of thalassemia causes </a:t>
            </a:r>
            <a:r>
              <a:rPr lang="en-US" i="1" dirty="0" smtClean="0"/>
              <a:t>thalassemia minor </a:t>
            </a:r>
            <a:r>
              <a:rPr lang="en-US" dirty="0" smtClean="0"/>
              <a:t>(mild form). </a:t>
            </a:r>
          </a:p>
          <a:p>
            <a:pPr>
              <a:buFont typeface="Wingdings" pitchFamily="2" charset="2"/>
              <a:buChar char="Ø"/>
            </a:pPr>
            <a:r>
              <a:rPr lang="en-US" dirty="0" smtClean="0"/>
              <a:t>Homozygous person has two thalassemic genes causing </a:t>
            </a:r>
            <a:r>
              <a:rPr lang="en-US" i="1" dirty="0" smtClean="0"/>
              <a:t>thalassemia major </a:t>
            </a:r>
            <a:r>
              <a:rPr lang="en-US" dirty="0" smtClean="0"/>
              <a:t>(severe condition).</a:t>
            </a:r>
          </a:p>
          <a:p>
            <a:pPr>
              <a:buFont typeface="Wingdings" pitchFamily="2" charset="2"/>
              <a:buChar char="Ø"/>
            </a:pPr>
            <a:endParaRPr lang="en-US" dirty="0" smtClean="0"/>
          </a:p>
          <a:p>
            <a:pPr>
              <a:buNone/>
            </a:pP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CLINICAL MANIFESTATIONS</a:t>
            </a:r>
          </a:p>
          <a:p>
            <a:pPr>
              <a:buNone/>
            </a:pPr>
            <a:r>
              <a:rPr lang="en-US" dirty="0" smtClean="0"/>
              <a:t>Symptoms begin at 2 years of age.</a:t>
            </a:r>
          </a:p>
          <a:p>
            <a:r>
              <a:rPr lang="en-US" dirty="0" smtClean="0"/>
              <a:t>Growth retardation (physical &amp; mental)</a:t>
            </a:r>
          </a:p>
          <a:p>
            <a:r>
              <a:rPr lang="en-US" dirty="0" smtClean="0"/>
              <a:t>Pale</a:t>
            </a:r>
          </a:p>
          <a:p>
            <a:r>
              <a:rPr lang="en-US" dirty="0" smtClean="0"/>
              <a:t>Splenomegally</a:t>
            </a:r>
          </a:p>
          <a:p>
            <a:r>
              <a:rPr lang="en-US" dirty="0" smtClean="0"/>
              <a:t>Hepatomegally </a:t>
            </a:r>
          </a:p>
          <a:p>
            <a:r>
              <a:rPr lang="en-US" dirty="0" smtClean="0"/>
              <a:t>Jaundice</a:t>
            </a:r>
          </a:p>
          <a:p>
            <a:r>
              <a:rPr lang="en-US" dirty="0" smtClean="0"/>
              <a:t>Thickening of maxillary cavity &amp; cranium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C224F20-8011-497F-9840-7506E2C69329}"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b="1" dirty="0" smtClean="0"/>
              <a:t>MANAGEMENT</a:t>
            </a:r>
          </a:p>
          <a:p>
            <a:pPr>
              <a:buFont typeface="Wingdings" pitchFamily="2" charset="2"/>
              <a:buChar char="ü"/>
            </a:pPr>
            <a:r>
              <a:rPr lang="en-US" dirty="0" smtClean="0"/>
              <a:t>No specific drug or diet therapies are effective in treating thalassemia</a:t>
            </a:r>
          </a:p>
          <a:p>
            <a:pPr>
              <a:buFont typeface="Wingdings" pitchFamily="2" charset="2"/>
              <a:buChar char="ü"/>
            </a:pPr>
            <a:r>
              <a:rPr lang="en-US" dirty="0" smtClean="0"/>
              <a:t>Thalassemia minor – body adapts to the reduction of normal hemoglobin</a:t>
            </a:r>
          </a:p>
          <a:p>
            <a:pPr>
              <a:buFont typeface="Wingdings" pitchFamily="2" charset="2"/>
              <a:buChar char="ü"/>
            </a:pPr>
            <a:r>
              <a:rPr lang="en-US" dirty="0" smtClean="0"/>
              <a:t>Blood transfusion  or exchange transfusions in conjunction with IV deferoxamine (a chelating agent that binds to iron)</a:t>
            </a:r>
          </a:p>
          <a:p>
            <a:pPr>
              <a:buFont typeface="Wingdings" pitchFamily="2" charset="2"/>
              <a:buChar char="ü"/>
            </a:pPr>
            <a:r>
              <a:rPr lang="en-US" dirty="0" smtClean="0"/>
              <a:t>Zinc &amp; ascorbic acid suppliment during chelation therapy</a:t>
            </a:r>
          </a:p>
          <a:p>
            <a:pPr>
              <a:buFont typeface="Wingdings" pitchFamily="2" charset="2"/>
              <a:buChar char="ü"/>
            </a:pPr>
            <a:r>
              <a:rPr lang="en-US" dirty="0" smtClean="0"/>
              <a:t>Splenectomy </a:t>
            </a:r>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COMPLICATIONS</a:t>
            </a:r>
          </a:p>
          <a:p>
            <a:pPr>
              <a:buFont typeface="Wingdings" pitchFamily="2" charset="2"/>
              <a:buChar char="v"/>
            </a:pPr>
            <a:r>
              <a:rPr lang="en-US" dirty="0" smtClean="0"/>
              <a:t>Hepatitis C from blood transfusion lead to cirrhosis &amp; hepatocellular carcinoma.</a:t>
            </a:r>
          </a:p>
          <a:p>
            <a:pPr>
              <a:buFont typeface="Wingdings" pitchFamily="2" charset="2"/>
              <a:buChar char="v"/>
            </a:pPr>
            <a:r>
              <a:rPr lang="en-US" dirty="0" smtClean="0"/>
              <a:t>Cardiac complications (iron overload)</a:t>
            </a:r>
          </a:p>
          <a:p>
            <a:pPr>
              <a:buFont typeface="Wingdings" pitchFamily="2" charset="2"/>
              <a:buChar char="v"/>
            </a:pPr>
            <a:r>
              <a:rPr lang="en-US" dirty="0" smtClean="0"/>
              <a:t>Pulmonary disease &amp; hypertension</a:t>
            </a:r>
          </a:p>
          <a:p>
            <a:pPr>
              <a:buFont typeface="Wingdings" pitchFamily="2" charset="2"/>
              <a:buChar char="v"/>
            </a:pPr>
            <a:r>
              <a:rPr lang="en-US" dirty="0" smtClean="0"/>
              <a:t>Endocrinopathies (hypogonadotrophic, hypogonadism)</a:t>
            </a:r>
          </a:p>
          <a:p>
            <a:pPr>
              <a:buFont typeface="Wingdings" pitchFamily="2" charset="2"/>
              <a:buChar char="v"/>
            </a:pPr>
            <a:r>
              <a:rPr lang="en-US" dirty="0" smtClean="0"/>
              <a:t>Thrombosis </a:t>
            </a:r>
          </a:p>
          <a:p>
            <a:pPr>
              <a:buFont typeface="Wingdings" pitchFamily="2" charset="2"/>
              <a:buChar char="v"/>
            </a:pPr>
            <a:endParaRPr lang="en-US" dirty="0" smtClean="0"/>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3. MEGALOBLASTIC ANEMIAS</a:t>
            </a:r>
          </a:p>
          <a:p>
            <a:pPr>
              <a:buNone/>
            </a:pPr>
            <a:r>
              <a:rPr lang="en-US" b="1" dirty="0" smtClean="0"/>
              <a:t>Megaloblastic anemias </a:t>
            </a:r>
            <a:r>
              <a:rPr lang="en-US" dirty="0" smtClean="0"/>
              <a:t>are a group of disorders caused by impaired synthesis and characterized by the presence of large RBCs. </a:t>
            </a:r>
          </a:p>
          <a:p>
            <a:pPr>
              <a:buFont typeface="Wingdings" pitchFamily="2" charset="2"/>
              <a:buChar char="Ø"/>
            </a:pPr>
            <a:r>
              <a:rPr lang="en-US" dirty="0" smtClean="0"/>
              <a:t>The RBCs are large (macrocytic) &amp; abnormal &amp; are referred to as </a:t>
            </a:r>
            <a:r>
              <a:rPr lang="en-US" i="1" dirty="0" smtClean="0">
                <a:solidFill>
                  <a:srgbClr val="7030A0"/>
                </a:solidFill>
              </a:rPr>
              <a:t>megaloblasts.</a:t>
            </a:r>
          </a:p>
          <a:p>
            <a:pPr>
              <a:buFont typeface="Wingdings" pitchFamily="2" charset="2"/>
              <a:buChar char="Ø"/>
            </a:pPr>
            <a:r>
              <a:rPr lang="en-US" dirty="0" smtClean="0"/>
              <a:t>They are easily destroyed because they have fragile cell membranes. </a:t>
            </a:r>
          </a:p>
          <a:p>
            <a:pPr>
              <a:buFont typeface="Wingdings" pitchFamily="2" charset="2"/>
              <a:buChar char="Ø"/>
            </a:pPr>
            <a:r>
              <a:rPr lang="en-US" dirty="0" smtClean="0"/>
              <a:t>Two common forms of megaloblastic anemia are cobalamin deficiency &amp; folic acid deficiency.</a:t>
            </a:r>
          </a:p>
          <a:p>
            <a:pPr>
              <a:buNone/>
            </a:pPr>
            <a:endParaRPr lang="en-US" dirty="0" smtClean="0"/>
          </a:p>
          <a:p>
            <a:pPr>
              <a:buNone/>
            </a:pPr>
            <a:endParaRPr lang="en-US"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Vitamin B12 benefits"/>
          <p:cNvPicPr>
            <a:picLocks noChangeAspect="1" noChangeArrowheads="1"/>
          </p:cNvPicPr>
          <p:nvPr/>
        </p:nvPicPr>
        <p:blipFill>
          <a:blip r:embed="rId2" cstate="print"/>
          <a:srcRect/>
          <a:stretch>
            <a:fillRect/>
          </a:stretch>
        </p:blipFill>
        <p:spPr bwMode="auto">
          <a:xfrm>
            <a:off x="0" y="0"/>
            <a:ext cx="9144000" cy="6888163"/>
          </a:xfrm>
          <a:prstGeom prst="rect">
            <a:avLst/>
          </a:prstGeom>
          <a:noFill/>
          <a:ln w="9525">
            <a:noFill/>
            <a:miter lim="800000"/>
            <a:headEnd/>
            <a:tailEnd/>
          </a:ln>
        </p:spPr>
      </p:pic>
    </p:spTree>
    <p:extLst>
      <p:ext uri="{BB962C8B-B14F-4D97-AF65-F5344CB8AC3E}">
        <p14:creationId xmlns:p14="http://schemas.microsoft.com/office/powerpoint/2010/main" val="1422669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CAUSES</a:t>
            </a:r>
          </a:p>
          <a:p>
            <a:pPr>
              <a:buFont typeface="Courier New" pitchFamily="49" charset="0"/>
              <a:buChar char="o"/>
            </a:pPr>
            <a:r>
              <a:rPr lang="en-US" dirty="0" smtClean="0"/>
              <a:t>Cobalamin (vit.B12) &amp; folic acid deficiencies</a:t>
            </a:r>
          </a:p>
          <a:p>
            <a:pPr>
              <a:buFont typeface="Courier New" pitchFamily="49" charset="0"/>
              <a:buChar char="o"/>
            </a:pPr>
            <a:r>
              <a:rPr lang="en-US" dirty="0" smtClean="0"/>
              <a:t>Suppression of DNA synthesis by drugs</a:t>
            </a:r>
          </a:p>
          <a:p>
            <a:pPr>
              <a:buFont typeface="Courier New" pitchFamily="49" charset="0"/>
              <a:buChar char="o"/>
            </a:pPr>
            <a:r>
              <a:rPr lang="en-US" dirty="0" smtClean="0"/>
              <a:t>Inborn errors of cobalamin &amp; folic acid metabolism</a:t>
            </a:r>
          </a:p>
          <a:p>
            <a:pPr>
              <a:buFont typeface="Courier New" pitchFamily="49" charset="0"/>
              <a:buChar char="o"/>
            </a:pPr>
            <a:r>
              <a:rPr lang="en-US" dirty="0" smtClean="0"/>
              <a:t>Erythroleukemia (malignant blood disorder characterized by a proliferation of erythropoietic cells in bone marrow).</a:t>
            </a:r>
          </a:p>
          <a:p>
            <a:pP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b="1" dirty="0" smtClean="0"/>
              <a:t>COBALAMIN (VITAMIN B12) DEFICIENCY</a:t>
            </a:r>
          </a:p>
          <a:p>
            <a:pPr marL="514350" indent="-514350">
              <a:buFont typeface="Wingdings" pitchFamily="2" charset="2"/>
              <a:buChar char="Ø"/>
            </a:pPr>
            <a:r>
              <a:rPr lang="en-US" dirty="0" smtClean="0"/>
              <a:t>Intrinsic factor is required for cobalamin absorption.</a:t>
            </a:r>
          </a:p>
          <a:p>
            <a:pPr marL="514350" indent="-514350">
              <a:buFont typeface="Wingdings" pitchFamily="2" charset="2"/>
              <a:buChar char="Ø"/>
            </a:pPr>
            <a:r>
              <a:rPr lang="en-US" dirty="0" smtClean="0"/>
              <a:t>Intrinsic factor is secreted by the parietal cells of the gastric mucosa.</a:t>
            </a:r>
          </a:p>
          <a:p>
            <a:pPr marL="514350" indent="-514350">
              <a:buFont typeface="Wingdings" pitchFamily="2" charset="2"/>
              <a:buChar char="Ø"/>
            </a:pPr>
            <a:r>
              <a:rPr lang="en-US" dirty="0" smtClean="0"/>
              <a:t>If intrinsic factor is not secreted, cobalamin will not be absorbed in the distal ileum. </a:t>
            </a:r>
          </a:p>
          <a:p>
            <a:pPr marL="514350" indent="-514350">
              <a:buFont typeface="Wingdings" pitchFamily="2" charset="2"/>
              <a:buChar char="Ø"/>
            </a:pPr>
            <a:endParaRPr lang="en-US" dirty="0" smtClean="0"/>
          </a:p>
          <a:p>
            <a:pPr marL="514350" indent="-514350">
              <a:buFont typeface="Wingdings" pitchFamily="2" charset="2"/>
              <a:buChar char="Ø"/>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buNone/>
            </a:pPr>
            <a:r>
              <a:rPr lang="en-US" b="1" dirty="0" smtClean="0"/>
              <a:t>CAUSES</a:t>
            </a:r>
          </a:p>
          <a:p>
            <a:pPr>
              <a:buFont typeface="Courier New" pitchFamily="49" charset="0"/>
              <a:buChar char="o"/>
            </a:pPr>
            <a:r>
              <a:rPr lang="en-US" dirty="0" smtClean="0"/>
              <a:t>Dietary deficiency</a:t>
            </a:r>
          </a:p>
          <a:p>
            <a:pPr>
              <a:buFont typeface="Courier New" pitchFamily="49" charset="0"/>
              <a:buChar char="o"/>
            </a:pPr>
            <a:r>
              <a:rPr lang="en-US" dirty="0" smtClean="0"/>
              <a:t>Deficiency of gastric intrinsic factor: pernicious anemia, gastrectomy, gastritis</a:t>
            </a:r>
          </a:p>
          <a:p>
            <a:pPr>
              <a:buFont typeface="Courier New" pitchFamily="49" charset="0"/>
              <a:buChar char="o"/>
            </a:pPr>
            <a:r>
              <a:rPr lang="en-US" dirty="0" smtClean="0"/>
              <a:t>Intestinal malabsorption</a:t>
            </a:r>
          </a:p>
          <a:p>
            <a:pPr>
              <a:buFont typeface="Courier New" pitchFamily="49" charset="0"/>
              <a:buChar char="o"/>
            </a:pPr>
            <a:r>
              <a:rPr lang="en-US" dirty="0" smtClean="0"/>
              <a:t>Increased requirement</a:t>
            </a:r>
          </a:p>
          <a:p>
            <a:pPr>
              <a:buFont typeface="Courier New" pitchFamily="49" charset="0"/>
              <a:buChar char="o"/>
            </a:pPr>
            <a:r>
              <a:rPr lang="en-US" dirty="0" smtClean="0"/>
              <a:t>Chronic alcoholism</a:t>
            </a:r>
          </a:p>
          <a:p>
            <a:pPr>
              <a:buFont typeface="Courier New" pitchFamily="49" charset="0"/>
              <a:buChar char="o"/>
            </a:pPr>
            <a:r>
              <a:rPr lang="en-US" dirty="0" smtClean="0"/>
              <a:t>Hereditary enzyme defects of cobalamin utilization</a:t>
            </a:r>
          </a:p>
          <a:p>
            <a:pPr>
              <a:buFont typeface="Courier New" pitchFamily="49" charset="0"/>
              <a:buChar char="o"/>
            </a:pPr>
            <a:endParaRPr lang="en-US" dirty="0" smtClean="0"/>
          </a:p>
          <a:p>
            <a:pPr>
              <a:buNone/>
            </a:pPr>
            <a:r>
              <a:rPr lang="en-US" dirty="0" smtClean="0"/>
              <a:t>NB/Pernicious anemia is a ds in which gastric mucosa is not secreting IF coz of antibodies being directed against the gastric parietal cells &amp;/or IF itself. </a:t>
            </a:r>
          </a:p>
          <a:p>
            <a:pPr>
              <a:buNone/>
            </a:pP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Blood formation</a:t>
            </a:r>
          </a:p>
          <a:p>
            <a:r>
              <a:rPr lang="en-US" dirty="0" smtClean="0"/>
              <a:t>Components of blood</a:t>
            </a:r>
          </a:p>
          <a:p>
            <a:r>
              <a:rPr lang="en-US" dirty="0" smtClean="0"/>
              <a:t>Clotting mechanisms</a:t>
            </a:r>
          </a:p>
          <a:p>
            <a:pPr marL="0" indent="0">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CLINICAL MANIFESTATIONS</a:t>
            </a:r>
          </a:p>
          <a:p>
            <a:pPr marL="514350" indent="-514350">
              <a:buFont typeface="Wingdings" pitchFamily="2" charset="2"/>
              <a:buChar char="§"/>
            </a:pPr>
            <a:r>
              <a:rPr lang="en-US" dirty="0" smtClean="0"/>
              <a:t>Sore tongue</a:t>
            </a:r>
          </a:p>
          <a:p>
            <a:pPr marL="514350" indent="-514350">
              <a:buFont typeface="Wingdings" pitchFamily="2" charset="2"/>
              <a:buChar char="§"/>
            </a:pPr>
            <a:r>
              <a:rPr lang="en-US" dirty="0" smtClean="0"/>
              <a:t>Anorexia, nausea &amp; vomiting</a:t>
            </a:r>
          </a:p>
          <a:p>
            <a:pPr marL="514350" indent="-514350">
              <a:buFont typeface="Wingdings" pitchFamily="2" charset="2"/>
              <a:buChar char="§"/>
            </a:pPr>
            <a:r>
              <a:rPr lang="en-US" dirty="0" smtClean="0"/>
              <a:t>Abdominal pain</a:t>
            </a:r>
          </a:p>
          <a:p>
            <a:pPr marL="514350" indent="-514350">
              <a:buFont typeface="Wingdings" pitchFamily="2" charset="2"/>
              <a:buChar char="§"/>
            </a:pPr>
            <a:r>
              <a:rPr lang="en-US" dirty="0" smtClean="0"/>
              <a:t>Signs of tissue hypoxia</a:t>
            </a:r>
          </a:p>
          <a:p>
            <a:pPr marL="514350" indent="-514350">
              <a:buFont typeface="Wingdings" pitchFamily="2" charset="2"/>
              <a:buChar char="§"/>
            </a:pPr>
            <a:r>
              <a:rPr lang="en-US" dirty="0" smtClean="0"/>
              <a:t>Paresthesia of feet &amp; hands</a:t>
            </a:r>
          </a:p>
          <a:p>
            <a:pPr marL="514350" indent="-514350">
              <a:buFont typeface="Wingdings" pitchFamily="2" charset="2"/>
              <a:buChar char="§"/>
            </a:pPr>
            <a:r>
              <a:rPr lang="en-US" dirty="0" smtClean="0"/>
              <a:t>Reduced vibratory &amp; position senses</a:t>
            </a:r>
          </a:p>
          <a:p>
            <a:pPr marL="514350" indent="-514350">
              <a:buFont typeface="Wingdings" pitchFamily="2" charset="2"/>
              <a:buChar char="§"/>
            </a:pPr>
            <a:r>
              <a:rPr lang="en-US" dirty="0" smtClean="0"/>
              <a:t>Ataxia</a:t>
            </a:r>
          </a:p>
          <a:p>
            <a:pPr marL="514350" indent="-514350">
              <a:buFont typeface="Wingdings" pitchFamily="2" charset="2"/>
              <a:buChar char="§"/>
            </a:pPr>
            <a:r>
              <a:rPr lang="en-US" dirty="0" smtClean="0"/>
              <a:t>Muscle weakness</a:t>
            </a:r>
          </a:p>
          <a:p>
            <a:pPr marL="514350" indent="-514350">
              <a:buFont typeface="Wingdings" pitchFamily="2" charset="2"/>
              <a:buChar char="§"/>
            </a:pPr>
            <a:r>
              <a:rPr lang="en-US" dirty="0" smtClean="0"/>
              <a:t>Impaired thought process (confusion/dementia)</a:t>
            </a:r>
          </a:p>
          <a:p>
            <a:pPr marL="514350" indent="-514350">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DIAGNOSTIC STUDIES</a:t>
            </a:r>
          </a:p>
          <a:p>
            <a:pPr>
              <a:buFont typeface="Wingdings" pitchFamily="2" charset="2"/>
              <a:buChar char="q"/>
            </a:pPr>
            <a:r>
              <a:rPr lang="en-US" dirty="0" smtClean="0"/>
              <a:t>RBCs appear large (macrocytic) &amp; have abnormal shape.</a:t>
            </a:r>
          </a:p>
          <a:p>
            <a:pPr>
              <a:buFont typeface="Wingdings" pitchFamily="2" charset="2"/>
              <a:buChar char="q"/>
            </a:pPr>
            <a:r>
              <a:rPr lang="en-US" dirty="0" smtClean="0"/>
              <a:t>Serum cobalamin levels are reduced</a:t>
            </a:r>
          </a:p>
          <a:p>
            <a:pPr>
              <a:buFont typeface="Wingdings" pitchFamily="2" charset="2"/>
              <a:buChar char="q"/>
            </a:pPr>
            <a:r>
              <a:rPr lang="en-US" dirty="0" smtClean="0"/>
              <a:t>Serum folate levels are normal</a:t>
            </a:r>
          </a:p>
          <a:p>
            <a:pPr>
              <a:buFont typeface="Wingdings" pitchFamily="2" charset="2"/>
              <a:buChar char="q"/>
            </a:pPr>
            <a:r>
              <a:rPr lang="en-US" dirty="0" smtClean="0"/>
              <a:t>Schilling test- to assess parietal cell function.</a:t>
            </a:r>
          </a:p>
          <a:p>
            <a:pPr>
              <a:buFont typeface="Wingdings" pitchFamily="2" charset="2"/>
              <a:buChar char="q"/>
            </a:pPr>
            <a:r>
              <a:rPr lang="en-US" dirty="0" smtClean="0"/>
              <a:t>Parenteral administration of intrinsic factor </a:t>
            </a:r>
          </a:p>
          <a:p>
            <a:pPr>
              <a:buNone/>
            </a:pPr>
            <a:endParaRPr lang="en-US" dirty="0" smtClean="0"/>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normAutofit/>
          </a:bodyPr>
          <a:lstStyle/>
          <a:p>
            <a:pPr>
              <a:buNone/>
            </a:pPr>
            <a:r>
              <a:rPr lang="en-US" b="1" dirty="0" smtClean="0"/>
              <a:t>MANAGEMENT</a:t>
            </a:r>
          </a:p>
          <a:p>
            <a:pPr>
              <a:buFont typeface="Wingdings" pitchFamily="2" charset="2"/>
              <a:buChar char="ü"/>
            </a:pPr>
            <a:r>
              <a:rPr lang="en-US" dirty="0" smtClean="0"/>
              <a:t>Encourage adequate dietary intake to maintain good nutrition..</a:t>
            </a:r>
            <a:r>
              <a:rPr lang="en-US" dirty="0" err="1" smtClean="0"/>
              <a:t>meat,fish,dairy</a:t>
            </a:r>
            <a:r>
              <a:rPr lang="en-US" dirty="0" smtClean="0"/>
              <a:t> products</a:t>
            </a:r>
          </a:p>
          <a:p>
            <a:pPr>
              <a:buFont typeface="Wingdings" pitchFamily="2" charset="2"/>
              <a:buChar char="ü"/>
            </a:pPr>
            <a:r>
              <a:rPr lang="en-US" dirty="0" smtClean="0"/>
              <a:t>Parenteral (cyanocobalamin hydroxocobalamin) or intranasal (nascobal) is treatment of choice.</a:t>
            </a:r>
          </a:p>
          <a:p>
            <a:pPr>
              <a:buFont typeface="Wingdings" pitchFamily="2" charset="2"/>
              <a:buChar char="ü"/>
            </a:pPr>
            <a:r>
              <a:rPr lang="en-US" dirty="0" smtClean="0"/>
              <a:t>High dose oral &amp; sublingual cobalamin are also available</a:t>
            </a:r>
          </a:p>
          <a:p>
            <a:pPr>
              <a:buNone/>
            </a:pPr>
            <a:r>
              <a:rPr lang="en-US" dirty="0" smtClean="0"/>
              <a:t>N/B Anemia can be reversed with supplemental cobalamin. Long standing neuromuscular complications may not be reversed. </a:t>
            </a:r>
          </a:p>
          <a:p>
            <a:pPr>
              <a:buFont typeface="Wingdings" pitchFamily="2" charset="2"/>
              <a:buChar char="ü"/>
            </a:pPr>
            <a:endParaRPr lang="en-US" dirty="0" smtClean="0"/>
          </a:p>
          <a:p>
            <a:pPr>
              <a:buFont typeface="Wingdings" pitchFamily="2" charset="2"/>
              <a:buChar char="ü"/>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FOLIC ACID DEFICIENCY..vitB9</a:t>
            </a:r>
          </a:p>
          <a:p>
            <a:pPr>
              <a:buNone/>
            </a:pPr>
            <a:r>
              <a:rPr lang="en-US" i="1" dirty="0" smtClean="0"/>
              <a:t>Folic acid (folate) deficiency </a:t>
            </a:r>
            <a:r>
              <a:rPr lang="en-US" dirty="0" smtClean="0"/>
              <a:t>also causes magaloblastic anemia.</a:t>
            </a:r>
          </a:p>
          <a:p>
            <a:pPr>
              <a:buFont typeface="Wingdings" pitchFamily="2" charset="2"/>
              <a:buChar char="Ø"/>
            </a:pPr>
            <a:r>
              <a:rPr lang="en-US" dirty="0" smtClean="0"/>
              <a:t>Folic acid is required for DNA synthesis leading to RBC formation &amp; maturation.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normAutofit/>
          </a:bodyPr>
          <a:lstStyle/>
          <a:p>
            <a:pPr>
              <a:buNone/>
            </a:pPr>
            <a:r>
              <a:rPr lang="en-US" b="1" dirty="0" smtClean="0"/>
              <a:t>CAUSES</a:t>
            </a:r>
          </a:p>
          <a:p>
            <a:pPr>
              <a:buFont typeface="Courier New" pitchFamily="49" charset="0"/>
              <a:buChar char="o"/>
            </a:pPr>
            <a:r>
              <a:rPr lang="en-US" dirty="0" smtClean="0"/>
              <a:t>Poor nutrition- lack of leafy green vegetables, liver, citrus fruits, yeast, dried beans, nuts</a:t>
            </a:r>
          </a:p>
          <a:p>
            <a:pPr>
              <a:buFont typeface="Courier New" pitchFamily="49" charset="0"/>
              <a:buChar char="o"/>
            </a:pPr>
            <a:r>
              <a:rPr lang="en-US" dirty="0" smtClean="0"/>
              <a:t>Malabsorption syndrome, particularly small bowel disorders.</a:t>
            </a:r>
          </a:p>
          <a:p>
            <a:pPr>
              <a:buFont typeface="Courier New" pitchFamily="49" charset="0"/>
              <a:buChar char="o"/>
            </a:pPr>
            <a:r>
              <a:rPr lang="en-US" dirty="0" smtClean="0"/>
              <a:t>Drugs that impede the absorption of folic acid</a:t>
            </a:r>
          </a:p>
          <a:p>
            <a:pPr>
              <a:buFont typeface="Courier New" pitchFamily="49" charset="0"/>
              <a:buChar char="o"/>
            </a:pPr>
            <a:r>
              <a:rPr lang="en-US" dirty="0" smtClean="0"/>
              <a:t>Alcohol abuse and anorexia</a:t>
            </a:r>
          </a:p>
          <a:p>
            <a:pPr>
              <a:buFont typeface="Courier New" pitchFamily="49" charset="0"/>
              <a:buChar char="o"/>
            </a:pPr>
            <a:r>
              <a:rPr lang="en-US" dirty="0" smtClean="0"/>
              <a:t>Hemodialysis patient because folic acid is lost during the dialysis.</a:t>
            </a:r>
          </a:p>
          <a:p>
            <a:pPr>
              <a:buNone/>
            </a:pPr>
            <a:endParaRPr lang="en-US" dirty="0" smtClean="0"/>
          </a:p>
          <a:p>
            <a:pPr>
              <a:buFont typeface="Courier New" pitchFamily="49" charset="0"/>
              <a:buChar char="o"/>
            </a:pPr>
            <a:endParaRPr lang="en-US" dirty="0" smtClean="0"/>
          </a:p>
          <a:p>
            <a:pP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Clinical manifestations are similar to those of cobalamin deficiency.</a:t>
            </a:r>
          </a:p>
          <a:p>
            <a:pPr>
              <a:buFont typeface="Wingdings" pitchFamily="2" charset="2"/>
              <a:buChar char="Ø"/>
            </a:pPr>
            <a:r>
              <a:rPr lang="en-US" b="1" dirty="0" smtClean="0"/>
              <a:t>The </a:t>
            </a:r>
            <a:r>
              <a:rPr lang="en-US" b="1" u="sng" dirty="0" smtClean="0"/>
              <a:t>absence</a:t>
            </a:r>
            <a:r>
              <a:rPr lang="en-US" b="1" dirty="0" smtClean="0"/>
              <a:t> of neurologic problems in folic acid deficiency differentiates it from cobalamin deficiency. </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DIAGNOSTIC FINDINGS</a:t>
            </a:r>
          </a:p>
          <a:p>
            <a:pPr>
              <a:buFont typeface="Wingdings" pitchFamily="2" charset="2"/>
              <a:buChar char="§"/>
            </a:pPr>
            <a:r>
              <a:rPr lang="en-US" dirty="0" smtClean="0"/>
              <a:t>Serum folate level is low (normal 3-25 mg/ml)</a:t>
            </a:r>
          </a:p>
          <a:p>
            <a:pPr>
              <a:buFont typeface="Wingdings" pitchFamily="2" charset="2"/>
              <a:buChar char="§"/>
            </a:pPr>
            <a:r>
              <a:rPr lang="en-US" dirty="0" smtClean="0"/>
              <a:t>Serum cobalamin level is normal</a:t>
            </a:r>
          </a:p>
          <a:p>
            <a:pPr>
              <a:buFont typeface="Wingdings" pitchFamily="2" charset="2"/>
              <a:buChar char="§"/>
            </a:pPr>
            <a:r>
              <a:rPr lang="en-US" dirty="0" smtClean="0"/>
              <a:t>Gastric analysis is normal for hydrochloric acid</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TREATMENT</a:t>
            </a:r>
            <a:endParaRPr lang="en-US" dirty="0" smtClean="0"/>
          </a:p>
          <a:p>
            <a:pPr>
              <a:buFont typeface="Wingdings" pitchFamily="2" charset="2"/>
              <a:buChar char="ü"/>
            </a:pPr>
            <a:r>
              <a:rPr lang="en-US" dirty="0" smtClean="0"/>
              <a:t>Folic acid replacement therapy.</a:t>
            </a:r>
          </a:p>
          <a:p>
            <a:pPr>
              <a:buFont typeface="Wingdings" pitchFamily="2" charset="2"/>
              <a:buChar char="ü"/>
            </a:pPr>
            <a:r>
              <a:rPr lang="en-US" dirty="0" smtClean="0"/>
              <a:t>Encourage patient to eat foods containing large amounts of folic acid e.g green leafy vegetables, liver, meat, eggs </a:t>
            </a:r>
          </a:p>
          <a:p>
            <a:pPr>
              <a:buNone/>
            </a:pP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NURSING CARE –MEGALOBLASTIC ANEMIA</a:t>
            </a:r>
          </a:p>
          <a:p>
            <a:pPr>
              <a:buFont typeface="Wingdings" pitchFamily="2" charset="2"/>
              <a:buChar char="q"/>
            </a:pPr>
            <a:r>
              <a:rPr lang="en-US" dirty="0" smtClean="0"/>
              <a:t>Patients with a positive family history of pernicious anemia should be evaluated for symptoms.</a:t>
            </a:r>
          </a:p>
          <a:p>
            <a:pPr>
              <a:buFont typeface="Wingdings" pitchFamily="2" charset="2"/>
              <a:buChar char="q"/>
            </a:pPr>
            <a:r>
              <a:rPr lang="en-US" dirty="0" smtClean="0"/>
              <a:t>Precaution against injury because of loss of sensations to heat &amp; pain.</a:t>
            </a:r>
          </a:p>
          <a:p>
            <a:pPr>
              <a:buFont typeface="Wingdings" pitchFamily="2" charset="2"/>
              <a:buChar char="q"/>
            </a:pPr>
            <a:r>
              <a:rPr lang="en-US" dirty="0" smtClean="0"/>
              <a:t>Ensure pt compliance with treatment.</a:t>
            </a:r>
          </a:p>
          <a:p>
            <a:pPr>
              <a:buFont typeface="Wingdings" pitchFamily="2" charset="2"/>
              <a:buChar char="q"/>
            </a:pPr>
            <a:r>
              <a:rPr lang="en-US" dirty="0" smtClean="0"/>
              <a:t>Careful follow-up to assess the neurological deficit that were not well corrected</a:t>
            </a:r>
          </a:p>
          <a:p>
            <a:pPr>
              <a:buFont typeface="Wingdings" pitchFamily="2" charset="2"/>
              <a:buChar char="q"/>
            </a:pPr>
            <a:r>
              <a:rPr lang="en-US" dirty="0" smtClean="0"/>
              <a:t>Because potential for cancer may be increased, careful &amp; appropriate screening should be done.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normAutofit/>
          </a:bodyPr>
          <a:lstStyle/>
          <a:p>
            <a:pPr>
              <a:buNone/>
            </a:pPr>
            <a:r>
              <a:rPr lang="en-US" b="1" dirty="0" smtClean="0"/>
              <a:t>4. ANEMIA OF CHRONIC DISEASE.</a:t>
            </a:r>
          </a:p>
          <a:p>
            <a:pPr>
              <a:buNone/>
            </a:pPr>
            <a:r>
              <a:rPr lang="en-US" dirty="0" smtClean="0"/>
              <a:t>Chronic inflammatory, autoimmune, infectious, malignant disease. </a:t>
            </a:r>
          </a:p>
          <a:p>
            <a:pPr>
              <a:buFont typeface="Wingdings" pitchFamily="2" charset="2"/>
              <a:buChar char="Ø"/>
            </a:pPr>
            <a:r>
              <a:rPr lang="en-US" dirty="0" smtClean="0"/>
              <a:t>Anemia of chronic diseases is associated with an underproduction of RBCs &amp; mild shortening of RBC survival. </a:t>
            </a:r>
          </a:p>
          <a:p>
            <a:pPr>
              <a:buFont typeface="Wingdings" pitchFamily="2" charset="2"/>
              <a:buChar char="Ø"/>
            </a:pPr>
            <a:r>
              <a:rPr lang="en-US" dirty="0" smtClean="0"/>
              <a:t>RBCs are normocytic, normochromic, &amp; hypoproliferative. </a:t>
            </a:r>
          </a:p>
          <a:p>
            <a:pPr>
              <a:buFont typeface="Wingdings" pitchFamily="2" charset="2"/>
              <a:buChar char="Ø"/>
            </a:pPr>
            <a:r>
              <a:rPr lang="en-US" dirty="0" smtClean="0"/>
              <a:t>Its immune driven type of anemia</a:t>
            </a:r>
          </a:p>
          <a:p>
            <a:pPr>
              <a:buFont typeface="Wingdings" pitchFamily="2" charset="2"/>
              <a:buChar char="Ø"/>
            </a:pPr>
            <a:r>
              <a:rPr lang="en-US" dirty="0" smtClean="0"/>
              <a:t>Cytokines released by these conditions cause an increased uptake &amp; retention of iron  within macrophages.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71500"/>
            <a:ext cx="8229600" cy="1143000"/>
          </a:xfrm>
        </p:spPr>
        <p:txBody>
          <a:bodyPr/>
          <a:lstStyle/>
          <a:p>
            <a:r>
              <a:rPr lang="en-US" dirty="0" smtClean="0"/>
              <a:t>hematopoiesis</a:t>
            </a:r>
            <a:endParaRPr lang="en-US" dirty="0"/>
          </a:p>
        </p:txBody>
      </p:sp>
      <p:pic>
        <p:nvPicPr>
          <p:cNvPr id="4" name="Picture 2" descr="0648L"/>
          <p:cNvPicPr>
            <a:picLocks noGrp="1" noChangeAspect="1" noChangeArrowheads="1"/>
          </p:cNvPicPr>
          <p:nvPr>
            <p:ph idx="1"/>
          </p:nvPr>
        </p:nvPicPr>
        <p:blipFill>
          <a:blip r:embed="rId2" cstate="print">
            <a:clrChange>
              <a:clrFrom>
                <a:srgbClr val="8AC7C4"/>
              </a:clrFrom>
              <a:clrTo>
                <a:srgbClr val="8AC7C4">
                  <a:alpha val="0"/>
                </a:srgbClr>
              </a:clrTo>
            </a:clrChange>
          </a:blip>
          <a:srcRect l="12517" t="8774" r="8748"/>
          <a:stretch>
            <a:fillRect/>
          </a:stretch>
        </p:blipFill>
        <p:spPr bwMode="auto">
          <a:xfrm>
            <a:off x="0" y="504681"/>
            <a:ext cx="9144000" cy="6277119"/>
          </a:xfrm>
          <a:prstGeom prst="rect">
            <a:avLst/>
          </a:prstGeom>
          <a:noFill/>
          <a:ln w="9525">
            <a:noFill/>
            <a:miter lim="800000"/>
            <a:headEnd/>
            <a:tailEnd/>
          </a:ln>
        </p:spPr>
      </p:pic>
    </p:spTree>
    <p:extLst>
      <p:ext uri="{BB962C8B-B14F-4D97-AF65-F5344CB8AC3E}">
        <p14:creationId xmlns:p14="http://schemas.microsoft.com/office/powerpoint/2010/main" val="505649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This leads to a diversion of iron from the circulation to storage sites, subsequent limitation of the availability of iron for erythroid progenitor cells, &amp; iron-restricted erythropoiesis.</a:t>
            </a:r>
          </a:p>
          <a:p>
            <a:pPr>
              <a:buFont typeface="Wingdings" pitchFamily="2" charset="2"/>
              <a:buChar char="Ø"/>
            </a:pPr>
            <a:r>
              <a:rPr lang="en-US" dirty="0" smtClean="0"/>
              <a:t>For any chronic disease there maybe additional factors e.g renal disease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CAUSES</a:t>
            </a:r>
          </a:p>
          <a:p>
            <a:pPr>
              <a:buFont typeface="Courier New" pitchFamily="49" charset="0"/>
              <a:buChar char="o"/>
            </a:pPr>
            <a:r>
              <a:rPr lang="en-US" dirty="0" smtClean="0"/>
              <a:t>Diseases that cause increased RBC destruction with failure to augment erythropoiesis e.g Autoimmune hemolysis</a:t>
            </a:r>
          </a:p>
          <a:p>
            <a:pPr>
              <a:buFont typeface="Courier New" pitchFamily="49" charset="0"/>
              <a:buChar char="o"/>
            </a:pPr>
            <a:r>
              <a:rPr lang="en-US" dirty="0" smtClean="0"/>
              <a:t>Myelosuppression &amp; decreased erythropoiesis caused by disease, medication or radiotherapy</a:t>
            </a:r>
          </a:p>
          <a:p>
            <a:pPr>
              <a:buFont typeface="Courier New" pitchFamily="49" charset="0"/>
              <a:buChar char="o"/>
            </a:pPr>
            <a:r>
              <a:rPr lang="en-US" dirty="0" smtClean="0"/>
              <a:t>Hypopituitary &amp; hypothyroid, adrenalectomy</a:t>
            </a:r>
          </a:p>
          <a:p>
            <a:pPr>
              <a:buFont typeface="Courier New" pitchFamily="49" charset="0"/>
              <a:buChar char="o"/>
            </a:pPr>
            <a:endParaRPr lang="en-US" dirty="0" smtClean="0"/>
          </a:p>
          <a:p>
            <a:pPr>
              <a:buNone/>
            </a:pPr>
            <a:r>
              <a:rPr lang="en-US" dirty="0" smtClean="0"/>
              <a:t>NB/Endocrine there is reduced metabolism leading to reduced O2 needs are diminished leading to reduced production of erythropoetin </a:t>
            </a:r>
          </a:p>
          <a:p>
            <a:pPr>
              <a:buNone/>
            </a:pP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DIAGNOSIS</a:t>
            </a:r>
          </a:p>
          <a:p>
            <a:pPr>
              <a:buNone/>
            </a:pPr>
            <a:r>
              <a:rPr lang="en-US" dirty="0" smtClean="0"/>
              <a:t>Differentiate from other anemias</a:t>
            </a:r>
          </a:p>
          <a:p>
            <a:pPr>
              <a:buFont typeface="Wingdings" pitchFamily="2" charset="2"/>
              <a:buChar char="§"/>
            </a:pPr>
            <a:r>
              <a:rPr lang="en-US" dirty="0" smtClean="0"/>
              <a:t>Findings of elevated serum ferritin &amp; increased stores distinguish it from iron deficiency.</a:t>
            </a:r>
          </a:p>
          <a:p>
            <a:pPr>
              <a:buFont typeface="Wingdings" pitchFamily="2" charset="2"/>
              <a:buChar char="§"/>
            </a:pPr>
            <a:r>
              <a:rPr lang="en-US" dirty="0" smtClean="0"/>
              <a:t>Normal folate &amp; cobalamin distinguish it from those types of anemia</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MANAGEMENT</a:t>
            </a:r>
          </a:p>
          <a:p>
            <a:pPr>
              <a:buFont typeface="Wingdings" pitchFamily="2" charset="2"/>
              <a:buChar char="ü"/>
            </a:pPr>
            <a:r>
              <a:rPr lang="en-US" dirty="0" smtClean="0"/>
              <a:t>Correction of underlying disorder</a:t>
            </a:r>
          </a:p>
          <a:p>
            <a:pPr>
              <a:buFont typeface="Wingdings" pitchFamily="2" charset="2"/>
              <a:buChar char="ü"/>
            </a:pPr>
            <a:r>
              <a:rPr lang="en-US" dirty="0" smtClean="0"/>
              <a:t>Blood transfusion in severe cases not for long-term treatment</a:t>
            </a:r>
          </a:p>
          <a:p>
            <a:pPr>
              <a:buFont typeface="Wingdings" pitchFamily="2" charset="2"/>
              <a:buChar char="ü"/>
            </a:pPr>
            <a:r>
              <a:rPr lang="en-US" dirty="0" smtClean="0"/>
              <a:t>Erythropoetin therapy in renal failure or cancer therapy related anemia.</a:t>
            </a:r>
          </a:p>
          <a:p>
            <a:pPr>
              <a:buFont typeface="Wingdings" pitchFamily="2" charset="2"/>
              <a:buChar char="ü"/>
            </a:pPr>
            <a:r>
              <a:rPr lang="en-US" dirty="0" smtClean="0"/>
              <a:t>IV iron therapy if necessary to improve the response to erythropoetin therapy.</a:t>
            </a:r>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5. APLASTIC ANEMIA</a:t>
            </a:r>
          </a:p>
          <a:p>
            <a:pPr>
              <a:buNone/>
            </a:pPr>
            <a:r>
              <a:rPr lang="en-US" dirty="0" smtClean="0"/>
              <a:t>Aplastic anemia is a disease in which the patient has peripheral blood </a:t>
            </a:r>
            <a:r>
              <a:rPr lang="en-US" i="1" dirty="0" smtClean="0"/>
              <a:t>pancytopenia</a:t>
            </a:r>
            <a:r>
              <a:rPr lang="en-US" dirty="0" smtClean="0"/>
              <a:t> (decrease of all blood cell types- RBCs, WBC, platelets) &amp; hypocellular bone marrow.</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ETIOLOGY</a:t>
            </a:r>
          </a:p>
          <a:p>
            <a:pPr>
              <a:buNone/>
            </a:pPr>
            <a:r>
              <a:rPr lang="en-US" dirty="0" smtClean="0"/>
              <a:t>Divided into two (2):</a:t>
            </a:r>
          </a:p>
          <a:p>
            <a:pPr>
              <a:buFont typeface="Courier New" pitchFamily="49" charset="0"/>
              <a:buChar char="o"/>
            </a:pPr>
            <a:r>
              <a:rPr lang="en-US" dirty="0" smtClean="0"/>
              <a:t>Congenital origin is caused by chromosomal alterations. Approximately 30% of aplastic anemia that appear in childhood are inherited.</a:t>
            </a:r>
          </a:p>
          <a:p>
            <a:pPr>
              <a:buFont typeface="Courier New" pitchFamily="49" charset="0"/>
              <a:buChar char="o"/>
            </a:pPr>
            <a:r>
              <a:rPr lang="en-US" dirty="0" smtClean="0"/>
              <a:t>Acquired aplastic anemia results from exposure to ionizing radiation, chemical agents, viral &amp; bacterial infections, &amp; prescribed medications. Approximately 70% of the acquired aplastic anemias are idiopathic.</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CLINICAL MANIFESTATIONS</a:t>
            </a:r>
          </a:p>
          <a:p>
            <a:r>
              <a:rPr lang="en-US" dirty="0" smtClean="0"/>
              <a:t>Fatigue </a:t>
            </a:r>
          </a:p>
          <a:p>
            <a:r>
              <a:rPr lang="en-US" dirty="0" smtClean="0"/>
              <a:t>Dyspnea</a:t>
            </a:r>
          </a:p>
          <a:p>
            <a:r>
              <a:rPr lang="en-US" dirty="0" smtClean="0"/>
              <a:t>Cardiovascular &amp; cerebral responses</a:t>
            </a:r>
          </a:p>
          <a:p>
            <a:r>
              <a:rPr lang="en-US" dirty="0" smtClean="0"/>
              <a:t>Febrile</a:t>
            </a:r>
          </a:p>
          <a:p>
            <a:r>
              <a:rPr lang="en-US" dirty="0" smtClean="0"/>
              <a:t>Neutropenia (low neutrophil count)</a:t>
            </a:r>
          </a:p>
          <a:p>
            <a:r>
              <a:rPr lang="en-US" dirty="0" smtClean="0"/>
              <a:t>Thrombocytopenia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DIAGNOSIS</a:t>
            </a:r>
          </a:p>
          <a:p>
            <a:pPr>
              <a:buFont typeface="Wingdings" pitchFamily="2" charset="2"/>
              <a:buChar char="§"/>
            </a:pPr>
            <a:r>
              <a:rPr lang="en-US" dirty="0" smtClean="0"/>
              <a:t>All bone marrow elements are affected</a:t>
            </a:r>
          </a:p>
          <a:p>
            <a:pPr>
              <a:buFont typeface="Wingdings" pitchFamily="2" charset="2"/>
              <a:buChar char="§"/>
            </a:pPr>
            <a:r>
              <a:rPr lang="en-US" dirty="0" smtClean="0"/>
              <a:t>Anormocytic(abnormal size), normochromic anemia</a:t>
            </a:r>
          </a:p>
          <a:p>
            <a:pPr>
              <a:buFont typeface="Wingdings" pitchFamily="2" charset="2"/>
              <a:buChar char="§"/>
            </a:pPr>
            <a:r>
              <a:rPr lang="en-US" dirty="0" smtClean="0"/>
              <a:t>Reticulocyte count is low</a:t>
            </a:r>
          </a:p>
          <a:p>
            <a:pPr>
              <a:buFont typeface="Wingdings" pitchFamily="2" charset="2"/>
              <a:buChar char="§"/>
            </a:pPr>
            <a:r>
              <a:rPr lang="en-US" dirty="0" smtClean="0"/>
              <a:t>Bleeding time is prolonged</a:t>
            </a:r>
          </a:p>
          <a:p>
            <a:pPr>
              <a:buFont typeface="Wingdings" pitchFamily="2" charset="2"/>
              <a:buChar char="§"/>
            </a:pPr>
            <a:r>
              <a:rPr lang="en-US" dirty="0" smtClean="0"/>
              <a:t>Bone marrow biopsy/aspiration- hypocellular with increased yellow marrow.</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MANAGEMENT</a:t>
            </a:r>
          </a:p>
          <a:p>
            <a:pPr>
              <a:buFont typeface="Wingdings" pitchFamily="2" charset="2"/>
              <a:buChar char="ü"/>
            </a:pPr>
            <a:r>
              <a:rPr lang="en-US" dirty="0" smtClean="0"/>
              <a:t>Identifying &amp; removing the causative agent (when possible)</a:t>
            </a:r>
          </a:p>
          <a:p>
            <a:pPr>
              <a:buFont typeface="Wingdings" pitchFamily="2" charset="2"/>
              <a:buChar char="ü"/>
            </a:pPr>
            <a:r>
              <a:rPr lang="en-US" dirty="0" smtClean="0"/>
              <a:t>Supportive care until the pancytopenia (prevention of infections &amp; hemorrhage).</a:t>
            </a:r>
          </a:p>
          <a:p>
            <a:pPr>
              <a:buFont typeface="Wingdings" pitchFamily="2" charset="2"/>
              <a:buChar char="ü"/>
            </a:pPr>
            <a:r>
              <a:rPr lang="en-US" dirty="0" smtClean="0"/>
              <a:t>Hematopoetic stem cell transplant (HSCT) &amp; immunosuppressive therapy with antithymocyte globin (ATG) &amp; cyclosporine.</a:t>
            </a:r>
          </a:p>
          <a:p>
            <a:pPr>
              <a:buNone/>
            </a:pPr>
            <a:endParaRPr lang="en-US" dirty="0" smtClean="0"/>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ANEMIA CAUSED BY BLOOD LOSS</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ACUTE BLOOD LOSS</a:t>
            </a:r>
            <a:endParaRPr lang="en-US" dirty="0" smtClean="0"/>
          </a:p>
          <a:p>
            <a:pPr marL="514350" indent="-514350">
              <a:buNone/>
            </a:pPr>
            <a:r>
              <a:rPr lang="en-US" dirty="0" smtClean="0"/>
              <a:t>Acute blood loss occurs as a result of sudden hemorrhage. </a:t>
            </a:r>
          </a:p>
          <a:p>
            <a:pPr marL="514350" indent="-514350">
              <a:buNone/>
            </a:pPr>
            <a:r>
              <a:rPr lang="en-US" b="1" dirty="0" smtClean="0"/>
              <a:t>CAUSES</a:t>
            </a:r>
          </a:p>
          <a:p>
            <a:pPr marL="514350" indent="-514350">
              <a:buFont typeface="Courier New" pitchFamily="49" charset="0"/>
              <a:buChar char="o"/>
            </a:pPr>
            <a:r>
              <a:rPr lang="en-US" dirty="0" smtClean="0"/>
              <a:t>Trauma </a:t>
            </a:r>
          </a:p>
          <a:p>
            <a:pPr marL="514350" indent="-514350">
              <a:buFont typeface="Courier New" pitchFamily="49" charset="0"/>
              <a:buChar char="o"/>
            </a:pPr>
            <a:r>
              <a:rPr lang="en-US" dirty="0" smtClean="0"/>
              <a:t>Complications of surgery</a:t>
            </a:r>
          </a:p>
          <a:p>
            <a:pPr marL="514350" indent="-514350">
              <a:buFont typeface="Courier New" pitchFamily="49" charset="0"/>
              <a:buChar char="o"/>
            </a:pPr>
            <a:r>
              <a:rPr lang="en-US" dirty="0" smtClean="0"/>
              <a:t>Conditions/diseases that disrupt vascular integrity.</a:t>
            </a:r>
          </a:p>
          <a:p>
            <a:pPr marL="514350" indent="-514350">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Overview of blood</a:t>
            </a:r>
          </a:p>
        </p:txBody>
      </p:sp>
      <p:sp>
        <p:nvSpPr>
          <p:cNvPr id="7171" name="Content Placeholder 2"/>
          <p:cNvSpPr>
            <a:spLocks noGrp="1"/>
          </p:cNvSpPr>
          <p:nvPr>
            <p:ph sz="quarter"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3E030473-77EE-42FE-86C4-C0EF26B1985D}" type="slidenum">
              <a:rPr lang="en-US" altLang="en-US">
                <a:solidFill>
                  <a:srgbClr val="FFFFFF"/>
                </a:solidFill>
                <a:latin typeface="Franklin Gothic Book" panose="020B0503020102020204" pitchFamily="34" charset="0"/>
              </a:rPr>
              <a:pPr/>
              <a:t>6</a:t>
            </a:fld>
            <a:endParaRPr lang="en-US" altLang="en-US">
              <a:solidFill>
                <a:srgbClr val="FFFFFF"/>
              </a:solidFill>
              <a:latin typeface="Franklin Gothic Book" panose="020B0503020102020204" pitchFamily="34" charset="0"/>
            </a:endParaRPr>
          </a:p>
        </p:txBody>
      </p:sp>
      <p:pic>
        <p:nvPicPr>
          <p:cNvPr id="7173" name="Picture 2" descr="C:\Users\hp\Desktop\IMAGES\hematocr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2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34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CLINICAL MANIFESTATIONS</a:t>
            </a:r>
          </a:p>
          <a:p>
            <a:r>
              <a:rPr lang="en-US" dirty="0" smtClean="0"/>
              <a:t>Tachycardia</a:t>
            </a:r>
          </a:p>
          <a:p>
            <a:r>
              <a:rPr lang="en-US" dirty="0" smtClean="0"/>
              <a:t>Postural hypotension</a:t>
            </a:r>
          </a:p>
          <a:p>
            <a:r>
              <a:rPr lang="en-US" dirty="0" smtClean="0"/>
              <a:t>Low central venous pressure</a:t>
            </a:r>
          </a:p>
          <a:p>
            <a:r>
              <a:rPr lang="en-US" dirty="0" smtClean="0"/>
              <a:t>Rapid and weak pulse</a:t>
            </a:r>
          </a:p>
          <a:p>
            <a:r>
              <a:rPr lang="en-US" dirty="0" smtClean="0"/>
              <a:t>Cool, clammy skin</a:t>
            </a:r>
          </a:p>
          <a:p>
            <a:r>
              <a:rPr lang="en-US" dirty="0" smtClean="0"/>
              <a:t>shock</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DIAGNOSIS</a:t>
            </a:r>
          </a:p>
          <a:p>
            <a:pPr>
              <a:buFont typeface="Wingdings" pitchFamily="2" charset="2"/>
              <a:buChar char="§"/>
            </a:pPr>
            <a:r>
              <a:rPr lang="en-US" dirty="0" smtClean="0"/>
              <a:t>First 2 to 3 days of loss lab values will read normal.</a:t>
            </a:r>
          </a:p>
          <a:p>
            <a:pPr>
              <a:buNone/>
            </a:pPr>
            <a:r>
              <a:rPr lang="en-US" dirty="0" smtClean="0"/>
              <a:t>    There after the serum RBC mass will be less concentrated.</a:t>
            </a:r>
          </a:p>
          <a:p>
            <a:pPr>
              <a:buFont typeface="Wingdings" pitchFamily="2" charset="2"/>
              <a:buChar char="§"/>
            </a:pPr>
            <a:endParaRPr lang="en-US"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MANAGEMENT</a:t>
            </a:r>
          </a:p>
          <a:p>
            <a:pPr>
              <a:buFont typeface="Wingdings" pitchFamily="2" charset="2"/>
              <a:buChar char="ü"/>
            </a:pPr>
            <a:r>
              <a:rPr lang="en-US" dirty="0" smtClean="0"/>
              <a:t>Replacing blood volume to prevent shock</a:t>
            </a:r>
          </a:p>
          <a:p>
            <a:pPr>
              <a:buFont typeface="Wingdings" pitchFamily="2" charset="2"/>
              <a:buChar char="ü"/>
            </a:pPr>
            <a:r>
              <a:rPr lang="en-US" dirty="0" smtClean="0"/>
              <a:t>Identifying the source of the hemorrhage &amp; stopping the blood loss.</a:t>
            </a:r>
          </a:p>
          <a:p>
            <a:pPr>
              <a:buFont typeface="Wingdings" pitchFamily="2" charset="2"/>
              <a:buChar char="ü"/>
            </a:pPr>
            <a:r>
              <a:rPr lang="en-US" dirty="0" smtClean="0"/>
              <a:t>In significant blood loss transfusion of packed RBCs.</a:t>
            </a:r>
          </a:p>
          <a:p>
            <a:pPr>
              <a:buFont typeface="Wingdings" pitchFamily="2" charset="2"/>
              <a:buChar char="ü"/>
            </a:pPr>
            <a:r>
              <a:rPr lang="en-US" dirty="0" smtClean="0"/>
              <a:t>If bleeding is related to platelet or clotting disorder, replacement of that deficiency is addressed.</a:t>
            </a:r>
          </a:p>
          <a:p>
            <a:pPr>
              <a:buFont typeface="Wingdings" pitchFamily="2" charset="2"/>
              <a:buChar char="ü"/>
            </a:pPr>
            <a:r>
              <a:rPr lang="en-US" dirty="0" smtClean="0"/>
              <a:t>Supplemental iron</a:t>
            </a:r>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lstStyle/>
          <a:p>
            <a:pPr marL="514350" indent="-514350">
              <a:buAutoNum type="arabicPeriod" startAt="2"/>
            </a:pPr>
            <a:r>
              <a:rPr lang="en-US" b="1" dirty="0" smtClean="0"/>
              <a:t>CHRONIC BLOOD LOSS</a:t>
            </a:r>
          </a:p>
          <a:p>
            <a:pPr marL="514350" indent="-514350">
              <a:buNone/>
            </a:pPr>
            <a:r>
              <a:rPr lang="en-US" b="1" dirty="0" smtClean="0"/>
              <a:t>CAUSES</a:t>
            </a:r>
          </a:p>
          <a:p>
            <a:pPr marL="514350" indent="-514350">
              <a:buNone/>
            </a:pPr>
            <a:r>
              <a:rPr lang="en-US" dirty="0" smtClean="0"/>
              <a:t>Sources of chronic blood loss are similar to those of iron deficiency anemia e.g bleeding ulcer, hemorrhoids, menstrual &amp; postmenopausal blood loss.</a:t>
            </a:r>
          </a:p>
          <a:p>
            <a:pPr marL="514350" indent="-514350">
              <a:buFont typeface="Wingdings" pitchFamily="2" charset="2"/>
              <a:buChar char="Ø"/>
            </a:pPr>
            <a:r>
              <a:rPr lang="en-US" dirty="0" smtClean="0"/>
              <a:t>Effects are related to depleted iron stores.</a:t>
            </a:r>
          </a:p>
          <a:p>
            <a:pPr marL="514350" indent="-514350">
              <a:buFont typeface="Wingdings" pitchFamily="2" charset="2"/>
              <a:buChar char="Ø"/>
            </a:pPr>
            <a:r>
              <a:rPr lang="en-US" dirty="0" smtClean="0"/>
              <a:t>Treatment involves identifying the source &amp; stopping the bleeding.</a:t>
            </a:r>
          </a:p>
          <a:p>
            <a:pPr marL="514350" indent="-514350">
              <a:buFont typeface="Wingdings" pitchFamily="2" charset="2"/>
              <a:buChar char="Ø"/>
            </a:pPr>
            <a:r>
              <a:rPr lang="en-US" dirty="0" smtClean="0"/>
              <a:t>Supplemental iron may be required.</a:t>
            </a:r>
          </a:p>
          <a:p>
            <a:pPr marL="514350" indent="-514350">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ANEMIA CAUSED BY INCREASED ERYTHROCYTE DESTRUCTION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Hemolytic anemia</a:t>
            </a:r>
            <a:r>
              <a:rPr lang="en-US" dirty="0" smtClean="0"/>
              <a:t>, a condition caused by the destruction or hemolysis of RBCs at a rate that exceeds production.</a:t>
            </a:r>
          </a:p>
          <a:p>
            <a:pPr>
              <a:buFont typeface="Wingdings" pitchFamily="2" charset="2"/>
              <a:buChar char="Ø"/>
            </a:pPr>
            <a:r>
              <a:rPr lang="en-US" i="1" dirty="0" smtClean="0"/>
              <a:t>Intrinsic hemolytic anemia </a:t>
            </a:r>
            <a:r>
              <a:rPr lang="en-US" dirty="0" smtClean="0"/>
              <a:t>result from defects in the RBCs themselves caused by abnormal hemoglobin (e.g sickle cells), enzyme deficiencies that alter glycolysis, or RBC membrane abnormalities.</a:t>
            </a:r>
          </a:p>
          <a:p>
            <a:pPr>
              <a:buFont typeface="Wingdings" pitchFamily="2" charset="2"/>
              <a:buChar char="Ø"/>
            </a:pPr>
            <a:r>
              <a:rPr lang="en-US" dirty="0" smtClean="0"/>
              <a:t>Intrinsic hemolytic anemias are usually inherited.</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i="1" dirty="0" smtClean="0"/>
              <a:t>Extrinsic hemolytic anemias</a:t>
            </a:r>
            <a:r>
              <a:rPr lang="en-US" dirty="0" smtClean="0"/>
              <a:t> RBCs are normal but damage is caused by external factors such as trapping of cells within the sinuses of the liver or spleen, antibody-mediated destruction, toxins, or mechanical injury e.g prosthetic heart valves.</a:t>
            </a:r>
          </a:p>
          <a:p>
            <a:pPr>
              <a:buFont typeface="Wingdings" pitchFamily="2" charset="2"/>
              <a:buChar char="Ø"/>
            </a:pPr>
            <a:r>
              <a:rPr lang="en-US" dirty="0" smtClean="0"/>
              <a:t>It is acquired.</a:t>
            </a:r>
          </a:p>
          <a:p>
            <a:pPr>
              <a:buNone/>
            </a:pPr>
            <a:r>
              <a:rPr lang="en-US" i="1" dirty="0" smtClean="0"/>
              <a:t>  </a:t>
            </a:r>
            <a:endParaRPr lang="en-US"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The two sites of hemolysis are classified as </a:t>
            </a:r>
            <a:r>
              <a:rPr lang="en-US" u="sng" dirty="0" smtClean="0"/>
              <a:t>intravascular</a:t>
            </a:r>
            <a:r>
              <a:rPr lang="en-US" dirty="0" smtClean="0"/>
              <a:t> or </a:t>
            </a:r>
            <a:r>
              <a:rPr lang="en-US" u="sng" dirty="0" smtClean="0"/>
              <a:t>extravascular. </a:t>
            </a:r>
          </a:p>
          <a:p>
            <a:pPr>
              <a:buFont typeface="Wingdings" pitchFamily="2" charset="2"/>
              <a:buChar char="Ø"/>
            </a:pPr>
            <a:r>
              <a:rPr lang="en-US" u="sng" dirty="0" smtClean="0"/>
              <a:t>Intravascular </a:t>
            </a:r>
            <a:r>
              <a:rPr lang="en-US" dirty="0" smtClean="0"/>
              <a:t>destruction occurs within the circulation.</a:t>
            </a:r>
          </a:p>
          <a:p>
            <a:pPr>
              <a:buFont typeface="Wingdings" pitchFamily="2" charset="2"/>
              <a:buChar char="Ø"/>
            </a:pPr>
            <a:r>
              <a:rPr lang="en-US" u="sng" dirty="0" smtClean="0"/>
              <a:t>Extravascular </a:t>
            </a:r>
            <a:r>
              <a:rPr lang="en-US" dirty="0" smtClean="0"/>
              <a:t>hemolysis takes place in the macrophages of spleen, liver, &amp; bone marrow.</a:t>
            </a:r>
            <a:endParaRPr lang="en-US" u="sng"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SICKLE CELL DISEASE</a:t>
            </a:r>
          </a:p>
          <a:p>
            <a:pPr>
              <a:buNone/>
            </a:pPr>
            <a:r>
              <a:rPr lang="en-US" dirty="0" smtClean="0">
                <a:hlinkClick r:id="rId2"/>
              </a:rPr>
              <a:t>Sickle cell</a:t>
            </a:r>
            <a:r>
              <a:rPr lang="en-US" dirty="0" smtClean="0"/>
              <a:t> disease changes normal, round red </a:t>
            </a:r>
            <a:r>
              <a:rPr lang="en-US" dirty="0" smtClean="0">
                <a:hlinkClick r:id="rId3"/>
              </a:rPr>
              <a:t>blood</a:t>
            </a:r>
            <a:r>
              <a:rPr lang="en-US" dirty="0" smtClean="0"/>
              <a:t> cells into cells that can be shaped like crescent moons.</a:t>
            </a:r>
          </a:p>
          <a:p>
            <a:pPr>
              <a:buFont typeface="Wingdings" pitchFamily="2" charset="2"/>
              <a:buChar char="Ø"/>
            </a:pPr>
            <a:r>
              <a:rPr lang="en-US" dirty="0" smtClean="0"/>
              <a:t> The name "sickle cell" comes from the crescent shape of the cells. (A sickle is a tool with a crescent-shaped blade.)</a:t>
            </a:r>
          </a:p>
          <a:p>
            <a:pPr>
              <a:buFont typeface="Wingdings" pitchFamily="2" charset="2"/>
              <a:buChar char="Ø"/>
            </a:pPr>
            <a:r>
              <a:rPr lang="en-US" dirty="0" smtClean="0"/>
              <a:t>Abnormal hemoglobin,</a:t>
            </a:r>
            <a:r>
              <a:rPr lang="en-US" i="1" dirty="0" smtClean="0"/>
              <a:t> hemoglobin S </a:t>
            </a:r>
            <a:r>
              <a:rPr lang="en-US" dirty="0" smtClean="0"/>
              <a:t>(Hb S), causes the erythrocyte to stiffen &amp; elongate taking the sickle shape in response to low oxygen level. </a:t>
            </a:r>
          </a:p>
          <a:p>
            <a:pPr>
              <a:buFont typeface="Wingdings" pitchFamily="2" charset="2"/>
              <a:buChar char="Ø"/>
            </a:pPr>
            <a:r>
              <a:rPr lang="en-US" dirty="0" smtClean="0"/>
              <a:t>Sickle red blood cells live only 10-20 days instead of the normal 120 days.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600200" y="1524000"/>
            <a:ext cx="6248400" cy="5257800"/>
          </a:xfrm>
          <a:prstGeom prst="rect">
            <a:avLst/>
          </a:prstGeom>
          <a:noFill/>
          <a:ln w="9525">
            <a:noFill/>
            <a:miter lim="800000"/>
            <a:headEnd/>
            <a:tailEnd/>
          </a:ln>
          <a:effectLst/>
        </p:spPr>
      </p:pic>
    </p:spTree>
    <p:extLst>
      <p:ext uri="{BB962C8B-B14F-4D97-AF65-F5344CB8AC3E}">
        <p14:creationId xmlns:p14="http://schemas.microsoft.com/office/powerpoint/2010/main" val="13147005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0225" y="0"/>
            <a:ext cx="8229600" cy="1143000"/>
          </a:xfrm>
        </p:spPr>
        <p:txBody>
          <a:bodyPr/>
          <a:lstStyle/>
          <a:p>
            <a:pPr eaLnBrk="1" hangingPunct="1"/>
            <a:endParaRPr lang="en-US" altLang="en-US" dirty="0" smtClean="0"/>
          </a:p>
        </p:txBody>
      </p:sp>
      <p:sp>
        <p:nvSpPr>
          <p:cNvPr id="27651" name="Text Placeholder 2"/>
          <p:cNvSpPr>
            <a:spLocks noGrp="1"/>
          </p:cNvSpPr>
          <p:nvPr>
            <p:ph type="body" idx="1"/>
          </p:nvPr>
        </p:nvSpPr>
        <p:spPr/>
        <p:txBody>
          <a:bodyPr/>
          <a:lstStyle/>
          <a:p>
            <a:pPr eaLnBrk="1" fontAlgn="auto" hangingPunct="1">
              <a:spcBef>
                <a:spcPts val="580"/>
              </a:spcBef>
              <a:spcAft>
                <a:spcPts val="0"/>
              </a:spcAft>
              <a:defRPr/>
            </a:pPr>
            <a:r>
              <a:rPr lang="en-US" dirty="0" smtClean="0"/>
              <a:t>NORMAL PBF</a:t>
            </a:r>
          </a:p>
        </p:txBody>
      </p:sp>
      <p:sp>
        <p:nvSpPr>
          <p:cNvPr id="4" name="Text Placeholder 3"/>
          <p:cNvSpPr>
            <a:spLocks noGrp="1"/>
          </p:cNvSpPr>
          <p:nvPr>
            <p:ph type="body" sz="half" idx="3"/>
          </p:nvPr>
        </p:nvSpPr>
        <p:spPr/>
        <p:txBody>
          <a:bodyPr>
            <a:normAutofit fontScale="92500" lnSpcReduction="10000"/>
          </a:bodyPr>
          <a:lstStyle/>
          <a:p>
            <a:pPr eaLnBrk="1" fontAlgn="auto" hangingPunct="1">
              <a:spcBef>
                <a:spcPts val="580"/>
              </a:spcBef>
              <a:spcAft>
                <a:spcPts val="0"/>
              </a:spcAft>
              <a:buClr>
                <a:schemeClr val="accent3"/>
              </a:buClr>
              <a:buFont typeface="Wingdings 2"/>
              <a:buNone/>
              <a:defRPr/>
            </a:pPr>
            <a:r>
              <a:rPr lang="en-US" dirty="0" smtClean="0"/>
              <a:t>A smear from a patient with </a:t>
            </a:r>
            <a:r>
              <a:rPr lang="en-US" dirty="0" err="1" smtClean="0"/>
              <a:t>sickled</a:t>
            </a:r>
            <a:r>
              <a:rPr lang="en-US" dirty="0" smtClean="0"/>
              <a:t> cell anemia</a:t>
            </a:r>
            <a:endParaRPr lang="en-US" dirty="0"/>
          </a:p>
        </p:txBody>
      </p:sp>
      <p:sp>
        <p:nvSpPr>
          <p:cNvPr id="7" name="Slide Number Placeholder 6"/>
          <p:cNvSpPr>
            <a:spLocks noGrp="1"/>
          </p:cNvSpPr>
          <p:nvPr>
            <p:ph type="sldNum" sz="quarter" idx="12"/>
          </p:nvPr>
        </p:nvSpPr>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BB7B8FEA-F4BD-4A64-A0E7-806FA35B2D06}" type="slidenum">
              <a:rPr lang="en-US" altLang="en-US">
                <a:solidFill>
                  <a:srgbClr val="FFFFFF"/>
                </a:solidFill>
                <a:latin typeface="Franklin Gothic Book" panose="020B0503020102020204" pitchFamily="34" charset="0"/>
              </a:rPr>
              <a:pPr/>
              <a:t>69</a:t>
            </a:fld>
            <a:endParaRPr lang="en-US" altLang="en-US">
              <a:solidFill>
                <a:srgbClr val="FFFFFF"/>
              </a:solidFill>
              <a:latin typeface="Franklin Gothic Book" panose="020B0503020102020204" pitchFamily="34" charset="0"/>
            </a:endParaRPr>
          </a:p>
        </p:txBody>
      </p:sp>
      <p:pic>
        <p:nvPicPr>
          <p:cNvPr id="34822" name="Content Placeholder 8" descr="Image result for sickle cell anemia slide"/>
          <p:cNvPicPr>
            <a:picLocks noGrp="1"/>
          </p:cNvPicPr>
          <p:nvPr>
            <p:ph sz="half" idx="4"/>
          </p:nvPr>
        </p:nvPicPr>
        <p:blipFill>
          <a:blip r:embed="rId2">
            <a:extLst>
              <a:ext uri="{28A0092B-C50C-407E-A947-70E740481C1C}">
                <a14:useLocalDpi xmlns:a14="http://schemas.microsoft.com/office/drawing/2010/main" val="0"/>
              </a:ext>
            </a:extLst>
          </a:blip>
          <a:srcRect/>
          <a:stretch>
            <a:fillRect/>
          </a:stretch>
        </p:blipFill>
        <p:spPr>
          <a:xfrm>
            <a:off x="4953000" y="2949575"/>
            <a:ext cx="3733800" cy="2482850"/>
          </a:xfrm>
        </p:spPr>
      </p:pic>
      <p:pic>
        <p:nvPicPr>
          <p:cNvPr id="34823" name="Content Placeholder 8" descr="C:\Users\hp\Desktop\IMAGES\HEME0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2971800"/>
            <a:ext cx="3657600" cy="2514600"/>
          </a:xfrm>
          <a:noFill/>
        </p:spPr>
      </p:pic>
    </p:spTree>
    <p:extLst>
      <p:ext uri="{BB962C8B-B14F-4D97-AF65-F5344CB8AC3E}">
        <p14:creationId xmlns:p14="http://schemas.microsoft.com/office/powerpoint/2010/main" val="611289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Overview of blood….</a:t>
            </a:r>
          </a:p>
        </p:txBody>
      </p:sp>
      <p:sp>
        <p:nvSpPr>
          <p:cNvPr id="8195" name="Content Placeholder 2"/>
          <p:cNvSpPr>
            <a:spLocks noGrp="1"/>
          </p:cNvSpPr>
          <p:nvPr>
            <p:ph sz="quarter"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6454788F-C898-40A8-8A5D-875B3B6C8623}" type="slidenum">
              <a:rPr lang="en-US" altLang="en-US">
                <a:solidFill>
                  <a:srgbClr val="FFFFFF"/>
                </a:solidFill>
                <a:latin typeface="Franklin Gothic Book" panose="020B0503020102020204" pitchFamily="34" charset="0"/>
              </a:rPr>
              <a:pPr/>
              <a:t>7</a:t>
            </a:fld>
            <a:endParaRPr lang="en-US" altLang="en-US">
              <a:solidFill>
                <a:srgbClr val="FFFFFF"/>
              </a:solidFill>
              <a:latin typeface="Franklin Gothic Book" panose="020B0503020102020204" pitchFamily="34" charset="0"/>
            </a:endParaRPr>
          </a:p>
        </p:txBody>
      </p:sp>
      <p:pic>
        <p:nvPicPr>
          <p:cNvPr id="8197" name="Picture 2" descr="C:\Users\hp\Desktop\IMAGES\HC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199"/>
            <a:ext cx="82296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718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w-KE"/>
          </a:p>
        </p:txBody>
      </p:sp>
      <p:pic>
        <p:nvPicPr>
          <p:cNvPr id="9218" name="Picture 2"/>
          <p:cNvPicPr>
            <a:picLocks noGrp="1" noChangeAspect="1" noChangeArrowheads="1"/>
          </p:cNvPicPr>
          <p:nvPr>
            <p:ph sz="quarter" idx="1"/>
          </p:nvPr>
        </p:nvPicPr>
        <p:blipFill>
          <a:blip r:embed="rId3" cstate="print"/>
          <a:srcRect/>
          <a:stretch>
            <a:fillRect/>
          </a:stretch>
        </p:blipFill>
        <p:spPr bwMode="auto">
          <a:xfrm>
            <a:off x="381000" y="152400"/>
            <a:ext cx="8319025" cy="6248400"/>
          </a:xfrm>
          <a:prstGeom prst="rect">
            <a:avLst/>
          </a:prstGeom>
          <a:noFill/>
          <a:ln w="9525">
            <a:noFill/>
            <a:miter lim="800000"/>
            <a:headEnd/>
            <a:tailEnd/>
          </a:ln>
          <a:effectLst/>
        </p:spPr>
      </p:pic>
    </p:spTree>
    <p:extLst>
      <p:ext uri="{BB962C8B-B14F-4D97-AF65-F5344CB8AC3E}">
        <p14:creationId xmlns:p14="http://schemas.microsoft.com/office/powerpoint/2010/main" val="41127723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TYPES OF SICKLE CELL DISEASE</a:t>
            </a:r>
          </a:p>
          <a:p>
            <a:pPr marL="514350" indent="-514350">
              <a:buFont typeface="+mj-lt"/>
              <a:buAutoNum type="alphaLcParenR"/>
            </a:pPr>
            <a:r>
              <a:rPr lang="en-US" dirty="0" smtClean="0"/>
              <a:t>Sickle cell anemia (most severe)</a:t>
            </a:r>
          </a:p>
          <a:p>
            <a:pPr marL="514350" indent="-514350">
              <a:buFont typeface="+mj-lt"/>
              <a:buAutoNum type="alphaLcParenR"/>
            </a:pPr>
            <a:r>
              <a:rPr lang="en-US" dirty="0" smtClean="0"/>
              <a:t>Sickle cell-thalassemia</a:t>
            </a:r>
          </a:p>
          <a:p>
            <a:pPr marL="514350" indent="-514350">
              <a:buFont typeface="+mj-lt"/>
              <a:buAutoNum type="alphaLcParenR"/>
            </a:pPr>
            <a:r>
              <a:rPr lang="en-US" dirty="0" smtClean="0"/>
              <a:t>Sickle cell-Hb C</a:t>
            </a:r>
          </a:p>
          <a:p>
            <a:pPr marL="514350" indent="-514350">
              <a:buFont typeface="+mj-lt"/>
              <a:buAutoNum type="alphaLcParenR"/>
            </a:pPr>
            <a:r>
              <a:rPr lang="en-US" dirty="0" smtClean="0"/>
              <a:t>Sickle cell trait</a:t>
            </a:r>
          </a:p>
          <a:p>
            <a:pPr marL="514350" indent="-514350">
              <a:buFont typeface="Wingdings" pitchFamily="2" charset="2"/>
              <a:buChar char="Ø"/>
            </a:pPr>
            <a:r>
              <a:rPr lang="en-US" dirty="0" smtClean="0"/>
              <a:t>Sickle cell anemia person has inherited homozygous hemoglobin S (Hb SS)</a:t>
            </a:r>
          </a:p>
          <a:p>
            <a:pPr marL="514350" indent="-514350">
              <a:buFont typeface="Wingdings" pitchFamily="2" charset="2"/>
              <a:buChar char="Ø"/>
            </a:pPr>
            <a:r>
              <a:rPr lang="en-US" dirty="0" smtClean="0"/>
              <a:t>Sickle cell-thalassemia &amp; sickle cell Hb C occurs when a person inherits Hb S from one parent &amp; another type of abnormal hemoglobin (thalassemia or hemoglobin C) from the other parent.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Sickle cell trait occurs when a person is heterozygous for hemoglobin S (Hb AS).</a:t>
            </a:r>
          </a:p>
          <a:p>
            <a:pPr>
              <a:buNone/>
            </a:pPr>
            <a:r>
              <a:rPr lang="en-US" dirty="0" smtClean="0"/>
              <a:t>   The person has inherited hemoglobin S from one parent &amp; normal hemoglobin (hemoglobin A) from the other parent.(mild to asymptomatic)</a:t>
            </a:r>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lnSpcReduction="10000"/>
          </a:bodyPr>
          <a:lstStyle/>
          <a:p>
            <a:pPr>
              <a:buNone/>
            </a:pPr>
            <a:r>
              <a:rPr lang="en-US" b="1" dirty="0" smtClean="0"/>
              <a:t>SICKLING EPISODES</a:t>
            </a:r>
          </a:p>
          <a:p>
            <a:pPr>
              <a:buNone/>
            </a:pPr>
            <a:r>
              <a:rPr lang="en-US" dirty="0" smtClean="0"/>
              <a:t>The major event is the sickling of RBCs.</a:t>
            </a:r>
          </a:p>
          <a:p>
            <a:pPr>
              <a:buNone/>
            </a:pPr>
            <a:r>
              <a:rPr lang="en-US" b="1" dirty="0" smtClean="0"/>
              <a:t>Triggers</a:t>
            </a:r>
          </a:p>
          <a:p>
            <a:pPr>
              <a:buFont typeface="Courier New" pitchFamily="49" charset="0"/>
              <a:buChar char="o"/>
            </a:pPr>
            <a:r>
              <a:rPr lang="en-US" dirty="0" smtClean="0"/>
              <a:t>Low oxygen tension in blood</a:t>
            </a:r>
          </a:p>
          <a:p>
            <a:pPr>
              <a:buFont typeface="Courier New" pitchFamily="49" charset="0"/>
              <a:buChar char="o"/>
            </a:pPr>
            <a:r>
              <a:rPr lang="en-US" dirty="0" smtClean="0"/>
              <a:t>Viral or bacterial infections</a:t>
            </a:r>
          </a:p>
          <a:p>
            <a:pPr>
              <a:buFont typeface="Courier New" pitchFamily="49" charset="0"/>
              <a:buChar char="o"/>
            </a:pPr>
            <a:r>
              <a:rPr lang="en-US" dirty="0" smtClean="0"/>
              <a:t>High altitude</a:t>
            </a:r>
          </a:p>
          <a:p>
            <a:pPr>
              <a:buFont typeface="Courier New" pitchFamily="49" charset="0"/>
              <a:buChar char="o"/>
            </a:pPr>
            <a:r>
              <a:rPr lang="en-US" dirty="0" smtClean="0"/>
              <a:t>Emotional or physical stress</a:t>
            </a:r>
          </a:p>
          <a:p>
            <a:pPr>
              <a:buFont typeface="Courier New" pitchFamily="49" charset="0"/>
              <a:buChar char="o"/>
            </a:pPr>
            <a:r>
              <a:rPr lang="en-US" dirty="0" smtClean="0"/>
              <a:t>Surgery</a:t>
            </a:r>
          </a:p>
          <a:p>
            <a:pPr>
              <a:buFont typeface="Courier New" pitchFamily="49" charset="0"/>
              <a:buChar char="o"/>
            </a:pPr>
            <a:r>
              <a:rPr lang="en-US" dirty="0" smtClean="0"/>
              <a:t>Blood loss</a:t>
            </a:r>
          </a:p>
          <a:p>
            <a:pPr>
              <a:buFont typeface="Courier New" pitchFamily="49" charset="0"/>
              <a:buChar char="o"/>
            </a:pPr>
            <a:r>
              <a:rPr lang="en-US" dirty="0" smtClean="0"/>
              <a:t>Dehydration</a:t>
            </a:r>
          </a:p>
          <a:p>
            <a:pPr>
              <a:buFont typeface="Courier New" pitchFamily="49" charset="0"/>
              <a:buChar char="o"/>
            </a:pPr>
            <a:r>
              <a:rPr lang="en-US" dirty="0" smtClean="0"/>
              <a:t>Acidosis </a:t>
            </a:r>
          </a:p>
          <a:p>
            <a:pPr>
              <a:buFont typeface="Courier New" pitchFamily="49" charset="0"/>
              <a:buChar char="o"/>
            </a:pPr>
            <a:r>
              <a:rPr lang="en-US" dirty="0" smtClean="0"/>
              <a:t>Low body temperature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lstStyle/>
          <a:p>
            <a:pPr>
              <a:buNone/>
            </a:pPr>
            <a:r>
              <a:rPr lang="en-US" b="1" dirty="0" smtClean="0"/>
              <a:t>Sickle cell crisis.</a:t>
            </a:r>
          </a:p>
          <a:p>
            <a:pPr>
              <a:buNone/>
            </a:pPr>
            <a:r>
              <a:rPr lang="en-US" dirty="0" smtClean="0"/>
              <a:t>It is a severe, painful, acute exacerbation of RBC sickling causing a vasoocclusive crisis.</a:t>
            </a:r>
          </a:p>
          <a:p>
            <a:pPr>
              <a:buNone/>
            </a:pPr>
            <a:r>
              <a:rPr lang="en-US" dirty="0" smtClean="0"/>
              <a:t>As blood flow is impaired by sickle cells, vasospasm occurs, further restricting blood flow.</a:t>
            </a:r>
          </a:p>
          <a:p>
            <a:pPr>
              <a:buNone/>
            </a:pPr>
            <a:r>
              <a:rPr lang="en-US" dirty="0" smtClean="0"/>
              <a:t>Severe capillary hypoxia causes changes in membrane permiability, leading to plasma loss, hemoconcentration, thrombi development &amp; further circulation stagnation.</a:t>
            </a:r>
          </a:p>
          <a:p>
            <a:pPr>
              <a:buNone/>
            </a:pPr>
            <a:r>
              <a:rPr lang="en-US" dirty="0" smtClean="0"/>
              <a:t>Tissue ischemia, infarction, &amp; necrosis eventually occur from lack of oxygen.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CLINICAL MANIFESTATIONS (chronic pt)</a:t>
            </a:r>
          </a:p>
          <a:p>
            <a:r>
              <a:rPr lang="en-US" dirty="0" smtClean="0"/>
              <a:t>Pallor</a:t>
            </a:r>
          </a:p>
          <a:p>
            <a:r>
              <a:rPr lang="en-US" dirty="0" smtClean="0"/>
              <a:t>Fatigue</a:t>
            </a:r>
          </a:p>
          <a:p>
            <a:r>
              <a:rPr lang="en-US" dirty="0" smtClean="0"/>
              <a:t>Decreased exercise tolerance</a:t>
            </a:r>
          </a:p>
          <a:p>
            <a:r>
              <a:rPr lang="en-US" dirty="0" smtClean="0"/>
              <a:t>Pain because of ischemia (back, chest, extremities, abdomen commonly affected)</a:t>
            </a:r>
          </a:p>
          <a:p>
            <a:r>
              <a:rPr lang="en-US" dirty="0" smtClean="0"/>
              <a:t>Fever</a:t>
            </a:r>
          </a:p>
          <a:p>
            <a:r>
              <a:rPr lang="en-US" dirty="0" smtClean="0"/>
              <a:t>Swelling</a:t>
            </a:r>
          </a:p>
          <a:p>
            <a:r>
              <a:rPr lang="en-US" dirty="0" smtClean="0"/>
              <a:t>Tenderness</a:t>
            </a:r>
          </a:p>
          <a:p>
            <a:r>
              <a:rPr lang="en-US" dirty="0" smtClean="0"/>
              <a:t>Tachypnea </a:t>
            </a:r>
          </a:p>
          <a:p>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a:buNone/>
            </a:pPr>
            <a:r>
              <a:rPr lang="en-US" b="1" dirty="0" smtClean="0"/>
              <a:t>DIAGNOSIS</a:t>
            </a:r>
          </a:p>
          <a:p>
            <a:pPr>
              <a:buFont typeface="Wingdings" pitchFamily="2" charset="2"/>
              <a:buChar char="§"/>
            </a:pPr>
            <a:r>
              <a:rPr lang="en-US" dirty="0" smtClean="0"/>
              <a:t>A peripheral blood smear may reveal sickle cells &amp; abnormal reticulocytes.</a:t>
            </a:r>
          </a:p>
          <a:p>
            <a:pPr>
              <a:buFont typeface="Wingdings" pitchFamily="2" charset="2"/>
              <a:buChar char="§"/>
            </a:pPr>
            <a:r>
              <a:rPr lang="en-US" dirty="0" smtClean="0"/>
              <a:t>Sickling test- RBCs are exposed to a deoxygenation agent.</a:t>
            </a:r>
          </a:p>
          <a:p>
            <a:pPr>
              <a:buFont typeface="Wingdings" pitchFamily="2" charset="2"/>
              <a:buChar char="§"/>
            </a:pPr>
            <a:r>
              <a:rPr lang="en-US" dirty="0" smtClean="0"/>
              <a:t>Electrophoresis of hemoglobin readily identifies the presence of abnormal laboratory test results.</a:t>
            </a:r>
          </a:p>
          <a:p>
            <a:pPr>
              <a:buFont typeface="Wingdings" pitchFamily="2" charset="2"/>
              <a:buChar char="§"/>
            </a:pPr>
            <a:r>
              <a:rPr lang="en-US" dirty="0" smtClean="0"/>
              <a:t>Skeletal x-ray- bone &amp; joint deformities &amp; flattening.</a:t>
            </a:r>
          </a:p>
          <a:p>
            <a:pPr>
              <a:buFont typeface="Wingdings" pitchFamily="2" charset="2"/>
              <a:buChar char="§"/>
            </a:pPr>
            <a:r>
              <a:rPr lang="en-US" dirty="0" smtClean="0"/>
              <a:t>MRI for stroke.</a:t>
            </a:r>
          </a:p>
          <a:p>
            <a:pPr>
              <a:buFont typeface="Wingdings" pitchFamily="2" charset="2"/>
              <a:buChar char="§"/>
            </a:pPr>
            <a:r>
              <a:rPr lang="en-US" dirty="0" smtClean="0"/>
              <a:t>Doppler studies for DVT.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lstStyle/>
          <a:p>
            <a:pPr>
              <a:buNone/>
            </a:pPr>
            <a:r>
              <a:rPr lang="en-US" b="1" dirty="0" smtClean="0"/>
              <a:t>NURSING MANAGEMENT</a:t>
            </a:r>
          </a:p>
          <a:p>
            <a:pPr>
              <a:buFont typeface="Wingdings" pitchFamily="2" charset="2"/>
              <a:buChar char="q"/>
            </a:pPr>
            <a:r>
              <a:rPr lang="en-US" dirty="0" smtClean="0"/>
              <a:t>Advise to avoid triggers</a:t>
            </a:r>
          </a:p>
          <a:p>
            <a:pPr>
              <a:buFont typeface="Wingdings" pitchFamily="2" charset="2"/>
              <a:buChar char="q"/>
            </a:pPr>
            <a:r>
              <a:rPr lang="en-US" dirty="0" smtClean="0"/>
              <a:t>Immunization pneumovax, influenza, haemophilus influenza, &amp; hepatitis.</a:t>
            </a:r>
          </a:p>
          <a:p>
            <a:pPr>
              <a:buFont typeface="Wingdings" pitchFamily="2" charset="2"/>
              <a:buChar char="q"/>
            </a:pPr>
            <a:r>
              <a:rPr lang="en-US" dirty="0" smtClean="0"/>
              <a:t>Chronic leg ulcers- bed rest, antibiotics,, grafting</a:t>
            </a:r>
          </a:p>
          <a:p>
            <a:pPr>
              <a:buFont typeface="Wingdings" pitchFamily="2" charset="2"/>
              <a:buChar char="q"/>
            </a:pPr>
            <a:r>
              <a:rPr lang="en-US" dirty="0" smtClean="0"/>
              <a:t>Priapism- analgesic &amp; nifedipine</a:t>
            </a:r>
          </a:p>
          <a:p>
            <a:pPr>
              <a:buFont typeface="Wingdings" pitchFamily="2" charset="2"/>
              <a:buChar char="q"/>
            </a:pPr>
            <a:r>
              <a:rPr lang="en-US" dirty="0" smtClean="0"/>
              <a:t>Crisis may require hospitalization</a:t>
            </a:r>
          </a:p>
          <a:p>
            <a:pPr>
              <a:buFont typeface="Wingdings" pitchFamily="2" charset="2"/>
              <a:buChar char="q"/>
            </a:pPr>
            <a:r>
              <a:rPr lang="en-US" dirty="0" smtClean="0"/>
              <a:t>Oxygen to treat hypoxia &amp; control sickling.</a:t>
            </a:r>
          </a:p>
          <a:p>
            <a:pPr>
              <a:buFont typeface="Wingdings" pitchFamily="2" charset="2"/>
              <a:buChar char="q"/>
            </a:pPr>
            <a:r>
              <a:rPr lang="en-US" dirty="0" smtClean="0"/>
              <a:t>Rest to reduce metabolic requirements</a:t>
            </a:r>
          </a:p>
          <a:p>
            <a:pPr>
              <a:buFont typeface="Wingdings" pitchFamily="2" charset="2"/>
              <a:buChar char="q"/>
            </a:pPr>
            <a:r>
              <a:rPr lang="en-US" dirty="0" smtClean="0"/>
              <a:t>Fluids &amp; electrolytes are administered to reduce blood viscosity &amp; maintain renal function.</a:t>
            </a:r>
          </a:p>
          <a:p>
            <a:pPr>
              <a:buFont typeface="Wingdings" pitchFamily="2" charset="2"/>
              <a:buChar char="q"/>
            </a:pPr>
            <a:r>
              <a:rPr lang="en-US" dirty="0" smtClean="0"/>
              <a:t>Transfusion when aplastic crisis occurs.</a:t>
            </a:r>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lstStyle/>
          <a:p>
            <a:pPr>
              <a:buNone/>
            </a:pPr>
            <a:r>
              <a:rPr lang="en-US" b="1" dirty="0" smtClean="0"/>
              <a:t>COMPLICATIONS </a:t>
            </a:r>
          </a:p>
          <a:p>
            <a:pPr>
              <a:buFont typeface="Wingdings" pitchFamily="2" charset="2"/>
              <a:buChar char="v"/>
            </a:pPr>
            <a:r>
              <a:rPr lang="en-US" dirty="0" smtClean="0"/>
              <a:t>Stroke</a:t>
            </a:r>
          </a:p>
          <a:p>
            <a:pPr>
              <a:buFont typeface="Wingdings" pitchFamily="2" charset="2"/>
              <a:buChar char="v"/>
            </a:pPr>
            <a:r>
              <a:rPr lang="en-US" dirty="0" smtClean="0"/>
              <a:t>Retinal detachment</a:t>
            </a:r>
          </a:p>
          <a:p>
            <a:pPr>
              <a:buFont typeface="Wingdings" pitchFamily="2" charset="2"/>
              <a:buChar char="v"/>
            </a:pPr>
            <a:r>
              <a:rPr lang="en-US" dirty="0" smtClean="0"/>
              <a:t>Pneumonia</a:t>
            </a:r>
          </a:p>
          <a:p>
            <a:pPr>
              <a:buFont typeface="Wingdings" pitchFamily="2" charset="2"/>
              <a:buChar char="v"/>
            </a:pPr>
            <a:r>
              <a:rPr lang="en-US" dirty="0" smtClean="0"/>
              <a:t>Heart failure</a:t>
            </a:r>
          </a:p>
          <a:p>
            <a:pPr>
              <a:buFont typeface="Wingdings" pitchFamily="2" charset="2"/>
              <a:buChar char="v"/>
            </a:pPr>
            <a:r>
              <a:rPr lang="en-US" dirty="0" smtClean="0"/>
              <a:t>Gallstones </a:t>
            </a:r>
          </a:p>
          <a:p>
            <a:pPr>
              <a:buFont typeface="Wingdings" pitchFamily="2" charset="2"/>
              <a:buChar char="v"/>
            </a:pPr>
            <a:r>
              <a:rPr lang="en-US" dirty="0" smtClean="0"/>
              <a:t>Stasis ulcers</a:t>
            </a:r>
          </a:p>
          <a:p>
            <a:pPr>
              <a:buFont typeface="Wingdings" pitchFamily="2" charset="2"/>
              <a:buChar char="v"/>
            </a:pPr>
            <a:r>
              <a:rPr lang="en-US" dirty="0" smtClean="0"/>
              <a:t>Osteonecrosis</a:t>
            </a:r>
          </a:p>
          <a:p>
            <a:pPr>
              <a:buFont typeface="Wingdings" pitchFamily="2" charset="2"/>
              <a:buChar char="v"/>
            </a:pPr>
            <a:r>
              <a:rPr lang="en-US" dirty="0" smtClean="0"/>
              <a:t>Priapism</a:t>
            </a:r>
          </a:p>
          <a:p>
            <a:pPr>
              <a:buFont typeface="Wingdings" pitchFamily="2" charset="2"/>
              <a:buChar char="v"/>
            </a:pPr>
            <a:r>
              <a:rPr lang="en-US" dirty="0" smtClean="0"/>
              <a:t>Spleen atrophy</a:t>
            </a:r>
          </a:p>
          <a:p>
            <a:pPr>
              <a:buFont typeface="Wingdings" pitchFamily="2" charset="2"/>
              <a:buChar char="v"/>
            </a:pPr>
            <a:r>
              <a:rPr lang="en-US" dirty="0" smtClean="0"/>
              <a:t>Renal failure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POLYCYTHEMIA</a:t>
            </a:r>
          </a:p>
          <a:p>
            <a:pPr>
              <a:buNone/>
            </a:pPr>
            <a:r>
              <a:rPr lang="en-US" dirty="0" smtClean="0"/>
              <a:t>Polycythemia is the production &amp; presence of increased numbers of RBCs. </a:t>
            </a:r>
          </a:p>
          <a:p>
            <a:pPr>
              <a:buFont typeface="Wingdings" pitchFamily="2" charset="2"/>
              <a:buChar char="Ø"/>
            </a:pPr>
            <a:r>
              <a:rPr lang="en-US" dirty="0" smtClean="0"/>
              <a:t>The increase in RBCs can be so great that the blood circulation is impaired as a result of the increased blood viscosity (</a:t>
            </a:r>
            <a:r>
              <a:rPr lang="en-US" i="1" dirty="0" smtClean="0"/>
              <a:t>hyperviscosity)</a:t>
            </a:r>
            <a:r>
              <a:rPr lang="en-US" dirty="0" smtClean="0"/>
              <a:t> &amp; volume</a:t>
            </a:r>
            <a:r>
              <a:rPr lang="en-US" i="1" dirty="0" smtClean="0"/>
              <a:t> (hypervolemia).</a:t>
            </a:r>
          </a:p>
          <a:p>
            <a:pPr>
              <a:buFont typeface="Wingdings" pitchFamily="2" charset="2"/>
              <a:buChar char="Ø"/>
            </a:pPr>
            <a:r>
              <a:rPr lang="en-US" dirty="0" smtClean="0"/>
              <a:t>Their etiologies &amp; pathogenesis differ, although their clinical manifestations &amp; complications are similar.</a:t>
            </a:r>
          </a:p>
          <a:p>
            <a:pPr>
              <a:buFont typeface="Wingdings" pitchFamily="2" charset="2"/>
              <a:buChar char="Ø"/>
            </a:pP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sz="quarter"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F5FCBEE0-8E31-45A0-8F34-4C0183A1437B}" type="slidenum">
              <a:rPr lang="en-US" altLang="en-US">
                <a:solidFill>
                  <a:srgbClr val="FFFFFF"/>
                </a:solidFill>
                <a:latin typeface="Franklin Gothic Book" panose="020B0503020102020204" pitchFamily="34" charset="0"/>
              </a:rPr>
              <a:pPr/>
              <a:t>8</a:t>
            </a:fld>
            <a:endParaRPr lang="en-US" altLang="en-US">
              <a:solidFill>
                <a:srgbClr val="FFFFFF"/>
              </a:solidFill>
              <a:latin typeface="Franklin Gothic Book" panose="020B0503020102020204" pitchFamily="34" charset="0"/>
            </a:endParaRPr>
          </a:p>
        </p:txBody>
      </p:sp>
      <p:pic>
        <p:nvPicPr>
          <p:cNvPr id="9221" name="Picture 2" descr="C:\Users\dr kulei\Desktop\NORMAL BLOOD FIL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5877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lstStyle/>
          <a:p>
            <a:pPr>
              <a:buNone/>
            </a:pPr>
            <a:r>
              <a:rPr lang="en-US" dirty="0" smtClean="0"/>
              <a:t>There are two types; </a:t>
            </a:r>
          </a:p>
          <a:p>
            <a:pPr marL="514350" indent="-514350">
              <a:buFont typeface="+mj-lt"/>
              <a:buAutoNum type="alphaLcParenR"/>
            </a:pPr>
            <a:r>
              <a:rPr lang="en-US" dirty="0" smtClean="0"/>
              <a:t>primary polycythemia or polycythemia vera; a chronic myeloproliferative disorder arising from chronic mutation in a single stem cell.</a:t>
            </a:r>
          </a:p>
          <a:p>
            <a:pPr marL="514350" indent="-514350">
              <a:buFont typeface="+mj-lt"/>
              <a:buAutoNum type="alphaLcParenR"/>
            </a:pPr>
            <a:r>
              <a:rPr lang="en-US" dirty="0" smtClean="0"/>
              <a:t>Secondary polycythemia; can be </a:t>
            </a:r>
            <a:r>
              <a:rPr lang="en-US" u="sng" dirty="0" smtClean="0"/>
              <a:t>hypoxia driven </a:t>
            </a:r>
            <a:r>
              <a:rPr lang="en-US" dirty="0" smtClean="0"/>
              <a:t>(high altitude, pulmonary disease, cardiovascular disease)causing stimulation of erythropoiesis or </a:t>
            </a:r>
            <a:r>
              <a:rPr lang="en-US" u="sng" dirty="0" smtClean="0"/>
              <a:t>hypoxia independent</a:t>
            </a:r>
            <a:r>
              <a:rPr lang="en-US" dirty="0" smtClean="0"/>
              <a:t> where erythropoietin is produced by a malignant or benign tumor tissue.</a:t>
            </a:r>
          </a:p>
          <a:p>
            <a:pPr marL="514350" indent="-514350">
              <a:buNone/>
            </a:pPr>
            <a:endParaRPr lang="en-US" dirty="0" smtClean="0"/>
          </a:p>
          <a:p>
            <a:pPr marL="514350" indent="-514350">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RISK FACTORS</a:t>
            </a:r>
          </a:p>
          <a:p>
            <a:pPr>
              <a:buFont typeface="Courier New" pitchFamily="49" charset="0"/>
              <a:buChar char="o"/>
            </a:pPr>
            <a:r>
              <a:rPr lang="en-US" dirty="0" smtClean="0"/>
              <a:t>Increases with age commonly over 60 years</a:t>
            </a:r>
          </a:p>
          <a:p>
            <a:pPr>
              <a:buFont typeface="Courier New" pitchFamily="49" charset="0"/>
              <a:buChar char="o"/>
            </a:pPr>
            <a:r>
              <a:rPr lang="en-US" dirty="0" smtClean="0"/>
              <a:t>Slightly more common in males</a:t>
            </a:r>
          </a:p>
          <a:p>
            <a:pPr>
              <a:buNone/>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normAutofit lnSpcReduction="10000"/>
          </a:bodyPr>
          <a:lstStyle/>
          <a:p>
            <a:pPr>
              <a:buNone/>
            </a:pPr>
            <a:r>
              <a:rPr lang="en-US" b="1" dirty="0" smtClean="0"/>
              <a:t>CLINICAL MANIFESTATIONS</a:t>
            </a:r>
          </a:p>
          <a:p>
            <a:r>
              <a:rPr lang="en-US" dirty="0" smtClean="0"/>
              <a:t>Headache</a:t>
            </a:r>
          </a:p>
          <a:p>
            <a:r>
              <a:rPr lang="en-US" dirty="0" smtClean="0"/>
              <a:t>Vertigo</a:t>
            </a:r>
          </a:p>
          <a:p>
            <a:r>
              <a:rPr lang="en-US" dirty="0" smtClean="0"/>
              <a:t>Dizziness</a:t>
            </a:r>
          </a:p>
          <a:p>
            <a:r>
              <a:rPr lang="en-US" dirty="0" smtClean="0"/>
              <a:t>Tinnitus</a:t>
            </a:r>
          </a:p>
          <a:p>
            <a:r>
              <a:rPr lang="en-US" dirty="0" smtClean="0"/>
              <a:t>Visual disturbances</a:t>
            </a:r>
          </a:p>
          <a:p>
            <a:r>
              <a:rPr lang="en-US" dirty="0" smtClean="0"/>
              <a:t>Generalized pruritus</a:t>
            </a:r>
          </a:p>
          <a:p>
            <a:r>
              <a:rPr lang="en-US" dirty="0" smtClean="0"/>
              <a:t>Paresthesias</a:t>
            </a:r>
          </a:p>
          <a:p>
            <a:r>
              <a:rPr lang="en-US" dirty="0" smtClean="0"/>
              <a:t>Erythromelalgia (painful burning &amp; redness of the hands)</a:t>
            </a:r>
          </a:p>
          <a:p>
            <a:r>
              <a:rPr lang="en-US" dirty="0" smtClean="0"/>
              <a:t>Angina </a:t>
            </a:r>
          </a:p>
          <a:p>
            <a:r>
              <a:rPr lang="en-US" dirty="0" smtClean="0"/>
              <a:t>thrombophlebitis</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7200"/>
            <a:ext cx="8229600" cy="246888"/>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lstStyle/>
          <a:p>
            <a:pPr>
              <a:buNone/>
            </a:pPr>
            <a:r>
              <a:rPr lang="en-US" b="1" dirty="0" smtClean="0"/>
              <a:t>DIAGNOSIS</a:t>
            </a:r>
          </a:p>
          <a:p>
            <a:pPr>
              <a:buFont typeface="Wingdings" pitchFamily="2" charset="2"/>
              <a:buChar char="§"/>
            </a:pPr>
            <a:r>
              <a:rPr lang="en-US" dirty="0" smtClean="0"/>
              <a:t>Elevate hemoglobin &amp; RBC count with microcytosis.</a:t>
            </a:r>
          </a:p>
          <a:p>
            <a:pPr>
              <a:buFont typeface="Wingdings" pitchFamily="2" charset="2"/>
              <a:buChar char="§"/>
            </a:pPr>
            <a:r>
              <a:rPr lang="en-US" dirty="0" smtClean="0"/>
              <a:t>Low to normal erythropoietin in polycythemia vera &amp; secondary polycythemia will have a high level.</a:t>
            </a:r>
          </a:p>
          <a:p>
            <a:pPr>
              <a:buFont typeface="Wingdings" pitchFamily="2" charset="2"/>
              <a:buChar char="§"/>
            </a:pPr>
            <a:r>
              <a:rPr lang="en-US" dirty="0" smtClean="0"/>
              <a:t>Elevated WBC count with basophilia.</a:t>
            </a:r>
          </a:p>
          <a:p>
            <a:pPr>
              <a:buFont typeface="Wingdings" pitchFamily="2" charset="2"/>
              <a:buChar char="§"/>
            </a:pPr>
            <a:r>
              <a:rPr lang="en-US" dirty="0" smtClean="0"/>
              <a:t>Elevated platelets (thrombocytosis) &amp; platelet dysfunction.</a:t>
            </a:r>
          </a:p>
          <a:p>
            <a:pPr>
              <a:buFont typeface="Wingdings" pitchFamily="2" charset="2"/>
              <a:buChar char="§"/>
            </a:pPr>
            <a:r>
              <a:rPr lang="en-US" dirty="0" smtClean="0"/>
              <a:t>Elevated alkaline phosphatase, uric acid, &amp; cobalamin</a:t>
            </a:r>
          </a:p>
          <a:p>
            <a:pPr>
              <a:buFont typeface="Wingdings" pitchFamily="2" charset="2"/>
              <a:buChar char="§"/>
            </a:pPr>
            <a:r>
              <a:rPr lang="en-US" dirty="0" smtClean="0"/>
              <a:t>Elevated histamine levels</a:t>
            </a:r>
          </a:p>
          <a:p>
            <a:pPr>
              <a:buFont typeface="Wingdings" pitchFamily="2" charset="2"/>
              <a:buChar char="§"/>
            </a:pPr>
            <a:r>
              <a:rPr lang="en-US" dirty="0" smtClean="0"/>
              <a:t>Bone marrow exam- hypercellularity of RBCs, WBCs, platelets in polycythemia vera.</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86400"/>
          </a:xfrm>
        </p:spPr>
        <p:txBody>
          <a:bodyPr>
            <a:normAutofit lnSpcReduction="10000"/>
          </a:bodyPr>
          <a:lstStyle/>
          <a:p>
            <a:pPr>
              <a:buNone/>
            </a:pPr>
            <a:r>
              <a:rPr lang="en-US" b="1" dirty="0" smtClean="0"/>
              <a:t>MANAGEMENT</a:t>
            </a:r>
          </a:p>
          <a:p>
            <a:pPr>
              <a:buFont typeface="Wingdings" pitchFamily="2" charset="2"/>
              <a:buChar char="ü"/>
            </a:pPr>
            <a:r>
              <a:rPr lang="en-US" dirty="0" smtClean="0"/>
              <a:t>Phlebotomy is the mainstay of treatment, could be repeated.</a:t>
            </a:r>
          </a:p>
          <a:p>
            <a:pPr>
              <a:buFont typeface="Wingdings" pitchFamily="2" charset="2"/>
              <a:buChar char="ü"/>
            </a:pPr>
            <a:r>
              <a:rPr lang="en-US" dirty="0" smtClean="0"/>
              <a:t>Hydration therapy to reduce blood viscosity</a:t>
            </a:r>
          </a:p>
          <a:p>
            <a:pPr>
              <a:buFont typeface="Wingdings" pitchFamily="2" charset="2"/>
              <a:buChar char="ü"/>
            </a:pPr>
            <a:r>
              <a:rPr lang="en-US" dirty="0" smtClean="0"/>
              <a:t>Myelosuppressive agents such as bulsulfan &amp; radioactive phosphorus given to inhibit bone marrow activity.</a:t>
            </a:r>
          </a:p>
          <a:p>
            <a:pPr>
              <a:buFont typeface="Wingdings" pitchFamily="2" charset="2"/>
              <a:buChar char="ü"/>
            </a:pPr>
            <a:r>
              <a:rPr lang="en-US" dirty="0" smtClean="0"/>
              <a:t>Low dose aspirin adjunctive to alleviate symptoms of erythromelalgia. </a:t>
            </a:r>
          </a:p>
          <a:p>
            <a:pPr>
              <a:buFont typeface="Wingdings" pitchFamily="2" charset="2"/>
              <a:buChar char="ü"/>
            </a:pPr>
            <a:r>
              <a:rPr lang="en-US" dirty="0" smtClean="0"/>
              <a:t>Interferon alpha (IFN-</a:t>
            </a:r>
            <a:r>
              <a:rPr lang="en-US" dirty="0" smtClean="0">
                <a:latin typeface="Lucida Sans Unicode"/>
                <a:cs typeface="Lucida Sans Unicode"/>
              </a:rPr>
              <a:t>α) for women of child bearing age or those with intractable pruritus.</a:t>
            </a:r>
          </a:p>
          <a:p>
            <a:pPr>
              <a:buFont typeface="Wingdings" pitchFamily="2" charset="2"/>
              <a:buChar char="ü"/>
            </a:pPr>
            <a:r>
              <a:rPr lang="en-US" dirty="0" smtClean="0">
                <a:latin typeface="Lucida Sans Unicode"/>
                <a:cs typeface="Lucida Sans Unicode"/>
              </a:rPr>
              <a:t>Allopurinol may reduce the number of acute gout attack</a:t>
            </a:r>
            <a:endParaRPr lang="en-US" dirty="0" smtClean="0"/>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lstStyle/>
          <a:p>
            <a:pPr>
              <a:buNone/>
            </a:pPr>
            <a:r>
              <a:rPr lang="en-US" b="1" dirty="0" smtClean="0"/>
              <a:t>NURSING CARE</a:t>
            </a:r>
          </a:p>
          <a:p>
            <a:pPr>
              <a:buFont typeface="Wingdings" pitchFamily="2" charset="2"/>
              <a:buChar char="q"/>
            </a:pPr>
            <a:r>
              <a:rPr lang="en-US" dirty="0" smtClean="0"/>
              <a:t>In secondary polycythemia, maintaining adequate oxygenation may prevent the problem.</a:t>
            </a:r>
          </a:p>
          <a:p>
            <a:pPr>
              <a:buFont typeface="Wingdings" pitchFamily="2" charset="2"/>
              <a:buChar char="q"/>
            </a:pPr>
            <a:r>
              <a:rPr lang="en-US" dirty="0" smtClean="0"/>
              <a:t>In acute polycythemia vera, perform or assist with phlebotomy (as per policy). Every 2-3 months</a:t>
            </a:r>
          </a:p>
          <a:p>
            <a:pPr>
              <a:buFont typeface="Wingdings" pitchFamily="2" charset="2"/>
              <a:buChar char="q"/>
            </a:pPr>
            <a:r>
              <a:rPr lang="en-US" dirty="0" smtClean="0"/>
              <a:t>Educate pt on the medications given.</a:t>
            </a:r>
          </a:p>
          <a:p>
            <a:pPr>
              <a:buFont typeface="Wingdings" pitchFamily="2" charset="2"/>
              <a:buChar char="q"/>
            </a:pPr>
            <a:r>
              <a:rPr lang="en-US" dirty="0" smtClean="0"/>
              <a:t>Maintenance of nutritional state to offset the inadequate food intake that results from GI symptoms of fullness, pain, &amp; dyspepsia.</a:t>
            </a:r>
          </a:p>
          <a:p>
            <a:pPr>
              <a:buFont typeface="Wingdings" pitchFamily="2" charset="2"/>
              <a:buChar char="q"/>
            </a:pPr>
            <a:r>
              <a:rPr lang="en-US" dirty="0" smtClean="0"/>
              <a:t>Active &amp; passive leg exercises &amp; ambulation to prevent risk of thrombus formation.</a:t>
            </a:r>
          </a:p>
          <a:p>
            <a:pPr>
              <a:buFont typeface="Wingdings" pitchFamily="2" charset="2"/>
              <a:buChar char="q"/>
            </a:pPr>
            <a:r>
              <a:rPr lang="en-US" dirty="0" smtClean="0"/>
              <a:t>Observe patient for development of complications.</a:t>
            </a:r>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COMPLICATIONS</a:t>
            </a:r>
          </a:p>
          <a:p>
            <a:pPr>
              <a:buFont typeface="Wingdings" pitchFamily="2" charset="2"/>
              <a:buChar char="v"/>
            </a:pPr>
            <a:r>
              <a:rPr lang="en-US" dirty="0" smtClean="0"/>
              <a:t>Vessel rupture</a:t>
            </a:r>
          </a:p>
          <a:p>
            <a:pPr>
              <a:buFont typeface="Wingdings" pitchFamily="2" charset="2"/>
              <a:buChar char="v"/>
            </a:pPr>
            <a:r>
              <a:rPr lang="en-US" dirty="0" smtClean="0"/>
              <a:t>GI bleeding</a:t>
            </a:r>
          </a:p>
          <a:p>
            <a:pPr>
              <a:buFont typeface="Wingdings" pitchFamily="2" charset="2"/>
              <a:buChar char="v"/>
            </a:pPr>
            <a:r>
              <a:rPr lang="en-US" dirty="0" smtClean="0"/>
              <a:t>Catastrophic hemorrhage</a:t>
            </a:r>
          </a:p>
          <a:p>
            <a:pPr>
              <a:buFont typeface="Wingdings" pitchFamily="2" charset="2"/>
              <a:buChar char="v"/>
            </a:pPr>
            <a:r>
              <a:rPr lang="en-US" dirty="0" smtClean="0"/>
              <a:t>Stroke</a:t>
            </a:r>
          </a:p>
          <a:p>
            <a:pPr>
              <a:buFont typeface="Wingdings" pitchFamily="2" charset="2"/>
              <a:buChar char="v"/>
            </a:pPr>
            <a:r>
              <a:rPr lang="en-US" dirty="0" smtClean="0"/>
              <a:t>Heart attack</a:t>
            </a:r>
          </a:p>
          <a:p>
            <a:pPr>
              <a:buFont typeface="Wingdings" pitchFamily="2" charset="2"/>
              <a:buChar char="v"/>
            </a:pPr>
            <a:r>
              <a:rPr lang="en-US" dirty="0" smtClean="0"/>
              <a:t>Gout</a:t>
            </a:r>
          </a:p>
          <a:p>
            <a:pPr>
              <a:buFont typeface="Wingdings" pitchFamily="2" charset="2"/>
              <a:buChar char="v"/>
            </a:pPr>
            <a:r>
              <a:rPr lang="en-US" dirty="0" smtClean="0"/>
              <a:t>DVT</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23182"/>
            <a:ext cx="7851648" cy="1828800"/>
          </a:xfrm>
        </p:spPr>
        <p:txBody>
          <a:bodyPr/>
          <a:lstStyle/>
          <a:p>
            <a:r>
              <a:rPr lang="en-US" dirty="0" smtClean="0"/>
              <a:t>THE END</a:t>
            </a:r>
            <a:endParaRPr lang="en-US" dirty="0"/>
          </a:p>
        </p:txBody>
      </p:sp>
      <p:sp>
        <p:nvSpPr>
          <p:cNvPr id="3" name="Subtitle 2"/>
          <p:cNvSpPr>
            <a:spLocks noGrp="1"/>
          </p:cNvSpPr>
          <p:nvPr>
            <p:ph type="subTitle" idx="1"/>
          </p:nvPr>
        </p:nvSpPr>
        <p:spPr/>
        <p:txBody>
          <a:bodyPr/>
          <a:lstStyle/>
          <a:p>
            <a:r>
              <a:rPr lang="en-US" dirty="0" smtClean="0"/>
              <a:t>ASSIGNMENT</a:t>
            </a:r>
          </a:p>
          <a:p>
            <a:r>
              <a:rPr lang="en-US" dirty="0" smtClean="0"/>
              <a:t>NURSING CARE PLAN FOR ANEMIC PT</a:t>
            </a:r>
          </a:p>
          <a:p>
            <a:endParaRPr lang="en-US" dirty="0"/>
          </a:p>
        </p:txBody>
      </p:sp>
    </p:spTree>
    <p:extLst>
      <p:ext uri="{BB962C8B-B14F-4D97-AF65-F5344CB8AC3E}">
        <p14:creationId xmlns:p14="http://schemas.microsoft.com/office/powerpoint/2010/main" val="268470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DISEASES/CONDITIONS</a:t>
            </a:r>
            <a:endParaRPr lang="en-US" dirty="0"/>
          </a:p>
        </p:txBody>
      </p:sp>
      <p:sp>
        <p:nvSpPr>
          <p:cNvPr id="3" name="Content Placeholder 2"/>
          <p:cNvSpPr>
            <a:spLocks noGrp="1"/>
          </p:cNvSpPr>
          <p:nvPr>
            <p:ph idx="1"/>
          </p:nvPr>
        </p:nvSpPr>
        <p:spPr/>
        <p:txBody>
          <a:bodyPr/>
          <a:lstStyle/>
          <a:p>
            <a:pPr>
              <a:buNone/>
            </a:pPr>
            <a:r>
              <a:rPr lang="en-US" b="1" dirty="0" smtClean="0"/>
              <a:t>                RED BLOOD CELL DISEASES/DISORDERS</a:t>
            </a:r>
          </a:p>
          <a:p>
            <a:pPr>
              <a:buNone/>
            </a:pPr>
            <a:r>
              <a:rPr lang="en-US" b="1" dirty="0" smtClean="0"/>
              <a:t>ANAEMIA</a:t>
            </a:r>
          </a:p>
          <a:p>
            <a:pPr>
              <a:buNone/>
            </a:pPr>
            <a:r>
              <a:rPr lang="en-US" dirty="0" smtClean="0"/>
              <a:t>Anemia is a deficiency in the number of erythrocytes (red blood cells), the quantity of hemoglobin, &amp;/or the volume of packed RBCs (hematocrit).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7036</TotalTime>
  <Words>3293</Words>
  <Application>Microsoft Office PowerPoint</Application>
  <PresentationFormat>On-screen Show (4:3)</PresentationFormat>
  <Paragraphs>465</Paragraphs>
  <Slides>87</Slides>
  <Notes>15</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Flow</vt:lpstr>
      <vt:lpstr>BLOOD DISEASES </vt:lpstr>
      <vt:lpstr>MAIN OBJECTIVE/PURPOSE</vt:lpstr>
      <vt:lpstr>LEARNING OBJECTIVES</vt:lpstr>
      <vt:lpstr>REVIEW</vt:lpstr>
      <vt:lpstr>hematopoiesis</vt:lpstr>
      <vt:lpstr>Overview of blood</vt:lpstr>
      <vt:lpstr>Overview of blood….</vt:lpstr>
      <vt:lpstr>PowerPoint Presentation</vt:lpstr>
      <vt:lpstr>BLOOD DISEASES/CONDITIONS</vt:lpstr>
      <vt:lpstr>PowerPoint Presentation</vt:lpstr>
      <vt:lpstr>PowerPoint Presentation</vt:lpstr>
      <vt:lpstr>PowerPoint Presentation</vt:lpstr>
      <vt:lpstr>PowerPoint Presentation</vt:lpstr>
      <vt:lpstr>PowerPoint Presentation</vt:lpstr>
      <vt:lpstr>PBF…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ANEMIA CAUSED BY DECREASED ERYTHROCYTE PRODUCTION </vt:lpstr>
      <vt:lpstr>PowerPoint Presentation</vt:lpstr>
      <vt:lpstr>PowerPoint Presentation</vt:lpstr>
      <vt:lpstr>ANGULAR CHEILITIS AND SMOOTH TONGUE IN IRON DEFICIENCY </vt:lpstr>
      <vt:lpstr>Koilonychia..spoon shaped nails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ANEMIA CAUSED BY BLOOD LOSS</vt:lpstr>
      <vt:lpstr>PowerPoint Presentation</vt:lpstr>
      <vt:lpstr>PowerPoint Presentation</vt:lpstr>
      <vt:lpstr>PowerPoint Presentation</vt:lpstr>
      <vt:lpstr>PowerPoint Presentation</vt:lpstr>
      <vt:lpstr>ANEMIA CAUSED BY INCREASED ERYTHROCYTE DESTRUCTION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AND LYMPHATIC DISEASES </dc:title>
  <dc:creator>User</dc:creator>
  <cp:lastModifiedBy>CAROLINE</cp:lastModifiedBy>
  <cp:revision>67</cp:revision>
  <dcterms:created xsi:type="dcterms:W3CDTF">2014-06-10T05:54:18Z</dcterms:created>
  <dcterms:modified xsi:type="dcterms:W3CDTF">2022-01-27T11:10:21Z</dcterms:modified>
</cp:coreProperties>
</file>