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63"/>
  </p:notesMasterIdLst>
  <p:sldIdLst>
    <p:sldId id="510" r:id="rId2"/>
    <p:sldId id="492" r:id="rId3"/>
    <p:sldId id="285" r:id="rId4"/>
    <p:sldId id="286" r:id="rId5"/>
    <p:sldId id="287" r:id="rId6"/>
    <p:sldId id="456" r:id="rId7"/>
    <p:sldId id="288" r:id="rId8"/>
    <p:sldId id="289" r:id="rId9"/>
    <p:sldId id="290" r:id="rId10"/>
    <p:sldId id="291" r:id="rId11"/>
    <p:sldId id="292" r:id="rId12"/>
    <p:sldId id="293" r:id="rId13"/>
    <p:sldId id="294" r:id="rId14"/>
    <p:sldId id="458" r:id="rId15"/>
    <p:sldId id="295" r:id="rId16"/>
    <p:sldId id="459" r:id="rId17"/>
    <p:sldId id="296" r:id="rId18"/>
    <p:sldId id="460" r:id="rId19"/>
    <p:sldId id="461" r:id="rId20"/>
    <p:sldId id="297" r:id="rId21"/>
    <p:sldId id="299" r:id="rId22"/>
    <p:sldId id="300" r:id="rId23"/>
    <p:sldId id="301" r:id="rId24"/>
    <p:sldId id="462" r:id="rId25"/>
    <p:sldId id="463" r:id="rId26"/>
    <p:sldId id="303" r:id="rId27"/>
    <p:sldId id="304" r:id="rId28"/>
    <p:sldId id="305" r:id="rId29"/>
    <p:sldId id="464" r:id="rId30"/>
    <p:sldId id="306" r:id="rId31"/>
    <p:sldId id="472" r:id="rId32"/>
    <p:sldId id="307" r:id="rId33"/>
    <p:sldId id="308" r:id="rId34"/>
    <p:sldId id="309" r:id="rId35"/>
    <p:sldId id="310" r:id="rId36"/>
    <p:sldId id="311" r:id="rId37"/>
    <p:sldId id="312" r:id="rId38"/>
    <p:sldId id="313" r:id="rId39"/>
    <p:sldId id="314" r:id="rId40"/>
    <p:sldId id="476" r:id="rId41"/>
    <p:sldId id="477" r:id="rId42"/>
    <p:sldId id="478" r:id="rId43"/>
    <p:sldId id="479" r:id="rId44"/>
    <p:sldId id="480" r:id="rId45"/>
    <p:sldId id="481" r:id="rId46"/>
    <p:sldId id="482" r:id="rId47"/>
    <p:sldId id="483" r:id="rId48"/>
    <p:sldId id="484" r:id="rId49"/>
    <p:sldId id="485" r:id="rId50"/>
    <p:sldId id="486" r:id="rId51"/>
    <p:sldId id="487" r:id="rId52"/>
    <p:sldId id="488" r:id="rId53"/>
    <p:sldId id="489" r:id="rId54"/>
    <p:sldId id="490" r:id="rId55"/>
    <p:sldId id="315" r:id="rId56"/>
    <p:sldId id="316" r:id="rId57"/>
    <p:sldId id="317" r:id="rId58"/>
    <p:sldId id="444" r:id="rId59"/>
    <p:sldId id="318" r:id="rId60"/>
    <p:sldId id="319" r:id="rId61"/>
    <p:sldId id="440"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86EC4-EA21-40C9-9797-738991FE4B55}" type="datetimeFigureOut">
              <a:rPr lang="en-US" smtClean="0"/>
              <a:pPr/>
              <a:t>10/6/2020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200BA5-B3E6-4481-8FFA-85091AB3FFB9}" type="slidenum">
              <a:rPr lang="en-US" smtClean="0"/>
              <a:pPr/>
              <a:t>‹#›</a:t>
            </a:fld>
            <a:endParaRPr lang="en-US"/>
          </a:p>
        </p:txBody>
      </p:sp>
    </p:spTree>
    <p:extLst>
      <p:ext uri="{BB962C8B-B14F-4D97-AF65-F5344CB8AC3E}">
        <p14:creationId xmlns:p14="http://schemas.microsoft.com/office/powerpoint/2010/main" val="395026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0A688DC-8C26-424F-ADF4-1ACD279BE760}" type="datetime1">
              <a:rPr lang="en-US" smtClean="0"/>
              <a:pPr/>
              <a:t>10/6/2020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smtClean="0"/>
              <a:t>Mocha Clifford Nmtc series</a:t>
            </a: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A390A13-3EC7-40E4-B97F-CCC1A2BDE3C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47AF9D-89EC-4485-8F43-F409F0426295}" type="datetime1">
              <a:rPr lang="en-US" smtClean="0"/>
              <a:pPr/>
              <a:t>10/6/2020</a:t>
            </a:fld>
            <a:endParaRPr lang="en-US"/>
          </a:p>
        </p:txBody>
      </p:sp>
      <p:sp>
        <p:nvSpPr>
          <p:cNvPr id="5" name="Footer Placeholder 4"/>
          <p:cNvSpPr>
            <a:spLocks noGrp="1"/>
          </p:cNvSpPr>
          <p:nvPr>
            <p:ph type="ftr" sz="quarter" idx="11"/>
          </p:nvPr>
        </p:nvSpPr>
        <p:spPr/>
        <p:txBody>
          <a:bodyPr/>
          <a:lstStyle/>
          <a:p>
            <a:r>
              <a:rPr lang="en-US" smtClean="0"/>
              <a:t>Mocha Clifford Nmtc series</a:t>
            </a:r>
            <a:endParaRPr lang="en-US"/>
          </a:p>
        </p:txBody>
      </p:sp>
      <p:sp>
        <p:nvSpPr>
          <p:cNvPr id="6" name="Slide Number Placeholder 5"/>
          <p:cNvSpPr>
            <a:spLocks noGrp="1"/>
          </p:cNvSpPr>
          <p:nvPr>
            <p:ph type="sldNum" sz="quarter" idx="12"/>
          </p:nvPr>
        </p:nvSpPr>
        <p:spPr/>
        <p:txBody>
          <a:bodyPr/>
          <a:lstStyle/>
          <a:p>
            <a:fld id="{7A390A13-3EC7-40E4-B97F-CCC1A2BDE3C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8F663E2-61E2-462A-B46C-509F86F7413C}" type="datetime1">
              <a:rPr lang="en-US" smtClean="0"/>
              <a:pPr/>
              <a:t>10/6/2020</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Mocha Clifford Nmtc series</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A390A13-3EC7-40E4-B97F-CCC1A2BDE3C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CFEFB7D-36CE-469B-8B8B-DCE8EE80EC6E}" type="datetime1">
              <a:rPr lang="en-US" smtClean="0"/>
              <a:pPr/>
              <a:t>10/6/2020</a:t>
            </a:fld>
            <a:endParaRPr lang="en-US"/>
          </a:p>
        </p:txBody>
      </p:sp>
      <p:sp>
        <p:nvSpPr>
          <p:cNvPr id="5" name="Footer Placeholder 4"/>
          <p:cNvSpPr>
            <a:spLocks noGrp="1"/>
          </p:cNvSpPr>
          <p:nvPr>
            <p:ph type="ftr" sz="quarter" idx="11"/>
          </p:nvPr>
        </p:nvSpPr>
        <p:spPr/>
        <p:txBody>
          <a:bodyPr/>
          <a:lstStyle/>
          <a:p>
            <a:r>
              <a:rPr lang="en-US" smtClean="0"/>
              <a:t>Mocha Clifford Nmtc series</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A390A13-3EC7-40E4-B97F-CCC1A2BDE3C6}"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B3A30C2-AD92-4881-B1C0-2F73086A0DE3}" type="datetime1">
              <a:rPr lang="en-US" smtClean="0"/>
              <a:pPr/>
              <a:t>10/6/2020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A390A13-3EC7-40E4-B97F-CCC1A2BDE3C6}"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Mocha Clifford Nmtc series</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CC143A4D-1292-4F6A-AAD4-26BD9A353238}" type="datetime1">
              <a:rPr lang="en-US" smtClean="0"/>
              <a:pPr/>
              <a:t>10/6/2020</a:t>
            </a:fld>
            <a:endParaRPr lang="en-US"/>
          </a:p>
        </p:txBody>
      </p:sp>
      <p:sp>
        <p:nvSpPr>
          <p:cNvPr id="10" name="Slide Number Placeholder 9"/>
          <p:cNvSpPr>
            <a:spLocks noGrp="1"/>
          </p:cNvSpPr>
          <p:nvPr>
            <p:ph type="sldNum" sz="quarter" idx="16"/>
          </p:nvPr>
        </p:nvSpPr>
        <p:spPr/>
        <p:txBody>
          <a:bodyPr rtlCol="0"/>
          <a:lstStyle/>
          <a:p>
            <a:fld id="{7A390A13-3EC7-40E4-B97F-CCC1A2BDE3C6}"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Mocha Clifford Nmtc series</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277E5A1-8210-44B5-ABD3-A858842DADFC}" type="datetime1">
              <a:rPr lang="en-US" smtClean="0"/>
              <a:pPr/>
              <a:t>10/6/2020</a:t>
            </a:fld>
            <a:endParaRPr lang="en-US"/>
          </a:p>
        </p:txBody>
      </p:sp>
      <p:sp>
        <p:nvSpPr>
          <p:cNvPr id="12" name="Slide Number Placeholder 11"/>
          <p:cNvSpPr>
            <a:spLocks noGrp="1"/>
          </p:cNvSpPr>
          <p:nvPr>
            <p:ph type="sldNum" sz="quarter" idx="16"/>
          </p:nvPr>
        </p:nvSpPr>
        <p:spPr/>
        <p:txBody>
          <a:bodyPr rtlCol="0"/>
          <a:lstStyle/>
          <a:p>
            <a:fld id="{7A390A13-3EC7-40E4-B97F-CCC1A2BDE3C6}"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Mocha Clifford Nmtc series</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E8287A9-26BA-4526-B53F-59EF03EFF954}" type="datetime1">
              <a:rPr lang="en-US" smtClean="0"/>
              <a:pPr/>
              <a:t>10/6/2020</a:t>
            </a:fld>
            <a:endParaRPr lang="en-US"/>
          </a:p>
        </p:txBody>
      </p:sp>
      <p:sp>
        <p:nvSpPr>
          <p:cNvPr id="4" name="Footer Placeholder 3"/>
          <p:cNvSpPr>
            <a:spLocks noGrp="1"/>
          </p:cNvSpPr>
          <p:nvPr>
            <p:ph type="ftr" sz="quarter" idx="11"/>
          </p:nvPr>
        </p:nvSpPr>
        <p:spPr/>
        <p:txBody>
          <a:bodyPr/>
          <a:lstStyle/>
          <a:p>
            <a:r>
              <a:rPr lang="en-US" smtClean="0"/>
              <a:t>Mocha Clifford Nmtc series</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A390A13-3EC7-40E4-B97F-CCC1A2BDE3C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03BA8D-4214-4251-B7F9-9085FF7A1D22}" type="datetime1">
              <a:rPr lang="en-US" smtClean="0"/>
              <a:pPr/>
              <a:t>10/6/2020</a:t>
            </a:fld>
            <a:endParaRPr lang="en-US"/>
          </a:p>
        </p:txBody>
      </p:sp>
      <p:sp>
        <p:nvSpPr>
          <p:cNvPr id="3" name="Footer Placeholder 2"/>
          <p:cNvSpPr>
            <a:spLocks noGrp="1"/>
          </p:cNvSpPr>
          <p:nvPr>
            <p:ph type="ftr" sz="quarter" idx="11"/>
          </p:nvPr>
        </p:nvSpPr>
        <p:spPr/>
        <p:txBody>
          <a:bodyPr/>
          <a:lstStyle/>
          <a:p>
            <a:r>
              <a:rPr lang="en-US" smtClean="0"/>
              <a:t>Mocha Clifford Nmtc series</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A390A13-3EC7-40E4-B97F-CCC1A2BDE3C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C8EAF31-97B0-4F64-B1BF-EEBE02D30D10}" type="datetime1">
              <a:rPr lang="en-US" smtClean="0"/>
              <a:pPr/>
              <a:t>10/6/2020</a:t>
            </a:fld>
            <a:endParaRPr lang="en-US"/>
          </a:p>
        </p:txBody>
      </p:sp>
      <p:sp>
        <p:nvSpPr>
          <p:cNvPr id="6" name="Footer Placeholder 5"/>
          <p:cNvSpPr>
            <a:spLocks noGrp="1"/>
          </p:cNvSpPr>
          <p:nvPr>
            <p:ph type="ftr" sz="quarter" idx="11"/>
          </p:nvPr>
        </p:nvSpPr>
        <p:spPr/>
        <p:txBody>
          <a:bodyPr/>
          <a:lstStyle/>
          <a:p>
            <a:r>
              <a:rPr lang="en-US" smtClean="0"/>
              <a:t>Mocha Clifford Nmtc series</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A390A13-3EC7-40E4-B97F-CCC1A2BDE3C6}"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3B63A34A-CE6F-4882-9049-A96DB7010660}" type="datetime1">
              <a:rPr lang="en-US" smtClean="0"/>
              <a:pPr/>
              <a:t>10/6/2020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A390A13-3EC7-40E4-B97F-CCC1A2BDE3C6}"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Mocha Clifford Nmtc series</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7F70495-6236-4AEC-BCB4-F6798646BE9E}" type="datetime1">
              <a:rPr lang="en-US" smtClean="0"/>
              <a:pPr/>
              <a:t>10/6/2020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Mocha Clifford Nmtc series</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A390A13-3EC7-40E4-B97F-CCC1A2BDE3C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cats.med.uvm.edu/cats_teachingmod/pathology/path301/cellinjury/ciel/movie_shells/i159slide.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Cell DEATH</a:t>
            </a:r>
            <a:endParaRPr lang="en-US" dirty="0"/>
          </a:p>
        </p:txBody>
      </p:sp>
      <p:sp>
        <p:nvSpPr>
          <p:cNvPr id="3" name="Subtitle 2"/>
          <p:cNvSpPr>
            <a:spLocks noGrp="1"/>
          </p:cNvSpPr>
          <p:nvPr>
            <p:ph type="subTitle" idx="1"/>
          </p:nvPr>
        </p:nvSpPr>
        <p:spPr/>
        <p:txBody>
          <a:bodyPr/>
          <a:lstStyle/>
          <a:p>
            <a:r>
              <a:rPr lang="en-US" dirty="0" smtClean="0"/>
              <a:t>BY SILAS MKOMBE</a:t>
            </a:r>
            <a:endParaRPr lang="en-US" dirty="0"/>
          </a:p>
        </p:txBody>
      </p:sp>
    </p:spTree>
    <p:extLst>
      <p:ext uri="{BB962C8B-B14F-4D97-AF65-F5344CB8AC3E}">
        <p14:creationId xmlns:p14="http://schemas.microsoft.com/office/powerpoint/2010/main" val="3478745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GB" sz="4000" b="1" dirty="0" smtClean="0"/>
              <a:t/>
            </a:r>
            <a:br>
              <a:rPr lang="en-GB" sz="4000" b="1" dirty="0" smtClean="0"/>
            </a:br>
            <a:r>
              <a:rPr lang="en-GB" sz="4000" b="1" dirty="0"/>
              <a:t>C</a:t>
            </a:r>
            <a:r>
              <a:rPr lang="en-GB" sz="4000" b="1" dirty="0" smtClean="0"/>
              <a:t>ont.</a:t>
            </a:r>
            <a:r>
              <a:rPr lang="en-US" sz="4000" dirty="0"/>
              <a:t/>
            </a:r>
            <a:br>
              <a:rPr lang="en-US" sz="4000" dirty="0"/>
            </a:br>
            <a:endParaRPr lang="en-US" sz="4000"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10</a:t>
            </a:fld>
            <a:endParaRPr lang="en-US"/>
          </a:p>
        </p:txBody>
      </p:sp>
      <p:sp>
        <p:nvSpPr>
          <p:cNvPr id="3" name="Content Placeholder 2"/>
          <p:cNvSpPr>
            <a:spLocks noGrp="1"/>
          </p:cNvSpPr>
          <p:nvPr>
            <p:ph sz="quarter" idx="1"/>
          </p:nvPr>
        </p:nvSpPr>
        <p:spPr/>
        <p:txBody>
          <a:bodyPr>
            <a:normAutofit/>
          </a:bodyPr>
          <a:lstStyle/>
          <a:p>
            <a:pPr lvl="0">
              <a:buNone/>
            </a:pPr>
            <a:r>
              <a:rPr lang="en-GB" sz="3200" b="1" dirty="0" smtClean="0"/>
              <a:t>Stage 1 – Initiation </a:t>
            </a:r>
          </a:p>
          <a:p>
            <a:pPr lvl="0"/>
            <a:r>
              <a:rPr lang="en-GB" dirty="0" smtClean="0"/>
              <a:t>Apoptosis can be initiated by various agents such as: -</a:t>
            </a:r>
            <a:endParaRPr lang="en-US" dirty="0" smtClean="0"/>
          </a:p>
          <a:p>
            <a:pPr lvl="1"/>
            <a:r>
              <a:rPr lang="en-GB" dirty="0" smtClean="0"/>
              <a:t>Loss or withdrawal of growth factors </a:t>
            </a:r>
            <a:r>
              <a:rPr lang="en-GB" dirty="0" err="1" smtClean="0"/>
              <a:t>e.g</a:t>
            </a:r>
            <a:r>
              <a:rPr lang="en-GB" dirty="0" smtClean="0"/>
              <a:t> hormones</a:t>
            </a:r>
            <a:endParaRPr lang="en-US" dirty="0" smtClean="0"/>
          </a:p>
          <a:p>
            <a:pPr lvl="1"/>
            <a:r>
              <a:rPr lang="en-GB" dirty="0" smtClean="0"/>
              <a:t>Damage to DNA</a:t>
            </a:r>
            <a:endParaRPr lang="en-US" dirty="0" smtClean="0"/>
          </a:p>
          <a:p>
            <a:pPr lvl="1"/>
            <a:r>
              <a:rPr lang="en-GB" dirty="0" smtClean="0"/>
              <a:t>Activation of T cells and NKC</a:t>
            </a:r>
            <a:endParaRPr lang="en-US" dirty="0" smtClean="0"/>
          </a:p>
          <a:p>
            <a:pPr lvl="0"/>
            <a:r>
              <a:rPr lang="en-GB" dirty="0" smtClean="0"/>
              <a:t>Leading to formation of pores in the mitochondria and collapse of electrochemical membrane gradient </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dirty="0" smtClean="0"/>
              <a:t/>
            </a:r>
            <a:br>
              <a:rPr lang="en-US" dirty="0" smtClean="0"/>
            </a:br>
            <a:r>
              <a:rPr lang="en-US" sz="6000" dirty="0"/>
              <a:t>C</a:t>
            </a:r>
            <a:r>
              <a:rPr lang="en-US" sz="6000" dirty="0" smtClean="0"/>
              <a:t>ont.</a:t>
            </a:r>
            <a:r>
              <a:rPr lang="en-US" dirty="0"/>
              <a:t/>
            </a:r>
            <a:br>
              <a:rPr lang="en-US" dirty="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11</a:t>
            </a:fld>
            <a:endParaRPr lang="en-US"/>
          </a:p>
        </p:txBody>
      </p:sp>
      <p:sp>
        <p:nvSpPr>
          <p:cNvPr id="3" name="Content Placeholder 2"/>
          <p:cNvSpPr>
            <a:spLocks noGrp="1"/>
          </p:cNvSpPr>
          <p:nvPr>
            <p:ph sz="quarter" idx="1"/>
          </p:nvPr>
        </p:nvSpPr>
        <p:spPr/>
        <p:txBody>
          <a:bodyPr>
            <a:normAutofit fontScale="70000" lnSpcReduction="20000"/>
          </a:bodyPr>
          <a:lstStyle/>
          <a:p>
            <a:pPr lvl="0">
              <a:buNone/>
            </a:pPr>
            <a:r>
              <a:rPr lang="en-GB" sz="3200" b="1" dirty="0" smtClean="0"/>
              <a:t>Stage 2 – Execution </a:t>
            </a:r>
          </a:p>
          <a:p>
            <a:pPr lvl="0"/>
            <a:r>
              <a:rPr lang="en-GB" dirty="0" smtClean="0"/>
              <a:t>After the cell has been initiated into self-destruct </a:t>
            </a:r>
            <a:r>
              <a:rPr lang="en-GB" dirty="0" err="1" smtClean="0"/>
              <a:t>mode,apoptosis</a:t>
            </a:r>
            <a:r>
              <a:rPr lang="en-GB" dirty="0" smtClean="0"/>
              <a:t> gets activated as under:</a:t>
            </a:r>
          </a:p>
          <a:p>
            <a:pPr lvl="0"/>
            <a:r>
              <a:rPr lang="en-GB" u="sng" dirty="0" smtClean="0"/>
              <a:t>a) activation of </a:t>
            </a:r>
            <a:r>
              <a:rPr lang="en-GB" u="sng" dirty="0" err="1" smtClean="0"/>
              <a:t>caspases</a:t>
            </a:r>
            <a:r>
              <a:rPr lang="en-GB" u="sng" dirty="0" smtClean="0"/>
              <a:t>: </a:t>
            </a:r>
            <a:r>
              <a:rPr lang="en-GB" dirty="0" smtClean="0"/>
              <a:t>a protein splitting enzyme which act on the nuclear proteins and organelles containing protein components</a:t>
            </a:r>
          </a:p>
          <a:p>
            <a:pPr lvl="0"/>
            <a:endParaRPr lang="en-GB" dirty="0" smtClean="0"/>
          </a:p>
          <a:p>
            <a:pPr lvl="0"/>
            <a:r>
              <a:rPr lang="en-GB" u="sng" dirty="0" smtClean="0"/>
              <a:t>b) activation of death receptors</a:t>
            </a:r>
            <a:r>
              <a:rPr lang="en-GB" dirty="0" smtClean="0"/>
              <a:t>: </a:t>
            </a:r>
            <a:r>
              <a:rPr lang="en-GB" dirty="0" err="1" smtClean="0"/>
              <a:t>e.g</a:t>
            </a:r>
            <a:r>
              <a:rPr lang="en-GB" dirty="0" smtClean="0"/>
              <a:t> cd 95</a:t>
            </a:r>
          </a:p>
          <a:p>
            <a:pPr lvl="0"/>
            <a:endParaRPr lang="en-GB" dirty="0" smtClean="0"/>
          </a:p>
          <a:p>
            <a:pPr lvl="0"/>
            <a:r>
              <a:rPr lang="en-GB" u="sng" dirty="0" smtClean="0"/>
              <a:t>c)  activation of growth controlling genes </a:t>
            </a:r>
            <a:r>
              <a:rPr lang="en-GB" dirty="0" err="1" smtClean="0"/>
              <a:t>e.g</a:t>
            </a:r>
            <a:r>
              <a:rPr lang="en-GB" dirty="0" smtClean="0"/>
              <a:t> p53: Both activate and inhibit apoptosis</a:t>
            </a:r>
          </a:p>
          <a:p>
            <a:pPr lvl="0"/>
            <a:endParaRPr lang="en-GB" dirty="0" smtClean="0"/>
          </a:p>
          <a:p>
            <a:pPr marL="0" lvl="0" indent="0" algn="ctr">
              <a:buNone/>
            </a:pPr>
            <a:r>
              <a:rPr lang="en-GB" u="sng" dirty="0" smtClean="0"/>
              <a:t>d) death: </a:t>
            </a:r>
            <a:r>
              <a:rPr lang="en-GB" dirty="0" smtClean="0"/>
              <a:t>the above mechanisms lead to </a:t>
            </a:r>
            <a:r>
              <a:rPr lang="en-GB" dirty="0" err="1" smtClean="0"/>
              <a:t>proteolytic</a:t>
            </a:r>
            <a:r>
              <a:rPr lang="en-GB" dirty="0" smtClean="0"/>
              <a:t> action on the nucleus, chromatin </a:t>
            </a:r>
            <a:r>
              <a:rPr lang="en-GB" dirty="0" err="1" smtClean="0"/>
              <a:t>clumping,cytoskeletal</a:t>
            </a:r>
            <a:r>
              <a:rPr lang="en-GB" dirty="0" smtClean="0"/>
              <a:t> </a:t>
            </a:r>
            <a:r>
              <a:rPr lang="en-GB" dirty="0" err="1" smtClean="0"/>
              <a:t>damage,disruption</a:t>
            </a:r>
            <a:r>
              <a:rPr lang="en-GB" dirty="0" smtClean="0"/>
              <a:t> of the endoplasmic reticulum, mitochondrial damage, and disturbed cell membrane.</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4000" dirty="0" smtClean="0"/>
              <a:t/>
            </a:r>
            <a:br>
              <a:rPr lang="en-US" sz="4000" dirty="0" smtClean="0"/>
            </a:br>
            <a:r>
              <a:rPr lang="en-US" sz="4000" dirty="0" smtClean="0"/>
              <a:t>Cont.</a:t>
            </a:r>
            <a:r>
              <a:rPr lang="en-US" sz="4000" dirty="0"/>
              <a:t/>
            </a:r>
            <a:br>
              <a:rPr lang="en-US" sz="4000" dirty="0"/>
            </a:br>
            <a:endParaRPr lang="en-US" sz="4000"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12</a:t>
            </a:fld>
            <a:endParaRPr lang="en-US"/>
          </a:p>
        </p:txBody>
      </p:sp>
      <p:sp>
        <p:nvSpPr>
          <p:cNvPr id="3" name="Content Placeholder 2"/>
          <p:cNvSpPr>
            <a:spLocks noGrp="1"/>
          </p:cNvSpPr>
          <p:nvPr>
            <p:ph sz="quarter" idx="1"/>
          </p:nvPr>
        </p:nvSpPr>
        <p:spPr/>
        <p:txBody>
          <a:bodyPr/>
          <a:lstStyle/>
          <a:p>
            <a:pPr marL="0" indent="0">
              <a:buNone/>
            </a:pPr>
            <a:endParaRPr lang="en-US" dirty="0" smtClean="0"/>
          </a:p>
          <a:p>
            <a:pPr lvl="0">
              <a:buNone/>
            </a:pPr>
            <a:r>
              <a:rPr lang="en-GB" sz="3200" b="1" dirty="0" smtClean="0"/>
              <a:t>Stage 3 – Disposal (Elimination) </a:t>
            </a:r>
          </a:p>
          <a:p>
            <a:pPr lvl="0"/>
            <a:r>
              <a:rPr lang="en-GB" dirty="0" smtClean="0"/>
              <a:t>Apoptotic bodies are disposed through phagocytosis by macrophages and adjacent epithelial cells</a:t>
            </a: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13</a:t>
            </a:fld>
            <a:endParaRPr lang="en-US"/>
          </a:p>
        </p:txBody>
      </p:sp>
      <p:sp>
        <p:nvSpPr>
          <p:cNvPr id="3" name="Content Placeholder 2"/>
          <p:cNvSpPr>
            <a:spLocks noGrp="1"/>
          </p:cNvSpPr>
          <p:nvPr>
            <p:ph sz="quarter" idx="1"/>
          </p:nvPr>
        </p:nvSpPr>
        <p:spPr/>
        <p:txBody>
          <a:bodyPr>
            <a:normAutofit/>
          </a:bodyPr>
          <a:lstStyle/>
          <a:p>
            <a:pPr lvl="0">
              <a:buNone/>
            </a:pPr>
            <a:r>
              <a:rPr lang="en-GB" b="1" dirty="0" smtClean="0"/>
              <a:t>Usefulness of apoptosis </a:t>
            </a:r>
          </a:p>
          <a:p>
            <a:pPr lvl="0"/>
            <a:r>
              <a:rPr lang="en-GB" dirty="0" smtClean="0"/>
              <a:t>Foetal development</a:t>
            </a:r>
            <a:endParaRPr lang="en-US" dirty="0" smtClean="0"/>
          </a:p>
          <a:p>
            <a:pPr lvl="1"/>
            <a:r>
              <a:rPr lang="en-GB" dirty="0" smtClean="0"/>
              <a:t>Development of the reproductive system</a:t>
            </a:r>
            <a:endParaRPr lang="en-US" dirty="0" smtClean="0"/>
          </a:p>
          <a:p>
            <a:pPr lvl="2"/>
            <a:r>
              <a:rPr lang="en-GB" dirty="0" smtClean="0"/>
              <a:t>The </a:t>
            </a:r>
            <a:r>
              <a:rPr lang="en-GB" dirty="0" err="1" smtClean="0"/>
              <a:t>Wolfian</a:t>
            </a:r>
            <a:r>
              <a:rPr lang="en-GB" dirty="0" smtClean="0"/>
              <a:t> duct(a duct in the embryo draining </a:t>
            </a:r>
            <a:r>
              <a:rPr lang="en-GB" dirty="0" err="1" smtClean="0"/>
              <a:t>mesonephric</a:t>
            </a:r>
            <a:r>
              <a:rPr lang="en-GB" dirty="0" smtClean="0"/>
              <a:t> tubules) differentiates into epidydimis and vas deferens</a:t>
            </a:r>
            <a:endParaRPr lang="en-US" dirty="0" smtClean="0"/>
          </a:p>
          <a:p>
            <a:pPr lvl="2"/>
            <a:r>
              <a:rPr lang="en-GB" dirty="0" smtClean="0"/>
              <a:t>Mullerian duct forms the uterus and fallopian tubes</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14</a:t>
            </a:fld>
            <a:endParaRPr lang="en-US"/>
          </a:p>
        </p:txBody>
      </p:sp>
      <p:sp>
        <p:nvSpPr>
          <p:cNvPr id="6" name="Content Placeholder 5"/>
          <p:cNvSpPr>
            <a:spLocks noGrp="1"/>
          </p:cNvSpPr>
          <p:nvPr>
            <p:ph sz="quarter" idx="1"/>
          </p:nvPr>
        </p:nvSpPr>
        <p:spPr/>
        <p:txBody>
          <a:bodyPr>
            <a:normAutofit/>
          </a:bodyPr>
          <a:lstStyle/>
          <a:p>
            <a:pPr lvl="0"/>
            <a:r>
              <a:rPr lang="en-GB" dirty="0" smtClean="0"/>
              <a:t>Adulthood</a:t>
            </a:r>
            <a:endParaRPr lang="en-US" dirty="0" smtClean="0"/>
          </a:p>
          <a:p>
            <a:pPr lvl="1"/>
            <a:r>
              <a:rPr lang="en-GB" dirty="0" smtClean="0"/>
              <a:t>Menstrual shedding – endometrial tissue</a:t>
            </a:r>
            <a:endParaRPr lang="en-US" dirty="0" smtClean="0"/>
          </a:p>
          <a:p>
            <a:pPr lvl="1"/>
            <a:r>
              <a:rPr lang="en-GB" dirty="0" smtClean="0"/>
              <a:t>Physiological atrophy of breasts – after weaning and old age</a:t>
            </a:r>
            <a:endParaRPr lang="en-US" dirty="0" smtClean="0"/>
          </a:p>
          <a:p>
            <a:pPr lvl="1"/>
            <a:r>
              <a:rPr lang="en-GB" dirty="0" smtClean="0"/>
              <a:t>Involution of the uterus and ovaries – after menopause</a:t>
            </a:r>
            <a:endParaRPr lang="en-US" dirty="0" smtClean="0"/>
          </a:p>
          <a:p>
            <a:pPr lvl="0"/>
            <a:r>
              <a:rPr lang="en-GB" dirty="0" smtClean="0"/>
              <a:t>Immune system – Destruction of target cells by T cells (cytotoxic T cells and NK cells can direct target cells to commence apoptosis (commit suicide) </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15</a:t>
            </a:fld>
            <a:endParaRPr lang="en-US"/>
          </a:p>
        </p:txBody>
      </p:sp>
      <p:sp>
        <p:nvSpPr>
          <p:cNvPr id="3" name="Content Placeholder 2"/>
          <p:cNvSpPr>
            <a:spLocks noGrp="1"/>
          </p:cNvSpPr>
          <p:nvPr>
            <p:ph sz="quarter" idx="1"/>
          </p:nvPr>
        </p:nvSpPr>
        <p:spPr/>
        <p:txBody>
          <a:bodyPr>
            <a:noAutofit/>
          </a:bodyPr>
          <a:lstStyle/>
          <a:p>
            <a:pPr marL="514350" lvl="0" indent="-514350">
              <a:buNone/>
            </a:pPr>
            <a:r>
              <a:rPr lang="en-GB" sz="3600" b="1" dirty="0" smtClean="0"/>
              <a:t>Structural changes in apoptosis </a:t>
            </a:r>
          </a:p>
          <a:p>
            <a:pPr marL="514350" lvl="0" indent="-514350">
              <a:buFont typeface="Wingdings" pitchFamily="2" charset="2"/>
              <a:buChar char="v"/>
            </a:pPr>
            <a:r>
              <a:rPr lang="en-GB" sz="3600" dirty="0" smtClean="0"/>
              <a:t>Shrinkage of the cell with dilatation of the endoplasmic reticulum and destruction of the cytoskeleton</a:t>
            </a:r>
            <a:endParaRPr lang="en-US" sz="3600" dirty="0" smtClean="0"/>
          </a:p>
          <a:p>
            <a:pPr marL="514350" lvl="0" indent="-514350">
              <a:buFont typeface="Wingdings" pitchFamily="2" charset="2"/>
              <a:buChar char="v"/>
            </a:pPr>
            <a:r>
              <a:rPr lang="en-GB" sz="3600" dirty="0" smtClean="0"/>
              <a:t>Cell membranes form convolutions –apoptotic bodies containing compacted organelles</a:t>
            </a:r>
            <a:endParaRPr lang="en-US" sz="3600" dirty="0" smtClean="0"/>
          </a:p>
          <a:p>
            <a:pPr marL="514350" lvl="0" indent="-514350">
              <a:buFont typeface="Wingdings" pitchFamily="2" charset="2"/>
              <a:buChar char="v"/>
            </a:pPr>
            <a:r>
              <a:rPr lang="en-GB" sz="3600" dirty="0" smtClean="0"/>
              <a:t>Loss of contact with neighbouring cells </a:t>
            </a:r>
            <a:endParaRPr lang="en-US" sz="36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16</a:t>
            </a:fld>
            <a:endParaRPr lang="en-US"/>
          </a:p>
        </p:txBody>
      </p:sp>
      <p:sp>
        <p:nvSpPr>
          <p:cNvPr id="6" name="Content Placeholder 5"/>
          <p:cNvSpPr>
            <a:spLocks noGrp="1"/>
          </p:cNvSpPr>
          <p:nvPr>
            <p:ph sz="quarter" idx="1"/>
          </p:nvPr>
        </p:nvSpPr>
        <p:spPr/>
        <p:txBody>
          <a:bodyPr/>
          <a:lstStyle/>
          <a:p>
            <a:pPr marL="514350" lvl="0" indent="-514350" algn="just">
              <a:buFont typeface="Wingdings" pitchFamily="2" charset="2"/>
              <a:buChar char="v"/>
            </a:pPr>
            <a:r>
              <a:rPr lang="en-GB" dirty="0" smtClean="0"/>
              <a:t>Condensation of nuclear chromatin on the nuclear membrane forming nuclear fragments</a:t>
            </a:r>
            <a:endParaRPr lang="en-US" dirty="0" smtClean="0"/>
          </a:p>
          <a:p>
            <a:pPr marL="514350" lvl="0" indent="-514350" algn="just">
              <a:buFont typeface="Wingdings" pitchFamily="2" charset="2"/>
              <a:buChar char="v"/>
            </a:pPr>
            <a:r>
              <a:rPr lang="en-GB" dirty="0" smtClean="0"/>
              <a:t>Shrinkage of cytoplasm</a:t>
            </a:r>
            <a:endParaRPr lang="en-US" dirty="0" smtClean="0"/>
          </a:p>
          <a:p>
            <a:pPr marL="514350" lvl="0" indent="-514350" algn="just">
              <a:buFont typeface="Wingdings" pitchFamily="2" charset="2"/>
              <a:buChar char="v"/>
            </a:pPr>
            <a:r>
              <a:rPr lang="en-GB" dirty="0" smtClean="0"/>
              <a:t>Cell organelles packed into membrane bound vesicles (apoptotic bodies)</a:t>
            </a:r>
            <a:endParaRPr lang="en-US" dirty="0" smtClean="0"/>
          </a:p>
          <a:p>
            <a:pPr marL="514350" lvl="0" indent="-514350" algn="just">
              <a:buFont typeface="Wingdings" pitchFamily="2" charset="2"/>
              <a:buChar char="v"/>
            </a:pPr>
            <a:r>
              <a:rPr lang="en-GB" dirty="0" smtClean="0"/>
              <a:t>Apoptotic bodies contain – morphologically intact mitochondria, lysosomes, ribosomes</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fontScale="90000"/>
          </a:bodyPr>
          <a:lstStyle/>
          <a:p>
            <a:r>
              <a:rPr lang="en-US" dirty="0" smtClean="0"/>
              <a:t/>
            </a:r>
            <a:br>
              <a:rPr lang="en-US" dirty="0" smtClean="0"/>
            </a:br>
            <a:r>
              <a:rPr lang="en-US" dirty="0" smtClean="0"/>
              <a:t>Cont.</a:t>
            </a:r>
            <a:br>
              <a:rPr lang="en-US" dirty="0" smtClean="0"/>
            </a:br>
            <a:r>
              <a:rPr lang="en-GB" dirty="0" smtClean="0"/>
              <a:t> </a:t>
            </a:r>
            <a:r>
              <a:rPr lang="en-US" dirty="0" smtClean="0"/>
              <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17</a:t>
            </a:fld>
            <a:endParaRPr lang="en-US"/>
          </a:p>
        </p:txBody>
      </p:sp>
      <p:sp>
        <p:nvSpPr>
          <p:cNvPr id="3" name="Content Placeholder 2"/>
          <p:cNvSpPr>
            <a:spLocks noGrp="1"/>
          </p:cNvSpPr>
          <p:nvPr>
            <p:ph sz="quarter" idx="1"/>
          </p:nvPr>
        </p:nvSpPr>
        <p:spPr/>
        <p:txBody>
          <a:bodyPr>
            <a:normAutofit fontScale="92500"/>
          </a:bodyPr>
          <a:lstStyle/>
          <a:p>
            <a:pPr algn="just">
              <a:buNone/>
            </a:pPr>
            <a:r>
              <a:rPr lang="en-GB" b="1" dirty="0" smtClean="0"/>
              <a:t>3. Necrosis </a:t>
            </a:r>
          </a:p>
          <a:p>
            <a:pPr algn="just"/>
            <a:r>
              <a:rPr lang="en-GB" dirty="0" smtClean="0"/>
              <a:t>Necrosis is the death of a cell or a group of cells in a viable tissue (living tissue) due to lethal injury followed by degradation by hydrolytic enzymes.</a:t>
            </a:r>
          </a:p>
          <a:p>
            <a:pPr algn="just"/>
            <a:r>
              <a:rPr lang="en-GB" dirty="0" smtClean="0"/>
              <a:t>Cell death in necrosis is not an energy dependent active process but a consequence of sudden changes in the cell microenvironment which abolishes cell function.</a:t>
            </a:r>
          </a:p>
          <a:p>
            <a:pPr algn="just"/>
            <a:r>
              <a:rPr lang="en-GB" dirty="0" smtClean="0"/>
              <a:t>This results from denaturation of proteins and release of digestive enzymes that destroy the tissues.</a:t>
            </a: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18</a:t>
            </a:fld>
            <a:endParaRPr lang="en-US"/>
          </a:p>
        </p:txBody>
      </p:sp>
      <p:sp>
        <p:nvSpPr>
          <p:cNvPr id="6" name="Content Placeholder 5"/>
          <p:cNvSpPr>
            <a:spLocks noGrp="1"/>
          </p:cNvSpPr>
          <p:nvPr>
            <p:ph sz="quarter" idx="1"/>
          </p:nvPr>
        </p:nvSpPr>
        <p:spPr/>
        <p:txBody>
          <a:bodyPr>
            <a:normAutofit/>
          </a:bodyPr>
          <a:lstStyle/>
          <a:p>
            <a:pPr algn="just"/>
            <a:r>
              <a:rPr lang="en-GB" sz="3600" dirty="0" smtClean="0"/>
              <a:t>The endpoint of necrosis result in rapid depletion of intracellular energy systems. </a:t>
            </a:r>
          </a:p>
          <a:p>
            <a:pPr algn="just"/>
            <a:r>
              <a:rPr lang="en-GB" sz="3600" dirty="0" smtClean="0"/>
              <a:t>There is degradation of tissues accompanied by inflammation.</a:t>
            </a:r>
            <a:endParaRPr lang="en-US" sz="3600"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sz="quarter" idx="2"/>
          </p:nvPr>
        </p:nvSpPr>
        <p:spPr/>
        <p:txBody>
          <a:bodyPr>
            <a:normAutofit fontScale="92500" lnSpcReduction="20000"/>
          </a:bodyPr>
          <a:lstStyle/>
          <a:p>
            <a:pPr lvl="0"/>
            <a:r>
              <a:rPr lang="en-GB" dirty="0" smtClean="0"/>
              <a:t>Ischaemia/hypoxia</a:t>
            </a:r>
            <a:endParaRPr lang="en-US" dirty="0" smtClean="0"/>
          </a:p>
          <a:p>
            <a:pPr lvl="0"/>
            <a:r>
              <a:rPr lang="en-GB" dirty="0" smtClean="0"/>
              <a:t>Defective nutrition (nutritional derangement)</a:t>
            </a:r>
            <a:endParaRPr lang="en-US" dirty="0" smtClean="0"/>
          </a:p>
          <a:p>
            <a:pPr lvl="0"/>
            <a:r>
              <a:rPr lang="en-GB" dirty="0" smtClean="0"/>
              <a:t>Physical damage/mechanical damage</a:t>
            </a:r>
            <a:endParaRPr lang="en-US" dirty="0" smtClean="0"/>
          </a:p>
          <a:p>
            <a:pPr lvl="0"/>
            <a:r>
              <a:rPr lang="en-GB" dirty="0" smtClean="0"/>
              <a:t>Chemicals and drugs</a:t>
            </a:r>
            <a:endParaRPr lang="en-US" dirty="0" smtClean="0"/>
          </a:p>
          <a:p>
            <a:pPr lvl="0"/>
            <a:r>
              <a:rPr lang="en-GB" dirty="0" smtClean="0"/>
              <a:t>Microbial agents </a:t>
            </a:r>
            <a:endParaRPr lang="en-US" dirty="0" smtClean="0"/>
          </a:p>
          <a:p>
            <a:endParaRPr lang="en-US" dirty="0"/>
          </a:p>
        </p:txBody>
      </p:sp>
      <p:sp>
        <p:nvSpPr>
          <p:cNvPr id="4" name="Content Placeholder 3"/>
          <p:cNvSpPr>
            <a:spLocks noGrp="1"/>
          </p:cNvSpPr>
          <p:nvPr>
            <p:ph sz="quarter" idx="4"/>
          </p:nvPr>
        </p:nvSpPr>
        <p:spPr/>
        <p:txBody>
          <a:bodyPr/>
          <a:lstStyle/>
          <a:p>
            <a:pPr lvl="0"/>
            <a:r>
              <a:rPr lang="en-GB" dirty="0" smtClean="0"/>
              <a:t>Immunological reactions</a:t>
            </a:r>
            <a:endParaRPr lang="en-US" dirty="0" smtClean="0"/>
          </a:p>
          <a:p>
            <a:pPr lvl="0"/>
            <a:r>
              <a:rPr lang="en-GB" dirty="0" smtClean="0"/>
              <a:t>Genetic defects </a:t>
            </a:r>
            <a:endParaRPr lang="en-US" dirty="0" smtClean="0"/>
          </a:p>
          <a:p>
            <a:pPr lvl="0"/>
            <a:r>
              <a:rPr lang="en-GB" dirty="0" smtClean="0"/>
              <a:t>Metabolic </a:t>
            </a:r>
            <a:endParaRPr lang="en-US" dirty="0" smtClean="0"/>
          </a:p>
          <a:p>
            <a:pPr lvl="0"/>
            <a:r>
              <a:rPr lang="en-GB" dirty="0" smtClean="0"/>
              <a:t>Psychological factors</a:t>
            </a:r>
            <a:endParaRPr lang="en-US" dirty="0" smtClean="0"/>
          </a:p>
          <a:p>
            <a:endParaRPr lang="en-US" dirty="0"/>
          </a:p>
        </p:txBody>
      </p:sp>
      <p:sp>
        <p:nvSpPr>
          <p:cNvPr id="6" name="Slide Number Placeholder 5"/>
          <p:cNvSpPr>
            <a:spLocks noGrp="1"/>
          </p:cNvSpPr>
          <p:nvPr>
            <p:ph type="sldNum" sz="quarter" idx="16"/>
          </p:nvPr>
        </p:nvSpPr>
        <p:spPr/>
        <p:txBody>
          <a:bodyPr>
            <a:normAutofit fontScale="85000" lnSpcReduction="20000"/>
          </a:bodyPr>
          <a:lstStyle/>
          <a:p>
            <a:fld id="{7A390A13-3EC7-40E4-B97F-CCC1A2BDE3C6}" type="slidenum">
              <a:rPr lang="en-US" smtClean="0"/>
              <a:pPr/>
              <a:t>19</a:t>
            </a:fld>
            <a:endParaRPr lang="en-US"/>
          </a:p>
        </p:txBody>
      </p:sp>
      <p:sp>
        <p:nvSpPr>
          <p:cNvPr id="8" name="Text Placeholder 7"/>
          <p:cNvSpPr>
            <a:spLocks noGrp="1"/>
          </p:cNvSpPr>
          <p:nvPr>
            <p:ph type="body" sz="quarter" idx="1"/>
          </p:nvPr>
        </p:nvSpPr>
        <p:spPr/>
        <p:txBody>
          <a:bodyPr>
            <a:normAutofit fontScale="85000" lnSpcReduction="20000"/>
          </a:bodyPr>
          <a:lstStyle/>
          <a:p>
            <a:pPr lvl="0"/>
            <a:endParaRPr lang="en-GB" dirty="0" smtClean="0"/>
          </a:p>
          <a:p>
            <a:pPr lvl="0"/>
            <a:r>
              <a:rPr lang="en-GB" dirty="0" smtClean="0"/>
              <a:t>Aetiology. </a:t>
            </a:r>
          </a:p>
          <a:p>
            <a:endParaRPr lang="en-US" dirty="0"/>
          </a:p>
        </p:txBody>
      </p:sp>
      <p:sp>
        <p:nvSpPr>
          <p:cNvPr id="9" name="Text Placeholder 8"/>
          <p:cNvSpPr>
            <a:spLocks noGrp="1"/>
          </p:cNvSpPr>
          <p:nvPr>
            <p:ph type="body" sz="quarter" idx="3"/>
          </p:nvPr>
        </p:nvSpPr>
        <p:spPr/>
        <p:txBody>
          <a:bodyPr>
            <a:normAutofit fontScale="85000" lnSpcReduction="20000"/>
          </a:bodyPr>
          <a:lstStyle/>
          <a:p>
            <a:pPr lvl="0"/>
            <a:endParaRPr lang="en-GB" dirty="0" smtClean="0"/>
          </a:p>
          <a:p>
            <a:pPr lvl="0"/>
            <a:r>
              <a:rPr lang="en-GB" dirty="0" smtClean="0"/>
              <a:t>Aetiology.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350838"/>
          </a:xfrm>
        </p:spPr>
        <p:txBody>
          <a:bodyPr>
            <a:normAutofit fontScale="90000"/>
          </a:bodyPr>
          <a:lstStyle/>
          <a:p>
            <a:r>
              <a:rPr lang="en-GB" b="1" dirty="0" smtClean="0"/>
              <a:t>Objectives</a:t>
            </a:r>
            <a:r>
              <a:rPr lang="en-US" dirty="0"/>
              <a:t/>
            </a:r>
            <a:br>
              <a:rPr lang="en-US" dirty="0"/>
            </a:br>
            <a:r>
              <a:rPr lang="en-GB" b="1" dirty="0"/>
              <a:t> </a:t>
            </a:r>
            <a:r>
              <a:rPr lang="en-US" dirty="0"/>
              <a:t/>
            </a:r>
            <a:br>
              <a:rPr lang="en-US" dirty="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a:t>
            </a:fld>
            <a:endParaRPr lang="en-US"/>
          </a:p>
        </p:txBody>
      </p:sp>
      <p:sp>
        <p:nvSpPr>
          <p:cNvPr id="3" name="Content Placeholder 2"/>
          <p:cNvSpPr>
            <a:spLocks noGrp="1"/>
          </p:cNvSpPr>
          <p:nvPr>
            <p:ph sz="quarter" idx="1"/>
          </p:nvPr>
        </p:nvSpPr>
        <p:spPr/>
        <p:txBody>
          <a:bodyPr>
            <a:normAutofit/>
          </a:bodyPr>
          <a:lstStyle/>
          <a:p>
            <a:pPr>
              <a:buFont typeface="Wingdings" pitchFamily="2" charset="2"/>
              <a:buChar char="v"/>
            </a:pPr>
            <a:r>
              <a:rPr lang="en-GB" dirty="0"/>
              <a:t>At the end of the </a:t>
            </a:r>
            <a:r>
              <a:rPr lang="en-GB" dirty="0" smtClean="0"/>
              <a:t>lesson </a:t>
            </a:r>
            <a:r>
              <a:rPr lang="en-GB" dirty="0"/>
              <a:t>the learner should be competent to</a:t>
            </a:r>
            <a:r>
              <a:rPr lang="en-GB" dirty="0" smtClean="0"/>
              <a:t>:  </a:t>
            </a:r>
            <a:r>
              <a:rPr lang="en-GB" dirty="0"/>
              <a:t> </a:t>
            </a:r>
            <a:endParaRPr lang="en-US" dirty="0"/>
          </a:p>
          <a:p>
            <a:pPr lvl="0"/>
            <a:r>
              <a:rPr lang="en-GB" dirty="0"/>
              <a:t>Define cell </a:t>
            </a:r>
            <a:r>
              <a:rPr lang="en-GB" dirty="0" smtClean="0"/>
              <a:t> </a:t>
            </a:r>
            <a:r>
              <a:rPr lang="en-GB" dirty="0"/>
              <a:t>death </a:t>
            </a:r>
            <a:endParaRPr lang="en-US" dirty="0"/>
          </a:p>
          <a:p>
            <a:pPr lvl="0"/>
            <a:r>
              <a:rPr lang="en-GB" dirty="0"/>
              <a:t>Describe causes and effects of cell </a:t>
            </a:r>
            <a:r>
              <a:rPr lang="en-GB" dirty="0" smtClean="0"/>
              <a:t>death</a:t>
            </a:r>
            <a:endParaRPr lang="en-US" dirty="0"/>
          </a:p>
          <a:p>
            <a:pPr lvl="0"/>
            <a:r>
              <a:rPr lang="en-GB" dirty="0"/>
              <a:t>Describe the </a:t>
            </a:r>
            <a:r>
              <a:rPr lang="en-GB" dirty="0" smtClean="0"/>
              <a:t>main forms </a:t>
            </a:r>
            <a:r>
              <a:rPr lang="en-GB" dirty="0"/>
              <a:t>of cell </a:t>
            </a:r>
            <a:r>
              <a:rPr lang="en-GB" dirty="0" smtClean="0"/>
              <a:t>death </a:t>
            </a:r>
            <a:endParaRPr lang="en-US" dirty="0"/>
          </a:p>
        </p:txBody>
      </p:sp>
    </p:spTree>
    <p:extLst>
      <p:ext uri="{BB962C8B-B14F-4D97-AF65-F5344CB8AC3E}">
        <p14:creationId xmlns:p14="http://schemas.microsoft.com/office/powerpoint/2010/main" val="10882795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20</a:t>
            </a:fld>
            <a:endParaRPr lang="en-US"/>
          </a:p>
        </p:txBody>
      </p:sp>
      <p:sp>
        <p:nvSpPr>
          <p:cNvPr id="3" name="Content Placeholder 2"/>
          <p:cNvSpPr>
            <a:spLocks noGrp="1"/>
          </p:cNvSpPr>
          <p:nvPr>
            <p:ph sz="quarter" idx="1"/>
          </p:nvPr>
        </p:nvSpPr>
        <p:spPr/>
        <p:txBody>
          <a:bodyPr/>
          <a:lstStyle/>
          <a:p>
            <a:pPr>
              <a:buNone/>
            </a:pPr>
            <a:r>
              <a:rPr lang="en-GB" b="1" dirty="0" smtClean="0"/>
              <a:t>Pathology </a:t>
            </a:r>
          </a:p>
          <a:p>
            <a:r>
              <a:rPr lang="en-GB" dirty="0" smtClean="0"/>
              <a:t>The general microscopic changes that are seen in the cells include: - </a:t>
            </a:r>
            <a:endParaRPr lang="en-US" dirty="0" smtClean="0"/>
          </a:p>
          <a:p>
            <a:pPr lvl="0">
              <a:buFont typeface="Wingdings" pitchFamily="2" charset="2"/>
              <a:buChar char="v"/>
            </a:pPr>
            <a:r>
              <a:rPr lang="en-GB" dirty="0" smtClean="0"/>
              <a:t>Eosinophilia of the cytoplasm</a:t>
            </a:r>
            <a:endParaRPr lang="en-US" dirty="0" smtClean="0"/>
          </a:p>
          <a:p>
            <a:pPr lvl="0">
              <a:buFont typeface="Wingdings" pitchFamily="2" charset="2"/>
              <a:buChar char="v"/>
            </a:pPr>
            <a:r>
              <a:rPr lang="en-GB" dirty="0" smtClean="0"/>
              <a:t>Shrinkage of the nuclear  (Pyknosis)</a:t>
            </a:r>
          </a:p>
          <a:p>
            <a:pPr lvl="0">
              <a:buFont typeface="Wingdings" pitchFamily="2" charset="2"/>
              <a:buChar char="v"/>
            </a:pPr>
            <a:r>
              <a:rPr lang="en-GB" dirty="0" smtClean="0"/>
              <a:t>Disintegration of the nuclei (Karyorrhexis)</a:t>
            </a:r>
          </a:p>
          <a:p>
            <a:pPr lvl="0">
              <a:buFont typeface="Wingdings" pitchFamily="2" charset="2"/>
              <a:buChar char="v"/>
            </a:pPr>
            <a:r>
              <a:rPr lang="en-GB" dirty="0" smtClean="0"/>
              <a:t>Complete dissolution of the nuclei (Karyolysis) </a:t>
            </a: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21</a:t>
            </a:fld>
            <a:endParaRPr lang="en-US"/>
          </a:p>
        </p:txBody>
      </p:sp>
      <p:sp>
        <p:nvSpPr>
          <p:cNvPr id="3" name="Content Placeholder 2"/>
          <p:cNvSpPr>
            <a:spLocks noGrp="1"/>
          </p:cNvSpPr>
          <p:nvPr>
            <p:ph sz="quarter" idx="1"/>
          </p:nvPr>
        </p:nvSpPr>
        <p:spPr/>
        <p:txBody>
          <a:bodyPr/>
          <a:lstStyle/>
          <a:p>
            <a:pPr>
              <a:buNone/>
            </a:pPr>
            <a:r>
              <a:rPr lang="en-GB" b="1" dirty="0" smtClean="0"/>
              <a:t>Classification of necrosis </a:t>
            </a:r>
          </a:p>
          <a:p>
            <a:r>
              <a:rPr lang="en-GB" dirty="0" smtClean="0"/>
              <a:t>Necrosis takes two principal types of: -</a:t>
            </a:r>
          </a:p>
          <a:p>
            <a:pPr marL="514350" lvl="0" indent="-514350">
              <a:buFont typeface="+mj-lt"/>
              <a:buAutoNum type="arabicParenR"/>
            </a:pPr>
            <a:r>
              <a:rPr lang="en-GB" b="1" dirty="0" smtClean="0"/>
              <a:t>General forms</a:t>
            </a:r>
            <a:endParaRPr lang="en-US" b="1" dirty="0" smtClean="0"/>
          </a:p>
          <a:p>
            <a:pPr marL="514350" lvl="0" indent="-514350">
              <a:buFont typeface="+mj-lt"/>
              <a:buAutoNum type="arabicParenR"/>
            </a:pPr>
            <a:r>
              <a:rPr lang="en-GB" b="1" dirty="0" smtClean="0"/>
              <a:t>Special forms</a:t>
            </a:r>
            <a:endParaRPr lang="en-US" b="1"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22</a:t>
            </a:fld>
            <a:endParaRPr lang="en-US"/>
          </a:p>
        </p:txBody>
      </p:sp>
      <p:sp>
        <p:nvSpPr>
          <p:cNvPr id="3" name="Content Placeholder 2"/>
          <p:cNvSpPr>
            <a:spLocks noGrp="1"/>
          </p:cNvSpPr>
          <p:nvPr>
            <p:ph sz="quarter" idx="1"/>
          </p:nvPr>
        </p:nvSpPr>
        <p:spPr/>
        <p:txBody>
          <a:bodyPr/>
          <a:lstStyle/>
          <a:p>
            <a:pPr>
              <a:buNone/>
            </a:pPr>
            <a:r>
              <a:rPr lang="en-GB" b="1" dirty="0" smtClean="0"/>
              <a:t>A. The General Forms </a:t>
            </a:r>
          </a:p>
          <a:p>
            <a:r>
              <a:rPr lang="en-GB" dirty="0" smtClean="0"/>
              <a:t>There are three types of the general forms of necrosis namely: -</a:t>
            </a:r>
            <a:endParaRPr lang="en-US" dirty="0" smtClean="0"/>
          </a:p>
          <a:p>
            <a:pPr marL="514350" lvl="0" indent="-514350">
              <a:buFont typeface="+mj-lt"/>
              <a:buAutoNum type="arabicPeriod"/>
            </a:pPr>
            <a:r>
              <a:rPr lang="en-GB" dirty="0" smtClean="0"/>
              <a:t>Coagulative necrosis</a:t>
            </a:r>
            <a:endParaRPr lang="en-US" dirty="0" smtClean="0"/>
          </a:p>
          <a:p>
            <a:pPr marL="514350" lvl="0" indent="-514350">
              <a:buFont typeface="+mj-lt"/>
              <a:buAutoNum type="arabicPeriod"/>
            </a:pPr>
            <a:r>
              <a:rPr lang="en-GB" dirty="0" smtClean="0"/>
              <a:t>liquefaction necrosis</a:t>
            </a:r>
          </a:p>
          <a:p>
            <a:pPr marL="514350" lvl="0" indent="-514350">
              <a:buFont typeface="+mj-lt"/>
              <a:buAutoNum type="arabicPeriod"/>
            </a:pPr>
            <a:r>
              <a:rPr lang="en-GB" dirty="0" smtClean="0"/>
              <a:t>Focal necrosis</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23</a:t>
            </a:fld>
            <a:endParaRPr lang="en-US"/>
          </a:p>
        </p:txBody>
      </p:sp>
      <p:sp>
        <p:nvSpPr>
          <p:cNvPr id="3" name="Content Placeholder 2"/>
          <p:cNvSpPr>
            <a:spLocks noGrp="1"/>
          </p:cNvSpPr>
          <p:nvPr>
            <p:ph sz="quarter" idx="1"/>
          </p:nvPr>
        </p:nvSpPr>
        <p:spPr/>
        <p:txBody>
          <a:bodyPr>
            <a:normAutofit/>
          </a:bodyPr>
          <a:lstStyle/>
          <a:p>
            <a:pPr algn="just">
              <a:buNone/>
            </a:pPr>
            <a:r>
              <a:rPr lang="en-GB" b="1" dirty="0" smtClean="0"/>
              <a:t>I. Coagulative necrosis</a:t>
            </a:r>
            <a:r>
              <a:rPr lang="en-GB" dirty="0" smtClean="0"/>
              <a:t> </a:t>
            </a:r>
          </a:p>
          <a:p>
            <a:pPr algn="just"/>
            <a:r>
              <a:rPr lang="en-GB" dirty="0" smtClean="0"/>
              <a:t>Is commonly caused by irreversible focal injury usually ischaemia emanating from sudden cessation of blood flow and less frequently from bacterial and chemical agents. </a:t>
            </a:r>
          </a:p>
          <a:p>
            <a:pPr algn="just"/>
            <a:r>
              <a:rPr lang="en-GB" dirty="0" smtClean="0"/>
              <a:t>It is the most common form of necrosis which occurs mainly in solid organs such as the heart, spleen and kidney.</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24</a:t>
            </a:fld>
            <a:endParaRPr lang="en-US"/>
          </a:p>
        </p:txBody>
      </p:sp>
      <p:sp>
        <p:nvSpPr>
          <p:cNvPr id="6" name="Content Placeholder 5"/>
          <p:cNvSpPr>
            <a:spLocks noGrp="1"/>
          </p:cNvSpPr>
          <p:nvPr>
            <p:ph sz="quarter" idx="1"/>
          </p:nvPr>
        </p:nvSpPr>
        <p:spPr/>
        <p:txBody>
          <a:bodyPr/>
          <a:lstStyle/>
          <a:p>
            <a:pPr algn="just"/>
            <a:r>
              <a:rPr lang="en-GB" sz="3200" dirty="0" smtClean="0"/>
              <a:t>Coagulative necrosis is characterized by coagulation of the proteins of the dead cells or dying cells by intracellular enzyme liberated by autolysis.</a:t>
            </a:r>
            <a:endParaRPr lang="en-US" sz="3200"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Pathogenesis</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25</a:t>
            </a:fld>
            <a:endParaRPr lang="en-US"/>
          </a:p>
        </p:txBody>
      </p:sp>
      <p:sp>
        <p:nvSpPr>
          <p:cNvPr id="6" name="Content Placeholder 5"/>
          <p:cNvSpPr>
            <a:spLocks noGrp="1"/>
          </p:cNvSpPr>
          <p:nvPr>
            <p:ph sz="quarter" idx="1"/>
          </p:nvPr>
        </p:nvSpPr>
        <p:spPr/>
        <p:txBody>
          <a:bodyPr/>
          <a:lstStyle/>
          <a:p>
            <a:pPr algn="just"/>
            <a:r>
              <a:rPr lang="en-US" sz="3200" dirty="0" smtClean="0"/>
              <a:t>Coagulative necrosis is mainly caused by ischemia which rapidly results in decreased ATP increased </a:t>
            </a:r>
            <a:r>
              <a:rPr lang="en-US" sz="3200" dirty="0" err="1" smtClean="0"/>
              <a:t>cytosolic</a:t>
            </a:r>
            <a:r>
              <a:rPr lang="en-US" sz="3200" dirty="0" smtClean="0"/>
              <a:t> Ca</a:t>
            </a:r>
            <a:r>
              <a:rPr lang="en-US" sz="3200" baseline="30000" dirty="0" smtClean="0"/>
              <a:t>++</a:t>
            </a:r>
            <a:r>
              <a:rPr lang="en-US" sz="3200" dirty="0" smtClean="0"/>
              <a:t> and free radical formation, each of which eventually cause membrane damage. </a:t>
            </a:r>
          </a:p>
          <a:p>
            <a:pPr algn="just"/>
            <a:r>
              <a:rPr lang="en-US" sz="3200" dirty="0" smtClean="0"/>
              <a:t>Decreased ATP results in increased anaerobic </a:t>
            </a:r>
            <a:r>
              <a:rPr lang="en-US" sz="3200" dirty="0" err="1" smtClean="0"/>
              <a:t>glycolysis</a:t>
            </a:r>
            <a:r>
              <a:rPr lang="en-US" sz="3200" dirty="0" smtClean="0"/>
              <a:t>, accumulation of lactic acid, and therefore decreased intracellular ph.</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26</a:t>
            </a:fld>
            <a:endParaRPr lang="en-US"/>
          </a:p>
        </p:txBody>
      </p:sp>
      <p:sp>
        <p:nvSpPr>
          <p:cNvPr id="3" name="Content Placeholder 2"/>
          <p:cNvSpPr>
            <a:spLocks noGrp="1"/>
          </p:cNvSpPr>
          <p:nvPr>
            <p:ph sz="quarter" idx="1"/>
          </p:nvPr>
        </p:nvSpPr>
        <p:spPr/>
        <p:txBody>
          <a:bodyPr>
            <a:normAutofit fontScale="92500" lnSpcReduction="10000"/>
          </a:bodyPr>
          <a:lstStyle/>
          <a:p>
            <a:pPr algn="just"/>
            <a:r>
              <a:rPr lang="en-US" dirty="0" smtClean="0"/>
              <a:t>The above changes are reversible, if oxygenation is restored by reversing the ischemia. If blood flow stops, necrosis cause the cytoplasm to become eosinophilic, and the nuclei to lyse</a:t>
            </a:r>
          </a:p>
          <a:p>
            <a:pPr algn="just">
              <a:buNone/>
            </a:pPr>
            <a:r>
              <a:rPr lang="en-GB" b="1" dirty="0" smtClean="0"/>
              <a:t> Pathology</a:t>
            </a:r>
            <a:endParaRPr lang="en-US" dirty="0" smtClean="0"/>
          </a:p>
          <a:p>
            <a:pPr algn="just">
              <a:buNone/>
            </a:pPr>
            <a:r>
              <a:rPr lang="en-GB" b="1" dirty="0" smtClean="0"/>
              <a:t>Macroscopy</a:t>
            </a:r>
            <a:endParaRPr lang="en-US" dirty="0" smtClean="0"/>
          </a:p>
          <a:p>
            <a:pPr lvl="0" algn="just"/>
            <a:r>
              <a:rPr lang="en-GB" dirty="0" smtClean="0"/>
              <a:t>The tissue appears as an opaque homogenous mass</a:t>
            </a:r>
            <a:endParaRPr lang="en-US" dirty="0" smtClean="0"/>
          </a:p>
          <a:p>
            <a:pPr lvl="0" algn="just"/>
            <a:r>
              <a:rPr lang="en-GB" dirty="0" smtClean="0"/>
              <a:t>The necrotic area is swollen and firm </a:t>
            </a:r>
            <a:endParaRPr lang="en-US" dirty="0" smtClean="0"/>
          </a:p>
          <a:p>
            <a:pPr lvl="0" algn="just"/>
            <a:r>
              <a:rPr lang="en-GB" dirty="0" smtClean="0"/>
              <a:t>Later necrotic tissue becomes yellow (when containing less blood), softer and shrunken.</a:t>
            </a: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27</a:t>
            </a:fld>
            <a:endParaRPr lang="en-US"/>
          </a:p>
        </p:txBody>
      </p:sp>
      <p:sp>
        <p:nvSpPr>
          <p:cNvPr id="3" name="Content Placeholder 2"/>
          <p:cNvSpPr>
            <a:spLocks noGrp="1"/>
          </p:cNvSpPr>
          <p:nvPr>
            <p:ph sz="quarter" idx="1"/>
          </p:nvPr>
        </p:nvSpPr>
        <p:spPr/>
        <p:txBody>
          <a:bodyPr>
            <a:normAutofit/>
          </a:bodyPr>
          <a:lstStyle/>
          <a:p>
            <a:pPr>
              <a:buNone/>
            </a:pPr>
            <a:r>
              <a:rPr lang="en-GB" b="1" dirty="0" smtClean="0"/>
              <a:t>Microscopy</a:t>
            </a:r>
            <a:endParaRPr lang="en-US" dirty="0" smtClean="0"/>
          </a:p>
          <a:p>
            <a:pPr lvl="0"/>
            <a:r>
              <a:rPr lang="en-GB" dirty="0" smtClean="0"/>
              <a:t>Nucleus shows either Karyolysis or Karyorrhexis</a:t>
            </a:r>
            <a:endParaRPr lang="en-US" dirty="0" smtClean="0"/>
          </a:p>
          <a:p>
            <a:pPr lvl="0"/>
            <a:r>
              <a:rPr lang="en-GB" dirty="0" smtClean="0"/>
              <a:t>Cytoplasm is opaque </a:t>
            </a:r>
            <a:endParaRPr lang="en-US" dirty="0" smtClean="0"/>
          </a:p>
          <a:p>
            <a:pPr lvl="0"/>
            <a:r>
              <a:rPr lang="en-GB" dirty="0" smtClean="0"/>
              <a:t>Damage to the plasma membrane </a:t>
            </a:r>
            <a:endParaRPr lang="en-US" dirty="0" smtClean="0"/>
          </a:p>
          <a:p>
            <a:pPr lvl="0"/>
            <a:r>
              <a:rPr lang="en-GB" dirty="0" smtClean="0"/>
              <a:t>Swollen necrotic cells</a:t>
            </a:r>
            <a:endParaRPr lang="en-US" dirty="0" smtClean="0"/>
          </a:p>
          <a:p>
            <a:pPr lvl="0"/>
            <a:r>
              <a:rPr lang="en-GB" dirty="0" smtClean="0"/>
              <a:t>Infiltration by inflammatory cells</a:t>
            </a:r>
            <a:endParaRPr lang="en-US" dirty="0" smtClean="0"/>
          </a:p>
          <a:p>
            <a:pPr lvl="0"/>
            <a:r>
              <a:rPr lang="en-GB" dirty="0" smtClean="0"/>
              <a:t>Dead cells are phagocytosed leaving debris and fragments of the cells.</a:t>
            </a: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28</a:t>
            </a:fld>
            <a:endParaRPr lang="en-US"/>
          </a:p>
        </p:txBody>
      </p:sp>
      <p:sp>
        <p:nvSpPr>
          <p:cNvPr id="3" name="Content Placeholder 2"/>
          <p:cNvSpPr>
            <a:spLocks noGrp="1"/>
          </p:cNvSpPr>
          <p:nvPr>
            <p:ph sz="quarter" idx="1"/>
          </p:nvPr>
        </p:nvSpPr>
        <p:spPr/>
        <p:txBody>
          <a:bodyPr>
            <a:normAutofit/>
          </a:bodyPr>
          <a:lstStyle/>
          <a:p>
            <a:pPr algn="just">
              <a:buNone/>
            </a:pPr>
            <a:r>
              <a:rPr lang="en-GB" b="1" dirty="0" smtClean="0"/>
              <a:t>II. Liquefactive necrosis /Colliquative necrosis</a:t>
            </a:r>
            <a:r>
              <a:rPr lang="en-GB" dirty="0" smtClean="0"/>
              <a:t> </a:t>
            </a:r>
          </a:p>
          <a:p>
            <a:pPr algn="just"/>
            <a:r>
              <a:rPr lang="en-GB" dirty="0" smtClean="0"/>
              <a:t>Commonly results from ischaemic injury and bacterial infections.</a:t>
            </a:r>
          </a:p>
          <a:p>
            <a:pPr algn="just"/>
            <a:r>
              <a:rPr lang="en-GB" dirty="0" smtClean="0"/>
              <a:t>Tissues containing excess liquid usually exhibit </a:t>
            </a:r>
            <a:r>
              <a:rPr lang="en-GB" dirty="0" err="1" smtClean="0"/>
              <a:t>colliquative</a:t>
            </a:r>
            <a:r>
              <a:rPr lang="en-GB" dirty="0" smtClean="0"/>
              <a:t>/</a:t>
            </a:r>
            <a:r>
              <a:rPr lang="en-GB" dirty="0" err="1" smtClean="0"/>
              <a:t>liquefactive</a:t>
            </a:r>
            <a:r>
              <a:rPr lang="en-GB" dirty="0" smtClean="0"/>
              <a:t> necrosis. </a:t>
            </a:r>
          </a:p>
          <a:p>
            <a:pPr algn="just"/>
            <a:r>
              <a:rPr lang="en-GB" dirty="0" smtClean="0"/>
              <a:t>Colliquative necrosis is characterized by release of powerful hydrolytic enzymes that degrade cellular components and extracellular material to produce a proteinaceous soup.  </a:t>
            </a:r>
            <a:endParaRPr lang="en-US" dirty="0" smtClean="0"/>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29</a:t>
            </a:fld>
            <a:endParaRPr lang="en-US"/>
          </a:p>
        </p:txBody>
      </p:sp>
      <p:sp>
        <p:nvSpPr>
          <p:cNvPr id="6" name="Content Placeholder 5"/>
          <p:cNvSpPr>
            <a:spLocks noGrp="1"/>
          </p:cNvSpPr>
          <p:nvPr>
            <p:ph sz="quarter" idx="1"/>
          </p:nvPr>
        </p:nvSpPr>
        <p:spPr/>
        <p:txBody>
          <a:bodyPr>
            <a:normAutofit/>
          </a:bodyPr>
          <a:lstStyle/>
          <a:p>
            <a:pPr marL="0" indent="0">
              <a:buNone/>
            </a:pPr>
            <a:endParaRPr lang="en-GB" dirty="0" smtClean="0"/>
          </a:p>
          <a:p>
            <a:r>
              <a:rPr lang="en-GB" dirty="0" smtClean="0"/>
              <a:t>It is commonly encountered in the brain and spinal cord. </a:t>
            </a:r>
          </a:p>
          <a:p>
            <a:r>
              <a:rPr lang="en-GB" dirty="0" smtClean="0"/>
              <a:t>There is release of powerful hydrolytic enzymes that degrade cellular components and extracellular material.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Cont.</a:t>
            </a:r>
            <a:r>
              <a:rPr lang="en-US" dirty="0"/>
              <a:t/>
            </a:r>
            <a:br>
              <a:rPr lang="en-US" dirty="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a:t>
            </a:fld>
            <a:endParaRPr lang="en-US"/>
          </a:p>
        </p:txBody>
      </p:sp>
      <p:sp>
        <p:nvSpPr>
          <p:cNvPr id="3" name="Content Placeholder 2"/>
          <p:cNvSpPr>
            <a:spLocks noGrp="1"/>
          </p:cNvSpPr>
          <p:nvPr>
            <p:ph sz="quarter" idx="1"/>
          </p:nvPr>
        </p:nvSpPr>
        <p:spPr/>
        <p:txBody>
          <a:bodyPr>
            <a:normAutofit fontScale="92500" lnSpcReduction="10000"/>
          </a:bodyPr>
          <a:lstStyle/>
          <a:p>
            <a:pPr lvl="0">
              <a:buNone/>
            </a:pPr>
            <a:r>
              <a:rPr lang="en-GB" sz="4000" b="1" dirty="0" smtClean="0"/>
              <a:t>Cell death </a:t>
            </a:r>
            <a:endParaRPr lang="en-GB" sz="4000" dirty="0" smtClean="0"/>
          </a:p>
          <a:p>
            <a:pPr lvl="0"/>
            <a:r>
              <a:rPr lang="en-GB" sz="4000" dirty="0" smtClean="0"/>
              <a:t>Cell death is a state of irreversible injury</a:t>
            </a:r>
          </a:p>
          <a:p>
            <a:pPr lvl="0"/>
            <a:r>
              <a:rPr lang="en-GB" sz="4000" dirty="0" smtClean="0"/>
              <a:t>There </a:t>
            </a:r>
            <a:r>
              <a:rPr lang="en-GB" sz="4000" dirty="0"/>
              <a:t>are three main forms of cell death namely</a:t>
            </a:r>
            <a:r>
              <a:rPr lang="en-GB" sz="4000" b="1" dirty="0"/>
              <a:t> autolysis, apoptosis and </a:t>
            </a:r>
            <a:r>
              <a:rPr lang="en-GB" sz="4000" b="1" dirty="0" smtClean="0"/>
              <a:t>necrosis</a:t>
            </a:r>
          </a:p>
          <a:p>
            <a:endParaRPr lang="en-GB" b="1" dirty="0" smtClean="0"/>
          </a:p>
          <a:p>
            <a:pPr>
              <a:buNone/>
            </a:pPr>
            <a:r>
              <a:rPr lang="en-GB" b="1" dirty="0" smtClean="0"/>
              <a:t> </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30</a:t>
            </a:fld>
            <a:endParaRPr lang="en-US"/>
          </a:p>
        </p:txBody>
      </p:sp>
      <p:sp>
        <p:nvSpPr>
          <p:cNvPr id="3" name="Content Placeholder 2"/>
          <p:cNvSpPr>
            <a:spLocks noGrp="1"/>
          </p:cNvSpPr>
          <p:nvPr>
            <p:ph sz="quarter" idx="1"/>
          </p:nvPr>
        </p:nvSpPr>
        <p:spPr/>
        <p:txBody>
          <a:bodyPr>
            <a:normAutofit/>
          </a:bodyPr>
          <a:lstStyle/>
          <a:p>
            <a:r>
              <a:rPr lang="en-GB" dirty="0" smtClean="0"/>
              <a:t>The necrotic area undergoes softening and is filled with turbid fluid with complete loss of structure. An </a:t>
            </a:r>
            <a:r>
              <a:rPr lang="en-GB" b="1" dirty="0" smtClean="0"/>
              <a:t>abscess</a:t>
            </a:r>
            <a:r>
              <a:rPr lang="en-GB" dirty="0" smtClean="0"/>
              <a:t> is a good example of colliquative necrosis. </a:t>
            </a:r>
            <a:endParaRPr lang="en-US" dirty="0" smtClean="0"/>
          </a:p>
          <a:p>
            <a:pPr marL="0" indent="0">
              <a:buNone/>
            </a:pPr>
            <a:endParaRPr lang="en-US" dirty="0" smtClean="0"/>
          </a:p>
          <a:p>
            <a:r>
              <a:rPr lang="en-US" dirty="0" smtClean="0"/>
              <a:t>It is also seen in infections from pus forming bacteria due to bacterial toxins and proteolytic enzymes</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31</a:t>
            </a:fld>
            <a:endParaRPr lang="en-US"/>
          </a:p>
        </p:txBody>
      </p:sp>
      <p:sp>
        <p:nvSpPr>
          <p:cNvPr id="6" name="Content Placeholder 5"/>
          <p:cNvSpPr>
            <a:spLocks noGrp="1"/>
          </p:cNvSpPr>
          <p:nvPr>
            <p:ph sz="quarter" idx="1"/>
          </p:nvPr>
        </p:nvSpPr>
        <p:spPr/>
        <p:txBody>
          <a:bodyPr>
            <a:normAutofit lnSpcReduction="10000"/>
          </a:bodyPr>
          <a:lstStyle/>
          <a:p>
            <a:pPr lvl="1" algn="just">
              <a:buNone/>
            </a:pPr>
            <a:r>
              <a:rPr lang="en-GB" sz="4700" b="1" u="sng" dirty="0" smtClean="0"/>
              <a:t>Pathogenesis </a:t>
            </a:r>
            <a:endParaRPr lang="en-US" sz="4700" u="sng" dirty="0" smtClean="0"/>
          </a:p>
          <a:p>
            <a:pPr algn="just"/>
            <a:r>
              <a:rPr lang="en-US" dirty="0" smtClean="0"/>
              <a:t>Liquefactive necrosis is usually caused by focal bacterial or fungal infections, because they can attract  leukocytes. </a:t>
            </a:r>
          </a:p>
          <a:p>
            <a:pPr algn="just"/>
            <a:r>
              <a:rPr lang="en-US" dirty="0" smtClean="0"/>
              <a:t>Leucocytes not only release enzymes to fight the bacteria, but also dissolve the tissues nearby, causing an accumulation of pus, effectively liquefying the tissue (hence, the term liquefactive). Example: </a:t>
            </a:r>
            <a:r>
              <a:rPr lang="en-US" dirty="0" smtClean="0">
                <a:hlinkClick r:id="rId2"/>
              </a:rPr>
              <a:t>abscess</a:t>
            </a:r>
            <a:r>
              <a:rPr lang="en-US" dirty="0" smtClean="0"/>
              <a:t> </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4000" dirty="0" smtClean="0">
                <a:latin typeface="+mn-lt"/>
              </a:rPr>
              <a:t>Cont.</a:t>
            </a:r>
            <a:endParaRPr lang="en-US" sz="4000" dirty="0">
              <a:latin typeface="+mn-lt"/>
            </a:endParaRPr>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32</a:t>
            </a:fld>
            <a:endParaRPr lang="en-US"/>
          </a:p>
        </p:txBody>
      </p:sp>
      <p:sp>
        <p:nvSpPr>
          <p:cNvPr id="3" name="Content Placeholder 2"/>
          <p:cNvSpPr>
            <a:spLocks noGrp="1"/>
          </p:cNvSpPr>
          <p:nvPr>
            <p:ph sz="quarter" idx="1"/>
          </p:nvPr>
        </p:nvSpPr>
        <p:spPr/>
        <p:txBody>
          <a:bodyPr>
            <a:normAutofit lnSpcReduction="10000"/>
          </a:bodyPr>
          <a:lstStyle/>
          <a:p>
            <a:pPr>
              <a:buNone/>
            </a:pPr>
            <a:r>
              <a:rPr lang="en-GB" sz="3200" b="1" dirty="0" smtClean="0"/>
              <a:t>Pathology </a:t>
            </a:r>
          </a:p>
          <a:p>
            <a:pPr>
              <a:buNone/>
            </a:pPr>
            <a:r>
              <a:rPr lang="en-GB" b="1" dirty="0" smtClean="0"/>
              <a:t>Macroscopy</a:t>
            </a:r>
            <a:endParaRPr lang="en-US" dirty="0" smtClean="0"/>
          </a:p>
          <a:p>
            <a:pPr lvl="0"/>
            <a:r>
              <a:rPr lang="en-GB" dirty="0" smtClean="0"/>
              <a:t>Softened cells with large amounts of fluid</a:t>
            </a:r>
            <a:endParaRPr lang="en-US" dirty="0" smtClean="0"/>
          </a:p>
          <a:p>
            <a:pPr lvl="0"/>
            <a:r>
              <a:rPr lang="en-GB" dirty="0" smtClean="0"/>
              <a:t>Centre of the dead tissue contains debris</a:t>
            </a:r>
            <a:endParaRPr lang="en-US" dirty="0" smtClean="0"/>
          </a:p>
          <a:p>
            <a:pPr lvl="0"/>
            <a:r>
              <a:rPr lang="en-GB" dirty="0" smtClean="0"/>
              <a:t>A cyst wall is formed</a:t>
            </a:r>
            <a:endParaRPr lang="en-US" dirty="0" smtClean="0"/>
          </a:p>
          <a:p>
            <a:pPr>
              <a:buNone/>
            </a:pPr>
            <a:r>
              <a:rPr lang="en-GB" b="1" dirty="0" smtClean="0"/>
              <a:t>Microscopy</a:t>
            </a:r>
            <a:endParaRPr lang="en-US" dirty="0" smtClean="0"/>
          </a:p>
          <a:p>
            <a:pPr lvl="0"/>
            <a:r>
              <a:rPr lang="en-GB" dirty="0" smtClean="0"/>
              <a:t>Necrotic debris and macrophages</a:t>
            </a:r>
            <a:endParaRPr lang="en-US" dirty="0" smtClean="0"/>
          </a:p>
          <a:p>
            <a:pPr lvl="0"/>
            <a:r>
              <a:rPr lang="en-GB" dirty="0" smtClean="0"/>
              <a:t>Cyst wall formed of proliferating capillaries and inflammatory cells </a:t>
            </a:r>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33</a:t>
            </a:fld>
            <a:endParaRPr lang="en-US"/>
          </a:p>
        </p:txBody>
      </p:sp>
      <p:sp>
        <p:nvSpPr>
          <p:cNvPr id="3" name="Content Placeholder 2"/>
          <p:cNvSpPr>
            <a:spLocks noGrp="1"/>
          </p:cNvSpPr>
          <p:nvPr>
            <p:ph sz="quarter" idx="1"/>
          </p:nvPr>
        </p:nvSpPr>
        <p:spPr/>
        <p:txBody>
          <a:bodyPr>
            <a:normAutofit/>
          </a:bodyPr>
          <a:lstStyle/>
          <a:p>
            <a:pPr algn="just">
              <a:buNone/>
            </a:pPr>
            <a:r>
              <a:rPr lang="en-US" b="1" dirty="0" smtClean="0"/>
              <a:t>III. Focal Necrosis</a:t>
            </a:r>
          </a:p>
          <a:p>
            <a:pPr algn="just"/>
            <a:r>
              <a:rPr lang="en-GB" dirty="0" smtClean="0"/>
              <a:t>This is necrosis of small areas of cells in certain organs like the liver, spleen and lymph nodes in diseases such as </a:t>
            </a:r>
            <a:r>
              <a:rPr lang="en-GB" dirty="0" err="1" smtClean="0"/>
              <a:t>typhoid,Eclampsia</a:t>
            </a:r>
            <a:r>
              <a:rPr lang="en-GB" dirty="0" smtClean="0"/>
              <a:t> and Yellow fever </a:t>
            </a:r>
          </a:p>
          <a:p>
            <a:pPr algn="just"/>
            <a:r>
              <a:rPr lang="en-GB" dirty="0" smtClean="0"/>
              <a:t>It results from effects of the toxins of the organisms and endogenous metabolic toxins or may result from obstruction of blood vessels e.g. in focal nephritis</a:t>
            </a:r>
            <a:endParaRPr lang="en-US" dirty="0" smtClean="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03238"/>
          </a:xfrm>
        </p:spPr>
        <p:txBody>
          <a:bodyPr>
            <a:normAutofit fontScale="90000"/>
          </a:bodyPr>
          <a:lstStyle/>
          <a:p>
            <a:pPr lvl="0"/>
            <a:r>
              <a:rPr lang="en-US" dirty="0" smtClean="0"/>
              <a:t/>
            </a:r>
            <a:br>
              <a:rPr lang="en-US" dirty="0" smtClean="0"/>
            </a:br>
            <a:r>
              <a:rPr lang="en-US" dirty="0" smtClean="0"/>
              <a:t>Cont.</a:t>
            </a:r>
            <a:br>
              <a:rPr lang="en-US" dirty="0" smtClean="0"/>
            </a:br>
            <a:r>
              <a:rPr lang="en-GB" dirty="0" smtClean="0"/>
              <a:t> </a:t>
            </a:r>
            <a:r>
              <a:rPr lang="en-US" dirty="0" smtClean="0"/>
              <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34</a:t>
            </a:fld>
            <a:endParaRPr lang="en-US"/>
          </a:p>
        </p:txBody>
      </p:sp>
      <p:sp>
        <p:nvSpPr>
          <p:cNvPr id="3" name="Content Placeholder 2"/>
          <p:cNvSpPr>
            <a:spLocks noGrp="1"/>
          </p:cNvSpPr>
          <p:nvPr>
            <p:ph sz="quarter" idx="1"/>
          </p:nvPr>
        </p:nvSpPr>
        <p:spPr/>
        <p:txBody>
          <a:bodyPr/>
          <a:lstStyle/>
          <a:p>
            <a:pPr marL="514350" lvl="0" indent="-514350">
              <a:buNone/>
            </a:pPr>
            <a:r>
              <a:rPr lang="en-GB" b="1" dirty="0" smtClean="0"/>
              <a:t>THE SPECIAL FORMS </a:t>
            </a:r>
          </a:p>
          <a:p>
            <a:pPr marL="514350" lvl="0" indent="-514350">
              <a:buFont typeface="+mj-lt"/>
              <a:buAutoNum type="arabicPeriod"/>
            </a:pPr>
            <a:r>
              <a:rPr lang="en-GB" dirty="0" smtClean="0"/>
              <a:t>Caseous necrosis</a:t>
            </a:r>
            <a:endParaRPr lang="en-US" dirty="0" smtClean="0"/>
          </a:p>
          <a:p>
            <a:pPr marL="514350" lvl="0" indent="-514350">
              <a:buFont typeface="+mj-lt"/>
              <a:buAutoNum type="arabicPeriod"/>
            </a:pPr>
            <a:r>
              <a:rPr lang="en-GB" dirty="0" smtClean="0"/>
              <a:t>Fat necrosis</a:t>
            </a:r>
            <a:endParaRPr lang="en-US" dirty="0" smtClean="0"/>
          </a:p>
          <a:p>
            <a:pPr marL="514350" lvl="0" indent="-514350">
              <a:buFont typeface="+mj-lt"/>
              <a:buAutoNum type="arabicPeriod"/>
            </a:pPr>
            <a:r>
              <a:rPr lang="en-GB" dirty="0" smtClean="0"/>
              <a:t>Fibrinoid necrosis</a:t>
            </a:r>
            <a:endParaRPr lang="en-US" dirty="0" smtClean="0"/>
          </a:p>
          <a:p>
            <a:pPr marL="514350" lvl="0" indent="-514350">
              <a:buFont typeface="+mj-lt"/>
              <a:buAutoNum type="arabicPeriod"/>
            </a:pPr>
            <a:r>
              <a:rPr lang="en-GB" dirty="0" smtClean="0"/>
              <a:t>Gangrenous necrosis</a:t>
            </a:r>
            <a:r>
              <a:rPr lang="en-GB" b="1" dirty="0" smtClean="0"/>
              <a:t> </a:t>
            </a:r>
            <a:endParaRPr lang="en-US" dirty="0" smtClean="0"/>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sz="4400" dirty="0" smtClean="0">
                <a:latin typeface="+mn-lt"/>
              </a:rPr>
              <a:t/>
            </a:r>
            <a:br>
              <a:rPr lang="en-US" sz="4400" dirty="0" smtClean="0">
                <a:latin typeface="+mn-lt"/>
              </a:rPr>
            </a:br>
            <a:r>
              <a:rPr lang="en-US" sz="4400" dirty="0" smtClean="0">
                <a:latin typeface="+mn-lt"/>
              </a:rPr>
              <a:t>Cont.</a:t>
            </a:r>
            <a:r>
              <a:rPr lang="en-US" dirty="0"/>
              <a:t/>
            </a:r>
            <a:br>
              <a:rPr lang="en-US" dirty="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35</a:t>
            </a:fld>
            <a:endParaRPr lang="en-US"/>
          </a:p>
        </p:txBody>
      </p:sp>
      <p:sp>
        <p:nvSpPr>
          <p:cNvPr id="3" name="Content Placeholder 2"/>
          <p:cNvSpPr>
            <a:spLocks noGrp="1"/>
          </p:cNvSpPr>
          <p:nvPr>
            <p:ph sz="quarter" idx="1"/>
          </p:nvPr>
        </p:nvSpPr>
        <p:spPr/>
        <p:txBody>
          <a:bodyPr>
            <a:normAutofit fontScale="92500" lnSpcReduction="20000"/>
          </a:bodyPr>
          <a:lstStyle/>
          <a:p>
            <a:pPr algn="just">
              <a:buNone/>
            </a:pPr>
            <a:r>
              <a:rPr lang="en-GB" sz="3200" b="1" dirty="0" smtClean="0"/>
              <a:t>I. Caseous Necrosis </a:t>
            </a:r>
          </a:p>
          <a:p>
            <a:pPr algn="just"/>
            <a:r>
              <a:rPr lang="en-GB" dirty="0" smtClean="0"/>
              <a:t>Caseous necrosis is a special type of coagulative necrosis where cellular structures are lost with the production of a cheesy mass(</a:t>
            </a:r>
            <a:r>
              <a:rPr lang="en-GB" dirty="0" err="1" smtClean="0"/>
              <a:t>proteinaceous</a:t>
            </a:r>
            <a:r>
              <a:rPr lang="en-GB" dirty="0" smtClean="0"/>
              <a:t> dead cell mass). </a:t>
            </a:r>
          </a:p>
          <a:p>
            <a:pPr marL="0" indent="0" algn="just">
              <a:buNone/>
            </a:pPr>
            <a:endParaRPr lang="en-US" dirty="0" smtClean="0"/>
          </a:p>
          <a:p>
            <a:pPr algn="just"/>
            <a:r>
              <a:rPr lang="en-GB" dirty="0" smtClean="0"/>
              <a:t>For example, in tuberculosis (TB) cellular destruction occurs with production of dry, cheesy, granular material.</a:t>
            </a:r>
          </a:p>
          <a:p>
            <a:pPr algn="just"/>
            <a:r>
              <a:rPr lang="en-GB" dirty="0" smtClean="0"/>
              <a:t>There is no </a:t>
            </a:r>
            <a:r>
              <a:rPr lang="en-GB" dirty="0" err="1" smtClean="0"/>
              <a:t>chemotaxis</a:t>
            </a:r>
            <a:r>
              <a:rPr lang="en-GB" dirty="0" smtClean="0"/>
              <a:t> hence no leucocytes attracted to the site so there is no liberation of </a:t>
            </a:r>
            <a:r>
              <a:rPr lang="en-GB" dirty="0" err="1" smtClean="0"/>
              <a:t>proteolytic</a:t>
            </a:r>
            <a:r>
              <a:rPr lang="en-GB" dirty="0" smtClean="0"/>
              <a:t> enzymes by the leucocytes.</a:t>
            </a:r>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36</a:t>
            </a:fld>
            <a:endParaRPr lang="en-US"/>
          </a:p>
        </p:txBody>
      </p:sp>
      <p:sp>
        <p:nvSpPr>
          <p:cNvPr id="3" name="Content Placeholder 2"/>
          <p:cNvSpPr>
            <a:spLocks noGrp="1"/>
          </p:cNvSpPr>
          <p:nvPr>
            <p:ph sz="quarter" idx="1"/>
          </p:nvPr>
        </p:nvSpPr>
        <p:spPr/>
        <p:txBody>
          <a:bodyPr>
            <a:normAutofit/>
          </a:bodyPr>
          <a:lstStyle/>
          <a:p>
            <a:r>
              <a:rPr lang="en-GB" dirty="0" smtClean="0"/>
              <a:t>With secondary infection setting in, leucocytes move in with liquefaction of the mass-taking place to form </a:t>
            </a:r>
            <a:r>
              <a:rPr lang="en-GB" b="1" dirty="0" smtClean="0"/>
              <a:t>a cold abscess</a:t>
            </a:r>
            <a:r>
              <a:rPr lang="en-GB" dirty="0" smtClean="0"/>
              <a:t>.</a:t>
            </a:r>
          </a:p>
          <a:p>
            <a:pPr>
              <a:buNone/>
            </a:pPr>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sz="4400" dirty="0" smtClean="0">
                <a:latin typeface="+mn-lt"/>
              </a:rPr>
              <a:t/>
            </a:r>
            <a:br>
              <a:rPr lang="en-US" sz="4400" dirty="0" smtClean="0">
                <a:latin typeface="+mn-lt"/>
              </a:rPr>
            </a:br>
            <a:r>
              <a:rPr lang="en-US" sz="4400" dirty="0" smtClean="0">
                <a:latin typeface="+mn-lt"/>
              </a:rPr>
              <a:t>Cont.</a:t>
            </a:r>
            <a:r>
              <a:rPr lang="en-US" dirty="0"/>
              <a:t/>
            </a:r>
            <a:br>
              <a:rPr lang="en-US" dirty="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37</a:t>
            </a:fld>
            <a:endParaRPr lang="en-US"/>
          </a:p>
        </p:txBody>
      </p:sp>
      <p:sp>
        <p:nvSpPr>
          <p:cNvPr id="3" name="Content Placeholder 2"/>
          <p:cNvSpPr>
            <a:spLocks noGrp="1"/>
          </p:cNvSpPr>
          <p:nvPr>
            <p:ph sz="quarter" idx="1"/>
          </p:nvPr>
        </p:nvSpPr>
        <p:spPr/>
        <p:txBody>
          <a:bodyPr>
            <a:normAutofit fontScale="77500" lnSpcReduction="20000"/>
          </a:bodyPr>
          <a:lstStyle/>
          <a:p>
            <a:pPr algn="just">
              <a:buNone/>
            </a:pPr>
            <a:r>
              <a:rPr lang="en-GB" sz="3200" b="1" dirty="0" smtClean="0"/>
              <a:t>II. Fat Necrosis </a:t>
            </a:r>
          </a:p>
          <a:p>
            <a:pPr algn="just"/>
            <a:r>
              <a:rPr lang="en-GB" dirty="0" smtClean="0"/>
              <a:t>Fatty necrosis occurs when there is damage to adipose tissues. </a:t>
            </a:r>
          </a:p>
          <a:p>
            <a:pPr algn="just"/>
            <a:r>
              <a:rPr lang="en-GB" dirty="0" smtClean="0"/>
              <a:t>There are two forms namely: - </a:t>
            </a:r>
            <a:r>
              <a:rPr lang="en-GB" b="1" dirty="0" smtClean="0"/>
              <a:t>traumatic fat necrosis </a:t>
            </a:r>
            <a:r>
              <a:rPr lang="en-GB" dirty="0" smtClean="0"/>
              <a:t>and</a:t>
            </a:r>
            <a:r>
              <a:rPr lang="en-GB" b="1" dirty="0" smtClean="0"/>
              <a:t> enzymatic fat necrosis</a:t>
            </a:r>
            <a:endParaRPr lang="en-US" b="1" dirty="0" smtClean="0"/>
          </a:p>
          <a:p>
            <a:pPr algn="just">
              <a:buNone/>
            </a:pPr>
            <a:r>
              <a:rPr lang="en-GB" b="1" dirty="0" smtClean="0"/>
              <a:t>	II.A. Traumatic Fat Necrosis</a:t>
            </a:r>
            <a:endParaRPr lang="en-US" dirty="0" smtClean="0"/>
          </a:p>
          <a:p>
            <a:pPr algn="just"/>
            <a:r>
              <a:rPr lang="en-GB" dirty="0" smtClean="0"/>
              <a:t>There is release of lipids from fat cells, which provokes a chronic inflammatory process with proliferation of the connective tissues. </a:t>
            </a:r>
          </a:p>
          <a:p>
            <a:pPr marL="0" indent="0" algn="just">
              <a:buNone/>
            </a:pPr>
            <a:endParaRPr lang="en-GB" dirty="0" smtClean="0"/>
          </a:p>
          <a:p>
            <a:pPr algn="just"/>
            <a:r>
              <a:rPr lang="en-GB" dirty="0" smtClean="0"/>
              <a:t>This is common at injection sites and subcutaneous tissue of the breast where trauma may lead to rupture of the adipocytes and release of fatty acids which elicit an inflammatory reaction leading to scarring and formation of a palpable mass.</a:t>
            </a: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38</a:t>
            </a:fld>
            <a:endParaRPr lang="en-US"/>
          </a:p>
        </p:txBody>
      </p:sp>
      <p:sp>
        <p:nvSpPr>
          <p:cNvPr id="3" name="Content Placeholder 2"/>
          <p:cNvSpPr>
            <a:spLocks noGrp="1"/>
          </p:cNvSpPr>
          <p:nvPr>
            <p:ph sz="quarter" idx="1"/>
          </p:nvPr>
        </p:nvSpPr>
        <p:spPr/>
        <p:txBody>
          <a:bodyPr>
            <a:normAutofit/>
          </a:bodyPr>
          <a:lstStyle/>
          <a:p>
            <a:pPr algn="just">
              <a:buNone/>
            </a:pPr>
            <a:r>
              <a:rPr lang="en-GB" b="1" dirty="0" smtClean="0"/>
              <a:t>II.B. Enzymatic Fat Necrosis</a:t>
            </a:r>
            <a:endParaRPr lang="en-US" dirty="0" smtClean="0"/>
          </a:p>
          <a:p>
            <a:pPr algn="just"/>
            <a:r>
              <a:rPr lang="en-GB" dirty="0" smtClean="0"/>
              <a:t>This is associated with pancreatic diseases</a:t>
            </a:r>
            <a:r>
              <a:rPr lang="en-GB" dirty="0"/>
              <a:t> </a:t>
            </a:r>
            <a:r>
              <a:rPr lang="en-GB" dirty="0" smtClean="0"/>
              <a:t>where there is release of pancreatic lipases from injured or inflamed tissues that results in necrosis of the </a:t>
            </a:r>
            <a:r>
              <a:rPr lang="en-GB" dirty="0" err="1" smtClean="0"/>
              <a:t>pancrease</a:t>
            </a:r>
            <a:r>
              <a:rPr lang="en-GB" dirty="0" smtClean="0"/>
              <a:t> as well as fat depots.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dirty="0" smtClean="0"/>
              <a:t/>
            </a:r>
            <a:br>
              <a:rPr lang="en-US" dirty="0" smtClean="0"/>
            </a:br>
            <a:r>
              <a:rPr lang="en-US" sz="4400" dirty="0" smtClean="0">
                <a:latin typeface="+mn-lt"/>
              </a:rPr>
              <a:t>Cont.</a:t>
            </a:r>
            <a:endParaRPr lang="en-US" sz="4400" dirty="0">
              <a:latin typeface="+mn-lt"/>
            </a:endParaRPr>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39</a:t>
            </a:fld>
            <a:endParaRPr lang="en-US"/>
          </a:p>
        </p:txBody>
      </p:sp>
      <p:sp>
        <p:nvSpPr>
          <p:cNvPr id="3" name="Content Placeholder 2"/>
          <p:cNvSpPr>
            <a:spLocks noGrp="1"/>
          </p:cNvSpPr>
          <p:nvPr>
            <p:ph sz="quarter" idx="1"/>
          </p:nvPr>
        </p:nvSpPr>
        <p:spPr/>
        <p:txBody>
          <a:bodyPr/>
          <a:lstStyle/>
          <a:p>
            <a:pPr algn="just">
              <a:buNone/>
            </a:pPr>
            <a:r>
              <a:rPr lang="en-GB" sz="3200" b="1" dirty="0" smtClean="0"/>
              <a:t>III. Fibrinoid Necrosis.</a:t>
            </a:r>
            <a:endParaRPr lang="en-US" dirty="0" smtClean="0"/>
          </a:p>
          <a:p>
            <a:pPr algn="just"/>
            <a:r>
              <a:rPr lang="en-GB" dirty="0" smtClean="0"/>
              <a:t>This is characterised by deposition of fibrin-like material .</a:t>
            </a:r>
          </a:p>
          <a:p>
            <a:pPr algn="just"/>
            <a:r>
              <a:rPr lang="en-GB" dirty="0" smtClean="0"/>
              <a:t>It is encountered in various examples of immunologic tissue injury (</a:t>
            </a:r>
            <a:r>
              <a:rPr lang="en-GB" dirty="0" err="1" smtClean="0"/>
              <a:t>e.g</a:t>
            </a:r>
            <a:r>
              <a:rPr lang="en-GB" dirty="0" smtClean="0"/>
              <a:t> autoimmune diseases) , arterioles in hypertension, peptic ulcer </a:t>
            </a:r>
            <a:r>
              <a:rPr lang="en-GB" dirty="0" err="1" smtClean="0"/>
              <a:t>e.t.c</a:t>
            </a:r>
            <a:r>
              <a:rPr lang="en-GB" dirty="0" smtClean="0"/>
              <a:t> </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fontScale="90000"/>
          </a:bodyPr>
          <a:lstStyle/>
          <a:p>
            <a:pPr lvl="0"/>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a:t>
            </a:fld>
            <a:endParaRPr lang="en-US"/>
          </a:p>
        </p:txBody>
      </p:sp>
      <p:sp>
        <p:nvSpPr>
          <p:cNvPr id="3" name="Content Placeholder 2"/>
          <p:cNvSpPr>
            <a:spLocks noGrp="1"/>
          </p:cNvSpPr>
          <p:nvPr>
            <p:ph sz="quarter" idx="1"/>
          </p:nvPr>
        </p:nvSpPr>
        <p:spPr/>
        <p:txBody>
          <a:bodyPr/>
          <a:lstStyle/>
          <a:p>
            <a:pPr algn="just">
              <a:buNone/>
            </a:pPr>
            <a:r>
              <a:rPr lang="en-GB" b="1" dirty="0" smtClean="0"/>
              <a:t>1.Autolysis </a:t>
            </a:r>
          </a:p>
          <a:p>
            <a:pPr algn="just"/>
            <a:r>
              <a:rPr lang="en-GB" dirty="0" smtClean="0"/>
              <a:t>Autolysis (</a:t>
            </a:r>
            <a:r>
              <a:rPr lang="en-GB" dirty="0" err="1" smtClean="0"/>
              <a:t>i.e</a:t>
            </a:r>
            <a:r>
              <a:rPr lang="en-GB" dirty="0"/>
              <a:t> </a:t>
            </a:r>
            <a:r>
              <a:rPr lang="en-GB" dirty="0" smtClean="0"/>
              <a:t>self digestion) is </a:t>
            </a:r>
            <a:r>
              <a:rPr lang="en-GB" dirty="0" err="1" smtClean="0"/>
              <a:t>disintergration</a:t>
            </a:r>
            <a:r>
              <a:rPr lang="en-GB" dirty="0" smtClean="0"/>
              <a:t> of the cell by its own hydrolytic enzymes liberated from lysosomes.</a:t>
            </a:r>
          </a:p>
          <a:p>
            <a:pPr algn="just"/>
            <a:r>
              <a:rPr lang="en-US" dirty="0" smtClean="0"/>
              <a:t> </a:t>
            </a:r>
            <a:r>
              <a:rPr lang="en-US" dirty="0"/>
              <a:t>Autolysis is</a:t>
            </a:r>
            <a:r>
              <a:rPr lang="en-US" i="1" dirty="0"/>
              <a:t> </a:t>
            </a:r>
            <a:r>
              <a:rPr lang="en-US" b="1" i="1" dirty="0"/>
              <a:t>rapid</a:t>
            </a:r>
            <a:r>
              <a:rPr lang="en-US" i="1" dirty="0"/>
              <a:t> </a:t>
            </a:r>
            <a:r>
              <a:rPr lang="en-US" dirty="0"/>
              <a:t>in some tissues rich in hydrolytic enzymes such as the </a:t>
            </a:r>
            <a:r>
              <a:rPr lang="en-US" dirty="0" err="1"/>
              <a:t>pancrease</a:t>
            </a:r>
            <a:r>
              <a:rPr lang="en-US" dirty="0"/>
              <a:t> and gastric mucosa, </a:t>
            </a:r>
            <a:r>
              <a:rPr lang="en-US" b="1" i="1" dirty="0"/>
              <a:t>intermediate </a:t>
            </a:r>
            <a:r>
              <a:rPr lang="en-US" dirty="0"/>
              <a:t>in tissues like heart, liver and kidney and </a:t>
            </a:r>
            <a:r>
              <a:rPr lang="en-US" b="1" i="1" dirty="0"/>
              <a:t>slow</a:t>
            </a:r>
            <a:r>
              <a:rPr lang="en-US" dirty="0"/>
              <a:t> in fibrous tissues.</a:t>
            </a:r>
          </a:p>
          <a:p>
            <a:endParaRPr lang="en-GB" dirty="0" smtClean="0"/>
          </a:p>
          <a:p>
            <a:endParaRPr lang="en-GB"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dirty="0" smtClean="0"/>
              <a:t/>
            </a:r>
            <a:br>
              <a:rPr lang="en-US" dirty="0" smtClean="0"/>
            </a:br>
            <a:r>
              <a:rPr lang="en-GB" dirty="0" smtClean="0"/>
              <a:t>Cont.</a:t>
            </a:r>
            <a:r>
              <a:rPr lang="en-US" dirty="0" smtClean="0"/>
              <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40</a:t>
            </a:fld>
            <a:endParaRPr lang="en-US"/>
          </a:p>
        </p:txBody>
      </p:sp>
      <p:sp>
        <p:nvSpPr>
          <p:cNvPr id="3" name="Content Placeholder 2"/>
          <p:cNvSpPr>
            <a:spLocks noGrp="1"/>
          </p:cNvSpPr>
          <p:nvPr>
            <p:ph sz="quarter" idx="1"/>
          </p:nvPr>
        </p:nvSpPr>
        <p:spPr/>
        <p:txBody>
          <a:bodyPr>
            <a:normAutofit/>
          </a:bodyPr>
          <a:lstStyle/>
          <a:p>
            <a:pPr algn="just">
              <a:buNone/>
            </a:pPr>
            <a:r>
              <a:rPr lang="en-GB" b="1" dirty="0" smtClean="0"/>
              <a:t>IV. Gangrene</a:t>
            </a:r>
            <a:r>
              <a:rPr lang="en-GB" dirty="0" smtClean="0"/>
              <a:t> </a:t>
            </a:r>
          </a:p>
          <a:p>
            <a:pPr algn="just"/>
            <a:r>
              <a:rPr lang="en-GB" dirty="0" smtClean="0"/>
              <a:t>Gangrene can a be described as digestion of dead tissues by bacteria.</a:t>
            </a:r>
            <a:endParaRPr lang="en-US" dirty="0" smtClean="0"/>
          </a:p>
          <a:p>
            <a:pPr algn="just"/>
            <a:r>
              <a:rPr lang="en-GB" dirty="0" smtClean="0"/>
              <a:t>The breakdown of the tissues leads to production of volatile bodies and gases that result in foul smell. </a:t>
            </a:r>
          </a:p>
          <a:p>
            <a:pPr>
              <a:buNone/>
            </a:pPr>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41</a:t>
            </a:fld>
            <a:endParaRPr lang="en-US"/>
          </a:p>
        </p:txBody>
      </p:sp>
      <p:sp>
        <p:nvSpPr>
          <p:cNvPr id="6" name="Content Placeholder 5"/>
          <p:cNvSpPr>
            <a:spLocks noGrp="1"/>
          </p:cNvSpPr>
          <p:nvPr>
            <p:ph sz="quarter" idx="1"/>
          </p:nvPr>
        </p:nvSpPr>
        <p:spPr/>
        <p:txBody>
          <a:bodyPr>
            <a:normAutofit fontScale="92500"/>
          </a:bodyPr>
          <a:lstStyle/>
          <a:p>
            <a:pPr algn="just"/>
            <a:r>
              <a:rPr lang="en-GB" dirty="0" smtClean="0"/>
              <a:t>The gas produced accumulates in tissues resulting in crackling on palpation (crepitations). </a:t>
            </a:r>
          </a:p>
          <a:p>
            <a:pPr algn="just"/>
            <a:r>
              <a:rPr lang="en-GB" dirty="0" smtClean="0"/>
              <a:t>The colour change is due to changed/altered haemoglobin and is most prominent when the dead tissue contains a lot of blood. </a:t>
            </a:r>
          </a:p>
          <a:p>
            <a:pPr algn="just"/>
            <a:r>
              <a:rPr lang="en-GB" dirty="0" smtClean="0"/>
              <a:t>The colour varies i.e. dark brown, greenish brown or black.</a:t>
            </a:r>
            <a:endParaRPr lang="en-US" dirty="0" smtClean="0"/>
          </a:p>
          <a:p>
            <a:pPr algn="just"/>
            <a:r>
              <a:rPr lang="en-GB" dirty="0" smtClean="0"/>
              <a:t>Gangrene is commonly seen affecting the distal part of a limb, appendix, a loop of small intestine and organs such as the gall bladder, pancreas or testis.  </a:t>
            </a:r>
            <a:endParaRPr lang="en-US" dirty="0" smtClean="0"/>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42</a:t>
            </a:fld>
            <a:endParaRPr lang="en-US"/>
          </a:p>
        </p:txBody>
      </p:sp>
      <p:sp>
        <p:nvSpPr>
          <p:cNvPr id="3" name="Content Placeholder 2"/>
          <p:cNvSpPr>
            <a:spLocks noGrp="1"/>
          </p:cNvSpPr>
          <p:nvPr>
            <p:ph sz="quarter" idx="1"/>
          </p:nvPr>
        </p:nvSpPr>
        <p:spPr/>
        <p:txBody>
          <a:bodyPr>
            <a:normAutofit fontScale="85000" lnSpcReduction="20000"/>
          </a:bodyPr>
          <a:lstStyle/>
          <a:p>
            <a:pPr lvl="0">
              <a:buNone/>
            </a:pPr>
            <a:r>
              <a:rPr lang="en-GB" b="1" dirty="0" smtClean="0"/>
              <a:t>Aetiology </a:t>
            </a:r>
          </a:p>
          <a:p>
            <a:pPr lvl="0"/>
            <a:r>
              <a:rPr lang="en-GB" dirty="0" smtClean="0"/>
              <a:t>Blood vessel obstruction </a:t>
            </a:r>
            <a:endParaRPr lang="en-US" dirty="0" smtClean="0"/>
          </a:p>
          <a:p>
            <a:pPr lvl="1"/>
            <a:r>
              <a:rPr lang="en-GB" dirty="0" smtClean="0"/>
              <a:t>Arterial obstruction</a:t>
            </a:r>
            <a:endParaRPr lang="en-US" dirty="0" smtClean="0"/>
          </a:p>
          <a:p>
            <a:pPr lvl="2"/>
            <a:r>
              <a:rPr lang="en-GB" dirty="0" smtClean="0"/>
              <a:t>Thrombosis</a:t>
            </a:r>
            <a:endParaRPr lang="en-US" dirty="0" smtClean="0"/>
          </a:p>
          <a:p>
            <a:pPr lvl="2"/>
            <a:r>
              <a:rPr lang="en-GB" dirty="0" smtClean="0"/>
              <a:t>Embolism</a:t>
            </a:r>
            <a:endParaRPr lang="en-US" dirty="0" smtClean="0"/>
          </a:p>
          <a:p>
            <a:pPr lvl="2"/>
            <a:r>
              <a:rPr lang="en-GB" dirty="0" smtClean="0"/>
              <a:t>Arteritis e.g. in Diabetes mellitus</a:t>
            </a:r>
            <a:endParaRPr lang="en-US" dirty="0" smtClean="0"/>
          </a:p>
          <a:p>
            <a:pPr lvl="1"/>
            <a:r>
              <a:rPr lang="en-GB" dirty="0" smtClean="0"/>
              <a:t>Venous obstruction </a:t>
            </a:r>
            <a:endParaRPr lang="en-US" dirty="0" smtClean="0"/>
          </a:p>
          <a:p>
            <a:pPr lvl="0"/>
            <a:r>
              <a:rPr lang="en-GB" dirty="0" smtClean="0"/>
              <a:t>Trauma (Traumatic gangrene)</a:t>
            </a:r>
            <a:endParaRPr lang="en-US" dirty="0" smtClean="0"/>
          </a:p>
          <a:p>
            <a:pPr lvl="1"/>
            <a:r>
              <a:rPr lang="en-GB" dirty="0" smtClean="0"/>
              <a:t>Direct injury </a:t>
            </a:r>
            <a:endParaRPr lang="en-US" dirty="0" smtClean="0"/>
          </a:p>
          <a:p>
            <a:pPr lvl="2"/>
            <a:r>
              <a:rPr lang="en-GB" dirty="0" smtClean="0"/>
              <a:t>Crushes</a:t>
            </a:r>
            <a:endParaRPr lang="en-US" dirty="0" smtClean="0"/>
          </a:p>
          <a:p>
            <a:pPr lvl="2"/>
            <a:r>
              <a:rPr lang="en-GB" dirty="0" smtClean="0"/>
              <a:t>Pressure sores e.g. bed sores</a:t>
            </a:r>
            <a:endParaRPr lang="en-US" dirty="0" smtClean="0"/>
          </a:p>
          <a:p>
            <a:pPr lvl="2"/>
            <a:r>
              <a:rPr lang="en-GB" dirty="0" smtClean="0"/>
              <a:t>Severely lacerated injury where the main artery is damaged</a:t>
            </a:r>
            <a:endParaRPr lang="en-US" dirty="0" smtClean="0"/>
          </a:p>
          <a:p>
            <a:pPr lvl="1"/>
            <a:r>
              <a:rPr lang="en-GB" dirty="0" smtClean="0"/>
              <a:t>Indirect injury – ligation of the main artery</a:t>
            </a:r>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43</a:t>
            </a:fld>
            <a:endParaRPr lang="en-US"/>
          </a:p>
        </p:txBody>
      </p:sp>
      <p:sp>
        <p:nvSpPr>
          <p:cNvPr id="3" name="Content Placeholder 2"/>
          <p:cNvSpPr>
            <a:spLocks noGrp="1"/>
          </p:cNvSpPr>
          <p:nvPr>
            <p:ph sz="quarter" idx="1"/>
          </p:nvPr>
        </p:nvSpPr>
        <p:spPr/>
        <p:txBody>
          <a:bodyPr>
            <a:normAutofit fontScale="85000" lnSpcReduction="20000"/>
          </a:bodyPr>
          <a:lstStyle/>
          <a:p>
            <a:pPr lvl="0"/>
            <a:r>
              <a:rPr lang="en-GB" dirty="0" smtClean="0"/>
              <a:t>Infection (Infective gangrene)</a:t>
            </a:r>
            <a:endParaRPr lang="en-US" dirty="0" smtClean="0"/>
          </a:p>
          <a:p>
            <a:pPr marL="971550" lvl="1" indent="-514350">
              <a:buFont typeface="+mj-lt"/>
              <a:buAutoNum type="alphaLcPeriod"/>
            </a:pPr>
            <a:r>
              <a:rPr lang="en-GB" dirty="0" smtClean="0"/>
              <a:t>Specific – gas gangrene (clostridium bacteria)</a:t>
            </a:r>
            <a:endParaRPr lang="en-US" dirty="0" smtClean="0"/>
          </a:p>
          <a:p>
            <a:pPr marL="971550" lvl="1" indent="-514350">
              <a:buFont typeface="+mj-lt"/>
              <a:buAutoNum type="alphaLcPeriod"/>
            </a:pPr>
            <a:r>
              <a:rPr lang="en-GB" dirty="0" smtClean="0"/>
              <a:t>Non-specific </a:t>
            </a:r>
            <a:endParaRPr lang="en-US" dirty="0" smtClean="0"/>
          </a:p>
          <a:p>
            <a:pPr lvl="2"/>
            <a:r>
              <a:rPr lang="en-GB" dirty="0" smtClean="0"/>
              <a:t>Boils</a:t>
            </a:r>
            <a:endParaRPr lang="en-US" dirty="0" smtClean="0"/>
          </a:p>
          <a:p>
            <a:pPr lvl="2"/>
            <a:r>
              <a:rPr lang="en-GB" dirty="0" smtClean="0"/>
              <a:t>Carbuncles</a:t>
            </a:r>
            <a:endParaRPr lang="en-US" dirty="0" smtClean="0"/>
          </a:p>
          <a:p>
            <a:pPr lvl="2"/>
            <a:r>
              <a:rPr lang="en-GB" dirty="0" smtClean="0"/>
              <a:t>Gangrene of scrotum (Fournier’s gangrene)</a:t>
            </a:r>
            <a:endParaRPr lang="en-US" dirty="0" smtClean="0"/>
          </a:p>
          <a:p>
            <a:pPr lvl="0"/>
            <a:r>
              <a:rPr lang="en-GB" dirty="0" smtClean="0"/>
              <a:t>Physical agents</a:t>
            </a:r>
            <a:endParaRPr lang="en-US" dirty="0" smtClean="0"/>
          </a:p>
          <a:p>
            <a:pPr lvl="1"/>
            <a:r>
              <a:rPr lang="en-GB" dirty="0" smtClean="0"/>
              <a:t>Excessive heat – burns, scalds</a:t>
            </a:r>
            <a:endParaRPr lang="en-US" dirty="0" smtClean="0"/>
          </a:p>
          <a:p>
            <a:pPr lvl="1"/>
            <a:r>
              <a:rPr lang="en-GB" dirty="0" smtClean="0"/>
              <a:t>Excessive cold – frost bite</a:t>
            </a:r>
            <a:endParaRPr lang="en-US" dirty="0" smtClean="0"/>
          </a:p>
          <a:p>
            <a:pPr lvl="1"/>
            <a:r>
              <a:rPr lang="en-GB" dirty="0" smtClean="0"/>
              <a:t>Chemical injuries</a:t>
            </a:r>
            <a:endParaRPr lang="en-US" dirty="0" smtClean="0"/>
          </a:p>
          <a:p>
            <a:pPr lvl="1"/>
            <a:r>
              <a:rPr lang="en-GB" dirty="0" smtClean="0"/>
              <a:t>Irradiation </a:t>
            </a:r>
            <a:endParaRPr lang="en-US" dirty="0" smtClean="0"/>
          </a:p>
          <a:p>
            <a:pPr lvl="1"/>
            <a:r>
              <a:rPr lang="en-GB" dirty="0" smtClean="0"/>
              <a:t>Electricity </a:t>
            </a:r>
            <a:endParaRPr lang="en-US"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44</a:t>
            </a:fld>
            <a:endParaRPr lang="en-US"/>
          </a:p>
        </p:txBody>
      </p:sp>
      <p:sp>
        <p:nvSpPr>
          <p:cNvPr id="3" name="Content Placeholder 2"/>
          <p:cNvSpPr>
            <a:spLocks noGrp="1"/>
          </p:cNvSpPr>
          <p:nvPr>
            <p:ph sz="quarter" idx="1"/>
          </p:nvPr>
        </p:nvSpPr>
        <p:spPr/>
        <p:txBody>
          <a:bodyPr>
            <a:normAutofit/>
          </a:bodyPr>
          <a:lstStyle/>
          <a:p>
            <a:pPr marL="514350" lvl="0" indent="-514350" algn="just">
              <a:buNone/>
            </a:pPr>
            <a:r>
              <a:rPr lang="en-GB" b="1" dirty="0" smtClean="0"/>
              <a:t>Classification </a:t>
            </a:r>
          </a:p>
          <a:p>
            <a:pPr marL="514350" lvl="0" indent="-514350" algn="just">
              <a:buFont typeface="+mj-lt"/>
              <a:buAutoNum type="arabicPeriod"/>
            </a:pPr>
            <a:r>
              <a:rPr lang="en-GB" dirty="0" smtClean="0"/>
              <a:t>Primary gangrene (gas gangrene)</a:t>
            </a:r>
            <a:endParaRPr lang="en-US" dirty="0" smtClean="0"/>
          </a:p>
          <a:p>
            <a:pPr marL="514350" lvl="0" indent="-514350" algn="just">
              <a:buFont typeface="+mj-lt"/>
              <a:buAutoNum type="arabicPeriod"/>
            </a:pPr>
            <a:r>
              <a:rPr lang="en-GB" dirty="0" smtClean="0"/>
              <a:t>Secondary gangrene</a:t>
            </a:r>
            <a:endParaRPr lang="en-US" dirty="0" smtClean="0"/>
          </a:p>
          <a:p>
            <a:pPr lvl="1" algn="just"/>
            <a:r>
              <a:rPr lang="en-GB" dirty="0" smtClean="0"/>
              <a:t>Wet gangrene</a:t>
            </a:r>
            <a:endParaRPr lang="en-US" dirty="0" smtClean="0"/>
          </a:p>
          <a:p>
            <a:pPr lvl="1" algn="just"/>
            <a:r>
              <a:rPr lang="en-GB" dirty="0" smtClean="0"/>
              <a:t>Dry gangrene</a:t>
            </a:r>
            <a:endParaRPr lang="en-US" dirty="0" smtClean="0"/>
          </a:p>
          <a:p>
            <a:pPr algn="just"/>
            <a:r>
              <a:rPr lang="en-GB" dirty="0" smtClean="0"/>
              <a:t>The classification of wet and dry gangrene depends on the blood supply to the part affected and the amount of fluid loss from the affected part through drainage and evaporation.</a:t>
            </a:r>
            <a:endParaRPr lang="en-US" dirty="0" smtClean="0"/>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45</a:t>
            </a:fld>
            <a:endParaRPr lang="en-US"/>
          </a:p>
        </p:txBody>
      </p:sp>
      <p:sp>
        <p:nvSpPr>
          <p:cNvPr id="3" name="Content Placeholder 2"/>
          <p:cNvSpPr>
            <a:spLocks noGrp="1"/>
          </p:cNvSpPr>
          <p:nvPr>
            <p:ph sz="quarter" idx="1"/>
          </p:nvPr>
        </p:nvSpPr>
        <p:spPr/>
        <p:txBody>
          <a:bodyPr>
            <a:normAutofit lnSpcReduction="10000"/>
          </a:bodyPr>
          <a:lstStyle/>
          <a:p>
            <a:pPr algn="just">
              <a:buNone/>
            </a:pPr>
            <a:r>
              <a:rPr lang="en-GB" b="1" dirty="0" smtClean="0"/>
              <a:t>IV.A. Primary (gas) gangrene</a:t>
            </a:r>
            <a:endParaRPr lang="en-US" dirty="0" smtClean="0"/>
          </a:p>
          <a:p>
            <a:pPr algn="just"/>
            <a:r>
              <a:rPr lang="en-GB" dirty="0" smtClean="0"/>
              <a:t>Gas gangrene is tissue death caused by toxins of anaerobic bacteria, which then invade the dead tissues bringing about the digestive changes.</a:t>
            </a:r>
          </a:p>
          <a:p>
            <a:pPr algn="just"/>
            <a:r>
              <a:rPr lang="en-GB" dirty="0" smtClean="0"/>
              <a:t>It called primary gangrene because tissue death and putrification is by the same agent – the anaerobic bacteria. </a:t>
            </a:r>
          </a:p>
          <a:p>
            <a:pPr algn="just"/>
            <a:r>
              <a:rPr lang="en-GB" dirty="0" smtClean="0"/>
              <a:t>Gas gangrene is an inflammatory disease of muscular and fascial layers caused by clostridia bacteria, which secrete potent exotoxins. </a:t>
            </a:r>
            <a:endParaRPr lang="en-US" dirty="0" smtClean="0"/>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dirty="0"/>
              <a:t/>
            </a:r>
            <a:br>
              <a:rPr lang="en-US" dirty="0"/>
            </a:br>
            <a:r>
              <a:rPr lang="en-US" sz="4800" dirty="0" smtClean="0">
                <a:latin typeface="+mn-lt"/>
              </a:rPr>
              <a:t>Cont.</a:t>
            </a:r>
            <a:endParaRPr lang="en-US" sz="4800" dirty="0">
              <a:latin typeface="+mn-lt"/>
            </a:endParaRPr>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46</a:t>
            </a:fld>
            <a:endParaRPr lang="en-US"/>
          </a:p>
        </p:txBody>
      </p:sp>
      <p:sp>
        <p:nvSpPr>
          <p:cNvPr id="3" name="Content Placeholder 2"/>
          <p:cNvSpPr>
            <a:spLocks noGrp="1"/>
          </p:cNvSpPr>
          <p:nvPr>
            <p:ph sz="quarter" idx="1"/>
          </p:nvPr>
        </p:nvSpPr>
        <p:spPr/>
        <p:txBody>
          <a:bodyPr>
            <a:normAutofit fontScale="92500" lnSpcReduction="20000"/>
          </a:bodyPr>
          <a:lstStyle/>
          <a:p>
            <a:pPr>
              <a:buNone/>
            </a:pPr>
            <a:r>
              <a:rPr lang="en-GB" sz="3200" b="1" dirty="0" smtClean="0"/>
              <a:t>Pathology </a:t>
            </a:r>
          </a:p>
          <a:p>
            <a:pPr>
              <a:buNone/>
            </a:pPr>
            <a:r>
              <a:rPr lang="en-GB" b="1" dirty="0" smtClean="0"/>
              <a:t>Gross appearance</a:t>
            </a:r>
            <a:endParaRPr lang="en-US" dirty="0" smtClean="0"/>
          </a:p>
          <a:p>
            <a:pPr lvl="0"/>
            <a:r>
              <a:rPr lang="en-GB" dirty="0" smtClean="0"/>
              <a:t>Swollen, oedematous, painful affected part</a:t>
            </a:r>
            <a:endParaRPr lang="en-US" dirty="0" smtClean="0"/>
          </a:p>
          <a:p>
            <a:pPr lvl="0"/>
            <a:r>
              <a:rPr lang="en-GB" dirty="0" smtClean="0"/>
              <a:t>Crepitations on palpation</a:t>
            </a:r>
            <a:endParaRPr lang="en-US" dirty="0" smtClean="0"/>
          </a:p>
          <a:p>
            <a:pPr lvl="0"/>
            <a:r>
              <a:rPr lang="en-GB" dirty="0" smtClean="0"/>
              <a:t>Colour change to black or green</a:t>
            </a:r>
            <a:endParaRPr lang="en-US" dirty="0" smtClean="0"/>
          </a:p>
          <a:p>
            <a:pPr>
              <a:buNone/>
            </a:pPr>
            <a:r>
              <a:rPr lang="en-GB" b="1" dirty="0" smtClean="0"/>
              <a:t>Microscopic appearance</a:t>
            </a:r>
            <a:endParaRPr lang="en-US" dirty="0" smtClean="0"/>
          </a:p>
          <a:p>
            <a:pPr lvl="0"/>
            <a:r>
              <a:rPr lang="en-GB" dirty="0" smtClean="0"/>
              <a:t>Coagulative necrosis with liquefaction</a:t>
            </a:r>
            <a:endParaRPr lang="en-US" dirty="0" smtClean="0"/>
          </a:p>
          <a:p>
            <a:pPr lvl="0"/>
            <a:r>
              <a:rPr lang="en-GB" dirty="0" smtClean="0"/>
              <a:t>Identify the bacteria Leucocytic infiltration</a:t>
            </a:r>
            <a:endParaRPr lang="en-US" dirty="0" smtClean="0"/>
          </a:p>
          <a:p>
            <a:pPr lvl="0"/>
            <a:r>
              <a:rPr lang="en-GB" dirty="0" smtClean="0"/>
              <a:t>Oedema</a:t>
            </a:r>
            <a:endParaRPr lang="en-US" dirty="0" smtClean="0"/>
          </a:p>
          <a:p>
            <a:pPr lvl="0"/>
            <a:r>
              <a:rPr lang="en-GB" dirty="0" smtClean="0"/>
              <a:t>Congestion </a:t>
            </a: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47</a:t>
            </a:fld>
            <a:endParaRPr lang="en-US"/>
          </a:p>
        </p:txBody>
      </p:sp>
      <p:sp>
        <p:nvSpPr>
          <p:cNvPr id="3" name="Content Placeholder 2"/>
          <p:cNvSpPr>
            <a:spLocks noGrp="1"/>
          </p:cNvSpPr>
          <p:nvPr>
            <p:ph sz="quarter" idx="1"/>
          </p:nvPr>
        </p:nvSpPr>
        <p:spPr/>
        <p:txBody>
          <a:bodyPr>
            <a:normAutofit lnSpcReduction="10000"/>
          </a:bodyPr>
          <a:lstStyle/>
          <a:p>
            <a:pPr algn="just">
              <a:buNone/>
            </a:pPr>
            <a:r>
              <a:rPr lang="en-GB" b="1" dirty="0" smtClean="0"/>
              <a:t>IV.B. Secondary gangrene </a:t>
            </a:r>
          </a:p>
          <a:p>
            <a:pPr algn="just"/>
            <a:r>
              <a:rPr lang="en-GB" dirty="0" smtClean="0"/>
              <a:t>In secondary gangrene, tissue death is due to some other causes e.g. lack of blood supply or chemical injury and then the bacteria invade the dead tissue causing putrification. </a:t>
            </a:r>
          </a:p>
          <a:p>
            <a:pPr algn="just"/>
            <a:r>
              <a:rPr lang="en-GB" dirty="0" smtClean="0"/>
              <a:t>Gangrenous necrosis is a combination of coagulative necrosis and liquefactive necrosis.</a:t>
            </a:r>
          </a:p>
          <a:p>
            <a:pPr algn="just"/>
            <a:r>
              <a:rPr lang="en-GB" dirty="0" smtClean="0"/>
              <a:t>When the coagulative pattern dominates the gangrene is described as dry gangrene and when liquefaction dominates it is wet gangrene.</a:t>
            </a:r>
            <a:endParaRPr lang="en-US" dirty="0" smtClean="0"/>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48</a:t>
            </a:fld>
            <a:endParaRPr lang="en-US"/>
          </a:p>
        </p:txBody>
      </p:sp>
      <p:sp>
        <p:nvSpPr>
          <p:cNvPr id="3" name="Content Placeholder 2"/>
          <p:cNvSpPr>
            <a:spLocks noGrp="1"/>
          </p:cNvSpPr>
          <p:nvPr>
            <p:ph sz="quarter" idx="1"/>
          </p:nvPr>
        </p:nvSpPr>
        <p:spPr/>
        <p:txBody>
          <a:bodyPr>
            <a:noAutofit/>
          </a:bodyPr>
          <a:lstStyle/>
          <a:p>
            <a:pPr algn="just">
              <a:buFont typeface="Wingdings" pitchFamily="2" charset="2"/>
              <a:buChar char="v"/>
            </a:pPr>
            <a:r>
              <a:rPr lang="en-GB" sz="3200" b="1" dirty="0" smtClean="0"/>
              <a:t>Dry gangrene </a:t>
            </a:r>
          </a:p>
          <a:p>
            <a:pPr algn="just"/>
            <a:r>
              <a:rPr lang="en-GB" sz="3200" dirty="0" smtClean="0"/>
              <a:t>Results from ischaemic necrosis or infarction of a part of the body e.g. toes or feet. </a:t>
            </a:r>
          </a:p>
          <a:p>
            <a:pPr algn="just"/>
            <a:r>
              <a:rPr lang="en-GB" sz="3200" dirty="0" smtClean="0"/>
              <a:t>Putrification is minimal and there is adequate evaporation of fluid leaving the area dry. </a:t>
            </a:r>
          </a:p>
          <a:p>
            <a:pPr algn="just"/>
            <a:r>
              <a:rPr lang="en-GB" sz="3200" dirty="0" smtClean="0"/>
              <a:t>It is usually a sequel of coagulative necrosis.</a:t>
            </a:r>
            <a:endParaRPr lang="en-US" sz="3200"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49</a:t>
            </a:fld>
            <a:endParaRPr lang="en-US"/>
          </a:p>
        </p:txBody>
      </p:sp>
      <p:sp>
        <p:nvSpPr>
          <p:cNvPr id="6" name="Content Placeholder 5"/>
          <p:cNvSpPr>
            <a:spLocks noGrp="1"/>
          </p:cNvSpPr>
          <p:nvPr>
            <p:ph sz="quarter" idx="1"/>
          </p:nvPr>
        </p:nvSpPr>
        <p:spPr/>
        <p:txBody>
          <a:bodyPr/>
          <a:lstStyle/>
          <a:p>
            <a:pPr algn="just"/>
            <a:r>
              <a:rPr lang="en-US" dirty="0" smtClean="0"/>
              <a:t>The gangrene spreads proximally reaching a point where blood supply is adequate to keep the tissue viable where a distinct line forms between the gangrenous part and the viable part .</a:t>
            </a:r>
          </a:p>
          <a:p>
            <a:pPr marL="0" indent="0">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fontScale="90000"/>
          </a:bodyPr>
          <a:lstStyle/>
          <a:p>
            <a:pPr lvl="0"/>
            <a:r>
              <a:rPr lang="en-US" dirty="0" smtClean="0"/>
              <a:t/>
            </a:r>
            <a:br>
              <a:rPr lang="en-US" dirty="0" smtClean="0"/>
            </a:br>
            <a:r>
              <a:rPr lang="en-US" dirty="0" smtClean="0"/>
              <a:t>Cont.</a:t>
            </a:r>
            <a:br>
              <a:rPr lang="en-US" dirty="0" smtClean="0"/>
            </a:br>
            <a:r>
              <a:rPr lang="en-GB" b="1" dirty="0" smtClean="0"/>
              <a:t> </a:t>
            </a:r>
            <a:r>
              <a:rPr lang="en-US" dirty="0" smtClean="0"/>
              <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a:t>
            </a:fld>
            <a:endParaRPr lang="en-US"/>
          </a:p>
        </p:txBody>
      </p:sp>
      <p:sp>
        <p:nvSpPr>
          <p:cNvPr id="3" name="Content Placeholder 2"/>
          <p:cNvSpPr>
            <a:spLocks noGrp="1"/>
          </p:cNvSpPr>
          <p:nvPr>
            <p:ph sz="quarter" idx="1"/>
          </p:nvPr>
        </p:nvSpPr>
        <p:spPr/>
        <p:txBody>
          <a:bodyPr>
            <a:normAutofit fontScale="92500" lnSpcReduction="10000"/>
          </a:bodyPr>
          <a:lstStyle/>
          <a:p>
            <a:pPr algn="just">
              <a:buNone/>
            </a:pPr>
            <a:r>
              <a:rPr lang="en-GB" b="1" dirty="0" smtClean="0"/>
              <a:t>2.Apoptosis </a:t>
            </a:r>
          </a:p>
          <a:p>
            <a:pPr algn="just"/>
            <a:r>
              <a:rPr lang="en-GB" dirty="0" smtClean="0"/>
              <a:t>Apoptosis is a coordinated and programmed death of cells .</a:t>
            </a:r>
          </a:p>
          <a:p>
            <a:pPr algn="just"/>
            <a:r>
              <a:rPr lang="en-GB" dirty="0" smtClean="0"/>
              <a:t>It is a </a:t>
            </a:r>
            <a:r>
              <a:rPr lang="en-GB" dirty="0" err="1" smtClean="0"/>
              <a:t>greek</a:t>
            </a:r>
            <a:r>
              <a:rPr lang="en-GB" dirty="0" smtClean="0"/>
              <a:t> word meaning “falling off” or “dropping off”.</a:t>
            </a:r>
          </a:p>
          <a:p>
            <a:pPr algn="just"/>
            <a:r>
              <a:rPr lang="en-GB" dirty="0" smtClean="0"/>
              <a:t>It is programmed cell death stimulated by diverse agents and occurs under physiological and genetic control. </a:t>
            </a:r>
          </a:p>
          <a:p>
            <a:pPr algn="just"/>
            <a:r>
              <a:rPr lang="en-GB" dirty="0" smtClean="0"/>
              <a:t>The process of apoptosis helps to eliminate unwanted cells .</a:t>
            </a:r>
            <a:endParaRPr lang="en-US" dirty="0" smtClean="0"/>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sz="4400" dirty="0" smtClean="0"/>
              <a:t>Cont.</a:t>
            </a:r>
            <a:r>
              <a:rPr lang="en-US" dirty="0"/>
              <a:t/>
            </a:r>
            <a:br>
              <a:rPr lang="en-US" dirty="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50</a:t>
            </a:fld>
            <a:endParaRPr lang="en-US"/>
          </a:p>
        </p:txBody>
      </p:sp>
      <p:sp>
        <p:nvSpPr>
          <p:cNvPr id="3" name="Content Placeholder 2"/>
          <p:cNvSpPr>
            <a:spLocks noGrp="1"/>
          </p:cNvSpPr>
          <p:nvPr>
            <p:ph sz="quarter" idx="1"/>
          </p:nvPr>
        </p:nvSpPr>
        <p:spPr/>
        <p:txBody>
          <a:bodyPr>
            <a:normAutofit fontScale="92500"/>
          </a:bodyPr>
          <a:lstStyle/>
          <a:p>
            <a:pPr lvl="0">
              <a:buNone/>
            </a:pPr>
            <a:r>
              <a:rPr lang="en-GB" sz="3200" b="1" dirty="0" smtClean="0"/>
              <a:t>Aetiology </a:t>
            </a:r>
          </a:p>
          <a:p>
            <a:pPr lvl="0"/>
            <a:r>
              <a:rPr lang="en-GB" dirty="0" smtClean="0"/>
              <a:t>Vascular occlusion</a:t>
            </a:r>
            <a:endParaRPr lang="en-US" dirty="0" smtClean="0"/>
          </a:p>
          <a:p>
            <a:pPr lvl="5"/>
            <a:r>
              <a:rPr lang="en-GB" dirty="0" smtClean="0"/>
              <a:t>Sudden occlusion</a:t>
            </a:r>
            <a:endParaRPr lang="en-US" dirty="0" smtClean="0"/>
          </a:p>
          <a:p>
            <a:pPr lvl="6"/>
            <a:r>
              <a:rPr lang="en-GB" dirty="0" smtClean="0"/>
              <a:t>Embolism</a:t>
            </a:r>
            <a:endParaRPr lang="en-US" dirty="0" smtClean="0"/>
          </a:p>
          <a:p>
            <a:pPr lvl="6"/>
            <a:r>
              <a:rPr lang="en-GB" dirty="0" smtClean="0"/>
              <a:t>Ligation</a:t>
            </a:r>
            <a:endParaRPr lang="en-US" dirty="0" smtClean="0"/>
          </a:p>
          <a:p>
            <a:pPr lvl="6"/>
            <a:r>
              <a:rPr lang="en-GB" dirty="0" smtClean="0"/>
              <a:t>Mechanical trauma</a:t>
            </a:r>
            <a:endParaRPr lang="en-US" dirty="0" smtClean="0"/>
          </a:p>
          <a:p>
            <a:pPr lvl="5"/>
            <a:r>
              <a:rPr lang="en-GB" dirty="0" smtClean="0"/>
              <a:t>Gradual occlusion</a:t>
            </a:r>
            <a:endParaRPr lang="en-US" dirty="0" smtClean="0"/>
          </a:p>
          <a:p>
            <a:pPr lvl="6"/>
            <a:r>
              <a:rPr lang="en-GB" dirty="0" smtClean="0"/>
              <a:t>Arteriosclerosis</a:t>
            </a:r>
            <a:endParaRPr lang="en-US" dirty="0" smtClean="0"/>
          </a:p>
          <a:p>
            <a:pPr lvl="6"/>
            <a:r>
              <a:rPr lang="en-GB" dirty="0" smtClean="0"/>
              <a:t>Diabetes mellitus</a:t>
            </a:r>
            <a:endParaRPr lang="en-US" dirty="0" smtClean="0"/>
          </a:p>
          <a:p>
            <a:pPr lvl="0"/>
            <a:r>
              <a:rPr lang="en-GB" dirty="0" smtClean="0"/>
              <a:t>Ergot poisoning</a:t>
            </a:r>
            <a:endParaRPr lang="en-US" dirty="0" smtClean="0"/>
          </a:p>
          <a:p>
            <a:pPr lvl="0"/>
            <a:r>
              <a:rPr lang="en-GB" dirty="0" smtClean="0"/>
              <a:t>Extreme cold, frost bite (vasoconstriction, inflammation)</a:t>
            </a:r>
            <a:endParaRPr lang="en-US" dirty="0" smtClean="0"/>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dirty="0"/>
              <a:t/>
            </a:r>
            <a:br>
              <a:rPr lang="en-US" dirty="0"/>
            </a:br>
            <a:r>
              <a:rPr lang="en-US" sz="4400" dirty="0" smtClean="0"/>
              <a:t>Cont.</a:t>
            </a:r>
            <a:endParaRPr lang="en-US" sz="4400"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51</a:t>
            </a:fld>
            <a:endParaRPr lang="en-US"/>
          </a:p>
        </p:txBody>
      </p:sp>
      <p:sp>
        <p:nvSpPr>
          <p:cNvPr id="3" name="Content Placeholder 2"/>
          <p:cNvSpPr>
            <a:spLocks noGrp="1"/>
          </p:cNvSpPr>
          <p:nvPr>
            <p:ph sz="quarter" idx="1"/>
          </p:nvPr>
        </p:nvSpPr>
        <p:spPr/>
        <p:txBody>
          <a:bodyPr>
            <a:normAutofit/>
          </a:bodyPr>
          <a:lstStyle/>
          <a:p>
            <a:pPr>
              <a:buNone/>
            </a:pPr>
            <a:r>
              <a:rPr lang="en-GB" sz="3200" b="1" dirty="0" smtClean="0"/>
              <a:t>Pathology</a:t>
            </a:r>
            <a:endParaRPr lang="en-US" dirty="0" smtClean="0"/>
          </a:p>
          <a:p>
            <a:pPr>
              <a:buNone/>
            </a:pPr>
            <a:r>
              <a:rPr lang="en-GB" b="1" dirty="0" smtClean="0"/>
              <a:t>Macroscopy </a:t>
            </a:r>
            <a:endParaRPr lang="en-US" dirty="0" smtClean="0"/>
          </a:p>
          <a:p>
            <a:pPr lvl="0"/>
            <a:r>
              <a:rPr lang="en-GB" dirty="0" smtClean="0"/>
              <a:t>Dry, shrunken, dark black part</a:t>
            </a:r>
            <a:endParaRPr lang="en-US" dirty="0" smtClean="0"/>
          </a:p>
          <a:p>
            <a:pPr>
              <a:buNone/>
            </a:pPr>
            <a:r>
              <a:rPr lang="en-GB" b="1" dirty="0" smtClean="0"/>
              <a:t>Microscopy </a:t>
            </a:r>
            <a:endParaRPr lang="en-US" dirty="0" smtClean="0"/>
          </a:p>
          <a:p>
            <a:pPr lvl="0"/>
            <a:r>
              <a:rPr lang="en-GB" dirty="0" smtClean="0"/>
              <a:t>Features of necrosis</a:t>
            </a:r>
            <a:endParaRPr lang="en-US" dirty="0" smtClean="0"/>
          </a:p>
          <a:p>
            <a:pPr lvl="0"/>
            <a:r>
              <a:rPr lang="en-GB" dirty="0" smtClean="0"/>
              <a:t>Inflammatory cells</a:t>
            </a:r>
            <a:endParaRPr lang="en-US" dirty="0" smtClean="0"/>
          </a:p>
          <a:p>
            <a:pPr lvl="0"/>
            <a:r>
              <a:rPr lang="en-GB" dirty="0" smtClean="0"/>
              <a:t>Granulation tissue</a:t>
            </a:r>
            <a:endParaRPr lang="en-US" dirty="0" smtClean="0"/>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52</a:t>
            </a:fld>
            <a:endParaRPr lang="en-US"/>
          </a:p>
        </p:txBody>
      </p:sp>
      <p:sp>
        <p:nvSpPr>
          <p:cNvPr id="3" name="Content Placeholder 2"/>
          <p:cNvSpPr>
            <a:spLocks noGrp="1"/>
          </p:cNvSpPr>
          <p:nvPr>
            <p:ph sz="quarter" idx="1"/>
          </p:nvPr>
        </p:nvSpPr>
        <p:spPr/>
        <p:txBody>
          <a:bodyPr>
            <a:normAutofit/>
          </a:bodyPr>
          <a:lstStyle/>
          <a:p>
            <a:pPr algn="just">
              <a:buNone/>
            </a:pPr>
            <a:r>
              <a:rPr lang="en-GB" b="1" dirty="0" smtClean="0"/>
              <a:t>Wet (moist) gangrene</a:t>
            </a:r>
            <a:endParaRPr lang="en-US" dirty="0" smtClean="0"/>
          </a:p>
          <a:p>
            <a:pPr algn="just"/>
            <a:r>
              <a:rPr lang="en-GB" dirty="0" smtClean="0"/>
              <a:t>Occurs in naturally moist tissues and organs such as the mouth, bowel, lung, cervix, and vulva when both venous (major) and arterial blood flow is blocked and the part contains a lot of fluid sufficient for growth of putrefying bacteria.</a:t>
            </a:r>
          </a:p>
          <a:p>
            <a:pPr algn="just"/>
            <a:r>
              <a:rPr lang="en-GB" dirty="0" smtClean="0"/>
              <a:t> It is usually associated with colliquative necrosis.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53</a:t>
            </a:fld>
            <a:endParaRPr lang="en-US"/>
          </a:p>
        </p:txBody>
      </p:sp>
      <p:sp>
        <p:nvSpPr>
          <p:cNvPr id="6" name="Content Placeholder 5"/>
          <p:cNvSpPr>
            <a:spLocks noGrp="1"/>
          </p:cNvSpPr>
          <p:nvPr>
            <p:ph sz="quarter" idx="1"/>
          </p:nvPr>
        </p:nvSpPr>
        <p:spPr/>
        <p:txBody>
          <a:bodyPr/>
          <a:lstStyle/>
          <a:p>
            <a:pPr marL="320040" lvl="1" indent="-320040">
              <a:spcBef>
                <a:spcPts val="700"/>
              </a:spcBef>
              <a:buClr>
                <a:schemeClr val="accent2"/>
              </a:buClr>
              <a:buSzPct val="60000"/>
              <a:buNone/>
            </a:pPr>
            <a:r>
              <a:rPr lang="en-GB" sz="4000" b="1" dirty="0" smtClean="0"/>
              <a:t>Pathology</a:t>
            </a:r>
            <a:endParaRPr lang="en-US" sz="4000" dirty="0" smtClean="0"/>
          </a:p>
          <a:p>
            <a:pPr>
              <a:buNone/>
            </a:pPr>
            <a:r>
              <a:rPr lang="en-GB" b="1" dirty="0" smtClean="0"/>
              <a:t>Gross macroscopic appearance </a:t>
            </a:r>
            <a:endParaRPr lang="en-US" dirty="0" smtClean="0"/>
          </a:p>
          <a:p>
            <a:pPr lvl="0"/>
            <a:r>
              <a:rPr lang="en-GB" dirty="0" smtClean="0"/>
              <a:t>Soft, swollen, rotten dark part</a:t>
            </a:r>
            <a:endParaRPr lang="en-US" dirty="0" smtClean="0"/>
          </a:p>
          <a:p>
            <a:pPr>
              <a:buNone/>
            </a:pPr>
            <a:r>
              <a:rPr lang="en-GB" b="1" dirty="0" smtClean="0"/>
              <a:t>Microscopy </a:t>
            </a:r>
            <a:endParaRPr lang="en-US" dirty="0" smtClean="0"/>
          </a:p>
          <a:p>
            <a:pPr lvl="0"/>
            <a:r>
              <a:rPr lang="en-GB" dirty="0" err="1" smtClean="0"/>
              <a:t>Colliqulative</a:t>
            </a:r>
            <a:r>
              <a:rPr lang="en-GB" dirty="0" smtClean="0"/>
              <a:t> necrosis</a:t>
            </a:r>
            <a:endParaRPr lang="en-US" dirty="0" smtClean="0"/>
          </a:p>
          <a:p>
            <a:pPr lvl="0"/>
            <a:r>
              <a:rPr lang="en-GB" dirty="0" smtClean="0"/>
              <a:t>Leucocyte infiltration (white blood cells)</a:t>
            </a:r>
            <a:endParaRPr lang="en-US" dirty="0" smtClean="0"/>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54</a:t>
            </a:fld>
            <a:endParaRPr lang="en-US"/>
          </a:p>
        </p:txBody>
      </p:sp>
      <p:sp>
        <p:nvSpPr>
          <p:cNvPr id="3" name="Content Placeholder 2"/>
          <p:cNvSpPr>
            <a:spLocks noGrp="1"/>
          </p:cNvSpPr>
          <p:nvPr>
            <p:ph sz="quarter" idx="1"/>
          </p:nvPr>
        </p:nvSpPr>
        <p:spPr/>
        <p:txBody>
          <a:bodyPr>
            <a:normAutofit/>
          </a:bodyPr>
          <a:lstStyle/>
          <a:p>
            <a:pPr lvl="0">
              <a:buNone/>
            </a:pPr>
            <a:r>
              <a:rPr lang="en-GB" b="1" dirty="0" smtClean="0"/>
              <a:t>Wet gangrene can be seen in </a:t>
            </a:r>
          </a:p>
          <a:p>
            <a:pPr lvl="0"/>
            <a:r>
              <a:rPr lang="en-GB" dirty="0" smtClean="0"/>
              <a:t>Acute pancreatitis</a:t>
            </a:r>
            <a:endParaRPr lang="en-US" dirty="0" smtClean="0"/>
          </a:p>
          <a:p>
            <a:pPr lvl="0"/>
            <a:r>
              <a:rPr lang="en-GB" dirty="0" smtClean="0"/>
              <a:t>Volvulus</a:t>
            </a:r>
            <a:endParaRPr lang="en-US" dirty="0" smtClean="0"/>
          </a:p>
          <a:p>
            <a:pPr lvl="0"/>
            <a:r>
              <a:rPr lang="en-GB" dirty="0" smtClean="0"/>
              <a:t>Intususception</a:t>
            </a:r>
            <a:endParaRPr lang="en-US" dirty="0" smtClean="0"/>
          </a:p>
          <a:p>
            <a:pPr lvl="0"/>
            <a:r>
              <a:rPr lang="en-GB" dirty="0" smtClean="0"/>
              <a:t>Strangulated hernia</a:t>
            </a:r>
            <a:endParaRPr lang="en-US" dirty="0" smtClean="0"/>
          </a:p>
          <a:p>
            <a:pPr lvl="0"/>
            <a:r>
              <a:rPr lang="en-GB" dirty="0" smtClean="0"/>
              <a:t>Burns</a:t>
            </a:r>
            <a:endParaRPr lang="en-US" dirty="0" smtClean="0"/>
          </a:p>
          <a:p>
            <a:pPr lvl="0"/>
            <a:r>
              <a:rPr lang="en-GB" dirty="0" smtClean="0"/>
              <a:t>Bed sores</a:t>
            </a:r>
            <a:endParaRPr lang="en-US" dirty="0" smtClean="0"/>
          </a:p>
          <a:p>
            <a:pPr lvl="0"/>
            <a:r>
              <a:rPr lang="en-GB" dirty="0" smtClean="0"/>
              <a:t>Malnutrition </a:t>
            </a:r>
            <a:endParaRPr lang="en-US" dirty="0" smtClean="0"/>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55</a:t>
            </a:fld>
            <a:endParaRPr lang="en-US"/>
          </a:p>
        </p:txBody>
      </p:sp>
      <p:sp>
        <p:nvSpPr>
          <p:cNvPr id="3" name="Content Placeholder 2"/>
          <p:cNvSpPr>
            <a:spLocks noGrp="1"/>
          </p:cNvSpPr>
          <p:nvPr>
            <p:ph sz="quarter" idx="1"/>
          </p:nvPr>
        </p:nvSpPr>
        <p:spPr/>
        <p:txBody>
          <a:bodyPr>
            <a:normAutofit/>
          </a:bodyPr>
          <a:lstStyle/>
          <a:p>
            <a:pPr marL="514350" lvl="0" indent="-514350">
              <a:buNone/>
            </a:pPr>
            <a:r>
              <a:rPr lang="en-GB" b="1" dirty="0" smtClean="0"/>
              <a:t>Tissue response to necrosis </a:t>
            </a:r>
          </a:p>
          <a:p>
            <a:pPr marL="514350" lvl="0" indent="-514350">
              <a:buFont typeface="+mj-lt"/>
              <a:buAutoNum type="arabicParenR"/>
            </a:pPr>
            <a:r>
              <a:rPr lang="en-GB" dirty="0" smtClean="0"/>
              <a:t>Haemorrhage </a:t>
            </a:r>
            <a:endParaRPr lang="en-US" dirty="0" smtClean="0"/>
          </a:p>
          <a:p>
            <a:pPr marL="514350" lvl="0" indent="-514350">
              <a:buFont typeface="+mj-lt"/>
              <a:buAutoNum type="arabicParenR"/>
            </a:pPr>
            <a:r>
              <a:rPr lang="en-GB" dirty="0" smtClean="0"/>
              <a:t>Inflammation </a:t>
            </a:r>
            <a:endParaRPr lang="en-US" dirty="0" smtClean="0"/>
          </a:p>
          <a:p>
            <a:pPr marL="514350" lvl="0" indent="-514350">
              <a:buFont typeface="+mj-lt"/>
              <a:buAutoNum type="arabicParenR"/>
            </a:pPr>
            <a:r>
              <a:rPr lang="en-GB" dirty="0" smtClean="0"/>
              <a:t>Fever </a:t>
            </a:r>
            <a:endParaRPr lang="en-US" dirty="0" smtClean="0"/>
          </a:p>
          <a:p>
            <a:pPr marL="514350" indent="-514350">
              <a:buFont typeface="+mj-lt"/>
              <a:buAutoNum type="arabicParenR"/>
            </a:pPr>
            <a:r>
              <a:rPr lang="en-GB" dirty="0" smtClean="0"/>
              <a:t>Healing and Repair – fibrosis e.g. liver cirrhosis</a:t>
            </a:r>
          </a:p>
          <a:p>
            <a:pPr marL="514350" indent="-514350">
              <a:buFont typeface="+mj-lt"/>
              <a:buAutoNum type="arabicParenR"/>
            </a:pPr>
            <a:r>
              <a:rPr lang="en-GB" dirty="0" smtClean="0"/>
              <a:t> Calcification </a:t>
            </a:r>
            <a:r>
              <a:rPr lang="en-US" dirty="0" smtClean="0"/>
              <a:t>- These are the effects that will be responsible for causation of features of disease</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56</a:t>
            </a:fld>
            <a:endParaRPr lang="en-US"/>
          </a:p>
        </p:txBody>
      </p:sp>
      <p:sp>
        <p:nvSpPr>
          <p:cNvPr id="3" name="Content Placeholder 2"/>
          <p:cNvSpPr>
            <a:spLocks noGrp="1"/>
          </p:cNvSpPr>
          <p:nvPr>
            <p:ph sz="quarter" idx="1"/>
          </p:nvPr>
        </p:nvSpPr>
        <p:spPr/>
        <p:txBody>
          <a:bodyPr/>
          <a:lstStyle/>
          <a:p>
            <a:pPr marL="514350" lvl="0" indent="-514350">
              <a:buNone/>
            </a:pPr>
            <a:r>
              <a:rPr lang="en-GB" b="1" dirty="0" smtClean="0"/>
              <a:t>Outcome of necrosis </a:t>
            </a:r>
          </a:p>
          <a:p>
            <a:pPr marL="514350" lvl="0" indent="-514350">
              <a:buFont typeface="+mj-lt"/>
              <a:buAutoNum type="arabicPeriod"/>
            </a:pPr>
            <a:r>
              <a:rPr lang="en-GB" dirty="0" smtClean="0"/>
              <a:t>Autolysis</a:t>
            </a:r>
            <a:endParaRPr lang="en-US" dirty="0" smtClean="0"/>
          </a:p>
          <a:p>
            <a:pPr marL="514350" lvl="0" indent="-514350">
              <a:buFont typeface="+mj-lt"/>
              <a:buAutoNum type="arabicPeriod"/>
            </a:pPr>
            <a:r>
              <a:rPr lang="en-GB" dirty="0" smtClean="0"/>
              <a:t>Phagocytosis</a:t>
            </a:r>
            <a:endParaRPr lang="en-US" dirty="0" smtClean="0"/>
          </a:p>
          <a:p>
            <a:pPr marL="514350" lvl="0" indent="-514350">
              <a:buFont typeface="+mj-lt"/>
              <a:buAutoNum type="arabicPeriod"/>
            </a:pPr>
            <a:r>
              <a:rPr lang="en-GB" dirty="0" smtClean="0"/>
              <a:t>Organization</a:t>
            </a:r>
            <a:endParaRPr lang="en-US" dirty="0" smtClean="0"/>
          </a:p>
          <a:p>
            <a:pPr marL="514350" lvl="0" indent="-514350">
              <a:buFont typeface="+mj-lt"/>
              <a:buAutoNum type="arabicPeriod"/>
            </a:pPr>
            <a:r>
              <a:rPr lang="en-GB" dirty="0" smtClean="0"/>
              <a:t>Fibrosis </a:t>
            </a:r>
            <a:endParaRPr lang="en-US" dirty="0" smtClean="0"/>
          </a:p>
          <a:p>
            <a:pPr marL="514350" lvl="0" indent="-514350">
              <a:buFont typeface="+mj-lt"/>
              <a:buAutoNum type="arabicPeriod"/>
            </a:pPr>
            <a:r>
              <a:rPr lang="en-GB" dirty="0" smtClean="0"/>
              <a:t>Calcification</a:t>
            </a:r>
            <a:endParaRPr lang="en-US" dirty="0" smtClean="0"/>
          </a:p>
          <a:p>
            <a:pPr marL="514350" lvl="0" indent="-514350">
              <a:buFont typeface="+mj-lt"/>
              <a:buAutoNum type="arabicPeriod"/>
            </a:pPr>
            <a:r>
              <a:rPr lang="en-GB" dirty="0" smtClean="0"/>
              <a:t>Gangrene</a:t>
            </a:r>
            <a:endParaRPr lang="en-US" dirty="0" smtClean="0"/>
          </a:p>
          <a:p>
            <a:pPr marL="514350" lvl="0" indent="-514350">
              <a:buFont typeface="+mj-lt"/>
              <a:buAutoNum type="arabicPeriod"/>
            </a:pPr>
            <a:r>
              <a:rPr lang="en-GB" dirty="0" smtClean="0"/>
              <a:t>Organ failure</a:t>
            </a:r>
            <a:endParaRPr lang="en-US" dirty="0" smtClean="0"/>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57</a:t>
            </a:fld>
            <a:endParaRPr lang="en-US"/>
          </a:p>
        </p:txBody>
      </p:sp>
      <p:sp>
        <p:nvSpPr>
          <p:cNvPr id="3" name="Content Placeholder 2"/>
          <p:cNvSpPr>
            <a:spLocks noGrp="1"/>
          </p:cNvSpPr>
          <p:nvPr>
            <p:ph sz="quarter" idx="1"/>
          </p:nvPr>
        </p:nvSpPr>
        <p:spPr/>
        <p:txBody>
          <a:bodyPr>
            <a:normAutofit fontScale="92500"/>
          </a:bodyPr>
          <a:lstStyle/>
          <a:p>
            <a:pPr lvl="1" algn="just">
              <a:buNone/>
            </a:pPr>
            <a:r>
              <a:rPr lang="en-GB" b="1" dirty="0" smtClean="0"/>
              <a:t>Autolysis</a:t>
            </a:r>
            <a:endParaRPr lang="en-US" dirty="0" smtClean="0"/>
          </a:p>
          <a:p>
            <a:pPr algn="just"/>
            <a:r>
              <a:rPr lang="en-US" dirty="0" smtClean="0"/>
              <a:t>This is the process of “self-digestion” that is seen in all forms of necrosis as it begins after the death of the cell.</a:t>
            </a:r>
          </a:p>
          <a:p>
            <a:pPr algn="just"/>
            <a:r>
              <a:rPr lang="en-US" dirty="0" smtClean="0"/>
              <a:t>Its rate of development is usually dependent on local enzyme content. </a:t>
            </a:r>
          </a:p>
          <a:p>
            <a:pPr marL="0" indent="0" algn="just">
              <a:buNone/>
            </a:pPr>
            <a:r>
              <a:rPr lang="en-US" b="1" dirty="0"/>
              <a:t> </a:t>
            </a:r>
            <a:r>
              <a:rPr lang="en-US" b="1" dirty="0" smtClean="0"/>
              <a:t>    </a:t>
            </a:r>
            <a:r>
              <a:rPr lang="en-GB" b="1" dirty="0" smtClean="0"/>
              <a:t>Phagocytosis</a:t>
            </a:r>
            <a:endParaRPr lang="en-US" dirty="0" smtClean="0"/>
          </a:p>
          <a:p>
            <a:pPr algn="just"/>
            <a:r>
              <a:rPr lang="en-GB" dirty="0" smtClean="0"/>
              <a:t>When the number of dead cells is small, the process of phagocytosis involving phagocytic cells - macrophages and neutrophils, removes the dead cells.  </a:t>
            </a:r>
            <a:endParaRPr lang="en-US" dirty="0" smtClean="0"/>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58</a:t>
            </a:fld>
            <a:endParaRPr lang="en-US"/>
          </a:p>
        </p:txBody>
      </p:sp>
      <p:sp>
        <p:nvSpPr>
          <p:cNvPr id="6" name="Content Placeholder 5"/>
          <p:cNvSpPr>
            <a:spLocks noGrp="1"/>
          </p:cNvSpPr>
          <p:nvPr>
            <p:ph sz="quarter" idx="1"/>
          </p:nvPr>
        </p:nvSpPr>
        <p:spPr/>
        <p:txBody>
          <a:bodyPr>
            <a:normAutofit fontScale="92500" lnSpcReduction="20000"/>
          </a:bodyPr>
          <a:lstStyle/>
          <a:p>
            <a:pPr lvl="1" algn="just">
              <a:buNone/>
            </a:pPr>
            <a:r>
              <a:rPr lang="en-GB" b="1" dirty="0" smtClean="0"/>
              <a:t>Organization</a:t>
            </a:r>
            <a:endParaRPr lang="en-US" dirty="0" smtClean="0"/>
          </a:p>
          <a:p>
            <a:pPr algn="just"/>
            <a:r>
              <a:rPr lang="en-GB" dirty="0" smtClean="0"/>
              <a:t>In situations where a large number of cells are dead, organization and repair (with formation a fibrous scar) of the dead tissues takes place following the inflammatory response that occurs.</a:t>
            </a:r>
            <a:endParaRPr lang="en-US" dirty="0" smtClean="0"/>
          </a:p>
          <a:p>
            <a:pPr lvl="1" algn="just">
              <a:buNone/>
            </a:pPr>
            <a:r>
              <a:rPr lang="en-GB" b="1" dirty="0" smtClean="0"/>
              <a:t>Fibrosis</a:t>
            </a:r>
            <a:endParaRPr lang="en-US" dirty="0" smtClean="0"/>
          </a:p>
          <a:p>
            <a:pPr algn="just"/>
            <a:r>
              <a:rPr lang="en-GB" dirty="0" smtClean="0"/>
              <a:t>Fibrosis occurs due to formation of scar tissue to replace the dead tissue </a:t>
            </a:r>
            <a:endParaRPr lang="en-US" dirty="0" smtClean="0"/>
          </a:p>
          <a:p>
            <a:pPr lvl="1" algn="just">
              <a:buNone/>
            </a:pPr>
            <a:r>
              <a:rPr lang="en-GB" b="1" dirty="0" smtClean="0"/>
              <a:t>Calcification</a:t>
            </a:r>
            <a:endParaRPr lang="en-US" dirty="0" smtClean="0"/>
          </a:p>
          <a:p>
            <a:pPr algn="just"/>
            <a:r>
              <a:rPr lang="en-GB" dirty="0" smtClean="0"/>
              <a:t>The necrotic tissue fails to be completely removed and there occurs deposition of calcium e.g. in </a:t>
            </a:r>
            <a:r>
              <a:rPr lang="en-GB" dirty="0" err="1" smtClean="0"/>
              <a:t>tuberculous</a:t>
            </a:r>
            <a:r>
              <a:rPr lang="en-GB" dirty="0" smtClean="0"/>
              <a:t> </a:t>
            </a:r>
            <a:r>
              <a:rPr lang="en-GB" dirty="0" err="1" smtClean="0"/>
              <a:t>caseous</a:t>
            </a:r>
            <a:r>
              <a:rPr lang="en-GB" dirty="0" smtClean="0"/>
              <a:t> necrosis. This can be seen on an x-ray film. </a:t>
            </a:r>
            <a:endParaRPr lang="en-US" dirty="0" smtClean="0"/>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59</a:t>
            </a:fld>
            <a:endParaRPr lang="en-US"/>
          </a:p>
        </p:txBody>
      </p:sp>
      <p:sp>
        <p:nvSpPr>
          <p:cNvPr id="3" name="Content Placeholder 2"/>
          <p:cNvSpPr>
            <a:spLocks noGrp="1"/>
          </p:cNvSpPr>
          <p:nvPr>
            <p:ph sz="quarter" idx="1"/>
          </p:nvPr>
        </p:nvSpPr>
        <p:spPr/>
        <p:txBody>
          <a:bodyPr>
            <a:normAutofit/>
          </a:bodyPr>
          <a:lstStyle/>
          <a:p>
            <a:pPr lvl="0" algn="just"/>
            <a:r>
              <a:rPr lang="en-GB" dirty="0" smtClean="0"/>
              <a:t>Dead tissues may undergo calcification due to deposition of calcium in the dead tissue. </a:t>
            </a:r>
          </a:p>
          <a:p>
            <a:pPr lvl="0" algn="just"/>
            <a:r>
              <a:rPr lang="en-GB" dirty="0" smtClean="0"/>
              <a:t>Calcification of </a:t>
            </a:r>
            <a:r>
              <a:rPr lang="en-GB" dirty="0" err="1" smtClean="0"/>
              <a:t>necrosed</a:t>
            </a:r>
            <a:r>
              <a:rPr lang="en-GB" dirty="0" smtClean="0"/>
              <a:t> tissue is called </a:t>
            </a:r>
            <a:r>
              <a:rPr lang="en-GB" b="1" dirty="0" smtClean="0"/>
              <a:t>dystrophic calcification</a:t>
            </a:r>
            <a:r>
              <a:rPr lang="en-GB" dirty="0" smtClean="0"/>
              <a:t>.</a:t>
            </a:r>
          </a:p>
          <a:p>
            <a:pPr lvl="0" algn="just"/>
            <a:r>
              <a:rPr lang="en-GB" dirty="0" smtClean="0"/>
              <a:t> </a:t>
            </a:r>
            <a:r>
              <a:rPr lang="en-GB" b="1" dirty="0" smtClean="0"/>
              <a:t>Metastatic calcification</a:t>
            </a:r>
            <a:r>
              <a:rPr lang="en-GB" dirty="0" smtClean="0"/>
              <a:t> takes place in normal tissues with the favoured site being soft tissues, blood vessels, lungs and kidneys due  . It is due to an abnormality of calcium metabolism leading to high levels of serum calcium.</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6</a:t>
            </a:fld>
            <a:endParaRPr lang="en-US"/>
          </a:p>
        </p:txBody>
      </p:sp>
      <p:sp>
        <p:nvSpPr>
          <p:cNvPr id="6" name="Content Placeholder 5"/>
          <p:cNvSpPr>
            <a:spLocks noGrp="1"/>
          </p:cNvSpPr>
          <p:nvPr>
            <p:ph sz="quarter" idx="1"/>
          </p:nvPr>
        </p:nvSpPr>
        <p:spPr/>
        <p:txBody>
          <a:bodyPr>
            <a:normAutofit lnSpcReduction="10000"/>
          </a:bodyPr>
          <a:lstStyle/>
          <a:p>
            <a:pPr algn="just"/>
            <a:r>
              <a:rPr lang="en-GB" dirty="0" smtClean="0"/>
              <a:t>Apoptosis involves cell death of single cells or small groups of cells where the other cells are functioning well.</a:t>
            </a:r>
          </a:p>
          <a:p>
            <a:pPr algn="just"/>
            <a:r>
              <a:rPr lang="en-GB" dirty="0" smtClean="0"/>
              <a:t>Apoptosis is an energy-dependent process needed to maintain membrane pumping systems and synthesis of cellular proteins. </a:t>
            </a:r>
          </a:p>
          <a:p>
            <a:pPr algn="just"/>
            <a:r>
              <a:rPr lang="en-GB" dirty="0" smtClean="0"/>
              <a:t>It is not associated with inflammation and once initiated the process is irreversible.  </a:t>
            </a:r>
          </a:p>
          <a:p>
            <a:pPr algn="just"/>
            <a:r>
              <a:rPr lang="en-GB" dirty="0" smtClean="0"/>
              <a:t>Apoptosis can be seen in physiological and pathological processes.</a:t>
            </a:r>
            <a:endParaRPr lang="en-US" dirty="0" smtClean="0"/>
          </a:p>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60</a:t>
            </a:fld>
            <a:endParaRPr lang="en-US"/>
          </a:p>
        </p:txBody>
      </p:sp>
      <p:sp>
        <p:nvSpPr>
          <p:cNvPr id="3" name="Content Placeholder 2"/>
          <p:cNvSpPr>
            <a:spLocks noGrp="1"/>
          </p:cNvSpPr>
          <p:nvPr>
            <p:ph sz="quarter" idx="1"/>
          </p:nvPr>
        </p:nvSpPr>
        <p:spPr/>
        <p:txBody>
          <a:bodyPr>
            <a:normAutofit/>
          </a:bodyPr>
          <a:lstStyle/>
          <a:p>
            <a:pPr lvl="1" algn="just">
              <a:buNone/>
            </a:pPr>
            <a:r>
              <a:rPr lang="en-GB" b="1" dirty="0" smtClean="0"/>
              <a:t>Organ Failure</a:t>
            </a:r>
            <a:endParaRPr lang="en-US" dirty="0" smtClean="0"/>
          </a:p>
          <a:p>
            <a:pPr algn="just"/>
            <a:r>
              <a:rPr lang="en-GB" dirty="0" smtClean="0"/>
              <a:t>Other effects of necrosis depend on the organs or tissues affected:</a:t>
            </a:r>
            <a:endParaRPr lang="en-US" dirty="0" smtClean="0"/>
          </a:p>
          <a:p>
            <a:pPr marL="514350" lvl="0" indent="-514350" algn="just">
              <a:buFont typeface="+mj-lt"/>
              <a:buAutoNum type="arabicPeriod"/>
            </a:pPr>
            <a:r>
              <a:rPr lang="en-GB" dirty="0" smtClean="0"/>
              <a:t>Heart – Heart failure</a:t>
            </a:r>
            <a:endParaRPr lang="en-US" dirty="0" smtClean="0"/>
          </a:p>
          <a:p>
            <a:pPr marL="514350" lvl="0" indent="-514350" algn="just">
              <a:buFont typeface="+mj-lt"/>
              <a:buAutoNum type="arabicPeriod"/>
            </a:pPr>
            <a:r>
              <a:rPr lang="en-GB" dirty="0" smtClean="0"/>
              <a:t>Kidney – Renal failure</a:t>
            </a:r>
            <a:endParaRPr lang="en-US" dirty="0" smtClean="0"/>
          </a:p>
          <a:p>
            <a:pPr marL="514350" lvl="0" indent="-514350" algn="just">
              <a:buFont typeface="+mj-lt"/>
              <a:buAutoNum type="arabicPeriod"/>
            </a:pPr>
            <a:r>
              <a:rPr lang="en-GB" dirty="0" smtClean="0"/>
              <a:t>Liver – Liver failure</a:t>
            </a:r>
            <a:endParaRPr lang="en-US" dirty="0" smtClean="0"/>
          </a:p>
          <a:p>
            <a:pPr marL="514350" lvl="0" indent="-514350" algn="just">
              <a:buFont typeface="+mj-lt"/>
              <a:buAutoNum type="arabicPeriod"/>
            </a:pPr>
            <a:r>
              <a:rPr lang="en-GB" dirty="0" smtClean="0"/>
              <a:t>Pancreases – diabetes mellitus </a:t>
            </a:r>
            <a:endParaRPr lang="en-US" dirty="0" smtClean="0"/>
          </a:p>
          <a:p>
            <a:pPr marL="514350" lvl="0" indent="-514350" algn="just">
              <a:buFont typeface="+mj-lt"/>
              <a:buAutoNum type="arabicPeriod"/>
            </a:pPr>
            <a:r>
              <a:rPr lang="en-GB" dirty="0" smtClean="0"/>
              <a:t>Brain –</a:t>
            </a:r>
            <a:r>
              <a:rPr lang="en-GB" b="1" dirty="0" smtClean="0"/>
              <a:t> </a:t>
            </a:r>
            <a:r>
              <a:rPr lang="en-GB" dirty="0" smtClean="0"/>
              <a:t>death, hemiplegia</a:t>
            </a:r>
            <a:endParaRPr lang="en-US" dirty="0" smtClean="0"/>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fld id="{7A390A13-3EC7-40E4-B97F-CCC1A2BDE3C6}" type="slidenum">
              <a:rPr lang="en-US" smtClean="0"/>
              <a:pPr/>
              <a:t>61</a:t>
            </a:fld>
            <a:endParaRPr lang="en-US"/>
          </a:p>
        </p:txBody>
      </p:sp>
      <p:sp>
        <p:nvSpPr>
          <p:cNvPr id="3" name="Content Placeholder 2"/>
          <p:cNvSpPr>
            <a:spLocks noGrp="1"/>
          </p:cNvSpPr>
          <p:nvPr>
            <p:ph sz="quarter" idx="1"/>
          </p:nvPr>
        </p:nvSpPr>
        <p:spPr/>
        <p:txBody>
          <a:bodyPr/>
          <a:lstStyle/>
          <a:p>
            <a:r>
              <a:rPr lang="en-US" dirty="0" smtClean="0"/>
              <a:t>THANK YOU</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Cont.</a:t>
            </a:r>
            <a:br>
              <a:rPr lang="en-US" dirty="0" smtClean="0"/>
            </a:b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7</a:t>
            </a:fld>
            <a:endParaRPr lang="en-US"/>
          </a:p>
        </p:txBody>
      </p:sp>
      <p:sp>
        <p:nvSpPr>
          <p:cNvPr id="3" name="Content Placeholder 2"/>
          <p:cNvSpPr>
            <a:spLocks noGrp="1"/>
          </p:cNvSpPr>
          <p:nvPr>
            <p:ph sz="quarter" idx="1"/>
          </p:nvPr>
        </p:nvSpPr>
        <p:spPr/>
        <p:txBody>
          <a:bodyPr>
            <a:normAutofit fontScale="92500" lnSpcReduction="10000"/>
          </a:bodyPr>
          <a:lstStyle/>
          <a:p>
            <a:pPr lvl="0" algn="just">
              <a:buNone/>
            </a:pPr>
            <a:r>
              <a:rPr lang="en-GB" b="1" dirty="0" smtClean="0"/>
              <a:t>Examples of Physiological Apoptosis </a:t>
            </a:r>
          </a:p>
          <a:p>
            <a:pPr lvl="0" algn="just">
              <a:buFont typeface="Wingdings" pitchFamily="2" charset="2"/>
              <a:buChar char="Ø"/>
            </a:pPr>
            <a:r>
              <a:rPr lang="en-GB" dirty="0" smtClean="0"/>
              <a:t>To maintain cell population in tissues with high cell turnover e.g. skin and bowels. </a:t>
            </a:r>
            <a:endParaRPr lang="en-US" dirty="0" smtClean="0"/>
          </a:p>
          <a:p>
            <a:pPr lvl="0" algn="just">
              <a:buFont typeface="Wingdings" pitchFamily="2" charset="2"/>
              <a:buChar char="Ø"/>
            </a:pPr>
            <a:r>
              <a:rPr lang="en-GB" dirty="0" smtClean="0"/>
              <a:t>To eliminate immune cells after cytokine depletion </a:t>
            </a:r>
            <a:endParaRPr lang="en-US" dirty="0" smtClean="0"/>
          </a:p>
          <a:p>
            <a:pPr lvl="0" algn="just">
              <a:buFont typeface="Wingdings" pitchFamily="2" charset="2"/>
              <a:buChar char="Ø"/>
            </a:pPr>
            <a:r>
              <a:rPr lang="en-GB" dirty="0" smtClean="0"/>
              <a:t>To remove damaged cells by viruses </a:t>
            </a:r>
            <a:endParaRPr lang="en-US" dirty="0" smtClean="0"/>
          </a:p>
          <a:p>
            <a:pPr lvl="0" algn="just">
              <a:buFont typeface="Wingdings" pitchFamily="2" charset="2"/>
              <a:buChar char="Ø"/>
            </a:pPr>
            <a:r>
              <a:rPr lang="en-GB" dirty="0" smtClean="0"/>
              <a:t>To eliminate cells with DNA damage by radiation, cytotoxic agents </a:t>
            </a:r>
            <a:r>
              <a:rPr lang="en-GB" dirty="0" err="1" smtClean="0"/>
              <a:t>etc</a:t>
            </a:r>
            <a:endParaRPr lang="en-GB" dirty="0" smtClean="0"/>
          </a:p>
          <a:p>
            <a:pPr lvl="0" algn="just">
              <a:buFont typeface="Wingdings" pitchFamily="2" charset="2"/>
              <a:buChar char="Ø"/>
            </a:pPr>
            <a:r>
              <a:rPr lang="en-GB" dirty="0" smtClean="0"/>
              <a:t>Physiological involution of cells in hormone dependent tissues </a:t>
            </a:r>
            <a:r>
              <a:rPr lang="en-GB" dirty="0" err="1" smtClean="0"/>
              <a:t>e.g</a:t>
            </a:r>
            <a:r>
              <a:rPr lang="en-GB" dirty="0" smtClean="0"/>
              <a:t> endometrium </a:t>
            </a:r>
            <a:r>
              <a:rPr lang="en-GB" dirty="0" err="1" smtClean="0"/>
              <a:t>shedding,regression</a:t>
            </a:r>
            <a:r>
              <a:rPr lang="en-GB" dirty="0" smtClean="0"/>
              <a:t> of lactating breast after withdrawal of breast feeding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8</a:t>
            </a:fld>
            <a:endParaRPr lang="en-US"/>
          </a:p>
        </p:txBody>
      </p:sp>
      <p:sp>
        <p:nvSpPr>
          <p:cNvPr id="3" name="Content Placeholder 2"/>
          <p:cNvSpPr>
            <a:spLocks noGrp="1"/>
          </p:cNvSpPr>
          <p:nvPr>
            <p:ph sz="quarter" idx="1"/>
          </p:nvPr>
        </p:nvSpPr>
        <p:spPr/>
        <p:txBody>
          <a:bodyPr>
            <a:normAutofit fontScale="92500"/>
          </a:bodyPr>
          <a:lstStyle/>
          <a:p>
            <a:pPr lvl="0" algn="just">
              <a:buNone/>
            </a:pPr>
            <a:r>
              <a:rPr lang="en-GB" b="1" dirty="0" smtClean="0"/>
              <a:t>Examples of Pathological Apoptosis </a:t>
            </a:r>
          </a:p>
          <a:p>
            <a:pPr lvl="0" algn="just">
              <a:buFont typeface="Wingdings" pitchFamily="2" charset="2"/>
              <a:buChar char="Ø"/>
            </a:pPr>
            <a:r>
              <a:rPr lang="en-GB" dirty="0" smtClean="0"/>
              <a:t>Tumours: Balance between apoptosis and cell proliferation is disturbed in neoplasia </a:t>
            </a:r>
            <a:endParaRPr lang="en-US" dirty="0" smtClean="0"/>
          </a:p>
          <a:p>
            <a:pPr lvl="0" algn="just">
              <a:buFont typeface="Wingdings" pitchFamily="2" charset="2"/>
              <a:buChar char="Ø"/>
            </a:pPr>
            <a:r>
              <a:rPr lang="en-GB" dirty="0" smtClean="0"/>
              <a:t>Atrophy: Cell loss in atrophic tissues (e.g. hepatitis) </a:t>
            </a:r>
            <a:endParaRPr lang="en-US" dirty="0" smtClean="0"/>
          </a:p>
          <a:p>
            <a:pPr lvl="0" algn="just">
              <a:buFont typeface="Wingdings" pitchFamily="2" charset="2"/>
              <a:buChar char="Ø"/>
            </a:pPr>
            <a:r>
              <a:rPr lang="en-GB" dirty="0" smtClean="0"/>
              <a:t>HIV/AIDS – loss of lymphocytes by apoptosis </a:t>
            </a:r>
          </a:p>
          <a:p>
            <a:pPr lvl="0" algn="just">
              <a:buFont typeface="Wingdings" pitchFamily="2" charset="2"/>
              <a:buChar char="Ø"/>
            </a:pPr>
            <a:r>
              <a:rPr lang="en-GB" dirty="0" smtClean="0"/>
              <a:t>Cell death in response to injurious substances involved in causation of apoptosis </a:t>
            </a:r>
            <a:r>
              <a:rPr lang="en-GB" dirty="0" err="1" smtClean="0"/>
              <a:t>e.g</a:t>
            </a:r>
            <a:r>
              <a:rPr lang="en-GB" dirty="0" smtClean="0"/>
              <a:t> radiation, hypoxia</a:t>
            </a:r>
          </a:p>
          <a:p>
            <a:pPr lvl="0" algn="just">
              <a:buFont typeface="Wingdings" pitchFamily="2" charset="2"/>
              <a:buChar char="Ø"/>
            </a:pPr>
            <a:r>
              <a:rPr lang="en-GB" dirty="0" smtClean="0"/>
              <a:t>In degenerative diseases of the </a:t>
            </a:r>
            <a:r>
              <a:rPr lang="en-GB" dirty="0" err="1" smtClean="0"/>
              <a:t>cns</a:t>
            </a:r>
            <a:r>
              <a:rPr lang="en-GB" dirty="0" smtClean="0"/>
              <a:t> </a:t>
            </a:r>
            <a:r>
              <a:rPr lang="en-GB" dirty="0" err="1" smtClean="0"/>
              <a:t>e.g</a:t>
            </a:r>
            <a:r>
              <a:rPr lang="en-GB" dirty="0" smtClean="0"/>
              <a:t> in Parkinson’s disease </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Cont.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7A390A13-3EC7-40E4-B97F-CCC1A2BDE3C6}" type="slidenum">
              <a:rPr lang="en-US" smtClean="0"/>
              <a:pPr/>
              <a:t>9</a:t>
            </a:fld>
            <a:endParaRPr lang="en-US"/>
          </a:p>
        </p:txBody>
      </p:sp>
      <p:sp>
        <p:nvSpPr>
          <p:cNvPr id="3" name="Content Placeholder 2"/>
          <p:cNvSpPr>
            <a:spLocks noGrp="1"/>
          </p:cNvSpPr>
          <p:nvPr>
            <p:ph sz="quarter" idx="1"/>
          </p:nvPr>
        </p:nvSpPr>
        <p:spPr/>
        <p:txBody>
          <a:bodyPr>
            <a:normAutofit/>
          </a:bodyPr>
          <a:lstStyle/>
          <a:p>
            <a:pPr>
              <a:buNone/>
            </a:pPr>
            <a:r>
              <a:rPr lang="en-GB" b="1" dirty="0" smtClean="0"/>
              <a:t>Process of apoptosis </a:t>
            </a:r>
          </a:p>
          <a:p>
            <a:r>
              <a:rPr lang="en-GB" dirty="0" smtClean="0"/>
              <a:t>The following events sum up the sequence involved in apoptosis.</a:t>
            </a:r>
            <a:endParaRPr lang="en-GB" b="1" dirty="0" smtClean="0"/>
          </a:p>
          <a:p>
            <a:r>
              <a:rPr lang="en-GB" dirty="0"/>
              <a:t>i</a:t>
            </a:r>
            <a:r>
              <a:rPr lang="en-GB" dirty="0" smtClean="0"/>
              <a:t>)  </a:t>
            </a:r>
            <a:r>
              <a:rPr lang="en-GB" b="1" dirty="0" smtClean="0"/>
              <a:t>initiation </a:t>
            </a:r>
            <a:endParaRPr lang="en-GB" b="1" dirty="0"/>
          </a:p>
          <a:p>
            <a:r>
              <a:rPr lang="en-GB" b="1" dirty="0" smtClean="0"/>
              <a:t>Ii) execution </a:t>
            </a:r>
          </a:p>
          <a:p>
            <a:r>
              <a:rPr lang="en-GB" b="1" dirty="0" smtClean="0"/>
              <a:t>Iii) elimination</a:t>
            </a:r>
            <a:endParaRPr lang="en-GB"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2968</TotalTime>
  <Words>2606</Words>
  <Application>Microsoft Office PowerPoint</Application>
  <PresentationFormat>On-screen Show (4:3)</PresentationFormat>
  <Paragraphs>429</Paragraphs>
  <Slides>61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61</vt:i4>
      </vt:variant>
    </vt:vector>
  </HeadingPairs>
  <TitlesOfParts>
    <vt:vector size="66" baseType="lpstr">
      <vt:lpstr>Calibri</vt:lpstr>
      <vt:lpstr>Tw Cen MT</vt:lpstr>
      <vt:lpstr>Wingdings</vt:lpstr>
      <vt:lpstr>Wingdings 2</vt:lpstr>
      <vt:lpstr>Median</vt:lpstr>
      <vt:lpstr>Cell DEATH</vt:lpstr>
      <vt:lpstr>Objectives   </vt:lpstr>
      <vt:lpstr> Cont. </vt:lpstr>
      <vt:lpstr>Cont. </vt:lpstr>
      <vt:lpstr> Cont.   </vt:lpstr>
      <vt:lpstr>Cont.</vt:lpstr>
      <vt:lpstr> Cont. </vt:lpstr>
      <vt:lpstr>Cont.</vt:lpstr>
      <vt:lpstr>Cont.</vt:lpstr>
      <vt:lpstr> Cont. </vt:lpstr>
      <vt:lpstr> Cont. </vt:lpstr>
      <vt:lpstr> Cont. </vt:lpstr>
      <vt:lpstr> Cont. </vt:lpstr>
      <vt:lpstr>Cont.</vt:lpstr>
      <vt:lpstr> Cont. </vt:lpstr>
      <vt:lpstr>Cont.</vt:lpstr>
      <vt:lpstr> Cont.   </vt:lpstr>
      <vt:lpstr>Cont.</vt:lpstr>
      <vt:lpstr>Cont.</vt:lpstr>
      <vt:lpstr> Cont. </vt:lpstr>
      <vt:lpstr> Cont. </vt:lpstr>
      <vt:lpstr> Cont. </vt:lpstr>
      <vt:lpstr>Cont.</vt:lpstr>
      <vt:lpstr>Cont.</vt:lpstr>
      <vt:lpstr>Pathogenesis</vt:lpstr>
      <vt:lpstr>Cont.</vt:lpstr>
      <vt:lpstr>Cont.</vt:lpstr>
      <vt:lpstr> Cont. </vt:lpstr>
      <vt:lpstr>Cont.</vt:lpstr>
      <vt:lpstr>Cont.</vt:lpstr>
      <vt:lpstr>Cont.</vt:lpstr>
      <vt:lpstr>Cont.</vt:lpstr>
      <vt:lpstr>Cont.</vt:lpstr>
      <vt:lpstr> Cont.   </vt:lpstr>
      <vt:lpstr> Cont. </vt:lpstr>
      <vt:lpstr>Cont.</vt:lpstr>
      <vt:lpstr> Cont. </vt:lpstr>
      <vt:lpstr>Cont.</vt:lpstr>
      <vt:lpstr> Cont.</vt:lpstr>
      <vt:lpstr> Cont. </vt:lpstr>
      <vt:lpstr>Cont.</vt:lpstr>
      <vt:lpstr> Cont. </vt:lpstr>
      <vt:lpstr>Cont.</vt:lpstr>
      <vt:lpstr> Cont. </vt:lpstr>
      <vt:lpstr> Cont. </vt:lpstr>
      <vt:lpstr> Cont.</vt:lpstr>
      <vt:lpstr> Cont. </vt:lpstr>
      <vt:lpstr>Cont.</vt:lpstr>
      <vt:lpstr>Cont.</vt:lpstr>
      <vt:lpstr>Cont. </vt:lpstr>
      <vt:lpstr> Cont.</vt:lpstr>
      <vt:lpstr>Cont.</vt:lpstr>
      <vt:lpstr>Cont.</vt:lpstr>
      <vt:lpstr> Cont. </vt:lpstr>
      <vt:lpstr> Cont. </vt:lpstr>
      <vt:lpstr> Cont. </vt:lpstr>
      <vt:lpstr>Cont.</vt:lpstr>
      <vt:lpstr>Cont.</vt:lpstr>
      <vt:lpstr>Cont.</vt:lpstr>
      <vt:lpstr>Cont.</vt:lpstr>
      <vt:lpstr>The End.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 pathology</dc:title>
  <dc:creator>RUTH NDUNDA</dc:creator>
  <cp:lastModifiedBy>HP</cp:lastModifiedBy>
  <cp:revision>86</cp:revision>
  <dcterms:created xsi:type="dcterms:W3CDTF">2015-11-17T15:01:14Z</dcterms:created>
  <dcterms:modified xsi:type="dcterms:W3CDTF">2020-10-06T13:23:39Z</dcterms:modified>
</cp:coreProperties>
</file>