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4" r:id="rId23"/>
    <p:sldId id="295" r:id="rId24"/>
    <p:sldId id="296" r:id="rId25"/>
    <p:sldId id="297" r:id="rId26"/>
    <p:sldId id="298" r:id="rId27"/>
    <p:sldId id="299" r:id="rId28"/>
    <p:sldId id="300" r:id="rId29"/>
    <p:sldId id="301" r:id="rId30"/>
    <p:sldId id="302" r:id="rId31"/>
    <p:sldId id="303" r:id="rId32"/>
    <p:sldId id="304" r:id="rId33"/>
    <p:sldId id="305" r:id="rId34"/>
    <p:sldId id="306" r:id="rId35"/>
    <p:sldId id="307" r:id="rId36"/>
    <p:sldId id="308" r:id="rId37"/>
    <p:sldId id="309" r:id="rId38"/>
    <p:sldId id="310" r:id="rId39"/>
    <p:sldId id="312" r:id="rId40"/>
    <p:sldId id="315" r:id="rId41"/>
    <p:sldId id="314" r:id="rId42"/>
    <p:sldId id="316" r:id="rId43"/>
    <p:sldId id="277" r:id="rId44"/>
    <p:sldId id="288" r:id="rId45"/>
    <p:sldId id="278" r:id="rId46"/>
    <p:sldId id="289" r:id="rId47"/>
    <p:sldId id="280" r:id="rId48"/>
    <p:sldId id="291" r:id="rId49"/>
    <p:sldId id="281" r:id="rId50"/>
    <p:sldId id="283"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CULTURE</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801913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Culture shock</a:t>
            </a:r>
            <a:endParaRPr lang="en-US" dirty="0"/>
          </a:p>
          <a:p>
            <a:r>
              <a:rPr lang="en-US" dirty="0"/>
              <a:t>Is a type of disorientation a person may feel when experiencing an unfamiliar way of life due to visiting a new culture?</a:t>
            </a:r>
          </a:p>
          <a:p>
            <a:r>
              <a:rPr lang="en-US" b="1" dirty="0"/>
              <a:t>Ethinocentricism</a:t>
            </a:r>
            <a:endParaRPr lang="en-US" dirty="0"/>
          </a:p>
          <a:p>
            <a:r>
              <a:rPr lang="en-US" dirty="0"/>
              <a:t>Tendency of a particular group to think their culture, beliefs and values as the only ones which are right</a:t>
            </a:r>
          </a:p>
          <a:p>
            <a:endParaRPr lang="en-US" dirty="0"/>
          </a:p>
        </p:txBody>
      </p:sp>
    </p:spTree>
    <p:extLst>
      <p:ext uri="{BB962C8B-B14F-4D97-AF65-F5344CB8AC3E}">
        <p14:creationId xmlns:p14="http://schemas.microsoft.com/office/powerpoint/2010/main" val="2242766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Components of culture</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b="1" dirty="0" smtClean="0"/>
              <a:t>                     Norm</a:t>
            </a:r>
            <a:r>
              <a:rPr lang="en-US" dirty="0" smtClean="0"/>
              <a:t> </a:t>
            </a:r>
            <a:endParaRPr lang="en-US" dirty="0"/>
          </a:p>
          <a:p>
            <a:r>
              <a:rPr lang="en-US" dirty="0"/>
              <a:t>Social rules governing the behavior and conduct of society members.  </a:t>
            </a:r>
          </a:p>
          <a:p>
            <a:r>
              <a:rPr lang="en-US" dirty="0"/>
              <a:t>They define what people may or may not do e.g. warm greetings should be demonstrated by vigorously shaking hands with a friend but may not be appropriate for a mother and son –in- law. </a:t>
            </a:r>
          </a:p>
          <a:p>
            <a:endParaRPr lang="en-US" dirty="0"/>
          </a:p>
        </p:txBody>
      </p:sp>
    </p:spTree>
    <p:extLst>
      <p:ext uri="{BB962C8B-B14F-4D97-AF65-F5344CB8AC3E}">
        <p14:creationId xmlns:p14="http://schemas.microsoft.com/office/powerpoint/2010/main" val="281130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17551"/>
            <a:ext cx="8596668" cy="1320800"/>
          </a:xfrm>
        </p:spPr>
        <p:txBody>
          <a:bodyPr/>
          <a:lstStyle/>
          <a:p>
            <a:r>
              <a:rPr lang="en-US" dirty="0"/>
              <a:t>Norms are classified into: </a:t>
            </a:r>
            <a:br>
              <a:rPr lang="en-US" dirty="0"/>
            </a:br>
            <a:endParaRPr lang="en-US" dirty="0"/>
          </a:p>
        </p:txBody>
      </p:sp>
      <p:sp>
        <p:nvSpPr>
          <p:cNvPr id="3" name="Content Placeholder 2"/>
          <p:cNvSpPr>
            <a:spLocks noGrp="1"/>
          </p:cNvSpPr>
          <p:nvPr>
            <p:ph idx="1"/>
          </p:nvPr>
        </p:nvSpPr>
        <p:spPr/>
        <p:txBody>
          <a:bodyPr/>
          <a:lstStyle/>
          <a:p>
            <a:pPr marL="0" indent="0">
              <a:buNone/>
            </a:pPr>
            <a:r>
              <a:rPr lang="en-US" b="1" dirty="0" smtClean="0"/>
              <a:t> Folkways</a:t>
            </a:r>
            <a:endParaRPr lang="en-US" dirty="0"/>
          </a:p>
          <a:p>
            <a:r>
              <a:rPr lang="en-US" dirty="0"/>
              <a:t>The way of the people or folk</a:t>
            </a:r>
          </a:p>
          <a:p>
            <a:r>
              <a:rPr lang="en-US" dirty="0"/>
              <a:t>They are norms for routine or casual interactions.</a:t>
            </a:r>
          </a:p>
          <a:p>
            <a:r>
              <a:rPr lang="en-US" dirty="0"/>
              <a:t>They are the customs that the members of a group follow but violations of which do not call for strong reactions</a:t>
            </a:r>
          </a:p>
          <a:p>
            <a:r>
              <a:rPr lang="en-US" dirty="0"/>
              <a:t>They are standards of behavior that are socially approved but not morally significant.</a:t>
            </a:r>
          </a:p>
          <a:p>
            <a:r>
              <a:rPr lang="en-US" dirty="0"/>
              <a:t>They are norms for everyday behavior that people follow for the sake of tradition or convenience.</a:t>
            </a:r>
          </a:p>
          <a:p>
            <a:endParaRPr lang="en-US" dirty="0"/>
          </a:p>
        </p:txBody>
      </p:sp>
    </p:spTree>
    <p:extLst>
      <p:ext uri="{BB962C8B-B14F-4D97-AF65-F5344CB8AC3E}">
        <p14:creationId xmlns:p14="http://schemas.microsoft.com/office/powerpoint/2010/main" val="2526887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Breaking a folkway does not usually have serious consequences </a:t>
            </a:r>
            <a:r>
              <a:rPr lang="en-US" dirty="0" err="1"/>
              <a:t>e.g</a:t>
            </a:r>
            <a:r>
              <a:rPr lang="en-US" dirty="0"/>
              <a:t> wash hands before eating; greeting familiar faces; answering when called; ending a prayer by the word “</a:t>
            </a:r>
            <a:r>
              <a:rPr lang="en-US" b="1" dirty="0"/>
              <a:t>amen’’</a:t>
            </a:r>
            <a:r>
              <a:rPr lang="en-US" dirty="0"/>
              <a:t> .If you don’t say amen no problem but?? </a:t>
            </a:r>
          </a:p>
          <a:p>
            <a:r>
              <a:rPr lang="en-US" dirty="0"/>
              <a:t>For example, It is culturally appropriate to not belch at the dinner table, however if this folkway is broken, there are no moral or legal consequences. </a:t>
            </a:r>
          </a:p>
          <a:p>
            <a:r>
              <a:rPr lang="en-US" dirty="0"/>
              <a:t>The behavior governed by folkways is considered proper but is usually not obligatory.</a:t>
            </a:r>
          </a:p>
          <a:p>
            <a:r>
              <a:rPr lang="en-US" dirty="0"/>
              <a:t>Folkways draw a line between right and rude</a:t>
            </a:r>
          </a:p>
          <a:p>
            <a:r>
              <a:rPr lang="en-US" dirty="0"/>
              <a:t>Cultural forms of dress or food habits are examples of folkways. </a:t>
            </a:r>
          </a:p>
          <a:p>
            <a:endParaRPr lang="en-US" dirty="0"/>
          </a:p>
        </p:txBody>
      </p:sp>
    </p:spTree>
    <p:extLst>
      <p:ext uri="{BB962C8B-B14F-4D97-AF65-F5344CB8AC3E}">
        <p14:creationId xmlns:p14="http://schemas.microsoft.com/office/powerpoint/2010/main" val="3827397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br>
              <a:rPr lang="en-US" b="1" dirty="0" smtClean="0"/>
            </a:br>
            <a:r>
              <a:rPr lang="en-US" b="1" dirty="0"/>
              <a:t> </a:t>
            </a:r>
            <a:r>
              <a:rPr lang="en-US" b="1" dirty="0" smtClean="0"/>
              <a:t>         Mores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Mores </a:t>
            </a:r>
            <a:r>
              <a:rPr lang="en-US" dirty="0"/>
              <a:t>are strict norms that control moral and ethical behavior.</a:t>
            </a:r>
          </a:p>
          <a:p>
            <a:r>
              <a:rPr lang="en-US" dirty="0"/>
              <a:t>They are norms based on definitions of right, wrong  and. immoral</a:t>
            </a:r>
          </a:p>
          <a:p>
            <a:r>
              <a:rPr lang="en-US" dirty="0"/>
              <a:t>They spell out to the members of a society what they must or must not </a:t>
            </a:r>
            <a:r>
              <a:rPr lang="en-US" dirty="0" err="1"/>
              <a:t>do.For</a:t>
            </a:r>
            <a:r>
              <a:rPr lang="en-US" dirty="0"/>
              <a:t> example we must not steal, kill, assault people, walk naked.</a:t>
            </a:r>
          </a:p>
          <a:p>
            <a:r>
              <a:rPr lang="en-US" dirty="0"/>
              <a:t>Unlike folkways, mores are morally significant and provide the moral standards of the society.</a:t>
            </a:r>
          </a:p>
          <a:p>
            <a:r>
              <a:rPr lang="en-US" dirty="0"/>
              <a:t>Religious doctrines are an example of mores. For instance, if someone were to attend church in the nude, he or she would offend most people of that culture and would be morally shunned. </a:t>
            </a:r>
          </a:p>
        </p:txBody>
      </p:sp>
    </p:spTree>
    <p:extLst>
      <p:ext uri="{BB962C8B-B14F-4D97-AF65-F5344CB8AC3E}">
        <p14:creationId xmlns:p14="http://schemas.microsoft.com/office/powerpoint/2010/main" val="2477546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a:t>Also, parents who believe in the more that only married people should live together will disapprove of their daughter living with her boyfriend. They may consider the daughter’s actions a violation of their moral guidelines. </a:t>
            </a:r>
          </a:p>
          <a:p>
            <a:r>
              <a:rPr lang="en-US" dirty="0"/>
              <a:t>Social norms that are strictly adhered to because they govern the society members’ behavior and violating them typically results in disapproval and  severe punishment.</a:t>
            </a:r>
          </a:p>
          <a:p>
            <a:endParaRPr lang="en-US" dirty="0"/>
          </a:p>
        </p:txBody>
      </p:sp>
    </p:spTree>
    <p:extLst>
      <p:ext uri="{BB962C8B-B14F-4D97-AF65-F5344CB8AC3E}">
        <p14:creationId xmlns:p14="http://schemas.microsoft.com/office/powerpoint/2010/main" val="2411758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Laws</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endParaRPr lang="en-US" dirty="0"/>
          </a:p>
          <a:p>
            <a:r>
              <a:rPr lang="en-US" dirty="0"/>
              <a:t>A law is a norm that is written down and enforced by an official law enforcement agency. </a:t>
            </a:r>
          </a:p>
          <a:p>
            <a:r>
              <a:rPr lang="en-US" dirty="0"/>
              <a:t>Driving while drunk, theft, murder, and trespassing are all examples pr0hibitions by law in the United States.</a:t>
            </a:r>
          </a:p>
          <a:p>
            <a:r>
              <a:rPr lang="en-US" dirty="0"/>
              <a:t>If violated, the person violating the law could be jailed. </a:t>
            </a:r>
          </a:p>
          <a:p>
            <a:endParaRPr lang="en-US" dirty="0"/>
          </a:p>
        </p:txBody>
      </p:sp>
    </p:spTree>
    <p:extLst>
      <p:ext uri="{BB962C8B-B14F-4D97-AF65-F5344CB8AC3E}">
        <p14:creationId xmlns:p14="http://schemas.microsoft.com/office/powerpoint/2010/main" val="3932396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Anomie</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Lack </a:t>
            </a:r>
            <a:r>
              <a:rPr lang="en-US" dirty="0"/>
              <a:t>of social norms.</a:t>
            </a:r>
          </a:p>
          <a:p>
            <a:r>
              <a:rPr lang="en-US" dirty="0"/>
              <a:t>A state of normlessness; the absence of group norms, laws or regulations</a:t>
            </a:r>
          </a:p>
          <a:p>
            <a:pPr marL="0" indent="0">
              <a:buNone/>
            </a:pPr>
            <a:r>
              <a:rPr lang="en-US" b="1" dirty="0" smtClean="0"/>
              <a:t>       Sanctions</a:t>
            </a:r>
            <a:endParaRPr lang="en-US" dirty="0"/>
          </a:p>
          <a:p>
            <a:r>
              <a:rPr lang="en-US" dirty="0"/>
              <a:t>A set of rewards or punishment for enforcing compliance with social norms.</a:t>
            </a:r>
          </a:p>
          <a:p>
            <a:r>
              <a:rPr lang="en-US" dirty="0"/>
              <a:t>Those who comply get positive sanctions and vice versa</a:t>
            </a:r>
          </a:p>
          <a:p>
            <a:endParaRPr lang="en-US" dirty="0"/>
          </a:p>
        </p:txBody>
      </p:sp>
    </p:spTree>
    <p:extLst>
      <p:ext uri="{BB962C8B-B14F-4D97-AF65-F5344CB8AC3E}">
        <p14:creationId xmlns:p14="http://schemas.microsoft.com/office/powerpoint/2010/main" val="412478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Taboos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t> </a:t>
            </a:r>
            <a:endParaRPr lang="en-US" dirty="0"/>
          </a:p>
          <a:p>
            <a:r>
              <a:rPr lang="en-US" dirty="0" smtClean="0"/>
              <a:t>A </a:t>
            </a:r>
            <a:r>
              <a:rPr lang="en-US" dirty="0"/>
              <a:t>taboo is a norm that society holds so strongly that violating it results in extreme disgust. </a:t>
            </a:r>
          </a:p>
          <a:p>
            <a:r>
              <a:rPr lang="en-US" dirty="0"/>
              <a:t>Cultural prohibitions of actions based on the belief that such behavior is too sacred for ordinary individuals to undertake. </a:t>
            </a:r>
          </a:p>
          <a:p>
            <a:r>
              <a:rPr lang="en-US" dirty="0"/>
              <a:t>These are agreed upon by the society.</a:t>
            </a:r>
          </a:p>
          <a:p>
            <a:r>
              <a:rPr lang="en-US" dirty="0"/>
              <a:t>Often times the violator of the taboo is considered unfit to live in that society. </a:t>
            </a:r>
          </a:p>
          <a:p>
            <a:r>
              <a:rPr lang="en-US" dirty="0"/>
              <a:t>For instance, in some Muslim cultures, eating pork is taboo because the pig is considered unclean. </a:t>
            </a:r>
          </a:p>
          <a:p>
            <a:r>
              <a:rPr lang="en-US" dirty="0"/>
              <a:t>At the more extreme end, incest and cannibalism are taboos in most countries. </a:t>
            </a:r>
          </a:p>
        </p:txBody>
      </p:sp>
    </p:spTree>
    <p:extLst>
      <p:ext uri="{BB962C8B-B14F-4D97-AF65-F5344CB8AC3E}">
        <p14:creationId xmlns:p14="http://schemas.microsoft.com/office/powerpoint/2010/main" val="2387478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Incest taboo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Universal </a:t>
            </a:r>
            <a:r>
              <a:rPr lang="en-US" dirty="0"/>
              <a:t>taboo usually observed by most societies involves  sexual relationship with people closely related by blood e.g. son and mother, brother and sister </a:t>
            </a:r>
            <a:r>
              <a:rPr lang="en-US" dirty="0" err="1"/>
              <a:t>e.t.c</a:t>
            </a:r>
            <a:r>
              <a:rPr lang="en-US" dirty="0"/>
              <a:t> </a:t>
            </a:r>
          </a:p>
          <a:p>
            <a:pPr marL="0" indent="0">
              <a:buNone/>
            </a:pPr>
            <a:r>
              <a:rPr lang="en-US" b="1" dirty="0" smtClean="0"/>
              <a:t>               Advantages </a:t>
            </a:r>
            <a:r>
              <a:rPr lang="en-US" b="1" dirty="0"/>
              <a:t>of incest taboo</a:t>
            </a:r>
            <a:endParaRPr lang="en-US" dirty="0"/>
          </a:p>
          <a:p>
            <a:pPr lvl="0"/>
            <a:r>
              <a:rPr lang="en-US" dirty="0"/>
              <a:t>Enhance marital stability.</a:t>
            </a:r>
          </a:p>
          <a:p>
            <a:pPr lvl="0"/>
            <a:r>
              <a:rPr lang="en-US" dirty="0"/>
              <a:t>Expansion of marital network outside the family.</a:t>
            </a:r>
          </a:p>
          <a:p>
            <a:pPr lvl="0"/>
            <a:r>
              <a:rPr lang="en-US" dirty="0"/>
              <a:t>Prevents genetic complication.</a:t>
            </a:r>
          </a:p>
          <a:p>
            <a:endParaRPr lang="en-US" dirty="0"/>
          </a:p>
        </p:txBody>
      </p:sp>
    </p:spTree>
    <p:extLst>
      <p:ext uri="{BB962C8B-B14F-4D97-AF65-F5344CB8AC3E}">
        <p14:creationId xmlns:p14="http://schemas.microsoft.com/office/powerpoint/2010/main" val="33996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Learning objectives</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smtClean="0"/>
              <a:t>By </a:t>
            </a:r>
            <a:r>
              <a:rPr lang="en-US" dirty="0"/>
              <a:t>the end of the learning session, the learner will be able to:</a:t>
            </a:r>
          </a:p>
          <a:p>
            <a:pPr lvl="0"/>
            <a:r>
              <a:rPr lang="en-US" dirty="0"/>
              <a:t>Define the term culture</a:t>
            </a:r>
          </a:p>
          <a:p>
            <a:pPr lvl="0"/>
            <a:r>
              <a:rPr lang="en-US" dirty="0"/>
              <a:t>Explain Facts about culture</a:t>
            </a:r>
          </a:p>
          <a:p>
            <a:pPr lvl="0"/>
            <a:r>
              <a:rPr lang="en-US" dirty="0"/>
              <a:t>Explain components of culture</a:t>
            </a:r>
          </a:p>
          <a:p>
            <a:pPr lvl="0"/>
            <a:r>
              <a:rPr lang="en-US" dirty="0"/>
              <a:t>Discuss cultural influence on mental health.</a:t>
            </a:r>
          </a:p>
          <a:p>
            <a:endParaRPr lang="en-US" dirty="0"/>
          </a:p>
        </p:txBody>
      </p:sp>
    </p:spTree>
    <p:extLst>
      <p:ext uri="{BB962C8B-B14F-4D97-AF65-F5344CB8AC3E}">
        <p14:creationId xmlns:p14="http://schemas.microsoft.com/office/powerpoint/2010/main" val="2242586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b="1" dirty="0" smtClean="0"/>
              <a:t>  Beliefs</a:t>
            </a:r>
            <a:endParaRPr lang="en-US" dirty="0"/>
          </a:p>
          <a:p>
            <a:r>
              <a:rPr lang="en-US" dirty="0"/>
              <a:t>What people hold to be true e.g. mental illness is caused by demons</a:t>
            </a:r>
          </a:p>
          <a:p>
            <a:pPr marL="0" indent="0">
              <a:buNone/>
            </a:pPr>
            <a:r>
              <a:rPr lang="en-US" b="1" dirty="0" smtClean="0"/>
              <a:t>  Customs</a:t>
            </a:r>
            <a:endParaRPr lang="en-US" dirty="0"/>
          </a:p>
          <a:p>
            <a:r>
              <a:rPr lang="en-US" dirty="0"/>
              <a:t>Recognized way of doing things by society e.g. marriage and funeral ceremonies</a:t>
            </a:r>
          </a:p>
          <a:p>
            <a:pPr marL="0" indent="0">
              <a:buNone/>
            </a:pPr>
            <a:r>
              <a:rPr lang="en-US" b="1" dirty="0" smtClean="0"/>
              <a:t>   Oaths</a:t>
            </a:r>
            <a:endParaRPr lang="en-US" dirty="0"/>
          </a:p>
          <a:p>
            <a:r>
              <a:rPr lang="en-US" dirty="0"/>
              <a:t>Commitment to conform and maintain a set of social standards.</a:t>
            </a:r>
          </a:p>
          <a:p>
            <a:pPr marL="0" indent="0">
              <a:buNone/>
            </a:pPr>
            <a:r>
              <a:rPr lang="en-US" b="1" dirty="0" smtClean="0"/>
              <a:t>      Witchcraft</a:t>
            </a:r>
            <a:endParaRPr lang="en-US" dirty="0"/>
          </a:p>
          <a:p>
            <a:r>
              <a:rPr lang="en-US" dirty="0"/>
              <a:t>Inborn and unconscious capacity to do evil</a:t>
            </a:r>
          </a:p>
          <a:p>
            <a:pPr marL="0" indent="0">
              <a:buNone/>
            </a:pPr>
            <a:r>
              <a:rPr lang="en-US" b="1" dirty="0" smtClean="0"/>
              <a:t>   Sorcery</a:t>
            </a:r>
            <a:endParaRPr lang="en-US" dirty="0"/>
          </a:p>
          <a:p>
            <a:r>
              <a:rPr lang="en-US" dirty="0"/>
              <a:t>Deliberate action taken on behalf of a client to do harm to others</a:t>
            </a:r>
          </a:p>
          <a:p>
            <a:endParaRPr lang="en-US" dirty="0"/>
          </a:p>
        </p:txBody>
      </p:sp>
    </p:spTree>
    <p:extLst>
      <p:ext uri="{BB962C8B-B14F-4D97-AF65-F5344CB8AC3E}">
        <p14:creationId xmlns:p14="http://schemas.microsoft.com/office/powerpoint/2010/main" val="2583368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Cultural Influences on Mental Health</a:t>
            </a:r>
            <a:br>
              <a:rPr lang="en-US" b="1" dirty="0"/>
            </a:br>
            <a:endParaRPr lang="en-US" dirty="0"/>
          </a:p>
        </p:txBody>
      </p:sp>
      <p:sp>
        <p:nvSpPr>
          <p:cNvPr id="3" name="Content Placeholder 2"/>
          <p:cNvSpPr>
            <a:spLocks noGrp="1"/>
          </p:cNvSpPr>
          <p:nvPr>
            <p:ph idx="1"/>
          </p:nvPr>
        </p:nvSpPr>
        <p:spPr/>
        <p:txBody>
          <a:bodyPr>
            <a:normAutofit/>
          </a:bodyPr>
          <a:lstStyle/>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culture refers to a groups shared beliefs, norms and values </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We </a:t>
            </a:r>
            <a:r>
              <a:rPr lang="en-US" dirty="0">
                <a:latin typeface="Calibri" panose="020F0502020204030204" pitchFamily="34" charset="0"/>
                <a:ea typeface="Calibri" panose="020F0502020204030204" pitchFamily="34" charset="0"/>
                <a:cs typeface="Times New Roman" panose="02020603050405020304" pitchFamily="18" charset="0"/>
              </a:rPr>
              <a:t>look at diverse effects of Culture and Society on mental health, mental illness and mental health services. There is need to  develop mental health services that are responsive to the social and cultural context of patients.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Culture is important because it bears upon what all people bring to clinical settings.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It accounts for how patients communicate their symptoms and which ones they report.</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smtClean="0"/>
          </a:p>
          <a:p>
            <a:endParaRPr lang="en-US" dirty="0"/>
          </a:p>
        </p:txBody>
      </p:sp>
    </p:spTree>
    <p:extLst>
      <p:ext uri="{BB962C8B-B14F-4D97-AF65-F5344CB8AC3E}">
        <p14:creationId xmlns:p14="http://schemas.microsoft.com/office/powerpoint/2010/main" val="3731831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It also has a bearing on whether people even seek help in the 1</a:t>
            </a:r>
            <a:r>
              <a:rPr lang="en-US" baseline="30000" dirty="0">
                <a:latin typeface="Calibri" panose="020F0502020204030204" pitchFamily="34" charset="0"/>
                <a:ea typeface="Calibri" panose="020F0502020204030204" pitchFamily="34" charset="0"/>
                <a:cs typeface="Times New Roman" panose="02020603050405020304" pitchFamily="18" charset="0"/>
              </a:rPr>
              <a:t>st</a:t>
            </a:r>
            <a:r>
              <a:rPr lang="en-US" dirty="0">
                <a:latin typeface="Calibri" panose="020F0502020204030204" pitchFamily="34" charset="0"/>
                <a:ea typeface="Calibri" panose="020F0502020204030204" pitchFamily="34" charset="0"/>
                <a:cs typeface="Times New Roman" panose="02020603050405020304" pitchFamily="18" charset="0"/>
              </a:rPr>
              <a:t> place and what type of help they will seek, what are their coping skills and social supports they have, how much stigma is attached to mental illness. </a:t>
            </a:r>
            <a:endParaRPr lang="en-CA" dirty="0">
              <a:latin typeface="Calibri" panose="020F0502020204030204" pitchFamily="34" charset="0"/>
              <a:ea typeface="Calibri" panose="020F0502020204030204" pitchFamily="34" charset="0"/>
              <a:cs typeface="Times New Roman" panose="02020603050405020304" pitchFamily="18" charset="0"/>
            </a:endParaRPr>
          </a:p>
          <a:p>
            <a:r>
              <a:rPr lang="en-US" dirty="0" smtClean="0"/>
              <a:t>The </a:t>
            </a:r>
            <a:r>
              <a:rPr lang="en-US" dirty="0"/>
              <a:t>health of the members of a society is closely related to the cultural practices inherent in that area.</a:t>
            </a:r>
          </a:p>
          <a:p>
            <a:r>
              <a:rPr lang="en-US" dirty="0"/>
              <a:t>The influence can either have positive or negative impact on mental health of individual, family and community</a:t>
            </a:r>
          </a:p>
          <a:p>
            <a:endParaRPr lang="en-US" dirty="0"/>
          </a:p>
        </p:txBody>
      </p:sp>
    </p:spTree>
    <p:extLst>
      <p:ext uri="{BB962C8B-B14F-4D97-AF65-F5344CB8AC3E}">
        <p14:creationId xmlns:p14="http://schemas.microsoft.com/office/powerpoint/2010/main" val="2399148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It also influences the meanings people attach to their illness </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We </a:t>
            </a:r>
            <a:r>
              <a:rPr lang="en-US" dirty="0">
                <a:latin typeface="Calibri" panose="020F0502020204030204" pitchFamily="34" charset="0"/>
                <a:ea typeface="Calibri" panose="020F0502020204030204" pitchFamily="34" charset="0"/>
                <a:cs typeface="Times New Roman" panose="02020603050405020304" pitchFamily="18" charset="0"/>
              </a:rPr>
              <a:t>have two cultures in setting of mental health</a:t>
            </a:r>
            <a:endParaRPr lang="en-CA"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Culture of the Patient</a:t>
            </a:r>
            <a:endParaRPr lang="en-CA"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Culture of the Clinician</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70566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The </a:t>
            </a:r>
            <a:r>
              <a:rPr lang="en-US" dirty="0">
                <a:latin typeface="Calibri" panose="020F0502020204030204" pitchFamily="34" charset="0"/>
                <a:ea typeface="Calibri" panose="020F0502020204030204" pitchFamily="34" charset="0"/>
                <a:cs typeface="Times New Roman" panose="02020603050405020304" pitchFamily="18" charset="0"/>
              </a:rPr>
              <a:t>Social and Cultural contexts shape the mental health and alters the type of mental health services consumed .</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Factors influencing consumption of mental services include –</a:t>
            </a:r>
            <a:endParaRPr lang="en-CA"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Cultural misunderstanding between Patient and Clinician</a:t>
            </a:r>
            <a:endParaRPr lang="en-CA"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Clinician bias</a:t>
            </a:r>
            <a:endParaRPr lang="en-CA"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252266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Times New Roman" panose="02020603050405020304" pitchFamily="18" charset="0"/>
              </a:rPr>
              <a:t>Culture of Patient</a:t>
            </a:r>
            <a:br>
              <a:rPr lang="en-US" b="1"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cultural </a:t>
            </a:r>
            <a:r>
              <a:rPr lang="en-US" dirty="0">
                <a:latin typeface="Calibri" panose="020F0502020204030204" pitchFamily="34" charset="0"/>
                <a:ea typeface="Calibri" panose="020F0502020204030204" pitchFamily="34" charset="0"/>
                <a:cs typeface="Times New Roman" panose="02020603050405020304" pitchFamily="18" charset="0"/>
              </a:rPr>
              <a:t>characteristics of a given group may invite stereotyping of individuals based on their appearance or affiliation</a:t>
            </a:r>
            <a:r>
              <a:rPr lang="en-US" dirty="0" smtClean="0">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Patients culture may influence mental health in that some cultures believe mental illnesses are due to bad omen and they will not seek treatment and also some cultures will tend to use herbal medicine or even religious ceremonies rather than seek medical help</a:t>
            </a:r>
          </a:p>
          <a:p>
            <a:pPr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30182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Symptoms Presentations and Meaning:</a:t>
            </a:r>
            <a:endParaRPr lang="en-US" sz="105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One way in which Culture affects mental illness is through how patients describe or present their Symptoms to a clinician.  There are well recognized differences in symptoms presentations across cultures </a:t>
            </a:r>
            <a:r>
              <a:rPr lang="en-US" dirty="0" err="1">
                <a:latin typeface="Calibri" panose="020F0502020204030204" pitchFamily="34" charset="0"/>
                <a:ea typeface="Calibri" panose="020F0502020204030204" pitchFamily="34" charset="0"/>
                <a:cs typeface="Times New Roman" panose="02020603050405020304" pitchFamily="18" charset="0"/>
              </a:rPr>
              <a:t>eg</a:t>
            </a:r>
            <a:r>
              <a:rPr lang="en-US" dirty="0">
                <a:latin typeface="Calibri" panose="020F0502020204030204" pitchFamily="34" charset="0"/>
                <a:ea typeface="Calibri" panose="020F0502020204030204" pitchFamily="34" charset="0"/>
                <a:cs typeface="Times New Roman" panose="02020603050405020304" pitchFamily="18" charset="0"/>
              </a:rPr>
              <a:t> African men and expression of emotions. </a:t>
            </a:r>
          </a:p>
          <a:p>
            <a:endParaRPr lang="en-US" dirty="0"/>
          </a:p>
        </p:txBody>
      </p:sp>
    </p:spTree>
    <p:extLst>
      <p:ext uri="{BB962C8B-B14F-4D97-AF65-F5344CB8AC3E}">
        <p14:creationId xmlns:p14="http://schemas.microsoft.com/office/powerpoint/2010/main" val="5280474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It is easy to present somatic symptoms </a:t>
            </a:r>
            <a:r>
              <a:rPr lang="en-US" dirty="0" smtClean="0">
                <a:latin typeface="Calibri" panose="020F0502020204030204" pitchFamily="34" charset="0"/>
                <a:ea typeface="Calibri" panose="020F0502020204030204" pitchFamily="34" charset="0"/>
                <a:cs typeface="Times New Roman" panose="02020603050405020304" pitchFamily="18" charset="0"/>
              </a:rPr>
              <a:t>e.g. </a:t>
            </a:r>
            <a:r>
              <a:rPr lang="en-US" dirty="0">
                <a:latin typeface="Calibri" panose="020F0502020204030204" pitchFamily="34" charset="0"/>
                <a:ea typeface="Calibri" panose="020F0502020204030204" pitchFamily="34" charset="0"/>
                <a:cs typeface="Times New Roman" panose="02020603050405020304" pitchFamily="18" charset="0"/>
              </a:rPr>
              <a:t>headache than report emotional symptoms unless probed further.</a:t>
            </a:r>
            <a:r>
              <a:rPr lang="en-US" dirty="0"/>
              <a:t> </a:t>
            </a:r>
          </a:p>
          <a:p>
            <a:pPr algn="just">
              <a:lnSpc>
                <a:spcPct val="107000"/>
              </a:lnSpc>
              <a:spcAft>
                <a:spcPts val="800"/>
              </a:spcAft>
            </a:pPr>
            <a:r>
              <a:rPr lang="en-US" dirty="0"/>
              <a:t>Patients from different cultures present or express symptoms in culturally acceptable ways.</a:t>
            </a:r>
          </a:p>
          <a:p>
            <a:pPr algn="just">
              <a:lnSpc>
                <a:spcPct val="107000"/>
              </a:lnSpc>
              <a:spcAft>
                <a:spcPts val="800"/>
              </a:spcAft>
            </a:pPr>
            <a:r>
              <a:rPr lang="en-US" dirty="0"/>
              <a:t> Culture also varies in respect to meaning attached to illness. The meaning of illness refers to deep seated attitudes and beliefs a culture holds on whether an illness is real or imagined. Whether it warrants sympathy, how much stigma surrounds it, what might cause it, what type of person might succumb to it. </a:t>
            </a:r>
            <a:endParaRPr lang="en-CA" dirty="0"/>
          </a:p>
          <a:p>
            <a:endParaRPr lang="en-US" dirty="0"/>
          </a:p>
        </p:txBody>
      </p:sp>
    </p:spTree>
    <p:extLst>
      <p:ext uri="{BB962C8B-B14F-4D97-AF65-F5344CB8AC3E}">
        <p14:creationId xmlns:p14="http://schemas.microsoft.com/office/powerpoint/2010/main" val="2547893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Causation and Prevalence:</a:t>
            </a:r>
            <a:endParaRPr lang="en-CA" sz="2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US" sz="105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Social and Cultural factors contribute to Causation of mental illness but it varies by disorder e.g. Schizophrenia and bipolar prevalence throughout the world have been shown to be highly heritable so social and cultural factors play a subordinate role but in depression the social and cultural context weigh in more heavily. There is less heritability for depression than for bipolar and schizophrenia.</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Examples of Social and Cultural causes for depression like Poverty, Violence, other stressful social environment. These are scenarios that cut across the globe.</a:t>
            </a:r>
            <a:endParaRPr lang="en-US" dirty="0"/>
          </a:p>
        </p:txBody>
      </p:sp>
    </p:spTree>
    <p:extLst>
      <p:ext uri="{BB962C8B-B14F-4D97-AF65-F5344CB8AC3E}">
        <p14:creationId xmlns:p14="http://schemas.microsoft.com/office/powerpoint/2010/main" val="17955769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Social and Cultural Factors have a direct role in causation of PTSD – i.e. Mental disorder from severe trauma </a:t>
            </a:r>
            <a:r>
              <a:rPr lang="en-US" dirty="0" err="1">
                <a:latin typeface="Calibri" panose="020F0502020204030204" pitchFamily="34" charset="0"/>
                <a:ea typeface="Calibri" panose="020F0502020204030204" pitchFamily="34" charset="0"/>
                <a:cs typeface="Times New Roman" panose="02020603050405020304" pitchFamily="18" charset="0"/>
              </a:rPr>
              <a:t>eg</a:t>
            </a:r>
            <a:r>
              <a:rPr lang="en-US" dirty="0">
                <a:latin typeface="Calibri" panose="020F0502020204030204" pitchFamily="34" charset="0"/>
                <a:ea typeface="Calibri" panose="020F0502020204030204" pitchFamily="34" charset="0"/>
                <a:cs typeface="Times New Roman" panose="02020603050405020304" pitchFamily="18" charset="0"/>
              </a:rPr>
              <a:t> War, Genocide, Torture or extreme threat of death or serious injury – </a:t>
            </a:r>
            <a:r>
              <a:rPr lang="en-US" dirty="0" err="1">
                <a:latin typeface="Calibri" panose="020F0502020204030204" pitchFamily="34" charset="0"/>
                <a:ea typeface="Calibri" panose="020F0502020204030204" pitchFamily="34" charset="0"/>
                <a:cs typeface="Times New Roman" panose="02020603050405020304" pitchFamily="18" charset="0"/>
              </a:rPr>
              <a:t>eg</a:t>
            </a:r>
            <a:r>
              <a:rPr lang="en-US" dirty="0">
                <a:latin typeface="Calibri" panose="020F0502020204030204" pitchFamily="34" charset="0"/>
                <a:ea typeface="Calibri" panose="020F0502020204030204" pitchFamily="34" charset="0"/>
                <a:cs typeface="Times New Roman" panose="02020603050405020304" pitchFamily="18" charset="0"/>
              </a:rPr>
              <a:t> Terrorism victims, refugees and victims of robbery.</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46722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Culture </a:t>
            </a:r>
            <a:r>
              <a:rPr lang="en-US" dirty="0"/>
              <a:t>is whole mankind learned behavior which is socially influenced and not biologically determined e.g.?</a:t>
            </a:r>
          </a:p>
          <a:p>
            <a:r>
              <a:rPr lang="en-US" dirty="0"/>
              <a:t>It is passed through generations.</a:t>
            </a:r>
          </a:p>
          <a:p>
            <a:r>
              <a:rPr lang="en-US" dirty="0"/>
              <a:t>It includes material (physical or tangible artifacts created by a society e.g.? and non-material culture (intangible like language, customs, Gestures, Values, Norms, Sanctions, Folkways, Mores </a:t>
            </a:r>
          </a:p>
          <a:p>
            <a:endParaRPr lang="en-US" dirty="0"/>
          </a:p>
        </p:txBody>
      </p:sp>
    </p:spTree>
    <p:extLst>
      <p:ext uri="{BB962C8B-B14F-4D97-AF65-F5344CB8AC3E}">
        <p14:creationId xmlns:p14="http://schemas.microsoft.com/office/powerpoint/2010/main" val="13307841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lnSpc>
                <a:spcPct val="107000"/>
              </a:lnSpc>
              <a:spcAft>
                <a:spcPts val="800"/>
              </a:spcAft>
            </a:pPr>
            <a:r>
              <a:rPr lang="en-US" sz="2800" b="1" dirty="0">
                <a:latin typeface="Calibri" panose="020F0502020204030204" pitchFamily="34" charset="0"/>
                <a:ea typeface="Calibri" panose="020F0502020204030204" pitchFamily="34" charset="0"/>
                <a:cs typeface="Times New Roman" panose="02020603050405020304" pitchFamily="18" charset="0"/>
              </a:rPr>
              <a:t>Family Factors:</a:t>
            </a:r>
            <a:endParaRPr lang="en-CA" sz="28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Family life has a bearing on mental health and mental illness the family factors can protect against – examples –</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Contribute to – examples – the risk of developing a mental illness, having a supportive family, good sibling relationships can protect against onset of mental illness.</a:t>
            </a:r>
            <a:r>
              <a:rPr lang="en-CA"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On the other hand severe marital conflict, overcrowding, social disadvantages e.g. can contribute to the onset of mental </a:t>
            </a:r>
            <a:r>
              <a:rPr lang="en-US" dirty="0" smtClean="0">
                <a:latin typeface="Calibri" panose="020F0502020204030204" pitchFamily="34" charset="0"/>
                <a:ea typeface="Calibri" panose="020F0502020204030204" pitchFamily="34" charset="0"/>
                <a:cs typeface="Times New Roman" panose="02020603050405020304" pitchFamily="18" charset="0"/>
              </a:rPr>
              <a:t>illness.</a:t>
            </a:r>
            <a:endParaRPr lang="en-CA"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Child </a:t>
            </a:r>
            <a:r>
              <a:rPr lang="en-US" dirty="0">
                <a:latin typeface="Calibri" panose="020F0502020204030204" pitchFamily="34" charset="0"/>
                <a:ea typeface="Calibri" panose="020F0502020204030204" pitchFamily="34" charset="0"/>
                <a:cs typeface="Times New Roman" panose="02020603050405020304" pitchFamily="18" charset="0"/>
              </a:rPr>
              <a:t>abuse, Sexual abuse, Neglect, place children at a risk of developing mental disorder or suicide.</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Schizophrenias living with family that is critical, hostile or high negative emotions have higher chances of relapse than those whose  family have  low levels of negative emotions.</a:t>
            </a:r>
            <a:endParaRPr lang="en-US" dirty="0"/>
          </a:p>
        </p:txBody>
      </p:sp>
    </p:spTree>
    <p:extLst>
      <p:ext uri="{BB962C8B-B14F-4D97-AF65-F5344CB8AC3E}">
        <p14:creationId xmlns:p14="http://schemas.microsoft.com/office/powerpoint/2010/main" val="3558685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lnSpc>
                <a:spcPct val="107000"/>
              </a:lnSpc>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Coping styles:</a:t>
            </a:r>
            <a:endParaRPr lang="en-CA" sz="24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Culture relates to how people cope with everyday problems and adversity – African culture places lower  emphasis on expression and affect </a:t>
            </a:r>
            <a:r>
              <a:rPr lang="en-US" dirty="0" err="1">
                <a:latin typeface="Calibri" panose="020F0502020204030204" pitchFamily="34" charset="0"/>
                <a:ea typeface="Calibri" panose="020F0502020204030204" pitchFamily="34" charset="0"/>
                <a:cs typeface="Times New Roman" panose="02020603050405020304" pitchFamily="18" charset="0"/>
              </a:rPr>
              <a:t>i.e</a:t>
            </a:r>
            <a:r>
              <a:rPr lang="en-US" dirty="0">
                <a:latin typeface="Calibri" panose="020F0502020204030204" pitchFamily="34" charset="0"/>
                <a:ea typeface="Calibri" panose="020F0502020204030204" pitchFamily="34" charset="0"/>
                <a:cs typeface="Times New Roman" panose="02020603050405020304" pitchFamily="18" charset="0"/>
              </a:rPr>
              <a:t> outward expression of mood especially, among men.</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Africans also tend to rely on spirituality to cope with adversity and symptoms of mental illness.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African culture encourages self-control, emotional restraint and social inhibition.</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Understanding coping styles in different cultures will have implications for the promotion and prevention of mental illness and also implications on nature and  severity of the mental illness.</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877305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latin typeface="Calibri" panose="020F0502020204030204" pitchFamily="34" charset="0"/>
                <a:ea typeface="Calibri" panose="020F0502020204030204" pitchFamily="34" charset="0"/>
                <a:cs typeface="Times New Roman" panose="02020603050405020304" pitchFamily="18" charset="0"/>
              </a:rPr>
              <a:t/>
            </a:r>
            <a:br>
              <a:rPr lang="en-CA" b="1"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fontScale="92500" lnSpcReduction="10000"/>
          </a:bodyPr>
          <a:lstStyle/>
          <a:p>
            <a:pPr algn="just">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Treatment seeking: </a:t>
            </a: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In </a:t>
            </a:r>
            <a:r>
              <a:rPr lang="en-US" dirty="0">
                <a:latin typeface="Calibri" panose="020F0502020204030204" pitchFamily="34" charset="0"/>
                <a:ea typeface="Calibri" panose="020F0502020204030204" pitchFamily="34" charset="0"/>
                <a:cs typeface="Times New Roman" panose="02020603050405020304" pitchFamily="18" charset="0"/>
              </a:rPr>
              <a:t>African culture men are unlikely to seek mental health services until when it’s very late.</a:t>
            </a:r>
            <a:r>
              <a:rPr lang="en-CA"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Treatment seeking denotes the pathways taken to reach treatment and the type of treatment sought once they recognize their distress as a health problem.</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It’s well documented that men are most likely to delay in seeking treatment until symptoms are severe e.g. ANC and HIV testing.</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Due to stigma associated with mental illness most people with mental disorder are also less likely to seek treatment in a mental hospital. They most often turn to primary health care settings and also informal sources e.g. Clergy, Traditional healers, family and friends.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This has led to WHO adopting model called MH-GAP where there is use of CHW to identify mental conditions in community and refer to appropriate facility.</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63022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latin typeface="Calibri" panose="020F0502020204030204" pitchFamily="34" charset="0"/>
                <a:ea typeface="Calibri" panose="020F0502020204030204" pitchFamily="34" charset="0"/>
                <a:cs typeface="Times New Roman" panose="02020603050405020304" pitchFamily="18" charset="0"/>
              </a:rPr>
              <a:t/>
            </a:r>
            <a:br>
              <a:rPr lang="en-CA" b="1"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620202" y="1319917"/>
            <a:ext cx="8653800" cy="4721445"/>
          </a:xfrm>
        </p:spPr>
        <p:txBody>
          <a:bodyPr>
            <a:normAutofit/>
          </a:bodyPr>
          <a:lstStyle/>
          <a:p>
            <a:pPr marL="0" indent="0" algn="just">
              <a:buNone/>
              <a:tabLst>
                <a:tab pos="2971800" algn="ctr"/>
                <a:tab pos="5943600" algn="r"/>
              </a:tabLs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tabLst>
                <a:tab pos="2971800" algn="ctr"/>
                <a:tab pos="5943600" algn="r"/>
              </a:tabLst>
            </a:pPr>
            <a:r>
              <a:rPr lang="en-US" b="1" dirty="0" smtClean="0">
                <a:latin typeface="Calibri" panose="020F0502020204030204" pitchFamily="34" charset="0"/>
                <a:ea typeface="Calibri" panose="020F0502020204030204" pitchFamily="34" charset="0"/>
                <a:cs typeface="Times New Roman" panose="02020603050405020304" pitchFamily="18" charset="0"/>
              </a:rPr>
              <a:t>   Immigration</a:t>
            </a:r>
            <a:r>
              <a:rPr lang="en-US" b="1" dirty="0">
                <a:latin typeface="Calibri" panose="020F0502020204030204" pitchFamily="34" charset="0"/>
                <a:ea typeface="Calibri" panose="020F0502020204030204" pitchFamily="34" charset="0"/>
                <a:cs typeface="Times New Roman" panose="02020603050405020304" pitchFamily="18" charset="0"/>
              </a:rPr>
              <a:t>: </a:t>
            </a:r>
            <a:endParaRPr lang="en-US" b="1" dirty="0" smtClean="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smtClean="0">
                <a:latin typeface="Calibri" panose="020F0502020204030204" pitchFamily="34" charset="0"/>
                <a:ea typeface="Calibri" panose="020F0502020204030204" pitchFamily="34" charset="0"/>
                <a:cs typeface="Times New Roman" panose="02020603050405020304" pitchFamily="18" charset="0"/>
              </a:rPr>
              <a:t>It </a:t>
            </a:r>
            <a:r>
              <a:rPr lang="en-US" dirty="0">
                <a:latin typeface="Calibri" panose="020F0502020204030204" pitchFamily="34" charset="0"/>
                <a:ea typeface="Calibri" panose="020F0502020204030204" pitchFamily="34" charset="0"/>
                <a:cs typeface="Times New Roman" panose="02020603050405020304" pitchFamily="18" charset="0"/>
              </a:rPr>
              <a:t>occurs during the process of adopting to a new culture. People leaving their homelands </a:t>
            </a:r>
            <a:r>
              <a:rPr lang="en-US" dirty="0" err="1">
                <a:latin typeface="Calibri" panose="020F0502020204030204" pitchFamily="34" charset="0"/>
                <a:ea typeface="Calibri" panose="020F0502020204030204" pitchFamily="34" charset="0"/>
                <a:cs typeface="Times New Roman" panose="02020603050405020304" pitchFamily="18" charset="0"/>
              </a:rPr>
              <a:t>eg</a:t>
            </a:r>
            <a:r>
              <a:rPr lang="en-US" dirty="0">
                <a:latin typeface="Calibri" panose="020F0502020204030204" pitchFamily="34" charset="0"/>
                <a:ea typeface="Calibri" panose="020F0502020204030204" pitchFamily="34" charset="0"/>
                <a:cs typeface="Times New Roman" panose="02020603050405020304" pitchFamily="18" charset="0"/>
              </a:rPr>
              <a:t> IDPs because of extreme threat tend to  experience more trauma, more undesirable change and less control over the events that define their existence than to voluntary immigrants.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The psychological stress from immigration tends to be concentrated in the first three years after migration. Study from migrants from –</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smtClean="0">
                <a:latin typeface="Calibri" panose="020F0502020204030204" pitchFamily="34" charset="0"/>
                <a:ea typeface="Calibri" panose="020F0502020204030204" pitchFamily="34" charset="0"/>
                <a:cs typeface="Times New Roman" panose="02020603050405020304" pitchFamily="18" charset="0"/>
              </a:rPr>
              <a:t>1</a:t>
            </a:r>
            <a:r>
              <a:rPr lang="en-US" baseline="30000" dirty="0" smtClean="0">
                <a:latin typeface="Calibri" panose="020F0502020204030204" pitchFamily="34" charset="0"/>
                <a:ea typeface="Calibri" panose="020F0502020204030204" pitchFamily="34" charset="0"/>
                <a:cs typeface="Times New Roman" panose="02020603050405020304" pitchFamily="18" charset="0"/>
              </a:rPr>
              <a:t>st</a:t>
            </a:r>
            <a:r>
              <a:rPr lang="en-US" dirty="0" smtClean="0">
                <a:latin typeface="Calibri" panose="020F0502020204030204" pitchFamily="34" charset="0"/>
                <a:ea typeface="Calibri" panose="020F0502020204030204" pitchFamily="34" charset="0"/>
                <a:cs typeface="Times New Roman" panose="02020603050405020304" pitchFamily="18" charset="0"/>
              </a:rPr>
              <a:t> stage </a:t>
            </a:r>
            <a:r>
              <a:rPr lang="en-US" dirty="0">
                <a:latin typeface="Calibri" panose="020F0502020204030204" pitchFamily="34" charset="0"/>
                <a:ea typeface="Calibri" panose="020F0502020204030204" pitchFamily="34" charset="0"/>
                <a:cs typeface="Times New Roman" panose="02020603050405020304" pitchFamily="18" charset="0"/>
              </a:rPr>
              <a:t>– Euphoria</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2</a:t>
            </a:r>
            <a:r>
              <a:rPr lang="en-US" baseline="30000" dirty="0">
                <a:latin typeface="Calibri" panose="020F0502020204030204" pitchFamily="34" charset="0"/>
                <a:ea typeface="Calibri" panose="020F0502020204030204" pitchFamily="34" charset="0"/>
                <a:cs typeface="Times New Roman" panose="02020603050405020304" pitchFamily="18" charset="0"/>
              </a:rPr>
              <a:t>nd</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smtClean="0">
                <a:latin typeface="Calibri" panose="020F0502020204030204" pitchFamily="34" charset="0"/>
                <a:ea typeface="Calibri" panose="020F0502020204030204" pitchFamily="34" charset="0"/>
                <a:cs typeface="Times New Roman" panose="02020603050405020304" pitchFamily="18" charset="0"/>
              </a:rPr>
              <a:t>stage </a:t>
            </a:r>
            <a:r>
              <a:rPr lang="en-US" dirty="0">
                <a:latin typeface="Calibri" panose="020F0502020204030204" pitchFamily="34" charset="0"/>
                <a:ea typeface="Calibri" panose="020F0502020204030204" pitchFamily="34" charset="0"/>
                <a:cs typeface="Times New Roman" panose="02020603050405020304" pitchFamily="18" charset="0"/>
              </a:rPr>
              <a:t>– Disenchantment and Demoralization</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3</a:t>
            </a:r>
            <a:r>
              <a:rPr lang="en-US" baseline="30000" dirty="0">
                <a:latin typeface="Calibri" panose="020F0502020204030204" pitchFamily="34" charset="0"/>
                <a:ea typeface="Calibri" panose="020F0502020204030204" pitchFamily="34" charset="0"/>
                <a:cs typeface="Times New Roman" panose="02020603050405020304" pitchFamily="18" charset="0"/>
              </a:rPr>
              <a:t>rd</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dirty="0" smtClean="0">
                <a:latin typeface="Calibri" panose="020F0502020204030204" pitchFamily="34" charset="0"/>
                <a:ea typeface="Calibri" panose="020F0502020204030204" pitchFamily="34" charset="0"/>
                <a:cs typeface="Times New Roman" panose="02020603050405020304" pitchFamily="18" charset="0"/>
              </a:rPr>
              <a:t>stage </a:t>
            </a:r>
            <a:r>
              <a:rPr lang="en-US" dirty="0">
                <a:latin typeface="Calibri" panose="020F0502020204030204" pitchFamily="34" charset="0"/>
                <a:ea typeface="Calibri" panose="020F0502020204030204" pitchFamily="34" charset="0"/>
                <a:cs typeface="Times New Roman" panose="02020603050405020304" pitchFamily="18" charset="0"/>
              </a:rPr>
              <a:t>– Gradual return to wellbeing and satisfaction</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The trauma experienced by immigrants before and after migration results to higher rates of PTSD among those populations.</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806832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just">
              <a:lnSpc>
                <a:spcPct val="107000"/>
              </a:lnSpc>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Stigma:</a:t>
            </a:r>
            <a:br>
              <a:rPr lang="en-US" sz="2400" b="1" dirty="0">
                <a:latin typeface="Calibri" panose="020F0502020204030204" pitchFamily="34" charset="0"/>
                <a:ea typeface="Calibri" panose="020F0502020204030204" pitchFamily="34" charset="0"/>
                <a:cs typeface="Times New Roman" panose="02020603050405020304" pitchFamily="18" charset="0"/>
              </a:rPr>
            </a:br>
            <a:r>
              <a:rPr lang="en-US" sz="2400" b="1" dirty="0" smtClean="0">
                <a:latin typeface="Calibri" panose="020F0502020204030204" pitchFamily="34" charset="0"/>
                <a:ea typeface="Calibri" panose="020F0502020204030204" pitchFamily="34" charset="0"/>
                <a:cs typeface="Times New Roman" panose="02020603050405020304" pitchFamily="18" charset="0"/>
              </a:rPr>
              <a:t>-</a:t>
            </a:r>
            <a:r>
              <a:rPr lang="en-US" dirty="0" smtClean="0">
                <a:latin typeface="Calibri" panose="020F0502020204030204" pitchFamily="34" charset="0"/>
                <a:ea typeface="Calibri" panose="020F0502020204030204" pitchFamily="34" charset="0"/>
                <a:cs typeface="Times New Roman" panose="02020603050405020304" pitchFamily="18" charset="0"/>
              </a:rPr>
              <a:t>This </a:t>
            </a:r>
            <a:r>
              <a:rPr lang="en-US" dirty="0">
                <a:latin typeface="Calibri" panose="020F0502020204030204" pitchFamily="34" charset="0"/>
                <a:ea typeface="Calibri" panose="020F0502020204030204" pitchFamily="34" charset="0"/>
                <a:cs typeface="Times New Roman" panose="02020603050405020304" pitchFamily="18" charset="0"/>
              </a:rPr>
              <a:t>is  the most formidable obstacle to accessing mental health services. It’s a cluster of negative attitudes and beliefs that motivates the general public to fear, reject, avoid and discriminate against mental health patients.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Its widespread in our society leading to people  with mental problems being  embarrassed or ashamed and often conceal symptoms and fail to seek treatment. </a:t>
            </a: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High rates of suicide among men yet they initially appear to be holding Everything together. Epitome of depression is suicide.</a:t>
            </a: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Stigma leads to diminished self-esteem and greater isolation and hopelessness .In some cultures stigma is so extreme that mental illness is thought to reflect poorly on the family lineage</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483363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Stigma leads to people with mental illness to be viewed as dangerous and less competent to handle their own affairs especially people with schizophrenia and substance use disorder It deters people with mental illness or their family members from seeking mental health services leading  to majority of people with mental disorder not to seek treatment.</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8848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latin typeface="Calibri" panose="020F0502020204030204" pitchFamily="34" charset="0"/>
                <a:ea typeface="Calibri" panose="020F0502020204030204" pitchFamily="34" charset="0"/>
                <a:cs typeface="Times New Roman" panose="02020603050405020304" pitchFamily="18" charset="0"/>
              </a:rPr>
              <a:t/>
            </a:r>
            <a:br>
              <a:rPr lang="en-CA" b="1"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0" indent="0" algn="just">
              <a:buNone/>
              <a:tabLst>
                <a:tab pos="2971800" algn="ctr"/>
                <a:tab pos="5943600" algn="r"/>
              </a:tabLst>
            </a:pPr>
            <a:r>
              <a:rPr lang="en-US" b="1" dirty="0" smtClean="0">
                <a:latin typeface="Calibri" panose="020F0502020204030204" pitchFamily="34" charset="0"/>
                <a:ea typeface="Calibri" panose="020F0502020204030204" pitchFamily="34" charset="0"/>
                <a:cs typeface="Times New Roman" panose="02020603050405020304" pitchFamily="18" charset="0"/>
              </a:rPr>
              <a:t>     Overall </a:t>
            </a:r>
            <a:r>
              <a:rPr lang="en-US" b="1" dirty="0">
                <a:latin typeface="Calibri" panose="020F0502020204030204" pitchFamily="34" charset="0"/>
                <a:ea typeface="Calibri" panose="020F0502020204030204" pitchFamily="34" charset="0"/>
                <a:cs typeface="Times New Roman" panose="02020603050405020304" pitchFamily="18" charset="0"/>
              </a:rPr>
              <a:t>physical Health:</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Chronic physical illness is a risk factor for depression and anxiety – individuals with comorbidities e.g. HIV are more likely to have their mental illness missed or misdiagnosed owing to competing demands to treatment the somatic disorder. </a:t>
            </a:r>
          </a:p>
          <a:p>
            <a:pPr algn="just">
              <a:tabLst>
                <a:tab pos="2971800" algn="ctr"/>
                <a:tab pos="5943600" algn="r"/>
              </a:tabLst>
            </a:pPr>
            <a:r>
              <a:rPr lang="en-US" dirty="0">
                <a:latin typeface="Calibri" panose="020F0502020204030204" pitchFamily="34" charset="0"/>
                <a:ea typeface="Calibri" panose="020F0502020204030204" pitchFamily="34" charset="0"/>
                <a:cs typeface="Times New Roman" panose="02020603050405020304" pitchFamily="18" charset="0"/>
              </a:rPr>
              <a:t>Even if the mental disorder is recognized and treated people with comorbidities disorder are saddled by more treatment interactions and side effects given their higher usage of medications. Thus poor physical health takes a toll on mental health</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62119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Times New Roman" panose="02020603050405020304" pitchFamily="18" charset="0"/>
              </a:rPr>
              <a:t>Culture of the Clinician:</a:t>
            </a:r>
            <a:r>
              <a:rPr lang="en-CA" dirty="0">
                <a:latin typeface="Calibri" panose="020F0502020204030204" pitchFamily="34" charset="0"/>
                <a:ea typeface="Calibri" panose="020F0502020204030204" pitchFamily="34" charset="0"/>
                <a:cs typeface="Times New Roman" panose="02020603050405020304" pitchFamily="18" charset="0"/>
              </a:rPr>
              <a:t/>
            </a:r>
            <a:br>
              <a:rPr lang="en-CA"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normAutofit/>
          </a:bodyPr>
          <a:lstStyle/>
          <a:p>
            <a:pPr algn="just">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A group of professional have a culture of shared set of beliefs, norms and values.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Its reflected in no jargon members use in a group in the mindset or way of looking at the word.</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Clinicians view symptoms, diagnosis and treatment in a manner at times divergent from their patients.</a:t>
            </a:r>
            <a:endParaRPr lang="en-CA"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Because of the professional culture of clinicians some degree of distance between patients and clinicians exists.</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552570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Clinicians also bring to the therapeutic settings their own personal cultures. Thus when clinician and patients come from different cultural backgrounds there’s greater potential for cultural difference to emerge e.g. Cuban </a:t>
            </a:r>
            <a:r>
              <a:rPr lang="en-US" dirty="0" smtClean="0">
                <a:latin typeface="Calibri" panose="020F0502020204030204" pitchFamily="34" charset="0"/>
                <a:ea typeface="Calibri" panose="020F0502020204030204" pitchFamily="34" charset="0"/>
                <a:cs typeface="Times New Roman" panose="02020603050405020304" pitchFamily="18" charset="0"/>
              </a:rPr>
              <a:t>Doctors.</a:t>
            </a:r>
            <a:endParaRPr lang="en-CA"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Clinician </a:t>
            </a:r>
            <a:r>
              <a:rPr lang="en-US" dirty="0">
                <a:latin typeface="Calibri" panose="020F0502020204030204" pitchFamily="34" charset="0"/>
                <a:ea typeface="Calibri" panose="020F0502020204030204" pitchFamily="34" charset="0"/>
                <a:cs typeface="Times New Roman" panose="02020603050405020304" pitchFamily="18" charset="0"/>
              </a:rPr>
              <a:t>may ignore symptoms and patient deem important or are less likely to understand patients fears, concerns and </a:t>
            </a:r>
            <a:r>
              <a:rPr lang="en-US" dirty="0" smtClean="0">
                <a:latin typeface="Calibri" panose="020F0502020204030204" pitchFamily="34" charset="0"/>
                <a:ea typeface="Calibri" panose="020F0502020204030204" pitchFamily="34" charset="0"/>
                <a:cs typeface="Times New Roman" panose="02020603050405020304" pitchFamily="18" charset="0"/>
              </a:rPr>
              <a:t>needs.</a:t>
            </a:r>
            <a:endParaRPr lang="en-CA"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smtClean="0">
                <a:latin typeface="Calibri" panose="020F0502020204030204" pitchFamily="34" charset="0"/>
                <a:ea typeface="Calibri" panose="020F0502020204030204" pitchFamily="34" charset="0"/>
                <a:cs typeface="Times New Roman" panose="02020603050405020304" pitchFamily="18" charset="0"/>
              </a:rPr>
              <a:t>This </a:t>
            </a:r>
            <a:r>
              <a:rPr lang="en-US" dirty="0">
                <a:latin typeface="Calibri" panose="020F0502020204030204" pitchFamily="34" charset="0"/>
                <a:ea typeface="Calibri" panose="020F0502020204030204" pitchFamily="34" charset="0"/>
                <a:cs typeface="Times New Roman" panose="02020603050405020304" pitchFamily="18" charset="0"/>
              </a:rPr>
              <a:t>may lead to assumptions about what clinician is supposed to do, how a patient should act, what causes illness and what treatment are available. Thus its important for the clinician to understand how their relationship with the patient is affected by cultural differences</a:t>
            </a:r>
            <a:endParaRPr lang="en-CA"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250622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Summary</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In </a:t>
            </a:r>
            <a:r>
              <a:rPr lang="en-US" dirty="0"/>
              <a:t>this topic, we have covered the following points </a:t>
            </a:r>
          </a:p>
          <a:p>
            <a:r>
              <a:rPr lang="en-US" dirty="0"/>
              <a:t>Definition of culture as whole mankind learned behavior which is socially influenced and not biologically determined.</a:t>
            </a:r>
          </a:p>
          <a:p>
            <a:r>
              <a:rPr lang="en-US" dirty="0"/>
              <a:t>Components of culture.</a:t>
            </a:r>
          </a:p>
          <a:p>
            <a:r>
              <a:rPr lang="en-US" dirty="0"/>
              <a:t>Facts of </a:t>
            </a:r>
            <a:r>
              <a:rPr lang="en-US" dirty="0" smtClean="0"/>
              <a:t>culture</a:t>
            </a:r>
          </a:p>
          <a:p>
            <a:r>
              <a:rPr lang="en-US" dirty="0" smtClean="0"/>
              <a:t>cultural </a:t>
            </a:r>
            <a:r>
              <a:rPr lang="en-US" dirty="0"/>
              <a:t>influences of mental </a:t>
            </a:r>
            <a:r>
              <a:rPr lang="en-US" dirty="0" smtClean="0"/>
              <a:t>health:</a:t>
            </a:r>
          </a:p>
          <a:p>
            <a:pPr>
              <a:buFont typeface="Wingdings" panose="05000000000000000000" pitchFamily="2" charset="2"/>
              <a:buChar char="§"/>
            </a:pPr>
            <a:r>
              <a:rPr lang="en-US" dirty="0" smtClean="0"/>
              <a:t>Clinician factors</a:t>
            </a:r>
          </a:p>
          <a:p>
            <a:pPr>
              <a:buFont typeface="Wingdings" panose="05000000000000000000" pitchFamily="2" charset="2"/>
              <a:buChar char="§"/>
            </a:pPr>
            <a:r>
              <a:rPr lang="en-US" dirty="0" smtClean="0"/>
              <a:t>Patient factors</a:t>
            </a:r>
          </a:p>
          <a:p>
            <a:pPr>
              <a:buFont typeface="Wingdings" panose="05000000000000000000" pitchFamily="2" charset="2"/>
              <a:buChar char="Ø"/>
            </a:pPr>
            <a:r>
              <a:rPr lang="en-US" dirty="0" smtClean="0"/>
              <a:t>Positive and negative effects of culture on mental health</a:t>
            </a:r>
            <a:endParaRPr lang="en-US" dirty="0"/>
          </a:p>
          <a:p>
            <a:endParaRPr lang="en-US" dirty="0"/>
          </a:p>
        </p:txBody>
      </p:sp>
    </p:spTree>
    <p:extLst>
      <p:ext uri="{BB962C8B-B14F-4D97-AF65-F5344CB8AC3E}">
        <p14:creationId xmlns:p14="http://schemas.microsoft.com/office/powerpoint/2010/main" val="3151534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Facts about culture</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b="1" dirty="0" smtClean="0"/>
              <a:t>             Culture </a:t>
            </a:r>
            <a:r>
              <a:rPr lang="en-US" b="1" dirty="0"/>
              <a:t>relativism</a:t>
            </a:r>
            <a:endParaRPr lang="en-US" dirty="0"/>
          </a:p>
          <a:p>
            <a:r>
              <a:rPr lang="en-US" dirty="0"/>
              <a:t>The view that all customs, beliefs, ethics are relative to the individual within his own social context. </a:t>
            </a:r>
          </a:p>
          <a:p>
            <a:r>
              <a:rPr lang="en-US" dirty="0"/>
              <a:t>In other words ‘’rights’’ and ‘’wrongs “are culture-specific.</a:t>
            </a:r>
          </a:p>
          <a:p>
            <a:r>
              <a:rPr lang="en-US" dirty="0"/>
              <a:t>What is considered moral in one society may be considered immoral in another and since no universal standard of morality exists, no one has the right to judge another society’s custom as bad.</a:t>
            </a:r>
            <a:r>
              <a:rPr lang="en-US" b="1" dirty="0"/>
              <a:t> </a:t>
            </a:r>
            <a:endParaRPr lang="en-US" dirty="0"/>
          </a:p>
          <a:p>
            <a:r>
              <a:rPr lang="en-US" dirty="0"/>
              <a:t>Those who believe in cultural relativism believe that all cultures are worthy in their own right and are of equal value.</a:t>
            </a:r>
          </a:p>
          <a:p>
            <a:r>
              <a:rPr lang="en-US" dirty="0"/>
              <a:t>All cultures are equally legitimate expression of human existence.</a:t>
            </a:r>
          </a:p>
          <a:p>
            <a:endParaRPr lang="en-US" dirty="0"/>
          </a:p>
        </p:txBody>
      </p:sp>
    </p:spTree>
    <p:extLst>
      <p:ext uri="{BB962C8B-B14F-4D97-AF65-F5344CB8AC3E}">
        <p14:creationId xmlns:p14="http://schemas.microsoft.com/office/powerpoint/2010/main" val="37358316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 </a:t>
            </a:r>
            <a:endParaRPr lang="en-US" dirty="0"/>
          </a:p>
          <a:p>
            <a:pPr lvl="0"/>
            <a:r>
              <a:rPr lang="en-US" i="1" dirty="0" smtClean="0"/>
              <a:t>Heine</a:t>
            </a:r>
            <a:r>
              <a:rPr lang="en-US" i="1" dirty="0"/>
              <a:t>, Steven J. (2015). Cultural psychology. Wiley Interdisciplinary Reviews. Cognitive Science. </a:t>
            </a:r>
            <a:endParaRPr lang="en-US" dirty="0"/>
          </a:p>
          <a:p>
            <a:pPr lvl="0"/>
            <a:r>
              <a:rPr lang="en-US" i="1" dirty="0"/>
              <a:t>James, Paul; Magee, Liam; Scerri, Andy; Steger, Manfred (2015). Urban Sustainability in Theory and Practice: Circles of Sustainability. London: Routledge. </a:t>
            </a:r>
            <a:endParaRPr lang="en-US" dirty="0"/>
          </a:p>
          <a:p>
            <a:pPr lvl="0"/>
            <a:r>
              <a:rPr lang="en-US" i="1" dirty="0"/>
              <a:t>Petrakis, Panagiotis; Kostis, </a:t>
            </a:r>
            <a:r>
              <a:rPr lang="en-US" i="1" dirty="0" err="1"/>
              <a:t>Pantelis</a:t>
            </a:r>
            <a:r>
              <a:rPr lang="en-US" i="1" dirty="0"/>
              <a:t> (December 1, 2013). "Economic growth and cultural change". The Journal of Socio-Economics. </a:t>
            </a:r>
            <a:endParaRPr lang="en-US" dirty="0"/>
          </a:p>
          <a:p>
            <a:pPr lvl="0"/>
            <a:r>
              <a:rPr lang="en-US" i="1" dirty="0" err="1"/>
              <a:t>Pyszczynski</a:t>
            </a:r>
            <a:r>
              <a:rPr lang="en-US" i="1" dirty="0"/>
              <a:t>, Tom; Solomon, Sheldon; Greenberg, Jeff (2015). Thirty Years of Terror Management Theory. Advances in Experimental Social Psychology. </a:t>
            </a:r>
            <a:endParaRPr lang="en-US" dirty="0"/>
          </a:p>
          <a:p>
            <a:pPr lvl="0"/>
            <a:r>
              <a:rPr lang="en-US" i="1" dirty="0" err="1"/>
              <a:t>Sorrells</a:t>
            </a:r>
            <a:r>
              <a:rPr lang="en-US" i="1" dirty="0"/>
              <a:t>, Kathryn (2015). Intercultural Communication: Globalization and Social Justice. </a:t>
            </a:r>
            <a:endParaRPr lang="en-US" dirty="0"/>
          </a:p>
          <a:p>
            <a:r>
              <a:rPr lang="en-US" b="1" dirty="0"/>
              <a:t> </a:t>
            </a:r>
            <a:endParaRPr lang="en-US" dirty="0"/>
          </a:p>
          <a:p>
            <a:endParaRPr lang="en-US" dirty="0"/>
          </a:p>
        </p:txBody>
      </p:sp>
    </p:spTree>
    <p:extLst>
      <p:ext uri="{BB962C8B-B14F-4D97-AF65-F5344CB8AC3E}">
        <p14:creationId xmlns:p14="http://schemas.microsoft.com/office/powerpoint/2010/main" val="1236485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ACTIVITY</a:t>
            </a:r>
            <a:r>
              <a:rPr lang="en-US" dirty="0"/>
              <a:t/>
            </a:r>
            <a:br>
              <a:rPr lang="en-US" dirty="0"/>
            </a:br>
            <a:endParaRPr lang="en-US" dirty="0"/>
          </a:p>
        </p:txBody>
      </p:sp>
      <p:sp>
        <p:nvSpPr>
          <p:cNvPr id="3" name="Content Placeholder 2"/>
          <p:cNvSpPr>
            <a:spLocks noGrp="1"/>
          </p:cNvSpPr>
          <p:nvPr>
            <p:ph idx="1"/>
          </p:nvPr>
        </p:nvSpPr>
        <p:spPr/>
        <p:txBody>
          <a:bodyPr/>
          <a:lstStyle/>
          <a:p>
            <a:r>
              <a:rPr lang="en-US" dirty="0" smtClean="0"/>
              <a:t>Discuss </a:t>
            </a:r>
            <a:r>
              <a:rPr lang="en-US" dirty="0"/>
              <a:t>various ways in which culture can influence mental health in your </a:t>
            </a:r>
            <a:r>
              <a:rPr lang="en-US" dirty="0" smtClean="0"/>
              <a:t>community</a:t>
            </a:r>
          </a:p>
          <a:p>
            <a:r>
              <a:rPr lang="en-US" sz="3200" b="1" dirty="0" smtClean="0"/>
              <a:t>Assignment</a:t>
            </a:r>
          </a:p>
          <a:p>
            <a:r>
              <a:rPr lang="en-US" dirty="0" smtClean="0"/>
              <a:t>Discuss the positive and negative effects of culture on mental health</a:t>
            </a:r>
            <a:endParaRPr lang="en-US" dirty="0"/>
          </a:p>
          <a:p>
            <a:endParaRPr lang="en-US" dirty="0"/>
          </a:p>
        </p:txBody>
      </p:sp>
    </p:spTree>
    <p:extLst>
      <p:ext uri="{BB962C8B-B14F-4D97-AF65-F5344CB8AC3E}">
        <p14:creationId xmlns:p14="http://schemas.microsoft.com/office/powerpoint/2010/main" val="20561741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sz="3200" b="1" dirty="0"/>
              <a:t> </a:t>
            </a:r>
            <a:r>
              <a:rPr lang="en-US" sz="3200" b="1" dirty="0" smtClean="0"/>
              <a:t>                                               THANKYOU</a:t>
            </a:r>
            <a:endParaRPr lang="en-US" sz="3200" b="1" dirty="0"/>
          </a:p>
        </p:txBody>
      </p:sp>
    </p:spTree>
    <p:extLst>
      <p:ext uri="{BB962C8B-B14F-4D97-AF65-F5344CB8AC3E}">
        <p14:creationId xmlns:p14="http://schemas.microsoft.com/office/powerpoint/2010/main" val="23010860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Positive Effects </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Many </a:t>
            </a:r>
            <a:r>
              <a:rPr lang="en-US" dirty="0"/>
              <a:t>times, culture can have a positive effect on patients' mental health. For example: </a:t>
            </a:r>
          </a:p>
          <a:p>
            <a:pPr lvl="0"/>
            <a:r>
              <a:rPr lang="en-US" dirty="0"/>
              <a:t>identifying strongly with cultural traditions and taking great pride in belonging to a cultural group helps patients in times of mental stress, depression, and anxiety. </a:t>
            </a:r>
          </a:p>
          <a:p>
            <a:pPr lvl="0"/>
            <a:r>
              <a:rPr lang="en-US" dirty="0"/>
              <a:t>Some cultures place very little stigma on mental illnesses like schizophrenia or psychosis, thus better enabling patients with these struggles to seek support and assistance. </a:t>
            </a:r>
          </a:p>
          <a:p>
            <a:endParaRPr lang="en-US" dirty="0"/>
          </a:p>
        </p:txBody>
      </p:sp>
    </p:spTree>
    <p:extLst>
      <p:ext uri="{BB962C8B-B14F-4D97-AF65-F5344CB8AC3E}">
        <p14:creationId xmlns:p14="http://schemas.microsoft.com/office/powerpoint/2010/main" val="21744940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Cultures that do not have the expectation that people be happy or positive all the time is very helpful in supporting people as they cope with stress and trauma realistically. </a:t>
            </a:r>
          </a:p>
          <a:p>
            <a:pPr lvl="0"/>
            <a:r>
              <a:rPr lang="en-US" dirty="0"/>
              <a:t>Family factors can protect against the risk of developing a mental illness. </a:t>
            </a:r>
          </a:p>
          <a:p>
            <a:pPr marL="0" indent="0">
              <a:buNone/>
            </a:pPr>
            <a:r>
              <a:rPr lang="en-US" dirty="0"/>
              <a:t>For example, supportive families and good sibling relationships can protect against the onset of mental illness.</a:t>
            </a:r>
          </a:p>
          <a:p>
            <a:endParaRPr lang="en-US" dirty="0"/>
          </a:p>
        </p:txBody>
      </p:sp>
    </p:spTree>
    <p:extLst>
      <p:ext uri="{BB962C8B-B14F-4D97-AF65-F5344CB8AC3E}">
        <p14:creationId xmlns:p14="http://schemas.microsoft.com/office/powerpoint/2010/main" val="34076950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Negative Effects</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There </a:t>
            </a:r>
            <a:r>
              <a:rPr lang="en-US" dirty="0"/>
              <a:t>are some really negative ways that culture can affect mental health in her patients. For example: </a:t>
            </a:r>
          </a:p>
          <a:p>
            <a:pPr lvl="0"/>
            <a:r>
              <a:rPr lang="en-US" b="1" dirty="0" smtClean="0"/>
              <a:t>Patients </a:t>
            </a:r>
            <a:r>
              <a:rPr lang="en-US" b="1" dirty="0"/>
              <a:t>from minority cultures have often experienced tremendous discriminatio</a:t>
            </a:r>
            <a:r>
              <a:rPr lang="en-US" dirty="0"/>
              <a:t>n, and even with great support from within their cultures, their mental health suffers as a result. </a:t>
            </a:r>
            <a:endParaRPr lang="en-US" dirty="0" smtClean="0"/>
          </a:p>
          <a:p>
            <a:pPr lvl="0"/>
            <a:r>
              <a:rPr lang="en-US" dirty="0" smtClean="0"/>
              <a:t> </a:t>
            </a:r>
            <a:r>
              <a:rPr lang="en-US" b="1" dirty="0" smtClean="0"/>
              <a:t>Some </a:t>
            </a:r>
            <a:r>
              <a:rPr lang="en-US" b="1" dirty="0"/>
              <a:t>cultures continue to hold very biased views about certain sexual and gender minority identities</a:t>
            </a:r>
            <a:r>
              <a:rPr lang="en-US" dirty="0"/>
              <a:t>, and coming from these cultural backgrounds can be really detrimental to peoples mental health. </a:t>
            </a:r>
          </a:p>
          <a:p>
            <a:endParaRPr lang="en-US" dirty="0"/>
          </a:p>
        </p:txBody>
      </p:sp>
    </p:spTree>
    <p:extLst>
      <p:ext uri="{BB962C8B-B14F-4D97-AF65-F5344CB8AC3E}">
        <p14:creationId xmlns:p14="http://schemas.microsoft.com/office/powerpoint/2010/main" val="27207971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smtClean="0"/>
              <a:t> </a:t>
            </a:r>
            <a:r>
              <a:rPr lang="en-US" b="1" dirty="0"/>
              <a:t>Many cultures put great emphasis on individual success</a:t>
            </a:r>
            <a:r>
              <a:rPr lang="en-US" dirty="0"/>
              <a:t>, making mental wellbeing complicated for people who learn to be very hard on themselves over their achievements and successes. </a:t>
            </a:r>
          </a:p>
          <a:p>
            <a:pPr lvl="0"/>
            <a:r>
              <a:rPr lang="en-US" dirty="0" smtClean="0"/>
              <a:t> </a:t>
            </a:r>
            <a:r>
              <a:rPr lang="en-US" b="1" dirty="0"/>
              <a:t>Cultural stigma</a:t>
            </a:r>
            <a:r>
              <a:rPr lang="en-US" dirty="0"/>
              <a:t>: Mental illness stigma is defined as the “devaluing, disgracing, and disfavoring by the general public of individuals with mental illnesses”.</a:t>
            </a:r>
          </a:p>
          <a:p>
            <a:endParaRPr lang="en-US" dirty="0"/>
          </a:p>
        </p:txBody>
      </p:sp>
    </p:spTree>
    <p:extLst>
      <p:ext uri="{BB962C8B-B14F-4D97-AF65-F5344CB8AC3E}">
        <p14:creationId xmlns:p14="http://schemas.microsoft.com/office/powerpoint/2010/main" val="9473365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marL="0" lvl="0" indent="0">
              <a:buNone/>
            </a:pPr>
            <a:r>
              <a:rPr lang="en-US" b="1" dirty="0"/>
              <a:t> </a:t>
            </a:r>
            <a:r>
              <a:rPr lang="en-US" b="1" dirty="0" smtClean="0"/>
              <a:t>  Understanding </a:t>
            </a:r>
            <a:r>
              <a:rPr lang="en-US" b="1" dirty="0"/>
              <a:t>symptoms</a:t>
            </a:r>
            <a:r>
              <a:rPr lang="en-US" dirty="0"/>
              <a:t>. </a:t>
            </a:r>
          </a:p>
          <a:p>
            <a:r>
              <a:rPr lang="en-US" dirty="0"/>
              <a:t>Culture can influence how people describe and feel about their symptoms. </a:t>
            </a:r>
          </a:p>
          <a:p>
            <a:r>
              <a:rPr lang="en-US" dirty="0"/>
              <a:t>It can affect whether someone chooses to recognize and talk about only physical symptoms, only emotional symptoms or both. </a:t>
            </a:r>
          </a:p>
          <a:p>
            <a:endParaRPr lang="en-US" dirty="0"/>
          </a:p>
        </p:txBody>
      </p:sp>
    </p:spTree>
    <p:extLst>
      <p:ext uri="{BB962C8B-B14F-4D97-AF65-F5344CB8AC3E}">
        <p14:creationId xmlns:p14="http://schemas.microsoft.com/office/powerpoint/2010/main" val="2046230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lvl="0" indent="0">
              <a:buNone/>
            </a:pPr>
            <a:r>
              <a:rPr lang="en-US" b="1" dirty="0" smtClean="0"/>
              <a:t> </a:t>
            </a:r>
            <a:r>
              <a:rPr lang="en-US" b="1" dirty="0"/>
              <a:t>Family Factors</a:t>
            </a:r>
            <a:endParaRPr lang="en-US" dirty="0"/>
          </a:p>
          <a:p>
            <a:r>
              <a:rPr lang="en-US" dirty="0"/>
              <a:t>Many features of family life have a bearing on mental health and mental illness. </a:t>
            </a:r>
          </a:p>
          <a:p>
            <a:r>
              <a:rPr lang="en-US" dirty="0"/>
              <a:t>A family environment marked by severe marital discord, overcrowding, and social disadvantages can contribute to the onset of mental illness. </a:t>
            </a:r>
          </a:p>
          <a:p>
            <a:r>
              <a:rPr lang="en-US" dirty="0"/>
              <a:t>Conditions such as child abuse, neglect, and sexual abuse also place children at risk for mental disorders and suicide</a:t>
            </a:r>
          </a:p>
          <a:p>
            <a:endParaRPr lang="en-US" dirty="0"/>
          </a:p>
        </p:txBody>
      </p:sp>
    </p:spTree>
    <p:extLst>
      <p:ext uri="{BB962C8B-B14F-4D97-AF65-F5344CB8AC3E}">
        <p14:creationId xmlns:p14="http://schemas.microsoft.com/office/powerpoint/2010/main" val="27651043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lvl="0" indent="0">
              <a:buNone/>
            </a:pPr>
            <a:r>
              <a:rPr lang="en-US" b="1" dirty="0"/>
              <a:t> </a:t>
            </a:r>
            <a:r>
              <a:rPr lang="en-US" b="1" dirty="0" smtClean="0"/>
              <a:t> Coping </a:t>
            </a:r>
            <a:r>
              <a:rPr lang="en-US" b="1" dirty="0"/>
              <a:t>Styles</a:t>
            </a:r>
          </a:p>
          <a:p>
            <a:r>
              <a:rPr lang="en-US" dirty="0"/>
              <a:t>Culture relates to how people cope with everyday problems and more extreme types of adversity. </a:t>
            </a:r>
          </a:p>
          <a:p>
            <a:r>
              <a:rPr lang="en-US" dirty="0"/>
              <a:t>Some cultural groups, for example, tend not to dwell on upsetting thoughts, thinking that avoidance is better than outward expression. </a:t>
            </a:r>
          </a:p>
          <a:p>
            <a:r>
              <a:rPr lang="en-US" dirty="0"/>
              <a:t>	</a:t>
            </a:r>
          </a:p>
        </p:txBody>
      </p:sp>
    </p:spTree>
    <p:extLst>
      <p:ext uri="{BB962C8B-B14F-4D97-AF65-F5344CB8AC3E}">
        <p14:creationId xmlns:p14="http://schemas.microsoft.com/office/powerpoint/2010/main" val="456061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                      Cultural </a:t>
            </a:r>
            <a:r>
              <a:rPr lang="en-US" b="1" dirty="0"/>
              <a:t>universal</a:t>
            </a:r>
            <a:endParaRPr lang="en-US" dirty="0"/>
          </a:p>
          <a:p>
            <a:r>
              <a:rPr lang="en-US" dirty="0"/>
              <a:t>These are learned behavior patterns that are shared by all of humanity collectively no matter where people live in this world</a:t>
            </a:r>
          </a:p>
          <a:p>
            <a:r>
              <a:rPr lang="en-US" b="1" dirty="0"/>
              <a:t>Examples:  </a:t>
            </a:r>
            <a:r>
              <a:rPr lang="en-US" dirty="0"/>
              <a:t>gestures, crime, belief in the supernatural powers, cooking, dancing, joking, greeting, social classification, sports, dream interpretation, visiting, incest taboos, housing and language</a:t>
            </a:r>
            <a:r>
              <a:rPr lang="en-US" b="1" dirty="0"/>
              <a:t> </a:t>
            </a:r>
            <a:endParaRPr lang="en-US" dirty="0"/>
          </a:p>
          <a:p>
            <a:endParaRPr lang="en-US" dirty="0"/>
          </a:p>
        </p:txBody>
      </p:sp>
    </p:spTree>
    <p:extLst>
      <p:ext uri="{BB962C8B-B14F-4D97-AF65-F5344CB8AC3E}">
        <p14:creationId xmlns:p14="http://schemas.microsoft.com/office/powerpoint/2010/main" val="13229043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t> </a:t>
            </a:r>
            <a:r>
              <a:rPr lang="en-US" b="1" dirty="0" smtClean="0"/>
              <a:t> Culture </a:t>
            </a:r>
            <a:r>
              <a:rPr lang="en-US" b="1" dirty="0"/>
              <a:t>shock.</a:t>
            </a:r>
            <a:r>
              <a:rPr lang="en-US" dirty="0"/>
              <a:t> </a:t>
            </a:r>
          </a:p>
          <a:p>
            <a:r>
              <a:rPr lang="en-US" dirty="0"/>
              <a:t> The feeling of depression and utter frustration that occurs to a person when he first begins to understand the tremendous difference between the way of life he is used to and the way of life  in his new setting or environment.</a:t>
            </a:r>
          </a:p>
          <a:p>
            <a:r>
              <a:rPr lang="en-US" dirty="0"/>
              <a:t>The reason why migration is observed to be a contributing factor to mental </a:t>
            </a:r>
            <a:r>
              <a:rPr lang="en-US" dirty="0" smtClean="0"/>
              <a:t>illness.</a:t>
            </a:r>
          </a:p>
          <a:p>
            <a:pPr marL="0" indent="0">
              <a:buNone/>
            </a:pPr>
            <a:r>
              <a:rPr lang="en-US" b="1" dirty="0" smtClean="0"/>
              <a:t>  Strong </a:t>
            </a:r>
            <a:r>
              <a:rPr lang="en-US" b="1" dirty="0"/>
              <a:t>cultural values</a:t>
            </a:r>
            <a:r>
              <a:rPr lang="en-US" dirty="0"/>
              <a:t> like Marriage, Preferred child sex, ability to procreate </a:t>
            </a:r>
          </a:p>
          <a:p>
            <a:endParaRPr lang="en-US" dirty="0"/>
          </a:p>
        </p:txBody>
      </p:sp>
    </p:spTree>
    <p:extLst>
      <p:ext uri="{BB962C8B-B14F-4D97-AF65-F5344CB8AC3E}">
        <p14:creationId xmlns:p14="http://schemas.microsoft.com/office/powerpoint/2010/main" val="648140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             </a:t>
            </a:r>
            <a:r>
              <a:rPr lang="en-US" b="1" dirty="0"/>
              <a:t> Cultural diversity</a:t>
            </a:r>
            <a:endParaRPr lang="en-US" dirty="0"/>
          </a:p>
          <a:p>
            <a:r>
              <a:rPr lang="en-US" dirty="0"/>
              <a:t>In Kenya, we have ethnic, cultural and religious diversity which we are proud of as stated in our constitution in its preamble.</a:t>
            </a:r>
            <a:r>
              <a:rPr lang="en-US" b="1" dirty="0" smtClean="0"/>
              <a:t>    </a:t>
            </a:r>
          </a:p>
          <a:p>
            <a:pPr marL="0" indent="0">
              <a:buNone/>
            </a:pPr>
            <a:endParaRPr lang="en-US" b="1" dirty="0"/>
          </a:p>
          <a:p>
            <a:pPr marL="0" indent="0">
              <a:buNone/>
            </a:pPr>
            <a:r>
              <a:rPr lang="en-US" b="1" dirty="0" smtClean="0"/>
              <a:t>               Acculturation</a:t>
            </a:r>
            <a:endParaRPr lang="en-US" dirty="0"/>
          </a:p>
          <a:p>
            <a:r>
              <a:rPr lang="en-US" dirty="0"/>
              <a:t>Cultural modification of an individual, group, or people by adapting to or borrowing traits from another culture; also a merging of cultures as a result of prolonged contact</a:t>
            </a:r>
          </a:p>
        </p:txBody>
      </p:sp>
    </p:spTree>
    <p:extLst>
      <p:ext uri="{BB962C8B-B14F-4D97-AF65-F5344CB8AC3E}">
        <p14:creationId xmlns:p14="http://schemas.microsoft.com/office/powerpoint/2010/main" val="386557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acculturation</a:t>
            </a:r>
            <a:r>
              <a:rPr lang="en-US" dirty="0"/>
              <a:t/>
            </a:r>
            <a:br>
              <a:rPr lang="en-US" dirty="0"/>
            </a:br>
            <a:endParaRPr lang="en-US" dirty="0"/>
          </a:p>
        </p:txBody>
      </p:sp>
      <p:sp>
        <p:nvSpPr>
          <p:cNvPr id="3" name="Content Placeholder 2"/>
          <p:cNvSpPr>
            <a:spLocks noGrp="1"/>
          </p:cNvSpPr>
          <p:nvPr>
            <p:ph idx="1"/>
          </p:nvPr>
        </p:nvSpPr>
        <p:spPr/>
        <p:txBody>
          <a:bodyPr/>
          <a:lstStyle/>
          <a:p>
            <a:r>
              <a:rPr lang="en-US" b="1" dirty="0" smtClean="0"/>
              <a:t>Planned </a:t>
            </a:r>
            <a:r>
              <a:rPr lang="en-US" b="1" dirty="0"/>
              <a:t>acculturation-</a:t>
            </a:r>
            <a:r>
              <a:rPr lang="en-US" dirty="0"/>
              <a:t> It’s a deliberate acculturation for a particular purpose or benefits </a:t>
            </a:r>
          </a:p>
          <a:p>
            <a:r>
              <a:rPr lang="en-US" b="1" dirty="0"/>
              <a:t>Selective acculturation-</a:t>
            </a:r>
            <a:r>
              <a:rPr lang="en-US" dirty="0"/>
              <a:t> The group decides what to take from the other group for their benefits</a:t>
            </a:r>
          </a:p>
          <a:p>
            <a:r>
              <a:rPr lang="en-US" b="1" dirty="0"/>
              <a:t>Antagonistic acculturation-</a:t>
            </a:r>
            <a:r>
              <a:rPr lang="en-US" dirty="0"/>
              <a:t> Borrowing cultural elements for the purpose of protection against the group they are borrowing from.</a:t>
            </a:r>
            <a:r>
              <a:rPr lang="en-US" b="1" dirty="0"/>
              <a:t> </a:t>
            </a:r>
            <a:r>
              <a:rPr lang="en-US" dirty="0"/>
              <a:t>For example, learn to use arrows from the other group in order to protect oneself against the community should need arise.</a:t>
            </a:r>
          </a:p>
          <a:p>
            <a:endParaRPr lang="en-US" dirty="0"/>
          </a:p>
        </p:txBody>
      </p:sp>
    </p:spTree>
    <p:extLst>
      <p:ext uri="{BB962C8B-B14F-4D97-AF65-F5344CB8AC3E}">
        <p14:creationId xmlns:p14="http://schemas.microsoft.com/office/powerpoint/2010/main" val="2684430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b="1" dirty="0"/>
              <a:t>Bilateral acculturation-</a:t>
            </a:r>
            <a:r>
              <a:rPr lang="en-US" dirty="0"/>
              <a:t>Both cultural parties give and borrow cultural traits from each other. For example African carvings are exported to the West while Africa has also borrowed heavily from the West</a:t>
            </a:r>
          </a:p>
          <a:p>
            <a:r>
              <a:rPr lang="en-US" b="1" dirty="0"/>
              <a:t>Unilateral acculturation-</a:t>
            </a:r>
            <a:r>
              <a:rPr lang="en-US" dirty="0"/>
              <a:t>Only one group absorbs traits from the other. The donor group is usually rich culturally and the other one poor. For example, the west still regards polygamy as barbaric but Africans borrowed monogamy fully</a:t>
            </a:r>
          </a:p>
        </p:txBody>
      </p:sp>
    </p:spTree>
    <p:extLst>
      <p:ext uri="{BB962C8B-B14F-4D97-AF65-F5344CB8AC3E}">
        <p14:creationId xmlns:p14="http://schemas.microsoft.com/office/powerpoint/2010/main" val="438167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Cultural assimilation-</a:t>
            </a:r>
            <a:r>
              <a:rPr lang="en-US" dirty="0"/>
              <a:t>When two cultural groups come into contact, they contribute their cultural traits to each other. With time, the minority culture fuses into the dominant one.`</a:t>
            </a:r>
          </a:p>
          <a:p>
            <a:endParaRPr lang="en-US" dirty="0"/>
          </a:p>
        </p:txBody>
      </p:sp>
    </p:spTree>
    <p:extLst>
      <p:ext uri="{BB962C8B-B14F-4D97-AF65-F5344CB8AC3E}">
        <p14:creationId xmlns:p14="http://schemas.microsoft.com/office/powerpoint/2010/main" val="802642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670</TotalTime>
  <Words>3104</Words>
  <Application>Microsoft Office PowerPoint</Application>
  <PresentationFormat>Widescreen</PresentationFormat>
  <Paragraphs>230</Paragraphs>
  <Slides>50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Calibri</vt:lpstr>
      <vt:lpstr>Symbol</vt:lpstr>
      <vt:lpstr>Times New Roman</vt:lpstr>
      <vt:lpstr>Trebuchet MS</vt:lpstr>
      <vt:lpstr>Wingdings</vt:lpstr>
      <vt:lpstr>Wingdings 3</vt:lpstr>
      <vt:lpstr>Facet</vt:lpstr>
      <vt:lpstr>CULTURE</vt:lpstr>
      <vt:lpstr>Learning objectives </vt:lpstr>
      <vt:lpstr>Introduction </vt:lpstr>
      <vt:lpstr>Facts about culture </vt:lpstr>
      <vt:lpstr>PowerPoint Presentation</vt:lpstr>
      <vt:lpstr>PowerPoint Presentation</vt:lpstr>
      <vt:lpstr>Types of acculturation </vt:lpstr>
      <vt:lpstr>CONT.</vt:lpstr>
      <vt:lpstr>PowerPoint Presentation</vt:lpstr>
      <vt:lpstr>PowerPoint Presentation</vt:lpstr>
      <vt:lpstr>Components of culture </vt:lpstr>
      <vt:lpstr>Norms are classified into:  </vt:lpstr>
      <vt:lpstr>CONT.</vt:lpstr>
      <vt:lpstr>                         Mores </vt:lpstr>
      <vt:lpstr>CONT.</vt:lpstr>
      <vt:lpstr>Laws </vt:lpstr>
      <vt:lpstr>Anomie </vt:lpstr>
      <vt:lpstr>Taboos </vt:lpstr>
      <vt:lpstr>Incest taboo  </vt:lpstr>
      <vt:lpstr>PowerPoint Presentation</vt:lpstr>
      <vt:lpstr>Cultural Influences on Mental Health </vt:lpstr>
      <vt:lpstr>PowerPoint Presentation</vt:lpstr>
      <vt:lpstr>PowerPoint Presentation</vt:lpstr>
      <vt:lpstr>PowerPoint Presentation</vt:lpstr>
      <vt:lpstr>Culture of Patient </vt:lpstr>
      <vt:lpstr>PowerPoint Presentation</vt:lpstr>
      <vt:lpstr>PowerPoint Presentation</vt:lpstr>
      <vt:lpstr>PowerPoint Presentation</vt:lpstr>
      <vt:lpstr>PowerPoint Presentation</vt:lpstr>
      <vt:lpstr>PowerPoint Presentation</vt:lpstr>
      <vt:lpstr>PowerPoint Presentation</vt:lpstr>
      <vt:lpstr> </vt:lpstr>
      <vt:lpstr> </vt:lpstr>
      <vt:lpstr>PowerPoint Presentation</vt:lpstr>
      <vt:lpstr>PowerPoint Presentation</vt:lpstr>
      <vt:lpstr> </vt:lpstr>
      <vt:lpstr>Culture of the Clinician: </vt:lpstr>
      <vt:lpstr>PowerPoint Presentation</vt:lpstr>
      <vt:lpstr>Summary </vt:lpstr>
      <vt:lpstr>References </vt:lpstr>
      <vt:lpstr>ACTIVITY </vt:lpstr>
      <vt:lpstr>THE END</vt:lpstr>
      <vt:lpstr>Positive Effects  </vt:lpstr>
      <vt:lpstr>PowerPoint Presentation</vt:lpstr>
      <vt:lpstr>Negative Effects </vt:lpstr>
      <vt:lpstr>PowerPoint Presentation</vt:lpstr>
      <vt:lpstr>CONT.</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dc:title>
  <dc:creator>Microsoft account</dc:creator>
  <cp:lastModifiedBy>User</cp:lastModifiedBy>
  <cp:revision>16</cp:revision>
  <dcterms:created xsi:type="dcterms:W3CDTF">2020-11-25T09:42:18Z</dcterms:created>
  <dcterms:modified xsi:type="dcterms:W3CDTF">2021-03-07T19:46:29Z</dcterms:modified>
</cp:coreProperties>
</file>