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57" r:id="rId3"/>
    <p:sldId id="294" r:id="rId4"/>
    <p:sldId id="284" r:id="rId5"/>
    <p:sldId id="271" r:id="rId6"/>
    <p:sldId id="295" r:id="rId7"/>
    <p:sldId id="272" r:id="rId8"/>
    <p:sldId id="275" r:id="rId9"/>
    <p:sldId id="296" r:id="rId10"/>
    <p:sldId id="276" r:id="rId11"/>
    <p:sldId id="279" r:id="rId12"/>
    <p:sldId id="302" r:id="rId13"/>
    <p:sldId id="305" r:id="rId14"/>
    <p:sldId id="299" r:id="rId15"/>
    <p:sldId id="278" r:id="rId16"/>
    <p:sldId id="280" r:id="rId17"/>
    <p:sldId id="274" r:id="rId18"/>
    <p:sldId id="300" r:id="rId19"/>
    <p:sldId id="301" r:id="rId20"/>
    <p:sldId id="281" r:id="rId21"/>
    <p:sldId id="282" r:id="rId22"/>
    <p:sldId id="283" r:id="rId23"/>
    <p:sldId id="259" r:id="rId24"/>
    <p:sldId id="260" r:id="rId25"/>
    <p:sldId id="261" r:id="rId26"/>
    <p:sldId id="262" r:id="rId27"/>
    <p:sldId id="286" r:id="rId28"/>
    <p:sldId id="287" r:id="rId29"/>
    <p:sldId id="288" r:id="rId30"/>
    <p:sldId id="263" r:id="rId31"/>
    <p:sldId id="265" r:id="rId32"/>
    <p:sldId id="266" r:id="rId33"/>
    <p:sldId id="267" r:id="rId34"/>
    <p:sldId id="264" r:id="rId35"/>
    <p:sldId id="268" r:id="rId36"/>
    <p:sldId id="269" r:id="rId37"/>
    <p:sldId id="270" r:id="rId38"/>
    <p:sldId id="289" r:id="rId39"/>
    <p:sldId id="290" r:id="rId40"/>
    <p:sldId id="291" r:id="rId41"/>
    <p:sldId id="292" r:id="rId42"/>
    <p:sldId id="29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0" y="5250"/>
    </p:cViewPr>
    <p:sldLst>
      <p:sld r:id="rId1"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3CB503-6E12-4548-A041-A3A1A60013B7}" type="datetimeFigureOut">
              <a:rPr lang="en-US" smtClean="0"/>
              <a:pPr/>
              <a:t>6/26/2019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22FBF6-994A-476F-BF95-8A0E439C6D4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622FBF6-994A-476F-BF95-8A0E439C6D40}"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622FBF6-994A-476F-BF95-8A0E439C6D40}"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622FBF6-994A-476F-BF95-8A0E439C6D40}" type="slidenum">
              <a:rPr lang="en-US" smtClean="0"/>
              <a:pPr/>
              <a:t>39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A3039A4-E399-431B-A6A9-991758C3B75E}" type="datetimeFigureOut">
              <a:rPr lang="en-US" smtClean="0"/>
              <a:pPr/>
              <a:t>6/26/2019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503274A-F14A-476F-8D4D-B442DAF8D02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3039A4-E399-431B-A6A9-991758C3B75E}"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3039A4-E399-431B-A6A9-991758C3B75E}"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3039A4-E399-431B-A6A9-991758C3B75E}"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A3039A4-E399-431B-A6A9-991758C3B75E}"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3274A-F14A-476F-8D4D-B442DAF8D02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3039A4-E399-431B-A6A9-991758C3B75E}"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A3039A4-E399-431B-A6A9-991758C3B75E}" type="datetimeFigureOut">
              <a:rPr lang="en-US" smtClean="0"/>
              <a:pPr/>
              <a:t>6/26/2019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3039A4-E399-431B-A6A9-991758C3B75E}" type="datetimeFigureOut">
              <a:rPr lang="en-US" smtClean="0"/>
              <a:pPr/>
              <a:t>6/26/2019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039A4-E399-431B-A6A9-991758C3B75E}" type="datetimeFigureOut">
              <a:rPr lang="en-US" smtClean="0"/>
              <a:pPr/>
              <a:t>6/26/2019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3039A4-E399-431B-A6A9-991758C3B75E}"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03274A-F14A-476F-8D4D-B442DAF8D0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3039A4-E399-431B-A6A9-991758C3B75E}"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503274A-F14A-476F-8D4D-B442DAF8D02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A3039A4-E399-431B-A6A9-991758C3B75E}" type="datetimeFigureOut">
              <a:rPr lang="en-US" smtClean="0"/>
              <a:pPr/>
              <a:t>6/26/2019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503274A-F14A-476F-8D4D-B442DAF8D02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en.wikipedia.org/wiki/Saccharide"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t>Course code:</a:t>
            </a:r>
            <a:r>
              <a:rPr lang="en-US" dirty="0" smtClean="0">
                <a:solidFill>
                  <a:srgbClr val="FF0000"/>
                </a:solidFill>
              </a:rPr>
              <a:t> </a:t>
            </a:r>
            <a:r>
              <a:rPr lang="en-US" sz="2400" dirty="0" smtClean="0">
                <a:solidFill>
                  <a:srgbClr val="FF0000"/>
                </a:solidFill>
              </a:rPr>
              <a:t>CMMB11</a:t>
            </a:r>
            <a:endParaRPr lang="en-US" dirty="0"/>
          </a:p>
        </p:txBody>
      </p:sp>
      <p:sp>
        <p:nvSpPr>
          <p:cNvPr id="3" name="Subtitle 2"/>
          <p:cNvSpPr>
            <a:spLocks noGrp="1"/>
          </p:cNvSpPr>
          <p:nvPr>
            <p:ph type="subTitle" idx="1"/>
          </p:nvPr>
        </p:nvSpPr>
        <p:spPr/>
        <p:txBody>
          <a:bodyPr/>
          <a:lstStyle/>
          <a:p>
            <a:pPr algn="l"/>
            <a:r>
              <a:rPr lang="en-US" dirty="0" smtClean="0">
                <a:solidFill>
                  <a:schemeClr val="accent1">
                    <a:lumMod val="60000"/>
                    <a:lumOff val="40000"/>
                  </a:schemeClr>
                </a:solidFill>
              </a:rPr>
              <a:t>Course title: </a:t>
            </a:r>
            <a:r>
              <a:rPr lang="en-US" dirty="0" smtClean="0">
                <a:solidFill>
                  <a:srgbClr val="FF0000"/>
                </a:solidFill>
              </a:rPr>
              <a:t>Medical Biochemistry 1</a:t>
            </a:r>
          </a:p>
          <a:p>
            <a:pPr algn="l"/>
            <a:r>
              <a:rPr lang="en-US" dirty="0" smtClean="0">
                <a:solidFill>
                  <a:srgbClr val="C00000"/>
                </a:solidFill>
              </a:rPr>
              <a:t>LECTURE 7</a:t>
            </a:r>
            <a:endParaRPr lang="en-US"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371600"/>
            <a:ext cx="8229600" cy="4431983"/>
          </a:xfrm>
          <a:prstGeom prst="rect">
            <a:avLst/>
          </a:prstGeom>
        </p:spPr>
        <p:txBody>
          <a:bodyPr wrap="square">
            <a:spAutoFit/>
          </a:bodyPr>
          <a:lstStyle/>
          <a:p>
            <a:r>
              <a:rPr lang="en-US" sz="4400" b="1" dirty="0" smtClean="0">
                <a:latin typeface="Calibri" pitchFamily="34" charset="0"/>
                <a:cs typeface="Calibri" pitchFamily="34" charset="0"/>
              </a:rPr>
              <a:t>2.Hemi-acetal structure </a:t>
            </a:r>
            <a:r>
              <a:rPr lang="en-US" sz="4400" dirty="0" smtClean="0">
                <a:latin typeface="Calibri" pitchFamily="34" charset="0"/>
                <a:cs typeface="Calibri" pitchFamily="34" charset="0"/>
              </a:rPr>
              <a:t>– Here the 1st carbon of the glucose condenses with the -OH group of the 5th carbon to form a ring structure.</a:t>
            </a:r>
          </a:p>
          <a:p>
            <a:endParaRPr lang="en-US" sz="4400" dirty="0" smtClean="0">
              <a:latin typeface="Calibri" pitchFamily="34" charset="0"/>
              <a:cs typeface="Calibri" pitchFamily="34" charset="0"/>
            </a:endParaRPr>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E:\AUDIO 2017\Music\Downloads\Formation+of+a+cyclic+hemiacetal.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143000"/>
            <a:ext cx="8382000" cy="2800767"/>
          </a:xfrm>
          <a:prstGeom prst="rect">
            <a:avLst/>
          </a:prstGeom>
        </p:spPr>
        <p:txBody>
          <a:bodyPr wrap="square">
            <a:spAutoFit/>
          </a:bodyPr>
          <a:lstStyle/>
          <a:p>
            <a:pPr fontAlgn="base">
              <a:buFont typeface="Arial" pitchFamily="34" charset="0"/>
              <a:buChar char="•"/>
            </a:pPr>
            <a:r>
              <a:rPr lang="en-US" sz="4400" dirty="0" smtClean="0">
                <a:latin typeface="Calibri" pitchFamily="34" charset="0"/>
                <a:cs typeface="Calibri" pitchFamily="34" charset="0"/>
              </a:rPr>
              <a:t>The carbon that determines the D and L designations is the C-5.</a:t>
            </a:r>
          </a:p>
          <a:p>
            <a:pPr fontAlgn="base">
              <a:buFont typeface="Arial" pitchFamily="34" charset="0"/>
              <a:buChar char="•"/>
            </a:pPr>
            <a:r>
              <a:rPr lang="en-US" sz="4400" dirty="0" smtClean="0">
                <a:latin typeface="Calibri" pitchFamily="34" charset="0"/>
                <a:cs typeface="Calibri" pitchFamily="34" charset="0"/>
              </a:rPr>
              <a:t> It  is also the one that determines the α and β configurations.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066800"/>
            <a:ext cx="8686800" cy="3970318"/>
          </a:xfrm>
          <a:prstGeom prst="rect">
            <a:avLst/>
          </a:prstGeom>
        </p:spPr>
        <p:txBody>
          <a:bodyPr wrap="square">
            <a:spAutoFit/>
          </a:bodyPr>
          <a:lstStyle/>
          <a:p>
            <a:pPr>
              <a:buFont typeface="Arial" pitchFamily="34" charset="0"/>
              <a:buChar char="•"/>
            </a:pPr>
            <a:r>
              <a:rPr lang="en-US" sz="3600" dirty="0" smtClean="0">
                <a:latin typeface="Calibri" pitchFamily="34" charset="0"/>
                <a:cs typeface="Calibri" pitchFamily="34" charset="0"/>
              </a:rPr>
              <a:t>The α-</a:t>
            </a:r>
            <a:r>
              <a:rPr lang="en-US" sz="3600" dirty="0" err="1" smtClean="0">
                <a:latin typeface="Calibri" pitchFamily="34" charset="0"/>
                <a:cs typeface="Calibri" pitchFamily="34" charset="0"/>
              </a:rPr>
              <a:t>anomer</a:t>
            </a:r>
            <a:r>
              <a:rPr lang="en-US" sz="3600" dirty="0" smtClean="0">
                <a:latin typeface="Calibri" pitchFamily="34" charset="0"/>
                <a:cs typeface="Calibri" pitchFamily="34" charset="0"/>
              </a:rPr>
              <a:t> is the isomer with the OH group on the side opposite to the C-5 substituent (the CH₂OH group), i.e. pointing "down".</a:t>
            </a:r>
          </a:p>
          <a:p>
            <a:pPr>
              <a:buFont typeface="Arial" pitchFamily="34" charset="0"/>
              <a:buChar char="•"/>
            </a:pPr>
            <a:r>
              <a:rPr lang="en-US" sz="3600" dirty="0" smtClean="0">
                <a:latin typeface="Calibri" pitchFamily="34" charset="0"/>
                <a:cs typeface="Calibri" pitchFamily="34" charset="0"/>
              </a:rPr>
              <a:t>The β-</a:t>
            </a:r>
            <a:r>
              <a:rPr lang="en-US" sz="3600" dirty="0" err="1" smtClean="0">
                <a:latin typeface="Calibri" pitchFamily="34" charset="0"/>
                <a:cs typeface="Calibri" pitchFamily="34" charset="0"/>
              </a:rPr>
              <a:t>anomer</a:t>
            </a:r>
            <a:r>
              <a:rPr lang="en-US" sz="3600" dirty="0" smtClean="0">
                <a:latin typeface="Calibri" pitchFamily="34" charset="0"/>
                <a:cs typeface="Calibri" pitchFamily="34" charset="0"/>
              </a:rPr>
              <a:t> has the </a:t>
            </a:r>
            <a:r>
              <a:rPr lang="en-US" sz="3600" dirty="0" err="1" smtClean="0">
                <a:latin typeface="Calibri" pitchFamily="34" charset="0"/>
                <a:cs typeface="Calibri" pitchFamily="34" charset="0"/>
              </a:rPr>
              <a:t>anomeric</a:t>
            </a:r>
            <a:r>
              <a:rPr lang="en-US" sz="3600" dirty="0" smtClean="0">
                <a:latin typeface="Calibri" pitchFamily="34" charset="0"/>
                <a:cs typeface="Calibri" pitchFamily="34" charset="0"/>
              </a:rPr>
              <a:t> OH group on the same side as the CH₂OH group, i.e. pointing "up".</a:t>
            </a:r>
            <a:endParaRPr lang="en-US" sz="3600" dirty="0" smtClean="0">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E:\AUDIO 2017\Music\Downloads\chfa_01_img0163.jpg"/>
          <p:cNvPicPr>
            <a:picLocks noChangeAspect="1" noChangeArrowheads="1"/>
          </p:cNvPicPr>
          <p:nvPr/>
        </p:nvPicPr>
        <p:blipFill>
          <a:blip r:embed="rId2" cstate="print"/>
          <a:srcRect/>
          <a:stretch>
            <a:fillRect/>
          </a:stretch>
        </p:blipFill>
        <p:spPr bwMode="auto">
          <a:xfrm>
            <a:off x="228600" y="533400"/>
            <a:ext cx="8763000" cy="4572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066800"/>
            <a:ext cx="8534400" cy="3970318"/>
          </a:xfrm>
          <a:prstGeom prst="rect">
            <a:avLst/>
          </a:prstGeom>
        </p:spPr>
        <p:txBody>
          <a:bodyPr wrap="square">
            <a:spAutoFit/>
          </a:bodyPr>
          <a:lstStyle/>
          <a:p>
            <a:r>
              <a:rPr lang="en-US" sz="3600" b="1" dirty="0" smtClean="0">
                <a:latin typeface="Calibri" pitchFamily="34" charset="0"/>
                <a:cs typeface="Calibri" pitchFamily="34" charset="0"/>
              </a:rPr>
              <a:t>3.Haworth structure </a:t>
            </a:r>
            <a:r>
              <a:rPr lang="en-US" sz="3600" dirty="0" smtClean="0">
                <a:latin typeface="Calibri" pitchFamily="34" charset="0"/>
                <a:cs typeface="Calibri" pitchFamily="34" charset="0"/>
              </a:rPr>
              <a:t>– It is the presence of pyranose ring structure.</a:t>
            </a:r>
          </a:p>
          <a:p>
            <a:r>
              <a:rPr lang="en-US" sz="3600" b="1" dirty="0" smtClean="0">
                <a:latin typeface="Calibri" pitchFamily="34" charset="0"/>
                <a:cs typeface="Calibri" pitchFamily="34" charset="0"/>
              </a:rPr>
              <a:t>Definition: Pyranose</a:t>
            </a:r>
            <a:r>
              <a:rPr lang="en-US" sz="3600" dirty="0" smtClean="0">
                <a:latin typeface="Calibri" pitchFamily="34" charset="0"/>
                <a:cs typeface="Calibri" pitchFamily="34" charset="0"/>
              </a:rPr>
              <a:t> is a collective term for </a:t>
            </a:r>
            <a:r>
              <a:rPr lang="en-US" sz="3600" dirty="0" smtClean="0">
                <a:latin typeface="Calibri" pitchFamily="34" charset="0"/>
                <a:cs typeface="Calibri" pitchFamily="34" charset="0"/>
                <a:hlinkClick r:id="rId2" tooltip="Saccharide"/>
              </a:rPr>
              <a:t>saccharides</a:t>
            </a:r>
            <a:r>
              <a:rPr lang="en-US" sz="3600" dirty="0" smtClean="0">
                <a:latin typeface="Calibri" pitchFamily="34" charset="0"/>
                <a:cs typeface="Calibri" pitchFamily="34" charset="0"/>
              </a:rPr>
              <a:t> that have a chemical structure that includes a six-</a:t>
            </a:r>
            <a:r>
              <a:rPr lang="en-US" sz="3600" dirty="0" err="1" smtClean="0">
                <a:latin typeface="Calibri" pitchFamily="34" charset="0"/>
                <a:cs typeface="Calibri" pitchFamily="34" charset="0"/>
              </a:rPr>
              <a:t>membered</a:t>
            </a:r>
            <a:r>
              <a:rPr lang="en-US" sz="3600" dirty="0" smtClean="0">
                <a:latin typeface="Calibri" pitchFamily="34" charset="0"/>
                <a:cs typeface="Calibri" pitchFamily="34" charset="0"/>
              </a:rPr>
              <a:t> ring atoms consisting of five carbon atoms and one oxygen atom.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E:\AUDIO 2017\Music\Downloads\Haworth+Structure+of+Glucos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properties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sz="3600" b="1" dirty="0" smtClean="0">
                <a:latin typeface="Calibri" pitchFamily="34" charset="0"/>
                <a:cs typeface="Calibri" pitchFamily="34" charset="0"/>
              </a:rPr>
              <a:t>Carbohydrates forms stereoisomers</a:t>
            </a:r>
            <a:r>
              <a:rPr lang="en-US" sz="3600" dirty="0" smtClean="0">
                <a:latin typeface="Calibri" pitchFamily="34" charset="0"/>
                <a:cs typeface="Calibri" pitchFamily="34" charset="0"/>
              </a:rPr>
              <a:t> : Sterioisomers are compounds sharing same structural formula but they differ in spatial configuration. Example: Glucose has two isomers which  are D-glucose and L- glucose.</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458200" cy="3970318"/>
          </a:xfrm>
          <a:prstGeom prst="rect">
            <a:avLst/>
          </a:prstGeom>
        </p:spPr>
        <p:txBody>
          <a:bodyPr wrap="square">
            <a:spAutoFit/>
          </a:bodyPr>
          <a:lstStyle/>
          <a:p>
            <a:pPr>
              <a:buFont typeface="Wingdings" pitchFamily="2" charset="2"/>
              <a:buChar char="Ø"/>
            </a:pPr>
            <a:r>
              <a:rPr lang="en-US" sz="3600" b="1" dirty="0" smtClean="0">
                <a:latin typeface="Calibri" pitchFamily="34" charset="0"/>
                <a:cs typeface="Calibri" pitchFamily="34" charset="0"/>
              </a:rPr>
              <a:t>Optical activity</a:t>
            </a:r>
            <a:r>
              <a:rPr lang="en-US" sz="3600" dirty="0" smtClean="0">
                <a:latin typeface="Calibri" pitchFamily="34" charset="0"/>
                <a:cs typeface="Calibri" pitchFamily="34" charset="0"/>
              </a:rPr>
              <a:t>: substances which rotate the plane polarised light(light vibrations on the same plane)either towards right or towards left are said to be optically active substances and the property is known as optical activity.</a:t>
            </a:r>
          </a:p>
          <a:p>
            <a:endParaRPr lang="en-US" sz="3600" dirty="0" smtClean="0">
              <a:latin typeface="Calibri" pitchFamily="34" charset="0"/>
              <a:cs typeface="Calibri" pitchFamily="34" charset="0"/>
            </a:endParaRPr>
          </a:p>
        </p:txBody>
      </p:sp>
      <p:pic>
        <p:nvPicPr>
          <p:cNvPr id="3" name="Picture 2" descr="E:\AUDIO 2017\Music\Downloads\96587-004-A0E35F35.jpg"/>
          <p:cNvPicPr>
            <a:picLocks noChangeAspect="1" noChangeArrowheads="1"/>
          </p:cNvPicPr>
          <p:nvPr/>
        </p:nvPicPr>
        <p:blipFill>
          <a:blip r:embed="rId2" cstate="print"/>
          <a:srcRect/>
          <a:stretch>
            <a:fillRect/>
          </a:stretch>
        </p:blipFill>
        <p:spPr bwMode="auto">
          <a:xfrm>
            <a:off x="1752600" y="4495800"/>
            <a:ext cx="5715000" cy="21336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14401"/>
            <a:ext cx="8534400" cy="1938992"/>
          </a:xfrm>
          <a:prstGeom prst="rect">
            <a:avLst/>
          </a:prstGeom>
        </p:spPr>
        <p:txBody>
          <a:bodyPr wrap="square">
            <a:spAutoFit/>
          </a:bodyPr>
          <a:lstStyle/>
          <a:p>
            <a:pPr>
              <a:buFont typeface="Wingdings" pitchFamily="2" charset="2"/>
              <a:buChar char="Ø"/>
            </a:pPr>
            <a:r>
              <a:rPr lang="en-US" sz="4000" dirty="0" smtClean="0">
                <a:latin typeface="Calibri" pitchFamily="34" charset="0"/>
                <a:cs typeface="Calibri" pitchFamily="34" charset="0"/>
              </a:rPr>
              <a:t>Most of carbohydrates are crystalline and have a sweet taste.</a:t>
            </a:r>
          </a:p>
          <a:p>
            <a:r>
              <a:rPr lang="en-US" sz="4000" dirty="0" smtClean="0">
                <a:latin typeface="Calibri" pitchFamily="34" charset="0"/>
                <a:cs typeface="Calibri" pitchFamily="34" charset="0"/>
              </a:rPr>
              <a:t>Example;monosaccharides.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CARBOHYDRATES</a:t>
            </a:r>
            <a:endParaRPr lang="en-US" dirty="0"/>
          </a:p>
        </p:txBody>
      </p:sp>
      <p:sp>
        <p:nvSpPr>
          <p:cNvPr id="3" name="Content Placeholder 2"/>
          <p:cNvSpPr>
            <a:spLocks noGrp="1"/>
          </p:cNvSpPr>
          <p:nvPr>
            <p:ph idx="1"/>
          </p:nvPr>
        </p:nvSpPr>
        <p:spPr/>
        <p:txBody>
          <a:bodyPr>
            <a:noAutofit/>
          </a:bodyPr>
          <a:lstStyle/>
          <a:p>
            <a:pPr>
              <a:buNone/>
            </a:pPr>
            <a:r>
              <a:rPr lang="en-US" sz="4000" dirty="0" smtClean="0">
                <a:latin typeface="Calibri" pitchFamily="34" charset="0"/>
                <a:cs typeface="Calibri" pitchFamily="34" charset="0"/>
              </a:rPr>
              <a:t>Definition</a:t>
            </a:r>
          </a:p>
          <a:p>
            <a:r>
              <a:rPr lang="en-US" sz="4000" dirty="0" smtClean="0">
                <a:latin typeface="Calibri" pitchFamily="34" charset="0"/>
                <a:cs typeface="Calibri" pitchFamily="34" charset="0"/>
              </a:rPr>
              <a:t>Carbohydrates are polyhydroxy aldehydes or polyhdroxy ketones composed of Carbon, Hydrogen and Oxygen. </a:t>
            </a:r>
          </a:p>
          <a:p>
            <a:pPr>
              <a:buNone/>
            </a:pPr>
            <a:endParaRPr lang="en-US" sz="4000" dirty="0">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Chemical properties</a:t>
            </a:r>
            <a:endParaRPr lang="en-US" dirty="0"/>
          </a:p>
        </p:txBody>
      </p:sp>
      <p:sp>
        <p:nvSpPr>
          <p:cNvPr id="3" name="Content Placeholder 2"/>
          <p:cNvSpPr>
            <a:spLocks noGrp="1"/>
          </p:cNvSpPr>
          <p:nvPr>
            <p:ph idx="1"/>
          </p:nvPr>
        </p:nvSpPr>
        <p:spPr/>
        <p:txBody>
          <a:bodyPr>
            <a:normAutofit/>
          </a:bodyPr>
          <a:lstStyle/>
          <a:p>
            <a:pPr fontAlgn="base">
              <a:buNone/>
            </a:pPr>
            <a:r>
              <a:rPr lang="en-US" sz="4000" dirty="0" smtClean="0">
                <a:latin typeface="Calibri" pitchFamily="34" charset="0"/>
                <a:cs typeface="Calibri" pitchFamily="34" charset="0"/>
              </a:rPr>
              <a:t>1.Carbohydrates maybe reducing or non reducing sugars depending on reducing property of Carbohydrates because of free aldehyde or Ketone group of anomeric carbon.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14400"/>
            <a:ext cx="8382000" cy="5632311"/>
          </a:xfrm>
          <a:prstGeom prst="rect">
            <a:avLst/>
          </a:prstGeom>
        </p:spPr>
        <p:txBody>
          <a:bodyPr wrap="square">
            <a:spAutoFit/>
          </a:bodyPr>
          <a:lstStyle/>
          <a:p>
            <a:pPr>
              <a:buFont typeface="Arial" pitchFamily="34" charset="0"/>
              <a:buChar char="•"/>
            </a:pPr>
            <a:r>
              <a:rPr lang="en-US" sz="3600" dirty="0" smtClean="0">
                <a:latin typeface="Calibri" pitchFamily="34" charset="0"/>
                <a:cs typeface="Calibri" pitchFamily="34" charset="0"/>
              </a:rPr>
              <a:t>Reducing sugars:  carbohydrates that is capable of being oxidized(the loss of electrons) and causes the reduction(the gain of electrons) of other substances without having to be hydrolyzed first.Example;maltose</a:t>
            </a:r>
          </a:p>
          <a:p>
            <a:pPr>
              <a:buFont typeface="Arial" pitchFamily="34" charset="0"/>
              <a:buChar char="•"/>
            </a:pPr>
            <a:r>
              <a:rPr lang="en-US" sz="3600" dirty="0" smtClean="0">
                <a:latin typeface="Calibri" pitchFamily="34" charset="0"/>
                <a:cs typeface="Calibri" pitchFamily="34" charset="0"/>
              </a:rPr>
              <a:t>Non reducing sugars: Carbohydrates that can not be oxidized and do not reduce other substances.Example;sucrose</a:t>
            </a:r>
            <a:br>
              <a:rPr lang="en-US" sz="3600" dirty="0" smtClean="0">
                <a:latin typeface="Calibri" pitchFamily="34" charset="0"/>
                <a:cs typeface="Calibri" pitchFamily="34" charset="0"/>
              </a:rPr>
            </a:br>
            <a:endParaRPr lang="en-US" sz="3600" dirty="0">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914400"/>
            <a:ext cx="8077200" cy="7848302"/>
          </a:xfrm>
          <a:prstGeom prst="rect">
            <a:avLst/>
          </a:prstGeom>
        </p:spPr>
        <p:txBody>
          <a:bodyPr wrap="square">
            <a:spAutoFit/>
          </a:bodyPr>
          <a:lstStyle/>
          <a:p>
            <a:pPr fontAlgn="base"/>
            <a:r>
              <a:rPr lang="en-US" sz="3600" b="1" dirty="0" smtClean="0">
                <a:latin typeface="Calibri" pitchFamily="34" charset="0"/>
                <a:cs typeface="Calibri" pitchFamily="34" charset="0"/>
              </a:rPr>
              <a:t>2.Reduction reaction</a:t>
            </a:r>
            <a:endParaRPr lang="en-US" sz="3600" dirty="0" smtClean="0">
              <a:latin typeface="Calibri" pitchFamily="34" charset="0"/>
              <a:cs typeface="Calibri" pitchFamily="34" charset="0"/>
            </a:endParaRPr>
          </a:p>
          <a:p>
            <a:pPr fontAlgn="base"/>
            <a:r>
              <a:rPr lang="en-US" sz="3600" dirty="0" smtClean="0">
                <a:latin typeface="Calibri" pitchFamily="34" charset="0"/>
                <a:cs typeface="Calibri" pitchFamily="34" charset="0"/>
              </a:rPr>
              <a:t>The aldehyde or carbonyl group of monosaccharides are reduced to their corresponding alcohols by treating them with reducing agents like sodium amalgam - </a:t>
            </a:r>
            <a:r>
              <a:rPr lang="en-US" sz="3600" dirty="0" smtClean="0"/>
              <a:t>Na(Hg).This is an alloy of mercury and sodium.</a:t>
            </a:r>
            <a:endParaRPr lang="en-US" sz="3600" dirty="0" smtClean="0">
              <a:latin typeface="Calibri" pitchFamily="34" charset="0"/>
              <a:cs typeface="Calibri" pitchFamily="34" charset="0"/>
            </a:endParaRPr>
          </a:p>
          <a:p>
            <a:pPr fontAlgn="base"/>
            <a:r>
              <a:rPr lang="en-US" sz="3600" dirty="0" smtClean="0">
                <a:latin typeface="Calibri" pitchFamily="34" charset="0"/>
                <a:cs typeface="Calibri" pitchFamily="34" charset="0"/>
              </a:rPr>
              <a:t>3.Oxidation reaction: The terminal aldehyde group may be oxidized in the presence of oxidizing agent.</a:t>
            </a:r>
          </a:p>
          <a:p>
            <a:pPr fontAlgn="base"/>
            <a:endParaRPr lang="en-US" sz="3600" dirty="0" smtClean="0"/>
          </a:p>
          <a:p>
            <a:pPr fontAlgn="base"/>
            <a:endParaRPr lang="en-US" sz="3600" dirty="0" smtClean="0"/>
          </a:p>
          <a:p>
            <a:pPr fontAlgn="base"/>
            <a:endParaRPr lang="en-US" sz="3600" dirty="0" smtClean="0"/>
          </a:p>
          <a:p>
            <a:pPr fontAlgn="base"/>
            <a:endParaRPr lang="en-US" dirty="0" smtClean="0"/>
          </a:p>
          <a:p>
            <a:pPr fontAlgn="base"/>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carbohydrates</a:t>
            </a:r>
            <a:endParaRPr lang="en-US" dirty="0"/>
          </a:p>
        </p:txBody>
      </p:sp>
      <p:sp>
        <p:nvSpPr>
          <p:cNvPr id="3" name="Content Placeholder 2"/>
          <p:cNvSpPr>
            <a:spLocks noGrp="1"/>
          </p:cNvSpPr>
          <p:nvPr>
            <p:ph idx="1"/>
          </p:nvPr>
        </p:nvSpPr>
        <p:spPr>
          <a:xfrm>
            <a:off x="457200" y="1935480"/>
            <a:ext cx="8229600" cy="4922520"/>
          </a:xfrm>
        </p:spPr>
        <p:txBody>
          <a:bodyPr>
            <a:noAutofit/>
          </a:bodyPr>
          <a:lstStyle/>
          <a:p>
            <a:r>
              <a:rPr lang="en-US" sz="4000" dirty="0" smtClean="0">
                <a:latin typeface="Calibri" pitchFamily="34" charset="0"/>
                <a:cs typeface="Calibri" pitchFamily="34" charset="0"/>
              </a:rPr>
              <a:t>Carbohydrates are classified into four categories.</a:t>
            </a:r>
          </a:p>
          <a:p>
            <a:r>
              <a:rPr lang="en-US" sz="4000" dirty="0" smtClean="0">
                <a:latin typeface="Calibri" pitchFamily="34" charset="0"/>
                <a:cs typeface="Calibri" pitchFamily="34" charset="0"/>
              </a:rPr>
              <a:t>These include;</a:t>
            </a:r>
          </a:p>
          <a:p>
            <a:r>
              <a:rPr lang="en-US" sz="4000" dirty="0" smtClean="0">
                <a:latin typeface="Calibri" pitchFamily="34" charset="0"/>
                <a:cs typeface="Calibri" pitchFamily="34" charset="0"/>
              </a:rPr>
              <a:t>Monosaccharides</a:t>
            </a:r>
          </a:p>
          <a:p>
            <a:r>
              <a:rPr lang="en-US" sz="4000" dirty="0" smtClean="0">
                <a:latin typeface="Calibri" pitchFamily="34" charset="0"/>
                <a:cs typeface="Calibri" pitchFamily="34" charset="0"/>
              </a:rPr>
              <a:t>Disaccharides</a:t>
            </a:r>
          </a:p>
          <a:p>
            <a:r>
              <a:rPr lang="en-US" sz="4000" dirty="0" smtClean="0">
                <a:latin typeface="Calibri" pitchFamily="34" charset="0"/>
                <a:cs typeface="Calibri" pitchFamily="34" charset="0"/>
              </a:rPr>
              <a:t>Oligosaccharides</a:t>
            </a:r>
          </a:p>
          <a:p>
            <a:r>
              <a:rPr lang="en-US" sz="4000" dirty="0" smtClean="0">
                <a:latin typeface="Calibri" pitchFamily="34" charset="0"/>
                <a:cs typeface="Calibri" pitchFamily="34" charset="0"/>
              </a:rPr>
              <a:t>Polysaccharides</a:t>
            </a:r>
            <a:endParaRPr lang="en-US" sz="4000" dirty="0">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Monosaccharides</a:t>
            </a:r>
            <a:endParaRPr lang="en-US" dirty="0"/>
          </a:p>
        </p:txBody>
      </p:sp>
      <p:sp>
        <p:nvSpPr>
          <p:cNvPr id="3" name="Content Placeholder 2"/>
          <p:cNvSpPr>
            <a:spLocks noGrp="1"/>
          </p:cNvSpPr>
          <p:nvPr>
            <p:ph idx="1"/>
          </p:nvPr>
        </p:nvSpPr>
        <p:spPr/>
        <p:txBody>
          <a:bodyPr>
            <a:normAutofit/>
          </a:bodyPr>
          <a:lstStyle/>
          <a:p>
            <a:r>
              <a:rPr lang="en-US" sz="4000" dirty="0" smtClean="0">
                <a:latin typeface="Calibri" pitchFamily="34" charset="0"/>
                <a:cs typeface="Calibri" pitchFamily="34" charset="0"/>
              </a:rPr>
              <a:t>These are also known as simple sugars. They are the basic units of carbohydrates and they can not be hydrolyzed to yield smaller carbohydrate units.</a:t>
            </a:r>
          </a:p>
          <a:p>
            <a:endParaRPr lang="en-US" sz="4000" dirty="0">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8534400" cy="5509200"/>
          </a:xfrm>
          <a:prstGeom prst="rect">
            <a:avLst/>
          </a:prstGeom>
        </p:spPr>
        <p:txBody>
          <a:bodyPr wrap="square">
            <a:spAutoFit/>
          </a:bodyPr>
          <a:lstStyle/>
          <a:p>
            <a:pPr>
              <a:buFont typeface="Arial" pitchFamily="34" charset="0"/>
              <a:buChar char="•"/>
            </a:pPr>
            <a:r>
              <a:rPr lang="en-US" sz="3200" dirty="0" smtClean="0">
                <a:latin typeface="Calibri" pitchFamily="34" charset="0"/>
                <a:cs typeface="Calibri" pitchFamily="34" charset="0"/>
              </a:rPr>
              <a:t>They may be classified as;</a:t>
            </a:r>
          </a:p>
          <a:p>
            <a:pPr>
              <a:buFont typeface="Wingdings" pitchFamily="2" charset="2"/>
              <a:buChar char="Ø"/>
            </a:pPr>
            <a:r>
              <a:rPr lang="en-US" sz="3200" dirty="0" smtClean="0">
                <a:latin typeface="Calibri" pitchFamily="34" charset="0"/>
                <a:cs typeface="Calibri" pitchFamily="34" charset="0"/>
              </a:rPr>
              <a:t> trioses(with 3 carbons)</a:t>
            </a:r>
          </a:p>
          <a:p>
            <a:pPr>
              <a:buFont typeface="Wingdings" pitchFamily="2" charset="2"/>
              <a:buChar char="Ø"/>
            </a:pPr>
            <a:r>
              <a:rPr lang="en-US" sz="3200" dirty="0" err="1" smtClean="0">
                <a:latin typeface="Calibri" pitchFamily="34" charset="0"/>
                <a:cs typeface="Calibri" pitchFamily="34" charset="0"/>
              </a:rPr>
              <a:t>Tetroses</a:t>
            </a:r>
            <a:r>
              <a:rPr lang="en-US" sz="3200" dirty="0" smtClean="0">
                <a:latin typeface="Calibri" pitchFamily="34" charset="0"/>
                <a:cs typeface="Calibri" pitchFamily="34" charset="0"/>
              </a:rPr>
              <a:t> (with 4 carbons)</a:t>
            </a:r>
          </a:p>
          <a:p>
            <a:pPr>
              <a:buFont typeface="Wingdings" pitchFamily="2" charset="2"/>
              <a:buChar char="Ø"/>
            </a:pPr>
            <a:r>
              <a:rPr lang="en-US" sz="3200" dirty="0" smtClean="0">
                <a:latin typeface="Calibri" pitchFamily="34" charset="0"/>
                <a:cs typeface="Calibri" pitchFamily="34" charset="0"/>
              </a:rPr>
              <a:t> pentoses (with 5 carbons)</a:t>
            </a:r>
          </a:p>
          <a:p>
            <a:pPr>
              <a:buFont typeface="Wingdings" pitchFamily="2" charset="2"/>
              <a:buChar char="Ø"/>
            </a:pPr>
            <a:r>
              <a:rPr lang="en-US" sz="3200" dirty="0" smtClean="0">
                <a:latin typeface="Calibri" pitchFamily="34" charset="0"/>
                <a:cs typeface="Calibri" pitchFamily="34" charset="0"/>
              </a:rPr>
              <a:t> hexoses (with 6 carbons)</a:t>
            </a:r>
          </a:p>
          <a:p>
            <a:pPr>
              <a:buFont typeface="Wingdings" pitchFamily="2" charset="2"/>
              <a:buChar char="Ø"/>
            </a:pPr>
            <a:r>
              <a:rPr lang="en-US" sz="3200" dirty="0" smtClean="0">
                <a:latin typeface="Calibri" pitchFamily="34" charset="0"/>
                <a:cs typeface="Calibri" pitchFamily="34" charset="0"/>
              </a:rPr>
              <a:t> or heptoses(with 7 carbons) </a:t>
            </a:r>
          </a:p>
          <a:p>
            <a:pPr>
              <a:buFont typeface="Arial" pitchFamily="34" charset="0"/>
              <a:buChar char="•"/>
            </a:pPr>
            <a:r>
              <a:rPr lang="en-US" sz="3200" dirty="0" smtClean="0">
                <a:latin typeface="Calibri" pitchFamily="34" charset="0"/>
                <a:cs typeface="Calibri" pitchFamily="34" charset="0"/>
              </a:rPr>
              <a:t>Above classification is dependent on the number of carbon atoms.</a:t>
            </a:r>
          </a:p>
          <a:p>
            <a:pPr>
              <a:buFont typeface="Arial" pitchFamily="34" charset="0"/>
              <a:buChar char="•"/>
            </a:pPr>
            <a:r>
              <a:rPr lang="en-US" sz="3200" dirty="0" smtClean="0">
                <a:latin typeface="Calibri" pitchFamily="34" charset="0"/>
                <a:cs typeface="Calibri" pitchFamily="34" charset="0"/>
              </a:rPr>
              <a:t>Monosaccharides can also be classified as  aldoses or ketoses, depending upon whether they have an aldehyde or ketone group.</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0"/>
            <a:ext cx="8382000" cy="3170099"/>
          </a:xfrm>
          <a:prstGeom prst="rect">
            <a:avLst/>
          </a:prstGeom>
        </p:spPr>
        <p:txBody>
          <a:bodyPr wrap="square">
            <a:spAutoFit/>
          </a:bodyPr>
          <a:lstStyle/>
          <a:p>
            <a:pPr>
              <a:buFont typeface="Arial" pitchFamily="34" charset="0"/>
              <a:buChar char="•"/>
            </a:pPr>
            <a:r>
              <a:rPr lang="en-US" sz="4000" dirty="0" smtClean="0">
                <a:latin typeface="Calibri" pitchFamily="34" charset="0"/>
                <a:cs typeface="Calibri" pitchFamily="34" charset="0"/>
              </a:rPr>
              <a:t>Monosaccharides with four or more carbon atoms tend to cyclic structures in nature.</a:t>
            </a:r>
          </a:p>
          <a:p>
            <a:pPr>
              <a:buFont typeface="Arial" pitchFamily="34" charset="0"/>
              <a:buChar char="•"/>
            </a:pPr>
            <a:r>
              <a:rPr lang="en-US" sz="4000" dirty="0" smtClean="0">
                <a:latin typeface="Calibri" pitchFamily="34" charset="0"/>
                <a:cs typeface="Calibri" pitchFamily="34" charset="0"/>
              </a:rPr>
              <a:t>Examples of monosaccharides include; glucose,fructose,galactose</a:t>
            </a:r>
            <a:endParaRPr lang="en-US" sz="4000" dirty="0">
              <a:latin typeface="Calibri" pitchFamily="34" charset="0"/>
              <a:cs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E:\AUDIO 2017\Music\Downloads\glucose-structure.jpg"/>
          <p:cNvPicPr>
            <a:picLocks noChangeAspect="1" noChangeArrowheads="1"/>
          </p:cNvPicPr>
          <p:nvPr/>
        </p:nvPicPr>
        <p:blipFill>
          <a:blip r:embed="rId2" cstate="print"/>
          <a:srcRect/>
          <a:stretch>
            <a:fillRect/>
          </a:stretch>
        </p:blipFill>
        <p:spPr bwMode="auto">
          <a:xfrm>
            <a:off x="1066800" y="1981200"/>
            <a:ext cx="6781800" cy="42672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E:\AUDIO 2017\Music\Downloads\Fructose.jpg"/>
          <p:cNvPicPr>
            <a:picLocks noChangeAspect="1" noChangeArrowheads="1"/>
          </p:cNvPicPr>
          <p:nvPr/>
        </p:nvPicPr>
        <p:blipFill>
          <a:blip r:embed="rId2" cstate="print"/>
          <a:srcRect/>
          <a:stretch>
            <a:fillRect/>
          </a:stretch>
        </p:blipFill>
        <p:spPr bwMode="auto">
          <a:xfrm>
            <a:off x="1676400" y="1066800"/>
            <a:ext cx="6324600" cy="4038599"/>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E:\AUDIO 2017\Music\Downloads\galactose.jpg"/>
          <p:cNvPicPr>
            <a:picLocks noChangeAspect="1" noChangeArrowheads="1"/>
          </p:cNvPicPr>
          <p:nvPr/>
        </p:nvPicPr>
        <p:blipFill>
          <a:blip r:embed="rId2" cstate="print"/>
          <a:srcRect/>
          <a:stretch>
            <a:fillRect/>
          </a:stretch>
        </p:blipFill>
        <p:spPr bwMode="auto">
          <a:xfrm>
            <a:off x="838200" y="1143000"/>
            <a:ext cx="7543800" cy="5334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AUDIO 2017\Music\Downloads\th (12).jpg"/>
          <p:cNvPicPr>
            <a:picLocks noChangeAspect="1" noChangeArrowheads="1"/>
          </p:cNvPicPr>
          <p:nvPr/>
        </p:nvPicPr>
        <p:blipFill>
          <a:blip r:embed="rId2" cstate="print"/>
          <a:srcRect/>
          <a:stretch>
            <a:fillRect/>
          </a:stretch>
        </p:blipFill>
        <p:spPr bwMode="auto">
          <a:xfrm>
            <a:off x="1371600" y="1828800"/>
            <a:ext cx="6248400" cy="373380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Disaccharides</a:t>
            </a:r>
            <a:endParaRPr lang="en-US" dirty="0"/>
          </a:p>
        </p:txBody>
      </p:sp>
      <p:sp>
        <p:nvSpPr>
          <p:cNvPr id="3" name="Content Placeholder 2"/>
          <p:cNvSpPr>
            <a:spLocks noGrp="1"/>
          </p:cNvSpPr>
          <p:nvPr>
            <p:ph idx="1"/>
          </p:nvPr>
        </p:nvSpPr>
        <p:spPr/>
        <p:txBody>
          <a:bodyPr>
            <a:normAutofit/>
          </a:bodyPr>
          <a:lstStyle/>
          <a:p>
            <a:r>
              <a:rPr lang="en-US" sz="4400" dirty="0" smtClean="0">
                <a:latin typeface="Calibri" pitchFamily="34" charset="0"/>
                <a:cs typeface="Calibri" pitchFamily="34" charset="0"/>
              </a:rPr>
              <a:t>Disaccharides are condensation products of two monosaccharide units</a:t>
            </a:r>
          </a:p>
          <a:p>
            <a:r>
              <a:rPr lang="en-US" sz="4400" dirty="0" smtClean="0">
                <a:latin typeface="Calibri" pitchFamily="34" charset="0"/>
                <a:cs typeface="Calibri" pitchFamily="34" charset="0"/>
              </a:rPr>
              <a:t>Examples include;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219201"/>
            <a:ext cx="8915400" cy="2031325"/>
          </a:xfrm>
          <a:prstGeom prst="rect">
            <a:avLst/>
          </a:prstGeom>
        </p:spPr>
        <p:txBody>
          <a:bodyPr wrap="square">
            <a:spAutoFit/>
          </a:bodyPr>
          <a:lstStyle/>
          <a:p>
            <a:r>
              <a:rPr lang="en-US" dirty="0" smtClean="0">
                <a:latin typeface="Calibri" pitchFamily="34" charset="0"/>
                <a:cs typeface="Calibri" pitchFamily="34" charset="0"/>
              </a:rPr>
              <a:t> </a:t>
            </a:r>
          </a:p>
          <a:p>
            <a:pPr>
              <a:buFont typeface="Arial" pitchFamily="34" charset="0"/>
              <a:buChar char="•"/>
            </a:pPr>
            <a:r>
              <a:rPr lang="en-US" sz="3600" dirty="0" smtClean="0">
                <a:latin typeface="Calibri" pitchFamily="34" charset="0"/>
                <a:cs typeface="Calibri" pitchFamily="34" charset="0"/>
              </a:rPr>
              <a:t>Maltose. This is made up of two monomer units of glucose.</a:t>
            </a: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p:txBody>
      </p:sp>
      <p:pic>
        <p:nvPicPr>
          <p:cNvPr id="1026" name="Picture 2" descr="E:\AUDIO 2017\Music\Downloads\dokeo14.png"/>
          <p:cNvPicPr>
            <a:picLocks noChangeAspect="1" noChangeArrowheads="1"/>
          </p:cNvPicPr>
          <p:nvPr/>
        </p:nvPicPr>
        <p:blipFill>
          <a:blip r:embed="rId2" cstate="print"/>
          <a:srcRect/>
          <a:stretch>
            <a:fillRect/>
          </a:stretch>
        </p:blipFill>
        <p:spPr bwMode="auto">
          <a:xfrm>
            <a:off x="1066801" y="3048000"/>
            <a:ext cx="6705600" cy="35052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447801"/>
            <a:ext cx="8686800" cy="1631216"/>
          </a:xfrm>
          <a:prstGeom prst="rect">
            <a:avLst/>
          </a:prstGeom>
        </p:spPr>
        <p:txBody>
          <a:bodyPr wrap="square">
            <a:spAutoFit/>
          </a:bodyPr>
          <a:lstStyle/>
          <a:p>
            <a:pPr>
              <a:buFont typeface="Arial" pitchFamily="34" charset="0"/>
              <a:buChar char="•"/>
            </a:pPr>
            <a:r>
              <a:rPr lang="en-US" sz="3200" dirty="0" smtClean="0">
                <a:latin typeface="Calibri" pitchFamily="34" charset="0"/>
                <a:cs typeface="Calibri" pitchFamily="34" charset="0"/>
              </a:rPr>
              <a:t>Sucrose. This is made up of one monomer unit of glucose and one monomer unit of fructose.</a:t>
            </a: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p:txBody>
      </p:sp>
      <p:pic>
        <p:nvPicPr>
          <p:cNvPr id="2050" name="Picture 2" descr="E:\AUDIO 2017\Music\Downloads\Sucrose.jpg"/>
          <p:cNvPicPr>
            <a:picLocks noChangeAspect="1" noChangeArrowheads="1"/>
          </p:cNvPicPr>
          <p:nvPr/>
        </p:nvPicPr>
        <p:blipFill>
          <a:blip r:embed="rId2" cstate="print"/>
          <a:srcRect/>
          <a:stretch>
            <a:fillRect/>
          </a:stretch>
        </p:blipFill>
        <p:spPr bwMode="auto">
          <a:xfrm>
            <a:off x="1476374" y="3276600"/>
            <a:ext cx="6600825" cy="26670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85800"/>
            <a:ext cx="8534400" cy="2308324"/>
          </a:xfrm>
          <a:prstGeom prst="rect">
            <a:avLst/>
          </a:prstGeom>
        </p:spPr>
        <p:txBody>
          <a:bodyPr wrap="square">
            <a:spAutoFit/>
          </a:bodyPr>
          <a:lstStyle/>
          <a:p>
            <a:pPr>
              <a:buFont typeface="Arial" pitchFamily="34" charset="0"/>
              <a:buChar char="•"/>
            </a:pPr>
            <a:r>
              <a:rPr lang="en-US" sz="3600" dirty="0" smtClean="0">
                <a:latin typeface="Calibri" pitchFamily="34" charset="0"/>
                <a:cs typeface="Calibri" pitchFamily="34" charset="0"/>
              </a:rPr>
              <a:t>Lactose. This is made up of one monomer unit of glucose and one monomer unit of galactose.</a:t>
            </a:r>
          </a:p>
          <a:p>
            <a:endParaRPr lang="en-US" dirty="0" smtClean="0">
              <a:latin typeface="Calibri" pitchFamily="34" charset="0"/>
              <a:cs typeface="Calibri" pitchFamily="34" charset="0"/>
            </a:endParaRPr>
          </a:p>
          <a:p>
            <a:endParaRPr lang="en-US" dirty="0">
              <a:latin typeface="Calibri" pitchFamily="34" charset="0"/>
              <a:cs typeface="Calibri" pitchFamily="34" charset="0"/>
            </a:endParaRPr>
          </a:p>
        </p:txBody>
      </p:sp>
      <p:pic>
        <p:nvPicPr>
          <p:cNvPr id="3074" name="Picture 2" descr="E:\AUDIO 2017\Music\Downloads\lactose-illustration-molecular-structure-52510569.jpg"/>
          <p:cNvPicPr>
            <a:picLocks noChangeAspect="1" noChangeArrowheads="1"/>
          </p:cNvPicPr>
          <p:nvPr/>
        </p:nvPicPr>
        <p:blipFill>
          <a:blip r:embed="rId2" cstate="print"/>
          <a:srcRect/>
          <a:stretch>
            <a:fillRect/>
          </a:stretch>
        </p:blipFill>
        <p:spPr bwMode="auto">
          <a:xfrm>
            <a:off x="1524000" y="2971800"/>
            <a:ext cx="5791200" cy="3276600"/>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Oligosaccharides</a:t>
            </a:r>
            <a:endParaRPr lang="en-US" dirty="0"/>
          </a:p>
        </p:txBody>
      </p:sp>
      <p:sp>
        <p:nvSpPr>
          <p:cNvPr id="3" name="Content Placeholder 2"/>
          <p:cNvSpPr>
            <a:spLocks noGrp="1"/>
          </p:cNvSpPr>
          <p:nvPr>
            <p:ph idx="1"/>
          </p:nvPr>
        </p:nvSpPr>
        <p:spPr/>
        <p:txBody>
          <a:bodyPr>
            <a:normAutofit fontScale="92500"/>
          </a:bodyPr>
          <a:lstStyle/>
          <a:p>
            <a:r>
              <a:rPr lang="en-US" sz="4000" dirty="0" smtClean="0">
                <a:latin typeface="Calibri" pitchFamily="34" charset="0"/>
                <a:cs typeface="Calibri" pitchFamily="34" charset="0"/>
              </a:rPr>
              <a:t>These are sugar polymers consisting of short chains of monosaccharide units joined together by glycosodic bonds.</a:t>
            </a:r>
          </a:p>
          <a:p>
            <a:r>
              <a:rPr lang="en-US" sz="4000" dirty="0" smtClean="0">
                <a:latin typeface="Calibri" pitchFamily="34" charset="0"/>
                <a:cs typeface="Calibri" pitchFamily="34" charset="0"/>
              </a:rPr>
              <a:t>The monomer units in oligosaccharides  usually range from 3 to 10 monosaccharides.</a:t>
            </a:r>
          </a:p>
          <a:p>
            <a:r>
              <a:rPr lang="en-US" sz="4000" dirty="0" smtClean="0">
                <a:latin typeface="Calibri" pitchFamily="34" charset="0"/>
                <a:cs typeface="Calibri" pitchFamily="34" charset="0"/>
              </a:rPr>
              <a:t>Examples of oligosaccharides include;</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8382000" cy="1754326"/>
          </a:xfrm>
          <a:prstGeom prst="rect">
            <a:avLst/>
          </a:prstGeom>
        </p:spPr>
        <p:txBody>
          <a:bodyPr wrap="square">
            <a:spAutoFit/>
          </a:bodyPr>
          <a:lstStyle/>
          <a:p>
            <a:pPr>
              <a:buFont typeface="Arial" pitchFamily="34" charset="0"/>
              <a:buChar char="•"/>
            </a:pPr>
            <a:r>
              <a:rPr lang="en-US" sz="3600" dirty="0" smtClean="0">
                <a:latin typeface="Calibri" pitchFamily="34" charset="0"/>
                <a:cs typeface="Calibri" pitchFamily="34" charset="0"/>
              </a:rPr>
              <a:t>Raffinose: This is a trisaccharide of glucose, fructose and galactose.</a:t>
            </a:r>
          </a:p>
          <a:p>
            <a:endParaRPr lang="en-US" dirty="0" smtClean="0"/>
          </a:p>
          <a:p>
            <a:endParaRPr lang="en-US" dirty="0" smtClean="0"/>
          </a:p>
        </p:txBody>
      </p:sp>
      <p:pic>
        <p:nvPicPr>
          <p:cNvPr id="4098" name="Picture 2" descr="E:\AUDIO 2017\Music\Downloads\Oligosaccharides.jpg"/>
          <p:cNvPicPr>
            <a:picLocks noChangeAspect="1" noChangeArrowheads="1"/>
          </p:cNvPicPr>
          <p:nvPr/>
        </p:nvPicPr>
        <p:blipFill>
          <a:blip r:embed="rId2" cstate="print"/>
          <a:srcRect/>
          <a:stretch>
            <a:fillRect/>
          </a:stretch>
        </p:blipFill>
        <p:spPr bwMode="auto">
          <a:xfrm>
            <a:off x="1238250" y="2667000"/>
            <a:ext cx="6667500" cy="3810000"/>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Polysaccharides</a:t>
            </a:r>
            <a:endParaRPr lang="en-US" dirty="0"/>
          </a:p>
        </p:txBody>
      </p:sp>
      <p:sp>
        <p:nvSpPr>
          <p:cNvPr id="3" name="Content Placeholder 2"/>
          <p:cNvSpPr>
            <a:spLocks noGrp="1"/>
          </p:cNvSpPr>
          <p:nvPr>
            <p:ph idx="1"/>
          </p:nvPr>
        </p:nvSpPr>
        <p:spPr/>
        <p:txBody>
          <a:bodyPr>
            <a:normAutofit/>
          </a:bodyPr>
          <a:lstStyle/>
          <a:p>
            <a:r>
              <a:rPr lang="en-US" sz="4000" dirty="0" smtClean="0">
                <a:latin typeface="Calibri" pitchFamily="34" charset="0"/>
                <a:cs typeface="Calibri" pitchFamily="34" charset="0"/>
              </a:rPr>
              <a:t>Polysaccharides are condensation products of more than ten monosaccharide units; examples are the starches, cellulose which may be linear or branched polymers.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E:\AUDIO 2017\Music\Downloads\cellulose_starch.gif"/>
          <p:cNvPicPr>
            <a:picLocks noChangeAspect="1" noChangeArrowheads="1"/>
          </p:cNvPicPr>
          <p:nvPr/>
        </p:nvPicPr>
        <p:blipFill>
          <a:blip r:embed="rId2" cstate="print"/>
          <a:srcRect/>
          <a:stretch>
            <a:fillRect/>
          </a:stretch>
        </p:blipFill>
        <p:spPr bwMode="auto">
          <a:xfrm>
            <a:off x="838200" y="990600"/>
            <a:ext cx="7315200" cy="4800600"/>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Carbohydrates</a:t>
            </a:r>
            <a:endParaRPr lang="en-US" dirty="0"/>
          </a:p>
        </p:txBody>
      </p:sp>
      <p:sp>
        <p:nvSpPr>
          <p:cNvPr id="3" name="Content Placeholder 2"/>
          <p:cNvSpPr>
            <a:spLocks noGrp="1"/>
          </p:cNvSpPr>
          <p:nvPr>
            <p:ph idx="1"/>
          </p:nvPr>
        </p:nvSpPr>
        <p:spPr/>
        <p:txBody>
          <a:bodyPr>
            <a:normAutofit/>
          </a:bodyPr>
          <a:lstStyle/>
          <a:p>
            <a:pPr>
              <a:buNone/>
            </a:pPr>
            <a:r>
              <a:rPr lang="en-US" sz="4000" dirty="0" smtClean="0">
                <a:latin typeface="Calibri" pitchFamily="34" charset="0"/>
                <a:cs typeface="Calibri" pitchFamily="34" charset="0"/>
              </a:rPr>
              <a:t>1.Carbohydrates along with being the chief energy source, in many animals, they are instant sources of energy.</a:t>
            </a:r>
          </a:p>
          <a:p>
            <a:r>
              <a:rPr lang="en-US" sz="4000" dirty="0" smtClean="0">
                <a:latin typeface="Calibri" pitchFamily="34" charset="0"/>
                <a:cs typeface="Calibri" pitchFamily="34" charset="0"/>
              </a:rPr>
              <a:t>Glucose is broken down by </a:t>
            </a:r>
            <a:r>
              <a:rPr lang="en-US" sz="4000" dirty="0" err="1" smtClean="0">
                <a:latin typeface="Calibri" pitchFamily="34" charset="0"/>
                <a:cs typeface="Calibri" pitchFamily="34" charset="0"/>
              </a:rPr>
              <a:t>glycolysis</a:t>
            </a:r>
            <a:r>
              <a:rPr lang="en-US" sz="4000" dirty="0" smtClean="0">
                <a:latin typeface="Calibri" pitchFamily="34" charset="0"/>
                <a:cs typeface="Calibri" pitchFamily="34" charset="0"/>
              </a:rPr>
              <a:t>, kreb’s cycle to yield ATP.</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534400" cy="5632311"/>
          </a:xfrm>
          <a:prstGeom prst="rect">
            <a:avLst/>
          </a:prstGeom>
        </p:spPr>
        <p:txBody>
          <a:bodyPr wrap="square">
            <a:spAutoFit/>
          </a:bodyPr>
          <a:lstStyle/>
          <a:p>
            <a:r>
              <a:rPr lang="en-US" sz="3600" dirty="0" smtClean="0">
                <a:latin typeface="Calibri" pitchFamily="34" charset="0"/>
                <a:cs typeface="Calibri" pitchFamily="34" charset="0"/>
              </a:rPr>
              <a:t>2.They form structural and protective components. </a:t>
            </a:r>
          </a:p>
          <a:p>
            <a:pPr>
              <a:buFont typeface="Arial" pitchFamily="34" charset="0"/>
              <a:buChar char="•"/>
            </a:pPr>
            <a:r>
              <a:rPr lang="en-US" sz="3600" dirty="0" smtClean="0">
                <a:latin typeface="Calibri" pitchFamily="34" charset="0"/>
                <a:cs typeface="Calibri" pitchFamily="34" charset="0"/>
              </a:rPr>
              <a:t>Carbohydrates are Structural elements in the cell walls of bacteria (peptidoglycan or murein), plants (cellulose).</a:t>
            </a:r>
          </a:p>
          <a:p>
            <a:pPr>
              <a:buFont typeface="Arial" pitchFamily="34" charset="0"/>
              <a:buChar char="•"/>
            </a:pPr>
            <a:r>
              <a:rPr lang="en-US" sz="3600" dirty="0" smtClean="0">
                <a:latin typeface="Calibri" pitchFamily="34" charset="0"/>
                <a:cs typeface="Calibri" pitchFamily="34" charset="0"/>
              </a:rPr>
              <a:t>Carbohydrates also are structural components of some animals in form of chitin. </a:t>
            </a:r>
          </a:p>
          <a:p>
            <a:pPr>
              <a:buFont typeface="Wingdings" pitchFamily="2" charset="2"/>
              <a:buChar char="Ø"/>
            </a:pPr>
            <a:endParaRPr lang="en-US" sz="3600" dirty="0" smtClean="0">
              <a:latin typeface="Calibri" pitchFamily="34" charset="0"/>
              <a:cs typeface="Calibri" pitchFamily="34" charset="0"/>
            </a:endParaRPr>
          </a:p>
          <a:p>
            <a:pPr>
              <a:buNone/>
            </a:pPr>
            <a:r>
              <a:rPr lang="en-US" dirty="0" smtClean="0"/>
              <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E:\AUDIO 2017\Music\Downloads\Aldehydes+and+Ketones.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066800"/>
            <a:ext cx="8305800" cy="4832092"/>
          </a:xfrm>
          <a:prstGeom prst="rect">
            <a:avLst/>
          </a:prstGeom>
        </p:spPr>
        <p:txBody>
          <a:bodyPr wrap="square">
            <a:spAutoFit/>
          </a:bodyPr>
          <a:lstStyle/>
          <a:p>
            <a:r>
              <a:rPr lang="en-US" sz="4400" dirty="0" smtClean="0">
                <a:latin typeface="Calibri" pitchFamily="34" charset="0"/>
                <a:cs typeface="Calibri" pitchFamily="34" charset="0"/>
              </a:rPr>
              <a:t>3.Anticoagulants. Heparin , a anticoagulant of blood  is a carbohydrate and it prevents blood clotting.</a:t>
            </a:r>
          </a:p>
          <a:p>
            <a:r>
              <a:rPr lang="en-US" sz="4400" dirty="0" smtClean="0">
                <a:latin typeface="Calibri" pitchFamily="34" charset="0"/>
                <a:cs typeface="Calibri" pitchFamily="34" charset="0"/>
              </a:rPr>
              <a:t>4.Dietary fibers.Cabohydrates are source of dietary  fibers, the fiber content prevents constipation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143000"/>
            <a:ext cx="8534400" cy="4832092"/>
          </a:xfrm>
          <a:prstGeom prst="rect">
            <a:avLst/>
          </a:prstGeom>
        </p:spPr>
        <p:txBody>
          <a:bodyPr wrap="square">
            <a:spAutoFit/>
          </a:bodyPr>
          <a:lstStyle/>
          <a:p>
            <a:r>
              <a:rPr lang="en-US" sz="4400" dirty="0" smtClean="0">
                <a:latin typeface="Calibri" pitchFamily="34" charset="0"/>
                <a:cs typeface="Calibri" pitchFamily="34" charset="0"/>
              </a:rPr>
              <a:t>5.Carbohydrates containing lipids(  glycolipids ) are one of the important categories of plasma membrane lipids.</a:t>
            </a:r>
          </a:p>
          <a:p>
            <a:r>
              <a:rPr lang="en-US" sz="4400" dirty="0" smtClean="0">
                <a:latin typeface="Calibri" pitchFamily="34" charset="0"/>
                <a:cs typeface="Calibri" pitchFamily="34" charset="0"/>
              </a:rPr>
              <a:t>6.Carbohydrates act as a source of C,H,O in the cells in the synthesis of other macromolecules.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219201"/>
            <a:ext cx="8305800" cy="4401205"/>
          </a:xfrm>
          <a:prstGeom prst="rect">
            <a:avLst/>
          </a:prstGeom>
        </p:spPr>
        <p:txBody>
          <a:bodyPr wrap="square">
            <a:spAutoFit/>
          </a:bodyPr>
          <a:lstStyle/>
          <a:p>
            <a:r>
              <a:rPr lang="en-US" sz="4000" dirty="0" smtClean="0">
                <a:latin typeface="Calibri" pitchFamily="34" charset="0"/>
                <a:cs typeface="Calibri" pitchFamily="34" charset="0"/>
              </a:rPr>
              <a:t>7.Recognition. Some carbohydrates on the surface of cell membrane have a recognition role.</a:t>
            </a:r>
          </a:p>
          <a:p>
            <a:r>
              <a:rPr lang="en-US" sz="4000" dirty="0" smtClean="0">
                <a:latin typeface="Calibri" pitchFamily="34" charset="0"/>
                <a:cs typeface="Calibri" pitchFamily="34" charset="0"/>
              </a:rPr>
              <a:t>8.Ribose sugar. A monosaccharide(ribose) is an essential component of genetic material(DNA and RNA)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0"/>
            <a:ext cx="8305800" cy="4401205"/>
          </a:xfrm>
          <a:prstGeom prst="rect">
            <a:avLst/>
          </a:prstGeom>
        </p:spPr>
        <p:txBody>
          <a:bodyPr wrap="square">
            <a:spAutoFit/>
          </a:bodyPr>
          <a:lstStyle/>
          <a:p>
            <a:r>
              <a:rPr lang="en-US" sz="4000" b="1" dirty="0" smtClean="0">
                <a:latin typeface="Calibri" pitchFamily="34" charset="0"/>
                <a:cs typeface="Calibri" pitchFamily="34" charset="0"/>
              </a:rPr>
              <a:t>Introduction</a:t>
            </a:r>
          </a:p>
          <a:p>
            <a:pPr>
              <a:buFont typeface="Arial" pitchFamily="34" charset="0"/>
              <a:buChar char="•"/>
            </a:pPr>
            <a:r>
              <a:rPr lang="en-US" sz="4000" dirty="0" smtClean="0">
                <a:latin typeface="Calibri" pitchFamily="34" charset="0"/>
                <a:cs typeface="Calibri" pitchFamily="34" charset="0"/>
              </a:rPr>
              <a:t>Carbohydrates are the most abundant organic molecules in nature and also referred to as “saccharides”.</a:t>
            </a:r>
          </a:p>
          <a:p>
            <a:pPr>
              <a:buFont typeface="Arial" pitchFamily="34" charset="0"/>
              <a:buChar char="•"/>
            </a:pPr>
            <a:r>
              <a:rPr lang="en-US" sz="4000" dirty="0" smtClean="0">
                <a:latin typeface="Calibri" pitchFamily="34" charset="0"/>
                <a:cs typeface="Calibri" pitchFamily="34" charset="0"/>
              </a:rPr>
              <a:t>The carbohydrates which are soluble in water and sweet in taste are known as “sugars”.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143000"/>
            <a:ext cx="8229600" cy="3416320"/>
          </a:xfrm>
          <a:prstGeom prst="rect">
            <a:avLst/>
          </a:prstGeom>
        </p:spPr>
        <p:txBody>
          <a:bodyPr wrap="square">
            <a:spAutoFit/>
          </a:bodyPr>
          <a:lstStyle/>
          <a:p>
            <a:pPr>
              <a:buFont typeface="Arial" pitchFamily="34" charset="0"/>
              <a:buChar char="•"/>
            </a:pPr>
            <a:r>
              <a:rPr lang="en-US" sz="3600" dirty="0" smtClean="0">
                <a:latin typeface="Calibri" pitchFamily="34" charset="0"/>
                <a:cs typeface="Calibri" pitchFamily="34" charset="0"/>
              </a:rPr>
              <a:t>The building blocks of all carbohydrates are the simple sugars called </a:t>
            </a:r>
            <a:r>
              <a:rPr lang="en-US" sz="3600" b="1" dirty="0" smtClean="0">
                <a:latin typeface="Calibri" pitchFamily="34" charset="0"/>
                <a:cs typeface="Calibri" pitchFamily="34" charset="0"/>
              </a:rPr>
              <a:t>monosaccharides.</a:t>
            </a:r>
            <a:r>
              <a:rPr lang="en-US" sz="3600" dirty="0" smtClean="0">
                <a:latin typeface="Calibri" pitchFamily="34" charset="0"/>
                <a:cs typeface="Calibri" pitchFamily="34" charset="0"/>
              </a:rPr>
              <a:t> </a:t>
            </a:r>
          </a:p>
          <a:p>
            <a:pPr>
              <a:buFont typeface="Arial" pitchFamily="34" charset="0"/>
              <a:buChar char="•"/>
            </a:pPr>
            <a:r>
              <a:rPr lang="en-US" sz="3600" dirty="0" smtClean="0">
                <a:latin typeface="Calibri" pitchFamily="34" charset="0"/>
                <a:cs typeface="Calibri" pitchFamily="34" charset="0"/>
              </a:rPr>
              <a:t>A monosaccharide can be a polyhydroxy aldehyde (aldose) or a polyhydroxy ketone (ketose).</a:t>
            </a:r>
            <a:endParaRPr lang="en-US" sz="36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382000" cy="5570756"/>
          </a:xfrm>
          <a:prstGeom prst="rect">
            <a:avLst/>
          </a:prstGeom>
        </p:spPr>
        <p:txBody>
          <a:bodyPr wrap="square">
            <a:spAutoFit/>
          </a:bodyPr>
          <a:lstStyle/>
          <a:p>
            <a:r>
              <a:rPr lang="en-US" sz="3200" b="1" dirty="0" smtClean="0">
                <a:latin typeface="Calibri" pitchFamily="34" charset="0"/>
                <a:cs typeface="Calibri" pitchFamily="34" charset="0"/>
              </a:rPr>
              <a:t>Structure of Carbohydrates</a:t>
            </a:r>
            <a:endParaRPr lang="en-US" sz="3200" dirty="0" smtClean="0">
              <a:latin typeface="Calibri" pitchFamily="34" charset="0"/>
              <a:cs typeface="Calibri" pitchFamily="34" charset="0"/>
            </a:endParaRPr>
          </a:p>
          <a:p>
            <a:pPr>
              <a:buFont typeface="Arial" pitchFamily="34" charset="0"/>
              <a:buChar char="•"/>
            </a:pPr>
            <a:r>
              <a:rPr lang="en-US" sz="3600" dirty="0" smtClean="0">
                <a:latin typeface="Calibri" pitchFamily="34" charset="0"/>
                <a:cs typeface="Calibri" pitchFamily="34" charset="0"/>
              </a:rPr>
              <a:t>Carbohydrates consist of carbon, hydrogen, and oxygen.</a:t>
            </a:r>
          </a:p>
          <a:p>
            <a:pPr>
              <a:buFont typeface="Arial" pitchFamily="34" charset="0"/>
              <a:buChar char="•"/>
            </a:pPr>
            <a:r>
              <a:rPr lang="en-US" sz="3600" dirty="0" smtClean="0">
                <a:latin typeface="Calibri" pitchFamily="34" charset="0"/>
                <a:cs typeface="Calibri" pitchFamily="34" charset="0"/>
              </a:rPr>
              <a:t>The general empirical structure for carbohydrates  is  CnH2nOn or Cn(H2O)n .</a:t>
            </a:r>
          </a:p>
          <a:p>
            <a:r>
              <a:rPr lang="en-US" sz="3600" dirty="0" smtClean="0">
                <a:latin typeface="Calibri" pitchFamily="34" charset="0"/>
                <a:cs typeface="Calibri" pitchFamily="34" charset="0"/>
              </a:rPr>
              <a:t> n= number of atoms</a:t>
            </a:r>
          </a:p>
          <a:p>
            <a:pPr>
              <a:buFont typeface="Arial" pitchFamily="34" charset="0"/>
              <a:buChar char="•"/>
            </a:pPr>
            <a:r>
              <a:rPr lang="en-US" sz="3600" dirty="0" smtClean="0">
                <a:latin typeface="Calibri" pitchFamily="34" charset="0"/>
                <a:cs typeface="Calibri" pitchFamily="34" charset="0"/>
              </a:rPr>
              <a:t>They are organic compounds organized in the form of aldehydes or ketones with multiple hydroxyl groups coming off the carbon chain.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610600" cy="6740307"/>
          </a:xfrm>
          <a:prstGeom prst="rect">
            <a:avLst/>
          </a:prstGeom>
        </p:spPr>
        <p:txBody>
          <a:bodyPr wrap="square">
            <a:spAutoFit/>
          </a:bodyPr>
          <a:lstStyle/>
          <a:p>
            <a:pPr>
              <a:buFont typeface="Arial" pitchFamily="34" charset="0"/>
              <a:buChar char="•"/>
            </a:pPr>
            <a:r>
              <a:rPr lang="en-US" sz="4400" dirty="0" smtClean="0">
                <a:latin typeface="Calibri" pitchFamily="34" charset="0"/>
                <a:cs typeface="Calibri" pitchFamily="34" charset="0"/>
              </a:rPr>
              <a:t>The carbohydrates can be structurally represented in any of the three forms:</a:t>
            </a:r>
          </a:p>
          <a:p>
            <a:r>
              <a:rPr lang="en-US" sz="4400" b="1" dirty="0" smtClean="0">
                <a:latin typeface="Calibri" pitchFamily="34" charset="0"/>
                <a:cs typeface="Calibri" pitchFamily="34" charset="0"/>
              </a:rPr>
              <a:t>1.Open chain structure</a:t>
            </a:r>
            <a:r>
              <a:rPr lang="en-US" sz="4400" dirty="0" smtClean="0">
                <a:latin typeface="Calibri" pitchFamily="34" charset="0"/>
                <a:cs typeface="Calibri" pitchFamily="34" charset="0"/>
              </a:rPr>
              <a:t> – It is the long straight chain form of carbohydrates.</a:t>
            </a:r>
          </a:p>
          <a:p>
            <a:pPr>
              <a:buFont typeface="Arial" pitchFamily="34" charset="0"/>
              <a:buChar char="•"/>
            </a:pPr>
            <a:r>
              <a:rPr lang="en-US" sz="4400" dirty="0" smtClean="0">
                <a:latin typeface="Calibri" pitchFamily="34" charset="0"/>
                <a:cs typeface="Calibri" pitchFamily="34" charset="0"/>
              </a:rPr>
              <a:t>Example; Below is a open chain structure of glucose</a:t>
            </a:r>
          </a:p>
          <a:p>
            <a:pPr>
              <a:buFont typeface="Arial" pitchFamily="34" charset="0"/>
              <a:buChar char="•"/>
            </a:pPr>
            <a:endParaRPr lang="en-US" sz="4400"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AUDIO 2017\Music\Downloads\main-qimg-669a879f3079a6023c64ce028faa6199.png"/>
          <p:cNvPicPr>
            <a:picLocks noChangeAspect="1" noChangeArrowheads="1"/>
          </p:cNvPicPr>
          <p:nvPr/>
        </p:nvPicPr>
        <p:blipFill>
          <a:blip r:embed="rId2" cstate="print"/>
          <a:srcRect/>
          <a:stretch>
            <a:fillRect/>
          </a:stretch>
        </p:blipFill>
        <p:spPr bwMode="auto">
          <a:xfrm>
            <a:off x="2590800" y="990599"/>
            <a:ext cx="4038600" cy="5580993"/>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1928</TotalTime>
  <Words>834</Words>
  <Application>Microsoft Office PowerPoint</Application>
  <PresentationFormat>On-screen Show (4:3)</PresentationFormat>
  <Paragraphs>92</Paragraphs>
  <Slides>42</Slides>
  <Notes>3</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Course code: CMMB11</vt:lpstr>
      <vt:lpstr>       CARBOHYDRATES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Physical properties</vt:lpstr>
      <vt:lpstr>Slide 18</vt:lpstr>
      <vt:lpstr>Slide 19</vt:lpstr>
      <vt:lpstr>Chemical properties</vt:lpstr>
      <vt:lpstr>Slide 21</vt:lpstr>
      <vt:lpstr>Slide 22</vt:lpstr>
      <vt:lpstr>Classification of carbohydrates</vt:lpstr>
      <vt:lpstr>Monosaccharides</vt:lpstr>
      <vt:lpstr>Slide 25</vt:lpstr>
      <vt:lpstr>Slide 26</vt:lpstr>
      <vt:lpstr>Slide 27</vt:lpstr>
      <vt:lpstr>Slide 28</vt:lpstr>
      <vt:lpstr>Slide 29</vt:lpstr>
      <vt:lpstr>       Disaccharides</vt:lpstr>
      <vt:lpstr>Slide 31</vt:lpstr>
      <vt:lpstr>Slide 32</vt:lpstr>
      <vt:lpstr>Slide 33</vt:lpstr>
      <vt:lpstr>Oligosaccharides</vt:lpstr>
      <vt:lpstr>Slide 35</vt:lpstr>
      <vt:lpstr>   Polysaccharides</vt:lpstr>
      <vt:lpstr>Slide 37</vt:lpstr>
      <vt:lpstr>Functions of Carbohydrates</vt:lpstr>
      <vt:lpstr>Slide 39</vt:lpstr>
      <vt:lpstr>Slide 40</vt:lpstr>
      <vt:lpstr>Slide 41</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code: CMMB11</dc:title>
  <dc:creator>user</dc:creator>
  <cp:lastModifiedBy>user</cp:lastModifiedBy>
  <cp:revision>31</cp:revision>
  <dcterms:created xsi:type="dcterms:W3CDTF">2019-06-05T20:35:44Z</dcterms:created>
  <dcterms:modified xsi:type="dcterms:W3CDTF">2019-06-26T11:20:15Z</dcterms:modified>
</cp:coreProperties>
</file>