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7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30682"/>
            <a:ext cx="18053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182369"/>
            <a:ext cx="6875780" cy="318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stole_(medicine)" TargetMode="External"/><Relationship Id="rId2" Type="http://schemas.openxmlformats.org/officeDocument/2006/relationships/hyperlink" Target="http://en.wikipedia.org/wiki/Diastol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en.wikipedia.org/wiki/Myocytes" TargetMode="External"/><Relationship Id="rId4" Type="http://schemas.openxmlformats.org/officeDocument/2006/relationships/hyperlink" Target="http://en.wikipedia.org/wiki/Cardiac_cycl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icuspid_valve" TargetMode="External"/><Relationship Id="rId7" Type="http://schemas.openxmlformats.org/officeDocument/2006/relationships/hyperlink" Target="http://en.wikipedia.org/wiki/Pulmonary_artery" TargetMode="External"/><Relationship Id="rId2" Type="http://schemas.openxmlformats.org/officeDocument/2006/relationships/hyperlink" Target="http://en.wikipedia.org/wiki/Mitral_valv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Pulmonic_valve" TargetMode="External"/><Relationship Id="rId5" Type="http://schemas.openxmlformats.org/officeDocument/2006/relationships/hyperlink" Target="http://en.wikipedia.org/wiki/Aorta" TargetMode="External"/><Relationship Id="rId4" Type="http://schemas.openxmlformats.org/officeDocument/2006/relationships/hyperlink" Target="http://en.wikipedia.org/wiki/Aortic_valv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stole_(medicine)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itral_valv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icuspid_valv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en.wikipedia.org/wiki/Coronary_arteri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mpathetic_nerv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n.wikipedia.org/wiki/Vagus_nerv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670304"/>
            <a:ext cx="6228587" cy="1703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5800" y="5817819"/>
            <a:ext cx="263550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SAMUEL NGIGI K.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450" y="222250"/>
          <a:ext cx="7848600" cy="6478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452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9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6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valves*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Semi lunar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valves</a:t>
                      </a:r>
                      <a:r>
                        <a:rPr sz="1575" b="1" spc="-22" baseline="26455" dirty="0">
                          <a:latin typeface="Arial"/>
                          <a:cs typeface="Arial"/>
                        </a:rPr>
                        <a:t>†</a:t>
                      </a:r>
                      <a:endParaRPr sz="1575" baseline="26455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565150" marR="33020" indent="-512445">
                        <a:lnSpc>
                          <a:spcPct val="72500"/>
                        </a:lnSpc>
                        <a:spcBef>
                          <a:spcPts val="3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Status of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ventricles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atria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</a:tr>
              <a:tr h="992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early</a:t>
                      </a:r>
                      <a:r>
                        <a:rPr sz="1200" b="1" u="sng" spc="-5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diastole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open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whole heart is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relaxed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7465" marR="35560">
                        <a:lnSpc>
                          <a:spcPct val="125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ventricles are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expanding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filling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2. atria</a:t>
                      </a:r>
                      <a:r>
                        <a:rPr sz="1200" b="1" spc="-15" dirty="0">
                          <a:solidFill>
                            <a:srgbClr val="D260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5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systole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open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405"/>
                        </a:lnSpc>
                        <a:spcBef>
                          <a:spcPts val="540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atria contract and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pump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ts val="14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blood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7465" marR="49530">
                        <a:lnSpc>
                          <a:spcPct val="125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10–40%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filling  of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ventricles</a:t>
                      </a:r>
                      <a:r>
                        <a:rPr sz="1200" b="1" u="sng" spc="-7" baseline="24305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[2]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</a:tr>
              <a:tr h="1242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6195" marR="131445">
                        <a:lnSpc>
                          <a:spcPts val="137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3. isovolumic ventricular  contraction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420"/>
                        </a:lnSpc>
                        <a:spcBef>
                          <a:spcPts val="1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ventricular </a:t>
                      </a:r>
                      <a:r>
                        <a:rPr sz="1200" b="1" u="sng" spc="-10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myocytes</a:t>
                      </a:r>
                      <a:r>
                        <a:rPr sz="1200" b="1" spc="5" dirty="0">
                          <a:solidFill>
                            <a:srgbClr val="D2601C"/>
                          </a:solid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begi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ts val="14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contract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7465" marR="621665">
                        <a:lnSpc>
                          <a:spcPct val="125000"/>
                        </a:lnSpc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ventricle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volume  unchanged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4. ventricular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ejection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open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34620" indent="-97155">
                        <a:lnSpc>
                          <a:spcPct val="100000"/>
                        </a:lnSpc>
                        <a:spcBef>
                          <a:spcPts val="135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ventricles fully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contract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4620" indent="-97155">
                        <a:lnSpc>
                          <a:spcPct val="100000"/>
                        </a:lnSpc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pump blood to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rest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of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body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</a:tr>
              <a:tr h="1343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6195" marR="131445">
                        <a:lnSpc>
                          <a:spcPts val="1370"/>
                        </a:lnSpc>
                        <a:spcBef>
                          <a:spcPts val="9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5. Isovolumic ventricular  relaxation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ventricles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relax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7465" marR="621665">
                        <a:lnSpc>
                          <a:spcPct val="125000"/>
                        </a:lnSpc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ventricle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volume  unchanged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5255" indent="-97790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atria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expand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filling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  <a:tr h="40322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11453"/>
            <a:ext cx="7289800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334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70205" algn="l"/>
                <a:tab pos="370840" algn="l"/>
              </a:tabLst>
            </a:pPr>
            <a:r>
              <a:rPr sz="2400" b="1" spc="-5" dirty="0">
                <a:latin typeface="Arial"/>
                <a:cs typeface="Arial"/>
              </a:rPr>
              <a:t>1)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2"/>
              </a:rPr>
              <a:t>mitral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2"/>
              </a:rPr>
              <a:t>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dirty="0">
                <a:latin typeface="Arial"/>
                <a:cs typeface="Arial"/>
              </a:rPr>
              <a:t>– between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left atrium and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  </a:t>
            </a:r>
            <a:r>
              <a:rPr sz="2400" b="1" dirty="0">
                <a:latin typeface="Arial"/>
                <a:cs typeface="Arial"/>
              </a:rPr>
              <a:t>left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ventricle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2)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3"/>
              </a:rPr>
              <a:t>tricuspid 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  <a:hlinkClick r:id="rId3"/>
              </a:rPr>
              <a:t> </a:t>
            </a:r>
            <a:r>
              <a:rPr sz="2400" b="1" dirty="0">
                <a:latin typeface="Arial"/>
                <a:cs typeface="Arial"/>
              </a:rPr>
              <a:t>– between </a:t>
            </a:r>
            <a:r>
              <a:rPr sz="2400" b="1" spc="-5" dirty="0">
                <a:latin typeface="Arial"/>
                <a:cs typeface="Arial"/>
              </a:rPr>
              <a:t>the right </a:t>
            </a:r>
            <a:r>
              <a:rPr sz="2400" b="1" dirty="0">
                <a:latin typeface="Arial"/>
                <a:cs typeface="Arial"/>
              </a:rPr>
              <a:t>atrium and  the right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ventricle</a:t>
            </a:r>
            <a:endParaRPr sz="2400">
              <a:latin typeface="Arial"/>
              <a:cs typeface="Arial"/>
            </a:endParaRPr>
          </a:p>
          <a:p>
            <a:pPr marL="287020" marR="35750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1)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aortic 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b="1" dirty="0">
                <a:latin typeface="Arial"/>
                <a:cs typeface="Arial"/>
              </a:rPr>
              <a:t>– between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left </a:t>
            </a:r>
            <a:r>
              <a:rPr sz="2400" b="1" spc="-5" dirty="0">
                <a:latin typeface="Arial"/>
                <a:cs typeface="Arial"/>
              </a:rPr>
              <a:t>ventricle </a:t>
            </a:r>
            <a:r>
              <a:rPr sz="2400" b="1" dirty="0">
                <a:latin typeface="Arial"/>
                <a:cs typeface="Arial"/>
              </a:rPr>
              <a:t>and 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D2601C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5"/>
              </a:rPr>
              <a:t>aorta</a:t>
            </a:r>
            <a:endParaRPr sz="2400">
              <a:latin typeface="Arial"/>
              <a:cs typeface="Arial"/>
            </a:endParaRPr>
          </a:p>
          <a:p>
            <a:pPr marL="287020" marR="24193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2)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6"/>
              </a:rPr>
              <a:t>pulmonic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6"/>
              </a:rPr>
              <a:t>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  <a:hlinkClick r:id="rId6"/>
              </a:rPr>
              <a:t> </a:t>
            </a:r>
            <a:r>
              <a:rPr sz="2400" b="1" dirty="0">
                <a:latin typeface="Arial"/>
                <a:cs typeface="Arial"/>
              </a:rPr>
              <a:t>– between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right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ventricle  and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dirty="0">
                <a:solidFill>
                  <a:srgbClr val="D2601C"/>
                </a:solidFill>
                <a:latin typeface="Arial"/>
                <a:cs typeface="Arial"/>
                <a:hlinkClick r:id="rId7"/>
              </a:rPr>
              <a:t>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7"/>
              </a:rPr>
              <a:t>pulmonary</a:t>
            </a:r>
            <a:r>
              <a:rPr sz="2400" b="1" u="heavy" spc="-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7"/>
              </a:rPr>
              <a:t>artery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0513" y="798703"/>
            <a:ext cx="3220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rgbClr val="660066"/>
                </a:solidFill>
              </a:rPr>
              <a:t>A</a:t>
            </a:r>
            <a:r>
              <a:rPr sz="2850" spc="-30" dirty="0">
                <a:solidFill>
                  <a:srgbClr val="660066"/>
                </a:solidFill>
              </a:rPr>
              <a:t>TRIAL</a:t>
            </a:r>
            <a:r>
              <a:rPr sz="2850" spc="75" dirty="0">
                <a:solidFill>
                  <a:srgbClr val="660066"/>
                </a:solidFill>
              </a:rPr>
              <a:t> </a:t>
            </a:r>
            <a:r>
              <a:rPr sz="2850" spc="10" dirty="0">
                <a:solidFill>
                  <a:srgbClr val="660066"/>
                </a:solidFill>
              </a:rPr>
              <a:t>SYSTOLE</a:t>
            </a:r>
            <a:endParaRPr sz="2850"/>
          </a:p>
        </p:txBody>
      </p:sp>
      <p:sp>
        <p:nvSpPr>
          <p:cNvPr id="3" name="object 3"/>
          <p:cNvSpPr/>
          <p:nvPr/>
        </p:nvSpPr>
        <p:spPr>
          <a:xfrm>
            <a:off x="548640" y="5026152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068195"/>
            <a:ext cx="7312659" cy="354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715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It is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the contraction of the heart muscle  (</a:t>
            </a:r>
            <a:r>
              <a:rPr sz="2400" b="1" i="1" spc="-5" dirty="0">
                <a:solidFill>
                  <a:srgbClr val="003300"/>
                </a:solidFill>
                <a:latin typeface="Arial"/>
                <a:cs typeface="Arial"/>
              </a:rPr>
              <a:t>myocardia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) of the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left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right</a:t>
            </a:r>
            <a:r>
              <a:rPr sz="2400" b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atria.</a:t>
            </a:r>
            <a:endParaRPr sz="2400">
              <a:latin typeface="Arial"/>
              <a:cs typeface="Arial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As the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atria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contract, the blood pressure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in </a:t>
            </a:r>
            <a:r>
              <a:rPr sz="2400" b="1" spc="-10" dirty="0">
                <a:solidFill>
                  <a:srgbClr val="003300"/>
                </a:solidFill>
                <a:latin typeface="Arial"/>
                <a:cs typeface="Arial"/>
              </a:rPr>
              <a:t>each 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atrium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increases, forcing </a:t>
            </a:r>
            <a:r>
              <a:rPr sz="2400" b="1" spc="-10" dirty="0">
                <a:solidFill>
                  <a:srgbClr val="003300"/>
                </a:solidFill>
                <a:latin typeface="Arial"/>
                <a:cs typeface="Arial"/>
              </a:rPr>
              <a:t>additional blood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into  the ventricles. The additional </a:t>
            </a:r>
            <a:r>
              <a:rPr sz="2400" b="1" spc="-10" dirty="0">
                <a:solidFill>
                  <a:srgbClr val="003300"/>
                </a:solidFill>
                <a:latin typeface="Arial"/>
                <a:cs typeface="Arial"/>
              </a:rPr>
              <a:t>flow of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blood is 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called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atrial</a:t>
            </a:r>
            <a:r>
              <a:rPr sz="24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kick</a:t>
            </a: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VENTRICULAR</a:t>
            </a:r>
            <a:r>
              <a:rPr sz="2400" b="1" spc="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0066"/>
                </a:solidFill>
                <a:latin typeface="Arial"/>
                <a:cs typeface="Arial"/>
              </a:rPr>
              <a:t>SYSTOLE</a:t>
            </a:r>
            <a:endParaRPr sz="2400">
              <a:latin typeface="Arial"/>
              <a:cs typeface="Arial"/>
            </a:endParaRPr>
          </a:p>
          <a:p>
            <a:pPr marL="45593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It</a:t>
            </a:r>
            <a:r>
              <a:rPr sz="2400" b="1" spc="29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is</a:t>
            </a:r>
            <a:r>
              <a:rPr sz="2400" b="1" spc="30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b="1" spc="29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contraction</a:t>
            </a:r>
            <a:r>
              <a:rPr sz="2400" b="1" spc="30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2400" b="1" spc="29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b="1" spc="29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muscles</a:t>
            </a:r>
            <a:r>
              <a:rPr sz="2400" b="1" spc="3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2400" b="1" spc="3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b="1" spc="3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left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and right</a:t>
            </a:r>
            <a:r>
              <a:rPr sz="2400" b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ventricles.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246" y="584962"/>
            <a:ext cx="6594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C3300"/>
                </a:solidFill>
              </a:rPr>
              <a:t>D</a:t>
            </a:r>
            <a:r>
              <a:rPr sz="2550" dirty="0">
                <a:solidFill>
                  <a:srgbClr val="CC3300"/>
                </a:solidFill>
              </a:rPr>
              <a:t>ETECTION OF VENTRICULAR</a:t>
            </a:r>
            <a:r>
              <a:rPr sz="2550" spc="590" dirty="0">
                <a:solidFill>
                  <a:srgbClr val="CC3300"/>
                </a:solidFill>
              </a:rPr>
              <a:t> </a:t>
            </a:r>
            <a:r>
              <a:rPr sz="2550" spc="-5" dirty="0">
                <a:solidFill>
                  <a:srgbClr val="CC3300"/>
                </a:solidFill>
              </a:rPr>
              <a:t>SYSTOLE</a:t>
            </a:r>
            <a:endParaRPr sz="2550"/>
          </a:p>
        </p:txBody>
      </p:sp>
      <p:sp>
        <p:nvSpPr>
          <p:cNvPr id="3" name="object 3"/>
          <p:cNvSpPr/>
          <p:nvPr/>
        </p:nvSpPr>
        <p:spPr>
          <a:xfrm>
            <a:off x="548640" y="1600200"/>
            <a:ext cx="126492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3553967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898135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259" y="1392682"/>
            <a:ext cx="7038340" cy="43795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715" indent="77470" algn="just">
              <a:lnSpc>
                <a:spcPct val="80000"/>
              </a:lnSpc>
              <a:spcBef>
                <a:spcPts val="725"/>
              </a:spcBef>
            </a:pP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The closing of the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mitral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and tricuspid  valves (known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together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as the  </a:t>
            </a:r>
            <a:r>
              <a:rPr sz="2600" b="1" i="1" dirty="0">
                <a:solidFill>
                  <a:srgbClr val="003300"/>
                </a:solidFill>
                <a:latin typeface="Arial"/>
                <a:cs typeface="Arial"/>
              </a:rPr>
              <a:t>atrioventricular valves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) at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the beginning </a:t>
            </a:r>
            <a:r>
              <a:rPr sz="2600" b="1" spc="5" dirty="0">
                <a:solidFill>
                  <a:srgbClr val="003300"/>
                </a:solidFill>
                <a:latin typeface="Arial"/>
                <a:cs typeface="Arial"/>
              </a:rPr>
              <a:t>of 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ventricular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systole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cause the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first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part of the  "lubb-dubb"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sound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made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by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the heart as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it 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beats.</a:t>
            </a:r>
            <a:endParaRPr sz="2600">
              <a:latin typeface="Arial"/>
              <a:cs typeface="Arial"/>
            </a:endParaRPr>
          </a:p>
          <a:p>
            <a:pPr marL="12700" marR="5080" indent="91440" algn="just">
              <a:lnSpc>
                <a:spcPct val="80000"/>
              </a:lnSpc>
              <a:spcBef>
                <a:spcPts val="600"/>
              </a:spcBef>
            </a:pPr>
            <a:r>
              <a:rPr sz="2600" b="1" spc="-20" dirty="0">
                <a:solidFill>
                  <a:srgbClr val="003300"/>
                </a:solidFill>
                <a:latin typeface="Arial"/>
                <a:cs typeface="Arial"/>
              </a:rPr>
              <a:t>Formally,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this sound is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known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as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600" b="1" i="1" dirty="0">
                <a:solidFill>
                  <a:srgbClr val="003300"/>
                </a:solidFill>
                <a:latin typeface="Arial"/>
                <a:cs typeface="Arial"/>
              </a:rPr>
              <a:t>First  Heart </a:t>
            </a:r>
            <a:r>
              <a:rPr sz="2600" b="1" i="1" spc="-20" dirty="0">
                <a:solidFill>
                  <a:srgbClr val="003300"/>
                </a:solidFill>
                <a:latin typeface="Arial"/>
                <a:cs typeface="Arial"/>
              </a:rPr>
              <a:t>Tone</a:t>
            </a:r>
            <a:r>
              <a:rPr sz="2600" b="1" spc="-20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or S</a:t>
            </a:r>
            <a:r>
              <a:rPr sz="2550" b="1" baseline="-21241" dirty="0">
                <a:solidFill>
                  <a:srgbClr val="003300"/>
                </a:solidFill>
                <a:latin typeface="Arial"/>
                <a:cs typeface="Arial"/>
              </a:rPr>
              <a:t>1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. This first heart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tone</a:t>
            </a:r>
            <a:r>
              <a:rPr sz="2600" b="1" spc="49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is 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created by the closure of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mitral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and  tricuspid</a:t>
            </a:r>
            <a:r>
              <a:rPr sz="2600" b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valve</a:t>
            </a:r>
            <a:endParaRPr sz="2600">
              <a:latin typeface="Arial"/>
              <a:cs typeface="Arial"/>
            </a:endParaRPr>
          </a:p>
          <a:p>
            <a:pPr marL="12700" marR="8255" algn="just">
              <a:lnSpc>
                <a:spcPct val="80000"/>
              </a:lnSpc>
              <a:spcBef>
                <a:spcPts val="600"/>
              </a:spcBef>
            </a:pP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The second part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of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"lub-dubb“ is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caused  </a:t>
            </a:r>
            <a:r>
              <a:rPr sz="2600" b="1" spc="5" dirty="0">
                <a:solidFill>
                  <a:srgbClr val="003300"/>
                </a:solidFill>
                <a:latin typeface="Arial"/>
                <a:cs typeface="Arial"/>
              </a:rPr>
              <a:t>by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the closure of the aortic and pulmonary  valves at the </a:t>
            </a:r>
            <a:r>
              <a:rPr sz="2600" b="1" spc="5" dirty="0">
                <a:solidFill>
                  <a:srgbClr val="003300"/>
                </a:solidFill>
                <a:latin typeface="Arial"/>
                <a:cs typeface="Arial"/>
              </a:rPr>
              <a:t>end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of ventricular</a:t>
            </a:r>
            <a:r>
              <a:rPr sz="26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systole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2498" y="798703"/>
            <a:ext cx="193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660066"/>
                </a:solidFill>
              </a:rPr>
              <a:t>D</a:t>
            </a:r>
            <a:r>
              <a:rPr sz="2850" spc="5" dirty="0">
                <a:solidFill>
                  <a:srgbClr val="660066"/>
                </a:solidFill>
              </a:rPr>
              <a:t>IASTOLE</a:t>
            </a:r>
            <a:endParaRPr sz="2850"/>
          </a:p>
        </p:txBody>
      </p:sp>
      <p:sp>
        <p:nvSpPr>
          <p:cNvPr id="3" name="object 3"/>
          <p:cNvSpPr/>
          <p:nvPr/>
        </p:nvSpPr>
        <p:spPr>
          <a:xfrm>
            <a:off x="548640" y="1758695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822448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215384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7444" y="572795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0259" y="1589278"/>
            <a:ext cx="7038340" cy="48240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715" indent="85090" algn="just">
              <a:lnSpc>
                <a:spcPct val="90100"/>
              </a:lnSpc>
              <a:spcBef>
                <a:spcPts val="385"/>
              </a:spcBef>
            </a:pPr>
            <a:r>
              <a:rPr sz="2400" b="1" dirty="0">
                <a:latin typeface="Arial"/>
                <a:cs typeface="Arial"/>
              </a:rPr>
              <a:t>Cardiac </a:t>
            </a:r>
            <a:r>
              <a:rPr sz="2400" b="1" spc="-5" dirty="0">
                <a:latin typeface="Arial"/>
                <a:cs typeface="Arial"/>
              </a:rPr>
              <a:t>diastole </a:t>
            </a:r>
            <a:r>
              <a:rPr sz="2400" b="1" dirty="0">
                <a:latin typeface="Arial"/>
                <a:cs typeface="Arial"/>
              </a:rPr>
              <a:t>is </a:t>
            </a:r>
            <a:r>
              <a:rPr sz="2400" b="1" spc="-5" dirty="0">
                <a:latin typeface="Arial"/>
                <a:cs typeface="Arial"/>
              </a:rPr>
              <a:t>the period of time when the  heart </a:t>
            </a:r>
            <a:r>
              <a:rPr sz="2400" b="1" dirty="0">
                <a:latin typeface="Arial"/>
                <a:cs typeface="Arial"/>
              </a:rPr>
              <a:t>relaxes after contraction </a:t>
            </a:r>
            <a:r>
              <a:rPr sz="2400" b="1" spc="-5" dirty="0">
                <a:latin typeface="Arial"/>
                <a:cs typeface="Arial"/>
              </a:rPr>
              <a:t>in </a:t>
            </a:r>
            <a:r>
              <a:rPr sz="2400" b="1" dirty="0">
                <a:latin typeface="Arial"/>
                <a:cs typeface="Arial"/>
              </a:rPr>
              <a:t>preparation for  refilling </a:t>
            </a:r>
            <a:r>
              <a:rPr sz="2400" b="1" spc="5" dirty="0">
                <a:latin typeface="Arial"/>
                <a:cs typeface="Arial"/>
              </a:rPr>
              <a:t>with </a:t>
            </a:r>
            <a:r>
              <a:rPr sz="2400" b="1" dirty="0">
                <a:latin typeface="Arial"/>
                <a:cs typeface="Arial"/>
              </a:rPr>
              <a:t>circulating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blood.</a:t>
            </a:r>
            <a:endParaRPr sz="2400">
              <a:latin typeface="Arial"/>
              <a:cs typeface="Arial"/>
            </a:endParaRPr>
          </a:p>
          <a:p>
            <a:pPr marL="12700" marR="5715" indent="85090" algn="just">
              <a:lnSpc>
                <a:spcPct val="90000"/>
              </a:lnSpc>
              <a:spcBef>
                <a:spcPts val="600"/>
              </a:spcBef>
            </a:pPr>
            <a:r>
              <a:rPr sz="2400" b="1" spc="-15" dirty="0">
                <a:latin typeface="Arial"/>
                <a:cs typeface="Arial"/>
              </a:rPr>
              <a:t>Ventricular </a:t>
            </a:r>
            <a:r>
              <a:rPr sz="2400" b="1" spc="-5" dirty="0">
                <a:latin typeface="Arial"/>
                <a:cs typeface="Arial"/>
              </a:rPr>
              <a:t>diastole </a:t>
            </a:r>
            <a:r>
              <a:rPr sz="2400" b="1" dirty="0">
                <a:latin typeface="Arial"/>
                <a:cs typeface="Arial"/>
              </a:rPr>
              <a:t>is when </a:t>
            </a:r>
            <a:r>
              <a:rPr sz="2400" b="1" spc="-5" dirty="0">
                <a:latin typeface="Arial"/>
                <a:cs typeface="Arial"/>
              </a:rPr>
              <a:t>the ventricles are  relaxing, while atrial diastole </a:t>
            </a:r>
            <a:r>
              <a:rPr sz="2400" b="1" dirty="0">
                <a:latin typeface="Arial"/>
                <a:cs typeface="Arial"/>
              </a:rPr>
              <a:t>is when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atria  are </a:t>
            </a:r>
            <a:r>
              <a:rPr sz="2400" b="1" spc="-5" dirty="0">
                <a:latin typeface="Arial"/>
                <a:cs typeface="Arial"/>
              </a:rPr>
              <a:t>relaxing. </a:t>
            </a:r>
            <a:r>
              <a:rPr sz="2400" b="1" spc="-30" dirty="0">
                <a:latin typeface="Arial"/>
                <a:cs typeface="Arial"/>
              </a:rPr>
              <a:t>Together </a:t>
            </a:r>
            <a:r>
              <a:rPr sz="2400" b="1" dirty="0">
                <a:latin typeface="Arial"/>
                <a:cs typeface="Arial"/>
              </a:rPr>
              <a:t>they are </a:t>
            </a:r>
            <a:r>
              <a:rPr sz="2400" b="1" spc="-5" dirty="0">
                <a:latin typeface="Arial"/>
                <a:cs typeface="Arial"/>
              </a:rPr>
              <a:t>known as  complete cardiac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diastole.</a:t>
            </a:r>
            <a:endParaRPr sz="2400">
              <a:latin typeface="Arial"/>
              <a:cs typeface="Arial"/>
            </a:endParaRPr>
          </a:p>
          <a:p>
            <a:pPr marL="12700" marR="5080" indent="85090" algn="just">
              <a:lnSpc>
                <a:spcPct val="90000"/>
              </a:lnSpc>
              <a:spcBef>
                <a:spcPts val="600"/>
              </a:spcBef>
            </a:pPr>
            <a:r>
              <a:rPr sz="2400" b="1" dirty="0">
                <a:latin typeface="Arial"/>
                <a:cs typeface="Arial"/>
              </a:rPr>
              <a:t>During </a:t>
            </a:r>
            <a:r>
              <a:rPr sz="2400" b="1" spc="-5" dirty="0">
                <a:latin typeface="Arial"/>
                <a:cs typeface="Arial"/>
              </a:rPr>
              <a:t>ventricular diastole, the pressure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the  </a:t>
            </a:r>
            <a:r>
              <a:rPr sz="2400" b="1" dirty="0">
                <a:latin typeface="Arial"/>
                <a:cs typeface="Arial"/>
              </a:rPr>
              <a:t>(left </a:t>
            </a:r>
            <a:r>
              <a:rPr sz="2400" b="1" spc="-5" dirty="0">
                <a:latin typeface="Arial"/>
                <a:cs typeface="Arial"/>
              </a:rPr>
              <a:t>and right) ventricles drops from the peak  that </a:t>
            </a:r>
            <a:r>
              <a:rPr sz="2400" b="1" dirty="0">
                <a:latin typeface="Arial"/>
                <a:cs typeface="Arial"/>
              </a:rPr>
              <a:t>it </a:t>
            </a:r>
            <a:r>
              <a:rPr sz="2400" b="1" spc="-5" dirty="0">
                <a:latin typeface="Arial"/>
                <a:cs typeface="Arial"/>
              </a:rPr>
              <a:t>reaches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3"/>
              </a:rPr>
              <a:t>systole</a:t>
            </a:r>
            <a:r>
              <a:rPr sz="2400" b="1" spc="-5" dirty="0">
                <a:latin typeface="Arial"/>
                <a:cs typeface="Arial"/>
              </a:rPr>
              <a:t>. When the pressure </a:t>
            </a:r>
            <a:r>
              <a:rPr sz="2400" b="1" spc="5" dirty="0">
                <a:latin typeface="Arial"/>
                <a:cs typeface="Arial"/>
              </a:rPr>
              <a:t>in  </a:t>
            </a:r>
            <a:r>
              <a:rPr sz="2400" b="1" dirty="0">
                <a:latin typeface="Arial"/>
                <a:cs typeface="Arial"/>
              </a:rPr>
              <a:t>the left </a:t>
            </a:r>
            <a:r>
              <a:rPr sz="2400" b="1" spc="-5" dirty="0">
                <a:latin typeface="Arial"/>
                <a:cs typeface="Arial"/>
              </a:rPr>
              <a:t>ventricle drops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10" dirty="0">
                <a:latin typeface="Arial"/>
                <a:cs typeface="Arial"/>
              </a:rPr>
              <a:t>below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pressure </a:t>
            </a:r>
            <a:r>
              <a:rPr sz="2400" b="1" dirty="0">
                <a:latin typeface="Arial"/>
                <a:cs typeface="Arial"/>
              </a:rPr>
              <a:t>in 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left </a:t>
            </a:r>
            <a:r>
              <a:rPr sz="2400" b="1" spc="-5" dirty="0">
                <a:latin typeface="Arial"/>
                <a:cs typeface="Arial"/>
              </a:rPr>
              <a:t>atrium, the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mitral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opens, and the  </a:t>
            </a:r>
            <a:r>
              <a:rPr sz="2400" b="1" dirty="0">
                <a:latin typeface="Arial"/>
                <a:cs typeface="Arial"/>
              </a:rPr>
              <a:t>left </a:t>
            </a:r>
            <a:r>
              <a:rPr sz="2400" b="1" spc="-5" dirty="0">
                <a:latin typeface="Arial"/>
                <a:cs typeface="Arial"/>
              </a:rPr>
              <a:t>ventricle fills </a:t>
            </a:r>
            <a:r>
              <a:rPr sz="2400" b="1" dirty="0">
                <a:latin typeface="Arial"/>
                <a:cs typeface="Arial"/>
              </a:rPr>
              <a:t>with </a:t>
            </a:r>
            <a:r>
              <a:rPr sz="2400" b="1" spc="-5" dirty="0">
                <a:latin typeface="Arial"/>
                <a:cs typeface="Arial"/>
              </a:rPr>
              <a:t>blood </a:t>
            </a:r>
            <a:r>
              <a:rPr sz="2400" b="1" dirty="0">
                <a:latin typeface="Arial"/>
                <a:cs typeface="Arial"/>
              </a:rPr>
              <a:t>that was  </a:t>
            </a:r>
            <a:r>
              <a:rPr sz="2400" b="1" spc="-5" dirty="0">
                <a:latin typeface="Arial"/>
                <a:cs typeface="Arial"/>
              </a:rPr>
              <a:t>accumulating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left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atrium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728472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0259" y="559053"/>
            <a:ext cx="1985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  <a:tabLst>
                <a:tab pos="1699895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Likewise,  press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4198" y="559053"/>
            <a:ext cx="1868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8270" algn="l"/>
              </a:tabLst>
            </a:pPr>
            <a:r>
              <a:rPr sz="2400" b="1" spc="15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hen	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tabLst>
                <a:tab pos="117983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	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right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4096511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259" y="1290573"/>
            <a:ext cx="3913504" cy="485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ventricle drops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below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that  in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 right atrium,  the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3"/>
              </a:rPr>
              <a:t>tricuspid 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opens,  and the right ventricle fills 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blood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that was  accumulating in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right 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atrium.</a:t>
            </a:r>
            <a:endParaRPr sz="2400">
              <a:latin typeface="Arial"/>
              <a:cs typeface="Arial"/>
            </a:endParaRPr>
          </a:p>
          <a:p>
            <a:pPr marL="12700" marR="5080" indent="85090" algn="just">
              <a:lnSpc>
                <a:spcPct val="100000"/>
              </a:lnSpc>
              <a:spcBef>
                <a:spcPts val="605"/>
              </a:spcBef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During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diastole the  pressure within the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left 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ventricle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lower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than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that  in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aorta,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allowing blood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to 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circulate in the heart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itself 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via the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coronary</a:t>
            </a:r>
            <a:r>
              <a:rPr sz="2400" b="1" u="heavy" spc="1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arteries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14544" y="914400"/>
            <a:ext cx="3496055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1185672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840" y="2724911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6460" y="1016253"/>
            <a:ext cx="6916420" cy="266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 heart's rhythmic contractions occur  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spontaneously,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although the rate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contraction 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can be changed by nervous or hormonal  influences, exercise and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emotions.</a:t>
            </a:r>
            <a:endParaRPr sz="24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  <a:hlinkClick r:id="rId3"/>
              </a:rPr>
              <a:t>For example,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  <a:hlinkClick r:id="rId3"/>
              </a:rPr>
              <a:t>the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  <a:hlinkClick r:id="rId3"/>
              </a:rPr>
              <a:t>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3"/>
              </a:rPr>
              <a:t>sympathetic</a:t>
            </a:r>
            <a:endParaRPr sz="2400">
              <a:latin typeface="Arial"/>
              <a:cs typeface="Arial"/>
            </a:endParaRPr>
          </a:p>
          <a:p>
            <a:pPr marL="12700" marR="727075">
              <a:lnSpc>
                <a:spcPct val="100000"/>
              </a:lnSpc>
            </a:pP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3"/>
              </a:rPr>
              <a:t>nerve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  <a:hlinkClick r:id="rId3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  <a:hlinkClick r:id="rId3"/>
              </a:rPr>
              <a:t>accelerates heart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  <a:hlinkClick r:id="rId3"/>
              </a:rPr>
              <a:t>rate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and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2400" b="1" u="heavy" spc="-1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</a:rPr>
              <a:t>vagus </a:t>
            </a:r>
            <a:r>
              <a:rPr sz="2400" b="1" spc="-10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nerve</a:t>
            </a:r>
            <a:r>
              <a:rPr sz="2400" b="1" dirty="0">
                <a:solidFill>
                  <a:srgbClr val="D2601C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decelerates heart</a:t>
            </a:r>
            <a:r>
              <a:rPr sz="2400" b="1" spc="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rate.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3215" y="2810001"/>
            <a:ext cx="4476369" cy="1751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8506" y="3966590"/>
            <a:ext cx="169945" cy="187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261" y="3126154"/>
            <a:ext cx="242570" cy="287655"/>
          </a:xfrm>
          <a:custGeom>
            <a:avLst/>
            <a:gdLst/>
            <a:ahLst/>
            <a:cxnLst/>
            <a:rect l="l" t="t" r="r" b="b"/>
            <a:pathLst>
              <a:path w="242570" h="287654">
                <a:moveTo>
                  <a:pt x="77406" y="4903"/>
                </a:moveTo>
                <a:lnTo>
                  <a:pt x="37226" y="27493"/>
                </a:lnTo>
                <a:lnTo>
                  <a:pt x="10096" y="65609"/>
                </a:lnTo>
                <a:lnTo>
                  <a:pt x="0" y="116853"/>
                </a:lnTo>
                <a:lnTo>
                  <a:pt x="2809" y="146476"/>
                </a:lnTo>
                <a:lnTo>
                  <a:pt x="22905" y="209720"/>
                </a:lnTo>
                <a:lnTo>
                  <a:pt x="55239" y="256151"/>
                </a:lnTo>
                <a:lnTo>
                  <a:pt x="97339" y="281842"/>
                </a:lnTo>
                <a:lnTo>
                  <a:pt x="142349" y="287176"/>
                </a:lnTo>
                <a:lnTo>
                  <a:pt x="165544" y="282271"/>
                </a:lnTo>
                <a:lnTo>
                  <a:pt x="205755" y="259681"/>
                </a:lnTo>
                <a:lnTo>
                  <a:pt x="232727" y="221565"/>
                </a:lnTo>
                <a:lnTo>
                  <a:pt x="242570" y="170241"/>
                </a:lnTo>
                <a:lnTo>
                  <a:pt x="239621" y="140394"/>
                </a:lnTo>
                <a:lnTo>
                  <a:pt x="219525" y="77081"/>
                </a:lnTo>
                <a:lnTo>
                  <a:pt x="187469" y="31031"/>
                </a:lnTo>
                <a:lnTo>
                  <a:pt x="145557" y="5385"/>
                </a:lnTo>
                <a:lnTo>
                  <a:pt x="100599" y="0"/>
                </a:lnTo>
                <a:lnTo>
                  <a:pt x="77406" y="4903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54975" y="2810001"/>
            <a:ext cx="554990" cy="554355"/>
          </a:xfrm>
          <a:custGeom>
            <a:avLst/>
            <a:gdLst/>
            <a:ahLst/>
            <a:cxnLst/>
            <a:rect l="l" t="t" r="r" b="b"/>
            <a:pathLst>
              <a:path w="554990" h="554354">
                <a:moveTo>
                  <a:pt x="0" y="130556"/>
                </a:moveTo>
                <a:lnTo>
                  <a:pt x="119633" y="92583"/>
                </a:lnTo>
                <a:lnTo>
                  <a:pt x="185547" y="300227"/>
                </a:lnTo>
                <a:lnTo>
                  <a:pt x="199624" y="343185"/>
                </a:lnTo>
                <a:lnTo>
                  <a:pt x="221444" y="400526"/>
                </a:lnTo>
                <a:lnTo>
                  <a:pt x="244633" y="431260"/>
                </a:lnTo>
                <a:lnTo>
                  <a:pt x="286829" y="444484"/>
                </a:lnTo>
                <a:lnTo>
                  <a:pt x="299215" y="443164"/>
                </a:lnTo>
                <a:lnTo>
                  <a:pt x="340010" y="426450"/>
                </a:lnTo>
                <a:lnTo>
                  <a:pt x="370206" y="393160"/>
                </a:lnTo>
                <a:lnTo>
                  <a:pt x="381761" y="353440"/>
                </a:lnTo>
                <a:lnTo>
                  <a:pt x="380333" y="335220"/>
                </a:lnTo>
                <a:lnTo>
                  <a:pt x="374903" y="308355"/>
                </a:lnTo>
                <a:lnTo>
                  <a:pt x="365474" y="272823"/>
                </a:lnTo>
                <a:lnTo>
                  <a:pt x="352044" y="228600"/>
                </a:lnTo>
                <a:lnTo>
                  <a:pt x="291465" y="37973"/>
                </a:lnTo>
                <a:lnTo>
                  <a:pt x="411099" y="0"/>
                </a:lnTo>
                <a:lnTo>
                  <a:pt x="554608" y="451993"/>
                </a:lnTo>
                <a:lnTo>
                  <a:pt x="443483" y="487172"/>
                </a:lnTo>
                <a:lnTo>
                  <a:pt x="422021" y="419608"/>
                </a:lnTo>
                <a:lnTo>
                  <a:pt x="414164" y="440947"/>
                </a:lnTo>
                <a:lnTo>
                  <a:pt x="390784" y="479722"/>
                </a:lnTo>
                <a:lnTo>
                  <a:pt x="357755" y="512774"/>
                </a:lnTo>
                <a:lnTo>
                  <a:pt x="318599" y="536674"/>
                </a:lnTo>
                <a:lnTo>
                  <a:pt x="274351" y="550765"/>
                </a:lnTo>
                <a:lnTo>
                  <a:pt x="230346" y="553761"/>
                </a:lnTo>
                <a:lnTo>
                  <a:pt x="208915" y="550926"/>
                </a:lnTo>
                <a:lnTo>
                  <a:pt x="170132" y="536797"/>
                </a:lnTo>
                <a:lnTo>
                  <a:pt x="138683" y="511428"/>
                </a:lnTo>
                <a:lnTo>
                  <a:pt x="112934" y="472186"/>
                </a:lnTo>
                <a:lnTo>
                  <a:pt x="90804" y="416560"/>
                </a:lnTo>
                <a:lnTo>
                  <a:pt x="0" y="130556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2714" y="3133470"/>
            <a:ext cx="464820" cy="763270"/>
          </a:xfrm>
          <a:custGeom>
            <a:avLst/>
            <a:gdLst/>
            <a:ahLst/>
            <a:cxnLst/>
            <a:rect l="l" t="t" r="r" b="b"/>
            <a:pathLst>
              <a:path w="464820" h="763270">
                <a:moveTo>
                  <a:pt x="0" y="147574"/>
                </a:moveTo>
                <a:lnTo>
                  <a:pt x="127253" y="107187"/>
                </a:lnTo>
                <a:lnTo>
                  <a:pt x="337184" y="393700"/>
                </a:lnTo>
                <a:lnTo>
                  <a:pt x="340867" y="39369"/>
                </a:lnTo>
                <a:lnTo>
                  <a:pt x="464692" y="0"/>
                </a:lnTo>
                <a:lnTo>
                  <a:pt x="443229" y="485647"/>
                </a:lnTo>
                <a:lnTo>
                  <a:pt x="439674" y="573404"/>
                </a:lnTo>
                <a:lnTo>
                  <a:pt x="435419" y="613203"/>
                </a:lnTo>
                <a:lnTo>
                  <a:pt x="424642" y="655645"/>
                </a:lnTo>
                <a:lnTo>
                  <a:pt x="399045" y="696817"/>
                </a:lnTo>
                <a:lnTo>
                  <a:pt x="367791" y="722248"/>
                </a:lnTo>
                <a:lnTo>
                  <a:pt x="325447" y="743180"/>
                </a:lnTo>
                <a:lnTo>
                  <a:pt x="274288" y="757936"/>
                </a:lnTo>
                <a:lnTo>
                  <a:pt x="239013" y="763142"/>
                </a:lnTo>
                <a:lnTo>
                  <a:pt x="198627" y="672845"/>
                </a:lnTo>
                <a:lnTo>
                  <a:pt x="213127" y="670966"/>
                </a:lnTo>
                <a:lnTo>
                  <a:pt x="226710" y="668575"/>
                </a:lnTo>
                <a:lnTo>
                  <a:pt x="270085" y="654615"/>
                </a:lnTo>
                <a:lnTo>
                  <a:pt x="305053" y="618235"/>
                </a:lnTo>
                <a:lnTo>
                  <a:pt x="315680" y="566175"/>
                </a:lnTo>
                <a:lnTo>
                  <a:pt x="315849" y="546226"/>
                </a:lnTo>
                <a:lnTo>
                  <a:pt x="0" y="147574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5293" y="3020679"/>
            <a:ext cx="492759" cy="498475"/>
          </a:xfrm>
          <a:custGeom>
            <a:avLst/>
            <a:gdLst/>
            <a:ahLst/>
            <a:cxnLst/>
            <a:rect l="l" t="t" r="r" b="b"/>
            <a:pathLst>
              <a:path w="492759" h="498475">
                <a:moveTo>
                  <a:pt x="171005" y="12969"/>
                </a:moveTo>
                <a:lnTo>
                  <a:pt x="221325" y="1585"/>
                </a:lnTo>
                <a:lnTo>
                  <a:pt x="269621" y="0"/>
                </a:lnTo>
                <a:lnTo>
                  <a:pt x="315916" y="8201"/>
                </a:lnTo>
                <a:lnTo>
                  <a:pt x="360235" y="26177"/>
                </a:lnTo>
                <a:lnTo>
                  <a:pt x="400188" y="52611"/>
                </a:lnTo>
                <a:lnTo>
                  <a:pt x="433355" y="86010"/>
                </a:lnTo>
                <a:lnTo>
                  <a:pt x="459712" y="126386"/>
                </a:lnTo>
                <a:lnTo>
                  <a:pt x="479234" y="173751"/>
                </a:lnTo>
                <a:lnTo>
                  <a:pt x="490688" y="224117"/>
                </a:lnTo>
                <a:lnTo>
                  <a:pt x="492474" y="272732"/>
                </a:lnTo>
                <a:lnTo>
                  <a:pt x="484592" y="319609"/>
                </a:lnTo>
                <a:lnTo>
                  <a:pt x="467042" y="364759"/>
                </a:lnTo>
                <a:lnTo>
                  <a:pt x="441182" y="405429"/>
                </a:lnTo>
                <a:lnTo>
                  <a:pt x="408368" y="439038"/>
                </a:lnTo>
                <a:lnTo>
                  <a:pt x="368601" y="465576"/>
                </a:lnTo>
                <a:lnTo>
                  <a:pt x="321881" y="485028"/>
                </a:lnTo>
                <a:lnTo>
                  <a:pt x="258952" y="497331"/>
                </a:lnTo>
                <a:lnTo>
                  <a:pt x="226905" y="497869"/>
                </a:lnTo>
                <a:lnTo>
                  <a:pt x="194500" y="494680"/>
                </a:lnTo>
                <a:lnTo>
                  <a:pt x="133842" y="475789"/>
                </a:lnTo>
                <a:lnTo>
                  <a:pt x="82613" y="439562"/>
                </a:lnTo>
                <a:lnTo>
                  <a:pt x="41449" y="386397"/>
                </a:lnTo>
                <a:lnTo>
                  <a:pt x="11239" y="316753"/>
                </a:lnTo>
                <a:lnTo>
                  <a:pt x="0" y="255777"/>
                </a:lnTo>
                <a:lnTo>
                  <a:pt x="95" y="224260"/>
                </a:lnTo>
                <a:lnTo>
                  <a:pt x="11860" y="160704"/>
                </a:lnTo>
                <a:lnTo>
                  <a:pt x="39915" y="104939"/>
                </a:lnTo>
                <a:lnTo>
                  <a:pt x="83780" y="58886"/>
                </a:lnTo>
                <a:lnTo>
                  <a:pt x="139215" y="25116"/>
                </a:lnTo>
                <a:lnTo>
                  <a:pt x="171005" y="12969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2055" y="3559945"/>
            <a:ext cx="555625" cy="554355"/>
          </a:xfrm>
          <a:custGeom>
            <a:avLst/>
            <a:gdLst/>
            <a:ahLst/>
            <a:cxnLst/>
            <a:rect l="l" t="t" r="r" b="b"/>
            <a:pathLst>
              <a:path w="555625" h="554354">
                <a:moveTo>
                  <a:pt x="256794" y="9644"/>
                </a:moveTo>
                <a:lnTo>
                  <a:pt x="276389" y="4381"/>
                </a:lnTo>
                <a:lnTo>
                  <a:pt x="295735" y="1166"/>
                </a:lnTo>
                <a:lnTo>
                  <a:pt x="314819" y="0"/>
                </a:lnTo>
                <a:lnTo>
                  <a:pt x="333629" y="881"/>
                </a:lnTo>
                <a:lnTo>
                  <a:pt x="381974" y="14007"/>
                </a:lnTo>
                <a:lnTo>
                  <a:pt x="416496" y="40647"/>
                </a:lnTo>
                <a:lnTo>
                  <a:pt x="441946" y="78999"/>
                </a:lnTo>
                <a:lnTo>
                  <a:pt x="457999" y="118191"/>
                </a:lnTo>
                <a:lnTo>
                  <a:pt x="555371" y="423537"/>
                </a:lnTo>
                <a:lnTo>
                  <a:pt x="435864" y="461510"/>
                </a:lnTo>
                <a:lnTo>
                  <a:pt x="362585" y="230878"/>
                </a:lnTo>
                <a:lnTo>
                  <a:pt x="351512" y="197683"/>
                </a:lnTo>
                <a:lnTo>
                  <a:pt x="332652" y="151582"/>
                </a:lnTo>
                <a:lnTo>
                  <a:pt x="299505" y="117173"/>
                </a:lnTo>
                <a:lnTo>
                  <a:pt x="267525" y="110212"/>
                </a:lnTo>
                <a:lnTo>
                  <a:pt x="256000" y="111416"/>
                </a:lnTo>
                <a:lnTo>
                  <a:pt x="215995" y="128039"/>
                </a:lnTo>
                <a:lnTo>
                  <a:pt x="185298" y="161928"/>
                </a:lnTo>
                <a:lnTo>
                  <a:pt x="174244" y="204970"/>
                </a:lnTo>
                <a:lnTo>
                  <a:pt x="175652" y="223281"/>
                </a:lnTo>
                <a:lnTo>
                  <a:pt x="180086" y="247165"/>
                </a:lnTo>
                <a:lnTo>
                  <a:pt x="187567" y="276621"/>
                </a:lnTo>
                <a:lnTo>
                  <a:pt x="198120" y="311650"/>
                </a:lnTo>
                <a:lnTo>
                  <a:pt x="263144" y="516374"/>
                </a:lnTo>
                <a:lnTo>
                  <a:pt x="143510" y="554347"/>
                </a:lnTo>
                <a:lnTo>
                  <a:pt x="0" y="102481"/>
                </a:lnTo>
                <a:lnTo>
                  <a:pt x="110998" y="67175"/>
                </a:lnTo>
                <a:lnTo>
                  <a:pt x="132080" y="133596"/>
                </a:lnTo>
                <a:lnTo>
                  <a:pt x="152941" y="90064"/>
                </a:lnTo>
                <a:lnTo>
                  <a:pt x="180673" y="54903"/>
                </a:lnTo>
                <a:lnTo>
                  <a:pt x="215286" y="28100"/>
                </a:lnTo>
                <a:lnTo>
                  <a:pt x="256794" y="9644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16220" y="3729747"/>
            <a:ext cx="518159" cy="521334"/>
          </a:xfrm>
          <a:custGeom>
            <a:avLst/>
            <a:gdLst/>
            <a:ahLst/>
            <a:cxnLst/>
            <a:rect l="l" t="t" r="r" b="b"/>
            <a:pathLst>
              <a:path w="518160" h="521335">
                <a:moveTo>
                  <a:pt x="154939" y="20181"/>
                </a:moveTo>
                <a:lnTo>
                  <a:pt x="192756" y="9437"/>
                </a:lnTo>
                <a:lnTo>
                  <a:pt x="226202" y="2718"/>
                </a:lnTo>
                <a:lnTo>
                  <a:pt x="255291" y="0"/>
                </a:lnTo>
                <a:lnTo>
                  <a:pt x="280034" y="1258"/>
                </a:lnTo>
                <a:lnTo>
                  <a:pt x="320214" y="12132"/>
                </a:lnTo>
                <a:lnTo>
                  <a:pt x="363015" y="47243"/>
                </a:lnTo>
                <a:lnTo>
                  <a:pt x="388022" y="98194"/>
                </a:lnTo>
                <a:lnTo>
                  <a:pt x="443483" y="273800"/>
                </a:lnTo>
                <a:lnTo>
                  <a:pt x="452653" y="301468"/>
                </a:lnTo>
                <a:lnTo>
                  <a:pt x="469469" y="344469"/>
                </a:lnTo>
                <a:lnTo>
                  <a:pt x="494649" y="386464"/>
                </a:lnTo>
                <a:lnTo>
                  <a:pt x="517778" y="413627"/>
                </a:lnTo>
                <a:lnTo>
                  <a:pt x="399541" y="451219"/>
                </a:lnTo>
                <a:lnTo>
                  <a:pt x="376808" y="419469"/>
                </a:lnTo>
                <a:lnTo>
                  <a:pt x="372617" y="412992"/>
                </a:lnTo>
                <a:lnTo>
                  <a:pt x="369696" y="408801"/>
                </a:lnTo>
                <a:lnTo>
                  <a:pt x="368045" y="406769"/>
                </a:lnTo>
                <a:lnTo>
                  <a:pt x="356921" y="425723"/>
                </a:lnTo>
                <a:lnTo>
                  <a:pt x="344677" y="442964"/>
                </a:lnTo>
                <a:lnTo>
                  <a:pt x="316738" y="472301"/>
                </a:lnTo>
                <a:lnTo>
                  <a:pt x="284257" y="494938"/>
                </a:lnTo>
                <a:lnTo>
                  <a:pt x="247014" y="510909"/>
                </a:lnTo>
                <a:lnTo>
                  <a:pt x="181609" y="521196"/>
                </a:lnTo>
                <a:lnTo>
                  <a:pt x="152181" y="517481"/>
                </a:lnTo>
                <a:lnTo>
                  <a:pt x="100986" y="493313"/>
                </a:lnTo>
                <a:lnTo>
                  <a:pt x="65692" y="451836"/>
                </a:lnTo>
                <a:lnTo>
                  <a:pt x="49569" y="405949"/>
                </a:lnTo>
                <a:lnTo>
                  <a:pt x="47402" y="387290"/>
                </a:lnTo>
                <a:lnTo>
                  <a:pt x="47855" y="368940"/>
                </a:lnTo>
                <a:lnTo>
                  <a:pt x="64515" y="317376"/>
                </a:lnTo>
                <a:lnTo>
                  <a:pt x="103514" y="275034"/>
                </a:lnTo>
                <a:lnTo>
                  <a:pt x="146619" y="245991"/>
                </a:lnTo>
                <a:lnTo>
                  <a:pt x="210127" y="210490"/>
                </a:lnTo>
                <a:lnTo>
                  <a:pt x="240045" y="192774"/>
                </a:lnTo>
                <a:lnTo>
                  <a:pt x="263606" y="177343"/>
                </a:lnTo>
                <a:lnTo>
                  <a:pt x="280796" y="164199"/>
                </a:lnTo>
                <a:lnTo>
                  <a:pt x="276987" y="152388"/>
                </a:lnTo>
                <a:lnTo>
                  <a:pt x="254537" y="114811"/>
                </a:lnTo>
                <a:lnTo>
                  <a:pt x="216249" y="105429"/>
                </a:lnTo>
                <a:lnTo>
                  <a:pt x="197413" y="108358"/>
                </a:lnTo>
                <a:lnTo>
                  <a:pt x="160599" y="119858"/>
                </a:lnTo>
                <a:lnTo>
                  <a:pt x="129666" y="142736"/>
                </a:lnTo>
                <a:lnTo>
                  <a:pt x="116040" y="179472"/>
                </a:lnTo>
                <a:lnTo>
                  <a:pt x="114680" y="195949"/>
                </a:lnTo>
                <a:lnTo>
                  <a:pt x="0" y="210808"/>
                </a:lnTo>
                <a:lnTo>
                  <a:pt x="6730" y="145847"/>
                </a:lnTo>
                <a:lnTo>
                  <a:pt x="32130" y="93841"/>
                </a:lnTo>
                <a:lnTo>
                  <a:pt x="80152" y="52534"/>
                </a:lnTo>
                <a:lnTo>
                  <a:pt x="114194" y="35226"/>
                </a:lnTo>
                <a:lnTo>
                  <a:pt x="154939" y="20181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7163" y="3284220"/>
            <a:ext cx="615950" cy="662305"/>
          </a:xfrm>
          <a:custGeom>
            <a:avLst/>
            <a:gdLst/>
            <a:ahLst/>
            <a:cxnLst/>
            <a:rect l="l" t="t" r="r" b="b"/>
            <a:pathLst>
              <a:path w="615950" h="662304">
                <a:moveTo>
                  <a:pt x="0" y="37972"/>
                </a:moveTo>
                <a:lnTo>
                  <a:pt x="119507" y="0"/>
                </a:lnTo>
                <a:lnTo>
                  <a:pt x="224662" y="331088"/>
                </a:lnTo>
                <a:lnTo>
                  <a:pt x="314070" y="127507"/>
                </a:lnTo>
                <a:lnTo>
                  <a:pt x="461390" y="80771"/>
                </a:lnTo>
                <a:lnTo>
                  <a:pt x="359283" y="294893"/>
                </a:lnTo>
                <a:lnTo>
                  <a:pt x="615950" y="529208"/>
                </a:lnTo>
                <a:lnTo>
                  <a:pt x="487044" y="570102"/>
                </a:lnTo>
                <a:lnTo>
                  <a:pt x="308990" y="403224"/>
                </a:lnTo>
                <a:lnTo>
                  <a:pt x="271653" y="479170"/>
                </a:lnTo>
                <a:lnTo>
                  <a:pt x="317627" y="623950"/>
                </a:lnTo>
                <a:lnTo>
                  <a:pt x="198120" y="661923"/>
                </a:lnTo>
                <a:lnTo>
                  <a:pt x="0" y="37972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9667" y="3775709"/>
            <a:ext cx="609600" cy="662305"/>
          </a:xfrm>
          <a:custGeom>
            <a:avLst/>
            <a:gdLst/>
            <a:ahLst/>
            <a:cxnLst/>
            <a:rect l="l" t="t" r="r" b="b"/>
            <a:pathLst>
              <a:path w="609600" h="662304">
                <a:moveTo>
                  <a:pt x="0" y="37972"/>
                </a:moveTo>
                <a:lnTo>
                  <a:pt x="119507" y="0"/>
                </a:lnTo>
                <a:lnTo>
                  <a:pt x="192405" y="229362"/>
                </a:lnTo>
                <a:lnTo>
                  <a:pt x="213358" y="190095"/>
                </a:lnTo>
                <a:lnTo>
                  <a:pt x="239823" y="158400"/>
                </a:lnTo>
                <a:lnTo>
                  <a:pt x="271789" y="134278"/>
                </a:lnTo>
                <a:lnTo>
                  <a:pt x="309245" y="117728"/>
                </a:lnTo>
                <a:lnTo>
                  <a:pt x="349742" y="109172"/>
                </a:lnTo>
                <a:lnTo>
                  <a:pt x="369377" y="108209"/>
                </a:lnTo>
                <a:lnTo>
                  <a:pt x="388620" y="109473"/>
                </a:lnTo>
                <a:lnTo>
                  <a:pt x="437929" y="124332"/>
                </a:lnTo>
                <a:lnTo>
                  <a:pt x="473090" y="153304"/>
                </a:lnTo>
                <a:lnTo>
                  <a:pt x="498681" y="193805"/>
                </a:lnTo>
                <a:lnTo>
                  <a:pt x="516016" y="237724"/>
                </a:lnTo>
                <a:lnTo>
                  <a:pt x="609600" y="531113"/>
                </a:lnTo>
                <a:lnTo>
                  <a:pt x="489966" y="569087"/>
                </a:lnTo>
                <a:lnTo>
                  <a:pt x="414274" y="330326"/>
                </a:lnTo>
                <a:lnTo>
                  <a:pt x="403556" y="298180"/>
                </a:lnTo>
                <a:lnTo>
                  <a:pt x="385788" y="254174"/>
                </a:lnTo>
                <a:lnTo>
                  <a:pt x="354961" y="223152"/>
                </a:lnTo>
                <a:lnTo>
                  <a:pt x="322976" y="217265"/>
                </a:lnTo>
                <a:lnTo>
                  <a:pt x="310965" y="218761"/>
                </a:lnTo>
                <a:lnTo>
                  <a:pt x="271240" y="234537"/>
                </a:lnTo>
                <a:lnTo>
                  <a:pt x="241343" y="264985"/>
                </a:lnTo>
                <a:lnTo>
                  <a:pt x="229235" y="307847"/>
                </a:lnTo>
                <a:lnTo>
                  <a:pt x="229689" y="325661"/>
                </a:lnTo>
                <a:lnTo>
                  <a:pt x="232584" y="346535"/>
                </a:lnTo>
                <a:lnTo>
                  <a:pt x="237932" y="370480"/>
                </a:lnTo>
                <a:lnTo>
                  <a:pt x="245745" y="397509"/>
                </a:lnTo>
                <a:lnTo>
                  <a:pt x="317627" y="623823"/>
                </a:lnTo>
                <a:lnTo>
                  <a:pt x="198120" y="661796"/>
                </a:lnTo>
                <a:lnTo>
                  <a:pt x="0" y="37972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33215" y="3839336"/>
            <a:ext cx="529590" cy="722630"/>
          </a:xfrm>
          <a:custGeom>
            <a:avLst/>
            <a:gdLst/>
            <a:ahLst/>
            <a:cxnLst/>
            <a:rect l="l" t="t" r="r" b="b"/>
            <a:pathLst>
              <a:path w="529589" h="722629">
                <a:moveTo>
                  <a:pt x="0" y="157352"/>
                </a:moveTo>
                <a:lnTo>
                  <a:pt x="495681" y="0"/>
                </a:lnTo>
                <a:lnTo>
                  <a:pt x="529209" y="105537"/>
                </a:lnTo>
                <a:lnTo>
                  <a:pt x="344550" y="164211"/>
                </a:lnTo>
                <a:lnTo>
                  <a:pt x="509143" y="682498"/>
                </a:lnTo>
                <a:lnTo>
                  <a:pt x="383159" y="722502"/>
                </a:lnTo>
                <a:lnTo>
                  <a:pt x="218567" y="204215"/>
                </a:lnTo>
                <a:lnTo>
                  <a:pt x="33527" y="262889"/>
                </a:lnTo>
                <a:lnTo>
                  <a:pt x="0" y="157352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4857" y="798703"/>
            <a:ext cx="3811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66"/>
                </a:solidFill>
              </a:rPr>
              <a:t>CARDIAC</a:t>
            </a:r>
            <a:r>
              <a:rPr spc="-85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CYCLE</a:t>
            </a:r>
          </a:p>
        </p:txBody>
      </p:sp>
      <p:sp>
        <p:nvSpPr>
          <p:cNvPr id="10" name="object 10"/>
          <p:cNvSpPr/>
          <p:nvPr/>
        </p:nvSpPr>
        <p:spPr>
          <a:xfrm>
            <a:off x="548640" y="1844039"/>
            <a:ext cx="140208" cy="149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" y="4029455"/>
            <a:ext cx="164592" cy="17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0259" y="1624024"/>
            <a:ext cx="7035800" cy="308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8509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It refers to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alternating contraction  and relaxation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of the myocardium in the  walls of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heart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chambers coordinated  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by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conducting system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during one 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heart beat.</a:t>
            </a:r>
            <a:endParaRPr sz="2800">
              <a:latin typeface="Arial"/>
              <a:cs typeface="Arial"/>
            </a:endParaRPr>
          </a:p>
          <a:p>
            <a:pPr marL="12700" marR="5080" indent="99060" algn="just">
              <a:lnSpc>
                <a:spcPct val="100000"/>
              </a:lnSpc>
              <a:spcBef>
                <a:spcPts val="605"/>
              </a:spcBef>
            </a:pP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frequency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of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cardiac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cycle is  described by the heart</a:t>
            </a:r>
            <a:r>
              <a:rPr sz="2800" b="1" spc="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rate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86129"/>
            <a:ext cx="7237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60033"/>
                </a:solidFill>
                <a:latin typeface="Arial"/>
                <a:cs typeface="Arial"/>
              </a:rPr>
              <a:t>The cycle 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is divided into two major</a:t>
            </a:r>
            <a:r>
              <a:rPr sz="2800" b="1" spc="114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phases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26079" y="1885188"/>
            <a:ext cx="278892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79" y="2470404"/>
            <a:ext cx="278892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1778" y="1651673"/>
            <a:ext cx="160718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3200" dirty="0">
                <a:solidFill>
                  <a:srgbClr val="000066"/>
                </a:solidFill>
              </a:rPr>
              <a:t>Systole  Dia</a:t>
            </a:r>
            <a:r>
              <a:rPr sz="3200" spc="-10" dirty="0">
                <a:solidFill>
                  <a:srgbClr val="000066"/>
                </a:solidFill>
              </a:rPr>
              <a:t>s</a:t>
            </a:r>
            <a:r>
              <a:rPr sz="3200" dirty="0">
                <a:solidFill>
                  <a:srgbClr val="000066"/>
                </a:solidFill>
              </a:rPr>
              <a:t>tole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548640" y="3706367"/>
            <a:ext cx="140208" cy="149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71570" y="3487292"/>
            <a:ext cx="2000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2335" algn="l"/>
              </a:tabLst>
            </a:pP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The	period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6009" y="3487292"/>
            <a:ext cx="2437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5155" algn="l"/>
              </a:tabLst>
            </a:pP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of	ventricular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259" y="3487292"/>
            <a:ext cx="21285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95"/>
              </a:spcBef>
              <a:tabLst>
                <a:tab pos="1877695" algn="l"/>
              </a:tabLst>
            </a:pP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800" b="1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ole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:-  contraction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640" y="5114544"/>
            <a:ext cx="164592" cy="17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96895" y="4919548"/>
            <a:ext cx="2027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8369" algn="l"/>
              </a:tabLst>
            </a:pP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The	period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1625" y="4919548"/>
            <a:ext cx="2463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9285" algn="l"/>
              </a:tabLst>
            </a:pPr>
            <a:r>
              <a:rPr sz="2800" b="1" spc="-15" dirty="0">
                <a:solidFill>
                  <a:srgbClr val="660033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660033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v</a:t>
            </a:r>
            <a:r>
              <a:rPr sz="2800" b="1" spc="10" dirty="0">
                <a:solidFill>
                  <a:srgbClr val="660033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660033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ri</a:t>
            </a:r>
            <a:r>
              <a:rPr sz="2800" b="1" dirty="0">
                <a:solidFill>
                  <a:srgbClr val="660033"/>
                </a:solidFill>
                <a:latin typeface="Arial"/>
                <a:cs typeface="Arial"/>
              </a:rPr>
              <a:t>c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ular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4919548"/>
            <a:ext cx="202946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  <a:tabLst>
                <a:tab pos="17786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Di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ole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:-  relaxation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908" y="304800"/>
            <a:ext cx="82296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" y="601980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040" y="1882139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" y="3589020"/>
            <a:ext cx="240791" cy="248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481329"/>
            <a:ext cx="7387590" cy="51982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" indent="347345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Further subdivided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into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several discrete  phases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6985" indent="347345" algn="just">
              <a:lnSpc>
                <a:spcPct val="100000"/>
              </a:lnSpc>
            </a:pP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first </a:t>
            </a:r>
            <a:r>
              <a:rPr sz="2800" b="1" spc="-5" dirty="0" smtClean="0">
                <a:solidFill>
                  <a:srgbClr val="003300"/>
                </a:solidFill>
                <a:latin typeface="Arial"/>
                <a:cs typeface="Arial"/>
              </a:rPr>
              <a:t>stages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often </a:t>
            </a:r>
            <a:r>
              <a:rPr sz="2800" b="1" dirty="0" smtClean="0">
                <a:solidFill>
                  <a:srgbClr val="003300"/>
                </a:solidFill>
                <a:latin typeface="Arial"/>
                <a:cs typeface="Arial"/>
              </a:rPr>
              <a:t>considered</a:t>
            </a:r>
            <a:r>
              <a:rPr sz="2800" b="1" spc="-5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as the "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ventricular filling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"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stage, 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involve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the movement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of blood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from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atria  into</a:t>
            </a:r>
            <a:r>
              <a:rPr sz="28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ventricles.</a:t>
            </a:r>
            <a:endParaRPr sz="2800" dirty="0">
              <a:latin typeface="Arial"/>
              <a:cs typeface="Arial"/>
            </a:endParaRPr>
          </a:p>
          <a:p>
            <a:pPr marL="12700" marR="5080" indent="347345" algn="just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next </a:t>
            </a:r>
            <a:r>
              <a:rPr sz="2800" b="1" dirty="0" smtClean="0">
                <a:solidFill>
                  <a:srgbClr val="003300"/>
                </a:solidFill>
                <a:latin typeface="Arial"/>
                <a:cs typeface="Arial"/>
              </a:rPr>
              <a:t>stages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involve the  movement of blood from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ventricles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to 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pulmonary artery (in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case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of the  right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ventricle)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and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aorta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(in the case </a:t>
            </a:r>
            <a:r>
              <a:rPr sz="2800" b="1" spc="-15" dirty="0">
                <a:solidFill>
                  <a:srgbClr val="003300"/>
                </a:solidFill>
                <a:latin typeface="Arial"/>
                <a:cs typeface="Arial"/>
              </a:rPr>
              <a:t>of 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left</a:t>
            </a:r>
            <a:r>
              <a:rPr sz="28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ventricle)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408" y="0"/>
            <a:ext cx="8499348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Dia</a:t>
            </a:r>
            <a:r>
              <a:rPr spc="5" dirty="0"/>
              <a:t>s</a:t>
            </a:r>
            <a:r>
              <a:rPr spc="-5" dirty="0"/>
              <a:t>tole</a:t>
            </a:r>
          </a:p>
        </p:txBody>
      </p:sp>
      <p:sp>
        <p:nvSpPr>
          <p:cNvPr id="3" name="object 3"/>
          <p:cNvSpPr/>
          <p:nvPr/>
        </p:nvSpPr>
        <p:spPr>
          <a:xfrm>
            <a:off x="929639" y="1303019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1729739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9639" y="2156460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39" y="3604259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 semi lunar valve</a:t>
            </a:r>
            <a:r>
              <a:rPr spc="55" dirty="0"/>
              <a:t> </a:t>
            </a:r>
            <a:r>
              <a:rPr spc="-5" dirty="0"/>
              <a:t>close</a:t>
            </a:r>
          </a:p>
          <a:p>
            <a:pPr marL="360045" marR="5080">
              <a:lnSpc>
                <a:spcPct val="100000"/>
              </a:lnSpc>
            </a:pPr>
            <a:r>
              <a:rPr spc="-5" dirty="0"/>
              <a:t>the atrioventricular </a:t>
            </a:r>
            <a:r>
              <a:rPr spc="-25" dirty="0"/>
              <a:t>(AV)valve </a:t>
            </a:r>
            <a:r>
              <a:rPr spc="-5" dirty="0"/>
              <a:t>are open  and the </a:t>
            </a:r>
            <a:r>
              <a:rPr spc="-10" dirty="0"/>
              <a:t>whole </a:t>
            </a:r>
            <a:r>
              <a:rPr spc="-5" dirty="0"/>
              <a:t>heart is</a:t>
            </a:r>
            <a:r>
              <a:rPr spc="75" dirty="0"/>
              <a:t> </a:t>
            </a:r>
            <a:r>
              <a:rPr spc="-5" dirty="0"/>
              <a:t>relaxed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8000"/>
                </a:solidFill>
              </a:rPr>
              <a:t>Systole</a:t>
            </a:r>
            <a:endParaRPr sz="3200"/>
          </a:p>
          <a:p>
            <a:pPr marL="12700" marR="183515" indent="445134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the atrium contracts and </a:t>
            </a:r>
            <a:r>
              <a:rPr spc="-10" dirty="0"/>
              <a:t>blood </a:t>
            </a:r>
            <a:r>
              <a:rPr spc="-5" dirty="0"/>
              <a:t>flows  </a:t>
            </a:r>
            <a:r>
              <a:rPr dirty="0"/>
              <a:t>from </a:t>
            </a:r>
            <a:r>
              <a:rPr spc="-5" dirty="0"/>
              <a:t>the </a:t>
            </a:r>
            <a:r>
              <a:rPr dirty="0"/>
              <a:t>atrium to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dirty="0"/>
              <a:t>ventricle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554482"/>
            <a:ext cx="71793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Isovolumetric ventricular</a:t>
            </a:r>
            <a:r>
              <a:rPr sz="3200" spc="-35" dirty="0"/>
              <a:t> </a:t>
            </a:r>
            <a:r>
              <a:rPr sz="3200" dirty="0"/>
              <a:t>contraction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72440" y="1665732"/>
            <a:ext cx="278892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" y="2127504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" y="3346703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" y="3712464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" y="4931664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" y="5297423"/>
            <a:ext cx="202692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440" y="5663184"/>
            <a:ext cx="202692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9740" y="1607185"/>
            <a:ext cx="7845425" cy="47085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23240">
              <a:lnSpc>
                <a:spcPct val="100000"/>
              </a:lnSpc>
              <a:spcBef>
                <a:spcPts val="295"/>
              </a:spcBef>
            </a:pPr>
            <a:r>
              <a:rPr sz="2400" b="1" spc="-20" dirty="0">
                <a:solidFill>
                  <a:srgbClr val="660066"/>
                </a:solidFill>
                <a:latin typeface="Arial"/>
                <a:cs typeface="Arial"/>
              </a:rPr>
              <a:t>Ventricle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begin 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b="1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contract</a:t>
            </a:r>
            <a:endParaRPr sz="2400">
              <a:latin typeface="Arial"/>
              <a:cs typeface="Arial"/>
            </a:endParaRPr>
          </a:p>
          <a:p>
            <a:pPr marL="466725">
              <a:lnSpc>
                <a:spcPct val="100000"/>
              </a:lnSpc>
              <a:spcBef>
                <a:spcPts val="195"/>
              </a:spcBef>
            </a:pPr>
            <a:r>
              <a:rPr sz="2400" b="1" spc="-95" dirty="0">
                <a:solidFill>
                  <a:srgbClr val="660066"/>
                </a:solidFill>
                <a:latin typeface="Arial"/>
                <a:cs typeface="Arial"/>
              </a:rPr>
              <a:t>AV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and Semi lunar valve</a:t>
            </a:r>
            <a:r>
              <a:rPr sz="2400" b="1" spc="1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close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20" dirty="0">
                <a:solidFill>
                  <a:srgbClr val="008000"/>
                </a:solidFill>
                <a:latin typeface="Arial"/>
                <a:cs typeface="Arial"/>
              </a:rPr>
              <a:t>Ventricular </a:t>
            </a:r>
            <a:r>
              <a:rPr sz="3200" b="1" spc="-5" dirty="0">
                <a:solidFill>
                  <a:srgbClr val="008000"/>
                </a:solidFill>
                <a:latin typeface="Arial"/>
                <a:cs typeface="Arial"/>
              </a:rPr>
              <a:t>ejection</a:t>
            </a:r>
            <a:endParaRPr sz="320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spcBef>
                <a:spcPts val="30"/>
              </a:spcBef>
            </a:pPr>
            <a:r>
              <a:rPr sz="2400" b="1" spc="-15" dirty="0">
                <a:solidFill>
                  <a:srgbClr val="660066"/>
                </a:solidFill>
                <a:latin typeface="Arial"/>
                <a:cs typeface="Arial"/>
              </a:rPr>
              <a:t>Ventricles 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are empty &amp;</a:t>
            </a:r>
            <a:r>
              <a:rPr sz="2400" b="1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contracting</a:t>
            </a:r>
            <a:endParaRPr sz="240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Semi lunar valve</a:t>
            </a:r>
            <a:r>
              <a:rPr sz="2400" b="1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open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08000"/>
                </a:solidFill>
                <a:latin typeface="Arial"/>
                <a:cs typeface="Arial"/>
              </a:rPr>
              <a:t>Isovolumetric ventricular</a:t>
            </a:r>
            <a:r>
              <a:rPr sz="32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8000"/>
                </a:solidFill>
                <a:latin typeface="Arial"/>
                <a:cs typeface="Arial"/>
              </a:rPr>
              <a:t>relaxation</a:t>
            </a:r>
            <a:endParaRPr sz="320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spcBef>
                <a:spcPts val="30"/>
              </a:spcBef>
            </a:pP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Pressure</a:t>
            </a:r>
            <a:r>
              <a:rPr sz="2400" b="1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decreases</a:t>
            </a:r>
            <a:endParaRPr sz="240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ventricle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begins 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b="1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relax</a:t>
            </a:r>
            <a:endParaRPr sz="2400">
              <a:latin typeface="Arial"/>
              <a:cs typeface="Arial"/>
            </a:endParaRPr>
          </a:p>
          <a:p>
            <a:pPr marL="12700" marR="5080" indent="382270">
              <a:lnSpc>
                <a:spcPct val="100000"/>
              </a:lnSpc>
              <a:tabLst>
                <a:tab pos="2121535" algn="l"/>
                <a:tab pos="3182620" algn="l"/>
                <a:tab pos="4089400" algn="l"/>
                <a:tab pos="4758690" algn="l"/>
                <a:tab pos="6589395" algn="l"/>
                <a:tab pos="7005955" algn="l"/>
              </a:tabLst>
            </a:pP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Semi</a:t>
            </a:r>
            <a:r>
              <a:rPr sz="2400" b="1" spc="3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lu</a:t>
            </a:r>
            <a:r>
              <a:rPr sz="2400" b="1" spc="-15" dirty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ar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valves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close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du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e	to</a:t>
            </a:r>
            <a:r>
              <a:rPr sz="2400" b="1" spc="3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pressure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	of	</a:t>
            </a:r>
            <a:r>
              <a:rPr sz="2400" b="1" spc="-15" dirty="0">
                <a:solidFill>
                  <a:srgbClr val="660066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lo</a:t>
            </a:r>
            <a:r>
              <a:rPr sz="2400" b="1" spc="-15" dirty="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d  in</a:t>
            </a:r>
            <a:r>
              <a:rPr sz="2400" b="1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aorta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862329"/>
            <a:ext cx="7308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58928"/>
              <a:buFont typeface="Wingdings"/>
              <a:buChar char=""/>
              <a:tabLst>
                <a:tab pos="372110" algn="l"/>
                <a:tab pos="372745" algn="l"/>
                <a:tab pos="1204595" algn="l"/>
                <a:tab pos="2652395" algn="l"/>
                <a:tab pos="3746500" algn="l"/>
                <a:tab pos="4243705" algn="l"/>
                <a:tab pos="6480810" algn="l"/>
                <a:tab pos="7097395" algn="l"/>
              </a:tabLst>
            </a:pP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Th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rdiac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20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2800" b="1" spc="-25" dirty="0">
                <a:solidFill>
                  <a:srgbClr val="003300"/>
                </a:solidFill>
                <a:latin typeface="Arial"/>
                <a:cs typeface="Arial"/>
              </a:rPr>
              <a:t>y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le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is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coordin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2800" b="1" spc="10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15" dirty="0">
                <a:solidFill>
                  <a:srgbClr val="003300"/>
                </a:solidFill>
                <a:latin typeface="Arial"/>
                <a:cs typeface="Arial"/>
              </a:rPr>
              <a:t>b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y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059" y="1289049"/>
            <a:ext cx="34823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16990" algn="l"/>
                <a:tab pos="1926589" algn="l"/>
                <a:tab pos="1986280" algn="l"/>
              </a:tabLst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ri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el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rical 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produced		</a:t>
            </a:r>
            <a:r>
              <a:rPr sz="2800" b="1" spc="10" dirty="0">
                <a:solidFill>
                  <a:srgbClr val="003300"/>
                </a:solidFill>
                <a:latin typeface="Arial"/>
                <a:cs typeface="Arial"/>
              </a:rPr>
              <a:t>by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059" y="2142870"/>
            <a:ext cx="2522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83360" algn="l"/>
              </a:tabLst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und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within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4846" y="1715465"/>
            <a:ext cx="192532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peci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li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z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ed  sinoatrial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572" y="1715465"/>
            <a:ext cx="9258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heart 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node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6971" y="1289049"/>
            <a:ext cx="33032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27530" algn="l"/>
                <a:tab pos="2755900" algn="l"/>
              </a:tabLst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impulses	t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at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656840" marR="5080" indent="-160020" algn="r">
              <a:lnSpc>
                <a:spcPct val="100000"/>
              </a:lnSpc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lls  a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059" y="2569591"/>
            <a:ext cx="3563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atrioventricular</a:t>
            </a:r>
            <a:r>
              <a:rPr sz="2800" b="1" spc="-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node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725</Words>
  <Application>Microsoft Office PowerPoint</Application>
  <PresentationFormat>On-screen Show (4:3)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CARDIAC CYCLE</vt:lpstr>
      <vt:lpstr>Systole  Diastole</vt:lpstr>
      <vt:lpstr>PowerPoint Presentation</vt:lpstr>
      <vt:lpstr>PowerPoint Presentation</vt:lpstr>
      <vt:lpstr>PowerPoint Presentation</vt:lpstr>
      <vt:lpstr>Diastole</vt:lpstr>
      <vt:lpstr>Isovolumetric ventricular contraction</vt:lpstr>
      <vt:lpstr>PowerPoint Presentation</vt:lpstr>
      <vt:lpstr>PowerPoint Presentation</vt:lpstr>
      <vt:lpstr>PowerPoint Presentation</vt:lpstr>
      <vt:lpstr>ATRIAL SYSTOLE</vt:lpstr>
      <vt:lpstr>DETECTION OF VENTRICULAR SYSTOLE</vt:lpstr>
      <vt:lpstr>DIASTOLE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4</cp:revision>
  <dcterms:created xsi:type="dcterms:W3CDTF">2019-06-06T02:00:17Z</dcterms:created>
  <dcterms:modified xsi:type="dcterms:W3CDTF">2019-09-12T08:54:08Z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2019-06-06T00:00:00Z</vt:filetime>
  </property>
</Properties>
</file>