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526" r:id="rId4"/>
    <p:sldId id="528" r:id="rId5"/>
    <p:sldId id="533" r:id="rId6"/>
    <p:sldId id="446" r:id="rId7"/>
    <p:sldId id="447" r:id="rId8"/>
    <p:sldId id="486" r:id="rId9"/>
    <p:sldId id="452" r:id="rId10"/>
    <p:sldId id="470" r:id="rId11"/>
    <p:sldId id="529" r:id="rId12"/>
    <p:sldId id="451" r:id="rId13"/>
    <p:sldId id="534" r:id="rId14"/>
    <p:sldId id="535" r:id="rId15"/>
    <p:sldId id="525" r:id="rId16"/>
    <p:sldId id="531" r:id="rId17"/>
    <p:sldId id="53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07"/>
    <p:restoredTop sz="94580"/>
  </p:normalViewPr>
  <p:slideViewPr>
    <p:cSldViewPr snapToGrid="0" snapToObjects="1">
      <p:cViewPr varScale="1">
        <p:scale>
          <a:sx n="102" d="100"/>
          <a:sy n="102" d="100"/>
        </p:scale>
        <p:origin x="216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Burkitts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2019 (n=255)</c:v>
                </c:pt>
                <c:pt idx="1">
                  <c:v>2020 (n=287)</c:v>
                </c:pt>
                <c:pt idx="2">
                  <c:v>2021 (n=294)</c:v>
                </c:pt>
                <c:pt idx="3">
                  <c:v>2022 (n=272)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48</c:v>
                </c:pt>
                <c:pt idx="1">
                  <c:v>46</c:v>
                </c:pt>
                <c:pt idx="2">
                  <c:v>61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61-6B49-818A-4A6D89C6256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Hodgkin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2019 (n=255)</c:v>
                </c:pt>
                <c:pt idx="1">
                  <c:v>2020 (n=287)</c:v>
                </c:pt>
                <c:pt idx="2">
                  <c:v>2021 (n=294)</c:v>
                </c:pt>
                <c:pt idx="3">
                  <c:v>2022 (n=272)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</c:v>
                </c:pt>
                <c:pt idx="1">
                  <c:v>17</c:v>
                </c:pt>
                <c:pt idx="2">
                  <c:v>14</c:v>
                </c:pt>
                <c:pt idx="3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61-6B49-818A-4A6D89C6256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Other NHL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2019 (n=255)</c:v>
                </c:pt>
                <c:pt idx="1">
                  <c:v>2020 (n=287)</c:v>
                </c:pt>
                <c:pt idx="2">
                  <c:v>2021 (n=294)</c:v>
                </c:pt>
                <c:pt idx="3">
                  <c:v>2022 (n=272)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7</c:v>
                </c:pt>
                <c:pt idx="1">
                  <c:v>11</c:v>
                </c:pt>
                <c:pt idx="2">
                  <c:v>6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D61-6B49-818A-4A6D89C625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7693887"/>
        <c:axId val="1687679967"/>
      </c:barChart>
      <c:catAx>
        <c:axId val="1687693887"/>
        <c:scaling>
          <c:orientation val="minMax"/>
        </c:scaling>
        <c:delete val="0"/>
        <c:axPos val="b"/>
        <c:title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679967"/>
        <c:crosses val="autoZero"/>
        <c:auto val="1"/>
        <c:lblAlgn val="ctr"/>
        <c:lblOffset val="100"/>
        <c:noMultiLvlLbl val="0"/>
      </c:catAx>
      <c:valAx>
        <c:axId val="16876799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Number</a:t>
                </a:r>
                <a:r>
                  <a:rPr lang="en-US" baseline="0"/>
                  <a:t> of patients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69388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79F067-D2C2-DC48-9688-889140238E4F}" type="datetimeFigureOut">
              <a:rPr lang="en-US" smtClean="0"/>
              <a:t>8/22/23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10047-9D4D-B547-A0E7-36C1A85B0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58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 basis of clinical features : phenotype (B lineage, T lineage or </a:t>
            </a:r>
            <a:r>
              <a:rPr lang="en-US" dirty="0" err="1"/>
              <a:t>Nk</a:t>
            </a:r>
            <a:r>
              <a:rPr lang="en-US" dirty="0"/>
              <a:t> cell lines)</a:t>
            </a:r>
          </a:p>
          <a:p>
            <a:r>
              <a:rPr lang="en-US" dirty="0"/>
              <a:t>Cell differentiation( precursors vs Mature B Cell)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6818E6-4ABC-7845-A7B7-A6D6AEAF837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448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A8C4F8A2-3546-490B-BD63-8311FA96509D}" type="slidenum">
              <a:rPr lang="nl-NL" altLang="en-US" sz="1200"/>
              <a:pPr/>
              <a:t>9</a:t>
            </a:fld>
            <a:endParaRPr lang="nl-NL" altLang="en-US" sz="120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nl-NL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0940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B45A76E-EF69-4CD9-86B9-6CF36E0BC947}" type="slidenum">
              <a:rPr lang="nl-NL" altLang="en-US" sz="1200"/>
              <a:pPr/>
              <a:t>10</a:t>
            </a:fld>
            <a:endParaRPr lang="nl-NL" altLang="en-US" sz="120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Tingible</a:t>
            </a:r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body macrophages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are large macrophages located in 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germinal centers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 actively phagocytose apoptotic 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lymphoid cells.</a:t>
            </a:r>
            <a:endParaRPr lang="nl-NL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76748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Symptoms + rapid turnover of cells + involvement of </a:t>
            </a:r>
            <a:r>
              <a:rPr lang="en-US" dirty="0" err="1"/>
              <a:t>extranodal</a:t>
            </a:r>
            <a:r>
              <a:rPr lang="en-US" dirty="0"/>
              <a:t>  sites + invasion of adjacent organs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6818E6-4ABC-7845-A7B7-A6D6AEAF837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007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Fluorescent in situ hybridization</a:t>
            </a: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5BCD560-C461-4393-9E38-240BC6C3D577}" type="slidenum">
              <a:rPr lang="en-US" altLang="en-US" sz="1200"/>
              <a:pPr/>
              <a:t>12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538737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88E8F-0D0B-1E4D-88B8-EB0E271CC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6BC6B5-CB44-DF4E-968F-C06513D24E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0C21F-6BF7-7944-A64A-B2FA5E311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9DEAB9-3D6E-A24D-846E-2A21F2B49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84FA7-89EA-A04A-8DB1-991B9D942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39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B245C-A7F0-D24C-AA76-C15B8E0AE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72B5EC-2E9E-C847-B871-8CEEB8B03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8D840A-6779-6C46-B379-C2390F6DA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78C4A-A066-1049-ABFA-9974BEE4C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BB35B-0D58-9444-8022-D5630E353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762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702E9-BF3E-F54E-B4B9-450CD2CC9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81B0B-2D32-6D46-BDB7-95810BA392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9852E-3A83-8048-BE7E-3CEF7690B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6C049-0AA3-6D46-AE2D-975CBFC74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2B56B-FDA4-C548-A52A-338C317E8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62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694F9-5700-BD46-B68F-E904992F3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1CAA99-01CF-964F-8E77-FE2D8A5A6A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398423-9C64-4C4F-9636-CB6CE0E34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6BA2BA-14EA-3F49-B78B-1F73B4A31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7B72C9-9DC2-4C42-8B96-8F3ACD31F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38CEBD-3CCC-7C46-8233-A25978AEB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82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B8005-2B6F-3D41-9F1C-4618D9C78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FDA778-F6D1-0B44-9B59-2790A978A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1D1AB-D249-394C-8F68-50A4B7DF2C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9CDC24-0A26-7B46-AA0B-0DDC4B727B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3C68BA-CB29-B045-9185-2AFDDC386C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1D69AC-2E9F-F948-83E6-B26FB5D9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30953-7919-EE44-B256-3C966340F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E89FAD-E823-8147-9B67-F239C0C83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223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778B1-719E-154D-BD89-B8C4ED7D5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018BCB-103D-5C4E-90A6-7465BD86B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0A3BC1-E143-E249-896E-FA4716681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0F1EFC-CAA4-9A47-986A-390C4E584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07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025DE4-7280-3F4A-AC47-628798CE4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ED65E8-7A1F-A345-821A-DDFE40E00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5E7500-1196-1945-9CF8-34F453C5D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999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3FCF6-6D30-E640-87D0-DFD764FC0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7EE36-25D3-584D-8760-3C2BD9917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CF0EA6-4D16-7B4B-BAF8-F43244F541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FD9D6E-9883-D847-9072-48ED26BB1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B3098F-1D98-A64B-9A48-00865970E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79EEA5-8355-6643-AB2C-0575C460F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404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F8159-00D6-5943-B260-D6EE6385F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C83DD3-39CF-654D-A970-E1B92A64F5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27456F-2F1A-F244-9B1F-1FB4C211A6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4D1472-1318-E64B-BE2D-181487618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313AC0-7010-6D4E-AEA4-10F206A43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C36862-6B04-734F-802B-1A0C91E66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348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D07F5-4783-B94E-B986-0B97F798A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48C67B-0166-F345-93FA-456A6D8D3C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FB023-D0C2-5941-8A3A-DCAEF88D5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BF262-027F-6C4E-BE8F-8A41960EC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7D26A-7135-134E-97EB-14C8B7C6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572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CC34FD-BF1D-014F-82D8-52D6A7DC07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E5B1CB-C738-5B49-B084-F72EC1DA5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A20778-D366-9E4C-8D1C-C597F9310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5DE03F-5C2F-E045-AEB4-00DE23B3D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08271-469F-3D41-81A1-463917D79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47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5B3205-379D-3E4A-A8A1-B46921584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C96D0E-B60A-924D-8D31-E662E2C48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642BE-71B0-9843-9B66-BDB6B71D15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380ED-2C26-D548-9BFE-C0641A6627B5}" type="datetimeFigureOut">
              <a:rPr lang="en-US" smtClean="0"/>
              <a:t>8/22/23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D4412-87FE-774E-8B8B-A62B4FCF4E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FD4CE-B410-1B4C-BC84-707478FF38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60CB-9061-1C45-8896-67480ED8F5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502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CE974-57FB-4D4E-99C3-4ACA85E6D7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Non Hodgkin's  Lymphoma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20765D-A49E-864E-9C00-1D6A4BBB8A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NHL clinical presentation and Diagnostic approach</a:t>
            </a:r>
          </a:p>
        </p:txBody>
      </p:sp>
    </p:spTree>
    <p:extLst>
      <p:ext uri="{BB962C8B-B14F-4D97-AF65-F5344CB8AC3E}">
        <p14:creationId xmlns:p14="http://schemas.microsoft.com/office/powerpoint/2010/main" val="1563803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2DEAD-DD0E-BB49-AAB1-112243AF9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CB83A-5925-2141-BECB-447B5CD6F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Epidemiology and classification</a:t>
            </a:r>
          </a:p>
          <a:p>
            <a:r>
              <a:rPr lang="en-US" dirty="0"/>
              <a:t>Clinical presentation</a:t>
            </a:r>
          </a:p>
          <a:p>
            <a:r>
              <a:rPr lang="en-US" dirty="0"/>
              <a:t>Diagnostic approach</a:t>
            </a:r>
          </a:p>
          <a:p>
            <a:r>
              <a:rPr lang="en-US" dirty="0"/>
              <a:t>Ward rounds!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516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52E06-8518-924C-BC51-73F0E1842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164" y="157307"/>
            <a:ext cx="10515600" cy="757093"/>
          </a:xfrm>
        </p:spPr>
        <p:txBody>
          <a:bodyPr>
            <a:normAutofit/>
          </a:bodyPr>
          <a:lstStyle/>
          <a:p>
            <a:r>
              <a:rPr lang="en-US" dirty="0"/>
              <a:t>1. Biology of NHL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5D1882-75A9-264C-8640-B4E259C43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0164" y="1371600"/>
            <a:ext cx="5749636" cy="5486400"/>
          </a:xfrm>
        </p:spPr>
        <p:txBody>
          <a:bodyPr>
            <a:normAutofit fontScale="92500"/>
          </a:bodyPr>
          <a:lstStyle/>
          <a:p>
            <a:r>
              <a:rPr lang="en-US" dirty="0"/>
              <a:t>Malignant neoplasms of  lymphoid cells.</a:t>
            </a:r>
          </a:p>
          <a:p>
            <a:pPr lvl="2"/>
            <a:r>
              <a:rPr lang="en-US" dirty="0"/>
              <a:t>Predominantly affects LN</a:t>
            </a:r>
          </a:p>
          <a:p>
            <a:pPr lvl="4"/>
            <a:r>
              <a:rPr lang="en-US" dirty="0">
                <a:solidFill>
                  <a:srgbClr val="FF0000"/>
                </a:solidFill>
              </a:rPr>
              <a:t>In chat box below Can you Name , Lymph Nodes in your local language !!</a:t>
            </a:r>
          </a:p>
          <a:p>
            <a:pPr marL="1371600" lvl="3" indent="0">
              <a:buNone/>
            </a:pPr>
            <a:endParaRPr lang="en-US" dirty="0"/>
          </a:p>
          <a:p>
            <a:r>
              <a:rPr lang="en-US" dirty="0"/>
              <a:t>In addition,</a:t>
            </a:r>
          </a:p>
          <a:p>
            <a:pPr lvl="1"/>
            <a:r>
              <a:rPr lang="en-US" b="1" dirty="0"/>
              <a:t>1º lymphoid tissues </a:t>
            </a:r>
          </a:p>
          <a:p>
            <a:pPr marL="1371600" lvl="3" indent="0">
              <a:buNone/>
            </a:pPr>
            <a:r>
              <a:rPr lang="en-US" dirty="0"/>
              <a:t>– Bone marrow and Thymus</a:t>
            </a:r>
          </a:p>
          <a:p>
            <a:pPr lvl="1"/>
            <a:r>
              <a:rPr lang="en-US" b="1" dirty="0"/>
              <a:t>2º Lymphoid tissues </a:t>
            </a:r>
          </a:p>
          <a:p>
            <a:pPr marL="1371600" lvl="3" indent="0">
              <a:buNone/>
            </a:pPr>
            <a:r>
              <a:rPr lang="en-US" dirty="0"/>
              <a:t>– spleen, mucosal associated lymphoid tissues.</a:t>
            </a:r>
          </a:p>
          <a:p>
            <a:pPr lvl="1"/>
            <a:r>
              <a:rPr lang="en-US" b="1" dirty="0"/>
              <a:t>Non lymphoid tissues</a:t>
            </a:r>
          </a:p>
          <a:p>
            <a:pPr marL="1371600" lvl="3" indent="0">
              <a:buNone/>
            </a:pPr>
            <a:r>
              <a:rPr lang="en-US" b="1" dirty="0"/>
              <a:t> </a:t>
            </a:r>
            <a:r>
              <a:rPr lang="en-US" dirty="0"/>
              <a:t>– skin, bone , brain, lungs, liver ,salivary gland.</a:t>
            </a:r>
          </a:p>
          <a:p>
            <a:r>
              <a:rPr lang="en-US" dirty="0"/>
              <a:t>No lymphoma specific signs and symptoms.</a:t>
            </a:r>
          </a:p>
        </p:txBody>
      </p:sp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D315A832-EB11-8140-B682-7C97B126A9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77445" y="1674307"/>
            <a:ext cx="5320145" cy="410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49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7F980-E8AA-9D4D-A3EB-EE13A00C6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heterogeneity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40FFB-DA65-C942-9D18-63C9708D9F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3 main categories</a:t>
            </a:r>
          </a:p>
          <a:p>
            <a:pPr marL="914400" lvl="1" indent="-457200">
              <a:buAutoNum type="arabicPeriod"/>
            </a:pPr>
            <a:r>
              <a:rPr lang="en-US" dirty="0"/>
              <a:t>Aggressive mature cell NHL </a:t>
            </a:r>
          </a:p>
          <a:p>
            <a:pPr marL="914400" lvl="2" indent="0">
              <a:buNone/>
            </a:pPr>
            <a:r>
              <a:rPr lang="en-US" dirty="0"/>
              <a:t>(</a:t>
            </a:r>
            <a:r>
              <a:rPr lang="en-US" b="1" dirty="0"/>
              <a:t>BL/leukemia</a:t>
            </a:r>
            <a:r>
              <a:rPr lang="en-US" dirty="0"/>
              <a:t>)</a:t>
            </a:r>
          </a:p>
          <a:p>
            <a:pPr marL="914400" lvl="2" indent="0">
              <a:buNone/>
            </a:pPr>
            <a:r>
              <a:rPr lang="en-US" dirty="0"/>
              <a:t>DLBL</a:t>
            </a:r>
          </a:p>
          <a:p>
            <a:pPr marL="457200" lvl="1" indent="0">
              <a:buNone/>
            </a:pPr>
            <a:r>
              <a:rPr lang="en-US" dirty="0"/>
              <a:t>2. Lymphoblastic lymphoma</a:t>
            </a:r>
          </a:p>
          <a:p>
            <a:pPr marL="457200" lvl="1" indent="0">
              <a:buNone/>
            </a:pPr>
            <a:r>
              <a:rPr lang="en-US" dirty="0"/>
              <a:t>3. Anaplastic large cell lymphomas</a:t>
            </a:r>
          </a:p>
          <a:p>
            <a:pPr marL="457200" lvl="1" indent="0">
              <a:buNone/>
            </a:pPr>
            <a:r>
              <a:rPr lang="en-US" dirty="0"/>
              <a:t>4. Others….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553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5D413B7-5C71-AC41-8399-7361C0342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329" y="166744"/>
            <a:ext cx="3932237" cy="715384"/>
          </a:xfrm>
        </p:spPr>
        <p:txBody>
          <a:bodyPr/>
          <a:lstStyle/>
          <a:p>
            <a:r>
              <a:rPr lang="en-US" dirty="0"/>
              <a:t>2. Epidemiology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E2C81CE-4015-ED4D-BA8E-B292DC070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0306" y="1742739"/>
            <a:ext cx="6035040" cy="4679577"/>
          </a:xfrm>
        </p:spPr>
        <p:txBody>
          <a:bodyPr/>
          <a:lstStyle/>
          <a:p>
            <a:r>
              <a:rPr lang="en-US" dirty="0"/>
              <a:t>Lymphomas are 3</a:t>
            </a:r>
            <a:r>
              <a:rPr lang="en-US" baseline="30000" dirty="0"/>
              <a:t>rd</a:t>
            </a:r>
            <a:r>
              <a:rPr lang="en-US" dirty="0"/>
              <a:t> most common childhood cancer </a:t>
            </a:r>
          </a:p>
          <a:p>
            <a:r>
              <a:rPr lang="en-US" dirty="0"/>
              <a:t>NHL</a:t>
            </a:r>
          </a:p>
          <a:p>
            <a:pPr lvl="1"/>
            <a:r>
              <a:rPr lang="en-US" dirty="0"/>
              <a:t>6% of all childhood cancers</a:t>
            </a:r>
          </a:p>
          <a:p>
            <a:pPr lvl="1"/>
            <a:r>
              <a:rPr lang="en-US" dirty="0"/>
              <a:t>60% lymphomas</a:t>
            </a:r>
          </a:p>
          <a:p>
            <a:pPr lvl="1"/>
            <a:r>
              <a:rPr lang="en-US" dirty="0"/>
              <a:t>8-10 % of all malignancies in &gt; 15 – 19 years.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sz="1800" b="1" u="sng" dirty="0"/>
              <a:t>Secondary causes of NHL</a:t>
            </a:r>
          </a:p>
          <a:p>
            <a:r>
              <a:rPr lang="en-US" sz="1800" dirty="0"/>
              <a:t>Inherited, acquired immune deficiency.</a:t>
            </a:r>
          </a:p>
          <a:p>
            <a:r>
              <a:rPr lang="en-US" sz="1800" dirty="0"/>
              <a:t>Viruses</a:t>
            </a:r>
          </a:p>
          <a:p>
            <a:pPr lvl="1"/>
            <a:r>
              <a:rPr lang="en-US" sz="1600" dirty="0"/>
              <a:t> -HIV, EBV,HHV 6</a:t>
            </a:r>
          </a:p>
          <a:p>
            <a:pPr lvl="1"/>
            <a:r>
              <a:rPr lang="en-US" sz="1600" dirty="0"/>
              <a:t>-post </a:t>
            </a:r>
            <a:r>
              <a:rPr lang="en-US" sz="1600" dirty="0" err="1"/>
              <a:t>BMT,Post</a:t>
            </a:r>
            <a:r>
              <a:rPr lang="en-US" sz="1600" dirty="0"/>
              <a:t> solid </a:t>
            </a:r>
            <a:r>
              <a:rPr lang="en-US" sz="1600" dirty="0" err="1"/>
              <a:t>tumour</a:t>
            </a:r>
            <a:r>
              <a:rPr lang="en-US" sz="1600" dirty="0"/>
              <a:t> organ transplant</a:t>
            </a:r>
          </a:p>
          <a:p>
            <a:pPr lvl="1"/>
            <a:r>
              <a:rPr lang="en-US" sz="1600" dirty="0"/>
              <a:t>-Ataxia telangiectasia, Bloom syndrome</a:t>
            </a:r>
          </a:p>
          <a:p>
            <a:endParaRPr 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1B03AAFF-9321-E548-ADB2-683366E618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0080256"/>
              </p:ext>
            </p:extLst>
          </p:nvPr>
        </p:nvGraphicFramePr>
        <p:xfrm>
          <a:off x="6551406" y="1742739"/>
          <a:ext cx="5191257" cy="4388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810CC26-0A66-3447-B9D1-A39784BE51E7}"/>
              </a:ext>
            </a:extLst>
          </p:cNvPr>
          <p:cNvSpPr txBox="1"/>
          <p:nvPr/>
        </p:nvSpPr>
        <p:spPr>
          <a:xfrm>
            <a:off x="6841863" y="785308"/>
            <a:ext cx="5088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Lymphomas Diagnosed in MTRH 2019- 2022</a:t>
            </a:r>
          </a:p>
        </p:txBody>
      </p:sp>
    </p:spTree>
    <p:extLst>
      <p:ext uri="{BB962C8B-B14F-4D97-AF65-F5344CB8AC3E}">
        <p14:creationId xmlns:p14="http://schemas.microsoft.com/office/powerpoint/2010/main" val="392214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105208"/>
            <a:ext cx="10058400" cy="1609344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+mn-lt"/>
              </a:rPr>
              <a:t>3. Clinical manifestations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930401"/>
            <a:ext cx="10118485" cy="4110962"/>
          </a:xfrm>
        </p:spPr>
        <p:txBody>
          <a:bodyPr/>
          <a:lstStyle/>
          <a:p>
            <a:r>
              <a:rPr lang="en-US" sz="2400" dirty="0"/>
              <a:t>Depend primarily on </a:t>
            </a:r>
          </a:p>
          <a:p>
            <a:pPr lvl="1"/>
            <a:r>
              <a:rPr lang="en-US" sz="1800" dirty="0"/>
              <a:t>Pathologic subtype  </a:t>
            </a:r>
          </a:p>
          <a:p>
            <a:pPr lvl="1"/>
            <a:r>
              <a:rPr lang="en-US" sz="1800" dirty="0"/>
              <a:t>Primary and secondary sites of involvement</a:t>
            </a:r>
          </a:p>
          <a:p>
            <a:pPr lvl="1">
              <a:buNone/>
            </a:pPr>
            <a:endParaRPr lang="en-US" sz="1800" dirty="0"/>
          </a:p>
          <a:p>
            <a:r>
              <a:rPr lang="en-US" sz="2400" dirty="0"/>
              <a:t> Tumors </a:t>
            </a:r>
            <a:r>
              <a:rPr lang="en-US" sz="2400" b="1" dirty="0"/>
              <a:t>grow rapidly </a:t>
            </a:r>
            <a:r>
              <a:rPr lang="en-US" sz="2400" dirty="0"/>
              <a:t>and can cause symptoms based on size and location.</a:t>
            </a:r>
          </a:p>
          <a:p>
            <a:r>
              <a:rPr lang="en-US" sz="2400" dirty="0"/>
              <a:t>Approx.  70% of patients with NHL present with </a:t>
            </a:r>
            <a:r>
              <a:rPr lang="en-US" sz="2400" b="1" dirty="0"/>
              <a:t>advanced disease, </a:t>
            </a:r>
          </a:p>
          <a:p>
            <a:pPr lvl="2"/>
            <a:r>
              <a:rPr lang="en-US" sz="1600" dirty="0"/>
              <a:t>At stage III or IV ( </a:t>
            </a:r>
            <a:r>
              <a:rPr lang="en-US" sz="1600" dirty="0" err="1"/>
              <a:t>extranodal</a:t>
            </a:r>
            <a:r>
              <a:rPr lang="en-US" sz="1600" dirty="0"/>
              <a:t> disease with GIT, BM, and CNS involvement.)</a:t>
            </a:r>
          </a:p>
        </p:txBody>
      </p:sp>
    </p:spTree>
    <p:extLst>
      <p:ext uri="{BB962C8B-B14F-4D97-AF65-F5344CB8AC3E}">
        <p14:creationId xmlns:p14="http://schemas.microsoft.com/office/powerpoint/2010/main" val="342058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94872"/>
            <a:ext cx="8596668" cy="9144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+mn-lt"/>
              </a:rPr>
              <a:t>Clinical Manifestations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77863" y="1363664"/>
          <a:ext cx="9620250" cy="505212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600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19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54849">
                <a:tc>
                  <a:txBody>
                    <a:bodyPr/>
                    <a:lstStyle/>
                    <a:p>
                      <a:r>
                        <a:rPr lang="en-US" dirty="0"/>
                        <a:t>NHL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CLINICAL FEATURES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4849">
                <a:tc>
                  <a:txBody>
                    <a:bodyPr/>
                    <a:lstStyle/>
                    <a:p>
                      <a:r>
                        <a:rPr lang="en-US" dirty="0"/>
                        <a:t>BL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Abdominal (sporadic type) or </a:t>
                      </a:r>
                    </a:p>
                    <a:p>
                      <a:r>
                        <a:rPr lang="en-US" sz="1800" dirty="0"/>
                        <a:t>Head and neck (endemic type) Jaw or Non Jaw disease with involvement of the bone marrow or CNS.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7476">
                <a:tc>
                  <a:txBody>
                    <a:bodyPr/>
                    <a:lstStyle/>
                    <a:p>
                      <a:r>
                        <a:rPr lang="en-US" dirty="0"/>
                        <a:t>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/>
                        <a:t>Intrathoracic</a:t>
                      </a:r>
                      <a:r>
                        <a:rPr lang="en-US" sz="1800" dirty="0"/>
                        <a:t> or </a:t>
                      </a:r>
                      <a:r>
                        <a:rPr lang="en-US" sz="1800" dirty="0" err="1"/>
                        <a:t>mediastinal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supradiaphragmatic</a:t>
                      </a:r>
                      <a:r>
                        <a:rPr lang="en-US" sz="1800" dirty="0"/>
                        <a:t> mass and has a predilection for spreading to the bone marrow and CNS.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7476">
                <a:tc>
                  <a:txBody>
                    <a:bodyPr/>
                    <a:lstStyle/>
                    <a:p>
                      <a:r>
                        <a:rPr lang="en-US" dirty="0"/>
                        <a:t>DLBCL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An abdominal or </a:t>
                      </a:r>
                      <a:r>
                        <a:rPr lang="en-US" sz="1800" dirty="0" err="1"/>
                        <a:t>mediastinal</a:t>
                      </a:r>
                      <a:r>
                        <a:rPr lang="en-US" sz="1800" dirty="0"/>
                        <a:t> (PMB subtype) primary and, rarely, dissemination to the bone marrow or CNS.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7476">
                <a:tc>
                  <a:txBody>
                    <a:bodyPr/>
                    <a:lstStyle/>
                    <a:p>
                      <a:r>
                        <a:rPr lang="en-US" dirty="0"/>
                        <a:t>ALCL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Primary cutaneous manifestation (10%) or as systemic disease (fever, weight loss) with dissemination to liver, spleen, lung, mediastinum, or skin; spread to the bone marrow or CNS is rare.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767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122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+mn-lt"/>
              </a:rPr>
              <a:t>Site specific manifestations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9699" y="1445342"/>
            <a:ext cx="5740101" cy="4911213"/>
          </a:xfrm>
        </p:spPr>
        <p:txBody>
          <a:bodyPr>
            <a:normAutofit fontScale="92500" lnSpcReduction="20000"/>
          </a:bodyPr>
          <a:lstStyle/>
          <a:p>
            <a:endParaRPr lang="en-US" sz="2200" dirty="0"/>
          </a:p>
          <a:p>
            <a:r>
              <a:rPr lang="en-US" dirty="0"/>
              <a:t>Painless, rapid </a:t>
            </a:r>
            <a:r>
              <a:rPr lang="en-US" dirty="0" err="1"/>
              <a:t>lymphadenopathy</a:t>
            </a:r>
            <a:endParaRPr lang="en-US" dirty="0"/>
          </a:p>
          <a:p>
            <a:r>
              <a:rPr lang="en-US" dirty="0"/>
              <a:t> Cough /Dyspnea </a:t>
            </a:r>
          </a:p>
          <a:p>
            <a:pPr marL="914400" lvl="2" indent="0">
              <a:buNone/>
            </a:pPr>
            <a:r>
              <a:rPr lang="en-US" dirty="0"/>
              <a:t>with thoracic involvement</a:t>
            </a:r>
          </a:p>
          <a:p>
            <a:r>
              <a:rPr lang="en-US" dirty="0"/>
              <a:t>Superior mediastinal syndrome (SMS)- </a:t>
            </a:r>
          </a:p>
          <a:p>
            <a:pPr marL="914400" lvl="2" indent="0">
              <a:buNone/>
            </a:pPr>
            <a:r>
              <a:rPr lang="en-US" dirty="0"/>
              <a:t>Obstructing venous blood flow or respiratory airways</a:t>
            </a:r>
          </a:p>
          <a:p>
            <a:r>
              <a:rPr lang="en-US" dirty="0"/>
              <a:t>Abdominal (massive and rapidly enlarging) mass, </a:t>
            </a:r>
          </a:p>
          <a:p>
            <a:pPr lvl="2"/>
            <a:r>
              <a:rPr lang="en-US" dirty="0"/>
              <a:t>intestinal obstruction, intussusception like symptoms, ascites with abdominal involvement</a:t>
            </a:r>
          </a:p>
          <a:p>
            <a:r>
              <a:rPr lang="en-US" dirty="0"/>
              <a:t> Nasal stuffiness, earache, hearing loss, tonsil enlargement </a:t>
            </a:r>
          </a:p>
          <a:p>
            <a:pPr marL="914400" lvl="2" indent="0">
              <a:buNone/>
            </a:pPr>
            <a:r>
              <a:rPr lang="en-US" dirty="0"/>
              <a:t> </a:t>
            </a:r>
            <a:r>
              <a:rPr lang="en-US" dirty="0" err="1"/>
              <a:t>waldeyer</a:t>
            </a:r>
            <a:r>
              <a:rPr lang="en-US" dirty="0"/>
              <a:t> ring involvement</a:t>
            </a:r>
          </a:p>
          <a:p>
            <a:endParaRPr lang="en-GB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92826"/>
            <a:ext cx="5181600" cy="473423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 Localized bone pain (primary/metastatic). </a:t>
            </a:r>
          </a:p>
          <a:p>
            <a:r>
              <a:rPr lang="en-US" dirty="0"/>
              <a:t>Acute paraplegias - spinal cord or CNS compression </a:t>
            </a:r>
          </a:p>
          <a:p>
            <a:r>
              <a:rPr lang="en-US" dirty="0"/>
              <a:t>Others</a:t>
            </a:r>
          </a:p>
          <a:p>
            <a:pPr marL="971550" lvl="1" indent="-514350"/>
            <a:r>
              <a:rPr lang="en-US" dirty="0"/>
              <a:t>Tumor lysis syndrome (TLS)</a:t>
            </a:r>
          </a:p>
          <a:p>
            <a:pPr marL="971550" lvl="1" indent="-514350"/>
            <a:r>
              <a:rPr lang="en-US" dirty="0"/>
              <a:t> </a:t>
            </a:r>
            <a:r>
              <a:rPr lang="en-GB" dirty="0"/>
              <a:t>Pericardial </a:t>
            </a:r>
            <a:r>
              <a:rPr lang="en-GB" dirty="0" err="1"/>
              <a:t>tamponade</a:t>
            </a:r>
            <a:r>
              <a:rPr lang="en-GB" dirty="0"/>
              <a:t> </a:t>
            </a:r>
          </a:p>
          <a:p>
            <a:pPr marL="971550" lvl="1" indent="-514350"/>
            <a:r>
              <a:rPr lang="en-GB" dirty="0" err="1"/>
              <a:t>Lymphomatous</a:t>
            </a:r>
            <a:r>
              <a:rPr lang="en-GB" dirty="0"/>
              <a:t> meningitis and/or CNS mass lesions </a:t>
            </a:r>
          </a:p>
          <a:p>
            <a:pPr marL="971550" lvl="1" indent="-514350"/>
            <a:r>
              <a:rPr lang="en-GB" dirty="0" err="1"/>
              <a:t>Ureteral</a:t>
            </a:r>
            <a:r>
              <a:rPr lang="en-GB" dirty="0"/>
              <a:t> obstruction- </a:t>
            </a:r>
            <a:r>
              <a:rPr lang="en-GB" dirty="0" err="1"/>
              <a:t>hydronephrosis</a:t>
            </a:r>
            <a:r>
              <a:rPr lang="en-GB" dirty="0"/>
              <a:t> </a:t>
            </a:r>
          </a:p>
          <a:p>
            <a:pPr marL="971550" lvl="1" indent="-514350"/>
            <a:r>
              <a:rPr lang="en-GB" dirty="0"/>
              <a:t>DVT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18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86497" y="228600"/>
            <a:ext cx="10542544" cy="119242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b="1" dirty="0" err="1">
                <a:solidFill>
                  <a:srgbClr val="002060"/>
                </a:solidFill>
                <a:latin typeface="+mn-lt"/>
              </a:rPr>
              <a:t>Burkitt’s</a:t>
            </a:r>
            <a:r>
              <a:rPr lang="en-US" sz="3600" b="1" dirty="0">
                <a:solidFill>
                  <a:srgbClr val="002060"/>
                </a:solidFill>
                <a:latin typeface="+mn-lt"/>
              </a:rPr>
              <a:t>  lymphoma</a:t>
            </a:r>
            <a:br>
              <a:rPr lang="en-US" sz="3600" b="1" dirty="0">
                <a:solidFill>
                  <a:srgbClr val="002060"/>
                </a:solidFill>
                <a:latin typeface="+mn-lt"/>
              </a:rPr>
            </a:br>
            <a:r>
              <a:rPr lang="en-US" sz="3600" b="1" dirty="0">
                <a:solidFill>
                  <a:srgbClr val="002060"/>
                </a:solidFill>
                <a:latin typeface="+mn-lt"/>
              </a:rPr>
              <a:t>(Small non-cleaved cell lymphoma)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778042" y="1652337"/>
            <a:ext cx="9990042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/>
              <a:t>40-50% of NHL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b="1" dirty="0"/>
              <a:t>90% intra-abdominal </a:t>
            </a:r>
            <a:r>
              <a:rPr lang="en-US" altLang="en-US" sz="2400" dirty="0"/>
              <a:t>or 75 % jaw in </a:t>
            </a:r>
            <a:r>
              <a:rPr lang="en-US" altLang="en-US" sz="2400" dirty="0" err="1"/>
              <a:t>eBL</a:t>
            </a:r>
            <a:endParaRPr lang="en-US" altLang="en-US" sz="2400" dirty="0"/>
          </a:p>
          <a:p>
            <a:pPr lvl="2">
              <a:lnSpc>
                <a:spcPct val="80000"/>
              </a:lnSpc>
            </a:pPr>
            <a:r>
              <a:rPr lang="en-US" altLang="en-US" sz="1600" dirty="0"/>
              <a:t>Other sites ( CNS, peripheral lymph nodes, skin, </a:t>
            </a:r>
            <a:r>
              <a:rPr lang="en-US" altLang="en-US" sz="1600" b="1" dirty="0"/>
              <a:t>BM, bone, testis</a:t>
            </a:r>
            <a:r>
              <a:rPr lang="en-US" altLang="en-US" sz="1600" dirty="0"/>
              <a:t>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/>
              <a:t>B cell origin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/>
              <a:t>25% contain Epstein Barr virus genomes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/>
              <a:t>Characteristic chromosomal translocations </a:t>
            </a:r>
          </a:p>
        </p:txBody>
      </p:sp>
    </p:spTree>
    <p:extLst>
      <p:ext uri="{BB962C8B-B14F-4D97-AF65-F5344CB8AC3E}">
        <p14:creationId xmlns:p14="http://schemas.microsoft.com/office/powerpoint/2010/main" val="220289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40259" y="78910"/>
            <a:ext cx="9817471" cy="1080419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400" b="1" dirty="0">
                <a:solidFill>
                  <a:srgbClr val="002060"/>
                </a:solidFill>
              </a:rPr>
              <a:t>BURKITT’S- Histology</a:t>
            </a:r>
          </a:p>
        </p:txBody>
      </p:sp>
      <p:sp>
        <p:nvSpPr>
          <p:cNvPr id="47107" name="Rectangle 1027"/>
          <p:cNvSpPr>
            <a:spLocks noGrp="1" noChangeArrowheads="1"/>
          </p:cNvSpPr>
          <p:nvPr>
            <p:ph idx="1"/>
          </p:nvPr>
        </p:nvSpPr>
        <p:spPr>
          <a:xfrm>
            <a:off x="1524000" y="1159329"/>
            <a:ext cx="8610601" cy="5520439"/>
          </a:xfrm>
        </p:spPr>
        <p:txBody>
          <a:bodyPr/>
          <a:lstStyle/>
          <a:p>
            <a:pPr eaLnBrk="1" hangingPunct="1"/>
            <a:r>
              <a:rPr lang="en-US" altLang="en-US" dirty="0"/>
              <a:t>Starry sky appearance</a:t>
            </a:r>
          </a:p>
          <a:p>
            <a:r>
              <a:rPr lang="en-US" altLang="en-US" dirty="0"/>
              <a:t> </a:t>
            </a:r>
            <a:r>
              <a:rPr lang="en-US" dirty="0"/>
              <a:t>scattered tangible body-laden macrophages (macrophages containing dead apoptotic tumor cells) among tumor cells of uniform size and shape.</a:t>
            </a:r>
          </a:p>
          <a:p>
            <a:pPr marL="45720" indent="0">
              <a:buNone/>
            </a:pP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31102E-BE3C-4678-86E3-996C01964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787" y="2867890"/>
            <a:ext cx="7129220" cy="381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4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98AC627-8BD4-D34B-8A39-041452A9E3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5059" y="1269207"/>
            <a:ext cx="5157787" cy="823912"/>
          </a:xfrm>
        </p:spPr>
        <p:txBody>
          <a:bodyPr/>
          <a:lstStyle/>
          <a:p>
            <a:r>
              <a:rPr lang="en-US" dirty="0"/>
              <a:t>2. </a:t>
            </a:r>
            <a:r>
              <a:rPr lang="en-US" dirty="0" err="1"/>
              <a:t>Spordaic</a:t>
            </a:r>
            <a:r>
              <a:rPr lang="en-US" dirty="0"/>
              <a:t> BL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27AB61F-9A49-F64D-939B-8E0304E1E7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4912" y="2093119"/>
            <a:ext cx="5402664" cy="4483950"/>
          </a:xfrm>
        </p:spPr>
        <p:txBody>
          <a:bodyPr>
            <a:normAutofit/>
          </a:bodyPr>
          <a:lstStyle/>
          <a:p>
            <a:r>
              <a:rPr lang="en-US" b="1" dirty="0"/>
              <a:t>Abd </a:t>
            </a:r>
            <a:r>
              <a:rPr lang="en-US" b="1" dirty="0" err="1"/>
              <a:t>tumours</a:t>
            </a:r>
            <a:r>
              <a:rPr lang="en-US" b="1" dirty="0"/>
              <a:t> </a:t>
            </a:r>
            <a:r>
              <a:rPr lang="en-US" dirty="0"/>
              <a:t>with BM involvement.</a:t>
            </a:r>
          </a:p>
          <a:p>
            <a:pPr lvl="1"/>
            <a:r>
              <a:rPr lang="en-US" dirty="0"/>
              <a:t>Abd - Mass pain and swelling</a:t>
            </a:r>
          </a:p>
          <a:p>
            <a:pPr lvl="1"/>
            <a:r>
              <a:rPr lang="en-US" dirty="0"/>
              <a:t>Bowel obstruction 2</a:t>
            </a:r>
            <a:r>
              <a:rPr lang="en-US" baseline="30000" dirty="0"/>
              <a:t>0</a:t>
            </a:r>
            <a:r>
              <a:rPr lang="en-US" dirty="0"/>
              <a:t> to ileocecal intussusception, Ascites.</a:t>
            </a:r>
          </a:p>
          <a:p>
            <a:pPr lvl="3"/>
            <a:r>
              <a:rPr lang="en-US" dirty="0"/>
              <a:t>Abd mass (90% of </a:t>
            </a:r>
            <a:r>
              <a:rPr lang="en-US" dirty="0" err="1"/>
              <a:t>sBL</a:t>
            </a:r>
            <a:r>
              <a:rPr lang="en-US" dirty="0"/>
              <a:t> vs 50% of </a:t>
            </a:r>
            <a:r>
              <a:rPr lang="en-US" dirty="0" err="1"/>
              <a:t>eBL</a:t>
            </a:r>
            <a:r>
              <a:rPr lang="en-US" dirty="0"/>
              <a:t>)</a:t>
            </a:r>
          </a:p>
          <a:p>
            <a:r>
              <a:rPr lang="en-US" u="sng" dirty="0"/>
              <a:t>Waldeyers ring </a:t>
            </a:r>
            <a:r>
              <a:rPr lang="en-US" dirty="0"/>
              <a:t>( palatine, lingual tonsils), nasopharyngeal adenoids.</a:t>
            </a:r>
          </a:p>
          <a:p>
            <a:pPr lvl="1"/>
            <a:r>
              <a:rPr lang="en-US" dirty="0"/>
              <a:t>Dysphagia, dyspnea, wheeze, airway obstruction</a:t>
            </a:r>
          </a:p>
          <a:p>
            <a:pPr lvl="1"/>
            <a:r>
              <a:rPr lang="en-US" dirty="0"/>
              <a:t>Jaw tumors rare</a:t>
            </a:r>
          </a:p>
          <a:p>
            <a:pPr lvl="1"/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84D24EC-4C3D-FF40-8127-28D48F1D07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0646" y="1269207"/>
            <a:ext cx="5183188" cy="823912"/>
          </a:xfrm>
        </p:spPr>
        <p:txBody>
          <a:bodyPr/>
          <a:lstStyle/>
          <a:p>
            <a:r>
              <a:rPr lang="en-US" dirty="0"/>
              <a:t>1 . Endemic BL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7CE3F0B-55CB-D344-9691-0DD629D8C8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093120"/>
            <a:ext cx="5183188" cy="4483950"/>
          </a:xfrm>
        </p:spPr>
        <p:txBody>
          <a:bodyPr>
            <a:normAutofit/>
          </a:bodyPr>
          <a:lstStyle/>
          <a:p>
            <a:r>
              <a:rPr lang="en-US" dirty="0"/>
              <a:t>Jaw swelling 75%, Maxillae &gt;&gt;Mandible.</a:t>
            </a:r>
          </a:p>
          <a:p>
            <a:pPr lvl="2"/>
            <a:r>
              <a:rPr lang="en-US" dirty="0"/>
              <a:t>Orbital involvement possible </a:t>
            </a:r>
          </a:p>
          <a:p>
            <a:r>
              <a:rPr lang="en-US" dirty="0"/>
              <a:t>Non jaw </a:t>
            </a:r>
            <a:r>
              <a:rPr lang="en-US" dirty="0" err="1"/>
              <a:t>tumour</a:t>
            </a:r>
            <a:r>
              <a:rPr lang="en-US" dirty="0"/>
              <a:t> – 60% present as </a:t>
            </a:r>
            <a:r>
              <a:rPr lang="en-US" dirty="0" err="1"/>
              <a:t>abd</a:t>
            </a:r>
            <a:r>
              <a:rPr lang="en-US" dirty="0"/>
              <a:t> mass.</a:t>
            </a:r>
          </a:p>
          <a:p>
            <a:pPr lvl="1"/>
            <a:r>
              <a:rPr lang="en-US" dirty="0"/>
              <a:t>Non tender LN in neck region</a:t>
            </a:r>
          </a:p>
          <a:p>
            <a:r>
              <a:rPr lang="en-US" b="1" dirty="0"/>
              <a:t>Ovarian, </a:t>
            </a:r>
            <a:r>
              <a:rPr lang="en-US" dirty="0"/>
              <a:t>skeletal, </a:t>
            </a:r>
            <a:r>
              <a:rPr lang="en-US" b="1" dirty="0"/>
              <a:t>gonadal, </a:t>
            </a:r>
            <a:r>
              <a:rPr lang="en-US" dirty="0"/>
              <a:t>breast involvement documented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F54BBE4-8173-3B4F-BD66-8B5993315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046" y="188855"/>
            <a:ext cx="10515600" cy="1325563"/>
          </a:xfrm>
        </p:spPr>
        <p:txBody>
          <a:bodyPr/>
          <a:lstStyle/>
          <a:p>
            <a:r>
              <a:rPr lang="en-US" dirty="0"/>
              <a:t>BL clinical presentation</a:t>
            </a:r>
          </a:p>
        </p:txBody>
      </p:sp>
    </p:spTree>
    <p:extLst>
      <p:ext uri="{BB962C8B-B14F-4D97-AF65-F5344CB8AC3E}">
        <p14:creationId xmlns:p14="http://schemas.microsoft.com/office/powerpoint/2010/main" val="885665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91265" y="0"/>
            <a:ext cx="9133730" cy="88447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400" b="1" dirty="0">
                <a:solidFill>
                  <a:srgbClr val="002060"/>
                </a:solidFill>
              </a:rPr>
              <a:t>5. Diagnostic Approach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1059543" y="884476"/>
            <a:ext cx="10058400" cy="580661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sz="2400" b="1" dirty="0"/>
              <a:t>Detailed </a:t>
            </a:r>
            <a:r>
              <a:rPr lang="en-US" altLang="en-US" sz="2400" b="1" dirty="0" err="1"/>
              <a:t>Hx</a:t>
            </a:r>
            <a:r>
              <a:rPr lang="en-US" altLang="en-US" sz="2400" b="1" dirty="0"/>
              <a:t> and PE</a:t>
            </a:r>
          </a:p>
          <a:p>
            <a:r>
              <a:rPr lang="en-US" altLang="en-US" sz="2400" dirty="0"/>
              <a:t>Baseline bloods: CBC, </a:t>
            </a:r>
            <a:r>
              <a:rPr lang="en-US" altLang="en-US" sz="2400" b="1" dirty="0"/>
              <a:t>UEC, </a:t>
            </a:r>
            <a:r>
              <a:rPr lang="en-US" altLang="en-US" sz="2400" dirty="0"/>
              <a:t>LFT, </a:t>
            </a:r>
            <a:r>
              <a:rPr lang="en-US" altLang="en-US" sz="2400" b="1" dirty="0"/>
              <a:t>Uric acid, </a:t>
            </a:r>
            <a:r>
              <a:rPr lang="en-US" altLang="en-US" sz="2400" dirty="0"/>
              <a:t>Calcium, phosphorus, HIV</a:t>
            </a:r>
          </a:p>
          <a:p>
            <a:r>
              <a:rPr lang="en-US" altLang="en-US" sz="2400" dirty="0"/>
              <a:t>Inflammatory markers – </a:t>
            </a:r>
            <a:r>
              <a:rPr lang="en-US" altLang="en-US" sz="2400" b="1" dirty="0"/>
              <a:t>CRP</a:t>
            </a:r>
            <a:r>
              <a:rPr lang="en-US" altLang="en-US" sz="2400" dirty="0"/>
              <a:t>, ESR, serum ferritin, </a:t>
            </a:r>
          </a:p>
          <a:p>
            <a:pPr lvl="1"/>
            <a:r>
              <a:rPr lang="en-US" altLang="en-US" sz="2000" b="1" dirty="0"/>
              <a:t>LDH (</a:t>
            </a:r>
            <a:r>
              <a:rPr lang="en-US" altLang="en-US" sz="2000" b="1" dirty="0">
                <a:solidFill>
                  <a:srgbClr val="FF0000"/>
                </a:solidFill>
              </a:rPr>
              <a:t>if &gt; 1000 </a:t>
            </a:r>
            <a:r>
              <a:rPr lang="en-US" altLang="en-US" sz="2000" b="1" dirty="0"/>
              <a:t>+ Mass </a:t>
            </a:r>
            <a:r>
              <a:rPr lang="en-US" altLang="en-US" sz="2000" b="1" dirty="0">
                <a:solidFill>
                  <a:srgbClr val="FF0000"/>
                </a:solidFill>
              </a:rPr>
              <a:t>----think lymphoma till proven otherwise).</a:t>
            </a:r>
            <a:endParaRPr lang="en-US" altLang="en-US" sz="2000" dirty="0"/>
          </a:p>
          <a:p>
            <a:r>
              <a:rPr lang="en-US" altLang="en-US" sz="2400" dirty="0"/>
              <a:t>LP: cytology, cell count, biochemistry</a:t>
            </a:r>
          </a:p>
          <a:p>
            <a:r>
              <a:rPr lang="en-US" altLang="en-US" sz="2400" dirty="0"/>
              <a:t>Bone marrow biopsy</a:t>
            </a:r>
          </a:p>
          <a:p>
            <a:r>
              <a:rPr lang="en-US" altLang="en-US" sz="2400" b="1" dirty="0"/>
              <a:t>CXR, </a:t>
            </a:r>
            <a:r>
              <a:rPr lang="en-US" altLang="en-US" sz="2400" dirty="0"/>
              <a:t>CT chest</a:t>
            </a:r>
          </a:p>
          <a:p>
            <a:r>
              <a:rPr lang="en-US" altLang="en-US" sz="2400" b="1" dirty="0"/>
              <a:t>Abdominal u/s </a:t>
            </a:r>
            <a:r>
              <a:rPr lang="en-US" altLang="en-US" sz="2400" dirty="0"/>
              <a:t>and/or CT abdomen – </a:t>
            </a:r>
            <a:r>
              <a:rPr lang="en-US" altLang="en-US" sz="2400" dirty="0">
                <a:solidFill>
                  <a:srgbClr val="FF0000"/>
                </a:solidFill>
              </a:rPr>
              <a:t>if mesenteric/ </a:t>
            </a:r>
            <a:r>
              <a:rPr lang="en-US" altLang="en-US" sz="2400" dirty="0" err="1">
                <a:solidFill>
                  <a:srgbClr val="FF0000"/>
                </a:solidFill>
              </a:rPr>
              <a:t>cecal</a:t>
            </a:r>
            <a:r>
              <a:rPr lang="en-US" altLang="en-US" sz="2400" dirty="0">
                <a:solidFill>
                  <a:srgbClr val="FF0000"/>
                </a:solidFill>
              </a:rPr>
              <a:t> mass/ causing intussusception ---think again.</a:t>
            </a:r>
          </a:p>
          <a:p>
            <a:r>
              <a:rPr lang="en-US" altLang="en-US" sz="2400" b="1" dirty="0"/>
              <a:t>Tissue biopsy:  </a:t>
            </a:r>
          </a:p>
          <a:p>
            <a:pPr lvl="1"/>
            <a:r>
              <a:rPr lang="en-US" altLang="en-US" sz="2000" b="1" dirty="0"/>
              <a:t>Morphology,…..</a:t>
            </a:r>
            <a:r>
              <a:rPr lang="en-US" altLang="en-US" sz="2000" i="1" dirty="0"/>
              <a:t>starry sky appearance</a:t>
            </a:r>
          </a:p>
          <a:p>
            <a:pPr lvl="1"/>
            <a:r>
              <a:rPr lang="en-US" altLang="en-US" sz="2000" b="1" dirty="0" err="1"/>
              <a:t>Imunophenotyping</a:t>
            </a:r>
            <a:r>
              <a:rPr lang="en-US" altLang="en-US" sz="2000" b="1" dirty="0"/>
              <a:t> : </a:t>
            </a:r>
            <a:r>
              <a:rPr lang="en-US" altLang="en-US" sz="2000" dirty="0"/>
              <a:t>flow cytometry and Immunohistochemistry ,</a:t>
            </a:r>
          </a:p>
          <a:p>
            <a:pPr lvl="1"/>
            <a:r>
              <a:rPr lang="en-US" altLang="en-US" sz="2000" b="1" dirty="0"/>
              <a:t>Cytogenetics :</a:t>
            </a:r>
            <a:r>
              <a:rPr lang="en-US" altLang="en-US" sz="2000" dirty="0"/>
              <a:t>FISH, PCR</a:t>
            </a:r>
            <a:endParaRPr lang="en-US" altLang="en-US" sz="2400" dirty="0">
              <a:solidFill>
                <a:srgbClr val="FF0000"/>
              </a:solidFill>
            </a:endParaRPr>
          </a:p>
          <a:p>
            <a:r>
              <a:rPr lang="en-US" altLang="en-US" sz="2400" dirty="0"/>
              <a:t>Echo </a:t>
            </a:r>
          </a:p>
          <a:p>
            <a:r>
              <a:rPr lang="en-US" altLang="en-US" sz="2400" dirty="0"/>
              <a:t>Bone scan (ALCL,DLBCL)</a:t>
            </a:r>
          </a:p>
          <a:p>
            <a:endParaRPr lang="en-US" altLang="en-US" sz="2400" dirty="0"/>
          </a:p>
          <a:p>
            <a:pPr eaLnBrk="1" hangingPunct="1">
              <a:lnSpc>
                <a:spcPct val="80000"/>
              </a:lnSpc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2328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63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63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63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63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22F6C-0480-8F42-BABD-0C0495F2E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197" y="42396"/>
            <a:ext cx="10515600" cy="656851"/>
          </a:xfrm>
        </p:spPr>
        <p:txBody>
          <a:bodyPr>
            <a:normAutofit fontScale="90000"/>
          </a:bodyPr>
          <a:lstStyle/>
          <a:p>
            <a:r>
              <a:rPr lang="en-US" dirty="0"/>
              <a:t>5. Ward Rounds !!!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8282-43D3-734E-A8C7-B3CDB2F5E4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304" y="911225"/>
            <a:ext cx="5266764" cy="50807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Case #1</a:t>
            </a:r>
          </a:p>
          <a:p>
            <a:r>
              <a:rPr lang="en-US" dirty="0"/>
              <a:t>8yo, Male,  with IDA</a:t>
            </a:r>
          </a:p>
          <a:p>
            <a:r>
              <a:rPr lang="en-US" dirty="0"/>
              <a:t>Recurrent </a:t>
            </a:r>
            <a:r>
              <a:rPr lang="en-US" dirty="0" err="1"/>
              <a:t>abd</a:t>
            </a:r>
            <a:r>
              <a:rPr lang="en-US" dirty="0"/>
              <a:t> pain, </a:t>
            </a:r>
            <a:r>
              <a:rPr lang="en-US" dirty="0" err="1"/>
              <a:t>wt</a:t>
            </a:r>
            <a:r>
              <a:rPr lang="en-US" dirty="0"/>
              <a:t> loss, loss of appetite.</a:t>
            </a:r>
          </a:p>
          <a:p>
            <a:r>
              <a:rPr lang="en-US" dirty="0"/>
              <a:t>Diarrheal stools + fever</a:t>
            </a:r>
          </a:p>
          <a:p>
            <a:r>
              <a:rPr lang="en-US" dirty="0"/>
              <a:t>Diffuse large B cell lymphoma</a:t>
            </a:r>
          </a:p>
          <a:p>
            <a:r>
              <a:rPr lang="en-US" dirty="0"/>
              <a:t>Remission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5E024-3C4A-AB45-8DAE-E9953E3DC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73414" y="613186"/>
            <a:ext cx="5181600" cy="4950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Case #2</a:t>
            </a:r>
          </a:p>
          <a:p>
            <a:r>
              <a:rPr lang="en-US" dirty="0"/>
              <a:t>5 </a:t>
            </a:r>
            <a:r>
              <a:rPr lang="en-US" dirty="0" err="1"/>
              <a:t>yo</a:t>
            </a:r>
            <a:r>
              <a:rPr lang="en-US" dirty="0"/>
              <a:t>, sent to dentist ? Tooth issue</a:t>
            </a:r>
          </a:p>
          <a:p>
            <a:r>
              <a:rPr lang="en-US" dirty="0"/>
              <a:t>Jaw mass, displaced teeth, 2 </a:t>
            </a:r>
            <a:r>
              <a:rPr lang="en-US" dirty="0" err="1"/>
              <a:t>mo</a:t>
            </a:r>
            <a:r>
              <a:rPr lang="en-US" dirty="0"/>
              <a:t> </a:t>
            </a:r>
            <a:r>
              <a:rPr lang="en-US" dirty="0" err="1"/>
              <a:t>hx</a:t>
            </a:r>
            <a:endParaRPr lang="en-US" dirty="0"/>
          </a:p>
          <a:p>
            <a:r>
              <a:rPr lang="en-US" dirty="0"/>
              <a:t>Maxillofacial review</a:t>
            </a:r>
          </a:p>
          <a:p>
            <a:r>
              <a:rPr lang="en-US" dirty="0"/>
              <a:t>Biopsy, flow cytometry diagnosis and chemo started.</a:t>
            </a:r>
          </a:p>
          <a:p>
            <a:endParaRPr lang="en-US" dirty="0"/>
          </a:p>
        </p:txBody>
      </p:sp>
      <p:pic>
        <p:nvPicPr>
          <p:cNvPr id="5" name="Picture 4" descr="NenaniWembaBL3">
            <a:extLst>
              <a:ext uri="{FF2B5EF4-FFF2-40B4-BE49-F238E27FC236}">
                <a16:creationId xmlns:a16="http://schemas.microsoft.com/office/drawing/2014/main" id="{C05BBDC9-3673-5840-8BD5-C6AC975F2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66" y="4522513"/>
            <a:ext cx="3019128" cy="1681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Ruth burkitt6">
            <a:extLst>
              <a:ext uri="{FF2B5EF4-FFF2-40B4-BE49-F238E27FC236}">
                <a16:creationId xmlns:a16="http://schemas.microsoft.com/office/drawing/2014/main" id="{8871D90E-C509-494B-AE16-523D7D241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600" y="4442909"/>
            <a:ext cx="3481088" cy="2027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969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EC220-2B12-F041-86DB-3672145EE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06942"/>
            <a:ext cx="10515600" cy="947307"/>
          </a:xfrm>
        </p:spPr>
        <p:txBody>
          <a:bodyPr/>
          <a:lstStyle/>
          <a:p>
            <a:r>
              <a:rPr lang="en-US" dirty="0"/>
              <a:t>Ward rounds…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62D1B-F156-164E-BB27-EE4AADB440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8801" y="1054249"/>
            <a:ext cx="5181600" cy="45202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Case # 3</a:t>
            </a:r>
          </a:p>
          <a:p>
            <a:pPr marL="0" indent="0">
              <a:buNone/>
            </a:pPr>
            <a:r>
              <a:rPr lang="en-US" dirty="0"/>
              <a:t>8 </a:t>
            </a:r>
            <a:r>
              <a:rPr lang="en-US" dirty="0" err="1"/>
              <a:t>yo</a:t>
            </a:r>
            <a:r>
              <a:rPr lang="en-US" dirty="0"/>
              <a:t>, Male , </a:t>
            </a:r>
            <a:r>
              <a:rPr lang="en-US" dirty="0" err="1"/>
              <a:t>abd</a:t>
            </a:r>
            <a:r>
              <a:rPr lang="en-US" dirty="0"/>
              <a:t> pain and vomiting. 1 </a:t>
            </a:r>
            <a:r>
              <a:rPr lang="en-US" dirty="0" err="1"/>
              <a:t>mo</a:t>
            </a:r>
            <a:r>
              <a:rPr lang="en-US" dirty="0"/>
              <a:t> </a:t>
            </a:r>
            <a:r>
              <a:rPr lang="en-US" dirty="0" err="1"/>
              <a:t>hx</a:t>
            </a:r>
            <a:r>
              <a:rPr lang="en-US" dirty="0"/>
              <a:t>,</a:t>
            </a:r>
          </a:p>
          <a:p>
            <a:pPr marL="0" indent="0">
              <a:buNone/>
            </a:pPr>
            <a:r>
              <a:rPr lang="en-US" dirty="0"/>
              <a:t>Early satiety, jaundice</a:t>
            </a:r>
          </a:p>
          <a:p>
            <a:pPr marL="0" indent="0">
              <a:buNone/>
            </a:pPr>
            <a:r>
              <a:rPr lang="en-US" dirty="0"/>
              <a:t>Reduced urine output</a:t>
            </a:r>
          </a:p>
          <a:p>
            <a:pPr marL="0" indent="0">
              <a:buNone/>
            </a:pPr>
            <a:r>
              <a:rPr lang="en-US" dirty="0"/>
              <a:t>Several </a:t>
            </a:r>
            <a:r>
              <a:rPr lang="en-US" dirty="0" err="1"/>
              <a:t>hosp</a:t>
            </a:r>
            <a:r>
              <a:rPr lang="en-US" dirty="0"/>
              <a:t> visits, herbalist, Rx for </a:t>
            </a:r>
            <a:r>
              <a:rPr lang="en-US" dirty="0" err="1"/>
              <a:t>abd</a:t>
            </a:r>
            <a:r>
              <a:rPr lang="en-US" dirty="0"/>
              <a:t> infection…</a:t>
            </a:r>
          </a:p>
          <a:p>
            <a:pPr marL="0" indent="0">
              <a:buNone/>
            </a:pPr>
            <a:r>
              <a:rPr lang="en-US" dirty="0"/>
              <a:t> LP done ----+</a:t>
            </a:r>
            <a:r>
              <a:rPr lang="en-US" dirty="0" err="1"/>
              <a:t>ve</a:t>
            </a:r>
            <a:r>
              <a:rPr lang="en-US" dirty="0"/>
              <a:t>,</a:t>
            </a:r>
          </a:p>
          <a:p>
            <a:pPr marL="457200" lvl="1" indent="0">
              <a:buNone/>
            </a:pPr>
            <a:r>
              <a:rPr lang="en-US" dirty="0"/>
              <a:t> </a:t>
            </a:r>
            <a:r>
              <a:rPr lang="en-US" dirty="0" err="1"/>
              <a:t>Dx</a:t>
            </a:r>
            <a:r>
              <a:rPr lang="en-US" dirty="0"/>
              <a:t> as </a:t>
            </a:r>
            <a:r>
              <a:rPr lang="en-US" b="1" dirty="0"/>
              <a:t>stage IV </a:t>
            </a:r>
            <a:r>
              <a:rPr lang="en-US" b="1" dirty="0" err="1"/>
              <a:t>Burkitts</a:t>
            </a:r>
            <a:r>
              <a:rPr lang="en-US" b="1" dirty="0"/>
              <a:t> lymphoma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6FF990-B638-4548-A006-87F66A1C8E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054249"/>
            <a:ext cx="5596666" cy="5122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# 4…</a:t>
            </a:r>
          </a:p>
          <a:p>
            <a:pPr marL="0" indent="0">
              <a:buNone/>
            </a:pPr>
            <a:r>
              <a:rPr lang="en-US" dirty="0"/>
              <a:t>4yr, 10mo, male</a:t>
            </a:r>
          </a:p>
          <a:p>
            <a:pPr marL="0" indent="0">
              <a:buNone/>
            </a:pPr>
            <a:r>
              <a:rPr lang="en-US" dirty="0"/>
              <a:t>Abd pain, loss of appetite</a:t>
            </a:r>
          </a:p>
          <a:p>
            <a:pPr marL="0" indent="0">
              <a:buNone/>
            </a:pPr>
            <a:r>
              <a:rPr lang="en-US" dirty="0"/>
              <a:t>Admitted in surgical ? </a:t>
            </a:r>
            <a:r>
              <a:rPr lang="en-US" dirty="0" err="1"/>
              <a:t>Appendicites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Leukocytosis, mildly elevated inflammatory  markers, reduced proteins.</a:t>
            </a:r>
          </a:p>
          <a:p>
            <a:pPr marL="914400" lvl="2" indent="0">
              <a:buNone/>
            </a:pPr>
            <a:r>
              <a:rPr lang="en-US" dirty="0"/>
              <a:t>LDH –1846/</a:t>
            </a:r>
            <a:r>
              <a:rPr lang="en-US" dirty="0" err="1"/>
              <a:t>uL</a:t>
            </a:r>
            <a:r>
              <a:rPr lang="en-US" dirty="0"/>
              <a:t>, </a:t>
            </a:r>
          </a:p>
          <a:p>
            <a:pPr marL="0" indent="0">
              <a:buNone/>
            </a:pPr>
            <a:r>
              <a:rPr lang="en-US" dirty="0"/>
              <a:t>Abd u/s, CT scan --- Negative</a:t>
            </a:r>
          </a:p>
          <a:p>
            <a:pPr marL="0" indent="0">
              <a:buNone/>
            </a:pPr>
            <a:r>
              <a:rPr lang="en-US" dirty="0"/>
              <a:t>Ex Lap – </a:t>
            </a:r>
            <a:r>
              <a:rPr lang="en-US" dirty="0" err="1"/>
              <a:t>abd</a:t>
            </a:r>
            <a:r>
              <a:rPr lang="en-US" dirty="0"/>
              <a:t> mass</a:t>
            </a:r>
          </a:p>
          <a:p>
            <a:pPr marL="914400" lvl="2" indent="0">
              <a:buNone/>
            </a:pPr>
            <a:r>
              <a:rPr lang="en-US" dirty="0"/>
              <a:t>DX - - </a:t>
            </a:r>
            <a:r>
              <a:rPr lang="en-US" b="1" dirty="0" err="1"/>
              <a:t>Burkitts</a:t>
            </a:r>
            <a:r>
              <a:rPr lang="en-US" b="1" dirty="0"/>
              <a:t> Lymphoma </a:t>
            </a:r>
            <a:r>
              <a:rPr lang="en-US" dirty="0"/>
              <a:t>(intramural)</a:t>
            </a:r>
          </a:p>
        </p:txBody>
      </p:sp>
    </p:spTree>
    <p:extLst>
      <p:ext uri="{BB962C8B-B14F-4D97-AF65-F5344CB8AC3E}">
        <p14:creationId xmlns:p14="http://schemas.microsoft.com/office/powerpoint/2010/main" val="249041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BE71E-5A0E-5A4E-B46C-C756C9664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54" y="457200"/>
            <a:ext cx="4673171" cy="876748"/>
          </a:xfrm>
        </p:spPr>
        <p:txBody>
          <a:bodyPr/>
          <a:lstStyle/>
          <a:p>
            <a:endParaRPr lang="en-US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D1B195-50BB-E941-A8CC-824514586E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025" y="288099"/>
            <a:ext cx="6583363" cy="557295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#</a:t>
            </a:r>
            <a:r>
              <a:rPr lang="en-US" i="1" dirty="0">
                <a:solidFill>
                  <a:srgbClr val="FF0000"/>
                </a:solidFill>
              </a:rPr>
              <a:t>Last one </a:t>
            </a:r>
          </a:p>
          <a:p>
            <a:pPr marL="0" indent="0">
              <a:buNone/>
            </a:pPr>
            <a:r>
              <a:rPr lang="en-US" dirty="0"/>
              <a:t>B.O, 8yr old, in ED, Exacerbation of recurrent Asthma, DIB, </a:t>
            </a:r>
            <a:r>
              <a:rPr lang="en-US" dirty="0" err="1"/>
              <a:t>Nebulised</a:t>
            </a:r>
            <a:r>
              <a:rPr lang="en-US" dirty="0"/>
              <a:t> + prednisone. 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6792CD-D245-AF48-853A-714696E4345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n-US" sz="1800" dirty="0"/>
          </a:p>
        </p:txBody>
      </p:sp>
      <p:pic>
        <p:nvPicPr>
          <p:cNvPr id="6" name="Picture 2" descr="histiocytosis Pope, Babyn, 007">
            <a:extLst>
              <a:ext uri="{FF2B5EF4-FFF2-40B4-BE49-F238E27FC236}">
                <a16:creationId xmlns:a16="http://schemas.microsoft.com/office/drawing/2014/main" id="{CEAED891-07DB-A146-A7AA-B4B44D2C3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876" y="2574463"/>
            <a:ext cx="3210791" cy="327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CDA412-830B-AB4C-B10D-868343A19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2817" y="2505537"/>
            <a:ext cx="3791448" cy="327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78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A3B4A-475A-BC46-B4AC-1EE393BE6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22" y="78687"/>
            <a:ext cx="10515600" cy="1034017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CA09D-6920-8246-B9B5-37F04821E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311"/>
            <a:ext cx="10515600" cy="4858438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Presentation.</a:t>
            </a:r>
          </a:p>
          <a:p>
            <a:pPr lvl="1"/>
            <a:r>
              <a:rPr lang="en-US" dirty="0"/>
              <a:t>Abdominal mass</a:t>
            </a:r>
          </a:p>
          <a:p>
            <a:pPr lvl="1"/>
            <a:r>
              <a:rPr lang="en-US" dirty="0"/>
              <a:t>Mandibular or Maxillary Mass</a:t>
            </a:r>
          </a:p>
          <a:p>
            <a:pPr lvl="1"/>
            <a:r>
              <a:rPr lang="en-US" dirty="0"/>
              <a:t>Head and Neck – Non jaw</a:t>
            </a:r>
          </a:p>
          <a:p>
            <a:pPr lvl="1"/>
            <a:r>
              <a:rPr lang="en-US" dirty="0"/>
              <a:t>CNS involvement and spine!</a:t>
            </a:r>
          </a:p>
          <a:p>
            <a:pPr lvl="1"/>
            <a:r>
              <a:rPr lang="en-US" dirty="0"/>
              <a:t>Other sites : BM, Gonads check!.  </a:t>
            </a:r>
            <a:r>
              <a:rPr lang="en-US" b="1" dirty="0"/>
              <a:t>Lymphadenopathy</a:t>
            </a:r>
            <a:r>
              <a:rPr lang="en-US" dirty="0"/>
              <a:t> rare in children!!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b="1" dirty="0"/>
              <a:t>High Index of suspicion</a:t>
            </a:r>
          </a:p>
          <a:p>
            <a:pPr lvl="1"/>
            <a:r>
              <a:rPr lang="en-US" dirty="0"/>
              <a:t>BL occurs in children</a:t>
            </a:r>
          </a:p>
          <a:p>
            <a:pPr lvl="1"/>
            <a:r>
              <a:rPr lang="en-US" dirty="0"/>
              <a:t>NHL is an umbrella body (COTU) – several entities</a:t>
            </a:r>
          </a:p>
          <a:p>
            <a:pPr lvl="1"/>
            <a:r>
              <a:rPr lang="en-US" dirty="0"/>
              <a:t>BL can complicate before you diagnose it.</a:t>
            </a:r>
          </a:p>
          <a:p>
            <a:pPr lvl="2"/>
            <a:r>
              <a:rPr lang="en-US" dirty="0"/>
              <a:t>TLS, </a:t>
            </a:r>
            <a:r>
              <a:rPr lang="en-US" dirty="0" err="1"/>
              <a:t>i</a:t>
            </a:r>
            <a:r>
              <a:rPr lang="en-US" dirty="0"/>
              <a:t>/o, cord compression : </a:t>
            </a:r>
            <a:r>
              <a:rPr lang="en-US" i="1" dirty="0"/>
              <a:t>think</a:t>
            </a:r>
            <a:r>
              <a:rPr lang="en-US" dirty="0"/>
              <a:t>, </a:t>
            </a:r>
            <a:r>
              <a:rPr lang="en-US" i="1" dirty="0"/>
              <a:t>prevent</a:t>
            </a:r>
            <a:r>
              <a:rPr lang="en-US" dirty="0"/>
              <a:t> and </a:t>
            </a:r>
            <a:r>
              <a:rPr lang="en-US" i="1" dirty="0"/>
              <a:t>act</a:t>
            </a:r>
            <a:r>
              <a:rPr lang="en-US" dirty="0"/>
              <a:t>.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b="1" dirty="0"/>
              <a:t>Early diagnosis</a:t>
            </a:r>
            <a:r>
              <a:rPr lang="en-US" dirty="0"/>
              <a:t>, referral and treatment makes the difference.</a:t>
            </a:r>
          </a:p>
        </p:txBody>
      </p:sp>
    </p:spTree>
    <p:extLst>
      <p:ext uri="{BB962C8B-B14F-4D97-AF65-F5344CB8AC3E}">
        <p14:creationId xmlns:p14="http://schemas.microsoft.com/office/powerpoint/2010/main" val="420447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957BA-7A67-6D4A-80E8-65CCAB1BE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C2EDE1-EFB4-7F47-92B6-A2BFEE36BD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7822" y="365125"/>
            <a:ext cx="8910814" cy="5850324"/>
          </a:xfrm>
        </p:spPr>
      </p:pic>
    </p:spTree>
    <p:extLst>
      <p:ext uri="{BB962C8B-B14F-4D97-AF65-F5344CB8AC3E}">
        <p14:creationId xmlns:p14="http://schemas.microsoft.com/office/powerpoint/2010/main" val="3924710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1132</Words>
  <Application>Microsoft Macintosh PowerPoint</Application>
  <PresentationFormat>Widescreen</PresentationFormat>
  <Paragraphs>186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ＭＳ Ｐゴシック</vt:lpstr>
      <vt:lpstr>Arial</vt:lpstr>
      <vt:lpstr>Calibri</vt:lpstr>
      <vt:lpstr>Calibri Light</vt:lpstr>
      <vt:lpstr>Office Theme</vt:lpstr>
      <vt:lpstr>Non Hodgkin's  Lymphoma</vt:lpstr>
      <vt:lpstr>Outline</vt:lpstr>
      <vt:lpstr>1. Biology of NHL</vt:lpstr>
      <vt:lpstr>Clinical heterogeneity</vt:lpstr>
      <vt:lpstr>2. Epidemiology</vt:lpstr>
      <vt:lpstr>3. Clinical manifestations</vt:lpstr>
      <vt:lpstr>Clinical Manifestations</vt:lpstr>
      <vt:lpstr>Site specific manifestations</vt:lpstr>
      <vt:lpstr>Burkitt’s  lymphoma (Small non-cleaved cell lymphoma)</vt:lpstr>
      <vt:lpstr>BURKITT’S- Histology</vt:lpstr>
      <vt:lpstr>BL clinical presentation</vt:lpstr>
      <vt:lpstr>5. Diagnostic Approach</vt:lpstr>
      <vt:lpstr>5. Ward Rounds !!!</vt:lpstr>
      <vt:lpstr>Ward rounds…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14</cp:revision>
  <dcterms:created xsi:type="dcterms:W3CDTF">2023-08-22T15:25:39Z</dcterms:created>
  <dcterms:modified xsi:type="dcterms:W3CDTF">2023-08-22T17:30:48Z</dcterms:modified>
</cp:coreProperties>
</file>