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5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8B63-DA48-475C-9DB5-576C006E97A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68A0-266F-4477-99C0-C58201774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29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8B63-DA48-475C-9DB5-576C006E97A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68A0-266F-4477-99C0-C58201774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08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8B63-DA48-475C-9DB5-576C006E97A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68A0-266F-4477-99C0-C58201774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064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8B63-DA48-475C-9DB5-576C006E97A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68A0-266F-4477-99C0-C58201774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578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8B63-DA48-475C-9DB5-576C006E97A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68A0-266F-4477-99C0-C58201774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8B63-DA48-475C-9DB5-576C006E97A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68A0-266F-4477-99C0-C58201774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364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8B63-DA48-475C-9DB5-576C006E97A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68A0-266F-4477-99C0-C58201774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71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8B63-DA48-475C-9DB5-576C006E97A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68A0-266F-4477-99C0-C58201774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477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8B63-DA48-475C-9DB5-576C006E97A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68A0-266F-4477-99C0-C58201774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74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8B63-DA48-475C-9DB5-576C006E97A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68A0-266F-4477-99C0-C58201774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41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8B63-DA48-475C-9DB5-576C006E97A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68A0-266F-4477-99C0-C58201774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060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B8B63-DA48-475C-9DB5-576C006E97A3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368A0-266F-4477-99C0-C58201774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04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PARASTOLOGY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T.N. WAWERU</a:t>
            </a:r>
          </a:p>
          <a:p>
            <a:r>
              <a:rPr lang="en-US" dirty="0"/>
              <a:t>BSC[CMED &amp; SURGE]</a:t>
            </a:r>
          </a:p>
        </p:txBody>
      </p:sp>
    </p:spTree>
    <p:extLst>
      <p:ext uri="{BB962C8B-B14F-4D97-AF65-F5344CB8AC3E}">
        <p14:creationId xmlns:p14="http://schemas.microsoft.com/office/powerpoint/2010/main" val="2575406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T. </a:t>
            </a:r>
            <a:r>
              <a:rPr lang="en-US" b="1" dirty="0" err="1">
                <a:solidFill>
                  <a:srgbClr val="FF0000"/>
                </a:solidFill>
              </a:rPr>
              <a:t>solium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</a:p>
          <a:p>
            <a:r>
              <a:rPr lang="en-US" dirty="0"/>
              <a:t>is slightly smaller than T. </a:t>
            </a:r>
            <a:r>
              <a:rPr lang="en-US" dirty="0" err="1"/>
              <a:t>saginata</a:t>
            </a:r>
            <a:r>
              <a:rPr lang="en-US" dirty="0"/>
              <a:t>. </a:t>
            </a:r>
          </a:p>
          <a:p>
            <a:r>
              <a:rPr lang="en-US" dirty="0"/>
              <a:t>It has a globular </a:t>
            </a:r>
            <a:r>
              <a:rPr lang="en-US" dirty="0" err="1"/>
              <a:t>scolex</a:t>
            </a:r>
            <a:r>
              <a:rPr lang="en-US" dirty="0"/>
              <a:t> with four suckers and a circular row of hooks (</a:t>
            </a:r>
            <a:r>
              <a:rPr lang="en-US" dirty="0" err="1"/>
              <a:t>rostellum</a:t>
            </a:r>
            <a:r>
              <a:rPr lang="en-US" dirty="0"/>
              <a:t>) that gives it a solar appearance. </a:t>
            </a:r>
          </a:p>
          <a:p>
            <a:r>
              <a:rPr lang="en-US" dirty="0"/>
              <a:t>There is a neck and it has a long flat body (0.1 meter in length).</a:t>
            </a:r>
          </a:p>
          <a:p>
            <a:r>
              <a:rPr lang="en-US" dirty="0"/>
              <a:t> The </a:t>
            </a:r>
            <a:r>
              <a:rPr lang="en-US" dirty="0" err="1"/>
              <a:t>proglottids</a:t>
            </a:r>
            <a:r>
              <a:rPr lang="en-US" dirty="0"/>
              <a:t> are 5 x 10 mm with a 7-12 branch uterus. </a:t>
            </a:r>
          </a:p>
          <a:p>
            <a:r>
              <a:rPr lang="en-US" dirty="0"/>
              <a:t>The eggs of T. </a:t>
            </a:r>
            <a:r>
              <a:rPr lang="en-US" dirty="0" err="1"/>
              <a:t>solium</a:t>
            </a:r>
            <a:r>
              <a:rPr lang="en-US" dirty="0"/>
              <a:t> and T.  </a:t>
            </a:r>
            <a:r>
              <a:rPr lang="en-US" dirty="0" err="1"/>
              <a:t>saginata</a:t>
            </a:r>
            <a:r>
              <a:rPr lang="en-US" dirty="0"/>
              <a:t> are indistinguishable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236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Life cycle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tapeworm larval cyst (</a:t>
            </a:r>
            <a:r>
              <a:rPr lang="en-US" dirty="0" err="1"/>
              <a:t>cysticercus</a:t>
            </a:r>
            <a:r>
              <a:rPr lang="en-US" dirty="0"/>
              <a:t>) is ingested with poorly cooked infected meat; the larva escapes the cyst and passes to the small intestine where it attaches to the mucosa by the </a:t>
            </a:r>
            <a:r>
              <a:rPr lang="en-US" dirty="0" err="1"/>
              <a:t>scolex</a:t>
            </a:r>
            <a:r>
              <a:rPr lang="en-US" dirty="0"/>
              <a:t> suckers.</a:t>
            </a:r>
          </a:p>
          <a:p>
            <a:r>
              <a:rPr lang="en-US" dirty="0"/>
              <a:t> The </a:t>
            </a:r>
            <a:r>
              <a:rPr lang="en-US" dirty="0" err="1"/>
              <a:t>proglottids</a:t>
            </a:r>
            <a:r>
              <a:rPr lang="en-US" dirty="0"/>
              <a:t> develop as the worm matures in 3 to 4 months.</a:t>
            </a:r>
          </a:p>
          <a:p>
            <a:r>
              <a:rPr lang="en-US" dirty="0"/>
              <a:t> The adult may live in the small intestine as long as 25 years and pass gravid </a:t>
            </a:r>
            <a:r>
              <a:rPr lang="en-US" dirty="0" err="1"/>
              <a:t>proglottids</a:t>
            </a:r>
            <a:r>
              <a:rPr lang="en-US" dirty="0"/>
              <a:t> with the feces. </a:t>
            </a:r>
          </a:p>
          <a:p>
            <a:r>
              <a:rPr lang="en-US" dirty="0"/>
              <a:t>Eggs extruded from the </a:t>
            </a:r>
            <a:r>
              <a:rPr lang="en-US" dirty="0" err="1"/>
              <a:t>proglottid</a:t>
            </a:r>
            <a:r>
              <a:rPr lang="en-US" dirty="0"/>
              <a:t> contaminate and persist on vegetation for several days and are consumed by cattle or pigs in which they hatch and form </a:t>
            </a:r>
            <a:r>
              <a:rPr lang="en-US" dirty="0" err="1"/>
              <a:t>cysticerci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21803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Symptoms</a:t>
            </a:r>
          </a:p>
          <a:p>
            <a:r>
              <a:rPr lang="en-US" dirty="0"/>
              <a:t>Light infections remain asymptomatic, but heavier infections may produce abdominal discomfort, </a:t>
            </a:r>
            <a:r>
              <a:rPr lang="en-US" dirty="0" err="1"/>
              <a:t>epigastric</a:t>
            </a:r>
            <a:r>
              <a:rPr lang="en-US" dirty="0"/>
              <a:t> pain, vomiting and diarrhea.</a:t>
            </a:r>
          </a:p>
          <a:p>
            <a:r>
              <a:rPr lang="en-US" b="1" dirty="0" err="1">
                <a:solidFill>
                  <a:srgbClr val="FF0000"/>
                </a:solidFill>
              </a:rPr>
              <a:t>Cysticercosis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/>
              <a:t>T. </a:t>
            </a:r>
            <a:r>
              <a:rPr lang="en-US" dirty="0" err="1"/>
              <a:t>solium</a:t>
            </a:r>
            <a:r>
              <a:rPr lang="en-US" dirty="0"/>
              <a:t> eggs can also infect humans and cause </a:t>
            </a:r>
            <a:r>
              <a:rPr lang="en-US" dirty="0" err="1"/>
              <a:t>cysticercosis</a:t>
            </a:r>
            <a:r>
              <a:rPr lang="en-US" dirty="0"/>
              <a:t> (larval cysts in lung, liver, eye and brain) resulting in blindness and neurological disorders.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537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0515600" cy="63852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Pathology and Immunology</a:t>
            </a:r>
          </a:p>
          <a:p>
            <a:r>
              <a:rPr lang="en-US" dirty="0"/>
              <a:t>Gastrointestinal symptoms are due to the presence of the tape worm. </a:t>
            </a:r>
            <a:r>
              <a:rPr lang="en-US" dirty="0" err="1"/>
              <a:t>Cysticercosis</a:t>
            </a:r>
            <a:r>
              <a:rPr lang="en-US" dirty="0"/>
              <a:t> symptoms are a result of inflammatory/immune responses. </a:t>
            </a:r>
          </a:p>
          <a:p>
            <a:r>
              <a:rPr lang="en-US" dirty="0"/>
              <a:t>Antibodies are produced in </a:t>
            </a:r>
            <a:r>
              <a:rPr lang="en-US" dirty="0" err="1"/>
              <a:t>cysticercosis</a:t>
            </a:r>
            <a:r>
              <a:rPr lang="en-US" dirty="0"/>
              <a:t> and are useful epidemiological tools.</a:t>
            </a:r>
          </a:p>
          <a:p>
            <a:r>
              <a:rPr lang="en-US" b="1" dirty="0">
                <a:solidFill>
                  <a:srgbClr val="FF0000"/>
                </a:solidFill>
              </a:rPr>
              <a:t>Diagnosis</a:t>
            </a:r>
          </a:p>
          <a:p>
            <a:r>
              <a:rPr lang="en-US" dirty="0"/>
              <a:t>Diagnosis is based on the recovery of eggs or </a:t>
            </a:r>
            <a:r>
              <a:rPr lang="en-US" dirty="0" err="1"/>
              <a:t>proglottids</a:t>
            </a:r>
            <a:r>
              <a:rPr lang="en-US" dirty="0"/>
              <a:t> in stool or from the perianal area. </a:t>
            </a:r>
          </a:p>
          <a:p>
            <a:r>
              <a:rPr lang="en-US" dirty="0" err="1"/>
              <a:t>Cysticercosis</a:t>
            </a:r>
            <a:r>
              <a:rPr lang="en-US" dirty="0"/>
              <a:t> is confirmed by the presence of antibodies.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575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Treatment and control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Praziquantel is the drug of choice. </a:t>
            </a:r>
          </a:p>
          <a:p>
            <a:r>
              <a:rPr lang="en-US" dirty="0"/>
              <a:t>Expulsion of </a:t>
            </a:r>
            <a:r>
              <a:rPr lang="en-US" dirty="0" err="1"/>
              <a:t>scolex</a:t>
            </a:r>
            <a:r>
              <a:rPr lang="en-US" dirty="0"/>
              <a:t> must be assured to assume a satisfactory treatment. </a:t>
            </a:r>
          </a:p>
          <a:p>
            <a:r>
              <a:rPr lang="en-US" dirty="0"/>
              <a:t>A thorough inspection of beef and pork, adequate cooking or freezing of meat are effective precautions, since </a:t>
            </a:r>
            <a:r>
              <a:rPr lang="en-US" dirty="0" err="1"/>
              <a:t>cysticerci</a:t>
            </a:r>
            <a:r>
              <a:rPr lang="en-US" dirty="0"/>
              <a:t> do not survive temperatures below -10o C and above 50o 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546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Diphyllobothrium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latum</a:t>
            </a:r>
            <a:r>
              <a:rPr lang="en-US" dirty="0">
                <a:solidFill>
                  <a:srgbClr val="FF0000"/>
                </a:solidFill>
              </a:rPr>
              <a:t> (fish or broad tapeworm)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Epidemiology</a:t>
            </a:r>
          </a:p>
          <a:p>
            <a:r>
              <a:rPr lang="en-US" dirty="0"/>
              <a:t>Fish tapeworm infection is distributed worldwide, in the subarctic and temperate regions; it is associated with eating of raw or improperly cooked fresh </a:t>
            </a:r>
            <a:r>
              <a:rPr lang="en-US" dirty="0" err="1"/>
              <a:t>wate</a:t>
            </a:r>
            <a:r>
              <a:rPr lang="en-US" dirty="0"/>
              <a:t> fish.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098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Morphology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longest tapeworm found in man, ranging from 3-10 meters with more than 3000 </a:t>
            </a:r>
            <a:r>
              <a:rPr lang="en-US" dirty="0" err="1"/>
              <a:t>proglottids</a:t>
            </a:r>
            <a:r>
              <a:rPr lang="en-US" dirty="0"/>
              <a:t>. </a:t>
            </a:r>
          </a:p>
          <a:p>
            <a:r>
              <a:rPr lang="en-US" dirty="0"/>
              <a:t>The </a:t>
            </a:r>
            <a:r>
              <a:rPr lang="en-US" dirty="0" err="1"/>
              <a:t>scolex</a:t>
            </a:r>
            <a:r>
              <a:rPr lang="en-US" dirty="0"/>
              <a:t> resembles two almond-shaped leaves and the </a:t>
            </a:r>
            <a:r>
              <a:rPr lang="en-US" dirty="0" err="1"/>
              <a:t>proglottids</a:t>
            </a:r>
            <a:r>
              <a:rPr lang="en-US" dirty="0"/>
              <a:t> are broader than they are long, a morphology reflected in the organism's name. </a:t>
            </a:r>
          </a:p>
          <a:p>
            <a:r>
              <a:rPr lang="en-US" dirty="0"/>
              <a:t>Eggs are 30 x 50 micrometers in size and contain an embryo with 3 pairs of </a:t>
            </a:r>
            <a:r>
              <a:rPr lang="en-US" dirty="0" err="1"/>
              <a:t>hooklets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573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Life cycle</a:t>
            </a:r>
            <a:br>
              <a:rPr lang="en-US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Man and other animals are infected by eating uncooked fish that contains </a:t>
            </a:r>
            <a:r>
              <a:rPr lang="en-US" dirty="0" err="1"/>
              <a:t>plerocercoid</a:t>
            </a:r>
            <a:r>
              <a:rPr lang="en-US" dirty="0"/>
              <a:t> larvae (15 x 2 mm) which attach to the small intestinal wall and mature into adult worms in 3 to 5 weeks. </a:t>
            </a:r>
          </a:p>
          <a:p>
            <a:r>
              <a:rPr lang="en-US" dirty="0"/>
              <a:t>Eggs discharged from gravid </a:t>
            </a:r>
            <a:r>
              <a:rPr lang="en-US" dirty="0" err="1"/>
              <a:t>proglottids</a:t>
            </a:r>
            <a:r>
              <a:rPr lang="en-US" dirty="0"/>
              <a:t> in the small intestine are passed in the feces. </a:t>
            </a:r>
          </a:p>
          <a:p>
            <a:r>
              <a:rPr lang="en-US" dirty="0"/>
              <a:t>The egg hatches in fresh water to produce a ciliated </a:t>
            </a:r>
            <a:r>
              <a:rPr lang="en-US" dirty="0" err="1"/>
              <a:t>coracidium</a:t>
            </a:r>
            <a:r>
              <a:rPr lang="en-US" dirty="0"/>
              <a:t> which needs to be ingested by a water flea (Cyclops) where it develops into a </a:t>
            </a:r>
            <a:r>
              <a:rPr lang="en-US" dirty="0" err="1"/>
              <a:t>procercoid</a:t>
            </a:r>
            <a:r>
              <a:rPr lang="en-US" dirty="0"/>
              <a:t> larva. </a:t>
            </a:r>
          </a:p>
          <a:p>
            <a:r>
              <a:rPr lang="en-US" dirty="0"/>
              <a:t>When infected Cyclops are ingested by the freshwater fish, the </a:t>
            </a:r>
            <a:r>
              <a:rPr lang="en-US" dirty="0" err="1"/>
              <a:t>procercoid</a:t>
            </a:r>
            <a:r>
              <a:rPr lang="en-US" dirty="0"/>
              <a:t> larva penetrates the intestinal wall and develops into a </a:t>
            </a:r>
            <a:r>
              <a:rPr lang="en-US" dirty="0" err="1"/>
              <a:t>plerocercoid</a:t>
            </a:r>
            <a:r>
              <a:rPr lang="en-US" dirty="0"/>
              <a:t> larva, infectious to man </a:t>
            </a:r>
          </a:p>
        </p:txBody>
      </p:sp>
    </p:spTree>
    <p:extLst>
      <p:ext uri="{BB962C8B-B14F-4D97-AF65-F5344CB8AC3E}">
        <p14:creationId xmlns:p14="http://schemas.microsoft.com/office/powerpoint/2010/main" val="33378582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Symptoms</a:t>
            </a:r>
            <a:br>
              <a:rPr lang="en-US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Clinical symptoms may be mild, depending on the number of worms. </a:t>
            </a:r>
          </a:p>
          <a:p>
            <a:r>
              <a:rPr lang="en-US" dirty="0"/>
              <a:t>They include abdominal discomfort, loss of weight, loss of appetite and some malnutrition. </a:t>
            </a:r>
          </a:p>
          <a:p>
            <a:r>
              <a:rPr lang="en-US" dirty="0"/>
              <a:t>Anemia and neurological problems associated with vitamin B12 deficiency are seen in heavily infected individuals.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5997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1635"/>
            <a:ext cx="10515600" cy="5195328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Diagnosis</a:t>
            </a:r>
          </a:p>
          <a:p>
            <a:r>
              <a:rPr lang="en-US" dirty="0"/>
              <a:t>Diagnosis is based on finding many typical eggs and empty </a:t>
            </a:r>
            <a:r>
              <a:rPr lang="en-US" dirty="0" err="1"/>
              <a:t>proglottids</a:t>
            </a:r>
            <a:r>
              <a:rPr lang="en-US" dirty="0"/>
              <a:t> in feces.</a:t>
            </a:r>
          </a:p>
          <a:p>
            <a:r>
              <a:rPr lang="en-US" dirty="0"/>
              <a:t> A history of raw fish consumption and residence in an endemic locality is helpful.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Treatment and control</a:t>
            </a:r>
          </a:p>
          <a:p>
            <a:r>
              <a:rPr lang="en-US" dirty="0"/>
              <a:t>Praziquantel is the drug of choice. </a:t>
            </a:r>
          </a:p>
          <a:p>
            <a:r>
              <a:rPr lang="en-US" dirty="0"/>
              <a:t>Freezing for 24 hours, thorough cooking or pickling of fish kills the larvae. </a:t>
            </a:r>
          </a:p>
          <a:p>
            <a:r>
              <a:rPr lang="en-US" dirty="0"/>
              <a:t>Fish reservoirs should be kept free of raw sewage.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218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INTRODUCTION TO PARASITOLOGY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Parasites are organisms that obtain food and shelter by living on or within another organism.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64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Hymenolepis nana (dwarf tapeworm) </a:t>
            </a:r>
            <a:br>
              <a:rPr lang="en-US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This is a small tapeworm (20 x 0.7 mm) which infects children. Rodents are the reservoir. </a:t>
            </a:r>
          </a:p>
          <a:p>
            <a:r>
              <a:rPr lang="en-US" dirty="0"/>
              <a:t>Infection is by the </a:t>
            </a:r>
            <a:r>
              <a:rPr lang="en-US" dirty="0" err="1"/>
              <a:t>oro</a:t>
            </a:r>
            <a:r>
              <a:rPr lang="en-US" dirty="0"/>
              <a:t>-fecal mode and, hence, cross infection and auto infection by eggs in feces in normal.</a:t>
            </a:r>
          </a:p>
          <a:p>
            <a:r>
              <a:rPr lang="en-US" dirty="0"/>
              <a:t> The worm develops from ingested eggs into an  adult  in the small intestine and resides there for several weeks.</a:t>
            </a:r>
          </a:p>
          <a:p>
            <a:r>
              <a:rPr lang="en-US" dirty="0"/>
              <a:t> Light infections produce vague abdominal disturbances but heavier infections may cause enteritis. </a:t>
            </a:r>
          </a:p>
          <a:p>
            <a:r>
              <a:rPr lang="en-US" dirty="0">
                <a:solidFill>
                  <a:srgbClr val="FF0000"/>
                </a:solidFill>
              </a:rPr>
              <a:t>Diagnosis</a:t>
            </a:r>
            <a:r>
              <a:rPr lang="en-US" dirty="0"/>
              <a:t> is based on finding eggs in the feces. </a:t>
            </a:r>
          </a:p>
          <a:p>
            <a:r>
              <a:rPr lang="en-US" dirty="0">
                <a:solidFill>
                  <a:srgbClr val="FF0000"/>
                </a:solidFill>
              </a:rPr>
              <a:t>Praziquantel</a:t>
            </a:r>
            <a:r>
              <a:rPr lang="en-US" dirty="0"/>
              <a:t> is the drug of choice. Hygiene is the best control.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8675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Echinococcosis (</a:t>
            </a:r>
            <a:r>
              <a:rPr lang="en-US" b="1" dirty="0" err="1">
                <a:solidFill>
                  <a:srgbClr val="FF0000"/>
                </a:solidFill>
              </a:rPr>
              <a:t>hydatid</a:t>
            </a:r>
            <a:r>
              <a:rPr lang="en-US" b="1" dirty="0">
                <a:solidFill>
                  <a:srgbClr val="FF0000"/>
                </a:solidFill>
              </a:rPr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Echinococcus </a:t>
            </a:r>
            <a:r>
              <a:rPr lang="en-US" dirty="0" err="1"/>
              <a:t>granulosus</a:t>
            </a:r>
            <a:r>
              <a:rPr lang="en-US" dirty="0"/>
              <a:t> and E. </a:t>
            </a:r>
            <a:r>
              <a:rPr lang="en-US" dirty="0" err="1"/>
              <a:t>multilocularis</a:t>
            </a:r>
            <a:r>
              <a:rPr lang="en-US" dirty="0"/>
              <a:t> are causative agents of </a:t>
            </a:r>
            <a:r>
              <a:rPr lang="en-US" dirty="0" err="1"/>
              <a:t>hydatid</a:t>
            </a:r>
            <a:r>
              <a:rPr lang="en-US" dirty="0"/>
              <a:t> cysts.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5773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Echinococcus </a:t>
            </a:r>
            <a:r>
              <a:rPr lang="en-US" dirty="0" err="1">
                <a:solidFill>
                  <a:srgbClr val="FF0000"/>
                </a:solidFill>
              </a:rPr>
              <a:t>granulosus</a:t>
            </a:r>
            <a:r>
              <a:rPr lang="en-US" dirty="0">
                <a:solidFill>
                  <a:srgbClr val="FF0000"/>
                </a:solidFill>
              </a:rPr>
              <a:t> 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Epidemiology</a:t>
            </a:r>
          </a:p>
          <a:p>
            <a:r>
              <a:rPr lang="en-US" dirty="0"/>
              <a:t>The organism is common in Asia, Australia, Eastern Africa, southern Spain, southern parts of South America and northern parts of North America. </a:t>
            </a:r>
          </a:p>
          <a:p>
            <a:r>
              <a:rPr lang="en-US" dirty="0"/>
              <a:t>The incidence of human infection about 1 to 2 per 1000 population and may be higher in rural areas of affected regions.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Morphology</a:t>
            </a:r>
          </a:p>
          <a:p>
            <a:r>
              <a:rPr lang="en-US" dirty="0"/>
              <a:t>This is the smallest of all tapeworms (3 to 9 mm long) with only 3 </a:t>
            </a:r>
            <a:r>
              <a:rPr lang="en-US" dirty="0" err="1"/>
              <a:t>proglottids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4432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Life cycle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76"/>
            <a:ext cx="10515600" cy="4926387"/>
          </a:xfrm>
        </p:spPr>
        <p:txBody>
          <a:bodyPr>
            <a:normAutofit/>
          </a:bodyPr>
          <a:lstStyle/>
          <a:p>
            <a:r>
              <a:rPr lang="en-US" dirty="0"/>
              <a:t>The adult worm lives in domestic and wild carnivorous animals. </a:t>
            </a:r>
          </a:p>
          <a:p>
            <a:r>
              <a:rPr lang="en-US" dirty="0"/>
              <a:t>Eggs, passed by infected animals, are ingested by the grazing farm animals or man, localize in different organs and develop into </a:t>
            </a:r>
            <a:r>
              <a:rPr lang="en-US" dirty="0" err="1"/>
              <a:t>hydatid</a:t>
            </a:r>
            <a:r>
              <a:rPr lang="en-US" dirty="0"/>
              <a:t> cysts containing many larvae (proto-</a:t>
            </a:r>
            <a:r>
              <a:rPr lang="en-US" dirty="0" err="1"/>
              <a:t>scolices</a:t>
            </a:r>
            <a:r>
              <a:rPr lang="en-US" dirty="0"/>
              <a:t> or </a:t>
            </a:r>
            <a:r>
              <a:rPr lang="en-US" dirty="0" err="1"/>
              <a:t>hydatid</a:t>
            </a:r>
            <a:r>
              <a:rPr lang="en-US" dirty="0"/>
              <a:t> sand). </a:t>
            </a:r>
          </a:p>
          <a:p>
            <a:r>
              <a:rPr lang="en-US" dirty="0"/>
              <a:t>When other animals consume infected organs of these animals, proto-</a:t>
            </a:r>
            <a:r>
              <a:rPr lang="en-US" dirty="0" err="1"/>
              <a:t>scolices</a:t>
            </a:r>
            <a:r>
              <a:rPr lang="en-US" dirty="0"/>
              <a:t> escape the cyst, enter the small intestine and develop into adult worms. </a:t>
            </a:r>
          </a:p>
          <a:p>
            <a:r>
              <a:rPr lang="en-US" dirty="0"/>
              <a:t>Echinococcus eggs, when swallowed by man, produce embryos that penetrate the small intestine, enter the circulation and form cysts in liver, lung, bones, and sometimes, brain.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5339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cyst is round and measures 1 to 7 cm in diameter, although it may grow to be 30 cm. </a:t>
            </a:r>
          </a:p>
          <a:p>
            <a:r>
              <a:rPr lang="en-US" dirty="0"/>
              <a:t>The cyst consists of an outer </a:t>
            </a:r>
            <a:r>
              <a:rPr lang="en-US" dirty="0" err="1"/>
              <a:t>anuclear</a:t>
            </a:r>
            <a:r>
              <a:rPr lang="en-US" dirty="0"/>
              <a:t> hyaline </a:t>
            </a:r>
            <a:r>
              <a:rPr lang="en-US" dirty="0" err="1"/>
              <a:t>cuticula</a:t>
            </a:r>
            <a:r>
              <a:rPr lang="en-US" dirty="0"/>
              <a:t> and an inner nucleated germinal layer containing clear yellow fluid. </a:t>
            </a:r>
          </a:p>
          <a:p>
            <a:r>
              <a:rPr lang="en-US" dirty="0"/>
              <a:t>Daughter cysts attach to the germinal layer, although some cysts, known as brood cysts, may have only larvae (</a:t>
            </a:r>
            <a:r>
              <a:rPr lang="en-US" dirty="0" err="1"/>
              <a:t>hydatid</a:t>
            </a:r>
            <a:r>
              <a:rPr lang="en-US" dirty="0"/>
              <a:t> sand). </a:t>
            </a:r>
          </a:p>
          <a:p>
            <a:r>
              <a:rPr lang="en-US" dirty="0"/>
              <a:t>Man is a dead end host.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8686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Symptoms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symptoms, comparable to those of a slowly growing tumor, depend upon the location of the cyst. </a:t>
            </a:r>
          </a:p>
          <a:p>
            <a:r>
              <a:rPr lang="en-US" dirty="0"/>
              <a:t>Large abdominal cysts produce increasing discomfort.</a:t>
            </a:r>
          </a:p>
          <a:p>
            <a:r>
              <a:rPr lang="en-US" dirty="0"/>
              <a:t> Liver cysts cause obstructive jaundice. </a:t>
            </a:r>
          </a:p>
          <a:p>
            <a:r>
              <a:rPr lang="en-US" dirty="0" err="1"/>
              <a:t>Peribronchial</a:t>
            </a:r>
            <a:r>
              <a:rPr lang="en-US" dirty="0"/>
              <a:t> cysts may produce pulmonary abscesses. </a:t>
            </a:r>
          </a:p>
          <a:p>
            <a:r>
              <a:rPr lang="en-US" dirty="0"/>
              <a:t>Brain cysts produce intracranial pressure and </a:t>
            </a:r>
            <a:r>
              <a:rPr lang="en-US" dirty="0" err="1"/>
              <a:t>Jacksonian</a:t>
            </a:r>
            <a:r>
              <a:rPr lang="en-US" dirty="0"/>
              <a:t> epilepsy. </a:t>
            </a:r>
          </a:p>
          <a:p>
            <a:r>
              <a:rPr lang="en-US" dirty="0"/>
              <a:t>Kidney cysts cause renal dysfunction. </a:t>
            </a:r>
          </a:p>
          <a:p>
            <a:r>
              <a:rPr lang="en-US" dirty="0"/>
              <a:t>The contents of a cyst may produce anaphylactic responses</a:t>
            </a:r>
          </a:p>
        </p:txBody>
      </p:sp>
    </p:spTree>
    <p:extLst>
      <p:ext uri="{BB962C8B-B14F-4D97-AF65-F5344CB8AC3E}">
        <p14:creationId xmlns:p14="http://schemas.microsoft.com/office/powerpoint/2010/main" val="8439599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Diagnosis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Clinical symptoms of a slow-growing tumor accompanied by eosinophilia are suggestive.</a:t>
            </a:r>
          </a:p>
          <a:p>
            <a:r>
              <a:rPr lang="en-US" dirty="0"/>
              <a:t> Intradermal (</a:t>
            </a:r>
            <a:r>
              <a:rPr lang="en-US" dirty="0" err="1"/>
              <a:t>Casoni</a:t>
            </a:r>
            <a:r>
              <a:rPr lang="en-US" dirty="0"/>
              <a:t>) test with </a:t>
            </a:r>
            <a:r>
              <a:rPr lang="en-US" dirty="0" err="1"/>
              <a:t>hydatid</a:t>
            </a:r>
            <a:r>
              <a:rPr lang="en-US" dirty="0"/>
              <a:t> fluid is useful. </a:t>
            </a:r>
          </a:p>
          <a:p>
            <a:r>
              <a:rPr lang="en-US" dirty="0"/>
              <a:t>Pulmonary cysts and calcified cysts can be visualized using x-rays. </a:t>
            </a:r>
          </a:p>
          <a:p>
            <a:r>
              <a:rPr lang="en-US" dirty="0"/>
              <a:t>Antibodies against </a:t>
            </a:r>
            <a:r>
              <a:rPr lang="en-US" dirty="0" err="1"/>
              <a:t>hydatid</a:t>
            </a:r>
            <a:r>
              <a:rPr lang="en-US" dirty="0"/>
              <a:t> fluid antigens have been detected in a sizable population of infected individuals by ELISA or indirect </a:t>
            </a:r>
            <a:r>
              <a:rPr lang="en-US" dirty="0" err="1"/>
              <a:t>hemagglutination</a:t>
            </a:r>
            <a:r>
              <a:rPr lang="en-US" dirty="0"/>
              <a:t> test.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0712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Treatment and control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Treatment involves surgical removal of cyst or inactivation of </a:t>
            </a:r>
            <a:r>
              <a:rPr lang="en-US" dirty="0" err="1"/>
              <a:t>hydatid</a:t>
            </a:r>
            <a:r>
              <a:rPr lang="en-US" dirty="0"/>
              <a:t> sand by injecting the cyst with 10% formalin and its removal within few (4-5) minutes.</a:t>
            </a:r>
          </a:p>
          <a:p>
            <a:r>
              <a:rPr lang="en-US" dirty="0"/>
              <a:t> </a:t>
            </a:r>
            <a:r>
              <a:rPr lang="en-US" dirty="0" err="1"/>
              <a:t>Prazequantel</a:t>
            </a:r>
            <a:r>
              <a:rPr lang="en-US" dirty="0"/>
              <a:t> has been shown to be effective in many cases. </a:t>
            </a:r>
            <a:r>
              <a:rPr lang="en-US" dirty="0" err="1"/>
              <a:t>Albendazole</a:t>
            </a:r>
            <a:r>
              <a:rPr lang="en-US" dirty="0"/>
              <a:t>, in high doses, is an alternative.</a:t>
            </a:r>
          </a:p>
          <a:p>
            <a:r>
              <a:rPr lang="en-US" dirty="0"/>
              <a:t> Preventive measures involve avoiding contact with infected dogs and cats and elimination of their infection.</a:t>
            </a:r>
          </a:p>
          <a:p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6499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235" y="257548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E. </a:t>
            </a:r>
            <a:r>
              <a:rPr lang="en-US" b="1" dirty="0" err="1">
                <a:solidFill>
                  <a:srgbClr val="FF0000"/>
                </a:solidFill>
              </a:rPr>
              <a:t>multilocularis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This is a tapeworm, similar to E. </a:t>
            </a:r>
            <a:r>
              <a:rPr lang="en-US" dirty="0" err="1"/>
              <a:t>granulosus</a:t>
            </a:r>
            <a:r>
              <a:rPr lang="en-US" dirty="0"/>
              <a:t>, that also causes </a:t>
            </a:r>
            <a:r>
              <a:rPr lang="en-US" dirty="0" err="1"/>
              <a:t>hydatid</a:t>
            </a:r>
            <a:r>
              <a:rPr lang="en-US" dirty="0"/>
              <a:t> in northern parts of Asia and North America.</a:t>
            </a:r>
          </a:p>
          <a:p>
            <a:r>
              <a:rPr lang="en-US" dirty="0"/>
              <a:t> It has a very similar morphology and life cycle except that rodents are its intermediate host. </a:t>
            </a:r>
          </a:p>
          <a:p>
            <a:r>
              <a:rPr lang="en-US" dirty="0"/>
              <a:t>Humans, when infected with this worm, also develop </a:t>
            </a:r>
            <a:r>
              <a:rPr lang="en-US" dirty="0" err="1"/>
              <a:t>hydatid</a:t>
            </a:r>
            <a:r>
              <a:rPr lang="en-US" dirty="0"/>
              <a:t> cysts which produce symptoms similar to those caused by E. </a:t>
            </a:r>
            <a:r>
              <a:rPr lang="en-US" dirty="0" err="1"/>
              <a:t>granulosus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0328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However, the cysts are </a:t>
            </a:r>
            <a:r>
              <a:rPr lang="en-US" dirty="0" err="1"/>
              <a:t>multilocular</a:t>
            </a:r>
            <a:r>
              <a:rPr lang="en-US" dirty="0"/>
              <a:t> (many chambers). </a:t>
            </a:r>
          </a:p>
          <a:p>
            <a:r>
              <a:rPr lang="en-US" dirty="0"/>
              <a:t>The organism is resistant to </a:t>
            </a:r>
            <a:r>
              <a:rPr lang="en-US" b="1" dirty="0">
                <a:solidFill>
                  <a:srgbClr val="FF0000"/>
                </a:solidFill>
              </a:rPr>
              <a:t>praziquantel</a:t>
            </a:r>
            <a:r>
              <a:rPr lang="en-US" dirty="0"/>
              <a:t>; high doses of </a:t>
            </a:r>
            <a:r>
              <a:rPr lang="en-US" dirty="0" err="1">
                <a:solidFill>
                  <a:srgbClr val="FF0000"/>
                </a:solidFill>
              </a:rPr>
              <a:t>Albendazole</a:t>
            </a:r>
            <a:r>
              <a:rPr lang="en-US" dirty="0"/>
              <a:t> has some anti-parasitic effect. </a:t>
            </a:r>
          </a:p>
          <a:p>
            <a:r>
              <a:rPr lang="en-US" dirty="0"/>
              <a:t>Surgery is the means of removing the cyst. Rodent control is the means of prevention.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574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/>
              <a:t>CHARACTERISTICS OF PARASITES AND THEIR HOST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1.</a:t>
            </a:r>
            <a:r>
              <a:rPr lang="en-US" b="1" i="1" dirty="0">
                <a:solidFill>
                  <a:srgbClr val="FF0000"/>
                </a:solidFill>
              </a:rPr>
              <a:t>Parasites</a:t>
            </a:r>
          </a:p>
          <a:p>
            <a:r>
              <a:rPr lang="en-US" dirty="0"/>
              <a:t>are classified as </a:t>
            </a:r>
            <a:r>
              <a:rPr lang="en-US" b="1" dirty="0" err="1"/>
              <a:t>ectoparasites</a:t>
            </a:r>
            <a:r>
              <a:rPr lang="en-US" dirty="0"/>
              <a:t> if they live on the skin or hair (e.g., lice) or as </a:t>
            </a:r>
            <a:r>
              <a:rPr lang="en-US" b="1" dirty="0"/>
              <a:t>endoparasites</a:t>
            </a:r>
            <a:r>
              <a:rPr lang="en-US" dirty="0"/>
              <a:t> if they live in the host.</a:t>
            </a:r>
          </a:p>
          <a:p>
            <a:r>
              <a:rPr lang="en-US" dirty="0"/>
              <a:t>may be </a:t>
            </a:r>
            <a:r>
              <a:rPr lang="en-US" b="1" dirty="0"/>
              <a:t>obligate</a:t>
            </a:r>
            <a:r>
              <a:rPr lang="en-US" dirty="0"/>
              <a:t> (entirely dependent on the host) or </a:t>
            </a:r>
            <a:r>
              <a:rPr lang="en-US" b="1" dirty="0"/>
              <a:t>facultative</a:t>
            </a:r>
            <a:r>
              <a:rPr lang="en-US" dirty="0"/>
              <a:t> (free living or associated with the host).</a:t>
            </a:r>
          </a:p>
          <a:p>
            <a:r>
              <a:rPr lang="en-US" dirty="0"/>
              <a:t>rival malnutrition as the major cause of morbidity and mortality worldwide.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552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b="1" i="1" u="sng" dirty="0">
                <a:solidFill>
                  <a:srgbClr val="FF0000"/>
                </a:solidFill>
              </a:rPr>
              <a:t>Hosts</a:t>
            </a:r>
          </a:p>
          <a:p>
            <a:r>
              <a:rPr lang="en-US" dirty="0"/>
              <a:t>may be one of three types:</a:t>
            </a:r>
          </a:p>
          <a:p>
            <a:r>
              <a:rPr lang="en-US" b="1" dirty="0"/>
              <a:t>Definitive</a:t>
            </a:r>
            <a:r>
              <a:rPr lang="en-US" dirty="0"/>
              <a:t>, in which the adult parasite reaches sexual maturity</a:t>
            </a:r>
          </a:p>
          <a:p>
            <a:r>
              <a:rPr lang="en-US" b="1" dirty="0"/>
              <a:t>Intermediate</a:t>
            </a:r>
            <a:r>
              <a:rPr lang="en-US" dirty="0"/>
              <a:t>, in which the larval or intermediate parasite stages develop</a:t>
            </a:r>
          </a:p>
          <a:p>
            <a:r>
              <a:rPr lang="en-US" dirty="0"/>
              <a:t>A</a:t>
            </a:r>
            <a:r>
              <a:rPr lang="en-US" b="1" dirty="0"/>
              <a:t> reservoir</a:t>
            </a:r>
            <a:r>
              <a:rPr lang="en-US" dirty="0"/>
              <a:t>, which is essential to parasite survival and a focus for spread to other hosts (e.g., swine for </a:t>
            </a:r>
            <a:r>
              <a:rPr lang="en-US" dirty="0" err="1"/>
              <a:t>Trichinella</a:t>
            </a:r>
            <a:r>
              <a:rPr lang="en-US" dirty="0"/>
              <a:t> organisms)</a:t>
            </a:r>
          </a:p>
        </p:txBody>
      </p:sp>
    </p:spTree>
    <p:extLst>
      <p:ext uri="{BB962C8B-B14F-4D97-AF65-F5344CB8AC3E}">
        <p14:creationId xmlns:p14="http://schemas.microsoft.com/office/powerpoint/2010/main" val="3493780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2.Vectors</a:t>
            </a:r>
          </a:p>
          <a:p>
            <a:r>
              <a:rPr lang="en-US" dirty="0"/>
              <a:t>are living transmitters of disease.</a:t>
            </a:r>
          </a:p>
          <a:p>
            <a:r>
              <a:rPr lang="en-US" dirty="0"/>
              <a:t>may be one of two types:</a:t>
            </a:r>
          </a:p>
          <a:p>
            <a:r>
              <a:rPr lang="en-US" b="1" dirty="0"/>
              <a:t>Mechanical</a:t>
            </a:r>
            <a:r>
              <a:rPr lang="en-US" dirty="0"/>
              <a:t>, or nonessential to the life cycle of the parasite</a:t>
            </a:r>
          </a:p>
          <a:p>
            <a:r>
              <a:rPr lang="en-US" b="1" dirty="0"/>
              <a:t>Biological</a:t>
            </a:r>
            <a:r>
              <a:rPr lang="en-US" dirty="0"/>
              <a:t>, serving as the site of some developmental events in the life cycle of the parasite</a:t>
            </a:r>
          </a:p>
        </p:txBody>
      </p:sp>
    </p:spTree>
    <p:extLst>
      <p:ext uri="{BB962C8B-B14F-4D97-AF65-F5344CB8AC3E}">
        <p14:creationId xmlns:p14="http://schemas.microsoft.com/office/powerpoint/2010/main" val="1947980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HELMINTHS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are parasitic worms that feed on a living host to gain nourishment and protection , while causing poor nutrient absorption , weakness and disease in the host.</a:t>
            </a:r>
          </a:p>
          <a:p>
            <a:r>
              <a:rPr lang="en-US" dirty="0"/>
              <a:t>Example of </a:t>
            </a:r>
            <a:r>
              <a:rPr lang="en-US" dirty="0" err="1"/>
              <a:t>helminths</a:t>
            </a:r>
            <a:r>
              <a:rPr lang="en-US" dirty="0"/>
              <a:t>:</a:t>
            </a:r>
          </a:p>
          <a:p>
            <a:pPr marL="514350" indent="-514350">
              <a:buFont typeface="+mj-lt"/>
              <a:buAutoNum type="alphaLcParenR"/>
            </a:pPr>
            <a:r>
              <a:rPr lang="en-US" i="1" dirty="0"/>
              <a:t>Nematodes</a:t>
            </a:r>
            <a:r>
              <a:rPr lang="en-US" dirty="0"/>
              <a:t> or roundworms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err="1"/>
              <a:t>Trematodes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Cestodes or tapeworm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err="1"/>
              <a:t>Monogenans</a:t>
            </a:r>
            <a:r>
              <a:rPr lang="en-US" dirty="0"/>
              <a:t>  also members of the flatworm phylum</a:t>
            </a:r>
          </a:p>
        </p:txBody>
      </p:sp>
    </p:spTree>
    <p:extLst>
      <p:ext uri="{BB962C8B-B14F-4D97-AF65-F5344CB8AC3E}">
        <p14:creationId xmlns:p14="http://schemas.microsoft.com/office/powerpoint/2010/main" val="3522666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CESTODES (TAPE WORMS)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Clinically important </a:t>
            </a:r>
            <a:r>
              <a:rPr lang="en-US" dirty="0" err="1"/>
              <a:t>cestodes</a:t>
            </a:r>
            <a:r>
              <a:rPr lang="en-US" dirty="0"/>
              <a:t> pathogenic to man are :</a:t>
            </a:r>
          </a:p>
          <a:p>
            <a:pPr marL="1028700" lvl="1" indent="-571500">
              <a:lnSpc>
                <a:spcPct val="150000"/>
              </a:lnSpc>
              <a:buFont typeface="+mj-lt"/>
              <a:buAutoNum type="romanUcPeriod"/>
            </a:pPr>
            <a:r>
              <a:rPr lang="en-US" dirty="0" err="1"/>
              <a:t>Tenia</a:t>
            </a:r>
            <a:r>
              <a:rPr lang="en-US" dirty="0"/>
              <a:t> </a:t>
            </a:r>
            <a:r>
              <a:rPr lang="en-US" dirty="0" err="1"/>
              <a:t>solium</a:t>
            </a:r>
            <a:r>
              <a:rPr lang="en-US" dirty="0"/>
              <a:t> (pork tapeworm), </a:t>
            </a:r>
          </a:p>
          <a:p>
            <a:pPr marL="1028700" lvl="1" indent="-571500">
              <a:lnSpc>
                <a:spcPct val="150000"/>
              </a:lnSpc>
              <a:buFont typeface="+mj-lt"/>
              <a:buAutoNum type="romanUcPeriod"/>
            </a:pPr>
            <a:r>
              <a:rPr lang="en-US" dirty="0"/>
              <a:t>T. </a:t>
            </a:r>
            <a:r>
              <a:rPr lang="en-US" dirty="0" err="1"/>
              <a:t>saginata</a:t>
            </a:r>
            <a:r>
              <a:rPr lang="en-US" dirty="0"/>
              <a:t> (beef tapeworm), </a:t>
            </a:r>
          </a:p>
          <a:p>
            <a:pPr marL="1028700" lvl="1" indent="-571500">
              <a:lnSpc>
                <a:spcPct val="150000"/>
              </a:lnSpc>
              <a:buFont typeface="+mj-lt"/>
              <a:buAutoNum type="romanUcPeriod"/>
            </a:pPr>
            <a:r>
              <a:rPr lang="en-US" dirty="0" err="1"/>
              <a:t>Diphyllobothrium</a:t>
            </a:r>
            <a:r>
              <a:rPr lang="en-US" dirty="0"/>
              <a:t> </a:t>
            </a:r>
            <a:r>
              <a:rPr lang="en-US" dirty="0" err="1"/>
              <a:t>lattum</a:t>
            </a:r>
            <a:r>
              <a:rPr lang="en-US" dirty="0"/>
              <a:t> (fish or broad tapeworm), </a:t>
            </a:r>
          </a:p>
          <a:p>
            <a:pPr marL="1028700" lvl="1" indent="-571500">
              <a:lnSpc>
                <a:spcPct val="150000"/>
              </a:lnSpc>
              <a:buFont typeface="+mj-lt"/>
              <a:buAutoNum type="romanUcPeriod"/>
            </a:pPr>
            <a:r>
              <a:rPr lang="en-US" dirty="0"/>
              <a:t>Hymenolepis nana (dwarf tapeworm) </a:t>
            </a:r>
          </a:p>
          <a:p>
            <a:pPr marL="1028700" lvl="1" indent="-571500">
              <a:lnSpc>
                <a:spcPct val="150000"/>
              </a:lnSpc>
              <a:buFont typeface="+mj-lt"/>
              <a:buAutoNum type="romanUcPeriod"/>
            </a:pPr>
            <a:r>
              <a:rPr lang="en-US" dirty="0"/>
              <a:t>Echinococcus </a:t>
            </a:r>
            <a:r>
              <a:rPr lang="en-US" dirty="0" err="1"/>
              <a:t>granulosus</a:t>
            </a:r>
            <a:r>
              <a:rPr lang="en-US" dirty="0"/>
              <a:t> and E. </a:t>
            </a:r>
            <a:r>
              <a:rPr lang="en-US" dirty="0" err="1"/>
              <a:t>multilocularis</a:t>
            </a:r>
            <a:r>
              <a:rPr lang="en-US" dirty="0"/>
              <a:t> (</a:t>
            </a:r>
            <a:r>
              <a:rPr lang="en-US" dirty="0" err="1"/>
              <a:t>hydatid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812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Tenia solium  T. saginata (Teniasis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	</a:t>
            </a:r>
            <a:r>
              <a:rPr lang="en-US" b="1" dirty="0"/>
              <a:t>Epidemiology</a:t>
            </a:r>
          </a:p>
          <a:p>
            <a:r>
              <a:rPr lang="en-US" dirty="0"/>
              <a:t>These </a:t>
            </a:r>
            <a:r>
              <a:rPr lang="en-US" dirty="0" err="1"/>
              <a:t>cestodes</a:t>
            </a:r>
            <a:r>
              <a:rPr lang="en-US" dirty="0"/>
              <a:t> have a worldwide distribution but incidence is higher in developing countries.</a:t>
            </a:r>
          </a:p>
          <a:p>
            <a:r>
              <a:rPr lang="en-US" dirty="0"/>
              <a:t> Infection rate is as low as 1 per 1000 in most of North America and as high as 10% in the third world.</a:t>
            </a:r>
          </a:p>
          <a:p>
            <a:r>
              <a:rPr lang="en-US" dirty="0"/>
              <a:t> Pork tapeworm shows a higher incidence but this is dependent on dietary habits.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700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Morphology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T. </a:t>
            </a:r>
            <a:r>
              <a:rPr lang="en-US" b="1" dirty="0" err="1">
                <a:solidFill>
                  <a:srgbClr val="FF0000"/>
                </a:solidFill>
              </a:rPr>
              <a:t>saginata</a:t>
            </a:r>
            <a:r>
              <a:rPr lang="en-US" b="1" dirty="0">
                <a:solidFill>
                  <a:srgbClr val="FF0000"/>
                </a:solidFill>
              </a:rPr>
              <a:t> –</a:t>
            </a:r>
          </a:p>
          <a:p>
            <a:r>
              <a:rPr lang="en-US" dirty="0"/>
              <a:t>4 to 6 meters long and 12 mm broad; </a:t>
            </a:r>
          </a:p>
          <a:p>
            <a:r>
              <a:rPr lang="en-US" dirty="0"/>
              <a:t>pear-shaped head (</a:t>
            </a:r>
            <a:r>
              <a:rPr lang="en-US" dirty="0" err="1"/>
              <a:t>scolex</a:t>
            </a:r>
            <a:r>
              <a:rPr lang="en-US" dirty="0"/>
              <a:t>) with four suckers but no hooks or neck. </a:t>
            </a:r>
          </a:p>
          <a:p>
            <a:r>
              <a:rPr lang="en-US" dirty="0"/>
              <a:t>long flat body with several hundred segments (</a:t>
            </a:r>
            <a:r>
              <a:rPr lang="en-US" dirty="0" err="1"/>
              <a:t>proglottids</a:t>
            </a:r>
            <a:r>
              <a:rPr lang="en-US" dirty="0"/>
              <a:t>).</a:t>
            </a:r>
          </a:p>
          <a:p>
            <a:r>
              <a:rPr lang="en-US" dirty="0"/>
              <a:t> Each segment is about 18 x 6 mm with a branched uterus (15-30 branches). </a:t>
            </a:r>
          </a:p>
          <a:p>
            <a:r>
              <a:rPr lang="en-US" dirty="0"/>
              <a:t>The egg is 35 x 45 micrometers, roundish and yellow-brown. </a:t>
            </a:r>
          </a:p>
          <a:p>
            <a:r>
              <a:rPr lang="en-US" dirty="0"/>
              <a:t>It has peripheral radial striations and contains an embryo with 3 </a:t>
            </a:r>
            <a:r>
              <a:rPr lang="en-US" dirty="0" err="1"/>
              <a:t>hooklets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639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1738</Words>
  <Application>Microsoft Office PowerPoint</Application>
  <PresentationFormat>Widescreen</PresentationFormat>
  <Paragraphs>154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PARASTOLOGY</vt:lpstr>
      <vt:lpstr>INTRODUCTION TO PARASITOLOGY</vt:lpstr>
      <vt:lpstr>CHARACTERISTICS OF PARASITES AND THEIR HOST</vt:lpstr>
      <vt:lpstr>PowerPoint Presentation</vt:lpstr>
      <vt:lpstr>PowerPoint Presentation</vt:lpstr>
      <vt:lpstr>HELMINTHS</vt:lpstr>
      <vt:lpstr>CESTODES (TAPE WORMS)</vt:lpstr>
      <vt:lpstr>Tenia solium  T. saginata (Teniasis</vt:lpstr>
      <vt:lpstr>Morphology </vt:lpstr>
      <vt:lpstr>PowerPoint Presentation</vt:lpstr>
      <vt:lpstr>Life cycle </vt:lpstr>
      <vt:lpstr>PowerPoint Presentation</vt:lpstr>
      <vt:lpstr>PowerPoint Presentation</vt:lpstr>
      <vt:lpstr>Treatment and control </vt:lpstr>
      <vt:lpstr>Diphyllobothrium latum (fish or broad tapeworm)</vt:lpstr>
      <vt:lpstr>Morphology </vt:lpstr>
      <vt:lpstr>Life cycle </vt:lpstr>
      <vt:lpstr>Symptoms </vt:lpstr>
      <vt:lpstr>PowerPoint Presentation</vt:lpstr>
      <vt:lpstr>Hymenolepis nana (dwarf tapeworm)  </vt:lpstr>
      <vt:lpstr>Echinococcosis (hydatid) </vt:lpstr>
      <vt:lpstr>Echinococcus granulosus  </vt:lpstr>
      <vt:lpstr>Life cycle </vt:lpstr>
      <vt:lpstr>PowerPoint Presentation</vt:lpstr>
      <vt:lpstr>Symptoms </vt:lpstr>
      <vt:lpstr>Diagnosis </vt:lpstr>
      <vt:lpstr>Treatment and control </vt:lpstr>
      <vt:lpstr>E. multilocularis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PARASTOLOGY</dc:title>
  <dc:creator>ADMIN</dc:creator>
  <cp:lastModifiedBy>ladohsmylz@gmail.com</cp:lastModifiedBy>
  <cp:revision>19</cp:revision>
  <dcterms:created xsi:type="dcterms:W3CDTF">2021-02-11T17:30:41Z</dcterms:created>
  <dcterms:modified xsi:type="dcterms:W3CDTF">2022-05-10T07:33:20Z</dcterms:modified>
</cp:coreProperties>
</file>