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6"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2" r:id="rId27"/>
    <p:sldId id="283" r:id="rId28"/>
    <p:sldId id="284" r:id="rId29"/>
    <p:sldId id="285" r:id="rId30"/>
    <p:sldId id="286" r:id="rId31"/>
    <p:sldId id="287" r:id="rId32"/>
    <p:sldId id="281" r:id="rId33"/>
    <p:sldId id="288" r:id="rId34"/>
    <p:sldId id="289" r:id="rId35"/>
    <p:sldId id="290"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9E939A-6D58-4F1B-8A04-2D37F4F24E5E}"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2C62BC-4E1E-440B-8EEC-9DD8CD28DF34}" type="slidenum">
              <a:rPr lang="en-US" smtClean="0"/>
              <a:t>‹#›</a:t>
            </a:fld>
            <a:endParaRPr lang="en-US"/>
          </a:p>
        </p:txBody>
      </p:sp>
    </p:spTree>
    <p:extLst>
      <p:ext uri="{BB962C8B-B14F-4D97-AF65-F5344CB8AC3E}">
        <p14:creationId xmlns:p14="http://schemas.microsoft.com/office/powerpoint/2010/main" val="3256199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9E939A-6D58-4F1B-8A04-2D37F4F24E5E}"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2C62BC-4E1E-440B-8EEC-9DD8CD28DF34}" type="slidenum">
              <a:rPr lang="en-US" smtClean="0"/>
              <a:t>‹#›</a:t>
            </a:fld>
            <a:endParaRPr lang="en-US"/>
          </a:p>
        </p:txBody>
      </p:sp>
    </p:spTree>
    <p:extLst>
      <p:ext uri="{BB962C8B-B14F-4D97-AF65-F5344CB8AC3E}">
        <p14:creationId xmlns:p14="http://schemas.microsoft.com/office/powerpoint/2010/main" val="4228195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9E939A-6D58-4F1B-8A04-2D37F4F24E5E}"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2C62BC-4E1E-440B-8EEC-9DD8CD28DF34}" type="slidenum">
              <a:rPr lang="en-US" smtClean="0"/>
              <a:t>‹#›</a:t>
            </a:fld>
            <a:endParaRPr lang="en-US"/>
          </a:p>
        </p:txBody>
      </p:sp>
    </p:spTree>
    <p:extLst>
      <p:ext uri="{BB962C8B-B14F-4D97-AF65-F5344CB8AC3E}">
        <p14:creationId xmlns:p14="http://schemas.microsoft.com/office/powerpoint/2010/main" val="2682669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9E939A-6D58-4F1B-8A04-2D37F4F24E5E}"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2C62BC-4E1E-440B-8EEC-9DD8CD28DF34}" type="slidenum">
              <a:rPr lang="en-US" smtClean="0"/>
              <a:t>‹#›</a:t>
            </a:fld>
            <a:endParaRPr lang="en-US"/>
          </a:p>
        </p:txBody>
      </p:sp>
    </p:spTree>
    <p:extLst>
      <p:ext uri="{BB962C8B-B14F-4D97-AF65-F5344CB8AC3E}">
        <p14:creationId xmlns:p14="http://schemas.microsoft.com/office/powerpoint/2010/main" val="2815296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F9E939A-6D58-4F1B-8A04-2D37F4F24E5E}"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2C62BC-4E1E-440B-8EEC-9DD8CD28DF34}" type="slidenum">
              <a:rPr lang="en-US" smtClean="0"/>
              <a:t>‹#›</a:t>
            </a:fld>
            <a:endParaRPr lang="en-US"/>
          </a:p>
        </p:txBody>
      </p:sp>
    </p:spTree>
    <p:extLst>
      <p:ext uri="{BB962C8B-B14F-4D97-AF65-F5344CB8AC3E}">
        <p14:creationId xmlns:p14="http://schemas.microsoft.com/office/powerpoint/2010/main" val="3620745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9E939A-6D58-4F1B-8A04-2D37F4F24E5E}" type="datetimeFigureOut">
              <a:rPr lang="en-US" smtClean="0"/>
              <a:t>10/5/2021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2C62BC-4E1E-440B-8EEC-9DD8CD28DF34}" type="slidenum">
              <a:rPr lang="en-US" smtClean="0"/>
              <a:t>‹#›</a:t>
            </a:fld>
            <a:endParaRPr lang="en-US"/>
          </a:p>
        </p:txBody>
      </p:sp>
    </p:spTree>
    <p:extLst>
      <p:ext uri="{BB962C8B-B14F-4D97-AF65-F5344CB8AC3E}">
        <p14:creationId xmlns:p14="http://schemas.microsoft.com/office/powerpoint/2010/main" val="2967857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9E939A-6D58-4F1B-8A04-2D37F4F24E5E}" type="datetimeFigureOut">
              <a:rPr lang="en-US" smtClean="0"/>
              <a:t>10/5/2021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2C62BC-4E1E-440B-8EEC-9DD8CD28DF34}" type="slidenum">
              <a:rPr lang="en-US" smtClean="0"/>
              <a:t>‹#›</a:t>
            </a:fld>
            <a:endParaRPr lang="en-US"/>
          </a:p>
        </p:txBody>
      </p:sp>
    </p:spTree>
    <p:extLst>
      <p:ext uri="{BB962C8B-B14F-4D97-AF65-F5344CB8AC3E}">
        <p14:creationId xmlns:p14="http://schemas.microsoft.com/office/powerpoint/2010/main" val="1695638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9E939A-6D58-4F1B-8A04-2D37F4F24E5E}" type="datetimeFigureOut">
              <a:rPr lang="en-US" smtClean="0"/>
              <a:t>10/5/2021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2C62BC-4E1E-440B-8EEC-9DD8CD28DF34}" type="slidenum">
              <a:rPr lang="en-US" smtClean="0"/>
              <a:t>‹#›</a:t>
            </a:fld>
            <a:endParaRPr lang="en-US"/>
          </a:p>
        </p:txBody>
      </p:sp>
    </p:spTree>
    <p:extLst>
      <p:ext uri="{BB962C8B-B14F-4D97-AF65-F5344CB8AC3E}">
        <p14:creationId xmlns:p14="http://schemas.microsoft.com/office/powerpoint/2010/main" val="3828965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9E939A-6D58-4F1B-8A04-2D37F4F24E5E}" type="datetimeFigureOut">
              <a:rPr lang="en-US" smtClean="0"/>
              <a:t>10/5/2021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2C62BC-4E1E-440B-8EEC-9DD8CD28DF34}" type="slidenum">
              <a:rPr lang="en-US" smtClean="0"/>
              <a:t>‹#›</a:t>
            </a:fld>
            <a:endParaRPr lang="en-US"/>
          </a:p>
        </p:txBody>
      </p:sp>
    </p:spTree>
    <p:extLst>
      <p:ext uri="{BB962C8B-B14F-4D97-AF65-F5344CB8AC3E}">
        <p14:creationId xmlns:p14="http://schemas.microsoft.com/office/powerpoint/2010/main" val="1566165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F9E939A-6D58-4F1B-8A04-2D37F4F24E5E}" type="datetimeFigureOut">
              <a:rPr lang="en-US" smtClean="0"/>
              <a:t>10/5/2021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2C62BC-4E1E-440B-8EEC-9DD8CD28DF34}" type="slidenum">
              <a:rPr lang="en-US" smtClean="0"/>
              <a:t>‹#›</a:t>
            </a:fld>
            <a:endParaRPr lang="en-US"/>
          </a:p>
        </p:txBody>
      </p:sp>
    </p:spTree>
    <p:extLst>
      <p:ext uri="{BB962C8B-B14F-4D97-AF65-F5344CB8AC3E}">
        <p14:creationId xmlns:p14="http://schemas.microsoft.com/office/powerpoint/2010/main" val="4126788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F9E939A-6D58-4F1B-8A04-2D37F4F24E5E}" type="datetimeFigureOut">
              <a:rPr lang="en-US" smtClean="0"/>
              <a:t>10/5/2021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2C62BC-4E1E-440B-8EEC-9DD8CD28DF34}" type="slidenum">
              <a:rPr lang="en-US" smtClean="0"/>
              <a:t>‹#›</a:t>
            </a:fld>
            <a:endParaRPr lang="en-US"/>
          </a:p>
        </p:txBody>
      </p:sp>
    </p:spTree>
    <p:extLst>
      <p:ext uri="{BB962C8B-B14F-4D97-AF65-F5344CB8AC3E}">
        <p14:creationId xmlns:p14="http://schemas.microsoft.com/office/powerpoint/2010/main" val="2858410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E939A-6D58-4F1B-8A04-2D37F4F24E5E}" type="datetimeFigureOut">
              <a:rPr lang="en-US" smtClean="0"/>
              <a:t>10/5/2021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2C62BC-4E1E-440B-8EEC-9DD8CD28DF34}" type="slidenum">
              <a:rPr lang="en-US" smtClean="0"/>
              <a:t>‹#›</a:t>
            </a:fld>
            <a:endParaRPr lang="en-US"/>
          </a:p>
        </p:txBody>
      </p:sp>
    </p:spTree>
    <p:extLst>
      <p:ext uri="{BB962C8B-B14F-4D97-AF65-F5344CB8AC3E}">
        <p14:creationId xmlns:p14="http://schemas.microsoft.com/office/powerpoint/2010/main" val="42671939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PHYSICAL EXAMINATION</a:t>
            </a:r>
            <a:endParaRPr lang="en-US" dirty="0"/>
          </a:p>
        </p:txBody>
      </p:sp>
      <p:sp>
        <p:nvSpPr>
          <p:cNvPr id="3" name="Subtitle 2"/>
          <p:cNvSpPr>
            <a:spLocks noGrp="1"/>
          </p:cNvSpPr>
          <p:nvPr>
            <p:ph type="subTitle" idx="1"/>
          </p:nvPr>
        </p:nvSpPr>
        <p:spPr/>
        <p:txBody>
          <a:bodyPr/>
          <a:lstStyle/>
          <a:p>
            <a:r>
              <a:rPr lang="en-US" dirty="0" smtClean="0"/>
              <a:t>BY PHEONA LUGOGO</a:t>
            </a:r>
          </a:p>
          <a:p>
            <a:r>
              <a:rPr lang="en-US" dirty="0" smtClean="0"/>
              <a:t>FOR THIKA KMTC SEPTEMBER 2021</a:t>
            </a:r>
          </a:p>
          <a:p>
            <a:r>
              <a:rPr lang="en-US" dirty="0" smtClean="0"/>
              <a:t> NURSING STUDENTS</a:t>
            </a:r>
          </a:p>
          <a:p>
            <a:endParaRPr lang="en-US" dirty="0"/>
          </a:p>
        </p:txBody>
      </p:sp>
    </p:spTree>
    <p:extLst>
      <p:ext uri="{BB962C8B-B14F-4D97-AF65-F5344CB8AC3E}">
        <p14:creationId xmlns:p14="http://schemas.microsoft.com/office/powerpoint/2010/main" val="3348092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lnSpc>
                <a:spcPct val="100000"/>
              </a:lnSpc>
              <a:buNone/>
            </a:pPr>
            <a:r>
              <a:rPr lang="en-US" dirty="0" smtClean="0"/>
              <a:t>FOR CHILDREN, ADD:</a:t>
            </a:r>
          </a:p>
          <a:p>
            <a:pPr>
              <a:lnSpc>
                <a:spcPct val="100000"/>
              </a:lnSpc>
            </a:pPr>
            <a:r>
              <a:rPr lang="en-US" dirty="0" smtClean="0"/>
              <a:t>Immunization card</a:t>
            </a:r>
          </a:p>
          <a:p>
            <a:pPr>
              <a:lnSpc>
                <a:spcPct val="100000"/>
              </a:lnSpc>
            </a:pPr>
            <a:r>
              <a:rPr lang="en-US" dirty="0" smtClean="0"/>
              <a:t>Secure parental involvement</a:t>
            </a:r>
          </a:p>
          <a:p>
            <a:pPr>
              <a:lnSpc>
                <a:spcPct val="100000"/>
              </a:lnSpc>
            </a:pPr>
            <a:r>
              <a:rPr lang="en-US" dirty="0" smtClean="0"/>
              <a:t>Child friendly environment</a:t>
            </a:r>
          </a:p>
          <a:p>
            <a:pPr marL="0" indent="0">
              <a:lnSpc>
                <a:spcPct val="100000"/>
              </a:lnSpc>
              <a:buNone/>
            </a:pPr>
            <a:r>
              <a:rPr lang="en-US" dirty="0" smtClean="0"/>
              <a:t>NOTE:</a:t>
            </a:r>
          </a:p>
          <a:p>
            <a:pPr marL="514350" indent="-514350">
              <a:lnSpc>
                <a:spcPct val="100000"/>
              </a:lnSpc>
              <a:buFont typeface="+mj-lt"/>
              <a:buAutoNum type="arabicPeriod"/>
            </a:pPr>
            <a:r>
              <a:rPr lang="en-US" dirty="0" smtClean="0"/>
              <a:t>Begin with less invasive to more invasive techniques.</a:t>
            </a:r>
          </a:p>
          <a:p>
            <a:pPr marL="514350" indent="-514350">
              <a:lnSpc>
                <a:spcPct val="100000"/>
              </a:lnSpc>
              <a:buFont typeface="+mj-lt"/>
              <a:buAutoNum type="arabicPeriod"/>
            </a:pPr>
            <a:r>
              <a:rPr lang="en-US" dirty="0" smtClean="0"/>
              <a:t>Let child familiarize themselves with the equipment</a:t>
            </a:r>
          </a:p>
          <a:p>
            <a:pPr marL="514350" indent="-514350">
              <a:lnSpc>
                <a:spcPct val="100000"/>
              </a:lnSpc>
              <a:buFont typeface="+mj-lt"/>
              <a:buAutoNum type="arabicPeriod"/>
            </a:pPr>
            <a:r>
              <a:rPr lang="en-US" dirty="0" smtClean="0"/>
              <a:t>Explain each step with age-appropriate communication skills</a:t>
            </a:r>
            <a:endParaRPr lang="en-US" dirty="0"/>
          </a:p>
        </p:txBody>
      </p:sp>
    </p:spTree>
    <p:extLst>
      <p:ext uri="{BB962C8B-B14F-4D97-AF65-F5344CB8AC3E}">
        <p14:creationId xmlns:p14="http://schemas.microsoft.com/office/powerpoint/2010/main" val="700352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POSITIONING</a:t>
            </a:r>
            <a:endParaRPr lang="en-US" dirty="0"/>
          </a:p>
        </p:txBody>
      </p:sp>
      <p:sp>
        <p:nvSpPr>
          <p:cNvPr id="3" name="Content Placeholder 2"/>
          <p:cNvSpPr>
            <a:spLocks noGrp="1"/>
          </p:cNvSpPr>
          <p:nvPr>
            <p:ph idx="1"/>
          </p:nvPr>
        </p:nvSpPr>
        <p:spPr/>
        <p:txBody>
          <a:bodyPr>
            <a:normAutofit lnSpcReduction="10000"/>
          </a:bodyPr>
          <a:lstStyle/>
          <a:p>
            <a:pPr marL="514350" indent="-514350">
              <a:lnSpc>
                <a:spcPct val="100000"/>
              </a:lnSpc>
              <a:buFont typeface="+mj-lt"/>
              <a:buAutoNum type="arabicPeriod"/>
            </a:pPr>
            <a:r>
              <a:rPr lang="en-US" dirty="0" smtClean="0"/>
              <a:t>Sitting/high fowler’s (60-90 degrees)</a:t>
            </a:r>
          </a:p>
          <a:p>
            <a:pPr marL="514350" indent="-514350">
              <a:lnSpc>
                <a:spcPct val="100000"/>
              </a:lnSpc>
              <a:buFont typeface="+mj-lt"/>
              <a:buAutoNum type="arabicPeriod"/>
            </a:pPr>
            <a:r>
              <a:rPr lang="en-US" dirty="0" smtClean="0"/>
              <a:t>Standing</a:t>
            </a:r>
          </a:p>
          <a:p>
            <a:pPr marL="514350" indent="-514350">
              <a:lnSpc>
                <a:spcPct val="100000"/>
              </a:lnSpc>
              <a:buFont typeface="+mj-lt"/>
              <a:buAutoNum type="arabicPeriod"/>
            </a:pPr>
            <a:r>
              <a:rPr lang="en-US" dirty="0" smtClean="0"/>
              <a:t>Supine and prone</a:t>
            </a:r>
          </a:p>
          <a:p>
            <a:pPr marL="514350" indent="-514350">
              <a:lnSpc>
                <a:spcPct val="100000"/>
              </a:lnSpc>
              <a:buFont typeface="+mj-lt"/>
              <a:buAutoNum type="arabicPeriod"/>
            </a:pPr>
            <a:r>
              <a:rPr lang="en-US" dirty="0" smtClean="0"/>
              <a:t>Dorsal recumbent</a:t>
            </a:r>
          </a:p>
          <a:p>
            <a:pPr marL="514350" indent="-514350">
              <a:lnSpc>
                <a:spcPct val="100000"/>
              </a:lnSpc>
              <a:buFont typeface="+mj-lt"/>
              <a:buAutoNum type="arabicPeriod"/>
            </a:pPr>
            <a:r>
              <a:rPr lang="en-US" dirty="0" smtClean="0"/>
              <a:t>Sims </a:t>
            </a:r>
          </a:p>
          <a:p>
            <a:pPr marL="514350" indent="-514350">
              <a:lnSpc>
                <a:spcPct val="100000"/>
              </a:lnSpc>
              <a:buFont typeface="+mj-lt"/>
              <a:buAutoNum type="arabicPeriod"/>
            </a:pPr>
            <a:r>
              <a:rPr lang="en-US" dirty="0" smtClean="0"/>
              <a:t>Lithotomy</a:t>
            </a:r>
          </a:p>
          <a:p>
            <a:pPr marL="514350" indent="-514350">
              <a:lnSpc>
                <a:spcPct val="100000"/>
              </a:lnSpc>
              <a:buFont typeface="+mj-lt"/>
              <a:buAutoNum type="arabicPeriod"/>
            </a:pPr>
            <a:r>
              <a:rPr lang="en-US" dirty="0" smtClean="0"/>
              <a:t>Knee-chest</a:t>
            </a:r>
          </a:p>
          <a:p>
            <a:pPr marL="0" indent="0">
              <a:lnSpc>
                <a:spcPct val="100000"/>
              </a:lnSpc>
              <a:buNone/>
            </a:pPr>
            <a:r>
              <a:rPr lang="en-US" dirty="0" smtClean="0">
                <a:solidFill>
                  <a:srgbClr val="FF0000"/>
                </a:solidFill>
              </a:rPr>
              <a:t>Find out more about these positions and when they are used.</a:t>
            </a:r>
          </a:p>
          <a:p>
            <a:pPr marL="0" indent="0">
              <a:buNone/>
            </a:pPr>
            <a:endParaRPr lang="en-US" dirty="0"/>
          </a:p>
        </p:txBody>
      </p:sp>
    </p:spTree>
    <p:extLst>
      <p:ext uri="{BB962C8B-B14F-4D97-AF65-F5344CB8AC3E}">
        <p14:creationId xmlns:p14="http://schemas.microsoft.com/office/powerpoint/2010/main" val="31133830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PREPARING THE PATIENT</a:t>
            </a:r>
            <a:endParaRPr lang="en-US" dirty="0"/>
          </a:p>
        </p:txBody>
      </p:sp>
      <p:sp>
        <p:nvSpPr>
          <p:cNvPr id="3" name="Content Placeholder 2"/>
          <p:cNvSpPr>
            <a:spLocks noGrp="1"/>
          </p:cNvSpPr>
          <p:nvPr>
            <p:ph idx="1"/>
          </p:nvPr>
        </p:nvSpPr>
        <p:spPr/>
        <p:txBody>
          <a:bodyPr/>
          <a:lstStyle/>
          <a:p>
            <a:pPr>
              <a:lnSpc>
                <a:spcPct val="150000"/>
              </a:lnSpc>
            </a:pPr>
            <a:r>
              <a:rPr lang="en-US" dirty="0" smtClean="0"/>
              <a:t>Psychological: explaining procedure, obtaining consent</a:t>
            </a:r>
          </a:p>
          <a:p>
            <a:pPr>
              <a:lnSpc>
                <a:spcPct val="150000"/>
              </a:lnSpc>
            </a:pPr>
            <a:r>
              <a:rPr lang="en-US" dirty="0" smtClean="0"/>
              <a:t>Physical: removal of clothes and covering appropriately, screening, positioning.</a:t>
            </a:r>
            <a:endParaRPr lang="en-US" dirty="0"/>
          </a:p>
        </p:txBody>
      </p:sp>
    </p:spTree>
    <p:extLst>
      <p:ext uri="{BB962C8B-B14F-4D97-AF65-F5344CB8AC3E}">
        <p14:creationId xmlns:p14="http://schemas.microsoft.com/office/powerpoint/2010/main" val="1664583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SURVEY</a:t>
            </a:r>
            <a:endParaRPr lang="en-US" dirty="0"/>
          </a:p>
        </p:txBody>
      </p:sp>
      <p:sp>
        <p:nvSpPr>
          <p:cNvPr id="3" name="Content Placeholder 2"/>
          <p:cNvSpPr>
            <a:spLocks noGrp="1"/>
          </p:cNvSpPr>
          <p:nvPr>
            <p:ph idx="1"/>
          </p:nvPr>
        </p:nvSpPr>
        <p:spPr/>
        <p:txBody>
          <a:bodyPr>
            <a:normAutofit/>
          </a:bodyPr>
          <a:lstStyle/>
          <a:p>
            <a:r>
              <a:rPr lang="en-US" dirty="0" smtClean="0"/>
              <a:t>Identification data			Body movements</a:t>
            </a:r>
          </a:p>
          <a:p>
            <a:pPr marL="0" indent="0">
              <a:buNone/>
            </a:pPr>
            <a:r>
              <a:rPr lang="en-US" dirty="0" smtClean="0"/>
              <a:t>• Gender and race				Hygiene and grooming</a:t>
            </a:r>
          </a:p>
          <a:p>
            <a:pPr marL="0" indent="0">
              <a:buNone/>
            </a:pPr>
            <a:r>
              <a:rPr lang="en-US" dirty="0" smtClean="0"/>
              <a:t>• Age						Body </a:t>
            </a:r>
            <a:r>
              <a:rPr lang="en-US" dirty="0" err="1" smtClean="0"/>
              <a:t>odour</a:t>
            </a:r>
            <a:endParaRPr lang="en-US" dirty="0" smtClean="0"/>
          </a:p>
          <a:p>
            <a:pPr marL="0" indent="0">
              <a:buNone/>
            </a:pPr>
            <a:r>
              <a:rPr lang="en-US" dirty="0" smtClean="0"/>
              <a:t>• Signs of distress				Affect and mood</a:t>
            </a:r>
          </a:p>
          <a:p>
            <a:pPr marL="0" indent="0">
              <a:buNone/>
            </a:pPr>
            <a:r>
              <a:rPr lang="en-US" dirty="0" smtClean="0"/>
              <a:t>• Body type					Speech</a:t>
            </a:r>
          </a:p>
          <a:p>
            <a:pPr marL="0" indent="0">
              <a:buNone/>
            </a:pPr>
            <a:r>
              <a:rPr lang="en-US" dirty="0" smtClean="0"/>
              <a:t>• Posture					Substance abuse</a:t>
            </a:r>
          </a:p>
          <a:p>
            <a:pPr marL="0" indent="0">
              <a:buNone/>
            </a:pPr>
            <a:r>
              <a:rPr lang="en-US" dirty="0" smtClean="0"/>
              <a:t>• Gait						Mental state</a:t>
            </a:r>
          </a:p>
        </p:txBody>
      </p:sp>
    </p:spTree>
    <p:extLst>
      <p:ext uri="{BB962C8B-B14F-4D97-AF65-F5344CB8AC3E}">
        <p14:creationId xmlns:p14="http://schemas.microsoft.com/office/powerpoint/2010/main" val="24711953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5"/>
            <a:ext cx="10515600" cy="4771118"/>
          </a:xfrm>
        </p:spPr>
        <p:txBody>
          <a:bodyPr>
            <a:normAutofit lnSpcReduction="10000"/>
          </a:bodyPr>
          <a:lstStyle/>
          <a:p>
            <a:pPr marL="514350" indent="-514350">
              <a:buFont typeface="+mj-lt"/>
              <a:buAutoNum type="arabicPeriod"/>
            </a:pPr>
            <a:r>
              <a:rPr lang="en-US" dirty="0" smtClean="0"/>
              <a:t>Hand washing</a:t>
            </a:r>
          </a:p>
          <a:p>
            <a:pPr marL="514350" indent="-514350">
              <a:buFont typeface="+mj-lt"/>
              <a:buAutoNum type="arabicPeriod"/>
            </a:pPr>
            <a:r>
              <a:rPr lang="en-US" dirty="0" smtClean="0"/>
              <a:t>Measure height, weight and vital signs</a:t>
            </a:r>
          </a:p>
          <a:p>
            <a:pPr marL="514350" indent="-514350">
              <a:lnSpc>
                <a:spcPct val="150000"/>
              </a:lnSpc>
              <a:buFont typeface="+mj-lt"/>
              <a:buAutoNum type="arabicPeriod"/>
            </a:pPr>
            <a:r>
              <a:rPr lang="en-US" dirty="0" smtClean="0"/>
              <a:t>Assist patient to get on couch, lie supine and do head to toe assessment.</a:t>
            </a:r>
          </a:p>
          <a:p>
            <a:pPr marL="514350" indent="-514350">
              <a:buFont typeface="+mj-lt"/>
              <a:buAutoNum type="arabicPeriod"/>
            </a:pPr>
            <a:r>
              <a:rPr lang="en-US" dirty="0" smtClean="0"/>
              <a:t>Assess the head: Shape and symmetry; condition of hair and scalp </a:t>
            </a:r>
          </a:p>
          <a:p>
            <a:pPr marL="514350" indent="-514350">
              <a:lnSpc>
                <a:spcPct val="150000"/>
              </a:lnSpc>
              <a:buFont typeface="+mj-lt"/>
              <a:buAutoNum type="arabicPeriod"/>
            </a:pPr>
            <a:r>
              <a:rPr lang="en-US" dirty="0" smtClean="0"/>
              <a:t>Eyes: Conjunctiva and sclera, </a:t>
            </a:r>
            <a:r>
              <a:rPr lang="en-US" dirty="0" err="1" smtClean="0"/>
              <a:t>eyebrows,eyelids</a:t>
            </a:r>
            <a:r>
              <a:rPr lang="en-US" dirty="0" smtClean="0"/>
              <a:t>, pupils; reactivity to light and ability to follow your finger or a light, position and alignment, visual acuity.</a:t>
            </a:r>
          </a:p>
          <a:p>
            <a:pPr marL="514350" indent="-514350">
              <a:buFont typeface="+mj-lt"/>
              <a:buAutoNum type="arabicPeriod"/>
            </a:pPr>
            <a:endParaRPr lang="en-US" dirty="0" smtClean="0"/>
          </a:p>
          <a:p>
            <a:pPr marL="0" indent="0">
              <a:buNone/>
            </a:pPr>
            <a:endParaRPr lang="en-US" dirty="0" smtClean="0"/>
          </a:p>
          <a:p>
            <a:pPr marL="514350" indent="-514350">
              <a:buFont typeface="+mj-lt"/>
              <a:buAutoNum type="arabicPeriod"/>
            </a:pPr>
            <a:endParaRPr lang="en-US" dirty="0" smtClean="0"/>
          </a:p>
          <a:p>
            <a:pPr marL="0" indent="0">
              <a:buNone/>
            </a:pPr>
            <a:endParaRPr lang="en-US" dirty="0" smtClean="0"/>
          </a:p>
        </p:txBody>
      </p:sp>
    </p:spTree>
    <p:extLst>
      <p:ext uri="{BB962C8B-B14F-4D97-AF65-F5344CB8AC3E}">
        <p14:creationId xmlns:p14="http://schemas.microsoft.com/office/powerpoint/2010/main" val="42721409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51751"/>
            <a:ext cx="10515600" cy="4351338"/>
          </a:xfrm>
        </p:spPr>
        <p:txBody>
          <a:bodyPr>
            <a:normAutofit/>
          </a:bodyPr>
          <a:lstStyle/>
          <a:p>
            <a:pPr marL="0" indent="0">
              <a:lnSpc>
                <a:spcPct val="100000"/>
              </a:lnSpc>
              <a:buNone/>
            </a:pPr>
            <a:r>
              <a:rPr lang="en-US" dirty="0" smtClean="0"/>
              <a:t>7. Ears: Hearing aids, pain? Use tuning fork also (</a:t>
            </a:r>
            <a:r>
              <a:rPr lang="en-US" dirty="0" err="1" smtClean="0"/>
              <a:t>Rinne</a:t>
            </a:r>
            <a:r>
              <a:rPr lang="en-US" dirty="0" smtClean="0"/>
              <a:t> and weber tests). Speak in a whisper: can he hear you and comprehend? Turn away to make sure he isn’t reading your lips. Assess ear canal and tympanic membrane</a:t>
            </a:r>
          </a:p>
          <a:p>
            <a:pPr marL="0" indent="0">
              <a:lnSpc>
                <a:spcPct val="100000"/>
              </a:lnSpc>
              <a:buNone/>
            </a:pPr>
            <a:r>
              <a:rPr lang="en-US" dirty="0" smtClean="0"/>
              <a:t>8. Nose: Drainage, congestion, difficulty breathing, sense of smell, polyps</a:t>
            </a:r>
          </a:p>
          <a:p>
            <a:pPr marL="0" indent="0">
              <a:lnSpc>
                <a:spcPct val="100000"/>
              </a:lnSpc>
              <a:buNone/>
            </a:pPr>
            <a:r>
              <a:rPr lang="en-US" dirty="0" smtClean="0"/>
              <a:t>9. Throat and Mouth: Mucous membranes, any lesions, teeth or dentures, odor, swallowing, trachea, lymph nodes, tongue</a:t>
            </a:r>
          </a:p>
        </p:txBody>
      </p:sp>
    </p:spTree>
    <p:extLst>
      <p:ext uri="{BB962C8B-B14F-4D97-AF65-F5344CB8AC3E}">
        <p14:creationId xmlns:p14="http://schemas.microsoft.com/office/powerpoint/2010/main" val="3268283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nSpc>
                <a:spcPct val="100000"/>
              </a:lnSpc>
              <a:buNone/>
            </a:pPr>
            <a:r>
              <a:rPr lang="en-US" dirty="0" smtClean="0"/>
              <a:t>10. Level of Consciousness and Orientation:</a:t>
            </a:r>
          </a:p>
          <a:p>
            <a:pPr>
              <a:lnSpc>
                <a:spcPct val="100000"/>
              </a:lnSpc>
            </a:pPr>
            <a:r>
              <a:rPr lang="en-US" dirty="0" smtClean="0"/>
              <a:t>Is he awake and alert? Is he oriented to Person (knows his name), Place (he can tell you where he is) and Time (knows the day and date). A fourth level of orientation is Purpose (he knows why you are examining him; or knows the function of something such as your penlight or stethoscope).</a:t>
            </a:r>
          </a:p>
          <a:p>
            <a:pPr marL="0" indent="0">
              <a:lnSpc>
                <a:spcPct val="100000"/>
              </a:lnSpc>
              <a:buNone/>
            </a:pPr>
            <a:r>
              <a:rPr lang="en-US" dirty="0" smtClean="0"/>
              <a:t>11. Skin and hair: breaks in the skin, scars, lesions, wounds, redness, or irritation. Assess the turgor, color, temperature and moisture of the skin. Hair texture, distribution, cleanliness.</a:t>
            </a:r>
          </a:p>
          <a:p>
            <a:endParaRPr lang="en-US" dirty="0" smtClean="0"/>
          </a:p>
          <a:p>
            <a:endParaRPr lang="en-US" dirty="0"/>
          </a:p>
        </p:txBody>
      </p:sp>
    </p:spTree>
    <p:extLst>
      <p:ext uri="{BB962C8B-B14F-4D97-AF65-F5344CB8AC3E}">
        <p14:creationId xmlns:p14="http://schemas.microsoft.com/office/powerpoint/2010/main" val="28964703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nSpc>
                <a:spcPct val="100000"/>
              </a:lnSpc>
              <a:buNone/>
            </a:pPr>
            <a:r>
              <a:rPr lang="en-US" dirty="0" smtClean="0"/>
              <a:t>12.Neck:  swelling/enlargement of lymph node or thyroid.</a:t>
            </a:r>
          </a:p>
          <a:p>
            <a:pPr marL="0" indent="0">
              <a:lnSpc>
                <a:spcPct val="100000"/>
              </a:lnSpc>
              <a:buNone/>
            </a:pPr>
            <a:r>
              <a:rPr lang="en-US" dirty="0" smtClean="0"/>
              <a:t>13. Chest: assess abnormal breathing pattern with the use of accessory muscles, unequal chest expansion. </a:t>
            </a:r>
          </a:p>
          <a:p>
            <a:pPr>
              <a:lnSpc>
                <a:spcPct val="100000"/>
              </a:lnSpc>
              <a:buFont typeface="Wingdings" panose="05000000000000000000" pitchFamily="2" charset="2"/>
              <a:buChar char="Ø"/>
            </a:pPr>
            <a:r>
              <a:rPr lang="en-US" dirty="0" smtClean="0"/>
              <a:t>Palpate the chest wall and breasts for any tenderness or lumps (breast exam procedure). </a:t>
            </a:r>
          </a:p>
          <a:p>
            <a:pPr>
              <a:lnSpc>
                <a:spcPct val="100000"/>
              </a:lnSpc>
              <a:buFont typeface="Wingdings" panose="05000000000000000000" pitchFamily="2" charset="2"/>
              <a:buChar char="Ø"/>
            </a:pPr>
            <a:r>
              <a:rPr lang="en-US" dirty="0" smtClean="0"/>
              <a:t>Auscultate: Assess lung and cardiac sounds from the front and back. Percuss and assess them for character and quality as well as for the presence or absence of appropriate sounds. </a:t>
            </a:r>
          </a:p>
        </p:txBody>
      </p:sp>
    </p:spTree>
    <p:extLst>
      <p:ext uri="{BB962C8B-B14F-4D97-AF65-F5344CB8AC3E}">
        <p14:creationId xmlns:p14="http://schemas.microsoft.com/office/powerpoint/2010/main" val="14139153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2246811"/>
            <a:ext cx="10515600" cy="3930152"/>
          </a:xfrm>
        </p:spPr>
        <p:txBody>
          <a:bodyPr>
            <a:normAutofit/>
          </a:bodyPr>
          <a:lstStyle/>
          <a:p>
            <a:r>
              <a:rPr lang="en-US" dirty="0" smtClean="0"/>
              <a:t>14. Abdomen: </a:t>
            </a:r>
          </a:p>
          <a:p>
            <a:r>
              <a:rPr lang="en-US" dirty="0" smtClean="0"/>
              <a:t>Warm hands before palpating abdomen</a:t>
            </a:r>
          </a:p>
          <a:p>
            <a:r>
              <a:rPr lang="en-US" dirty="0" smtClean="0"/>
              <a:t>Inspection: </a:t>
            </a:r>
          </a:p>
          <a:p>
            <a:pPr>
              <a:buFont typeface="Wingdings" panose="05000000000000000000" pitchFamily="2" charset="2"/>
              <a:buChar char="Ø"/>
            </a:pPr>
            <a:r>
              <a:rPr lang="en-US" dirty="0" smtClean="0"/>
              <a:t>scars, </a:t>
            </a:r>
            <a:r>
              <a:rPr lang="en-US" dirty="0" err="1" smtClean="0"/>
              <a:t>striae</a:t>
            </a:r>
            <a:r>
              <a:rPr lang="en-US" dirty="0" smtClean="0"/>
              <a:t>, vascular changes (e.g., caput </a:t>
            </a:r>
            <a:r>
              <a:rPr lang="en-US" dirty="0" err="1" smtClean="0"/>
              <a:t>medusae</a:t>
            </a:r>
            <a:r>
              <a:rPr lang="en-US" dirty="0" smtClean="0"/>
              <a:t>), or protrusions.</a:t>
            </a:r>
          </a:p>
          <a:p>
            <a:pPr>
              <a:buFont typeface="Wingdings" panose="05000000000000000000" pitchFamily="2" charset="2"/>
              <a:buChar char="Ø"/>
            </a:pPr>
            <a:r>
              <a:rPr lang="en-US" dirty="0" smtClean="0"/>
              <a:t>Note the general contour of the abdomen.</a:t>
            </a:r>
          </a:p>
        </p:txBody>
      </p:sp>
    </p:spTree>
    <p:extLst>
      <p:ext uri="{BB962C8B-B14F-4D97-AF65-F5344CB8AC3E}">
        <p14:creationId xmlns:p14="http://schemas.microsoft.com/office/powerpoint/2010/main" val="26714195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nSpc>
                <a:spcPct val="100000"/>
              </a:lnSpc>
            </a:pPr>
            <a:r>
              <a:rPr lang="en-US" dirty="0" smtClean="0"/>
              <a:t>Auscultation: performed prior to percussion and palpation, as physical manipulation of the abdomen may induce a change in bowel sounds.</a:t>
            </a:r>
          </a:p>
          <a:p>
            <a:pPr>
              <a:lnSpc>
                <a:spcPct val="100000"/>
              </a:lnSpc>
              <a:buFont typeface="Wingdings" panose="05000000000000000000" pitchFamily="2" charset="2"/>
              <a:buChar char="Ø"/>
            </a:pPr>
            <a:r>
              <a:rPr lang="en-US" dirty="0" smtClean="0"/>
              <a:t>Purpose: to assess bowel sounds</a:t>
            </a:r>
          </a:p>
          <a:p>
            <a:pPr>
              <a:lnSpc>
                <a:spcPct val="100000"/>
              </a:lnSpc>
              <a:buFont typeface="Wingdings" panose="05000000000000000000" pitchFamily="2" charset="2"/>
              <a:buChar char="Ø"/>
            </a:pPr>
            <a:r>
              <a:rPr lang="en-US" dirty="0" smtClean="0"/>
              <a:t>Auscultate over all four quadrants.</a:t>
            </a:r>
          </a:p>
          <a:p>
            <a:pPr>
              <a:lnSpc>
                <a:spcPct val="100000"/>
              </a:lnSpc>
              <a:buFont typeface="Wingdings" panose="05000000000000000000" pitchFamily="2" charset="2"/>
              <a:buChar char="Ø"/>
            </a:pPr>
            <a:r>
              <a:rPr lang="en-US" dirty="0" smtClean="0"/>
              <a:t>Listen for </a:t>
            </a:r>
            <a:r>
              <a:rPr lang="en-US" dirty="0" smtClean="0"/>
              <a:t>bruits (vascular sounds resembling heard </a:t>
            </a:r>
            <a:r>
              <a:rPr lang="en-US" dirty="0" err="1" smtClean="0"/>
              <a:t>mumurs</a:t>
            </a:r>
            <a:r>
              <a:rPr lang="en-US" smtClean="0"/>
              <a:t>). </a:t>
            </a:r>
            <a:endParaRPr lang="en-US" dirty="0" smtClean="0"/>
          </a:p>
          <a:p>
            <a:pPr>
              <a:lnSpc>
                <a:spcPct val="100000"/>
              </a:lnSpc>
              <a:buFont typeface="Wingdings" panose="05000000000000000000" pitchFamily="2" charset="2"/>
              <a:buChar char="Ø"/>
            </a:pPr>
            <a:r>
              <a:rPr lang="en-US" dirty="0" smtClean="0"/>
              <a:t>Normal findings: gurgling bowel sounds every 5–10 sec</a:t>
            </a:r>
          </a:p>
          <a:p>
            <a:endParaRPr lang="en-US" dirty="0"/>
          </a:p>
        </p:txBody>
      </p:sp>
    </p:spTree>
    <p:extLst>
      <p:ext uri="{BB962C8B-B14F-4D97-AF65-F5344CB8AC3E}">
        <p14:creationId xmlns:p14="http://schemas.microsoft.com/office/powerpoint/2010/main" val="4251971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Content Placeholder 2"/>
          <p:cNvSpPr>
            <a:spLocks noGrp="1"/>
          </p:cNvSpPr>
          <p:nvPr>
            <p:ph idx="1"/>
          </p:nvPr>
        </p:nvSpPr>
        <p:spPr/>
        <p:txBody>
          <a:bodyPr/>
          <a:lstStyle/>
          <a:p>
            <a:pPr>
              <a:lnSpc>
                <a:spcPct val="150000"/>
              </a:lnSpc>
            </a:pPr>
            <a:r>
              <a:rPr lang="en-US" dirty="0" smtClean="0"/>
              <a:t>Physical examination is defined as a complete assessment of a patient’s physical and mental status.</a:t>
            </a:r>
          </a:p>
          <a:p>
            <a:pPr>
              <a:lnSpc>
                <a:spcPct val="150000"/>
              </a:lnSpc>
            </a:pPr>
            <a:r>
              <a:rPr lang="en-US" dirty="0" smtClean="0"/>
              <a:t>A physical assessment is the systematic collection of objective information that is directly observed or is elicited through examination techniques</a:t>
            </a:r>
            <a:endParaRPr lang="en-US" dirty="0"/>
          </a:p>
        </p:txBody>
      </p:sp>
    </p:spTree>
    <p:extLst>
      <p:ext uri="{BB962C8B-B14F-4D97-AF65-F5344CB8AC3E}">
        <p14:creationId xmlns:p14="http://schemas.microsoft.com/office/powerpoint/2010/main" val="30595111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nSpc>
                <a:spcPct val="100000"/>
              </a:lnSpc>
            </a:pPr>
            <a:r>
              <a:rPr lang="en-US" dirty="0" smtClean="0"/>
              <a:t>Percussion: </a:t>
            </a:r>
          </a:p>
          <a:p>
            <a:pPr>
              <a:lnSpc>
                <a:spcPct val="100000"/>
              </a:lnSpc>
              <a:buFont typeface="Wingdings" panose="05000000000000000000" pitchFamily="2" charset="2"/>
              <a:buChar char="Ø"/>
            </a:pPr>
            <a:r>
              <a:rPr lang="en-US" dirty="0" smtClean="0"/>
              <a:t>Purpose: to determine the size and location of intra-abdominal organs</a:t>
            </a:r>
          </a:p>
          <a:p>
            <a:pPr>
              <a:lnSpc>
                <a:spcPct val="100000"/>
              </a:lnSpc>
              <a:buFont typeface="Wingdings" panose="05000000000000000000" pitchFamily="2" charset="2"/>
              <a:buChar char="Ø"/>
            </a:pPr>
            <a:r>
              <a:rPr lang="en-US" dirty="0" smtClean="0"/>
              <a:t>Percuss over all four quadrants.</a:t>
            </a:r>
          </a:p>
          <a:p>
            <a:pPr>
              <a:lnSpc>
                <a:spcPct val="100000"/>
              </a:lnSpc>
              <a:buFont typeface="Wingdings" panose="05000000000000000000" pitchFamily="2" charset="2"/>
              <a:buChar char="Ø"/>
            </a:pPr>
            <a:r>
              <a:rPr lang="en-US" dirty="0" smtClean="0"/>
              <a:t>Normal findings: tympanic sound over air-filled stomach/intestinal sections; muffled sounds over fluid-filled or solid organs (liver, spleen).</a:t>
            </a:r>
          </a:p>
          <a:p>
            <a:pPr marL="0" indent="0">
              <a:buNone/>
            </a:pPr>
            <a:endParaRPr lang="en-US" dirty="0"/>
          </a:p>
        </p:txBody>
      </p:sp>
    </p:spTree>
    <p:extLst>
      <p:ext uri="{BB962C8B-B14F-4D97-AF65-F5344CB8AC3E}">
        <p14:creationId xmlns:p14="http://schemas.microsoft.com/office/powerpoint/2010/main" val="4974198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nSpc>
                <a:spcPct val="100000"/>
              </a:lnSpc>
            </a:pPr>
            <a:r>
              <a:rPr lang="en-US" dirty="0" smtClean="0"/>
              <a:t>Palpation: </a:t>
            </a:r>
          </a:p>
          <a:p>
            <a:pPr>
              <a:lnSpc>
                <a:spcPct val="100000"/>
              </a:lnSpc>
              <a:buFont typeface="Wingdings" panose="05000000000000000000" pitchFamily="2" charset="2"/>
              <a:buChar char="Ø"/>
            </a:pPr>
            <a:r>
              <a:rPr lang="en-US" dirty="0" smtClean="0"/>
              <a:t>Purpose: to evaluate internal organs and identify any sources of pain (if present)</a:t>
            </a:r>
          </a:p>
          <a:p>
            <a:pPr>
              <a:lnSpc>
                <a:spcPct val="100000"/>
              </a:lnSpc>
              <a:buFont typeface="Wingdings" panose="05000000000000000000" pitchFamily="2" charset="2"/>
              <a:buChar char="Ø"/>
            </a:pPr>
            <a:r>
              <a:rPr lang="en-US" dirty="0" smtClean="0"/>
              <a:t>Prior to palpation, ask the patient whether they have abdominal pain or tenderness. If so, begin palpation in the non-painful area.</a:t>
            </a:r>
          </a:p>
          <a:p>
            <a:pPr>
              <a:lnSpc>
                <a:spcPct val="100000"/>
              </a:lnSpc>
              <a:buFont typeface="Wingdings" panose="05000000000000000000" pitchFamily="2" charset="2"/>
              <a:buChar char="Ø"/>
            </a:pPr>
            <a:r>
              <a:rPr lang="en-US" dirty="0" smtClean="0"/>
              <a:t>Observe the patient's face during abdominal palpation, as it is the main indicator of the intensity and location of pain.</a:t>
            </a:r>
            <a:endParaRPr lang="en-US" dirty="0"/>
          </a:p>
        </p:txBody>
      </p:sp>
    </p:spTree>
    <p:extLst>
      <p:ext uri="{BB962C8B-B14F-4D97-AF65-F5344CB8AC3E}">
        <p14:creationId xmlns:p14="http://schemas.microsoft.com/office/powerpoint/2010/main" val="33074163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nSpc>
                <a:spcPct val="100000"/>
              </a:lnSpc>
            </a:pPr>
            <a:r>
              <a:rPr lang="en-US" dirty="0" smtClean="0"/>
              <a:t>Procedure:</a:t>
            </a:r>
          </a:p>
          <a:p>
            <a:pPr>
              <a:lnSpc>
                <a:spcPct val="100000"/>
              </a:lnSpc>
              <a:buFont typeface="Wingdings" panose="05000000000000000000" pitchFamily="2" charset="2"/>
              <a:buChar char="Ø"/>
            </a:pPr>
            <a:r>
              <a:rPr lang="en-US" dirty="0" smtClean="0"/>
              <a:t>Superficial palpation: to assess for superficial or abdominal wall processes</a:t>
            </a:r>
          </a:p>
          <a:p>
            <a:pPr>
              <a:lnSpc>
                <a:spcPct val="100000"/>
              </a:lnSpc>
              <a:buFont typeface="Wingdings" panose="05000000000000000000" pitchFamily="2" charset="2"/>
              <a:buChar char="Ø"/>
            </a:pPr>
            <a:r>
              <a:rPr lang="en-US" dirty="0" smtClean="0"/>
              <a:t>Deep palpation in all four quadrants: to assess intra abdominal organs</a:t>
            </a:r>
          </a:p>
          <a:p>
            <a:pPr>
              <a:lnSpc>
                <a:spcPct val="100000"/>
              </a:lnSpc>
              <a:buFont typeface="Wingdings" panose="05000000000000000000" pitchFamily="2" charset="2"/>
              <a:buChar char="Ø"/>
            </a:pPr>
            <a:r>
              <a:rPr lang="en-US" dirty="0" smtClean="0"/>
              <a:t>Evaluate for rebound tenderness and involuntary guarding (potential signs of peritonitis).</a:t>
            </a:r>
          </a:p>
          <a:p>
            <a:pPr marL="0" indent="0">
              <a:buNone/>
            </a:pPr>
            <a:endParaRPr lang="en-US" dirty="0" smtClean="0"/>
          </a:p>
        </p:txBody>
      </p:sp>
    </p:spTree>
    <p:extLst>
      <p:ext uri="{BB962C8B-B14F-4D97-AF65-F5344CB8AC3E}">
        <p14:creationId xmlns:p14="http://schemas.microsoft.com/office/powerpoint/2010/main" val="8726323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1. Palpation of the liver </a:t>
            </a:r>
          </a:p>
          <a:p>
            <a:r>
              <a:rPr lang="en-US" dirty="0" smtClean="0"/>
              <a:t>Place the pads of your fingers over the right upper quadrant, approx. 10 cm below the costal margin at the mid-clavicular line. Palpate as you move towards the right upper quadrant and attempt to feel for the edge of the liver. Continue until you feel the liver or reach the costal margin.</a:t>
            </a:r>
          </a:p>
          <a:p>
            <a:r>
              <a:rPr lang="en-US" dirty="0" smtClean="0"/>
              <a:t>Asking the patient to take a deep breath may facilitate palpation of the liver, as the movement of the diaphragm will move the liver toward your hand.</a:t>
            </a:r>
            <a:endParaRPr lang="en-US" dirty="0"/>
          </a:p>
        </p:txBody>
      </p:sp>
    </p:spTree>
    <p:extLst>
      <p:ext uri="{BB962C8B-B14F-4D97-AF65-F5344CB8AC3E}">
        <p14:creationId xmlns:p14="http://schemas.microsoft.com/office/powerpoint/2010/main" val="7764383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2. Palpation of the spleen </a:t>
            </a:r>
          </a:p>
          <a:p>
            <a:r>
              <a:rPr lang="en-US" dirty="0" smtClean="0"/>
              <a:t>Place the pads of your fingers lateral to the belly button and palpate as you move towards the left upper quadrant. Repeat 10 cm below the left costal margin.</a:t>
            </a:r>
          </a:p>
          <a:p>
            <a:r>
              <a:rPr lang="en-US" dirty="0" smtClean="0"/>
              <a:t>Asking the patient to lie on their right side may facilitate palpation of an enlarged spleen.</a:t>
            </a:r>
          </a:p>
          <a:p>
            <a:r>
              <a:rPr lang="en-US" dirty="0" smtClean="0"/>
              <a:t>3. Palpation of the inguinal lymph nodes (read on examination of the lymph nodes)</a:t>
            </a:r>
          </a:p>
          <a:p>
            <a:r>
              <a:rPr lang="en-US" dirty="0" smtClean="0"/>
              <a:t>Abdominal tenderness may be a sign of numerous conditions (read on differential diagnosis of acute abdomen and differential diagnoses of abdominal pain).</a:t>
            </a:r>
          </a:p>
          <a:p>
            <a:endParaRPr lang="en-US" dirty="0"/>
          </a:p>
        </p:txBody>
      </p:sp>
    </p:spTree>
    <p:extLst>
      <p:ext uri="{BB962C8B-B14F-4D97-AF65-F5344CB8AC3E}">
        <p14:creationId xmlns:p14="http://schemas.microsoft.com/office/powerpoint/2010/main" val="30025774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15. Extremities:</a:t>
            </a:r>
          </a:p>
          <a:p>
            <a:r>
              <a:rPr lang="en-US" dirty="0" smtClean="0"/>
              <a:t>Assess for temperature, capillary fill and Range Of Motion. </a:t>
            </a:r>
          </a:p>
          <a:p>
            <a:r>
              <a:rPr lang="en-US" dirty="0" smtClean="0"/>
              <a:t>Palpate for pulses. Note any edema, lesions, lumps or pain.</a:t>
            </a:r>
            <a:endParaRPr lang="en-US" dirty="0"/>
          </a:p>
        </p:txBody>
      </p:sp>
    </p:spTree>
    <p:extLst>
      <p:ext uri="{BB962C8B-B14F-4D97-AF65-F5344CB8AC3E}">
        <p14:creationId xmlns:p14="http://schemas.microsoft.com/office/powerpoint/2010/main" val="14554216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MENTAL AND EMOTIONAL STATUS</a:t>
            </a:r>
          </a:p>
        </p:txBody>
      </p:sp>
      <p:sp>
        <p:nvSpPr>
          <p:cNvPr id="3" name="Content Placeholder 2"/>
          <p:cNvSpPr>
            <a:spLocks noGrp="1"/>
          </p:cNvSpPr>
          <p:nvPr>
            <p:ph idx="1"/>
          </p:nvPr>
        </p:nvSpPr>
        <p:spPr/>
        <p:txBody>
          <a:bodyPr/>
          <a:lstStyle/>
          <a:p>
            <a:r>
              <a:rPr lang="en-US" dirty="0"/>
              <a:t>BEHAVIOR AND </a:t>
            </a:r>
            <a:r>
              <a:rPr lang="en-US" dirty="0" smtClean="0"/>
              <a:t>APPEARANCE</a:t>
            </a:r>
          </a:p>
          <a:p>
            <a:r>
              <a:rPr lang="en-US" dirty="0" smtClean="0"/>
              <a:t>LANGUAGE</a:t>
            </a:r>
          </a:p>
          <a:p>
            <a:r>
              <a:rPr lang="en-US" dirty="0"/>
              <a:t>INTELLECTUAL FUNCTION</a:t>
            </a:r>
            <a:r>
              <a:rPr lang="en-US" dirty="0" smtClean="0"/>
              <a:t>:</a:t>
            </a:r>
          </a:p>
          <a:p>
            <a:pPr>
              <a:buFont typeface="Wingdings" panose="05000000000000000000" pitchFamily="2" charset="2"/>
              <a:buChar char="Ø"/>
            </a:pPr>
            <a:r>
              <a:rPr lang="en-US" dirty="0" smtClean="0"/>
              <a:t>Memory </a:t>
            </a:r>
          </a:p>
          <a:p>
            <a:pPr>
              <a:buFont typeface="Wingdings" panose="05000000000000000000" pitchFamily="2" charset="2"/>
              <a:buChar char="Ø"/>
            </a:pPr>
            <a:r>
              <a:rPr lang="en-US" dirty="0" smtClean="0"/>
              <a:t>Knowledge </a:t>
            </a:r>
          </a:p>
          <a:p>
            <a:pPr>
              <a:buFont typeface="Wingdings" panose="05000000000000000000" pitchFamily="2" charset="2"/>
              <a:buChar char="Ø"/>
            </a:pPr>
            <a:r>
              <a:rPr lang="en-US" dirty="0" smtClean="0"/>
              <a:t>Abstract </a:t>
            </a:r>
            <a:r>
              <a:rPr lang="en-US" dirty="0"/>
              <a:t>thinking </a:t>
            </a:r>
            <a:endParaRPr lang="en-US" dirty="0" smtClean="0"/>
          </a:p>
          <a:p>
            <a:pPr>
              <a:buFont typeface="Wingdings" panose="05000000000000000000" pitchFamily="2" charset="2"/>
              <a:buChar char="Ø"/>
            </a:pPr>
            <a:r>
              <a:rPr lang="en-US" dirty="0" smtClean="0"/>
              <a:t>Association </a:t>
            </a:r>
          </a:p>
          <a:p>
            <a:pPr>
              <a:buFont typeface="Wingdings" panose="05000000000000000000" pitchFamily="2" charset="2"/>
              <a:buChar char="Ø"/>
            </a:pPr>
            <a:r>
              <a:rPr lang="en-US" dirty="0" smtClean="0"/>
              <a:t>Judgment</a:t>
            </a:r>
            <a:endParaRPr lang="en-US" dirty="0"/>
          </a:p>
          <a:p>
            <a:endParaRPr lang="en-US" dirty="0"/>
          </a:p>
        </p:txBody>
      </p:sp>
    </p:spTree>
    <p:extLst>
      <p:ext uri="{BB962C8B-B14F-4D97-AF65-F5344CB8AC3E}">
        <p14:creationId xmlns:p14="http://schemas.microsoft.com/office/powerpoint/2010/main" val="34289579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959429"/>
            <a:ext cx="10515600" cy="4217534"/>
          </a:xfrm>
        </p:spPr>
        <p:txBody>
          <a:bodyPr/>
          <a:lstStyle/>
          <a:p>
            <a:r>
              <a:rPr lang="en-US" dirty="0"/>
              <a:t>CRANIAL NERVE FUNCTION: </a:t>
            </a:r>
            <a:endParaRPr lang="en-US" dirty="0" smtClean="0"/>
          </a:p>
          <a:p>
            <a:pPr>
              <a:buFont typeface="Wingdings" panose="05000000000000000000" pitchFamily="2" charset="2"/>
              <a:buChar char="ü"/>
            </a:pPr>
            <a:r>
              <a:rPr lang="en-US" dirty="0" smtClean="0"/>
              <a:t>Olfactory </a:t>
            </a:r>
            <a:r>
              <a:rPr lang="en-US" dirty="0"/>
              <a:t>nerve(1</a:t>
            </a:r>
            <a:r>
              <a:rPr lang="en-US" dirty="0" smtClean="0"/>
              <a:t>)</a:t>
            </a:r>
          </a:p>
          <a:p>
            <a:pPr>
              <a:buFont typeface="Wingdings" panose="05000000000000000000" pitchFamily="2" charset="2"/>
              <a:buChar char="ü"/>
            </a:pPr>
            <a:r>
              <a:rPr lang="en-US" dirty="0" smtClean="0"/>
              <a:t>Optic </a:t>
            </a:r>
            <a:r>
              <a:rPr lang="en-US" dirty="0"/>
              <a:t>nerve(2</a:t>
            </a:r>
            <a:r>
              <a:rPr lang="en-US" dirty="0" smtClean="0"/>
              <a:t>)</a:t>
            </a:r>
          </a:p>
          <a:p>
            <a:pPr>
              <a:buFont typeface="Wingdings" panose="05000000000000000000" pitchFamily="2" charset="2"/>
              <a:buChar char="ü"/>
            </a:pPr>
            <a:r>
              <a:rPr lang="en-US" dirty="0" err="1" smtClean="0"/>
              <a:t>Occulomotor</a:t>
            </a:r>
            <a:r>
              <a:rPr lang="en-US" dirty="0" smtClean="0"/>
              <a:t>(3)</a:t>
            </a:r>
          </a:p>
          <a:p>
            <a:pPr>
              <a:buFont typeface="Wingdings" panose="05000000000000000000" pitchFamily="2" charset="2"/>
              <a:buChar char="ü"/>
            </a:pPr>
            <a:r>
              <a:rPr lang="en-US" dirty="0" smtClean="0"/>
              <a:t>Trochlear(4)</a:t>
            </a:r>
          </a:p>
          <a:p>
            <a:pPr>
              <a:buFont typeface="Wingdings" panose="05000000000000000000" pitchFamily="2" charset="2"/>
              <a:buChar char="ü"/>
            </a:pPr>
            <a:r>
              <a:rPr lang="en-US" dirty="0" smtClean="0"/>
              <a:t>Trigeminal(5)</a:t>
            </a:r>
          </a:p>
          <a:p>
            <a:pPr>
              <a:buFont typeface="Wingdings" panose="05000000000000000000" pitchFamily="2" charset="2"/>
              <a:buChar char="ü"/>
            </a:pPr>
            <a:r>
              <a:rPr lang="en-US" dirty="0" err="1" smtClean="0"/>
              <a:t>Abducens</a:t>
            </a:r>
            <a:r>
              <a:rPr lang="en-US" dirty="0" smtClean="0"/>
              <a:t>(6</a:t>
            </a:r>
          </a:p>
          <a:p>
            <a:endParaRPr lang="en-US" dirty="0"/>
          </a:p>
        </p:txBody>
      </p:sp>
    </p:spTree>
    <p:extLst>
      <p:ext uri="{BB962C8B-B14F-4D97-AF65-F5344CB8AC3E}">
        <p14:creationId xmlns:p14="http://schemas.microsoft.com/office/powerpoint/2010/main" val="42354126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anose="05000000000000000000" pitchFamily="2" charset="2"/>
              <a:buChar char="ü"/>
            </a:pPr>
            <a:r>
              <a:rPr lang="en-US" dirty="0"/>
              <a:t> Facial(7</a:t>
            </a:r>
            <a:r>
              <a:rPr lang="en-US" dirty="0" smtClean="0"/>
              <a:t>)</a:t>
            </a:r>
          </a:p>
          <a:p>
            <a:pPr>
              <a:buFont typeface="Wingdings" panose="05000000000000000000" pitchFamily="2" charset="2"/>
              <a:buChar char="ü"/>
            </a:pPr>
            <a:r>
              <a:rPr lang="en-US" dirty="0" smtClean="0"/>
              <a:t> </a:t>
            </a:r>
            <a:r>
              <a:rPr lang="en-US" dirty="0"/>
              <a:t>Auditory(8). </a:t>
            </a:r>
            <a:endParaRPr lang="en-US" dirty="0" smtClean="0"/>
          </a:p>
          <a:p>
            <a:pPr>
              <a:buFont typeface="Wingdings" panose="05000000000000000000" pitchFamily="2" charset="2"/>
              <a:buChar char="ü"/>
            </a:pPr>
            <a:r>
              <a:rPr lang="en-US" dirty="0" smtClean="0"/>
              <a:t>Glossopharyngeal(9)</a:t>
            </a:r>
          </a:p>
          <a:p>
            <a:pPr>
              <a:buFont typeface="Wingdings" panose="05000000000000000000" pitchFamily="2" charset="2"/>
              <a:buChar char="ü"/>
            </a:pPr>
            <a:r>
              <a:rPr lang="en-US" dirty="0" err="1" smtClean="0"/>
              <a:t>Vagus</a:t>
            </a:r>
            <a:r>
              <a:rPr lang="en-US" dirty="0" smtClean="0"/>
              <a:t>(10) </a:t>
            </a:r>
          </a:p>
          <a:p>
            <a:pPr>
              <a:buFont typeface="Wingdings" panose="05000000000000000000" pitchFamily="2" charset="2"/>
              <a:buChar char="ü"/>
            </a:pPr>
            <a:r>
              <a:rPr lang="en-US" dirty="0" smtClean="0"/>
              <a:t>Spinal accessory(11)</a:t>
            </a:r>
          </a:p>
          <a:p>
            <a:pPr>
              <a:buFont typeface="Wingdings" panose="05000000000000000000" pitchFamily="2" charset="2"/>
              <a:buChar char="ü"/>
            </a:pPr>
            <a:r>
              <a:rPr lang="en-US" dirty="0" smtClean="0"/>
              <a:t>Hypoglossal(12</a:t>
            </a:r>
            <a:r>
              <a:rPr lang="en-US" dirty="0"/>
              <a:t>)</a:t>
            </a:r>
          </a:p>
        </p:txBody>
      </p:sp>
    </p:spTree>
    <p:extLst>
      <p:ext uri="{BB962C8B-B14F-4D97-AF65-F5344CB8AC3E}">
        <p14:creationId xmlns:p14="http://schemas.microsoft.com/office/powerpoint/2010/main" val="3740442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MOTOR </a:t>
            </a:r>
            <a:r>
              <a:rPr lang="en-US" dirty="0" smtClean="0"/>
              <a:t>FUNCTION:</a:t>
            </a:r>
          </a:p>
          <a:p>
            <a:pPr>
              <a:buFont typeface="Wingdings" panose="05000000000000000000" pitchFamily="2" charset="2"/>
              <a:buChar char="Ø"/>
            </a:pPr>
            <a:r>
              <a:rPr lang="en-US" dirty="0"/>
              <a:t>Balance and gait </a:t>
            </a:r>
            <a:endParaRPr lang="en-US" dirty="0" smtClean="0"/>
          </a:p>
          <a:p>
            <a:pPr>
              <a:buFont typeface="Wingdings" panose="05000000000000000000" pitchFamily="2" charset="2"/>
              <a:buChar char="Ø"/>
            </a:pPr>
            <a:r>
              <a:rPr lang="en-US" dirty="0" smtClean="0"/>
              <a:t>Romberg’s test </a:t>
            </a:r>
          </a:p>
          <a:p>
            <a:pPr>
              <a:buFont typeface="Wingdings" panose="05000000000000000000" pitchFamily="2" charset="2"/>
              <a:buChar char="Ø"/>
            </a:pPr>
            <a:r>
              <a:rPr lang="en-US" dirty="0" smtClean="0"/>
              <a:t>Motor </a:t>
            </a:r>
            <a:r>
              <a:rPr lang="en-US" dirty="0"/>
              <a:t>function and </a:t>
            </a:r>
            <a:r>
              <a:rPr lang="en-US" dirty="0" smtClean="0"/>
              <a:t>coordination</a:t>
            </a:r>
          </a:p>
          <a:p>
            <a:r>
              <a:rPr lang="en-US" dirty="0"/>
              <a:t>SENSORY </a:t>
            </a:r>
            <a:r>
              <a:rPr lang="en-US" dirty="0" smtClean="0"/>
              <a:t>FUNCTION</a:t>
            </a:r>
          </a:p>
          <a:p>
            <a:pPr marL="0" indent="0">
              <a:buNone/>
            </a:pPr>
            <a:endParaRPr lang="en-US" dirty="0"/>
          </a:p>
        </p:txBody>
      </p:sp>
    </p:spTree>
    <p:extLst>
      <p:ext uri="{BB962C8B-B14F-4D97-AF65-F5344CB8AC3E}">
        <p14:creationId xmlns:p14="http://schemas.microsoft.com/office/powerpoint/2010/main" val="2706935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Indication of health examination</a:t>
            </a:r>
            <a:br>
              <a:rPr lang="en-US" dirty="0" smtClean="0"/>
            </a:br>
            <a:endParaRPr lang="en-US" dirty="0"/>
          </a:p>
        </p:txBody>
      </p:sp>
      <p:sp>
        <p:nvSpPr>
          <p:cNvPr id="3" name="Content Placeholder 2"/>
          <p:cNvSpPr>
            <a:spLocks noGrp="1"/>
          </p:cNvSpPr>
          <p:nvPr>
            <p:ph idx="1"/>
          </p:nvPr>
        </p:nvSpPr>
        <p:spPr/>
        <p:txBody>
          <a:bodyPr/>
          <a:lstStyle/>
          <a:p>
            <a:pPr marL="0" indent="0">
              <a:lnSpc>
                <a:spcPct val="150000"/>
              </a:lnSpc>
              <a:buNone/>
            </a:pPr>
            <a:r>
              <a:rPr lang="en-US" dirty="0" smtClean="0"/>
              <a:t>• On admission</a:t>
            </a:r>
          </a:p>
          <a:p>
            <a:pPr marL="0" indent="0">
              <a:lnSpc>
                <a:spcPct val="150000"/>
              </a:lnSpc>
              <a:buNone/>
            </a:pPr>
            <a:r>
              <a:rPr lang="en-US" dirty="0" smtClean="0"/>
              <a:t>• On discharge</a:t>
            </a:r>
          </a:p>
          <a:p>
            <a:pPr marL="0" indent="0">
              <a:lnSpc>
                <a:spcPct val="150000"/>
              </a:lnSpc>
              <a:buNone/>
            </a:pPr>
            <a:r>
              <a:rPr lang="en-US" dirty="0" smtClean="0"/>
              <a:t>• On follow up</a:t>
            </a:r>
          </a:p>
          <a:p>
            <a:pPr marL="0" indent="0">
              <a:lnSpc>
                <a:spcPct val="150000"/>
              </a:lnSpc>
              <a:buNone/>
            </a:pPr>
            <a:r>
              <a:rPr lang="en-US" dirty="0" smtClean="0"/>
              <a:t>• Health camps</a:t>
            </a:r>
          </a:p>
          <a:p>
            <a:pPr marL="0" indent="0">
              <a:lnSpc>
                <a:spcPct val="150000"/>
              </a:lnSpc>
              <a:buNone/>
            </a:pPr>
            <a:r>
              <a:rPr lang="en-US" dirty="0" smtClean="0"/>
              <a:t>• Before and after diagnostic and therapeutic procedure.</a:t>
            </a:r>
            <a:endParaRPr lang="en-US" dirty="0"/>
          </a:p>
        </p:txBody>
      </p:sp>
    </p:spTree>
    <p:extLst>
      <p:ext uri="{BB962C8B-B14F-4D97-AF65-F5344CB8AC3E}">
        <p14:creationId xmlns:p14="http://schemas.microsoft.com/office/powerpoint/2010/main" val="23541626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REFLEX FUNCTION</a:t>
            </a:r>
          </a:p>
          <a:p>
            <a:pPr>
              <a:buFont typeface="Wingdings" panose="05000000000000000000" pitchFamily="2" charset="2"/>
              <a:buChar char="ü"/>
            </a:pPr>
            <a:r>
              <a:rPr lang="en-US" dirty="0"/>
              <a:t>Biceps reflex </a:t>
            </a:r>
            <a:endParaRPr lang="en-US" dirty="0" smtClean="0"/>
          </a:p>
          <a:p>
            <a:pPr>
              <a:buFont typeface="Wingdings" panose="05000000000000000000" pitchFamily="2" charset="2"/>
              <a:buChar char="ü"/>
            </a:pPr>
            <a:r>
              <a:rPr lang="en-US" dirty="0" smtClean="0"/>
              <a:t>Triceps </a:t>
            </a:r>
            <a:r>
              <a:rPr lang="en-US" dirty="0"/>
              <a:t>reflex </a:t>
            </a:r>
            <a:endParaRPr lang="en-US" dirty="0" smtClean="0"/>
          </a:p>
          <a:p>
            <a:pPr>
              <a:buFont typeface="Wingdings" panose="05000000000000000000" pitchFamily="2" charset="2"/>
              <a:buChar char="ü"/>
            </a:pPr>
            <a:r>
              <a:rPr lang="en-US" dirty="0" smtClean="0"/>
              <a:t>Knee </a:t>
            </a:r>
            <a:r>
              <a:rPr lang="en-US" dirty="0"/>
              <a:t>and patellar </a:t>
            </a:r>
            <a:r>
              <a:rPr lang="en-US" dirty="0" smtClean="0"/>
              <a:t>reflex </a:t>
            </a:r>
          </a:p>
          <a:p>
            <a:pPr>
              <a:buFont typeface="Wingdings" panose="05000000000000000000" pitchFamily="2" charset="2"/>
              <a:buChar char="ü"/>
            </a:pPr>
            <a:r>
              <a:rPr lang="en-US" dirty="0" smtClean="0"/>
              <a:t>Ankle</a:t>
            </a:r>
            <a:r>
              <a:rPr lang="en-US" dirty="0"/>
              <a:t>/ Achilles tendon reflex </a:t>
            </a:r>
            <a:endParaRPr lang="en-US" dirty="0" smtClean="0"/>
          </a:p>
          <a:p>
            <a:pPr>
              <a:buFont typeface="Wingdings" panose="05000000000000000000" pitchFamily="2" charset="2"/>
              <a:buChar char="ü"/>
            </a:pPr>
            <a:r>
              <a:rPr lang="en-US" dirty="0" smtClean="0"/>
              <a:t>Babinski reflex</a:t>
            </a:r>
          </a:p>
          <a:p>
            <a:pPr>
              <a:buFont typeface="Wingdings" panose="05000000000000000000" pitchFamily="2" charset="2"/>
              <a:buChar char="ü"/>
            </a:pPr>
            <a:r>
              <a:rPr lang="en-US" dirty="0" smtClean="0"/>
              <a:t>Abdominal </a:t>
            </a:r>
            <a:r>
              <a:rPr lang="en-US" dirty="0"/>
              <a:t>reflex</a:t>
            </a:r>
          </a:p>
        </p:txBody>
      </p:sp>
    </p:spTree>
    <p:extLst>
      <p:ext uri="{BB962C8B-B14F-4D97-AF65-F5344CB8AC3E}">
        <p14:creationId xmlns:p14="http://schemas.microsoft.com/office/powerpoint/2010/main" val="26490901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PERIPHERAL </a:t>
            </a:r>
            <a:r>
              <a:rPr lang="en-US" dirty="0"/>
              <a:t>VASCULAR SYSTEM ASSESSMENT </a:t>
            </a:r>
            <a:endParaRPr lang="en-US" dirty="0" smtClean="0"/>
          </a:p>
          <a:p>
            <a:pPr>
              <a:buFont typeface="Wingdings" panose="05000000000000000000" pitchFamily="2" charset="2"/>
              <a:buChar char="ü"/>
            </a:pPr>
            <a:r>
              <a:rPr lang="en-US" dirty="0" smtClean="0"/>
              <a:t>ALLEN’S </a:t>
            </a:r>
            <a:r>
              <a:rPr lang="en-US" dirty="0"/>
              <a:t>TEST </a:t>
            </a:r>
            <a:endParaRPr lang="en-US" dirty="0" smtClean="0"/>
          </a:p>
          <a:p>
            <a:pPr>
              <a:buFont typeface="Wingdings" panose="05000000000000000000" pitchFamily="2" charset="2"/>
              <a:buChar char="ü"/>
            </a:pPr>
            <a:r>
              <a:rPr lang="en-US" dirty="0" smtClean="0"/>
              <a:t>BUERGER’S </a:t>
            </a:r>
            <a:r>
              <a:rPr lang="en-US" dirty="0"/>
              <a:t>TEST </a:t>
            </a:r>
            <a:endParaRPr lang="en-US" dirty="0" smtClean="0"/>
          </a:p>
          <a:p>
            <a:pPr>
              <a:buFont typeface="Wingdings" panose="05000000000000000000" pitchFamily="2" charset="2"/>
              <a:buChar char="ü"/>
            </a:pPr>
            <a:r>
              <a:rPr lang="en-US" dirty="0" smtClean="0"/>
              <a:t>CAPILLARY </a:t>
            </a:r>
            <a:r>
              <a:rPr lang="en-US" dirty="0"/>
              <a:t>REFILL </a:t>
            </a:r>
            <a:r>
              <a:rPr lang="en-US" dirty="0" smtClean="0"/>
              <a:t> </a:t>
            </a:r>
          </a:p>
          <a:p>
            <a:pPr>
              <a:buFont typeface="Wingdings" panose="05000000000000000000" pitchFamily="2" charset="2"/>
              <a:buChar char="ü"/>
            </a:pPr>
            <a:r>
              <a:rPr lang="en-US" dirty="0" smtClean="0"/>
              <a:t>HOMAN’S </a:t>
            </a:r>
            <a:r>
              <a:rPr lang="en-US" dirty="0"/>
              <a:t>SIGN </a:t>
            </a:r>
            <a:endParaRPr lang="en-US" dirty="0" smtClean="0"/>
          </a:p>
          <a:p>
            <a:pPr>
              <a:buFont typeface="Wingdings" panose="05000000000000000000" pitchFamily="2" charset="2"/>
              <a:buChar char="ü"/>
            </a:pPr>
            <a:r>
              <a:rPr lang="en-US" dirty="0" smtClean="0"/>
              <a:t> </a:t>
            </a:r>
            <a:r>
              <a:rPr lang="en-US" dirty="0"/>
              <a:t>PALPATE PERIPHERAL PULSES</a:t>
            </a:r>
          </a:p>
        </p:txBody>
      </p:sp>
    </p:spTree>
    <p:extLst>
      <p:ext uri="{BB962C8B-B14F-4D97-AF65-F5344CB8AC3E}">
        <p14:creationId xmlns:p14="http://schemas.microsoft.com/office/powerpoint/2010/main" val="42678436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General Questions:</a:t>
            </a:r>
          </a:p>
          <a:p>
            <a:r>
              <a:rPr lang="en-US" dirty="0" smtClean="0"/>
              <a:t>Ask the patient how he feels. Has anything changed recently? Any pain, burning, SOB, chest pains, change in bowel or bladder habits/function, change in sleep habits, cough, discharge from any orifice, depression, sadness, or change in appetite?</a:t>
            </a:r>
            <a:endParaRPr lang="en-US" dirty="0"/>
          </a:p>
        </p:txBody>
      </p:sp>
    </p:spTree>
    <p:extLst>
      <p:ext uri="{BB962C8B-B14F-4D97-AF65-F5344CB8AC3E}">
        <p14:creationId xmlns:p14="http://schemas.microsoft.com/office/powerpoint/2010/main" val="10167451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DOCUMENTATION OF DATA</a:t>
            </a:r>
          </a:p>
        </p:txBody>
      </p:sp>
      <p:sp>
        <p:nvSpPr>
          <p:cNvPr id="3" name="Content Placeholder 2"/>
          <p:cNvSpPr>
            <a:spLocks noGrp="1"/>
          </p:cNvSpPr>
          <p:nvPr>
            <p:ph idx="1"/>
          </p:nvPr>
        </p:nvSpPr>
        <p:spPr/>
        <p:txBody>
          <a:bodyPr/>
          <a:lstStyle/>
          <a:p>
            <a:r>
              <a:rPr lang="en-US" dirty="0" smtClean="0"/>
              <a:t>Document all information obtained in appropriate charts.</a:t>
            </a:r>
            <a:endParaRPr lang="en-US" dirty="0"/>
          </a:p>
        </p:txBody>
      </p:sp>
    </p:spTree>
    <p:extLst>
      <p:ext uri="{BB962C8B-B14F-4D97-AF65-F5344CB8AC3E}">
        <p14:creationId xmlns:p14="http://schemas.microsoft.com/office/powerpoint/2010/main" val="15502217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AFTER CARE OF THE </a:t>
            </a:r>
            <a:r>
              <a:rPr lang="en-US" dirty="0" smtClean="0"/>
              <a:t>PATIENT</a:t>
            </a:r>
            <a:endParaRPr lang="en-US" dirty="0"/>
          </a:p>
        </p:txBody>
      </p:sp>
      <p:sp>
        <p:nvSpPr>
          <p:cNvPr id="3" name="Content Placeholder 2"/>
          <p:cNvSpPr>
            <a:spLocks noGrp="1"/>
          </p:cNvSpPr>
          <p:nvPr>
            <p:ph idx="1"/>
          </p:nvPr>
        </p:nvSpPr>
        <p:spPr/>
        <p:txBody>
          <a:bodyPr/>
          <a:lstStyle/>
          <a:p>
            <a:r>
              <a:rPr lang="en-US" dirty="0" smtClean="0"/>
              <a:t>Inform patient when you are through with the examination.</a:t>
            </a:r>
          </a:p>
          <a:p>
            <a:r>
              <a:rPr lang="en-US" dirty="0" smtClean="0"/>
              <a:t>Thank patient for cooperating</a:t>
            </a:r>
          </a:p>
          <a:p>
            <a:r>
              <a:rPr lang="en-US" dirty="0" smtClean="0"/>
              <a:t>Assist patient in sitting up from the position you had kept him/her in.</a:t>
            </a:r>
          </a:p>
          <a:p>
            <a:r>
              <a:rPr lang="en-US" dirty="0" smtClean="0"/>
              <a:t>Give him time and privacy to dress up.</a:t>
            </a:r>
          </a:p>
          <a:p>
            <a:r>
              <a:rPr lang="en-US" dirty="0" smtClean="0"/>
              <a:t>Once you release the patient, put all articles away appropriately.</a:t>
            </a:r>
          </a:p>
          <a:p>
            <a:r>
              <a:rPr lang="en-US" dirty="0" smtClean="0"/>
              <a:t>Remove gloves and wash hands.</a:t>
            </a:r>
            <a:endParaRPr lang="en-US" dirty="0"/>
          </a:p>
        </p:txBody>
      </p:sp>
    </p:spTree>
    <p:extLst>
      <p:ext uri="{BB962C8B-B14F-4D97-AF65-F5344CB8AC3E}">
        <p14:creationId xmlns:p14="http://schemas.microsoft.com/office/powerpoint/2010/main" val="16123727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THANK YOU.</a:t>
            </a:r>
            <a:endParaRPr lang="en-US" dirty="0"/>
          </a:p>
        </p:txBody>
      </p:sp>
      <p:sp>
        <p:nvSpPr>
          <p:cNvPr id="3" name="Content Placeholder 2"/>
          <p:cNvSpPr>
            <a:spLocks noGrp="1"/>
          </p:cNvSpPr>
          <p:nvPr>
            <p:ph idx="1"/>
          </p:nvPr>
        </p:nvSpPr>
        <p:spPr/>
        <p:txBody>
          <a:bodyPr/>
          <a:lstStyle/>
          <a:p>
            <a:r>
              <a:rPr lang="en-US" smtClean="0"/>
              <a:t>ANY QUESTIONS?</a:t>
            </a:r>
            <a:endParaRPr lang="en-US"/>
          </a:p>
        </p:txBody>
      </p:sp>
    </p:spTree>
    <p:extLst>
      <p:ext uri="{BB962C8B-B14F-4D97-AF65-F5344CB8AC3E}">
        <p14:creationId xmlns:p14="http://schemas.microsoft.com/office/powerpoint/2010/main" val="1622334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TECHNIQUE OF PHYSICAL ASSESSMENT</a:t>
            </a:r>
            <a:endParaRPr lang="en-US" dirty="0"/>
          </a:p>
        </p:txBody>
      </p:sp>
      <p:sp>
        <p:nvSpPr>
          <p:cNvPr id="3" name="Content Placeholder 2"/>
          <p:cNvSpPr>
            <a:spLocks noGrp="1"/>
          </p:cNvSpPr>
          <p:nvPr>
            <p:ph idx="1"/>
          </p:nvPr>
        </p:nvSpPr>
        <p:spPr/>
        <p:txBody>
          <a:bodyPr/>
          <a:lstStyle/>
          <a:p>
            <a:pPr marL="0" indent="0">
              <a:lnSpc>
                <a:spcPct val="100000"/>
              </a:lnSpc>
              <a:buNone/>
            </a:pPr>
            <a:r>
              <a:rPr lang="en-US" b="1" dirty="0" smtClean="0"/>
              <a:t>INSPECTION</a:t>
            </a:r>
          </a:p>
          <a:p>
            <a:pPr marL="0" indent="0">
              <a:lnSpc>
                <a:spcPct val="100000"/>
              </a:lnSpc>
              <a:buNone/>
            </a:pPr>
            <a:r>
              <a:rPr lang="en-US" dirty="0" smtClean="0"/>
              <a:t>Looking for:</a:t>
            </a:r>
          </a:p>
          <a:p>
            <a:pPr>
              <a:lnSpc>
                <a:spcPct val="100000"/>
              </a:lnSpc>
            </a:pPr>
            <a:r>
              <a:rPr lang="en-US" dirty="0" smtClean="0"/>
              <a:t>Overall appearance of health or illness</a:t>
            </a:r>
          </a:p>
          <a:p>
            <a:pPr marL="0" indent="0">
              <a:lnSpc>
                <a:spcPct val="100000"/>
              </a:lnSpc>
              <a:buNone/>
            </a:pPr>
            <a:r>
              <a:rPr lang="en-US" dirty="0" smtClean="0"/>
              <a:t>• Signs of distress</a:t>
            </a:r>
          </a:p>
          <a:p>
            <a:pPr marL="0" indent="0">
              <a:lnSpc>
                <a:spcPct val="100000"/>
              </a:lnSpc>
              <a:buNone/>
            </a:pPr>
            <a:r>
              <a:rPr lang="en-US" dirty="0" smtClean="0"/>
              <a:t>• Facial expression and mood</a:t>
            </a:r>
          </a:p>
          <a:p>
            <a:pPr marL="0" indent="0">
              <a:lnSpc>
                <a:spcPct val="100000"/>
              </a:lnSpc>
              <a:buNone/>
            </a:pPr>
            <a:r>
              <a:rPr lang="en-US" dirty="0" smtClean="0"/>
              <a:t>• Body size</a:t>
            </a:r>
          </a:p>
          <a:p>
            <a:pPr marL="0" indent="0">
              <a:lnSpc>
                <a:spcPct val="100000"/>
              </a:lnSpc>
              <a:buNone/>
            </a:pPr>
            <a:r>
              <a:rPr lang="en-US" dirty="0" smtClean="0"/>
              <a:t>• Grooming and personal hygiene</a:t>
            </a:r>
            <a:endParaRPr lang="en-US" dirty="0"/>
          </a:p>
        </p:txBody>
      </p:sp>
    </p:spTree>
    <p:extLst>
      <p:ext uri="{BB962C8B-B14F-4D97-AF65-F5344CB8AC3E}">
        <p14:creationId xmlns:p14="http://schemas.microsoft.com/office/powerpoint/2010/main" val="2567892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PALPATION</a:t>
            </a:r>
            <a:endParaRPr lang="en-US" b="1" dirty="0"/>
          </a:p>
        </p:txBody>
      </p:sp>
      <p:sp>
        <p:nvSpPr>
          <p:cNvPr id="3" name="Content Placeholder 2"/>
          <p:cNvSpPr>
            <a:spLocks noGrp="1"/>
          </p:cNvSpPr>
          <p:nvPr>
            <p:ph idx="1"/>
          </p:nvPr>
        </p:nvSpPr>
        <p:spPr/>
        <p:txBody>
          <a:bodyPr>
            <a:normAutofit/>
          </a:bodyPr>
          <a:lstStyle/>
          <a:p>
            <a:pPr>
              <a:lnSpc>
                <a:spcPct val="150000"/>
              </a:lnSpc>
            </a:pPr>
            <a:r>
              <a:rPr lang="en-US" dirty="0" smtClean="0"/>
              <a:t>Done by pressure of the hand or fingers to the surface of the body especially to determine the condition (as of size or consistency) of an underlying part or organ .</a:t>
            </a:r>
          </a:p>
          <a:p>
            <a:pPr>
              <a:lnSpc>
                <a:spcPct val="150000"/>
              </a:lnSpc>
            </a:pPr>
            <a:r>
              <a:rPr lang="en-US" dirty="0" smtClean="0"/>
              <a:t>You should have short fingernails.</a:t>
            </a:r>
          </a:p>
          <a:p>
            <a:pPr marL="0" indent="0">
              <a:lnSpc>
                <a:spcPct val="150000"/>
              </a:lnSpc>
              <a:buNone/>
            </a:pPr>
            <a:r>
              <a:rPr lang="en-US" dirty="0" smtClean="0"/>
              <a:t>• You should warm your hands prior to placing them on the patient.</a:t>
            </a:r>
          </a:p>
          <a:p>
            <a:pPr marL="0" indent="0">
              <a:buNone/>
            </a:pPr>
            <a:endParaRPr lang="en-US" dirty="0"/>
          </a:p>
        </p:txBody>
      </p:sp>
    </p:spTree>
    <p:extLst>
      <p:ext uri="{BB962C8B-B14F-4D97-AF65-F5344CB8AC3E}">
        <p14:creationId xmlns:p14="http://schemas.microsoft.com/office/powerpoint/2010/main" val="2592614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nSpc>
                <a:spcPct val="150000"/>
              </a:lnSpc>
            </a:pPr>
            <a:r>
              <a:rPr lang="en-US" dirty="0" smtClean="0"/>
              <a:t>Encourage the patient to continue to breathe normally throughout the palpation.</a:t>
            </a:r>
          </a:p>
          <a:p>
            <a:pPr marL="0" indent="0">
              <a:lnSpc>
                <a:spcPct val="150000"/>
              </a:lnSpc>
              <a:buNone/>
            </a:pPr>
            <a:r>
              <a:rPr lang="en-US" dirty="0" smtClean="0"/>
              <a:t>• If pain is experienced during the palpation discontinue the palpation immediately.</a:t>
            </a:r>
          </a:p>
          <a:p>
            <a:pPr marL="0" indent="0">
              <a:lnSpc>
                <a:spcPct val="150000"/>
              </a:lnSpc>
              <a:buNone/>
            </a:pPr>
            <a:r>
              <a:rPr lang="en-US" dirty="0" smtClean="0"/>
              <a:t>• Inform the patient where, when, and how the touch will occur, especially when the patient cannot see what you are doing</a:t>
            </a:r>
          </a:p>
          <a:p>
            <a:endParaRPr lang="en-US" dirty="0"/>
          </a:p>
        </p:txBody>
      </p:sp>
    </p:spTree>
    <p:extLst>
      <p:ext uri="{BB962C8B-B14F-4D97-AF65-F5344CB8AC3E}">
        <p14:creationId xmlns:p14="http://schemas.microsoft.com/office/powerpoint/2010/main" val="578518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PERCUSSION</a:t>
            </a:r>
            <a:endParaRPr lang="en-US" b="1" dirty="0"/>
          </a:p>
        </p:txBody>
      </p:sp>
      <p:sp>
        <p:nvSpPr>
          <p:cNvPr id="3" name="Content Placeholder 2"/>
          <p:cNvSpPr>
            <a:spLocks noGrp="1"/>
          </p:cNvSpPr>
          <p:nvPr>
            <p:ph idx="1"/>
          </p:nvPr>
        </p:nvSpPr>
        <p:spPr/>
        <p:txBody>
          <a:bodyPr>
            <a:normAutofit lnSpcReduction="10000"/>
          </a:bodyPr>
          <a:lstStyle/>
          <a:p>
            <a:pPr marL="0" indent="0">
              <a:lnSpc>
                <a:spcPct val="150000"/>
              </a:lnSpc>
              <a:buNone/>
            </a:pPr>
            <a:r>
              <a:rPr lang="en-US" dirty="0" smtClean="0"/>
              <a:t>Tapping on a surface to determine the underlying structure. </a:t>
            </a:r>
          </a:p>
          <a:p>
            <a:pPr>
              <a:lnSpc>
                <a:spcPct val="150000"/>
              </a:lnSpc>
            </a:pPr>
            <a:r>
              <a:rPr lang="en-US" dirty="0" smtClean="0"/>
              <a:t>Direct percussion: uses only one or two fingers</a:t>
            </a:r>
          </a:p>
          <a:p>
            <a:pPr>
              <a:lnSpc>
                <a:spcPct val="150000"/>
              </a:lnSpc>
            </a:pPr>
            <a:r>
              <a:rPr lang="en-US" dirty="0" smtClean="0"/>
              <a:t>Indirect percussion: which uses the middle/flexor finger</a:t>
            </a:r>
          </a:p>
          <a:p>
            <a:pPr marL="0" indent="0">
              <a:lnSpc>
                <a:spcPct val="150000"/>
              </a:lnSpc>
              <a:buNone/>
            </a:pPr>
            <a:r>
              <a:rPr lang="en-US" dirty="0" smtClean="0"/>
              <a:t>There are four types of percussion sounds: resonant, hyper-resonant, stony dull or dull. </a:t>
            </a:r>
          </a:p>
          <a:p>
            <a:pPr marL="0" indent="0">
              <a:lnSpc>
                <a:spcPct val="150000"/>
              </a:lnSpc>
              <a:buNone/>
            </a:pPr>
            <a:r>
              <a:rPr lang="en-US" dirty="0" smtClean="0"/>
              <a:t>A dull sound indicates the presence of a solid mass under the surface.</a:t>
            </a:r>
            <a:endParaRPr lang="en-US" dirty="0"/>
          </a:p>
        </p:txBody>
      </p:sp>
    </p:spTree>
    <p:extLst>
      <p:ext uri="{BB962C8B-B14F-4D97-AF65-F5344CB8AC3E}">
        <p14:creationId xmlns:p14="http://schemas.microsoft.com/office/powerpoint/2010/main" val="1049166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AUSCULTATION</a:t>
            </a:r>
            <a:endParaRPr lang="en-US" b="1" dirty="0"/>
          </a:p>
        </p:txBody>
      </p:sp>
      <p:sp>
        <p:nvSpPr>
          <p:cNvPr id="3" name="Content Placeholder 2"/>
          <p:cNvSpPr>
            <a:spLocks noGrp="1"/>
          </p:cNvSpPr>
          <p:nvPr>
            <p:ph idx="1"/>
          </p:nvPr>
        </p:nvSpPr>
        <p:spPr/>
        <p:txBody>
          <a:bodyPr>
            <a:normAutofit/>
          </a:bodyPr>
          <a:lstStyle/>
          <a:p>
            <a:pPr>
              <a:lnSpc>
                <a:spcPct val="100000"/>
              </a:lnSpc>
            </a:pPr>
            <a:r>
              <a:rPr lang="en-US" dirty="0" smtClean="0"/>
              <a:t>Listening to internal sounds using a stethoscope</a:t>
            </a:r>
          </a:p>
          <a:p>
            <a:pPr>
              <a:lnSpc>
                <a:spcPct val="100000"/>
              </a:lnSpc>
            </a:pPr>
            <a:r>
              <a:rPr lang="en-US" dirty="0" smtClean="0"/>
              <a:t>Four characteristics of sound: </a:t>
            </a:r>
          </a:p>
          <a:p>
            <a:pPr marL="0" indent="0">
              <a:lnSpc>
                <a:spcPct val="100000"/>
              </a:lnSpc>
              <a:buNone/>
            </a:pPr>
            <a:r>
              <a:rPr lang="en-US" dirty="0" smtClean="0"/>
              <a:t> 1.Pitch (ranging from high and low):frequency or number of oscillations generated per second by vibrating object</a:t>
            </a:r>
          </a:p>
          <a:p>
            <a:pPr marL="0" indent="0">
              <a:lnSpc>
                <a:spcPct val="100000"/>
              </a:lnSpc>
              <a:buNone/>
            </a:pPr>
            <a:r>
              <a:rPr lang="en-US" dirty="0" smtClean="0"/>
              <a:t>2. Loudness (ranging from soft to loud): amplitude of sound</a:t>
            </a:r>
          </a:p>
          <a:p>
            <a:pPr marL="0" indent="0">
              <a:lnSpc>
                <a:spcPct val="100000"/>
              </a:lnSpc>
              <a:buNone/>
            </a:pPr>
            <a:r>
              <a:rPr lang="en-US" dirty="0" smtClean="0"/>
              <a:t>3. Quality (gurgling or swishing)</a:t>
            </a:r>
          </a:p>
          <a:p>
            <a:pPr marL="0" indent="0">
              <a:lnSpc>
                <a:spcPct val="100000"/>
              </a:lnSpc>
              <a:buNone/>
            </a:pPr>
            <a:r>
              <a:rPr lang="en-US" dirty="0" smtClean="0"/>
              <a:t>4. Duration (short, medium or long)</a:t>
            </a:r>
            <a:endParaRPr lang="en-US" dirty="0"/>
          </a:p>
        </p:txBody>
      </p:sp>
    </p:spTree>
    <p:extLst>
      <p:ext uri="{BB962C8B-B14F-4D97-AF65-F5344CB8AC3E}">
        <p14:creationId xmlns:p14="http://schemas.microsoft.com/office/powerpoint/2010/main" val="3155947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EQUIPMENTS</a:t>
            </a:r>
            <a:endParaRPr lang="en-US" dirty="0"/>
          </a:p>
        </p:txBody>
      </p:sp>
      <p:sp>
        <p:nvSpPr>
          <p:cNvPr id="3" name="Content Placeholder 2"/>
          <p:cNvSpPr>
            <a:spLocks noGrp="1"/>
          </p:cNvSpPr>
          <p:nvPr>
            <p:ph idx="1"/>
          </p:nvPr>
        </p:nvSpPr>
        <p:spPr>
          <a:xfrm>
            <a:off x="838199" y="1280160"/>
            <a:ext cx="11127377" cy="5408023"/>
          </a:xfrm>
        </p:spPr>
        <p:txBody>
          <a:bodyPr>
            <a:normAutofit fontScale="92500" lnSpcReduction="10000"/>
          </a:bodyPr>
          <a:lstStyle/>
          <a:p>
            <a:r>
              <a:rPr lang="en-US" dirty="0" smtClean="0"/>
              <a:t>Stethoscope				Torch( with batteries)</a:t>
            </a:r>
          </a:p>
          <a:p>
            <a:r>
              <a:rPr lang="en-US" dirty="0" smtClean="0"/>
              <a:t>Ophthalmoscope				Spatula &amp; </a:t>
            </a:r>
            <a:r>
              <a:rPr lang="en-US" dirty="0" err="1" smtClean="0"/>
              <a:t>cottonwool</a:t>
            </a:r>
            <a:r>
              <a:rPr lang="en-US" dirty="0" smtClean="0"/>
              <a:t> in a receiver</a:t>
            </a:r>
          </a:p>
          <a:p>
            <a:r>
              <a:rPr lang="en-US" dirty="0" smtClean="0"/>
              <a:t>Otoscope					Tape measure</a:t>
            </a:r>
          </a:p>
          <a:p>
            <a:r>
              <a:rPr lang="en-US" dirty="0" smtClean="0"/>
              <a:t>Snellen chart				Weighing scale</a:t>
            </a:r>
          </a:p>
          <a:p>
            <a:r>
              <a:rPr lang="en-US" dirty="0" smtClean="0"/>
              <a:t>Nasal speculum				Thermometer</a:t>
            </a:r>
          </a:p>
          <a:p>
            <a:r>
              <a:rPr lang="en-US" dirty="0" smtClean="0"/>
              <a:t>Vaginal speculum	/pack			Watch</a:t>
            </a:r>
          </a:p>
          <a:p>
            <a:r>
              <a:rPr lang="en-US" dirty="0" smtClean="0"/>
              <a:t>Tuning fork					draw sheets or blanket</a:t>
            </a:r>
          </a:p>
          <a:p>
            <a:r>
              <a:rPr lang="en-US" dirty="0" smtClean="0"/>
              <a:t>Percussion hammer			Record charts/materials</a:t>
            </a:r>
          </a:p>
          <a:p>
            <a:r>
              <a:rPr lang="en-US" dirty="0" smtClean="0"/>
              <a:t>Sphygmomanometer			Examination couch and gloves</a:t>
            </a:r>
          </a:p>
          <a:p>
            <a:r>
              <a:rPr lang="en-US" dirty="0" smtClean="0"/>
              <a:t>Appropriate antiseptics			patient gown</a:t>
            </a:r>
          </a:p>
          <a:p>
            <a:r>
              <a:rPr lang="en-US" dirty="0" smtClean="0"/>
              <a:t>Lubricant 					book for </a:t>
            </a:r>
            <a:r>
              <a:rPr lang="en-US" dirty="0" err="1" smtClean="0"/>
              <a:t>ishihara</a:t>
            </a:r>
            <a:r>
              <a:rPr lang="en-US" dirty="0" smtClean="0"/>
              <a:t> test</a:t>
            </a:r>
          </a:p>
          <a:p>
            <a:r>
              <a:rPr lang="en-US" dirty="0" smtClean="0"/>
              <a:t>Safety pin</a:t>
            </a:r>
            <a:endParaRPr lang="en-US" dirty="0"/>
          </a:p>
        </p:txBody>
      </p:sp>
    </p:spTree>
    <p:extLst>
      <p:ext uri="{BB962C8B-B14F-4D97-AF65-F5344CB8AC3E}">
        <p14:creationId xmlns:p14="http://schemas.microsoft.com/office/powerpoint/2010/main" val="16893702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1541</TotalTime>
  <Words>1451</Words>
  <Application>Microsoft Office PowerPoint</Application>
  <PresentationFormat>Widescreen</PresentationFormat>
  <Paragraphs>185</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Calibri Light</vt:lpstr>
      <vt:lpstr>Wingdings</vt:lpstr>
      <vt:lpstr>Office Theme</vt:lpstr>
      <vt:lpstr>PHYSICAL EXAMINATION</vt:lpstr>
      <vt:lpstr>DEFINITION</vt:lpstr>
      <vt:lpstr>Indication of health examination </vt:lpstr>
      <vt:lpstr>TECHNIQUE OF PHYSICAL ASSESSMENT</vt:lpstr>
      <vt:lpstr>PALPATION</vt:lpstr>
      <vt:lpstr>PowerPoint Presentation</vt:lpstr>
      <vt:lpstr>PERCUSSION</vt:lpstr>
      <vt:lpstr>AUSCULTATION</vt:lpstr>
      <vt:lpstr>EQUIPMENTS</vt:lpstr>
      <vt:lpstr>PowerPoint Presentation</vt:lpstr>
      <vt:lpstr>POSITIONING</vt:lpstr>
      <vt:lpstr>PREPARING THE PATIENT</vt:lpstr>
      <vt:lpstr>GENERAL SURVEY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MENTAL AND EMOTIONAL STATUS</vt:lpstr>
      <vt:lpstr>PowerPoint Presentation</vt:lpstr>
      <vt:lpstr>PowerPoint Presentation</vt:lpstr>
      <vt:lpstr>PowerPoint Presentation</vt:lpstr>
      <vt:lpstr>PowerPoint Presentation</vt:lpstr>
      <vt:lpstr>PowerPoint Presentation</vt:lpstr>
      <vt:lpstr>PowerPoint Presentation</vt:lpstr>
      <vt:lpstr>DOCUMENTATION OF DATA</vt:lpstr>
      <vt:lpstr>AFTER CARE OF THE PATIENT</vt:lpstr>
      <vt:lpstr> 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PHYSICAL EXAMINATION</dc:title>
  <dc:creator>User</dc:creator>
  <cp:lastModifiedBy>Microsoft account</cp:lastModifiedBy>
  <cp:revision>24</cp:revision>
  <dcterms:created xsi:type="dcterms:W3CDTF">2019-01-13T11:23:53Z</dcterms:created>
  <dcterms:modified xsi:type="dcterms:W3CDTF">2021-10-05T10:54:50Z</dcterms:modified>
</cp:coreProperties>
</file>