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B3F4E4-A2B4-4619-9EC5-0457611F6DF4}"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144075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3F4E4-A2B4-4619-9EC5-0457611F6DF4}"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962460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3F4E4-A2B4-4619-9EC5-0457611F6DF4}"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2978705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3F4E4-A2B4-4619-9EC5-0457611F6DF4}"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268553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B3F4E4-A2B4-4619-9EC5-0457611F6DF4}"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2868839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B3F4E4-A2B4-4619-9EC5-0457611F6DF4}"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1565502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B3F4E4-A2B4-4619-9EC5-0457611F6DF4}" type="datetimeFigureOut">
              <a:rPr lang="en-US" smtClean="0"/>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2144892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B3F4E4-A2B4-4619-9EC5-0457611F6DF4}" type="datetimeFigureOut">
              <a:rPr lang="en-US" smtClean="0"/>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410010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3F4E4-A2B4-4619-9EC5-0457611F6DF4}" type="datetimeFigureOut">
              <a:rPr lang="en-US" smtClean="0"/>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3119852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3F4E4-A2B4-4619-9EC5-0457611F6DF4}"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1555158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3F4E4-A2B4-4619-9EC5-0457611F6DF4}"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680F5-7D54-4D67-B070-0BA6F330ACDA}" type="slidenum">
              <a:rPr lang="en-US" smtClean="0"/>
              <a:t>‹#›</a:t>
            </a:fld>
            <a:endParaRPr lang="en-US"/>
          </a:p>
        </p:txBody>
      </p:sp>
    </p:spTree>
    <p:extLst>
      <p:ext uri="{BB962C8B-B14F-4D97-AF65-F5344CB8AC3E}">
        <p14:creationId xmlns:p14="http://schemas.microsoft.com/office/powerpoint/2010/main" val="2156054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3F4E4-A2B4-4619-9EC5-0457611F6DF4}" type="datetimeFigureOut">
              <a:rPr lang="en-US" smtClean="0"/>
              <a:t>9/29/2020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1680F5-7D54-4D67-B070-0BA6F330ACDA}" type="slidenum">
              <a:rPr lang="en-US" smtClean="0"/>
              <a:t>‹#›</a:t>
            </a:fld>
            <a:endParaRPr lang="en-US"/>
          </a:p>
        </p:txBody>
      </p:sp>
    </p:spTree>
    <p:extLst>
      <p:ext uri="{BB962C8B-B14F-4D97-AF65-F5344CB8AC3E}">
        <p14:creationId xmlns:p14="http://schemas.microsoft.com/office/powerpoint/2010/main" val="1606213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anose="02020603050405020304" pitchFamily="18" charset="0"/>
                <a:cs typeface="Times New Roman" panose="02020603050405020304" pitchFamily="18" charset="0"/>
              </a:rPr>
              <a:t>Professional </a:t>
            </a:r>
            <a:r>
              <a:rPr lang="en-US" b="1" dirty="0" err="1">
                <a:latin typeface="Times New Roman" panose="02020603050405020304" pitchFamily="18" charset="0"/>
                <a:cs typeface="Times New Roman" panose="02020603050405020304" pitchFamily="18" charset="0"/>
              </a:rPr>
              <a:t>Organisations</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19810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ECSACON is a corporate body of nurses </a:t>
            </a:r>
            <a:r>
              <a:rPr lang="en-US" dirty="0" smtClean="0">
                <a:latin typeface="Times New Roman" panose="02020603050405020304" pitchFamily="18" charset="0"/>
                <a:cs typeface="Times New Roman" panose="02020603050405020304" pitchFamily="18" charset="0"/>
              </a:rPr>
              <a:t>and midwives </a:t>
            </a:r>
            <a:r>
              <a:rPr lang="en-US" dirty="0">
                <a:latin typeface="Times New Roman" panose="02020603050405020304" pitchFamily="18" charset="0"/>
                <a:cs typeface="Times New Roman" panose="02020603050405020304" pitchFamily="18" charset="0"/>
              </a:rPr>
              <a:t>of member states </a:t>
            </a:r>
            <a:r>
              <a:rPr lang="en-US" dirty="0" smtClean="0">
                <a:latin typeface="Times New Roman" panose="02020603050405020304" pitchFamily="18" charset="0"/>
                <a:cs typeface="Times New Roman" panose="02020603050405020304" pitchFamily="18" charset="0"/>
              </a:rPr>
              <a:t>comprising Botswana</a:t>
            </a:r>
            <a:r>
              <a:rPr lang="en-US" dirty="0">
                <a:latin typeface="Times New Roman" panose="02020603050405020304" pitchFamily="18" charset="0"/>
                <a:cs typeface="Times New Roman" panose="02020603050405020304" pitchFamily="18" charset="0"/>
              </a:rPr>
              <a:t>, Lesotho, Kenya, Malawi, </a:t>
            </a:r>
            <a:r>
              <a:rPr lang="en-US" dirty="0" smtClean="0">
                <a:latin typeface="Times New Roman" panose="02020603050405020304" pitchFamily="18" charset="0"/>
                <a:cs typeface="Times New Roman" panose="02020603050405020304" pitchFamily="18" charset="0"/>
              </a:rPr>
              <a:t>Mauritius, Mozambique</a:t>
            </a:r>
            <a:r>
              <a:rPr lang="en-US" dirty="0">
                <a:latin typeface="Times New Roman" panose="02020603050405020304" pitchFamily="18" charset="0"/>
                <a:cs typeface="Times New Roman" panose="02020603050405020304" pitchFamily="18" charset="0"/>
              </a:rPr>
              <a:t>, Namibia, Seychelles, </a:t>
            </a:r>
            <a:r>
              <a:rPr lang="en-US" dirty="0" smtClean="0">
                <a:latin typeface="Times New Roman" panose="02020603050405020304" pitchFamily="18" charset="0"/>
                <a:cs typeface="Times New Roman" panose="02020603050405020304" pitchFamily="18" charset="0"/>
              </a:rPr>
              <a:t>South </a:t>
            </a:r>
            <a:r>
              <a:rPr lang="it-IT" dirty="0" smtClean="0">
                <a:latin typeface="Times New Roman" panose="02020603050405020304" pitchFamily="18" charset="0"/>
                <a:cs typeface="Times New Roman" panose="02020603050405020304" pitchFamily="18" charset="0"/>
              </a:rPr>
              <a:t>Africa</a:t>
            </a:r>
            <a:r>
              <a:rPr lang="it-IT" dirty="0">
                <a:latin typeface="Times New Roman" panose="02020603050405020304" pitchFamily="18" charset="0"/>
                <a:cs typeface="Times New Roman" panose="02020603050405020304" pitchFamily="18" charset="0"/>
              </a:rPr>
              <a:t>, Swaziland, Tanzania, Uganda, </a:t>
            </a:r>
            <a:r>
              <a:rPr lang="it-IT" dirty="0" smtClean="0">
                <a:latin typeface="Times New Roman" panose="02020603050405020304" pitchFamily="18" charset="0"/>
                <a:cs typeface="Times New Roman" panose="02020603050405020304" pitchFamily="18" charset="0"/>
              </a:rPr>
              <a:t>Zambia, </a:t>
            </a:r>
            <a:r>
              <a:rPr lang="en-US" dirty="0" smtClean="0">
                <a:latin typeface="Times New Roman" panose="02020603050405020304" pitchFamily="18" charset="0"/>
                <a:cs typeface="Times New Roman" panose="02020603050405020304" pitchFamily="18" charset="0"/>
              </a:rPr>
              <a:t>Zimbabwe </a:t>
            </a:r>
            <a:r>
              <a:rPr lang="en-US" dirty="0">
                <a:latin typeface="Times New Roman" panose="02020603050405020304" pitchFamily="18" charset="0"/>
                <a:cs typeface="Times New Roman" panose="02020603050405020304" pitchFamily="18" charset="0"/>
              </a:rPr>
              <a:t>and any other states that </a:t>
            </a:r>
            <a:r>
              <a:rPr lang="en-US" dirty="0" smtClean="0">
                <a:latin typeface="Times New Roman" panose="02020603050405020304" pitchFamily="18" charset="0"/>
                <a:cs typeface="Times New Roman" panose="02020603050405020304" pitchFamily="18" charset="0"/>
              </a:rPr>
              <a:t>will accede </a:t>
            </a:r>
            <a:r>
              <a:rPr lang="en-US" dirty="0">
                <a:latin typeface="Times New Roman" panose="02020603050405020304" pitchFamily="18" charset="0"/>
                <a:cs typeface="Times New Roman" panose="02020603050405020304" pitchFamily="18" charset="0"/>
              </a:rPr>
              <a:t>to membership of CRHC for the </a:t>
            </a:r>
            <a:r>
              <a:rPr lang="en-US" dirty="0" smtClean="0">
                <a:latin typeface="Times New Roman" panose="02020603050405020304" pitchFamily="18" charset="0"/>
                <a:cs typeface="Times New Roman" panose="02020603050405020304" pitchFamily="18" charset="0"/>
              </a:rPr>
              <a:t>ECSA region.</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membership of the college consists </a:t>
            </a:r>
            <a:r>
              <a:rPr lang="en-US" dirty="0" smtClean="0">
                <a:latin typeface="Times New Roman" panose="02020603050405020304" pitchFamily="18" charset="0"/>
                <a:cs typeface="Times New Roman" panose="02020603050405020304" pitchFamily="18" charset="0"/>
              </a:rPr>
              <a:t>of individual </a:t>
            </a:r>
            <a:r>
              <a:rPr lang="en-US" dirty="0">
                <a:latin typeface="Times New Roman" panose="02020603050405020304" pitchFamily="18" charset="0"/>
                <a:cs typeface="Times New Roman" panose="02020603050405020304" pitchFamily="18" charset="0"/>
              </a:rPr>
              <a:t>nurses/midwifes and </a:t>
            </a:r>
            <a:r>
              <a:rPr lang="en-US" dirty="0" smtClean="0">
                <a:latin typeface="Times New Roman" panose="02020603050405020304" pitchFamily="18" charset="0"/>
                <a:cs typeface="Times New Roman" panose="02020603050405020304" pitchFamily="18" charset="0"/>
              </a:rPr>
              <a:t>Professional organizations </a:t>
            </a:r>
            <a:r>
              <a:rPr lang="en-US" dirty="0">
                <a:latin typeface="Times New Roman" panose="02020603050405020304" pitchFamily="18" charset="0"/>
                <a:cs typeface="Times New Roman" panose="02020603050405020304" pitchFamily="18" charset="0"/>
              </a:rPr>
              <a:t>such as:</a:t>
            </a:r>
          </a:p>
        </p:txBody>
      </p:sp>
    </p:spTree>
    <p:extLst>
      <p:ext uri="{BB962C8B-B14F-4D97-AF65-F5344CB8AC3E}">
        <p14:creationId xmlns:p14="http://schemas.microsoft.com/office/powerpoint/2010/main" val="8189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Benefits of Membership to ECSACON</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first benefit is knowledge. This </a:t>
            </a:r>
            <a:r>
              <a:rPr lang="en-US" sz="3200" dirty="0" smtClean="0">
                <a:latin typeface="Times New Roman" panose="02020603050405020304" pitchFamily="18" charset="0"/>
                <a:cs typeface="Times New Roman" panose="02020603050405020304" pitchFamily="18" charset="0"/>
              </a:rPr>
              <a:t>knowledge is </a:t>
            </a:r>
            <a:r>
              <a:rPr lang="en-US" sz="3200" dirty="0">
                <a:latin typeface="Times New Roman" panose="02020603050405020304" pitchFamily="18" charset="0"/>
                <a:cs typeface="Times New Roman" panose="02020603050405020304" pitchFamily="18" charset="0"/>
              </a:rPr>
              <a:t>obtained through the many </a:t>
            </a:r>
            <a:r>
              <a:rPr lang="en-US" sz="3200" dirty="0" smtClean="0">
                <a:latin typeface="Times New Roman" panose="02020603050405020304" pitchFamily="18" charset="0"/>
                <a:cs typeface="Times New Roman" panose="02020603050405020304" pitchFamily="18" charset="0"/>
              </a:rPr>
              <a:t>activities ECSACON </a:t>
            </a:r>
            <a:r>
              <a:rPr lang="en-US" sz="3200" dirty="0">
                <a:latin typeface="Times New Roman" panose="02020603050405020304" pitchFamily="18" charset="0"/>
                <a:cs typeface="Times New Roman" panose="02020603050405020304" pitchFamily="18" charset="0"/>
              </a:rPr>
              <a:t>conducts, such as </a:t>
            </a:r>
            <a:r>
              <a:rPr lang="en-US" sz="3200" dirty="0" smtClean="0">
                <a:latin typeface="Times New Roman" panose="02020603050405020304" pitchFamily="18" charset="0"/>
                <a:cs typeface="Times New Roman" panose="02020603050405020304" pitchFamily="18" charset="0"/>
              </a:rPr>
              <a:t>quadrennial conferences </a:t>
            </a:r>
            <a:r>
              <a:rPr lang="en-US" sz="3200" dirty="0">
                <a:latin typeface="Times New Roman" panose="02020603050405020304" pitchFamily="18" charset="0"/>
                <a:cs typeface="Times New Roman" panose="02020603050405020304" pitchFamily="18" charset="0"/>
              </a:rPr>
              <a:t>where nurses from </a:t>
            </a:r>
            <a:r>
              <a:rPr lang="en-US" sz="3200" dirty="0" smtClean="0">
                <a:latin typeface="Times New Roman" panose="02020603050405020304" pitchFamily="18" charset="0"/>
                <a:cs typeface="Times New Roman" panose="02020603050405020304" pitchFamily="18" charset="0"/>
              </a:rPr>
              <a:t>member countries </a:t>
            </a:r>
            <a:r>
              <a:rPr lang="en-US" sz="3200" dirty="0">
                <a:latin typeface="Times New Roman" panose="02020603050405020304" pitchFamily="18" charset="0"/>
                <a:cs typeface="Times New Roman" panose="02020603050405020304" pitchFamily="18" charset="0"/>
              </a:rPr>
              <a:t>meet and share research finding </a:t>
            </a:r>
            <a:r>
              <a:rPr lang="en-US" sz="3200" dirty="0" smtClean="0">
                <a:latin typeface="Times New Roman" panose="02020603050405020304" pitchFamily="18" charset="0"/>
                <a:cs typeface="Times New Roman" panose="02020603050405020304" pitchFamily="18" charset="0"/>
              </a:rPr>
              <a:t>on topics </a:t>
            </a:r>
            <a:r>
              <a:rPr lang="en-US" sz="3200" dirty="0">
                <a:latin typeface="Times New Roman" panose="02020603050405020304" pitchFamily="18" charset="0"/>
                <a:cs typeface="Times New Roman" panose="02020603050405020304" pitchFamily="18" charset="0"/>
              </a:rPr>
              <a:t>of national interests in health.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They exchange </a:t>
            </a:r>
            <a:r>
              <a:rPr lang="en-US" sz="3200" dirty="0">
                <a:latin typeface="Times New Roman" panose="02020603050405020304" pitchFamily="18" charset="0"/>
                <a:cs typeface="Times New Roman" panose="02020603050405020304" pitchFamily="18" charset="0"/>
              </a:rPr>
              <a:t>information on various topical </a:t>
            </a:r>
            <a:r>
              <a:rPr lang="en-US" sz="3200" dirty="0" smtClean="0">
                <a:latin typeface="Times New Roman" panose="02020603050405020304" pitchFamily="18" charset="0"/>
                <a:cs typeface="Times New Roman" panose="02020603050405020304" pitchFamily="18" charset="0"/>
              </a:rPr>
              <a:t>issues on </a:t>
            </a:r>
            <a:r>
              <a:rPr lang="en-US" sz="3200" dirty="0">
                <a:latin typeface="Times New Roman" panose="02020603050405020304" pitchFamily="18" charset="0"/>
                <a:cs typeface="Times New Roman" panose="02020603050405020304" pitchFamily="18" charset="0"/>
              </a:rPr>
              <a:t>nursing, midwifery and health, mapping </a:t>
            </a:r>
            <a:r>
              <a:rPr lang="en-US" sz="3200" dirty="0" smtClean="0">
                <a:latin typeface="Times New Roman" panose="02020603050405020304" pitchFamily="18" charset="0"/>
                <a:cs typeface="Times New Roman" panose="02020603050405020304" pitchFamily="18" charset="0"/>
              </a:rPr>
              <a:t>the way </a:t>
            </a:r>
            <a:r>
              <a:rPr lang="en-US" sz="3200" dirty="0">
                <a:latin typeface="Times New Roman" panose="02020603050405020304" pitchFamily="18" charset="0"/>
                <a:cs typeface="Times New Roman" panose="02020603050405020304" pitchFamily="18" charset="0"/>
              </a:rPr>
              <a:t>forward for excellence </a:t>
            </a:r>
            <a:r>
              <a:rPr lang="en-US" sz="3200" dirty="0" smtClean="0">
                <a:latin typeface="Times New Roman" panose="02020603050405020304" pitchFamily="18" charset="0"/>
                <a:cs typeface="Times New Roman" panose="02020603050405020304" pitchFamily="18" charset="0"/>
              </a:rPr>
              <a:t>in nursing/midwifery</a:t>
            </a:r>
            <a:r>
              <a:rPr lang="en-US" sz="3200" dirty="0">
                <a:latin typeface="Times New Roman" panose="02020603050405020304" pitchFamily="18" charset="0"/>
                <a:cs typeface="Times New Roman" panose="02020603050405020304" pitchFamily="18" charset="0"/>
              </a:rPr>
              <a:t>, education and practice.</a:t>
            </a:r>
          </a:p>
        </p:txBody>
      </p:sp>
    </p:spTree>
    <p:extLst>
      <p:ext uri="{BB962C8B-B14F-4D97-AF65-F5344CB8AC3E}">
        <p14:creationId xmlns:p14="http://schemas.microsoft.com/office/powerpoint/2010/main" val="2597941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Interacting with nurses from the region is </a:t>
            </a:r>
            <a:r>
              <a:rPr lang="en-US" sz="3200" dirty="0" smtClean="0">
                <a:latin typeface="Times New Roman" panose="02020603050405020304" pitchFamily="18" charset="0"/>
                <a:cs typeface="Times New Roman" panose="02020603050405020304" pitchFamily="18" charset="0"/>
              </a:rPr>
              <a:t>a benefit </a:t>
            </a:r>
            <a:r>
              <a:rPr lang="en-US" sz="3200" dirty="0">
                <a:latin typeface="Times New Roman" panose="02020603050405020304" pitchFamily="18" charset="0"/>
                <a:cs typeface="Times New Roman" panose="02020603050405020304" pitchFamily="18" charset="0"/>
              </a:rPr>
              <a:t>on its own. Apart from this, </a:t>
            </a:r>
            <a:r>
              <a:rPr lang="en-US" sz="3200" dirty="0" smtClean="0">
                <a:latin typeface="Times New Roman" panose="02020603050405020304" pitchFamily="18" charset="0"/>
                <a:cs typeface="Times New Roman" panose="02020603050405020304" pitchFamily="18" charset="0"/>
              </a:rPr>
              <a:t>ECSACON has </a:t>
            </a:r>
            <a:r>
              <a:rPr lang="en-US" sz="3200" dirty="0">
                <a:latin typeface="Times New Roman" panose="02020603050405020304" pitchFamily="18" charset="0"/>
                <a:cs typeface="Times New Roman" panose="02020603050405020304" pitchFamily="18" charset="0"/>
              </a:rPr>
              <a:t>conducted many projects, for example, </a:t>
            </a:r>
            <a:r>
              <a:rPr lang="en-US" sz="3200" dirty="0" smtClean="0">
                <a:latin typeface="Times New Roman" panose="02020603050405020304" pitchFamily="18" charset="0"/>
                <a:cs typeface="Times New Roman" panose="02020603050405020304" pitchFamily="18" charset="0"/>
              </a:rPr>
              <a:t>on research</a:t>
            </a:r>
            <a:r>
              <a:rPr lang="en-US" sz="3200" dirty="0">
                <a:latin typeface="Times New Roman" panose="02020603050405020304" pitchFamily="18" charset="0"/>
                <a:cs typeface="Times New Roman" panose="02020603050405020304" pitchFamily="18" charset="0"/>
              </a:rPr>
              <a:t>, leadership and </a:t>
            </a:r>
            <a:r>
              <a:rPr lang="en-US" sz="3200" dirty="0" smtClean="0">
                <a:latin typeface="Times New Roman" panose="02020603050405020304" pitchFamily="18" charset="0"/>
                <a:cs typeface="Times New Roman" panose="02020603050405020304" pitchFamily="18" charset="0"/>
              </a:rPr>
              <a:t>management, advocacy </a:t>
            </a:r>
            <a:r>
              <a:rPr lang="en-US" sz="3200" dirty="0">
                <a:latin typeface="Times New Roman" panose="02020603050405020304" pitchFamily="18" charset="0"/>
                <a:cs typeface="Times New Roman" panose="02020603050405020304" pitchFamily="18" charset="0"/>
              </a:rPr>
              <a:t>and so on.</a:t>
            </a:r>
          </a:p>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Members are also provided with </a:t>
            </a:r>
            <a:r>
              <a:rPr lang="en-US" sz="3200" dirty="0" smtClean="0">
                <a:latin typeface="Times New Roman" panose="02020603050405020304" pitchFamily="18" charset="0"/>
                <a:cs typeface="Times New Roman" panose="02020603050405020304" pitchFamily="18" charset="0"/>
              </a:rPr>
              <a:t>reading materials </a:t>
            </a:r>
            <a:r>
              <a:rPr lang="en-US" sz="3200" dirty="0">
                <a:latin typeface="Times New Roman" panose="02020603050405020304" pitchFamily="18" charset="0"/>
                <a:cs typeface="Times New Roman" panose="02020603050405020304" pitchFamily="18" charset="0"/>
              </a:rPr>
              <a:t>through the CNR or Nursing Council.</a:t>
            </a:r>
          </a:p>
        </p:txBody>
      </p:sp>
    </p:spTree>
    <p:extLst>
      <p:ext uri="{BB962C8B-B14F-4D97-AF65-F5344CB8AC3E}">
        <p14:creationId xmlns:p14="http://schemas.microsoft.com/office/powerpoint/2010/main" val="3780905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International Council of Nurses (ICN)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International Council of Nurses is </a:t>
            </a:r>
            <a:r>
              <a:rPr lang="en-US" sz="3200" dirty="0" smtClean="0">
                <a:latin typeface="Times New Roman" panose="02020603050405020304" pitchFamily="18" charset="0"/>
                <a:cs typeface="Times New Roman" panose="02020603050405020304" pitchFamily="18" charset="0"/>
              </a:rPr>
              <a:t>a federation </a:t>
            </a:r>
            <a:r>
              <a:rPr lang="en-US" sz="3200" dirty="0">
                <a:latin typeface="Times New Roman" panose="02020603050405020304" pitchFamily="18" charset="0"/>
                <a:cs typeface="Times New Roman" panose="02020603050405020304" pitchFamily="18" charset="0"/>
              </a:rPr>
              <a:t>of nurses’ associations (NNAS) </a:t>
            </a:r>
            <a:r>
              <a:rPr lang="en-US" sz="3200" dirty="0" smtClean="0">
                <a:latin typeface="Times New Roman" panose="02020603050405020304" pitchFamily="18" charset="0"/>
                <a:cs typeface="Times New Roman" panose="02020603050405020304" pitchFamily="18" charset="0"/>
              </a:rPr>
              <a:t>in 122 </a:t>
            </a:r>
            <a:r>
              <a:rPr lang="en-US" sz="3200" dirty="0">
                <a:latin typeface="Times New Roman" panose="02020603050405020304" pitchFamily="18" charset="0"/>
                <a:cs typeface="Times New Roman" panose="02020603050405020304" pitchFamily="18" charset="0"/>
              </a:rPr>
              <a:t>countries.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was founded in 1899.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ICN was </a:t>
            </a:r>
            <a:r>
              <a:rPr lang="en-US" sz="3200" dirty="0">
                <a:latin typeface="Times New Roman" panose="02020603050405020304" pitchFamily="18" charset="0"/>
                <a:cs typeface="Times New Roman" panose="02020603050405020304" pitchFamily="18" charset="0"/>
              </a:rPr>
              <a:t>the first health </a:t>
            </a:r>
            <a:r>
              <a:rPr lang="en-US" sz="3200" dirty="0" smtClean="0">
                <a:latin typeface="Times New Roman" panose="02020603050405020304" pitchFamily="18" charset="0"/>
                <a:cs typeface="Times New Roman" panose="02020603050405020304" pitchFamily="18" charset="0"/>
              </a:rPr>
              <a:t>professionals’ organizations </a:t>
            </a:r>
            <a:r>
              <a:rPr lang="en-US" sz="3200" dirty="0">
                <a:latin typeface="Times New Roman" panose="02020603050405020304" pitchFamily="18" charset="0"/>
                <a:cs typeface="Times New Roman" panose="02020603050405020304" pitchFamily="18" charset="0"/>
              </a:rPr>
              <a:t>to be formed and remains </a:t>
            </a:r>
            <a:r>
              <a:rPr lang="en-US" sz="3200" dirty="0" smtClean="0">
                <a:latin typeface="Times New Roman" panose="02020603050405020304" pitchFamily="18" charset="0"/>
                <a:cs typeface="Times New Roman" panose="02020603050405020304" pitchFamily="18" charset="0"/>
              </a:rPr>
              <a:t>the largest </a:t>
            </a:r>
            <a:r>
              <a:rPr lang="en-US" sz="3200" dirty="0">
                <a:latin typeface="Times New Roman" panose="02020603050405020304" pitchFamily="18" charset="0"/>
                <a:cs typeface="Times New Roman" panose="02020603050405020304" pitchFamily="18" charset="0"/>
              </a:rPr>
              <a:t>among international </a:t>
            </a:r>
            <a:r>
              <a:rPr lang="en-US" sz="3200" dirty="0" smtClean="0">
                <a:latin typeface="Times New Roman" panose="02020603050405020304" pitchFamily="18" charset="0"/>
                <a:cs typeface="Times New Roman" panose="02020603050405020304" pitchFamily="18" charset="0"/>
              </a:rPr>
              <a:t>organizations relating </a:t>
            </a:r>
            <a:r>
              <a:rPr lang="en-US" sz="3200" dirty="0">
                <a:latin typeface="Times New Roman" panose="02020603050405020304" pitchFamily="18" charset="0"/>
                <a:cs typeface="Times New Roman" panose="02020603050405020304" pitchFamily="18" charset="0"/>
              </a:rPr>
              <a:t>to the provision of health care.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 is operated </a:t>
            </a:r>
            <a:r>
              <a:rPr lang="en-US" sz="3200" dirty="0">
                <a:latin typeface="Times New Roman" panose="02020603050405020304" pitchFamily="18" charset="0"/>
                <a:cs typeface="Times New Roman" panose="02020603050405020304" pitchFamily="18" charset="0"/>
              </a:rPr>
              <a:t>by nurses for </a:t>
            </a:r>
            <a:r>
              <a:rPr lang="en-US" sz="3200" dirty="0" smtClean="0">
                <a:latin typeface="Times New Roman" panose="02020603050405020304" pitchFamily="18" charset="0"/>
                <a:cs typeface="Times New Roman" panose="02020603050405020304" pitchFamily="18" charset="0"/>
              </a:rPr>
              <a:t>nurses. The </a:t>
            </a:r>
            <a:r>
              <a:rPr lang="en-US" sz="3200" dirty="0">
                <a:latin typeface="Times New Roman" panose="02020603050405020304" pitchFamily="18" charset="0"/>
                <a:cs typeface="Times New Roman" panose="02020603050405020304" pitchFamily="18" charset="0"/>
              </a:rPr>
              <a:t>Secretariat of the ICN is </a:t>
            </a:r>
            <a:r>
              <a:rPr lang="en-US" sz="3200" dirty="0" smtClean="0">
                <a:latin typeface="Times New Roman" panose="02020603050405020304" pitchFamily="18" charset="0"/>
                <a:cs typeface="Times New Roman" panose="02020603050405020304" pitchFamily="18" charset="0"/>
              </a:rPr>
              <a:t>based in Geneva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5802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The Nursing Council of Kenya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Nursing Council of Kenya was </a:t>
            </a:r>
            <a:r>
              <a:rPr lang="en-US" sz="3200" dirty="0" smtClean="0">
                <a:latin typeface="Times New Roman" panose="02020603050405020304" pitchFamily="18" charset="0"/>
                <a:cs typeface="Times New Roman" panose="02020603050405020304" pitchFamily="18" charset="0"/>
              </a:rPr>
              <a:t>established by </a:t>
            </a:r>
            <a:r>
              <a:rPr lang="en-US" sz="3200" dirty="0">
                <a:latin typeface="Times New Roman" panose="02020603050405020304" pitchFamily="18" charset="0"/>
                <a:cs typeface="Times New Roman" panose="02020603050405020304" pitchFamily="18" charset="0"/>
              </a:rPr>
              <a:t>the Nurses Act, Chapter 257 of the laws </a:t>
            </a:r>
            <a:r>
              <a:rPr lang="en-US" sz="3200" dirty="0" smtClean="0">
                <a:latin typeface="Times New Roman" panose="02020603050405020304" pitchFamily="18" charset="0"/>
                <a:cs typeface="Times New Roman" panose="02020603050405020304" pitchFamily="18" charset="0"/>
              </a:rPr>
              <a:t>of Kenya.</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Council is a corporate body </a:t>
            </a:r>
            <a:r>
              <a:rPr lang="en-US" sz="3200" dirty="0" smtClean="0">
                <a:latin typeface="Times New Roman" panose="02020603050405020304" pitchFamily="18" charset="0"/>
                <a:cs typeface="Times New Roman" panose="02020603050405020304" pitchFamily="18" charset="0"/>
              </a:rPr>
              <a:t>having perpetual </a:t>
            </a:r>
            <a:r>
              <a:rPr lang="en-US" sz="3200" dirty="0">
                <a:latin typeface="Times New Roman" panose="02020603050405020304" pitchFamily="18" charset="0"/>
                <a:cs typeface="Times New Roman" panose="02020603050405020304" pitchFamily="18" charset="0"/>
              </a:rPr>
              <a:t>succession and a common seal </a:t>
            </a:r>
            <a:r>
              <a:rPr lang="en-US" sz="3200" dirty="0" smtClean="0">
                <a:latin typeface="Times New Roman" panose="02020603050405020304" pitchFamily="18" charset="0"/>
                <a:cs typeface="Times New Roman" panose="02020603050405020304" pitchFamily="18" charset="0"/>
              </a:rPr>
              <a:t>with power </a:t>
            </a:r>
            <a:r>
              <a:rPr lang="en-US" sz="3200" dirty="0">
                <a:latin typeface="Times New Roman" panose="02020603050405020304" pitchFamily="18" charset="0"/>
                <a:cs typeface="Times New Roman" panose="02020603050405020304" pitchFamily="18" charset="0"/>
              </a:rPr>
              <a:t>to sue and be sued and to </a:t>
            </a:r>
            <a:r>
              <a:rPr lang="en-US" sz="3200" dirty="0" smtClean="0">
                <a:latin typeface="Times New Roman" panose="02020603050405020304" pitchFamily="18" charset="0"/>
                <a:cs typeface="Times New Roman" panose="02020603050405020304" pitchFamily="18" charset="0"/>
              </a:rPr>
              <a:t>purchase, hold</a:t>
            </a:r>
            <a:r>
              <a:rPr lang="en-US" sz="3200" dirty="0">
                <a:latin typeface="Times New Roman" panose="02020603050405020304" pitchFamily="18" charset="0"/>
                <a:cs typeface="Times New Roman" panose="02020603050405020304" pitchFamily="18" charset="0"/>
              </a:rPr>
              <a:t>, manage and dispose of land and </a:t>
            </a:r>
            <a:r>
              <a:rPr lang="en-US" sz="3200" dirty="0" smtClean="0">
                <a:latin typeface="Times New Roman" panose="02020603050405020304" pitchFamily="18" charset="0"/>
                <a:cs typeface="Times New Roman" panose="02020603050405020304" pitchFamily="18" charset="0"/>
              </a:rPr>
              <a:t>other property </a:t>
            </a:r>
            <a:r>
              <a:rPr lang="en-US" sz="3200" dirty="0">
                <a:latin typeface="Times New Roman" panose="02020603050405020304" pitchFamily="18" charset="0"/>
                <a:cs typeface="Times New Roman" panose="02020603050405020304" pitchFamily="18" charset="0"/>
              </a:rPr>
              <a:t>and to enter into such contracts, as </a:t>
            </a:r>
            <a:r>
              <a:rPr lang="en-US" sz="3200" dirty="0" smtClean="0">
                <a:latin typeface="Times New Roman" panose="02020603050405020304" pitchFamily="18" charset="0"/>
                <a:cs typeface="Times New Roman" panose="02020603050405020304" pitchFamily="18" charset="0"/>
              </a:rPr>
              <a:t>it may </a:t>
            </a:r>
            <a:r>
              <a:rPr lang="en-US" sz="3200" dirty="0">
                <a:latin typeface="Times New Roman" panose="02020603050405020304" pitchFamily="18" charset="0"/>
                <a:cs typeface="Times New Roman" panose="02020603050405020304" pitchFamily="18" charset="0"/>
              </a:rPr>
              <a:t>consider necessary or </a:t>
            </a:r>
            <a:r>
              <a:rPr lang="en-US" sz="3200" dirty="0" smtClean="0">
                <a:latin typeface="Times New Roman" panose="02020603050405020304" pitchFamily="18" charset="0"/>
                <a:cs typeface="Times New Roman" panose="02020603050405020304" pitchFamily="18" charset="0"/>
              </a:rPr>
              <a:t>expedient.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0890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On the other hand, the Nurses Act, </a:t>
            </a:r>
            <a:r>
              <a:rPr lang="en-US" sz="3200" dirty="0" smtClean="0">
                <a:latin typeface="Times New Roman" panose="02020603050405020304" pitchFamily="18" charset="0"/>
                <a:cs typeface="Times New Roman" panose="02020603050405020304" pitchFamily="18" charset="0"/>
              </a:rPr>
              <a:t>Chapter 257 </a:t>
            </a:r>
            <a:r>
              <a:rPr lang="en-US" sz="3200" dirty="0">
                <a:latin typeface="Times New Roman" panose="02020603050405020304" pitchFamily="18" charset="0"/>
                <a:cs typeface="Times New Roman" panose="02020603050405020304" pitchFamily="18" charset="0"/>
              </a:rPr>
              <a:t>of the laws of Kenya was enacted as </a:t>
            </a:r>
            <a:r>
              <a:rPr lang="en-US" sz="3200" dirty="0" smtClean="0">
                <a:latin typeface="Times New Roman" panose="02020603050405020304" pitchFamily="18" charset="0"/>
                <a:cs typeface="Times New Roman" panose="02020603050405020304" pitchFamily="18" charset="0"/>
              </a:rPr>
              <a:t>an Act </a:t>
            </a:r>
            <a:r>
              <a:rPr lang="en-US" sz="3200" dirty="0">
                <a:latin typeface="Times New Roman" panose="02020603050405020304" pitchFamily="18" charset="0"/>
                <a:cs typeface="Times New Roman" panose="02020603050405020304" pitchFamily="18" charset="0"/>
              </a:rPr>
              <a:t>of Parliament to make provision for </a:t>
            </a:r>
            <a:r>
              <a:rPr lang="en-US" sz="3200" dirty="0" smtClean="0">
                <a:latin typeface="Times New Roman" panose="02020603050405020304" pitchFamily="18" charset="0"/>
                <a:cs typeface="Times New Roman" panose="02020603050405020304" pitchFamily="18" charset="0"/>
              </a:rPr>
              <a:t>the training</a:t>
            </a:r>
            <a:r>
              <a:rPr lang="en-US" sz="3200" dirty="0">
                <a:latin typeface="Times New Roman" panose="02020603050405020304" pitchFamily="18" charset="0"/>
                <a:cs typeface="Times New Roman" panose="02020603050405020304" pitchFamily="18" charset="0"/>
              </a:rPr>
              <a:t>, registration, enrolment and </a:t>
            </a:r>
            <a:r>
              <a:rPr lang="en-US" sz="3200" dirty="0" smtClean="0">
                <a:latin typeface="Times New Roman" panose="02020603050405020304" pitchFamily="18" charset="0"/>
                <a:cs typeface="Times New Roman" panose="02020603050405020304" pitchFamily="18" charset="0"/>
              </a:rPr>
              <a:t>licensing of </a:t>
            </a:r>
            <a:r>
              <a:rPr lang="en-US" sz="3200" dirty="0">
                <a:latin typeface="Times New Roman" panose="02020603050405020304" pitchFamily="18" charset="0"/>
                <a:cs typeface="Times New Roman" panose="02020603050405020304" pitchFamily="18" charset="0"/>
              </a:rPr>
              <a:t>nurses, to regulate their conduct and </a:t>
            </a:r>
            <a:r>
              <a:rPr lang="en-US" sz="3200" dirty="0" smtClean="0">
                <a:latin typeface="Times New Roman" panose="02020603050405020304" pitchFamily="18" charset="0"/>
                <a:cs typeface="Times New Roman" panose="02020603050405020304" pitchFamily="18" charset="0"/>
              </a:rPr>
              <a:t>to ensure </a:t>
            </a:r>
            <a:r>
              <a:rPr lang="en-US" sz="3200" dirty="0">
                <a:latin typeface="Times New Roman" panose="02020603050405020304" pitchFamily="18" charset="0"/>
                <a:cs typeface="Times New Roman" panose="02020603050405020304" pitchFamily="18" charset="0"/>
              </a:rPr>
              <a:t>their maximum participation in </a:t>
            </a:r>
            <a:r>
              <a:rPr lang="en-US" sz="3200" dirty="0" smtClean="0">
                <a:latin typeface="Times New Roman" panose="02020603050405020304" pitchFamily="18" charset="0"/>
                <a:cs typeface="Times New Roman" panose="02020603050405020304" pitchFamily="18" charset="0"/>
              </a:rPr>
              <a:t>the health </a:t>
            </a:r>
            <a:r>
              <a:rPr lang="en-US" sz="3200" dirty="0">
                <a:latin typeface="Times New Roman" panose="02020603050405020304" pitchFamily="18" charset="0"/>
                <a:cs typeface="Times New Roman" panose="02020603050405020304" pitchFamily="18" charset="0"/>
              </a:rPr>
              <a:t>care of the community and </a:t>
            </a:r>
            <a:r>
              <a:rPr lang="en-US" sz="3200" dirty="0" smtClean="0">
                <a:latin typeface="Times New Roman" panose="02020603050405020304" pitchFamily="18" charset="0"/>
                <a:cs typeface="Times New Roman" panose="02020603050405020304" pitchFamily="18" charset="0"/>
              </a:rPr>
              <a:t>for connected </a:t>
            </a:r>
            <a:r>
              <a:rPr lang="en-US" sz="3200" dirty="0">
                <a:latin typeface="Times New Roman" panose="02020603050405020304" pitchFamily="18" charset="0"/>
                <a:cs typeface="Times New Roman" panose="02020603050405020304" pitchFamily="18" charset="0"/>
              </a:rPr>
              <a:t>purposes (Nurses Act 1985).</a:t>
            </a:r>
          </a:p>
        </p:txBody>
      </p:sp>
    </p:spTree>
    <p:extLst>
      <p:ext uri="{BB962C8B-B14F-4D97-AF65-F5344CB8AC3E}">
        <p14:creationId xmlns:p14="http://schemas.microsoft.com/office/powerpoint/2010/main" val="3424185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The membership of the council consists of:</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Two </a:t>
            </a:r>
            <a:r>
              <a:rPr lang="en-US" sz="3200" dirty="0" smtClean="0">
                <a:latin typeface="Times New Roman" panose="02020603050405020304" pitchFamily="18" charset="0"/>
                <a:cs typeface="Times New Roman" panose="02020603050405020304" pitchFamily="18" charset="0"/>
              </a:rPr>
              <a:t>ex officials...</a:t>
            </a:r>
            <a:r>
              <a:rPr lang="en-US" sz="3200" dirty="0">
                <a:latin typeface="Times New Roman" panose="02020603050405020304" pitchFamily="18" charset="0"/>
                <a:cs typeface="Times New Roman" panose="02020603050405020304" pitchFamily="18" charset="0"/>
              </a:rPr>
              <a:t> the Director of Medical Services and the Chief Nursing officer</a:t>
            </a:r>
            <a:r>
              <a:rPr lang="en-US"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One person...</a:t>
            </a:r>
            <a:r>
              <a:rPr lang="en-US" sz="3200" dirty="0">
                <a:latin typeface="Times New Roman" panose="02020603050405020304" pitchFamily="18" charset="0"/>
                <a:cs typeface="Times New Roman" panose="02020603050405020304" pitchFamily="18" charset="0"/>
              </a:rPr>
              <a:t> responsible for education</a:t>
            </a:r>
            <a:r>
              <a:rPr lang="en-US"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Two persons...</a:t>
            </a:r>
            <a:r>
              <a:rPr lang="en-US" sz="3200" dirty="0">
                <a:latin typeface="Times New Roman" panose="02020603050405020304" pitchFamily="18" charset="0"/>
                <a:cs typeface="Times New Roman" panose="02020603050405020304" pitchFamily="18" charset="0"/>
              </a:rPr>
              <a:t> representing religious </a:t>
            </a:r>
            <a:r>
              <a:rPr lang="en-US" sz="3200" dirty="0" smtClean="0">
                <a:latin typeface="Times New Roman" panose="02020603050405020304" pitchFamily="18" charset="0"/>
                <a:cs typeface="Times New Roman" panose="02020603050405020304" pitchFamily="18" charset="0"/>
              </a:rPr>
              <a:t>organizations </a:t>
            </a:r>
            <a:r>
              <a:rPr lang="en-US" sz="3200" dirty="0">
                <a:latin typeface="Times New Roman" panose="02020603050405020304" pitchFamily="18" charset="0"/>
                <a:cs typeface="Times New Roman" panose="02020603050405020304" pitchFamily="18" charset="0"/>
              </a:rPr>
              <a:t>providing health services in Kenya</a:t>
            </a:r>
            <a:r>
              <a:rPr lang="en-US" sz="32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 Two persons...</a:t>
            </a:r>
            <a:r>
              <a:rPr lang="en-US" sz="3200" dirty="0">
                <a:latin typeface="Times New Roman" panose="02020603050405020304" pitchFamily="18" charset="0"/>
                <a:cs typeface="Times New Roman" panose="02020603050405020304" pitchFamily="18" charset="0"/>
              </a:rPr>
              <a:t> representing nursing associations (one from NNAK and one from </a:t>
            </a:r>
            <a:r>
              <a:rPr lang="en-US" sz="3200" dirty="0" smtClean="0">
                <a:latin typeface="Times New Roman" panose="02020603050405020304" pitchFamily="18" charset="0"/>
                <a:cs typeface="Times New Roman" panose="02020603050405020304" pitchFamily="18" charset="0"/>
              </a:rPr>
              <a:t>KEPNA (Kenya </a:t>
            </a:r>
            <a:r>
              <a:rPr lang="en-US" sz="3200" dirty="0">
                <a:latin typeface="Times New Roman" panose="02020603050405020304" pitchFamily="18" charset="0"/>
                <a:cs typeface="Times New Roman" panose="02020603050405020304" pitchFamily="18" charset="0"/>
              </a:rPr>
              <a:t>Progressive Nurses Association).</a:t>
            </a:r>
          </a:p>
        </p:txBody>
      </p:sp>
    </p:spTree>
    <p:extLst>
      <p:ext uri="{BB962C8B-B14F-4D97-AF65-F5344CB8AC3E}">
        <p14:creationId xmlns:p14="http://schemas.microsoft.com/office/powerpoint/2010/main" val="242606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Four persons...</a:t>
            </a:r>
            <a:r>
              <a:rPr lang="en-US" sz="3200" dirty="0">
                <a:latin typeface="Times New Roman" panose="02020603050405020304" pitchFamily="18" charset="0"/>
                <a:cs typeface="Times New Roman" panose="02020603050405020304" pitchFamily="18" charset="0"/>
              </a:rPr>
              <a:t> nominated by the outgoing council to represent: General Nursing, </a:t>
            </a:r>
            <a:r>
              <a:rPr lang="en-US" sz="3200" dirty="0" smtClean="0">
                <a:latin typeface="Times New Roman" panose="02020603050405020304" pitchFamily="18" charset="0"/>
                <a:cs typeface="Times New Roman" panose="02020603050405020304" pitchFamily="18" charset="0"/>
              </a:rPr>
              <a:t>Midwifery and </a:t>
            </a:r>
            <a:r>
              <a:rPr lang="en-US" sz="3200" dirty="0">
                <a:latin typeface="Times New Roman" panose="02020603050405020304" pitchFamily="18" charset="0"/>
                <a:cs typeface="Times New Roman" panose="02020603050405020304" pitchFamily="18" charset="0"/>
              </a:rPr>
              <a:t>Community Health Nursing</a:t>
            </a:r>
            <a:r>
              <a:rPr lang="en-US" sz="32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Eleven elected members...</a:t>
            </a:r>
            <a:r>
              <a:rPr lang="en-US" sz="3200" dirty="0">
                <a:latin typeface="Times New Roman" panose="02020603050405020304" pitchFamily="18" charset="0"/>
                <a:cs typeface="Times New Roman" panose="02020603050405020304" pitchFamily="18" charset="0"/>
              </a:rPr>
              <a:t> who may be involved in clinical practice, nursing education </a:t>
            </a:r>
            <a:r>
              <a:rPr lang="en-US" sz="3200" dirty="0" smtClean="0">
                <a:latin typeface="Times New Roman" panose="02020603050405020304" pitchFamily="18" charset="0"/>
                <a:cs typeface="Times New Roman" panose="02020603050405020304" pitchFamily="18" charset="0"/>
              </a:rPr>
              <a:t>and administration</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They </a:t>
            </a:r>
            <a:r>
              <a:rPr lang="en-US" sz="3200" dirty="0">
                <a:latin typeface="Times New Roman" panose="02020603050405020304" pitchFamily="18" charset="0"/>
                <a:cs typeface="Times New Roman" panose="02020603050405020304" pitchFamily="18" charset="0"/>
              </a:rPr>
              <a:t>must be registered nurses as follows: Three </a:t>
            </a:r>
            <a:r>
              <a:rPr lang="en-US" sz="3200" dirty="0" smtClean="0">
                <a:latin typeface="Times New Roman" panose="02020603050405020304" pitchFamily="18" charset="0"/>
                <a:cs typeface="Times New Roman" panose="02020603050405020304" pitchFamily="18" charset="0"/>
              </a:rPr>
              <a:t>registered nurses</a:t>
            </a:r>
            <a:r>
              <a:rPr lang="en-US" sz="3200" dirty="0">
                <a:latin typeface="Times New Roman" panose="02020603050405020304" pitchFamily="18" charset="0"/>
                <a:cs typeface="Times New Roman" panose="02020603050405020304" pitchFamily="18" charset="0"/>
              </a:rPr>
              <a:t>, three midwives, three community health nurses and two </a:t>
            </a:r>
            <a:r>
              <a:rPr lang="en-US" sz="3200" dirty="0" smtClean="0">
                <a:latin typeface="Times New Roman" panose="02020603050405020304" pitchFamily="18" charset="0"/>
                <a:cs typeface="Times New Roman" panose="02020603050405020304" pitchFamily="18" charset="0"/>
              </a:rPr>
              <a:t>psychiatric nurses</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58367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Functions of the Nursing Council</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Establishing and improving of all </a:t>
            </a:r>
            <a:r>
              <a:rPr lang="en-US" sz="3200" dirty="0" smtClean="0">
                <a:latin typeface="Times New Roman" panose="02020603050405020304" pitchFamily="18" charset="0"/>
                <a:cs typeface="Times New Roman" panose="02020603050405020304" pitchFamily="18" charset="0"/>
              </a:rPr>
              <a:t>branches of </a:t>
            </a:r>
            <a:r>
              <a:rPr lang="en-US" sz="3200" dirty="0">
                <a:latin typeface="Times New Roman" panose="02020603050405020304" pitchFamily="18" charset="0"/>
                <a:cs typeface="Times New Roman" panose="02020603050405020304" pitchFamily="18" charset="0"/>
              </a:rPr>
              <a:t>the nursing profession in all </a:t>
            </a:r>
            <a:r>
              <a:rPr lang="en-US" sz="3200" dirty="0" smtClean="0">
                <a:latin typeface="Times New Roman" panose="02020603050405020304" pitchFamily="18" charset="0"/>
                <a:cs typeface="Times New Roman" panose="02020603050405020304" pitchFamily="18" charset="0"/>
              </a:rPr>
              <a:t>their aspects </a:t>
            </a:r>
            <a:r>
              <a:rPr lang="en-US" sz="3200" dirty="0">
                <a:latin typeface="Times New Roman" panose="02020603050405020304" pitchFamily="18" charset="0"/>
                <a:cs typeface="Times New Roman" panose="02020603050405020304" pitchFamily="18" charset="0"/>
              </a:rPr>
              <a:t>and to safeguard the interest of </a:t>
            </a:r>
            <a:r>
              <a:rPr lang="en-US" sz="3200" dirty="0" smtClean="0">
                <a:latin typeface="Times New Roman" panose="02020603050405020304" pitchFamily="18" charset="0"/>
                <a:cs typeface="Times New Roman" panose="02020603050405020304" pitchFamily="18" charset="0"/>
              </a:rPr>
              <a:t>all nurses</a:t>
            </a:r>
            <a:endParaRPr lang="en-US" sz="3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Establishing </a:t>
            </a:r>
            <a:r>
              <a:rPr lang="en-US" sz="3200" dirty="0">
                <a:latin typeface="Times New Roman" panose="02020603050405020304" pitchFamily="18" charset="0"/>
                <a:cs typeface="Times New Roman" panose="02020603050405020304" pitchFamily="18" charset="0"/>
              </a:rPr>
              <a:t>and improving the </a:t>
            </a:r>
            <a:r>
              <a:rPr lang="en-US" sz="3200" dirty="0" smtClean="0">
                <a:latin typeface="Times New Roman" panose="02020603050405020304" pitchFamily="18" charset="0"/>
                <a:cs typeface="Times New Roman" panose="02020603050405020304" pitchFamily="18" charset="0"/>
              </a:rPr>
              <a:t>standards of </a:t>
            </a:r>
            <a:r>
              <a:rPr lang="en-US" sz="3200" dirty="0">
                <a:latin typeface="Times New Roman" panose="02020603050405020304" pitchFamily="18" charset="0"/>
                <a:cs typeface="Times New Roman" panose="02020603050405020304" pitchFamily="18" charset="0"/>
              </a:rPr>
              <a:t>professional nursing and of health </a:t>
            </a:r>
            <a:r>
              <a:rPr lang="en-US" sz="3200" dirty="0" smtClean="0">
                <a:latin typeface="Times New Roman" panose="02020603050405020304" pitchFamily="18" charset="0"/>
                <a:cs typeface="Times New Roman" panose="02020603050405020304" pitchFamily="18" charset="0"/>
              </a:rPr>
              <a:t>care within </a:t>
            </a:r>
            <a:r>
              <a:rPr lang="en-US" sz="3200" dirty="0">
                <a:latin typeface="Times New Roman" panose="02020603050405020304" pitchFamily="18" charset="0"/>
                <a:cs typeface="Times New Roman" panose="02020603050405020304" pitchFamily="18" charset="0"/>
              </a:rPr>
              <a:t>the community</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Prescribing </a:t>
            </a:r>
            <a:r>
              <a:rPr lang="en-US" sz="3200" dirty="0">
                <a:latin typeface="Times New Roman" panose="02020603050405020304" pitchFamily="18" charset="0"/>
                <a:cs typeface="Times New Roman" panose="02020603050405020304" pitchFamily="18" charset="0"/>
              </a:rPr>
              <a:t>and regulating syllabuses </a:t>
            </a:r>
            <a:r>
              <a:rPr lang="en-US" sz="3200" dirty="0" smtClean="0">
                <a:latin typeface="Times New Roman" panose="02020603050405020304" pitchFamily="18" charset="0"/>
                <a:cs typeface="Times New Roman" panose="02020603050405020304" pitchFamily="18" charset="0"/>
              </a:rPr>
              <a:t>of instruction </a:t>
            </a:r>
            <a:r>
              <a:rPr lang="en-US" sz="3200" dirty="0">
                <a:latin typeface="Times New Roman" panose="02020603050405020304" pitchFamily="18" charset="0"/>
                <a:cs typeface="Times New Roman" panose="02020603050405020304" pitchFamily="18" charset="0"/>
              </a:rPr>
              <a:t>and courses of training </a:t>
            </a:r>
            <a:r>
              <a:rPr lang="en-US" sz="3200" dirty="0" smtClean="0">
                <a:latin typeface="Times New Roman" panose="02020603050405020304" pitchFamily="18" charset="0"/>
                <a:cs typeface="Times New Roman" panose="02020603050405020304" pitchFamily="18" charset="0"/>
              </a:rPr>
              <a:t>for persons </a:t>
            </a:r>
            <a:r>
              <a:rPr lang="en-US" sz="3200" dirty="0">
                <a:latin typeface="Times New Roman" panose="02020603050405020304" pitchFamily="18" charset="0"/>
                <a:cs typeface="Times New Roman" panose="02020603050405020304" pitchFamily="18" charset="0"/>
              </a:rPr>
              <a:t>seeking registration or </a:t>
            </a:r>
            <a:r>
              <a:rPr lang="en-US" sz="3200" dirty="0" smtClean="0">
                <a:latin typeface="Times New Roman" panose="02020603050405020304" pitchFamily="18" charset="0"/>
                <a:cs typeface="Times New Roman" panose="02020603050405020304" pitchFamily="18" charset="0"/>
              </a:rPr>
              <a:t>enrolment under </a:t>
            </a:r>
            <a:r>
              <a:rPr lang="en-US" sz="3200" dirty="0">
                <a:latin typeface="Times New Roman" panose="02020603050405020304" pitchFamily="18" charset="0"/>
                <a:cs typeface="Times New Roman" panose="02020603050405020304" pitchFamily="18" charset="0"/>
              </a:rPr>
              <a:t>the Act</a:t>
            </a:r>
          </a:p>
        </p:txBody>
      </p:sp>
    </p:spTree>
    <p:extLst>
      <p:ext uri="{BB962C8B-B14F-4D97-AF65-F5344CB8AC3E}">
        <p14:creationId xmlns:p14="http://schemas.microsoft.com/office/powerpoint/2010/main" val="1781229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Recommending to the Minister </a:t>
            </a:r>
            <a:r>
              <a:rPr lang="en-US" sz="3200" dirty="0" smtClean="0">
                <a:latin typeface="Times New Roman" panose="02020603050405020304" pitchFamily="18" charset="0"/>
                <a:cs typeface="Times New Roman" panose="02020603050405020304" pitchFamily="18" charset="0"/>
              </a:rPr>
              <a:t>institutions to </a:t>
            </a:r>
            <a:r>
              <a:rPr lang="en-US" sz="3200" dirty="0">
                <a:latin typeface="Times New Roman" panose="02020603050405020304" pitchFamily="18" charset="0"/>
                <a:cs typeface="Times New Roman" panose="02020603050405020304" pitchFamily="18" charset="0"/>
              </a:rPr>
              <a:t>be approved for the training of </a:t>
            </a:r>
            <a:r>
              <a:rPr lang="en-US" sz="3200" dirty="0" smtClean="0">
                <a:latin typeface="Times New Roman" panose="02020603050405020304" pitchFamily="18" charset="0"/>
                <a:cs typeface="Times New Roman" panose="02020603050405020304" pitchFamily="18" charset="0"/>
              </a:rPr>
              <a:t>persons seeking </a:t>
            </a:r>
            <a:r>
              <a:rPr lang="en-US" sz="3200" dirty="0">
                <a:latin typeface="Times New Roman" panose="02020603050405020304" pitchFamily="18" charset="0"/>
                <a:cs typeface="Times New Roman" panose="02020603050405020304" pitchFamily="18" charset="0"/>
              </a:rPr>
              <a:t>registration or enrolment under </a:t>
            </a:r>
            <a:r>
              <a:rPr lang="en-US" sz="3200" dirty="0" smtClean="0">
                <a:latin typeface="Times New Roman" panose="02020603050405020304" pitchFamily="18" charset="0"/>
                <a:cs typeface="Times New Roman" panose="02020603050405020304" pitchFamily="18" charset="0"/>
              </a:rPr>
              <a:t>the Act</a:t>
            </a:r>
            <a:endParaRPr lang="en-US" sz="3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Prescribing </a:t>
            </a:r>
            <a:r>
              <a:rPr lang="en-US" sz="3200" dirty="0">
                <a:latin typeface="Times New Roman" panose="02020603050405020304" pitchFamily="18" charset="0"/>
                <a:cs typeface="Times New Roman" panose="02020603050405020304" pitchFamily="18" charset="0"/>
              </a:rPr>
              <a:t>and conducting </a:t>
            </a:r>
            <a:r>
              <a:rPr lang="en-US" sz="3200" dirty="0" smtClean="0">
                <a:latin typeface="Times New Roman" panose="02020603050405020304" pitchFamily="18" charset="0"/>
                <a:cs typeface="Times New Roman" panose="02020603050405020304" pitchFamily="18" charset="0"/>
              </a:rPr>
              <a:t>examinations for </a:t>
            </a:r>
            <a:r>
              <a:rPr lang="en-US" sz="3200" dirty="0">
                <a:latin typeface="Times New Roman" panose="02020603050405020304" pitchFamily="18" charset="0"/>
                <a:cs typeface="Times New Roman" panose="02020603050405020304" pitchFamily="18" charset="0"/>
              </a:rPr>
              <a:t>persons seeking registration </a:t>
            </a:r>
            <a:r>
              <a:rPr lang="en-US" sz="3200" dirty="0" smtClean="0">
                <a:latin typeface="Times New Roman" panose="02020603050405020304" pitchFamily="18" charset="0"/>
                <a:cs typeface="Times New Roman" panose="02020603050405020304" pitchFamily="18" charset="0"/>
              </a:rPr>
              <a:t>or enrolment </a:t>
            </a:r>
            <a:r>
              <a:rPr lang="en-US" sz="3200" dirty="0">
                <a:latin typeface="Times New Roman" panose="02020603050405020304" pitchFamily="18" charset="0"/>
                <a:cs typeface="Times New Roman" panose="02020603050405020304" pitchFamily="18" charset="0"/>
              </a:rPr>
              <a:t>under the Act.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Prescribing </a:t>
            </a:r>
            <a:r>
              <a:rPr lang="en-US" sz="3200" dirty="0">
                <a:latin typeface="Times New Roman" panose="02020603050405020304" pitchFamily="18" charset="0"/>
                <a:cs typeface="Times New Roman" panose="02020603050405020304" pitchFamily="18" charset="0"/>
              </a:rPr>
              <a:t>badges, insignia or uniforms </a:t>
            </a:r>
            <a:r>
              <a:rPr lang="en-US" sz="3200" dirty="0" smtClean="0">
                <a:latin typeface="Times New Roman" panose="02020603050405020304" pitchFamily="18" charset="0"/>
                <a:cs typeface="Times New Roman" panose="02020603050405020304" pitchFamily="18" charset="0"/>
              </a:rPr>
              <a:t>to be </a:t>
            </a:r>
            <a:r>
              <a:rPr lang="en-US" sz="3200" dirty="0">
                <a:latin typeface="Times New Roman" panose="02020603050405020304" pitchFamily="18" charset="0"/>
                <a:cs typeface="Times New Roman" panose="02020603050405020304" pitchFamily="18" charset="0"/>
              </a:rPr>
              <a:t>worn by persons registered, licensed </a:t>
            </a:r>
            <a:r>
              <a:rPr lang="en-US" sz="3200" dirty="0" smtClean="0">
                <a:latin typeface="Times New Roman" panose="02020603050405020304" pitchFamily="18" charset="0"/>
                <a:cs typeface="Times New Roman" panose="02020603050405020304" pitchFamily="18" charset="0"/>
              </a:rPr>
              <a:t>or enrolled </a:t>
            </a:r>
            <a:r>
              <a:rPr lang="en-US" sz="3200" dirty="0">
                <a:latin typeface="Times New Roman" panose="02020603050405020304" pitchFamily="18" charset="0"/>
                <a:cs typeface="Times New Roman" panose="02020603050405020304" pitchFamily="18" charset="0"/>
              </a:rPr>
              <a:t>under the Act</a:t>
            </a:r>
          </a:p>
        </p:txBody>
      </p:sp>
    </p:spTree>
    <p:extLst>
      <p:ext uri="{BB962C8B-B14F-4D97-AF65-F5344CB8AC3E}">
        <p14:creationId xmlns:p14="http://schemas.microsoft.com/office/powerpoint/2010/main" val="308782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INTODUCTION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P</a:t>
            </a:r>
            <a:r>
              <a:rPr lang="en-US" sz="3200" dirty="0" smtClean="0">
                <a:latin typeface="Times New Roman" panose="02020603050405020304" pitchFamily="18" charset="0"/>
                <a:cs typeface="Times New Roman" panose="02020603050405020304" pitchFamily="18" charset="0"/>
              </a:rPr>
              <a:t>rofessional </a:t>
            </a:r>
            <a:r>
              <a:rPr lang="en-US" sz="3200" dirty="0">
                <a:latin typeface="Times New Roman" panose="02020603050405020304" pitchFamily="18" charset="0"/>
                <a:cs typeface="Times New Roman" panose="02020603050405020304" pitchFamily="18" charset="0"/>
              </a:rPr>
              <a:t>nursing </a:t>
            </a:r>
            <a:r>
              <a:rPr lang="en-US" sz="3200" dirty="0" smtClean="0">
                <a:latin typeface="Times New Roman" panose="02020603050405020304" pitchFamily="18" charset="0"/>
                <a:cs typeface="Times New Roman" panose="02020603050405020304" pitchFamily="18" charset="0"/>
              </a:rPr>
              <a:t>organizations  include</a:t>
            </a:r>
            <a:r>
              <a:rPr lang="en-US" sz="32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National </a:t>
            </a:r>
            <a:r>
              <a:rPr lang="en-US" sz="3200" dirty="0">
                <a:latin typeface="Times New Roman" panose="02020603050405020304" pitchFamily="18" charset="0"/>
                <a:cs typeface="Times New Roman" panose="02020603050405020304" pitchFamily="18" charset="0"/>
              </a:rPr>
              <a:t>Nurses Association of </a:t>
            </a:r>
            <a:r>
              <a:rPr lang="en-US" sz="3200" dirty="0" smtClean="0">
                <a:latin typeface="Times New Roman" panose="02020603050405020304" pitchFamily="18" charset="0"/>
                <a:cs typeface="Times New Roman" panose="02020603050405020304" pitchFamily="18" charset="0"/>
              </a:rPr>
              <a:t>Kenya (NNAK</a:t>
            </a:r>
            <a:r>
              <a:rPr lang="en-US" sz="32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East </a:t>
            </a:r>
            <a:r>
              <a:rPr lang="en-US" sz="3200" dirty="0">
                <a:latin typeface="Times New Roman" panose="02020603050405020304" pitchFamily="18" charset="0"/>
                <a:cs typeface="Times New Roman" panose="02020603050405020304" pitchFamily="18" charset="0"/>
              </a:rPr>
              <a:t>Central Southern Africa College </a:t>
            </a:r>
            <a:r>
              <a:rPr lang="en-US" sz="3200" dirty="0" smtClean="0">
                <a:latin typeface="Times New Roman" panose="02020603050405020304" pitchFamily="18" charset="0"/>
                <a:cs typeface="Times New Roman" panose="02020603050405020304" pitchFamily="18" charset="0"/>
              </a:rPr>
              <a:t>of Nursing </a:t>
            </a:r>
            <a:r>
              <a:rPr lang="en-US" sz="3200" dirty="0">
                <a:latin typeface="Times New Roman" panose="02020603050405020304" pitchFamily="18" charset="0"/>
                <a:cs typeface="Times New Roman" panose="02020603050405020304" pitchFamily="18" charset="0"/>
              </a:rPr>
              <a:t>(ECSACON)</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International </a:t>
            </a:r>
            <a:r>
              <a:rPr lang="en-US" sz="3200" dirty="0">
                <a:latin typeface="Times New Roman" panose="02020603050405020304" pitchFamily="18" charset="0"/>
                <a:cs typeface="Times New Roman" panose="02020603050405020304" pitchFamily="18" charset="0"/>
              </a:rPr>
              <a:t>Council of Nurses (ICN)</a:t>
            </a:r>
          </a:p>
        </p:txBody>
      </p:sp>
    </p:spTree>
    <p:extLst>
      <p:ext uri="{BB962C8B-B14F-4D97-AF65-F5344CB8AC3E}">
        <p14:creationId xmlns:p14="http://schemas.microsoft.com/office/powerpoint/2010/main" val="1538807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Regarding the conduct of </a:t>
            </a:r>
            <a:r>
              <a:rPr lang="en-US" dirty="0" smtClean="0">
                <a:latin typeface="Times New Roman" panose="02020603050405020304" pitchFamily="18" charset="0"/>
                <a:cs typeface="Times New Roman" panose="02020603050405020304" pitchFamily="18" charset="0"/>
              </a:rPr>
              <a:t>person registered</a:t>
            </a:r>
            <a:r>
              <a:rPr lang="en-US" dirty="0">
                <a:latin typeface="Times New Roman" panose="02020603050405020304" pitchFamily="18" charset="0"/>
                <a:cs typeface="Times New Roman" panose="02020603050405020304" pitchFamily="18" charset="0"/>
              </a:rPr>
              <a:t>, licensed or enrolled under </a:t>
            </a:r>
            <a:r>
              <a:rPr lang="en-US" dirty="0" smtClean="0">
                <a:latin typeface="Times New Roman" panose="02020603050405020304" pitchFamily="18" charset="0"/>
                <a:cs typeface="Times New Roman" panose="02020603050405020304" pitchFamily="18" charset="0"/>
              </a:rPr>
              <a:t>the act</a:t>
            </a:r>
            <a:r>
              <a:rPr lang="en-US" dirty="0">
                <a:latin typeface="Times New Roman" panose="02020603050405020304" pitchFamily="18" charset="0"/>
                <a:cs typeface="Times New Roman" panose="02020603050405020304" pitchFamily="18" charset="0"/>
              </a:rPr>
              <a:t>, and to take such </a:t>
            </a:r>
            <a:r>
              <a:rPr lang="en-US" dirty="0" smtClean="0">
                <a:latin typeface="Times New Roman" panose="02020603050405020304" pitchFamily="18" charset="0"/>
                <a:cs typeface="Times New Roman" panose="02020603050405020304" pitchFamily="18" charset="0"/>
              </a:rPr>
              <a:t>disciplinary measures </a:t>
            </a:r>
            <a:r>
              <a:rPr lang="en-US" dirty="0">
                <a:latin typeface="Times New Roman" panose="02020603050405020304" pitchFamily="18" charset="0"/>
                <a:cs typeface="Times New Roman" panose="02020603050405020304" pitchFamily="18" charset="0"/>
              </a:rPr>
              <a:t>as may be necessary </a:t>
            </a:r>
            <a:r>
              <a:rPr lang="en-US" dirty="0" smtClean="0">
                <a:latin typeface="Times New Roman" panose="02020603050405020304" pitchFamily="18" charset="0"/>
                <a:cs typeface="Times New Roman" panose="02020603050405020304" pitchFamily="18" charset="0"/>
              </a:rPr>
              <a:t>to maintain </a:t>
            </a:r>
            <a:r>
              <a:rPr lang="en-US" dirty="0">
                <a:latin typeface="Times New Roman" panose="02020603050405020304" pitchFamily="18" charset="0"/>
                <a:cs typeface="Times New Roman" panose="02020603050405020304" pitchFamily="18" charset="0"/>
              </a:rPr>
              <a:t>a proper standard of </a:t>
            </a:r>
            <a:r>
              <a:rPr lang="en-US" dirty="0" smtClean="0">
                <a:latin typeface="Times New Roman" panose="02020603050405020304" pitchFamily="18" charset="0"/>
                <a:cs typeface="Times New Roman" panose="02020603050405020304" pitchFamily="18" charset="0"/>
              </a:rPr>
              <a:t>conduct among </a:t>
            </a:r>
            <a:r>
              <a:rPr lang="en-US" dirty="0">
                <a:latin typeface="Times New Roman" panose="02020603050405020304" pitchFamily="18" charset="0"/>
                <a:cs typeface="Times New Roman" panose="02020603050405020304" pitchFamily="18" charset="0"/>
              </a:rPr>
              <a:t>such persons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Regarding </a:t>
            </a:r>
            <a:r>
              <a:rPr lang="en-US" dirty="0">
                <a:latin typeface="Times New Roman" panose="02020603050405020304" pitchFamily="18" charset="0"/>
                <a:cs typeface="Times New Roman" panose="02020603050405020304" pitchFamily="18" charset="0"/>
              </a:rPr>
              <a:t>the standards for nursing </a:t>
            </a:r>
            <a:r>
              <a:rPr lang="en-US" dirty="0" smtClean="0">
                <a:latin typeface="Times New Roman" panose="02020603050405020304" pitchFamily="18" charset="0"/>
                <a:cs typeface="Times New Roman" panose="02020603050405020304" pitchFamily="18" charset="0"/>
              </a:rPr>
              <a:t>care, qualified </a:t>
            </a:r>
            <a:r>
              <a:rPr lang="en-US" dirty="0">
                <a:latin typeface="Times New Roman" panose="02020603050405020304" pitchFamily="18" charset="0"/>
                <a:cs typeface="Times New Roman" panose="02020603050405020304" pitchFamily="18" charset="0"/>
              </a:rPr>
              <a:t>staff, facilities, conditions </a:t>
            </a:r>
            <a:r>
              <a:rPr lang="en-US" dirty="0" smtClean="0">
                <a:latin typeface="Times New Roman" panose="02020603050405020304" pitchFamily="18" charset="0"/>
                <a:cs typeface="Times New Roman" panose="02020603050405020304" pitchFamily="18" charset="0"/>
              </a:rPr>
              <a:t>and environment </a:t>
            </a:r>
            <a:r>
              <a:rPr lang="en-US" dirty="0">
                <a:latin typeface="Times New Roman" panose="02020603050405020304" pitchFamily="18" charset="0"/>
                <a:cs typeface="Times New Roman" panose="02020603050405020304" pitchFamily="18" charset="0"/>
              </a:rPr>
              <a:t>of health </a:t>
            </a:r>
            <a:r>
              <a:rPr lang="en-US" dirty="0" smtClean="0">
                <a:latin typeface="Times New Roman" panose="02020603050405020304" pitchFamily="18" charset="0"/>
                <a:cs typeface="Times New Roman" panose="02020603050405020304" pitchFamily="18" charset="0"/>
              </a:rPr>
              <a:t>institutions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Directing </a:t>
            </a:r>
            <a:r>
              <a:rPr lang="en-US" dirty="0">
                <a:latin typeface="Times New Roman" panose="02020603050405020304" pitchFamily="18" charset="0"/>
                <a:cs typeface="Times New Roman" panose="02020603050405020304" pitchFamily="18" charset="0"/>
              </a:rPr>
              <a:t>and supervising the </a:t>
            </a:r>
            <a:r>
              <a:rPr lang="en-US" dirty="0" smtClean="0">
                <a:latin typeface="Times New Roman" panose="02020603050405020304" pitchFamily="18" charset="0"/>
                <a:cs typeface="Times New Roman" panose="02020603050405020304" pitchFamily="18" charset="0"/>
              </a:rPr>
              <a:t>compilation and </a:t>
            </a:r>
            <a:r>
              <a:rPr lang="en-US" dirty="0">
                <a:latin typeface="Times New Roman" panose="02020603050405020304" pitchFamily="18" charset="0"/>
                <a:cs typeface="Times New Roman" panose="02020603050405020304" pitchFamily="18" charset="0"/>
              </a:rPr>
              <a:t>maintenance of registers, rolls </a:t>
            </a:r>
            <a:r>
              <a:rPr lang="en-US" dirty="0" smtClean="0">
                <a:latin typeface="Times New Roman" panose="02020603050405020304" pitchFamily="18" charset="0"/>
                <a:cs typeface="Times New Roman" panose="02020603050405020304" pitchFamily="18" charset="0"/>
              </a:rPr>
              <a:t>and records </a:t>
            </a:r>
            <a:r>
              <a:rPr lang="en-US" dirty="0">
                <a:latin typeface="Times New Roman" panose="02020603050405020304" pitchFamily="18" charset="0"/>
                <a:cs typeface="Times New Roman" panose="02020603050405020304" pitchFamily="18" charset="0"/>
              </a:rPr>
              <a:t>required to be kept under </a:t>
            </a:r>
            <a:r>
              <a:rPr lang="en-US" dirty="0" smtClean="0">
                <a:latin typeface="Times New Roman" panose="02020603050405020304" pitchFamily="18" charset="0"/>
                <a:cs typeface="Times New Roman" panose="02020603050405020304" pitchFamily="18" charset="0"/>
              </a:rPr>
              <a:t>sections 12</a:t>
            </a:r>
            <a:r>
              <a:rPr lang="en-US" dirty="0">
                <a:latin typeface="Times New Roman" panose="02020603050405020304" pitchFamily="18" charset="0"/>
                <a:cs typeface="Times New Roman" panose="02020603050405020304" pitchFamily="18" charset="0"/>
              </a:rPr>
              <a:t>, 14 and </a:t>
            </a:r>
            <a:r>
              <a:rPr lang="en-US" dirty="0" smtClean="0">
                <a:latin typeface="Times New Roman" panose="02020603050405020304" pitchFamily="18" charset="0"/>
                <a:cs typeface="Times New Roman" panose="02020603050405020304" pitchFamily="18" charset="0"/>
              </a:rPr>
              <a:t>16</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Advising </a:t>
            </a:r>
            <a:r>
              <a:rPr lang="en-US" dirty="0">
                <a:latin typeface="Times New Roman" panose="02020603050405020304" pitchFamily="18" charset="0"/>
                <a:cs typeface="Times New Roman" panose="02020603050405020304" pitchFamily="18" charset="0"/>
              </a:rPr>
              <a:t>the Minister on </a:t>
            </a:r>
            <a:r>
              <a:rPr lang="en-US" dirty="0" smtClean="0">
                <a:latin typeface="Times New Roman" panose="02020603050405020304" pitchFamily="18" charset="0"/>
                <a:cs typeface="Times New Roman" panose="02020603050405020304" pitchFamily="18" charset="0"/>
              </a:rPr>
              <a:t>matters concerning </a:t>
            </a:r>
            <a:r>
              <a:rPr lang="en-US" dirty="0">
                <a:latin typeface="Times New Roman" panose="02020603050405020304" pitchFamily="18" charset="0"/>
                <a:cs typeface="Times New Roman" panose="02020603050405020304" pitchFamily="18" charset="0"/>
              </a:rPr>
              <a:t>all aspects of nursing</a:t>
            </a:r>
          </a:p>
        </p:txBody>
      </p:sp>
    </p:spTree>
    <p:extLst>
      <p:ext uri="{BB962C8B-B14F-4D97-AF65-F5344CB8AC3E}">
        <p14:creationId xmlns:p14="http://schemas.microsoft.com/office/powerpoint/2010/main" val="3306300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The Full Council</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This is composed of the 22 members of </a:t>
            </a:r>
            <a:r>
              <a:rPr lang="en-US" sz="3200" dirty="0" smtClean="0">
                <a:latin typeface="Times New Roman" panose="02020603050405020304" pitchFamily="18" charset="0"/>
                <a:cs typeface="Times New Roman" panose="02020603050405020304" pitchFamily="18" charset="0"/>
              </a:rPr>
              <a:t>the council</a:t>
            </a:r>
            <a:r>
              <a:rPr lang="en-US" sz="3200" dirty="0">
                <a:latin typeface="Times New Roman" panose="02020603050405020304" pitchFamily="18" charset="0"/>
                <a:cs typeface="Times New Roman" panose="02020603050405020304" pitchFamily="18" charset="0"/>
              </a:rPr>
              <a:t>. The main functions of the full council </a:t>
            </a:r>
            <a:r>
              <a:rPr lang="en-US" sz="3200" dirty="0" smtClean="0">
                <a:latin typeface="Times New Roman" panose="02020603050405020304" pitchFamily="18" charset="0"/>
                <a:cs typeface="Times New Roman" panose="02020603050405020304" pitchFamily="18" charset="0"/>
              </a:rPr>
              <a:t>is to </a:t>
            </a:r>
            <a:r>
              <a:rPr lang="en-US" sz="3200" dirty="0">
                <a:latin typeface="Times New Roman" panose="02020603050405020304" pitchFamily="18" charset="0"/>
                <a:cs typeface="Times New Roman" panose="02020603050405020304" pitchFamily="18" charset="0"/>
              </a:rPr>
              <a:t>make decisions and to ratify the decisions </a:t>
            </a:r>
            <a:r>
              <a:rPr lang="en-US" sz="3200" dirty="0" smtClean="0">
                <a:latin typeface="Times New Roman" panose="02020603050405020304" pitchFamily="18" charset="0"/>
                <a:cs typeface="Times New Roman" panose="02020603050405020304" pitchFamily="18" charset="0"/>
              </a:rPr>
              <a:t>of the </a:t>
            </a:r>
            <a:r>
              <a:rPr lang="en-US" sz="3200" dirty="0">
                <a:latin typeface="Times New Roman" panose="02020603050405020304" pitchFamily="18" charset="0"/>
                <a:cs typeface="Times New Roman" panose="02020603050405020304" pitchFamily="18" charset="0"/>
              </a:rPr>
              <a:t>six standing committees. The </a:t>
            </a:r>
            <a:r>
              <a:rPr lang="en-US" sz="3200" dirty="0" smtClean="0">
                <a:latin typeface="Times New Roman" panose="02020603050405020304" pitchFamily="18" charset="0"/>
                <a:cs typeface="Times New Roman" panose="02020603050405020304" pitchFamily="18" charset="0"/>
              </a:rPr>
              <a:t>council meets </a:t>
            </a:r>
            <a:r>
              <a:rPr lang="en-US" sz="3200" dirty="0">
                <a:latin typeface="Times New Roman" panose="02020603050405020304" pitchFamily="18" charset="0"/>
                <a:cs typeface="Times New Roman" panose="02020603050405020304" pitchFamily="18" charset="0"/>
              </a:rPr>
              <a:t>every three months.</a:t>
            </a:r>
          </a:p>
        </p:txBody>
      </p:sp>
    </p:spTree>
    <p:extLst>
      <p:ext uri="{BB962C8B-B14F-4D97-AF65-F5344CB8AC3E}">
        <p14:creationId xmlns:p14="http://schemas.microsoft.com/office/powerpoint/2010/main" val="511547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The Standing Committees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Standing Committees meet every </a:t>
            </a:r>
            <a:r>
              <a:rPr lang="en-US" sz="3200" dirty="0" smtClean="0">
                <a:latin typeface="Times New Roman" panose="02020603050405020304" pitchFamily="18" charset="0"/>
                <a:cs typeface="Times New Roman" panose="02020603050405020304" pitchFamily="18" charset="0"/>
              </a:rPr>
              <a:t>three months </a:t>
            </a:r>
            <a:r>
              <a:rPr lang="en-US" sz="3200" dirty="0">
                <a:latin typeface="Times New Roman" panose="02020603050405020304" pitchFamily="18" charset="0"/>
                <a:cs typeface="Times New Roman" panose="02020603050405020304" pitchFamily="18" charset="0"/>
              </a:rPr>
              <a:t>except the Registration and </a:t>
            </a:r>
            <a:r>
              <a:rPr lang="en-US" sz="3200" dirty="0" smtClean="0">
                <a:latin typeface="Times New Roman" panose="02020603050405020304" pitchFamily="18" charset="0"/>
                <a:cs typeface="Times New Roman" panose="02020603050405020304" pitchFamily="18" charset="0"/>
              </a:rPr>
              <a:t>Education Standing </a:t>
            </a:r>
            <a:r>
              <a:rPr lang="en-US" sz="3200" dirty="0">
                <a:latin typeface="Times New Roman" panose="02020603050405020304" pitchFamily="18" charset="0"/>
                <a:cs typeface="Times New Roman" panose="02020603050405020304" pitchFamily="18" charset="0"/>
              </a:rPr>
              <a:t>Committees which meet monthly.</a:t>
            </a:r>
          </a:p>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They meet to discuss issues under </a:t>
            </a:r>
            <a:r>
              <a:rPr lang="en-US" sz="3200" dirty="0" smtClean="0">
                <a:latin typeface="Times New Roman" panose="02020603050405020304" pitchFamily="18" charset="0"/>
                <a:cs typeface="Times New Roman" panose="02020603050405020304" pitchFamily="18" charset="0"/>
              </a:rPr>
              <a:t>their mandate</a:t>
            </a:r>
            <a:r>
              <a:rPr lang="en-US" sz="3200" dirty="0">
                <a:latin typeface="Times New Roman" panose="02020603050405020304" pitchFamily="18" charset="0"/>
                <a:cs typeface="Times New Roman" panose="02020603050405020304" pitchFamily="18" charset="0"/>
              </a:rPr>
              <a:t>. You shall now look at the roles of </a:t>
            </a:r>
            <a:r>
              <a:rPr lang="en-US" sz="3200" dirty="0" smtClean="0">
                <a:latin typeface="Times New Roman" panose="02020603050405020304" pitchFamily="18" charset="0"/>
                <a:cs typeface="Times New Roman" panose="02020603050405020304" pitchFamily="18" charset="0"/>
              </a:rPr>
              <a:t>the various </a:t>
            </a:r>
            <a:r>
              <a:rPr lang="en-US" sz="3200" dirty="0">
                <a:latin typeface="Times New Roman" panose="02020603050405020304" pitchFamily="18" charset="0"/>
                <a:cs typeface="Times New Roman" panose="02020603050405020304" pitchFamily="18" charset="0"/>
              </a:rPr>
              <a:t>committees.</a:t>
            </a:r>
          </a:p>
        </p:txBody>
      </p:sp>
    </p:spTree>
    <p:extLst>
      <p:ext uri="{BB962C8B-B14F-4D97-AF65-F5344CB8AC3E}">
        <p14:creationId xmlns:p14="http://schemas.microsoft.com/office/powerpoint/2010/main" val="1549738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The Education Standing Committee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The committee deals with all issues that </a:t>
            </a:r>
            <a:r>
              <a:rPr lang="en-US" sz="3200" dirty="0" smtClean="0">
                <a:latin typeface="Times New Roman" panose="02020603050405020304" pitchFamily="18" charset="0"/>
                <a:cs typeface="Times New Roman" panose="02020603050405020304" pitchFamily="18" charset="0"/>
              </a:rPr>
              <a:t>relate to </a:t>
            </a:r>
            <a:r>
              <a:rPr lang="en-US" sz="3200" dirty="0">
                <a:latin typeface="Times New Roman" panose="02020603050405020304" pitchFamily="18" charset="0"/>
                <a:cs typeface="Times New Roman" panose="02020603050405020304" pitchFamily="18" charset="0"/>
              </a:rPr>
              <a:t>nursing education such as</a:t>
            </a:r>
            <a:r>
              <a:rPr lang="en-US" sz="32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Designing </a:t>
            </a:r>
            <a:r>
              <a:rPr lang="en-US" sz="3200" dirty="0">
                <a:latin typeface="Times New Roman" panose="02020603050405020304" pitchFamily="18" charset="0"/>
                <a:cs typeface="Times New Roman" panose="02020603050405020304" pitchFamily="18" charset="0"/>
              </a:rPr>
              <a:t>nursing programmes, </a:t>
            </a:r>
            <a:r>
              <a:rPr lang="en-US" sz="3200" dirty="0" smtClean="0">
                <a:latin typeface="Times New Roman" panose="02020603050405020304" pitchFamily="18" charset="0"/>
                <a:cs typeface="Times New Roman" panose="02020603050405020304" pitchFamily="18" charset="0"/>
              </a:rPr>
              <a:t>syllabus and </a:t>
            </a:r>
            <a:r>
              <a:rPr lang="en-US" sz="3200" dirty="0">
                <a:latin typeface="Times New Roman" panose="02020603050405020304" pitchFamily="18" charset="0"/>
                <a:cs typeface="Times New Roman" panose="02020603050405020304" pitchFamily="18" charset="0"/>
              </a:rPr>
              <a:t>national curriculum according to </a:t>
            </a:r>
            <a:r>
              <a:rPr lang="en-US" sz="3200" dirty="0" smtClean="0">
                <a:latin typeface="Times New Roman" panose="02020603050405020304" pitchFamily="18" charset="0"/>
                <a:cs typeface="Times New Roman" panose="02020603050405020304" pitchFamily="18" charset="0"/>
              </a:rPr>
              <a:t>the health </a:t>
            </a:r>
            <a:r>
              <a:rPr lang="en-US" sz="3200" dirty="0">
                <a:latin typeface="Times New Roman" panose="02020603050405020304" pitchFamily="18" charset="0"/>
                <a:cs typeface="Times New Roman" panose="02020603050405020304" pitchFamily="18" charset="0"/>
              </a:rPr>
              <a:t>needs of the community</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Scrutiny </a:t>
            </a:r>
            <a:r>
              <a:rPr lang="en-US" sz="3200" dirty="0">
                <a:latin typeface="Times New Roman" panose="02020603050405020304" pitchFamily="18" charset="0"/>
                <a:cs typeface="Times New Roman" panose="02020603050405020304" pitchFamily="18" charset="0"/>
              </a:rPr>
              <a:t>of institutional curriculum to </a:t>
            </a:r>
            <a:r>
              <a:rPr lang="en-US" sz="3200" dirty="0" smtClean="0">
                <a:latin typeface="Times New Roman" panose="02020603050405020304" pitchFamily="18" charset="0"/>
                <a:cs typeface="Times New Roman" panose="02020603050405020304" pitchFamily="18" charset="0"/>
              </a:rPr>
              <a:t>see whether </a:t>
            </a:r>
            <a:r>
              <a:rPr lang="en-US" sz="3200" dirty="0">
                <a:latin typeface="Times New Roman" panose="02020603050405020304" pitchFamily="18" charset="0"/>
                <a:cs typeface="Times New Roman" panose="02020603050405020304" pitchFamily="18" charset="0"/>
              </a:rPr>
              <a:t>they meet the minimum </a:t>
            </a:r>
            <a:r>
              <a:rPr lang="en-US" sz="3200" dirty="0" smtClean="0">
                <a:latin typeface="Times New Roman" panose="02020603050405020304" pitchFamily="18" charset="0"/>
                <a:cs typeface="Times New Roman" panose="02020603050405020304" pitchFamily="18" charset="0"/>
              </a:rPr>
              <a:t>standards for </a:t>
            </a:r>
            <a:r>
              <a:rPr lang="en-US" sz="3200" dirty="0">
                <a:latin typeface="Times New Roman" panose="02020603050405020304" pitchFamily="18" charset="0"/>
                <a:cs typeface="Times New Roman" panose="02020603050405020304" pitchFamily="18" charset="0"/>
              </a:rPr>
              <a:t>producing a safe practitioner</a:t>
            </a:r>
          </a:p>
        </p:txBody>
      </p:sp>
    </p:spTree>
    <p:extLst>
      <p:ext uri="{BB962C8B-B14F-4D97-AF65-F5344CB8AC3E}">
        <p14:creationId xmlns:p14="http://schemas.microsoft.com/office/powerpoint/2010/main" val="1426782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Formulating training materials </a:t>
            </a:r>
            <a:r>
              <a:rPr lang="en-US" sz="3200" dirty="0" smtClean="0">
                <a:latin typeface="Times New Roman" panose="02020603050405020304" pitchFamily="18" charset="0"/>
                <a:cs typeface="Times New Roman" panose="02020603050405020304" pitchFamily="18" charset="0"/>
              </a:rPr>
              <a:t>like education </a:t>
            </a:r>
            <a:r>
              <a:rPr lang="en-US" sz="3200" dirty="0">
                <a:latin typeface="Times New Roman" panose="02020603050405020304" pitchFamily="18" charset="0"/>
                <a:cs typeface="Times New Roman" panose="02020603050405020304" pitchFamily="18" charset="0"/>
              </a:rPr>
              <a:t>policies, guidelines </a:t>
            </a:r>
            <a:r>
              <a:rPr lang="en-US" sz="3200" dirty="0" smtClean="0">
                <a:latin typeface="Times New Roman" panose="02020603050405020304" pitchFamily="18" charset="0"/>
                <a:cs typeface="Times New Roman" panose="02020603050405020304" pitchFamily="18" charset="0"/>
              </a:rPr>
              <a:t>and procedures </a:t>
            </a:r>
            <a:r>
              <a:rPr lang="en-US" sz="3200" dirty="0">
                <a:latin typeface="Times New Roman" panose="02020603050405020304" pitchFamily="18" charset="0"/>
                <a:cs typeface="Times New Roman" panose="02020603050405020304" pitchFamily="18" charset="0"/>
              </a:rPr>
              <a:t>and log books for </a:t>
            </a:r>
            <a:r>
              <a:rPr lang="en-US" sz="3200" dirty="0" smtClean="0">
                <a:latin typeface="Times New Roman" panose="02020603050405020304" pitchFamily="18" charset="0"/>
                <a:cs typeface="Times New Roman" panose="02020603050405020304" pitchFamily="18" charset="0"/>
              </a:rPr>
              <a:t>recording clinical </a:t>
            </a:r>
            <a:r>
              <a:rPr lang="en-US" sz="3200" dirty="0">
                <a:latin typeface="Times New Roman" panose="02020603050405020304" pitchFamily="18" charset="0"/>
                <a:cs typeface="Times New Roman" panose="02020603050405020304" pitchFamily="18" charset="0"/>
              </a:rPr>
              <a:t>practice learning</a:t>
            </a:r>
          </a:p>
          <a:p>
            <a:pPr marL="0" indent="0" algn="just">
              <a:buNone/>
            </a:pPr>
            <a:r>
              <a:rPr lang="en-US" sz="3200" dirty="0" smtClean="0">
                <a:latin typeface="Times New Roman" panose="02020603050405020304" pitchFamily="18" charset="0"/>
                <a:cs typeface="Times New Roman" panose="02020603050405020304" pitchFamily="18" charset="0"/>
              </a:rPr>
              <a:t>Monitoring </a:t>
            </a:r>
            <a:r>
              <a:rPr lang="en-US" sz="3200" dirty="0">
                <a:latin typeface="Times New Roman" panose="02020603050405020304" pitchFamily="18" charset="0"/>
                <a:cs typeface="Times New Roman" panose="02020603050405020304" pitchFamily="18" charset="0"/>
              </a:rPr>
              <a:t>students during training </a:t>
            </a:r>
            <a:r>
              <a:rPr lang="en-US" sz="3200" dirty="0" smtClean="0">
                <a:latin typeface="Times New Roman" panose="02020603050405020304" pitchFamily="18" charset="0"/>
                <a:cs typeface="Times New Roman" panose="02020603050405020304" pitchFamily="18" charset="0"/>
              </a:rPr>
              <a:t>for example </a:t>
            </a:r>
            <a:r>
              <a:rPr lang="en-US" sz="3200" dirty="0">
                <a:latin typeface="Times New Roman" panose="02020603050405020304" pitchFamily="18" charset="0"/>
                <a:cs typeface="Times New Roman" panose="02020603050405020304" pitchFamily="18" charset="0"/>
              </a:rPr>
              <a:t>discontinuations, </a:t>
            </a:r>
            <a:r>
              <a:rPr lang="en-US" sz="3200" dirty="0" smtClean="0">
                <a:latin typeface="Times New Roman" panose="02020603050405020304" pitchFamily="18" charset="0"/>
                <a:cs typeface="Times New Roman" panose="02020603050405020304" pitchFamily="18" charset="0"/>
              </a:rPr>
              <a:t>readmissions and </a:t>
            </a:r>
            <a:r>
              <a:rPr lang="en-US" sz="3200" dirty="0">
                <a:latin typeface="Times New Roman" panose="02020603050405020304" pitchFamily="18" charset="0"/>
                <a:cs typeface="Times New Roman" panose="02020603050405020304" pitchFamily="18" charset="0"/>
              </a:rPr>
              <a:t>discipline cases.</a:t>
            </a:r>
          </a:p>
        </p:txBody>
      </p:sp>
    </p:spTree>
    <p:extLst>
      <p:ext uri="{BB962C8B-B14F-4D97-AF65-F5344CB8AC3E}">
        <p14:creationId xmlns:p14="http://schemas.microsoft.com/office/powerpoint/2010/main" val="2720270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Dealing with examinations. This </a:t>
            </a:r>
            <a:r>
              <a:rPr lang="en-US" sz="3200" dirty="0" smtClean="0">
                <a:latin typeface="Times New Roman" panose="02020603050405020304" pitchFamily="18" charset="0"/>
                <a:cs typeface="Times New Roman" panose="02020603050405020304" pitchFamily="18" charset="0"/>
              </a:rPr>
              <a:t>includes setting </a:t>
            </a:r>
            <a:r>
              <a:rPr lang="en-US" sz="3200" dirty="0">
                <a:latin typeface="Times New Roman" panose="02020603050405020304" pitchFamily="18" charset="0"/>
                <a:cs typeface="Times New Roman" panose="02020603050405020304" pitchFamily="18" charset="0"/>
              </a:rPr>
              <a:t>examinations, packaging </a:t>
            </a:r>
            <a:r>
              <a:rPr lang="en-US" sz="3200" dirty="0" smtClean="0">
                <a:latin typeface="Times New Roman" panose="02020603050405020304" pitchFamily="18" charset="0"/>
                <a:cs typeface="Times New Roman" panose="02020603050405020304" pitchFamily="18" charset="0"/>
              </a:rPr>
              <a:t>and dispatch </a:t>
            </a:r>
            <a:r>
              <a:rPr lang="en-US" sz="3200" dirty="0">
                <a:latin typeface="Times New Roman" panose="02020603050405020304" pitchFamily="18" charset="0"/>
                <a:cs typeface="Times New Roman" panose="02020603050405020304" pitchFamily="18" charset="0"/>
              </a:rPr>
              <a:t>of examinations to </a:t>
            </a:r>
            <a:r>
              <a:rPr lang="en-US" sz="3200" dirty="0" smtClean="0">
                <a:latin typeface="Times New Roman" panose="02020603050405020304" pitchFamily="18" charset="0"/>
                <a:cs typeface="Times New Roman" panose="02020603050405020304" pitchFamily="18" charset="0"/>
              </a:rPr>
              <a:t>training institutions</a:t>
            </a:r>
            <a:r>
              <a:rPr lang="en-US" sz="3200" dirty="0">
                <a:latin typeface="Times New Roman" panose="02020603050405020304" pitchFamily="18" charset="0"/>
                <a:cs typeface="Times New Roman" panose="02020603050405020304" pitchFamily="18" charset="0"/>
              </a:rPr>
              <a:t>, administration of </a:t>
            </a:r>
            <a:r>
              <a:rPr lang="en-US" sz="3200" dirty="0" smtClean="0">
                <a:latin typeface="Times New Roman" panose="02020603050405020304" pitchFamily="18" charset="0"/>
                <a:cs typeface="Times New Roman" panose="02020603050405020304" pitchFamily="18" charset="0"/>
              </a:rPr>
              <a:t>examinations and </a:t>
            </a:r>
            <a:r>
              <a:rPr lang="en-US" sz="3200" dirty="0">
                <a:latin typeface="Times New Roman" panose="02020603050405020304" pitchFamily="18" charset="0"/>
                <a:cs typeface="Times New Roman" panose="02020603050405020304" pitchFamily="18" charset="0"/>
              </a:rPr>
              <a:t>receipt of examination scripts in </a:t>
            </a:r>
            <a:r>
              <a:rPr lang="en-US" sz="3200" dirty="0" smtClean="0">
                <a:latin typeface="Times New Roman" panose="02020603050405020304" pitchFamily="18" charset="0"/>
                <a:cs typeface="Times New Roman" panose="02020603050405020304" pitchFamily="18" charset="0"/>
              </a:rPr>
              <a:t>liaison with </a:t>
            </a:r>
            <a:r>
              <a:rPr lang="en-US" sz="3200" dirty="0">
                <a:latin typeface="Times New Roman" panose="02020603050405020304" pitchFamily="18" charset="0"/>
                <a:cs typeface="Times New Roman" panose="02020603050405020304" pitchFamily="18" charset="0"/>
              </a:rPr>
              <a:t>the training institutions.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 also involves </a:t>
            </a:r>
            <a:r>
              <a:rPr lang="en-US" sz="3200" dirty="0">
                <a:latin typeface="Times New Roman" panose="02020603050405020304" pitchFamily="18" charset="0"/>
                <a:cs typeface="Times New Roman" panose="02020603050405020304" pitchFamily="18" charset="0"/>
              </a:rPr>
              <a:t>the marking of </a:t>
            </a:r>
            <a:r>
              <a:rPr lang="en-US" sz="3200" dirty="0" smtClean="0">
                <a:latin typeface="Times New Roman" panose="02020603050405020304" pitchFamily="18" charset="0"/>
                <a:cs typeface="Times New Roman" panose="02020603050405020304" pitchFamily="18" charset="0"/>
              </a:rPr>
              <a:t>examination scripts</a:t>
            </a:r>
            <a:r>
              <a:rPr lang="en-US" sz="3200" dirty="0">
                <a:latin typeface="Times New Roman" panose="02020603050405020304" pitchFamily="18" charset="0"/>
                <a:cs typeface="Times New Roman" panose="02020603050405020304" pitchFamily="18" charset="0"/>
              </a:rPr>
              <a:t>, moderation of examination </a:t>
            </a:r>
            <a:r>
              <a:rPr lang="en-US" sz="3200" dirty="0" smtClean="0">
                <a:latin typeface="Times New Roman" panose="02020603050405020304" pitchFamily="18" charset="0"/>
                <a:cs typeface="Times New Roman" panose="02020603050405020304" pitchFamily="18" charset="0"/>
              </a:rPr>
              <a:t>results and </a:t>
            </a:r>
            <a:r>
              <a:rPr lang="en-US" sz="3200" dirty="0">
                <a:latin typeface="Times New Roman" panose="02020603050405020304" pitchFamily="18" charset="0"/>
                <a:cs typeface="Times New Roman" panose="02020603050405020304" pitchFamily="18" charset="0"/>
              </a:rPr>
              <a:t>presenting the results to </a:t>
            </a:r>
            <a:r>
              <a:rPr lang="en-US" sz="3200" dirty="0" smtClean="0">
                <a:latin typeface="Times New Roman" panose="02020603050405020304" pitchFamily="18" charset="0"/>
                <a:cs typeface="Times New Roman" panose="02020603050405020304" pitchFamily="18" charset="0"/>
              </a:rPr>
              <a:t>various committees </a:t>
            </a:r>
            <a:r>
              <a:rPr lang="en-US" sz="3200" dirty="0">
                <a:latin typeface="Times New Roman" panose="02020603050405020304" pitchFamily="18" charset="0"/>
                <a:cs typeface="Times New Roman" panose="02020603050405020304" pitchFamily="18" charset="0"/>
              </a:rPr>
              <a:t>and Full Council. The </a:t>
            </a:r>
            <a:r>
              <a:rPr lang="en-US" sz="3200" dirty="0" smtClean="0">
                <a:latin typeface="Times New Roman" panose="02020603050405020304" pitchFamily="18" charset="0"/>
                <a:cs typeface="Times New Roman" panose="02020603050405020304" pitchFamily="18" charset="0"/>
              </a:rPr>
              <a:t>Council ratifies </a:t>
            </a:r>
            <a:r>
              <a:rPr lang="en-US" sz="3200" dirty="0">
                <a:latin typeface="Times New Roman" panose="02020603050405020304" pitchFamily="18" charset="0"/>
                <a:cs typeface="Times New Roman" panose="02020603050405020304" pitchFamily="18" charset="0"/>
              </a:rPr>
              <a:t>the examination results.</a:t>
            </a:r>
          </a:p>
        </p:txBody>
      </p:sp>
    </p:spTree>
    <p:extLst>
      <p:ext uri="{BB962C8B-B14F-4D97-AF65-F5344CB8AC3E}">
        <p14:creationId xmlns:p14="http://schemas.microsoft.com/office/powerpoint/2010/main" val="2560262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Examination results are then released </a:t>
            </a:r>
            <a:r>
              <a:rPr lang="en-US" sz="3200" dirty="0" smtClean="0">
                <a:latin typeface="Times New Roman" panose="02020603050405020304" pitchFamily="18" charset="0"/>
                <a:cs typeface="Times New Roman" panose="02020603050405020304" pitchFamily="18" charset="0"/>
              </a:rPr>
              <a:t>to the </a:t>
            </a:r>
            <a:r>
              <a:rPr lang="en-US" sz="3200" dirty="0">
                <a:latin typeface="Times New Roman" panose="02020603050405020304" pitchFamily="18" charset="0"/>
                <a:cs typeface="Times New Roman" panose="02020603050405020304" pitchFamily="18" charset="0"/>
              </a:rPr>
              <a:t>individual candidates, </a:t>
            </a:r>
            <a:r>
              <a:rPr lang="en-US" sz="3200" dirty="0" smtClean="0">
                <a:latin typeface="Times New Roman" panose="02020603050405020304" pitchFamily="18" charset="0"/>
                <a:cs typeface="Times New Roman" panose="02020603050405020304" pitchFamily="18" charset="0"/>
              </a:rPr>
              <a:t>training institutions </a:t>
            </a:r>
            <a:r>
              <a:rPr lang="en-US" sz="3200" dirty="0">
                <a:latin typeface="Times New Roman" panose="02020603050405020304" pitchFamily="18" charset="0"/>
                <a:cs typeface="Times New Roman" panose="02020603050405020304" pitchFamily="18" charset="0"/>
              </a:rPr>
              <a:t>and provincial nursing officers.</a:t>
            </a:r>
          </a:p>
          <a:p>
            <a:r>
              <a:rPr lang="en-US" sz="3200" dirty="0" smtClean="0">
                <a:latin typeface="Times New Roman" panose="02020603050405020304" pitchFamily="18" charset="0"/>
                <a:cs typeface="Times New Roman" panose="02020603050405020304" pitchFamily="18" charset="0"/>
              </a:rPr>
              <a:t>Approving </a:t>
            </a:r>
            <a:r>
              <a:rPr lang="en-US" sz="3200" dirty="0">
                <a:latin typeface="Times New Roman" panose="02020603050405020304" pitchFamily="18" charset="0"/>
                <a:cs typeface="Times New Roman" panose="02020603050405020304" pitchFamily="18" charset="0"/>
              </a:rPr>
              <a:t>training institutions </a:t>
            </a:r>
            <a:r>
              <a:rPr lang="en-US" sz="3200" dirty="0" smtClean="0">
                <a:latin typeface="Times New Roman" panose="02020603050405020304" pitchFamily="18" charset="0"/>
                <a:cs typeface="Times New Roman" panose="02020603050405020304" pitchFamily="18" charset="0"/>
              </a:rPr>
              <a:t>and monitoring </a:t>
            </a:r>
            <a:r>
              <a:rPr lang="en-US" sz="3200" dirty="0">
                <a:latin typeface="Times New Roman" panose="02020603050405020304" pitchFamily="18" charset="0"/>
                <a:cs typeface="Times New Roman" panose="02020603050405020304" pitchFamily="18" charset="0"/>
              </a:rPr>
              <a:t>the institutions to ensure </a:t>
            </a:r>
            <a:r>
              <a:rPr lang="en-US" sz="3200" dirty="0" smtClean="0">
                <a:latin typeface="Times New Roman" panose="02020603050405020304" pitchFamily="18" charset="0"/>
                <a:cs typeface="Times New Roman" panose="02020603050405020304" pitchFamily="18" charset="0"/>
              </a:rPr>
              <a:t>that standards </a:t>
            </a:r>
            <a:r>
              <a:rPr lang="en-US" sz="3200" dirty="0">
                <a:latin typeface="Times New Roman" panose="02020603050405020304" pitchFamily="18" charset="0"/>
                <a:cs typeface="Times New Roman" panose="02020603050405020304" pitchFamily="18" charset="0"/>
              </a:rPr>
              <a:t>of nursing education </a:t>
            </a:r>
            <a:r>
              <a:rPr lang="en-US" sz="3200" dirty="0" smtClean="0">
                <a:latin typeface="Times New Roman" panose="02020603050405020304" pitchFamily="18" charset="0"/>
                <a:cs typeface="Times New Roman" panose="02020603050405020304" pitchFamily="18" charset="0"/>
              </a:rPr>
              <a:t>are </a:t>
            </a:r>
            <a:r>
              <a:rPr lang="en-US" sz="3200" dirty="0" smtClean="0"/>
              <a:t>maintained</a:t>
            </a:r>
            <a:r>
              <a:rPr lang="en-US" sz="3200" dirty="0"/>
              <a:t>. </a:t>
            </a:r>
            <a:endParaRPr lang="en-US" sz="3200" dirty="0" smtClean="0"/>
          </a:p>
          <a:p>
            <a:r>
              <a:rPr lang="en-US" sz="3200" dirty="0" smtClean="0"/>
              <a:t>Areas </a:t>
            </a:r>
            <a:r>
              <a:rPr lang="en-US" sz="3200" dirty="0"/>
              <a:t>being </a:t>
            </a:r>
            <a:r>
              <a:rPr lang="en-US" sz="3200" dirty="0" smtClean="0"/>
              <a:t>monitored include</a:t>
            </a:r>
            <a:r>
              <a:rPr lang="en-US" sz="3200" dirty="0"/>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736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Facilities </a:t>
            </a:r>
            <a:r>
              <a:rPr lang="en-US" sz="3200" dirty="0">
                <a:latin typeface="Times New Roman" panose="02020603050405020304" pitchFamily="18" charset="0"/>
                <a:cs typeface="Times New Roman" panose="02020603050405020304" pitchFamily="18" charset="0"/>
              </a:rPr>
              <a:t>in the school of nursing </a:t>
            </a:r>
            <a:r>
              <a:rPr lang="en-US" sz="3200" dirty="0" smtClean="0">
                <a:latin typeface="Times New Roman" panose="02020603050405020304" pitchFamily="18" charset="0"/>
                <a:cs typeface="Times New Roman" panose="02020603050405020304" pitchFamily="18" charset="0"/>
              </a:rPr>
              <a:t>and clinical area Approved </a:t>
            </a:r>
            <a:r>
              <a:rPr lang="en-US" sz="3200" dirty="0">
                <a:latin typeface="Times New Roman" panose="02020603050405020304" pitchFamily="18" charset="0"/>
                <a:cs typeface="Times New Roman" panose="02020603050405020304" pitchFamily="18" charset="0"/>
              </a:rPr>
              <a:t>teacher/student ratio of </a:t>
            </a:r>
            <a:r>
              <a:rPr lang="en-US" sz="3200" dirty="0" smtClean="0">
                <a:latin typeface="Times New Roman" panose="02020603050405020304" pitchFamily="18" charset="0"/>
                <a:cs typeface="Times New Roman" panose="02020603050405020304" pitchFamily="18" charset="0"/>
              </a:rPr>
              <a:t>1:10</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Adequate </a:t>
            </a:r>
            <a:r>
              <a:rPr lang="en-US" sz="3200" dirty="0">
                <a:latin typeface="Times New Roman" panose="02020603050405020304" pitchFamily="18" charset="0"/>
                <a:cs typeface="Times New Roman" panose="02020603050405020304" pitchFamily="18" charset="0"/>
              </a:rPr>
              <a:t>clinical area </a:t>
            </a:r>
            <a:r>
              <a:rPr lang="en-US" sz="3200" dirty="0" smtClean="0">
                <a:latin typeface="Times New Roman" panose="02020603050405020304" pitchFamily="18" charset="0"/>
                <a:cs typeface="Times New Roman" panose="02020603050405020304" pitchFamily="18" charset="0"/>
              </a:rPr>
              <a:t>staff</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Adequate </a:t>
            </a:r>
            <a:r>
              <a:rPr lang="en-US" sz="3200" dirty="0">
                <a:latin typeface="Times New Roman" panose="02020603050405020304" pitchFamily="18" charset="0"/>
                <a:cs typeface="Times New Roman" panose="02020603050405020304" pitchFamily="18" charset="0"/>
              </a:rPr>
              <a:t>bed occupancy at a </a:t>
            </a:r>
            <a:r>
              <a:rPr lang="en-US" sz="3200" dirty="0" smtClean="0">
                <a:latin typeface="Times New Roman" panose="02020603050405020304" pitchFamily="18" charset="0"/>
                <a:cs typeface="Times New Roman" panose="02020603050405020304" pitchFamily="18" charset="0"/>
              </a:rPr>
              <a:t>minimum of </a:t>
            </a:r>
            <a:r>
              <a:rPr lang="en-US" sz="3200" dirty="0">
                <a:latin typeface="Times New Roman" panose="02020603050405020304" pitchFamily="18" charset="0"/>
                <a:cs typeface="Times New Roman" panose="02020603050405020304" pitchFamily="18" charset="0"/>
              </a:rPr>
              <a:t>60%</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Facilitating </a:t>
            </a:r>
            <a:r>
              <a:rPr lang="en-US" sz="3200" dirty="0">
                <a:latin typeface="Times New Roman" panose="02020603050405020304" pitchFamily="18" charset="0"/>
                <a:cs typeface="Times New Roman" panose="02020603050405020304" pitchFamily="18" charset="0"/>
              </a:rPr>
              <a:t>continuing education </a:t>
            </a:r>
            <a:r>
              <a:rPr lang="en-US" sz="3200" dirty="0" smtClean="0">
                <a:latin typeface="Times New Roman" panose="02020603050405020304" pitchFamily="18" charset="0"/>
                <a:cs typeface="Times New Roman" panose="02020603050405020304" pitchFamily="18" charset="0"/>
              </a:rPr>
              <a:t>for nurses</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Guiding </a:t>
            </a:r>
            <a:r>
              <a:rPr lang="en-US" sz="3200" dirty="0">
                <a:latin typeface="Times New Roman" panose="02020603050405020304" pitchFamily="18" charset="0"/>
                <a:cs typeface="Times New Roman" panose="02020603050405020304" pitchFamily="18" charset="0"/>
              </a:rPr>
              <a:t>nurses and their supervisors </a:t>
            </a:r>
            <a:r>
              <a:rPr lang="en-US" sz="3200" dirty="0" smtClean="0">
                <a:latin typeface="Times New Roman" panose="02020603050405020304" pitchFamily="18" charset="0"/>
                <a:cs typeface="Times New Roman" panose="02020603050405020304" pitchFamily="18" charset="0"/>
              </a:rPr>
              <a:t>on what </a:t>
            </a:r>
            <a:r>
              <a:rPr lang="en-US" sz="3200" dirty="0">
                <a:latin typeface="Times New Roman" panose="02020603050405020304" pitchFamily="18" charset="0"/>
                <a:cs typeface="Times New Roman" panose="02020603050405020304" pitchFamily="18" charset="0"/>
              </a:rPr>
              <a:t>the nurses must know to be able </a:t>
            </a:r>
            <a:r>
              <a:rPr lang="en-US" sz="3200" dirty="0" smtClean="0">
                <a:latin typeface="Times New Roman" panose="02020603050405020304" pitchFamily="18" charset="0"/>
                <a:cs typeface="Times New Roman" panose="02020603050405020304" pitchFamily="18" charset="0"/>
              </a:rPr>
              <a:t>to offer updated quality </a:t>
            </a:r>
            <a:r>
              <a:rPr lang="en-US" sz="3200" dirty="0">
                <a:latin typeface="Times New Roman" panose="02020603050405020304" pitchFamily="18" charset="0"/>
                <a:cs typeface="Times New Roman" panose="02020603050405020304" pitchFamily="18" charset="0"/>
              </a:rPr>
              <a:t>care to patients and clients</a:t>
            </a:r>
          </a:p>
        </p:txBody>
      </p:sp>
    </p:spTree>
    <p:extLst>
      <p:ext uri="{BB962C8B-B14F-4D97-AF65-F5344CB8AC3E}">
        <p14:creationId xmlns:p14="http://schemas.microsoft.com/office/powerpoint/2010/main" val="983182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The Standards and Ethics Committee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marL="0" indent="0" algn="just">
              <a:buNone/>
            </a:pPr>
            <a:r>
              <a:rPr lang="en-US" dirty="0">
                <a:latin typeface="Times New Roman" panose="02020603050405020304" pitchFamily="18" charset="0"/>
                <a:cs typeface="Times New Roman" panose="02020603050405020304" pitchFamily="18" charset="0"/>
              </a:rPr>
              <a:t>This committee deals with</a:t>
            </a:r>
            <a:r>
              <a:rPr lang="en-US"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Initiation and maintenance of standards </a:t>
            </a:r>
            <a:r>
              <a:rPr lang="en-US" dirty="0" smtClean="0">
                <a:latin typeface="Times New Roman" panose="02020603050405020304" pitchFamily="18" charset="0"/>
                <a:cs typeface="Times New Roman" panose="02020603050405020304" pitchFamily="18" charset="0"/>
              </a:rPr>
              <a:t>of nursing </a:t>
            </a:r>
            <a:r>
              <a:rPr lang="en-US" dirty="0">
                <a:latin typeface="Times New Roman" panose="02020603050405020304" pitchFamily="18" charset="0"/>
                <a:cs typeface="Times New Roman" panose="02020603050405020304" pitchFamily="18" charset="0"/>
              </a:rPr>
              <a:t>education and nursing </a:t>
            </a:r>
            <a:r>
              <a:rPr lang="en-US" dirty="0" smtClean="0">
                <a:latin typeface="Times New Roman" panose="02020603050405020304" pitchFamily="18" charset="0"/>
                <a:cs typeface="Times New Roman" panose="02020603050405020304" pitchFamily="18" charset="0"/>
              </a:rPr>
              <a:t>practice</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Coordinates </a:t>
            </a:r>
            <a:r>
              <a:rPr lang="en-US" dirty="0">
                <a:latin typeface="Times New Roman" panose="02020603050405020304" pitchFamily="18" charset="0"/>
                <a:cs typeface="Times New Roman" panose="02020603050405020304" pitchFamily="18" charset="0"/>
              </a:rPr>
              <a:t>council visits to </a:t>
            </a:r>
            <a:r>
              <a:rPr lang="en-US" dirty="0" smtClean="0">
                <a:latin typeface="Times New Roman" panose="02020603050405020304" pitchFamily="18" charset="0"/>
                <a:cs typeface="Times New Roman" panose="02020603050405020304" pitchFamily="18" charset="0"/>
              </a:rPr>
              <a:t>health institutions </a:t>
            </a:r>
            <a:r>
              <a:rPr lang="en-US" dirty="0">
                <a:latin typeface="Times New Roman" panose="02020603050405020304" pitchFamily="18" charset="0"/>
                <a:cs typeface="Times New Roman" panose="02020603050405020304" pitchFamily="18" charset="0"/>
              </a:rPr>
              <a:t>for the purposes of </a:t>
            </a:r>
            <a:r>
              <a:rPr lang="en-US" dirty="0" smtClean="0">
                <a:latin typeface="Times New Roman" panose="02020603050405020304" pitchFamily="18" charset="0"/>
                <a:cs typeface="Times New Roman" panose="02020603050405020304" pitchFamily="18" charset="0"/>
              </a:rPr>
              <a:t>monitoring the </a:t>
            </a:r>
            <a:r>
              <a:rPr lang="en-US" dirty="0">
                <a:latin typeface="Times New Roman" panose="02020603050405020304" pitchFamily="18" charset="0"/>
                <a:cs typeface="Times New Roman" panose="02020603050405020304" pitchFamily="18" charset="0"/>
              </a:rPr>
              <a:t>quality of nursing education or </a:t>
            </a:r>
            <a:r>
              <a:rPr lang="en-US" dirty="0" smtClean="0">
                <a:latin typeface="Times New Roman" panose="02020603050405020304" pitchFamily="18" charset="0"/>
                <a:cs typeface="Times New Roman" panose="02020603050405020304" pitchFamily="18" charset="0"/>
              </a:rPr>
              <a:t>quality of </a:t>
            </a:r>
            <a:r>
              <a:rPr lang="en-US" dirty="0">
                <a:latin typeface="Times New Roman" panose="02020603050405020304" pitchFamily="18" charset="0"/>
                <a:cs typeface="Times New Roman" panose="02020603050405020304" pitchFamily="18" charset="0"/>
              </a:rPr>
              <a:t>care being offered to patients </a:t>
            </a:r>
            <a:r>
              <a:rPr lang="en-US" dirty="0" smtClean="0">
                <a:latin typeface="Times New Roman" panose="02020603050405020304" pitchFamily="18" charset="0"/>
                <a:cs typeface="Times New Roman" panose="02020603050405020304" pitchFamily="18" charset="0"/>
              </a:rPr>
              <a:t>and clients </a:t>
            </a:r>
            <a:r>
              <a:rPr lang="en-US" dirty="0">
                <a:latin typeface="Times New Roman" panose="02020603050405020304" pitchFamily="18" charset="0"/>
                <a:cs typeface="Times New Roman" panose="02020603050405020304" pitchFamily="18" charset="0"/>
              </a:rPr>
              <a:t>respectively</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Coordinates </a:t>
            </a:r>
            <a:r>
              <a:rPr lang="en-US" dirty="0">
                <a:latin typeface="Times New Roman" panose="02020603050405020304" pitchFamily="18" charset="0"/>
                <a:cs typeface="Times New Roman" panose="02020603050405020304" pitchFamily="18" charset="0"/>
              </a:rPr>
              <a:t>research </a:t>
            </a:r>
            <a:r>
              <a:rPr lang="en-US" dirty="0" smtClean="0">
                <a:latin typeface="Times New Roman" panose="02020603050405020304" pitchFamily="18" charset="0"/>
                <a:cs typeface="Times New Roman" panose="02020603050405020304" pitchFamily="18" charset="0"/>
              </a:rPr>
              <a:t>sub-committee meetings </a:t>
            </a:r>
            <a:r>
              <a:rPr lang="en-US" dirty="0">
                <a:latin typeface="Times New Roman" panose="02020603050405020304" pitchFamily="18" charset="0"/>
                <a:cs typeface="Times New Roman" panose="02020603050405020304" pitchFamily="18" charset="0"/>
              </a:rPr>
              <a:t>which facilitate research </a:t>
            </a:r>
            <a:r>
              <a:rPr lang="en-US" dirty="0" smtClean="0">
                <a:latin typeface="Times New Roman" panose="02020603050405020304" pitchFamily="18" charset="0"/>
                <a:cs typeface="Times New Roman" panose="02020603050405020304" pitchFamily="18" charset="0"/>
              </a:rPr>
              <a:t>and surveys </a:t>
            </a:r>
            <a:r>
              <a:rPr lang="en-US" dirty="0">
                <a:latin typeface="Times New Roman" panose="02020603050405020304" pitchFamily="18" charset="0"/>
                <a:cs typeface="Times New Roman" panose="02020603050405020304" pitchFamily="18" charset="0"/>
              </a:rPr>
              <a:t>related to nursing practice </a:t>
            </a:r>
            <a:r>
              <a:rPr lang="en-US" dirty="0" smtClean="0">
                <a:latin typeface="Times New Roman" panose="02020603050405020304" pitchFamily="18" charset="0"/>
                <a:cs typeface="Times New Roman" panose="02020603050405020304" pitchFamily="18" charset="0"/>
              </a:rPr>
              <a:t>and nursing </a:t>
            </a:r>
            <a:r>
              <a:rPr lang="en-US" dirty="0">
                <a:latin typeface="Times New Roman" panose="02020603050405020304" pitchFamily="18" charset="0"/>
                <a:cs typeface="Times New Roman" panose="02020603050405020304" pitchFamily="18" charset="0"/>
              </a:rPr>
              <a:t>education</a:t>
            </a:r>
          </a:p>
        </p:txBody>
      </p:sp>
    </p:spTree>
    <p:extLst>
      <p:ext uri="{BB962C8B-B14F-4D97-AF65-F5344CB8AC3E}">
        <p14:creationId xmlns:p14="http://schemas.microsoft.com/office/powerpoint/2010/main" val="3265489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Registration and Licensing Standing</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Committee</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Registration and Licensing </a:t>
            </a:r>
            <a:r>
              <a:rPr lang="en-US" sz="3200" dirty="0" smtClean="0">
                <a:latin typeface="Times New Roman" panose="02020603050405020304" pitchFamily="18" charset="0"/>
                <a:cs typeface="Times New Roman" panose="02020603050405020304" pitchFamily="18" charset="0"/>
              </a:rPr>
              <a:t>Standing Committee </a:t>
            </a:r>
            <a:r>
              <a:rPr lang="en-US" sz="3200" dirty="0">
                <a:latin typeface="Times New Roman" panose="02020603050405020304" pitchFamily="18" charset="0"/>
                <a:cs typeface="Times New Roman" panose="02020603050405020304" pitchFamily="18" charset="0"/>
              </a:rPr>
              <a:t>meets every month.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deals </a:t>
            </a:r>
            <a:r>
              <a:rPr lang="en-US" sz="3200" dirty="0" smtClean="0">
                <a:latin typeface="Times New Roman" panose="02020603050405020304" pitchFamily="18" charset="0"/>
                <a:cs typeface="Times New Roman" panose="02020603050405020304" pitchFamily="18" charset="0"/>
              </a:rPr>
              <a:t>with the </a:t>
            </a:r>
            <a:r>
              <a:rPr lang="en-US" sz="3200" dirty="0">
                <a:latin typeface="Times New Roman" panose="02020603050405020304" pitchFamily="18" charset="0"/>
                <a:cs typeface="Times New Roman" panose="02020603050405020304" pitchFamily="18" charset="0"/>
              </a:rPr>
              <a:t>registration, enrolment and licensing </a:t>
            </a:r>
            <a:r>
              <a:rPr lang="en-US" sz="3200" dirty="0" smtClean="0">
                <a:latin typeface="Times New Roman" panose="02020603050405020304" pitchFamily="18" charset="0"/>
                <a:cs typeface="Times New Roman" panose="02020603050405020304" pitchFamily="18" charset="0"/>
              </a:rPr>
              <a:t>of nurses </a:t>
            </a:r>
            <a:r>
              <a:rPr lang="en-US" sz="3200" dirty="0">
                <a:latin typeface="Times New Roman" panose="02020603050405020304" pitchFamily="18" charset="0"/>
                <a:cs typeface="Times New Roman" panose="02020603050405020304" pitchFamily="18" charset="0"/>
              </a:rPr>
              <a:t>for nursing practice. This is </a:t>
            </a:r>
            <a:r>
              <a:rPr lang="en-US" sz="3200" dirty="0" smtClean="0">
                <a:latin typeface="Times New Roman" panose="02020603050405020304" pitchFamily="18" charset="0"/>
                <a:cs typeface="Times New Roman" panose="02020603050405020304" pitchFamily="18" charset="0"/>
              </a:rPr>
              <a:t>applicable to </a:t>
            </a:r>
            <a:r>
              <a:rPr lang="en-US" sz="3200" dirty="0">
                <a:latin typeface="Times New Roman" panose="02020603050405020304" pitchFamily="18" charset="0"/>
                <a:cs typeface="Times New Roman" panose="02020603050405020304" pitchFamily="18" charset="0"/>
              </a:rPr>
              <a:t>those trained in Kenya and those </a:t>
            </a:r>
            <a:r>
              <a:rPr lang="en-US" sz="3200" dirty="0" smtClean="0">
                <a:latin typeface="Times New Roman" panose="02020603050405020304" pitchFamily="18" charset="0"/>
                <a:cs typeface="Times New Roman" panose="02020603050405020304" pitchFamily="18" charset="0"/>
              </a:rPr>
              <a:t>trained outside </a:t>
            </a:r>
            <a:r>
              <a:rPr lang="en-US" sz="3200" dirty="0">
                <a:latin typeface="Times New Roman" panose="02020603050405020304" pitchFamily="18" charset="0"/>
                <a:cs typeface="Times New Roman" panose="02020603050405020304" pitchFamily="18" charset="0"/>
              </a:rPr>
              <a:t>Kenya.</a:t>
            </a:r>
          </a:p>
        </p:txBody>
      </p:sp>
    </p:spTree>
    <p:extLst>
      <p:ext uri="{BB962C8B-B14F-4D97-AF65-F5344CB8AC3E}">
        <p14:creationId xmlns:p14="http://schemas.microsoft.com/office/powerpoint/2010/main" val="381982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The National Nurses Association of Kenya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National Nurses Association of </a:t>
            </a:r>
            <a:r>
              <a:rPr lang="en-US" dirty="0" smtClean="0">
                <a:latin typeface="Times New Roman" panose="02020603050405020304" pitchFamily="18" charset="0"/>
                <a:cs typeface="Times New Roman" panose="02020603050405020304" pitchFamily="18" charset="0"/>
              </a:rPr>
              <a:t>Kenya (NNAK</a:t>
            </a:r>
            <a:r>
              <a:rPr lang="en-US" dirty="0">
                <a:latin typeface="Times New Roman" panose="02020603050405020304" pitchFamily="18" charset="0"/>
                <a:cs typeface="Times New Roman" panose="02020603050405020304" pitchFamily="18" charset="0"/>
              </a:rPr>
              <a:t>) is a professional association </a:t>
            </a:r>
            <a:r>
              <a:rPr lang="en-US" dirty="0" smtClean="0">
                <a:latin typeface="Times New Roman" panose="02020603050405020304" pitchFamily="18" charset="0"/>
                <a:cs typeface="Times New Roman" panose="02020603050405020304" pitchFamily="18" charset="0"/>
              </a:rPr>
              <a:t>for nurses</a:t>
            </a:r>
            <a:r>
              <a:rPr lang="en-US" dirty="0">
                <a:latin typeface="Times New Roman" panose="02020603050405020304" pitchFamily="18" charset="0"/>
                <a:cs typeface="Times New Roman" panose="02020603050405020304" pitchFamily="18" charset="0"/>
              </a:rPr>
              <a:t>, which is registered by the Registrar </a:t>
            </a:r>
            <a:r>
              <a:rPr lang="en-US" dirty="0" smtClean="0">
                <a:latin typeface="Times New Roman" panose="02020603050405020304" pitchFamily="18" charset="0"/>
                <a:cs typeface="Times New Roman" panose="02020603050405020304" pitchFamily="18" charset="0"/>
              </a:rPr>
              <a:t>of Societies </a:t>
            </a:r>
            <a:r>
              <a:rPr lang="en-US" dirty="0">
                <a:latin typeface="Times New Roman" panose="02020603050405020304" pitchFamily="18" charset="0"/>
                <a:cs typeface="Times New Roman" panose="02020603050405020304" pitchFamily="18" charset="0"/>
              </a:rPr>
              <a:t>as a welfare association</a:t>
            </a:r>
            <a:r>
              <a:rPr lang="en-US" dirty="0" smtClean="0">
                <a:latin typeface="Times New Roman" panose="02020603050405020304" pitchFamily="18" charset="0"/>
                <a:cs typeface="Times New Roman" panose="02020603050405020304" pitchFamily="18" charset="0"/>
              </a:rPr>
              <a:t>.</a:t>
            </a:r>
          </a:p>
          <a:p>
            <a:pPr marL="0" indent="0" algn="just">
              <a:buNone/>
            </a:pPr>
            <a:r>
              <a:rPr lang="en-US" b="1" dirty="0" smtClean="0">
                <a:latin typeface="Times New Roman" panose="02020603050405020304" pitchFamily="18" charset="0"/>
                <a:cs typeface="Times New Roman" panose="02020603050405020304" pitchFamily="18" charset="0"/>
              </a:rPr>
              <a:t>Membership </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Membership </a:t>
            </a:r>
            <a:r>
              <a:rPr lang="en-US" dirty="0">
                <a:latin typeface="Times New Roman" panose="02020603050405020304" pitchFamily="18" charset="0"/>
                <a:cs typeface="Times New Roman" panose="02020603050405020304" pitchFamily="18" charset="0"/>
              </a:rPr>
              <a:t>of NNAK is open to all </a:t>
            </a:r>
            <a:r>
              <a:rPr lang="en-US" dirty="0" smtClean="0">
                <a:latin typeface="Times New Roman" panose="02020603050405020304" pitchFamily="18" charset="0"/>
                <a:cs typeface="Times New Roman" panose="02020603050405020304" pitchFamily="18" charset="0"/>
              </a:rPr>
              <a:t>nurses who </a:t>
            </a:r>
            <a:r>
              <a:rPr lang="en-US" dirty="0">
                <a:latin typeface="Times New Roman" panose="02020603050405020304" pitchFamily="18" charset="0"/>
                <a:cs typeface="Times New Roman" panose="02020603050405020304" pitchFamily="18" charset="0"/>
              </a:rPr>
              <a:t>are either registered or enrolled by </a:t>
            </a:r>
            <a:r>
              <a:rPr lang="en-US" dirty="0" smtClean="0">
                <a:latin typeface="Times New Roman" panose="02020603050405020304" pitchFamily="18" charset="0"/>
                <a:cs typeface="Times New Roman" panose="02020603050405020304" pitchFamily="18" charset="0"/>
              </a:rPr>
              <a:t>the Nursing </a:t>
            </a:r>
            <a:r>
              <a:rPr lang="en-US" dirty="0">
                <a:latin typeface="Times New Roman" panose="02020603050405020304" pitchFamily="18" charset="0"/>
                <a:cs typeface="Times New Roman" panose="02020603050405020304" pitchFamily="18" charset="0"/>
              </a:rPr>
              <a:t>Council of Kenya</a:t>
            </a:r>
            <a:r>
              <a:rPr lang="en-US"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Student nurses </a:t>
            </a:r>
            <a:r>
              <a:rPr lang="en-US" dirty="0" smtClean="0">
                <a:latin typeface="Times New Roman" panose="02020603050405020304" pitchFamily="18" charset="0"/>
                <a:cs typeface="Times New Roman" panose="02020603050405020304" pitchFamily="18" charset="0"/>
              </a:rPr>
              <a:t>can join </a:t>
            </a:r>
            <a:r>
              <a:rPr lang="en-US" dirty="0">
                <a:latin typeface="Times New Roman" panose="02020603050405020304" pitchFamily="18" charset="0"/>
                <a:cs typeface="Times New Roman" panose="02020603050405020304" pitchFamily="18" charset="0"/>
              </a:rPr>
              <a:t>as associate members.</a:t>
            </a:r>
          </a:p>
        </p:txBody>
      </p:sp>
    </p:spTree>
    <p:extLst>
      <p:ext uri="{BB962C8B-B14F-4D97-AF65-F5344CB8AC3E}">
        <p14:creationId xmlns:p14="http://schemas.microsoft.com/office/powerpoint/2010/main" val="3510513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Kenyan law states that nurses are not </a:t>
            </a:r>
            <a:r>
              <a:rPr lang="en-US" sz="3200" dirty="0" smtClean="0">
                <a:latin typeface="Times New Roman" panose="02020603050405020304" pitchFamily="18" charset="0"/>
                <a:cs typeface="Times New Roman" panose="02020603050405020304" pitchFamily="18" charset="0"/>
              </a:rPr>
              <a:t>allowed to practice </a:t>
            </a:r>
            <a:r>
              <a:rPr lang="en-US" sz="3200" dirty="0">
                <a:latin typeface="Times New Roman" panose="02020603050405020304" pitchFamily="18" charset="0"/>
                <a:cs typeface="Times New Roman" panose="02020603050405020304" pitchFamily="18" charset="0"/>
              </a:rPr>
              <a:t>nursing prior to </a:t>
            </a:r>
            <a:r>
              <a:rPr lang="en-US" sz="3200" dirty="0" smtClean="0">
                <a:latin typeface="Times New Roman" panose="02020603050405020304" pitchFamily="18" charset="0"/>
                <a:cs typeface="Times New Roman" panose="02020603050405020304" pitchFamily="18" charset="0"/>
              </a:rPr>
              <a:t>registration, enrolment </a:t>
            </a:r>
            <a:r>
              <a:rPr lang="en-US" sz="3200" dirty="0">
                <a:latin typeface="Times New Roman" panose="02020603050405020304" pitchFamily="18" charset="0"/>
                <a:cs typeface="Times New Roman" panose="02020603050405020304" pitchFamily="18" charset="0"/>
              </a:rPr>
              <a:t>or licensing by the Nursing </a:t>
            </a:r>
            <a:r>
              <a:rPr lang="en-US" sz="3200" dirty="0" smtClean="0">
                <a:latin typeface="Times New Roman" panose="02020603050405020304" pitchFamily="18" charset="0"/>
                <a:cs typeface="Times New Roman" panose="02020603050405020304" pitchFamily="18" charset="0"/>
              </a:rPr>
              <a:t>Council. </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Committee also licenses nurses </a:t>
            </a:r>
            <a:r>
              <a:rPr lang="en-US" sz="3200" dirty="0" smtClean="0">
                <a:latin typeface="Times New Roman" panose="02020603050405020304" pitchFamily="18" charset="0"/>
                <a:cs typeface="Times New Roman" panose="02020603050405020304" pitchFamily="18" charset="0"/>
              </a:rPr>
              <a:t>for private </a:t>
            </a:r>
            <a:r>
              <a:rPr lang="en-US" sz="3200" dirty="0">
                <a:latin typeface="Times New Roman" panose="02020603050405020304" pitchFamily="18" charset="0"/>
                <a:cs typeface="Times New Roman" panose="02020603050405020304" pitchFamily="18" charset="0"/>
              </a:rPr>
              <a:t>practice and processes licensing </a:t>
            </a:r>
            <a:r>
              <a:rPr lang="en-US" sz="3200" dirty="0" smtClean="0">
                <a:latin typeface="Times New Roman" panose="02020603050405020304" pitchFamily="18" charset="0"/>
                <a:cs typeface="Times New Roman" panose="02020603050405020304" pitchFamily="18" charset="0"/>
              </a:rPr>
              <a:t>for practice </a:t>
            </a:r>
            <a:r>
              <a:rPr lang="en-US" sz="3200" dirty="0">
                <a:latin typeface="Times New Roman" panose="02020603050405020304" pitchFamily="18" charset="0"/>
                <a:cs typeface="Times New Roman" panose="02020603050405020304" pitchFamily="18" charset="0"/>
              </a:rPr>
              <a:t>and retention of nurses in </a:t>
            </a:r>
            <a:r>
              <a:rPr lang="en-US" sz="3200" dirty="0" smtClean="0">
                <a:latin typeface="Times New Roman" panose="02020603050405020304" pitchFamily="18" charset="0"/>
                <a:cs typeface="Times New Roman" panose="02020603050405020304" pitchFamily="18" charset="0"/>
              </a:rPr>
              <a:t>the registers</a:t>
            </a:r>
            <a:r>
              <a:rPr lang="en-US" sz="3200" dirty="0">
                <a:latin typeface="Times New Roman" panose="02020603050405020304" pitchFamily="18" charset="0"/>
                <a:cs typeface="Times New Roman" panose="02020603050405020304" pitchFamily="18" charset="0"/>
              </a:rPr>
              <a:t>, rolls and records.</a:t>
            </a:r>
          </a:p>
        </p:txBody>
      </p:sp>
    </p:spTree>
    <p:extLst>
      <p:ext uri="{BB962C8B-B14F-4D97-AF65-F5344CB8AC3E}">
        <p14:creationId xmlns:p14="http://schemas.microsoft.com/office/powerpoint/2010/main" val="319659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Investigations Standing Committee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committee investigates all cases </a:t>
            </a:r>
            <a:r>
              <a:rPr lang="en-US" sz="3200" dirty="0" smtClean="0">
                <a:latin typeface="Times New Roman" panose="02020603050405020304" pitchFamily="18" charset="0"/>
                <a:cs typeface="Times New Roman" panose="02020603050405020304" pitchFamily="18" charset="0"/>
              </a:rPr>
              <a:t>of professional </a:t>
            </a:r>
            <a:r>
              <a:rPr lang="en-US" sz="3200" dirty="0">
                <a:latin typeface="Times New Roman" panose="02020603050405020304" pitchFamily="18" charset="0"/>
                <a:cs typeface="Times New Roman" panose="02020603050405020304" pitchFamily="18" charset="0"/>
              </a:rPr>
              <a:t>misconduct, </a:t>
            </a:r>
            <a:r>
              <a:rPr lang="en-US" sz="3200" dirty="0" smtClean="0">
                <a:latin typeface="Times New Roman" panose="02020603050405020304" pitchFamily="18" charset="0"/>
                <a:cs typeface="Times New Roman" panose="02020603050405020304" pitchFamily="18" charset="0"/>
              </a:rPr>
              <a:t>negligence, malpractice </a:t>
            </a:r>
            <a:r>
              <a:rPr lang="en-US" sz="3200" dirty="0">
                <a:latin typeface="Times New Roman" panose="02020603050405020304" pitchFamily="18" charset="0"/>
                <a:cs typeface="Times New Roman" panose="02020603050405020304" pitchFamily="18" charset="0"/>
              </a:rPr>
              <a:t>and impropriety.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a:t>
            </a:r>
            <a:r>
              <a:rPr lang="en-US" sz="3200" dirty="0" smtClean="0">
                <a:latin typeface="Times New Roman" panose="02020603050405020304" pitchFamily="18" charset="0"/>
                <a:cs typeface="Times New Roman" panose="02020603050405020304" pitchFamily="18" charset="0"/>
              </a:rPr>
              <a:t>to establish </a:t>
            </a:r>
            <a:r>
              <a:rPr lang="en-US" sz="3200" dirty="0">
                <a:latin typeface="Times New Roman" panose="02020603050405020304" pitchFamily="18" charset="0"/>
                <a:cs typeface="Times New Roman" panose="02020603050405020304" pitchFamily="18" charset="0"/>
              </a:rPr>
              <a:t>whether the alleged crime has </a:t>
            </a:r>
            <a:r>
              <a:rPr lang="en-US" sz="3200" dirty="0" smtClean="0">
                <a:latin typeface="Times New Roman" panose="02020603050405020304" pitchFamily="18" charset="0"/>
                <a:cs typeface="Times New Roman" panose="02020603050405020304" pitchFamily="18" charset="0"/>
              </a:rPr>
              <a:t>been committed </a:t>
            </a:r>
            <a:r>
              <a:rPr lang="en-US" sz="3200" dirty="0">
                <a:latin typeface="Times New Roman" panose="02020603050405020304" pitchFamily="18" charset="0"/>
                <a:cs typeface="Times New Roman" panose="02020603050405020304" pitchFamily="18" charset="0"/>
              </a:rPr>
              <a:t>and whether the nurse has a </a:t>
            </a:r>
            <a:r>
              <a:rPr lang="en-US" sz="3200" dirty="0" smtClean="0">
                <a:latin typeface="Times New Roman" panose="02020603050405020304" pitchFamily="18" charset="0"/>
                <a:cs typeface="Times New Roman" panose="02020603050405020304" pitchFamily="18" charset="0"/>
              </a:rPr>
              <a:t>case to </a:t>
            </a:r>
            <a:r>
              <a:rPr lang="en-US" sz="3200" dirty="0">
                <a:latin typeface="Times New Roman" panose="02020603050405020304" pitchFamily="18" charset="0"/>
                <a:cs typeface="Times New Roman" panose="02020603050405020304" pitchFamily="18" charset="0"/>
              </a:rPr>
              <a:t>answer or not</a:t>
            </a:r>
            <a:r>
              <a:rPr lang="en-US" sz="32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 recommendation is </a:t>
            </a:r>
            <a:r>
              <a:rPr lang="en-US" sz="3200" dirty="0" smtClean="0">
                <a:latin typeface="Times New Roman" panose="02020603050405020304" pitchFamily="18" charset="0"/>
                <a:cs typeface="Times New Roman" panose="02020603050405020304" pitchFamily="18" charset="0"/>
              </a:rPr>
              <a:t>then made </a:t>
            </a:r>
            <a:r>
              <a:rPr lang="en-US" sz="3200" dirty="0">
                <a:latin typeface="Times New Roman" panose="02020603050405020304" pitchFamily="18" charset="0"/>
                <a:cs typeface="Times New Roman" panose="02020603050405020304" pitchFamily="18" charset="0"/>
              </a:rPr>
              <a:t>to the Full Council which in turn </a:t>
            </a:r>
            <a:r>
              <a:rPr lang="en-US" sz="3200" dirty="0" smtClean="0">
                <a:latin typeface="Times New Roman" panose="02020603050405020304" pitchFamily="18" charset="0"/>
                <a:cs typeface="Times New Roman" panose="02020603050405020304" pitchFamily="18" charset="0"/>
              </a:rPr>
              <a:t>institutes disciplinary </a:t>
            </a:r>
            <a:r>
              <a:rPr lang="en-US" sz="3200" dirty="0">
                <a:latin typeface="Times New Roman" panose="02020603050405020304" pitchFamily="18" charset="0"/>
                <a:cs typeface="Times New Roman" panose="02020603050405020304" pitchFamily="18" charset="0"/>
              </a:rPr>
              <a:t>proceedings.</a:t>
            </a:r>
          </a:p>
        </p:txBody>
      </p:sp>
    </p:spTree>
    <p:extLst>
      <p:ext uri="{BB962C8B-B14F-4D97-AF65-F5344CB8AC3E}">
        <p14:creationId xmlns:p14="http://schemas.microsoft.com/office/powerpoint/2010/main" val="1301347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Disciplinary Committee</a:t>
            </a:r>
            <a:endParaRPr lang="en-US" b="1"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a Standing Committee which deals </a:t>
            </a:r>
            <a:r>
              <a:rPr lang="en-US" sz="3200" dirty="0" smtClean="0">
                <a:latin typeface="Times New Roman" panose="02020603050405020304" pitchFamily="18" charset="0"/>
                <a:cs typeface="Times New Roman" panose="02020603050405020304" pitchFamily="18" charset="0"/>
              </a:rPr>
              <a:t>with disciplinary </a:t>
            </a:r>
            <a:r>
              <a:rPr lang="en-US" sz="3200" dirty="0">
                <a:latin typeface="Times New Roman" panose="02020603050405020304" pitchFamily="18" charset="0"/>
                <a:cs typeface="Times New Roman" panose="02020603050405020304" pitchFamily="18" charset="0"/>
              </a:rPr>
              <a:t>cases recommended by </a:t>
            </a:r>
            <a:r>
              <a:rPr lang="en-US" sz="3200" dirty="0" smtClean="0">
                <a:latin typeface="Times New Roman" panose="02020603050405020304" pitchFamily="18" charset="0"/>
                <a:cs typeface="Times New Roman" panose="02020603050405020304" pitchFamily="18" charset="0"/>
              </a:rPr>
              <a:t>the investigations </a:t>
            </a:r>
            <a:r>
              <a:rPr lang="en-US" sz="3200" dirty="0">
                <a:latin typeface="Times New Roman" panose="02020603050405020304" pitchFamily="18" charset="0"/>
                <a:cs typeface="Times New Roman" panose="02020603050405020304" pitchFamily="18" charset="0"/>
              </a:rPr>
              <a:t>standing committee. It </a:t>
            </a:r>
            <a:r>
              <a:rPr lang="en-US" sz="3200" dirty="0" smtClean="0">
                <a:latin typeface="Times New Roman" panose="02020603050405020304" pitchFamily="18" charset="0"/>
                <a:cs typeface="Times New Roman" panose="02020603050405020304" pitchFamily="18" charset="0"/>
              </a:rPr>
              <a:t>is independent </a:t>
            </a:r>
            <a:r>
              <a:rPr lang="en-US" sz="3200" dirty="0">
                <a:latin typeface="Times New Roman" panose="02020603050405020304" pitchFamily="18" charset="0"/>
                <a:cs typeface="Times New Roman" panose="02020603050405020304" pitchFamily="18" charset="0"/>
              </a:rPr>
              <a:t>of the Full </a:t>
            </a:r>
            <a:r>
              <a:rPr lang="en-US" sz="3200" dirty="0" smtClean="0">
                <a:latin typeface="Times New Roman" panose="02020603050405020304" pitchFamily="18" charset="0"/>
                <a:cs typeface="Times New Roman" panose="02020603050405020304" pitchFamily="18" charset="0"/>
              </a:rPr>
              <a:t>Council. </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Members </a:t>
            </a:r>
            <a:r>
              <a:rPr lang="en-US" sz="3200" dirty="0">
                <a:latin typeface="Times New Roman" panose="02020603050405020304" pitchFamily="18" charset="0"/>
                <a:cs typeface="Times New Roman" panose="02020603050405020304" pitchFamily="18" charset="0"/>
              </a:rPr>
              <a:t>are drawn from experienced </a:t>
            </a:r>
            <a:r>
              <a:rPr lang="en-US" sz="3200" dirty="0" smtClean="0">
                <a:latin typeface="Times New Roman" panose="02020603050405020304" pitchFamily="18" charset="0"/>
                <a:cs typeface="Times New Roman" panose="02020603050405020304" pitchFamily="18" charset="0"/>
              </a:rPr>
              <a:t>nurses practicing </a:t>
            </a:r>
            <a:r>
              <a:rPr lang="en-US" sz="3200" dirty="0">
                <a:latin typeface="Times New Roman" panose="02020603050405020304" pitchFamily="18" charset="0"/>
                <a:cs typeface="Times New Roman" panose="02020603050405020304" pitchFamily="18" charset="0"/>
              </a:rPr>
              <a:t>general nursing, </a:t>
            </a:r>
            <a:r>
              <a:rPr lang="en-US" sz="3200" dirty="0" smtClean="0">
                <a:latin typeface="Times New Roman" panose="02020603050405020304" pitchFamily="18" charset="0"/>
                <a:cs typeface="Times New Roman" panose="02020603050405020304" pitchFamily="18" charset="0"/>
              </a:rPr>
              <a:t>midwifery, community </a:t>
            </a:r>
            <a:r>
              <a:rPr lang="en-US" sz="3200" dirty="0">
                <a:latin typeface="Times New Roman" panose="02020603050405020304" pitchFamily="18" charset="0"/>
                <a:cs typeface="Times New Roman" panose="02020603050405020304" pitchFamily="18" charset="0"/>
              </a:rPr>
              <a:t>health nursing, mental health </a:t>
            </a:r>
            <a:r>
              <a:rPr lang="en-US" sz="3200" dirty="0" smtClean="0">
                <a:latin typeface="Times New Roman" panose="02020603050405020304" pitchFamily="18" charset="0"/>
                <a:cs typeface="Times New Roman" panose="02020603050405020304" pitchFamily="18" charset="0"/>
              </a:rPr>
              <a:t>and psychiatric </a:t>
            </a:r>
            <a:r>
              <a:rPr lang="en-US" sz="3200" dirty="0">
                <a:latin typeface="Times New Roman" panose="02020603050405020304" pitchFamily="18" charset="0"/>
                <a:cs typeface="Times New Roman" panose="02020603050405020304" pitchFamily="18" charset="0"/>
              </a:rPr>
              <a:t>nursing, the legal advisor and </a:t>
            </a:r>
            <a:r>
              <a:rPr lang="en-US" sz="3200" dirty="0" smtClean="0">
                <a:latin typeface="Times New Roman" panose="02020603050405020304" pitchFamily="18" charset="0"/>
                <a:cs typeface="Times New Roman" panose="02020603050405020304" pitchFamily="18" charset="0"/>
              </a:rPr>
              <a:t>a representative </a:t>
            </a:r>
            <a:r>
              <a:rPr lang="en-US" sz="3200" dirty="0">
                <a:latin typeface="Times New Roman" panose="02020603050405020304" pitchFamily="18" charset="0"/>
                <a:cs typeface="Times New Roman" panose="02020603050405020304" pitchFamily="18" charset="0"/>
              </a:rPr>
              <a:t>of the Chief Nursing </a:t>
            </a:r>
            <a:r>
              <a:rPr lang="en-US" sz="3200" dirty="0" smtClean="0">
                <a:latin typeface="Times New Roman" panose="02020603050405020304" pitchFamily="18" charset="0"/>
                <a:cs typeface="Times New Roman" panose="02020603050405020304" pitchFamily="18" charset="0"/>
              </a:rPr>
              <a:t>Officer.</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registrar is the secretary.</a:t>
            </a:r>
          </a:p>
        </p:txBody>
      </p:sp>
    </p:spTree>
    <p:extLst>
      <p:ext uri="{BB962C8B-B14F-4D97-AF65-F5344CB8AC3E}">
        <p14:creationId xmlns:p14="http://schemas.microsoft.com/office/powerpoint/2010/main" val="36193293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The Nursing Council Secretariat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All </a:t>
            </a:r>
            <a:r>
              <a:rPr lang="en-US" sz="3200" dirty="0">
                <a:latin typeface="Times New Roman" panose="02020603050405020304" pitchFamily="18" charset="0"/>
                <a:cs typeface="Times New Roman" panose="02020603050405020304" pitchFamily="18" charset="0"/>
              </a:rPr>
              <a:t>activities of the Nursing Council </a:t>
            </a:r>
            <a:r>
              <a:rPr lang="en-US" sz="3200" dirty="0" smtClean="0">
                <a:latin typeface="Times New Roman" panose="02020603050405020304" pitchFamily="18" charset="0"/>
                <a:cs typeface="Times New Roman" panose="02020603050405020304" pitchFamily="18" charset="0"/>
              </a:rPr>
              <a:t>are coordinated </a:t>
            </a:r>
            <a:r>
              <a:rPr lang="en-US" sz="3200" dirty="0">
                <a:latin typeface="Times New Roman" panose="02020603050405020304" pitchFamily="18" charset="0"/>
                <a:cs typeface="Times New Roman" panose="02020603050405020304" pitchFamily="18" charset="0"/>
              </a:rPr>
              <a:t>by the Secretariat. The Nursing</a:t>
            </a:r>
          </a:p>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Council Secretariat conducts the day to </a:t>
            </a:r>
            <a:r>
              <a:rPr lang="en-US" sz="3200" dirty="0" smtClean="0">
                <a:latin typeface="Times New Roman" panose="02020603050405020304" pitchFamily="18" charset="0"/>
                <a:cs typeface="Times New Roman" panose="02020603050405020304" pitchFamily="18" charset="0"/>
              </a:rPr>
              <a:t>day activities </a:t>
            </a:r>
            <a:r>
              <a:rPr lang="en-US" sz="3200" dirty="0">
                <a:latin typeface="Times New Roman" panose="02020603050405020304" pitchFamily="18" charset="0"/>
                <a:cs typeface="Times New Roman" panose="02020603050405020304" pitchFamily="18" charset="0"/>
              </a:rPr>
              <a:t>of the Council.</a:t>
            </a:r>
          </a:p>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Secretariat is composed of </a:t>
            </a:r>
            <a:r>
              <a:rPr lang="en-US" sz="3200" dirty="0" smtClean="0">
                <a:latin typeface="Times New Roman" panose="02020603050405020304" pitchFamily="18" charset="0"/>
                <a:cs typeface="Times New Roman" panose="02020603050405020304" pitchFamily="18" charset="0"/>
              </a:rPr>
              <a:t>council officers </a:t>
            </a:r>
            <a:r>
              <a:rPr lang="en-US" sz="3200" dirty="0">
                <a:latin typeface="Times New Roman" panose="02020603050405020304" pitchFamily="18" charset="0"/>
                <a:cs typeface="Times New Roman" panose="02020603050405020304" pitchFamily="18" charset="0"/>
              </a:rPr>
              <a:t>and council staff.</a:t>
            </a:r>
          </a:p>
        </p:txBody>
      </p:sp>
    </p:spTree>
    <p:extLst>
      <p:ext uri="{BB962C8B-B14F-4D97-AF65-F5344CB8AC3E}">
        <p14:creationId xmlns:p14="http://schemas.microsoft.com/office/powerpoint/2010/main" val="39903004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council officers </a:t>
            </a:r>
            <a:r>
              <a:rPr lang="en-US" dirty="0">
                <a:latin typeface="Times New Roman" panose="02020603050405020304" pitchFamily="18" charset="0"/>
                <a:cs typeface="Times New Roman" panose="02020603050405020304" pitchFamily="18" charset="0"/>
              </a:rPr>
              <a:t>who are the </a:t>
            </a:r>
            <a:r>
              <a:rPr lang="en-US" dirty="0" smtClean="0">
                <a:latin typeface="Times New Roman" panose="02020603050405020304" pitchFamily="18" charset="0"/>
                <a:cs typeface="Times New Roman" panose="02020603050405020304" pitchFamily="18" charset="0"/>
              </a:rPr>
              <a:t>registrar, education </a:t>
            </a:r>
            <a:r>
              <a:rPr lang="en-US" dirty="0">
                <a:latin typeface="Times New Roman" panose="02020603050405020304" pitchFamily="18" charset="0"/>
                <a:cs typeface="Times New Roman" panose="02020603050405020304" pitchFamily="18" charset="0"/>
              </a:rPr>
              <a:t>officers, examination </a:t>
            </a:r>
            <a:r>
              <a:rPr lang="en-US" dirty="0" smtClean="0">
                <a:latin typeface="Times New Roman" panose="02020603050405020304" pitchFamily="18" charset="0"/>
                <a:cs typeface="Times New Roman" panose="02020603050405020304" pitchFamily="18" charset="0"/>
              </a:rPr>
              <a:t>officers, registration </a:t>
            </a:r>
            <a:r>
              <a:rPr lang="en-US" dirty="0">
                <a:latin typeface="Times New Roman" panose="02020603050405020304" pitchFamily="18" charset="0"/>
                <a:cs typeface="Times New Roman" panose="02020603050405020304" pitchFamily="18" charset="0"/>
              </a:rPr>
              <a:t>officers and standards and </a:t>
            </a:r>
            <a:r>
              <a:rPr lang="en-US" dirty="0" smtClean="0">
                <a:latin typeface="Times New Roman" panose="02020603050405020304" pitchFamily="18" charset="0"/>
                <a:cs typeface="Times New Roman" panose="02020603050405020304" pitchFamily="18" charset="0"/>
              </a:rPr>
              <a:t>ethics officers </a:t>
            </a:r>
            <a:r>
              <a:rPr lang="en-US" dirty="0">
                <a:latin typeface="Times New Roman" panose="02020603050405020304" pitchFamily="18" charset="0"/>
                <a:cs typeface="Times New Roman" panose="02020603050405020304" pitchFamily="18" charset="0"/>
              </a:rPr>
              <a:t>are currently employees of the </a:t>
            </a:r>
            <a:r>
              <a:rPr lang="en-US" dirty="0" smtClean="0">
                <a:latin typeface="Times New Roman" panose="02020603050405020304" pitchFamily="18" charset="0"/>
                <a:cs typeface="Times New Roman" panose="02020603050405020304" pitchFamily="18" charset="0"/>
              </a:rPr>
              <a:t>Ministry of </a:t>
            </a:r>
            <a:r>
              <a:rPr lang="en-US" dirty="0">
                <a:latin typeface="Times New Roman" panose="02020603050405020304" pitchFamily="18" charset="0"/>
                <a:cs typeface="Times New Roman" panose="02020603050405020304" pitchFamily="18" charset="0"/>
              </a:rPr>
              <a:t>Health deployed to work at the </a:t>
            </a:r>
            <a:r>
              <a:rPr lang="en-US" dirty="0" smtClean="0">
                <a:latin typeface="Times New Roman" panose="02020603050405020304" pitchFamily="18" charset="0"/>
                <a:cs typeface="Times New Roman" panose="02020603050405020304" pitchFamily="18" charset="0"/>
              </a:rPr>
              <a:t>council.</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coordinate various Standing </a:t>
            </a:r>
            <a:r>
              <a:rPr lang="en-US" dirty="0" smtClean="0">
                <a:latin typeface="Times New Roman" panose="02020603050405020304" pitchFamily="18" charset="0"/>
                <a:cs typeface="Times New Roman" panose="02020603050405020304" pitchFamily="18" charset="0"/>
              </a:rPr>
              <a:t>Committees and </a:t>
            </a:r>
            <a:r>
              <a:rPr lang="en-US" dirty="0">
                <a:latin typeface="Times New Roman" panose="02020603050405020304" pitchFamily="18" charset="0"/>
                <a:cs typeface="Times New Roman" panose="02020603050405020304" pitchFamily="18" charset="0"/>
              </a:rPr>
              <a:t>Subcommittees as discussed earlier. As </a:t>
            </a:r>
            <a:r>
              <a:rPr lang="en-US" dirty="0" smtClean="0">
                <a:latin typeface="Times New Roman" panose="02020603050405020304" pitchFamily="18" charset="0"/>
                <a:cs typeface="Times New Roman" panose="02020603050405020304" pitchFamily="18" charset="0"/>
              </a:rPr>
              <a:t>a practicing </a:t>
            </a:r>
            <a:r>
              <a:rPr lang="en-US" dirty="0">
                <a:latin typeface="Times New Roman" panose="02020603050405020304" pitchFamily="18" charset="0"/>
                <a:cs typeface="Times New Roman" panose="02020603050405020304" pitchFamily="18" charset="0"/>
              </a:rPr>
              <a:t>nurse you may be familiar with </a:t>
            </a:r>
            <a:r>
              <a:rPr lang="en-US" dirty="0" smtClean="0">
                <a:latin typeface="Times New Roman" panose="02020603050405020304" pitchFamily="18" charset="0"/>
                <a:cs typeface="Times New Roman" panose="02020603050405020304" pitchFamily="18" charset="0"/>
              </a:rPr>
              <a:t>the offences </a:t>
            </a:r>
            <a:r>
              <a:rPr lang="en-US" dirty="0">
                <a:latin typeface="Times New Roman" panose="02020603050405020304" pitchFamily="18" charset="0"/>
                <a:cs typeface="Times New Roman" panose="02020603050405020304" pitchFamily="18" charset="0"/>
              </a:rPr>
              <a:t>under the 257 Act.</a:t>
            </a:r>
          </a:p>
        </p:txBody>
      </p:sp>
    </p:spTree>
    <p:extLst>
      <p:ext uri="{BB962C8B-B14F-4D97-AF65-F5344CB8AC3E}">
        <p14:creationId xmlns:p14="http://schemas.microsoft.com/office/powerpoint/2010/main" val="1167387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The </a:t>
            </a:r>
            <a:r>
              <a:rPr lang="en-US" sz="3200" b="1" dirty="0">
                <a:latin typeface="Times New Roman" panose="02020603050405020304" pitchFamily="18" charset="0"/>
                <a:cs typeface="Times New Roman" panose="02020603050405020304" pitchFamily="18" charset="0"/>
              </a:rPr>
              <a:t>council </a:t>
            </a:r>
            <a:r>
              <a:rPr lang="en-US" sz="3200" b="1" dirty="0" smtClean="0">
                <a:latin typeface="Times New Roman" panose="02020603050405020304" pitchFamily="18" charset="0"/>
                <a:cs typeface="Times New Roman" panose="02020603050405020304" pitchFamily="18" charset="0"/>
              </a:rPr>
              <a:t>staff</a:t>
            </a:r>
          </a:p>
          <a:p>
            <a:pPr algn="just">
              <a:buFont typeface="Wingdings" panose="05000000000000000000" pitchFamily="2" charset="2"/>
              <a:buChar char="ü"/>
            </a:pPr>
            <a:r>
              <a:rPr lang="en-US" sz="3200" b="1"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includes the </a:t>
            </a:r>
            <a:r>
              <a:rPr lang="en-US" sz="3200" dirty="0" smtClean="0">
                <a:latin typeface="Times New Roman" panose="02020603050405020304" pitchFamily="18" charset="0"/>
                <a:cs typeface="Times New Roman" panose="02020603050405020304" pitchFamily="18" charset="0"/>
              </a:rPr>
              <a:t>accountant, accounts </a:t>
            </a:r>
            <a:r>
              <a:rPr lang="en-US" sz="3200" dirty="0">
                <a:latin typeface="Times New Roman" panose="02020603050405020304" pitchFamily="18" charset="0"/>
                <a:cs typeface="Times New Roman" panose="02020603050405020304" pitchFamily="18" charset="0"/>
              </a:rPr>
              <a:t>assistant, secretaries, copy </a:t>
            </a:r>
            <a:r>
              <a:rPr lang="en-US" sz="3200" dirty="0" smtClean="0">
                <a:latin typeface="Times New Roman" panose="02020603050405020304" pitchFamily="18" charset="0"/>
                <a:cs typeface="Times New Roman" panose="02020603050405020304" pitchFamily="18" charset="0"/>
              </a:rPr>
              <a:t>typists, records </a:t>
            </a:r>
            <a:r>
              <a:rPr lang="en-US" sz="3200" dirty="0">
                <a:latin typeface="Times New Roman" panose="02020603050405020304" pitchFamily="18" charset="0"/>
                <a:cs typeface="Times New Roman" panose="02020603050405020304" pitchFamily="18" charset="0"/>
              </a:rPr>
              <a:t>clerk, driver and supportive staff </a:t>
            </a:r>
            <a:r>
              <a:rPr lang="en-US" sz="3200" dirty="0" smtClean="0">
                <a:latin typeface="Times New Roman" panose="02020603050405020304" pitchFamily="18" charset="0"/>
                <a:cs typeface="Times New Roman" panose="02020603050405020304" pitchFamily="18" charset="0"/>
              </a:rPr>
              <a:t>who are </a:t>
            </a:r>
            <a:r>
              <a:rPr lang="en-US" sz="3200" dirty="0">
                <a:latin typeface="Times New Roman" panose="02020603050405020304" pitchFamily="18" charset="0"/>
                <a:cs typeface="Times New Roman" panose="02020603050405020304" pitchFamily="18" charset="0"/>
              </a:rPr>
              <a:t>employees of the Council.</a:t>
            </a:r>
          </a:p>
        </p:txBody>
      </p:sp>
    </p:spTree>
    <p:extLst>
      <p:ext uri="{BB962C8B-B14F-4D97-AF65-F5344CB8AC3E}">
        <p14:creationId xmlns:p14="http://schemas.microsoft.com/office/powerpoint/2010/main" val="2379639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Nursing Council Elections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Nursing Council of Kenya </a:t>
            </a:r>
            <a:r>
              <a:rPr lang="en-US" sz="3200" dirty="0" smtClean="0">
                <a:latin typeface="Times New Roman" panose="02020603050405020304" pitchFamily="18" charset="0"/>
                <a:cs typeface="Times New Roman" panose="02020603050405020304" pitchFamily="18" charset="0"/>
              </a:rPr>
              <a:t>conducts elections </a:t>
            </a:r>
            <a:r>
              <a:rPr lang="en-US" sz="3200" dirty="0">
                <a:latin typeface="Times New Roman" panose="02020603050405020304" pitchFamily="18" charset="0"/>
                <a:cs typeface="Times New Roman" panose="02020603050405020304" pitchFamily="18" charset="0"/>
              </a:rPr>
              <a:t>of council members every </a:t>
            </a:r>
            <a:r>
              <a:rPr lang="en-US" sz="3200" dirty="0" smtClean="0">
                <a:latin typeface="Times New Roman" panose="02020603050405020304" pitchFamily="18" charset="0"/>
                <a:cs typeface="Times New Roman" panose="02020603050405020304" pitchFamily="18" charset="0"/>
              </a:rPr>
              <a:t>three years</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All </a:t>
            </a:r>
            <a:r>
              <a:rPr lang="en-US" sz="3200" dirty="0">
                <a:latin typeface="Times New Roman" panose="02020603050405020304" pitchFamily="18" charset="0"/>
                <a:cs typeface="Times New Roman" panose="02020603050405020304" pitchFamily="18" charset="0"/>
              </a:rPr>
              <a:t>registered nurses are eligible to </a:t>
            </a:r>
            <a:r>
              <a:rPr lang="en-US" sz="3200" dirty="0" smtClean="0">
                <a:latin typeface="Times New Roman" panose="02020603050405020304" pitchFamily="18" charset="0"/>
                <a:cs typeface="Times New Roman" panose="02020603050405020304" pitchFamily="18" charset="0"/>
              </a:rPr>
              <a:t>vie for </a:t>
            </a:r>
            <a:r>
              <a:rPr lang="en-US" sz="3200" dirty="0">
                <a:latin typeface="Times New Roman" panose="02020603050405020304" pitchFamily="18" charset="0"/>
                <a:cs typeface="Times New Roman" panose="02020603050405020304" pitchFamily="18" charset="0"/>
              </a:rPr>
              <a:t>representation of various disciplines </a:t>
            </a:r>
            <a:r>
              <a:rPr lang="en-US" sz="3200" dirty="0" smtClean="0">
                <a:latin typeface="Times New Roman" panose="02020603050405020304" pitchFamily="18" charset="0"/>
                <a:cs typeface="Times New Roman" panose="02020603050405020304" pitchFamily="18" charset="0"/>
              </a:rPr>
              <a:t>for example </a:t>
            </a:r>
            <a:r>
              <a:rPr lang="en-US" sz="3200" dirty="0">
                <a:latin typeface="Times New Roman" panose="02020603050405020304" pitchFamily="18" charset="0"/>
                <a:cs typeface="Times New Roman" panose="02020603050405020304" pitchFamily="18" charset="0"/>
              </a:rPr>
              <a:t>general nurses, midwives, </a:t>
            </a:r>
            <a:r>
              <a:rPr lang="en-US" sz="3200" dirty="0" smtClean="0">
                <a:latin typeface="Times New Roman" panose="02020603050405020304" pitchFamily="18" charset="0"/>
                <a:cs typeface="Times New Roman" panose="02020603050405020304" pitchFamily="18" charset="0"/>
              </a:rPr>
              <a:t>community health </a:t>
            </a:r>
            <a:r>
              <a:rPr lang="en-US" sz="3200" dirty="0">
                <a:latin typeface="Times New Roman" panose="02020603050405020304" pitchFamily="18" charset="0"/>
                <a:cs typeface="Times New Roman" panose="02020603050405020304" pitchFamily="18" charset="0"/>
              </a:rPr>
              <a:t>nurses and mental health </a:t>
            </a:r>
            <a:r>
              <a:rPr lang="en-US" sz="3200" dirty="0" smtClean="0">
                <a:latin typeface="Times New Roman" panose="02020603050405020304" pitchFamily="18" charset="0"/>
                <a:cs typeface="Times New Roman" panose="02020603050405020304" pitchFamily="18" charset="0"/>
              </a:rPr>
              <a:t>and psychiatric </a:t>
            </a:r>
            <a:r>
              <a:rPr lang="en-US" sz="3200" dirty="0">
                <a:latin typeface="Times New Roman" panose="02020603050405020304" pitchFamily="18" charset="0"/>
                <a:cs typeface="Times New Roman" panose="02020603050405020304" pitchFamily="18" charset="0"/>
              </a:rPr>
              <a:t>nurses.</a:t>
            </a:r>
          </a:p>
        </p:txBody>
      </p:sp>
    </p:spTree>
    <p:extLst>
      <p:ext uri="{BB962C8B-B14F-4D97-AF65-F5344CB8AC3E}">
        <p14:creationId xmlns:p14="http://schemas.microsoft.com/office/powerpoint/2010/main" val="42725249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nurses may be </a:t>
            </a:r>
            <a:r>
              <a:rPr lang="en-US" sz="3200" dirty="0" smtClean="0">
                <a:latin typeface="Times New Roman" panose="02020603050405020304" pitchFamily="18" charset="0"/>
                <a:cs typeface="Times New Roman" panose="02020603050405020304" pitchFamily="18" charset="0"/>
              </a:rPr>
              <a:t>practicing </a:t>
            </a:r>
            <a:r>
              <a:rPr lang="en-US" sz="3200" dirty="0">
                <a:latin typeface="Times New Roman" panose="02020603050405020304" pitchFamily="18" charset="0"/>
                <a:cs typeface="Times New Roman" panose="02020603050405020304" pitchFamily="18" charset="0"/>
              </a:rPr>
              <a:t>either in </a:t>
            </a:r>
            <a:r>
              <a:rPr lang="en-US" sz="3200" dirty="0" smtClean="0">
                <a:latin typeface="Times New Roman" panose="02020603050405020304" pitchFamily="18" charset="0"/>
                <a:cs typeface="Times New Roman" panose="02020603050405020304" pitchFamily="18" charset="0"/>
              </a:rPr>
              <a:t>clinical practice</a:t>
            </a:r>
            <a:r>
              <a:rPr lang="en-US" sz="3200" dirty="0">
                <a:latin typeface="Times New Roman" panose="02020603050405020304" pitchFamily="18" charset="0"/>
                <a:cs typeface="Times New Roman" panose="02020603050405020304" pitchFamily="18" charset="0"/>
              </a:rPr>
              <a:t>, nursing education or leadership </a:t>
            </a:r>
            <a:r>
              <a:rPr lang="en-US" sz="3200" dirty="0" smtClean="0">
                <a:latin typeface="Times New Roman" panose="02020603050405020304" pitchFamily="18" charset="0"/>
                <a:cs typeface="Times New Roman" panose="02020603050405020304" pitchFamily="18" charset="0"/>
              </a:rPr>
              <a:t>and management.</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procedures to be </a:t>
            </a:r>
            <a:r>
              <a:rPr lang="en-US" sz="3200" dirty="0" smtClean="0">
                <a:latin typeface="Times New Roman" panose="02020603050405020304" pitchFamily="18" charset="0"/>
                <a:cs typeface="Times New Roman" panose="02020603050405020304" pitchFamily="18" charset="0"/>
              </a:rPr>
              <a:t>followed are </a:t>
            </a:r>
            <a:r>
              <a:rPr lang="en-US" sz="3200" dirty="0">
                <a:latin typeface="Times New Roman" panose="02020603050405020304" pitchFamily="18" charset="0"/>
                <a:cs typeface="Times New Roman" panose="02020603050405020304" pitchFamily="18" charset="0"/>
              </a:rPr>
              <a:t>at the back pages of the Nurses Act. </a:t>
            </a:r>
          </a:p>
        </p:txBody>
      </p:sp>
    </p:spTree>
    <p:extLst>
      <p:ext uri="{BB962C8B-B14F-4D97-AF65-F5344CB8AC3E}">
        <p14:creationId xmlns:p14="http://schemas.microsoft.com/office/powerpoint/2010/main" val="1496351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80327"/>
            <a:ext cx="10515600" cy="1378039"/>
          </a:xfrm>
        </p:spPr>
        <p:txBody>
          <a:bodyPr>
            <a:normAutofit/>
          </a:bodyPr>
          <a:lstStyle/>
          <a:p>
            <a:r>
              <a:rPr lang="en-US" sz="7200" b="1" i="1" dirty="0" smtClean="0">
                <a:solidFill>
                  <a:srgbClr val="00B050"/>
                </a:solidFill>
                <a:latin typeface="Times New Roman" panose="02020603050405020304" pitchFamily="18" charset="0"/>
                <a:cs typeface="Times New Roman" panose="02020603050405020304" pitchFamily="18" charset="0"/>
              </a:rPr>
              <a:t>Thanks for your time </a:t>
            </a:r>
            <a:endParaRPr lang="en-US" sz="7200" b="1" i="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4100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Functions of the National </a:t>
            </a:r>
            <a:r>
              <a:rPr lang="en-US" sz="3200" b="1" dirty="0" smtClean="0">
                <a:latin typeface="Times New Roman" panose="02020603050405020304" pitchFamily="18" charset="0"/>
                <a:cs typeface="Times New Roman" panose="02020603050405020304" pitchFamily="18" charset="0"/>
              </a:rPr>
              <a:t>Nurses Association </a:t>
            </a:r>
            <a:r>
              <a:rPr lang="en-US" sz="3200" b="1" dirty="0">
                <a:latin typeface="Times New Roman" panose="02020603050405020304" pitchFamily="18" charset="0"/>
                <a:cs typeface="Times New Roman" panose="02020603050405020304" pitchFamily="18" charset="0"/>
              </a:rPr>
              <a:t>of Kenya</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Promoting nursing and maintaining </a:t>
            </a:r>
            <a:r>
              <a:rPr lang="en-US" sz="3200" dirty="0" smtClean="0">
                <a:latin typeface="Times New Roman" panose="02020603050405020304" pitchFamily="18" charset="0"/>
                <a:cs typeface="Times New Roman" panose="02020603050405020304" pitchFamily="18" charset="0"/>
              </a:rPr>
              <a:t>the honour</a:t>
            </a:r>
            <a:r>
              <a:rPr lang="en-US" sz="3200" dirty="0">
                <a:latin typeface="Times New Roman" panose="02020603050405020304" pitchFamily="18" charset="0"/>
                <a:cs typeface="Times New Roman" panose="02020603050405020304" pitchFamily="18" charset="0"/>
              </a:rPr>
              <a:t>, interest and practice of all </a:t>
            </a:r>
            <a:r>
              <a:rPr lang="en-US" sz="3200" dirty="0" smtClean="0">
                <a:latin typeface="Times New Roman" panose="02020603050405020304" pitchFamily="18" charset="0"/>
                <a:cs typeface="Times New Roman" panose="02020603050405020304" pitchFamily="18" charset="0"/>
              </a:rPr>
              <a:t>aspects of </a:t>
            </a:r>
            <a:r>
              <a:rPr lang="en-US" sz="3200" dirty="0">
                <a:latin typeface="Times New Roman" panose="02020603050405020304" pitchFamily="18" charset="0"/>
                <a:cs typeface="Times New Roman" panose="02020603050405020304" pitchFamily="18" charset="0"/>
              </a:rPr>
              <a:t>the profession as a whole</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Promoting </a:t>
            </a:r>
            <a:r>
              <a:rPr lang="en-US" sz="3200" dirty="0">
                <a:latin typeface="Times New Roman" panose="02020603050405020304" pitchFamily="18" charset="0"/>
                <a:cs typeface="Times New Roman" panose="02020603050405020304" pitchFamily="18" charset="0"/>
              </a:rPr>
              <a:t>and maintaining high </a:t>
            </a:r>
            <a:r>
              <a:rPr lang="en-US" sz="3200" dirty="0" smtClean="0">
                <a:latin typeface="Times New Roman" panose="02020603050405020304" pitchFamily="18" charset="0"/>
                <a:cs typeface="Times New Roman" panose="02020603050405020304" pitchFamily="18" charset="0"/>
              </a:rPr>
              <a:t>standards of </a:t>
            </a:r>
            <a:r>
              <a:rPr lang="en-US" sz="3200" dirty="0">
                <a:latin typeface="Times New Roman" panose="02020603050405020304" pitchFamily="18" charset="0"/>
                <a:cs typeface="Times New Roman" panose="02020603050405020304" pitchFamily="18" charset="0"/>
              </a:rPr>
              <a:t>nursing education</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Stimulating </a:t>
            </a:r>
            <a:r>
              <a:rPr lang="en-US" sz="3200" dirty="0">
                <a:latin typeface="Times New Roman" panose="02020603050405020304" pitchFamily="18" charset="0"/>
                <a:cs typeface="Times New Roman" panose="02020603050405020304" pitchFamily="18" charset="0"/>
              </a:rPr>
              <a:t>and encouraging </a:t>
            </a:r>
            <a:r>
              <a:rPr lang="en-US" sz="3200" dirty="0" smtClean="0">
                <a:latin typeface="Times New Roman" panose="02020603050405020304" pitchFamily="18" charset="0"/>
                <a:cs typeface="Times New Roman" panose="02020603050405020304" pitchFamily="18" charset="0"/>
              </a:rPr>
              <a:t>nursing research</a:t>
            </a:r>
            <a:endParaRPr lang="en-US" sz="3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Promoting </a:t>
            </a:r>
            <a:r>
              <a:rPr lang="en-US" sz="3200" dirty="0">
                <a:latin typeface="Times New Roman" panose="02020603050405020304" pitchFamily="18" charset="0"/>
                <a:cs typeface="Times New Roman" panose="02020603050405020304" pitchFamily="18" charset="0"/>
              </a:rPr>
              <a:t>co-operation between this </a:t>
            </a:r>
            <a:r>
              <a:rPr lang="en-US" sz="3200" dirty="0" smtClean="0">
                <a:latin typeface="Times New Roman" panose="02020603050405020304" pitchFamily="18" charset="0"/>
                <a:cs typeface="Times New Roman" panose="02020603050405020304" pitchFamily="18" charset="0"/>
              </a:rPr>
              <a:t>body and </a:t>
            </a:r>
            <a:r>
              <a:rPr lang="en-US" sz="3200" dirty="0">
                <a:latin typeface="Times New Roman" panose="02020603050405020304" pitchFamily="18" charset="0"/>
                <a:cs typeface="Times New Roman" panose="02020603050405020304" pitchFamily="18" charset="0"/>
              </a:rPr>
              <a:t>other national and </a:t>
            </a:r>
            <a:r>
              <a:rPr lang="en-US" sz="3200" dirty="0" smtClean="0">
                <a:latin typeface="Times New Roman" panose="02020603050405020304" pitchFamily="18" charset="0"/>
                <a:cs typeface="Times New Roman" panose="02020603050405020304" pitchFamily="18" charset="0"/>
              </a:rPr>
              <a:t>international professional </a:t>
            </a:r>
            <a:r>
              <a:rPr lang="en-US" sz="3200" dirty="0">
                <a:latin typeface="Times New Roman" panose="02020603050405020304" pitchFamily="18" charset="0"/>
                <a:cs typeface="Times New Roman" panose="02020603050405020304" pitchFamily="18" charset="0"/>
              </a:rPr>
              <a:t>bodies</a:t>
            </a:r>
          </a:p>
        </p:txBody>
      </p:sp>
    </p:spTree>
    <p:extLst>
      <p:ext uri="{BB962C8B-B14F-4D97-AF65-F5344CB8AC3E}">
        <p14:creationId xmlns:p14="http://schemas.microsoft.com/office/powerpoint/2010/main" val="264987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Promoting good understanding </a:t>
            </a:r>
            <a:r>
              <a:rPr lang="en-US" dirty="0" smtClean="0">
                <a:latin typeface="Times New Roman" panose="02020603050405020304" pitchFamily="18" charset="0"/>
                <a:cs typeface="Times New Roman" panose="02020603050405020304" pitchFamily="18" charset="0"/>
              </a:rPr>
              <a:t>between the </a:t>
            </a:r>
            <a:r>
              <a:rPr lang="en-US" dirty="0">
                <a:latin typeface="Times New Roman" panose="02020603050405020304" pitchFamily="18" charset="0"/>
                <a:cs typeface="Times New Roman" panose="02020603050405020304" pitchFamily="18" charset="0"/>
              </a:rPr>
              <a:t>Association, central and </a:t>
            </a:r>
            <a:r>
              <a:rPr lang="en-US" dirty="0" smtClean="0">
                <a:latin typeface="Times New Roman" panose="02020603050405020304" pitchFamily="18" charset="0"/>
                <a:cs typeface="Times New Roman" panose="02020603050405020304" pitchFamily="18" charset="0"/>
              </a:rPr>
              <a:t>local governments </a:t>
            </a:r>
            <a:r>
              <a:rPr lang="en-US" dirty="0">
                <a:latin typeface="Times New Roman" panose="02020603050405020304" pitchFamily="18" charset="0"/>
                <a:cs typeface="Times New Roman" panose="02020603050405020304" pitchFamily="18" charset="0"/>
              </a:rPr>
              <a:t>and all </a:t>
            </a:r>
            <a:r>
              <a:rPr lang="en-US" dirty="0" smtClean="0">
                <a:latin typeface="Times New Roman" panose="02020603050405020304" pitchFamily="18" charset="0"/>
                <a:cs typeface="Times New Roman" panose="02020603050405020304" pitchFamily="18" charset="0"/>
              </a:rPr>
              <a:t>communities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Acting </a:t>
            </a:r>
            <a:r>
              <a:rPr lang="en-US" dirty="0">
                <a:latin typeface="Times New Roman" panose="02020603050405020304" pitchFamily="18" charset="0"/>
                <a:cs typeface="Times New Roman" panose="02020603050405020304" pitchFamily="18" charset="0"/>
              </a:rPr>
              <a:t>as a local representative body </a:t>
            </a:r>
            <a:r>
              <a:rPr lang="en-US" dirty="0" smtClean="0">
                <a:latin typeface="Times New Roman" panose="02020603050405020304" pitchFamily="18" charset="0"/>
                <a:cs typeface="Times New Roman" panose="02020603050405020304" pitchFamily="18" charset="0"/>
              </a:rPr>
              <a:t>of the </a:t>
            </a:r>
            <a:r>
              <a:rPr lang="en-US" dirty="0">
                <a:latin typeface="Times New Roman" panose="02020603050405020304" pitchFamily="18" charset="0"/>
                <a:cs typeface="Times New Roman" panose="02020603050405020304" pitchFamily="18" charset="0"/>
              </a:rPr>
              <a:t>nursing profession</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Supporting a high standard of </a:t>
            </a:r>
            <a:r>
              <a:rPr lang="en-US" dirty="0" smtClean="0">
                <a:latin typeface="Times New Roman" panose="02020603050405020304" pitchFamily="18" charset="0"/>
                <a:cs typeface="Times New Roman" panose="02020603050405020304" pitchFamily="18" charset="0"/>
              </a:rPr>
              <a:t>nursing ethics</a:t>
            </a:r>
            <a:r>
              <a:rPr lang="en-US" dirty="0">
                <a:latin typeface="Times New Roman" panose="02020603050405020304" pitchFamily="18" charset="0"/>
                <a:cs typeface="Times New Roman" panose="02020603050405020304" pitchFamily="18" charset="0"/>
              </a:rPr>
              <a:t>, conduct and practice which </a:t>
            </a:r>
            <a:r>
              <a:rPr lang="en-US" dirty="0" smtClean="0">
                <a:latin typeface="Times New Roman" panose="02020603050405020304" pitchFamily="18" charset="0"/>
                <a:cs typeface="Times New Roman" panose="02020603050405020304" pitchFamily="18" charset="0"/>
              </a:rPr>
              <a:t>is organized </a:t>
            </a:r>
            <a:r>
              <a:rPr lang="en-US" dirty="0">
                <a:latin typeface="Times New Roman" panose="02020603050405020304" pitchFamily="18" charset="0"/>
                <a:cs typeface="Times New Roman" panose="02020603050405020304" pitchFamily="18" charset="0"/>
              </a:rPr>
              <a:t>and functions unrestricted </a:t>
            </a:r>
            <a:r>
              <a:rPr lang="en-US" dirty="0" smtClean="0">
                <a:latin typeface="Times New Roman" panose="02020603050405020304" pitchFamily="18" charset="0"/>
                <a:cs typeface="Times New Roman" panose="02020603050405020304" pitchFamily="18" charset="0"/>
              </a:rPr>
              <a:t>by consideration </a:t>
            </a:r>
            <a:r>
              <a:rPr lang="en-US" dirty="0">
                <a:latin typeface="Times New Roman" panose="02020603050405020304" pitchFamily="18" charset="0"/>
                <a:cs typeface="Times New Roman" panose="02020603050405020304" pitchFamily="18" charset="0"/>
              </a:rPr>
              <a:t>of nationality, race, </a:t>
            </a:r>
            <a:r>
              <a:rPr lang="en-US" dirty="0" smtClean="0">
                <a:latin typeface="Times New Roman" panose="02020603050405020304" pitchFamily="18" charset="0"/>
                <a:cs typeface="Times New Roman" panose="02020603050405020304" pitchFamily="18" charset="0"/>
              </a:rPr>
              <a:t>creed, politics</a:t>
            </a:r>
            <a:r>
              <a:rPr lang="en-US" dirty="0">
                <a:latin typeface="Times New Roman" panose="02020603050405020304" pitchFamily="18" charset="0"/>
                <a:cs typeface="Times New Roman" panose="02020603050405020304" pitchFamily="18" charset="0"/>
              </a:rPr>
              <a:t>, sex or social </a:t>
            </a:r>
            <a:r>
              <a:rPr lang="en-US" dirty="0" smtClean="0">
                <a:latin typeface="Times New Roman" panose="02020603050405020304" pitchFamily="18" charset="0"/>
                <a:cs typeface="Times New Roman" panose="02020603050405020304" pitchFamily="18" charset="0"/>
              </a:rPr>
              <a:t>status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Assisting </a:t>
            </a:r>
            <a:r>
              <a:rPr lang="en-US" dirty="0">
                <a:latin typeface="Times New Roman" panose="02020603050405020304" pitchFamily="18" charset="0"/>
                <a:cs typeface="Times New Roman" panose="02020603050405020304" pitchFamily="18" charset="0"/>
              </a:rPr>
              <a:t>whenever possible </a:t>
            </a:r>
            <a:r>
              <a:rPr lang="en-US" dirty="0" smtClean="0">
                <a:latin typeface="Times New Roman" panose="02020603050405020304" pitchFamily="18" charset="0"/>
                <a:cs typeface="Times New Roman" panose="02020603050405020304" pitchFamily="18" charset="0"/>
              </a:rPr>
              <a:t>members who </a:t>
            </a:r>
            <a:r>
              <a:rPr lang="en-US" dirty="0">
                <a:latin typeface="Times New Roman" panose="02020603050405020304" pitchFamily="18" charset="0"/>
                <a:cs typeface="Times New Roman" panose="02020603050405020304" pitchFamily="18" charset="0"/>
              </a:rPr>
              <a:t>by reason of adversity or ill health </a:t>
            </a:r>
            <a:r>
              <a:rPr lang="en-US" dirty="0" smtClean="0">
                <a:latin typeface="Times New Roman" panose="02020603050405020304" pitchFamily="18" charset="0"/>
                <a:cs typeface="Times New Roman" panose="02020603050405020304" pitchFamily="18" charset="0"/>
              </a:rPr>
              <a:t>are in </a:t>
            </a:r>
            <a:r>
              <a:rPr lang="en-US" dirty="0">
                <a:latin typeface="Times New Roman" panose="02020603050405020304" pitchFamily="18" charset="0"/>
                <a:cs typeface="Times New Roman" panose="02020603050405020304" pitchFamily="18" charset="0"/>
              </a:rPr>
              <a:t>need of help</a:t>
            </a:r>
          </a:p>
        </p:txBody>
      </p:sp>
    </p:spTree>
    <p:extLst>
      <p:ext uri="{BB962C8B-B14F-4D97-AF65-F5344CB8AC3E}">
        <p14:creationId xmlns:p14="http://schemas.microsoft.com/office/powerpoint/2010/main" val="1974889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Arranging and holding periodic meetings </a:t>
            </a:r>
            <a:r>
              <a:rPr lang="en-US" sz="3200" dirty="0" smtClean="0">
                <a:latin typeface="Times New Roman" panose="02020603050405020304" pitchFamily="18" charset="0"/>
                <a:cs typeface="Times New Roman" panose="02020603050405020304" pitchFamily="18" charset="0"/>
              </a:rPr>
              <a:t>of the </a:t>
            </a:r>
            <a:r>
              <a:rPr lang="en-US" sz="3200" dirty="0">
                <a:latin typeface="Times New Roman" panose="02020603050405020304" pitchFamily="18" charset="0"/>
                <a:cs typeface="Times New Roman" panose="02020603050405020304" pitchFamily="18" charset="0"/>
              </a:rPr>
              <a:t>Association for </a:t>
            </a:r>
            <a:r>
              <a:rPr lang="en-US" sz="3200" dirty="0" smtClean="0">
                <a:latin typeface="Times New Roman" panose="02020603050405020304" pitchFamily="18" charset="0"/>
                <a:cs typeface="Times New Roman" panose="02020603050405020304" pitchFamily="18" charset="0"/>
              </a:rPr>
              <a:t>professional, educational </a:t>
            </a:r>
            <a:r>
              <a:rPr lang="en-US" sz="3200" dirty="0">
                <a:latin typeface="Times New Roman" panose="02020603050405020304" pitchFamily="18" charset="0"/>
                <a:cs typeface="Times New Roman" panose="02020603050405020304" pitchFamily="18" charset="0"/>
              </a:rPr>
              <a:t>and social purposes</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Circulating </a:t>
            </a:r>
            <a:r>
              <a:rPr lang="en-US" sz="3200" dirty="0">
                <a:latin typeface="Times New Roman" panose="02020603050405020304" pitchFamily="18" charset="0"/>
                <a:cs typeface="Times New Roman" panose="02020603050405020304" pitchFamily="18" charset="0"/>
              </a:rPr>
              <a:t>such information as may </a:t>
            </a:r>
            <a:r>
              <a:rPr lang="en-US" sz="3200" dirty="0" smtClean="0">
                <a:latin typeface="Times New Roman" panose="02020603050405020304" pitchFamily="18" charset="0"/>
                <a:cs typeface="Times New Roman" panose="02020603050405020304" pitchFamily="18" charset="0"/>
              </a:rPr>
              <a:t>be thought </a:t>
            </a:r>
            <a:r>
              <a:rPr lang="en-US" sz="3200" dirty="0">
                <a:latin typeface="Times New Roman" panose="02020603050405020304" pitchFamily="18" charset="0"/>
                <a:cs typeface="Times New Roman" panose="02020603050405020304" pitchFamily="18" charset="0"/>
              </a:rPr>
              <a:t>necessary by means of a </a:t>
            </a:r>
            <a:r>
              <a:rPr lang="en-US" sz="3200" dirty="0" smtClean="0">
                <a:latin typeface="Times New Roman" panose="02020603050405020304" pitchFamily="18" charset="0"/>
                <a:cs typeface="Times New Roman" panose="02020603050405020304" pitchFamily="18" charset="0"/>
              </a:rPr>
              <a:t>journal, bulletin </a:t>
            </a:r>
            <a:r>
              <a:rPr lang="en-US" sz="3200" dirty="0">
                <a:latin typeface="Times New Roman" panose="02020603050405020304" pitchFamily="18" charset="0"/>
                <a:cs typeface="Times New Roman" panose="02020603050405020304" pitchFamily="18" charset="0"/>
              </a:rPr>
              <a:t>or any other method</a:t>
            </a: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Accepting </a:t>
            </a:r>
            <a:r>
              <a:rPr lang="en-US" sz="3200" dirty="0">
                <a:latin typeface="Times New Roman" panose="02020603050405020304" pitchFamily="18" charset="0"/>
                <a:cs typeface="Times New Roman" panose="02020603050405020304" pitchFamily="18" charset="0"/>
              </a:rPr>
              <a:t>or refusing any gift endowed </a:t>
            </a:r>
            <a:r>
              <a:rPr lang="en-US" sz="3200" dirty="0" smtClean="0">
                <a:latin typeface="Times New Roman" panose="02020603050405020304" pitchFamily="18" charset="0"/>
                <a:cs typeface="Times New Roman" panose="02020603050405020304" pitchFamily="18" charset="0"/>
              </a:rPr>
              <a:t>or bequest </a:t>
            </a:r>
            <a:r>
              <a:rPr lang="en-US" sz="3200" dirty="0">
                <a:latin typeface="Times New Roman" panose="02020603050405020304" pitchFamily="18" charset="0"/>
                <a:cs typeface="Times New Roman" panose="02020603050405020304" pitchFamily="18" charset="0"/>
              </a:rPr>
              <a:t>made to or acquired by </a:t>
            </a:r>
            <a:r>
              <a:rPr lang="en-US" sz="3200" dirty="0" smtClean="0">
                <a:latin typeface="Times New Roman" panose="02020603050405020304" pitchFamily="18" charset="0"/>
                <a:cs typeface="Times New Roman" panose="02020603050405020304" pitchFamily="18" charset="0"/>
              </a:rPr>
              <a:t>the Association </a:t>
            </a:r>
            <a:r>
              <a:rPr lang="en-US" sz="3200" dirty="0">
                <a:latin typeface="Times New Roman" panose="02020603050405020304" pitchFamily="18" charset="0"/>
                <a:cs typeface="Times New Roman" panose="02020603050405020304" pitchFamily="18" charset="0"/>
              </a:rPr>
              <a:t>or for the purposes of </a:t>
            </a:r>
            <a:r>
              <a:rPr lang="en-US" sz="3200" dirty="0" smtClean="0">
                <a:latin typeface="Times New Roman" panose="02020603050405020304" pitchFamily="18" charset="0"/>
                <a:cs typeface="Times New Roman" panose="02020603050405020304" pitchFamily="18" charset="0"/>
              </a:rPr>
              <a:t>any specific </a:t>
            </a:r>
            <a:r>
              <a:rPr lang="en-US" sz="3200" dirty="0">
                <a:latin typeface="Times New Roman" panose="02020603050405020304" pitchFamily="18" charset="0"/>
                <a:cs typeface="Times New Roman" panose="02020603050405020304" pitchFamily="18" charset="0"/>
              </a:rPr>
              <a:t>object connected with the </a:t>
            </a:r>
            <a:r>
              <a:rPr lang="en-US" sz="3200" dirty="0" smtClean="0">
                <a:latin typeface="Times New Roman" panose="02020603050405020304" pitchFamily="18" charset="0"/>
                <a:cs typeface="Times New Roman" panose="02020603050405020304" pitchFamily="18" charset="0"/>
              </a:rPr>
              <a:t>science, art </a:t>
            </a:r>
            <a:r>
              <a:rPr lang="en-US" sz="3200" dirty="0">
                <a:latin typeface="Times New Roman" panose="02020603050405020304" pitchFamily="18" charset="0"/>
                <a:cs typeface="Times New Roman" panose="02020603050405020304" pitchFamily="18" charset="0"/>
              </a:rPr>
              <a:t>of nursing and executing any charitable</a:t>
            </a:r>
          </a:p>
        </p:txBody>
      </p:sp>
    </p:spTree>
    <p:extLst>
      <p:ext uri="{BB962C8B-B14F-4D97-AF65-F5344CB8AC3E}">
        <p14:creationId xmlns:p14="http://schemas.microsoft.com/office/powerpoint/2010/main" val="1881747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Chapters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chapters of NNAK include</a:t>
            </a:r>
            <a:r>
              <a:rPr lang="en-US" dirty="0" smtClean="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Midwives  </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Education</a:t>
            </a: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Theatre Nurses </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Mental </a:t>
            </a:r>
            <a:r>
              <a:rPr lang="en-US" dirty="0">
                <a:latin typeface="Times New Roman" panose="02020603050405020304" pitchFamily="18" charset="0"/>
                <a:cs typeface="Times New Roman" panose="02020603050405020304" pitchFamily="18" charset="0"/>
              </a:rPr>
              <a:t>Health and Psychiatric Nurses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General </a:t>
            </a:r>
            <a:r>
              <a:rPr lang="en-US" dirty="0">
                <a:latin typeface="Times New Roman" panose="02020603050405020304" pitchFamily="18" charset="0"/>
                <a:cs typeface="Times New Roman" panose="02020603050405020304" pitchFamily="18" charset="0"/>
              </a:rPr>
              <a:t>Nurses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Private Nurse Practitioners</a:t>
            </a:r>
          </a:p>
          <a:p>
            <a:pPr algn="just">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Pediatrics </a:t>
            </a:r>
            <a:r>
              <a:rPr lang="en-US" dirty="0">
                <a:latin typeface="Times New Roman" panose="02020603050405020304" pitchFamily="18" charset="0"/>
                <a:cs typeface="Times New Roman" panose="02020603050405020304" pitchFamily="18" charset="0"/>
              </a:rPr>
              <a:t>Nurses</a:t>
            </a:r>
          </a:p>
        </p:txBody>
      </p:sp>
    </p:spTree>
    <p:extLst>
      <p:ext uri="{BB962C8B-B14F-4D97-AF65-F5344CB8AC3E}">
        <p14:creationId xmlns:p14="http://schemas.microsoft.com/office/powerpoint/2010/main" val="236873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The East Central Southern Africa College of</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Nursing (ECSACON)</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ECSACON is a professional agency of </a:t>
            </a:r>
            <a:r>
              <a:rPr lang="en-US" sz="3200" dirty="0" smtClean="0">
                <a:latin typeface="Times New Roman" panose="02020603050405020304" pitchFamily="18" charset="0"/>
                <a:cs typeface="Times New Roman" panose="02020603050405020304" pitchFamily="18" charset="0"/>
              </a:rPr>
              <a:t>the Commonwealth </a:t>
            </a:r>
            <a:r>
              <a:rPr lang="en-US" sz="3200" dirty="0">
                <a:latin typeface="Times New Roman" panose="02020603050405020304" pitchFamily="18" charset="0"/>
                <a:cs typeface="Times New Roman" panose="02020603050405020304" pitchFamily="18" charset="0"/>
              </a:rPr>
              <a:t>Regional Health </a:t>
            </a:r>
            <a:r>
              <a:rPr lang="en-US" sz="3200" dirty="0" smtClean="0">
                <a:latin typeface="Times New Roman" panose="02020603050405020304" pitchFamily="18" charset="0"/>
                <a:cs typeface="Times New Roman" panose="02020603050405020304" pitchFamily="18" charset="0"/>
              </a:rPr>
              <a:t>Community (CRHC</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Its </a:t>
            </a:r>
            <a:r>
              <a:rPr lang="en-US" sz="3200" dirty="0">
                <a:latin typeface="Times New Roman" panose="02020603050405020304" pitchFamily="18" charset="0"/>
                <a:cs typeface="Times New Roman" panose="02020603050405020304" pitchFamily="18" charset="0"/>
              </a:rPr>
              <a:t>main objective is to promote </a:t>
            </a:r>
            <a:r>
              <a:rPr lang="en-US" sz="3200" dirty="0" smtClean="0">
                <a:latin typeface="Times New Roman" panose="02020603050405020304" pitchFamily="18" charset="0"/>
                <a:cs typeface="Times New Roman" panose="02020603050405020304" pitchFamily="18" charset="0"/>
              </a:rPr>
              <a:t>and reinforce </a:t>
            </a:r>
            <a:r>
              <a:rPr lang="en-US" sz="3200" dirty="0">
                <a:latin typeface="Times New Roman" panose="02020603050405020304" pitchFamily="18" charset="0"/>
                <a:cs typeface="Times New Roman" panose="02020603050405020304" pitchFamily="18" charset="0"/>
              </a:rPr>
              <a:t>professional excellence through </a:t>
            </a:r>
            <a:r>
              <a:rPr lang="en-US" sz="3200" dirty="0" smtClean="0">
                <a:latin typeface="Times New Roman" panose="02020603050405020304" pitchFamily="18" charset="0"/>
                <a:cs typeface="Times New Roman" panose="02020603050405020304" pitchFamily="18" charset="0"/>
              </a:rPr>
              <a:t>the development </a:t>
            </a:r>
            <a:r>
              <a:rPr lang="en-US" sz="3200" dirty="0">
                <a:latin typeface="Times New Roman" panose="02020603050405020304" pitchFamily="18" charset="0"/>
                <a:cs typeface="Times New Roman" panose="02020603050405020304" pitchFamily="18" charset="0"/>
              </a:rPr>
              <a:t>of </a:t>
            </a:r>
            <a:r>
              <a:rPr lang="en-US" sz="3200" dirty="0" smtClean="0">
                <a:latin typeface="Times New Roman" panose="02020603050405020304" pitchFamily="18" charset="0"/>
                <a:cs typeface="Times New Roman" panose="02020603050405020304" pitchFamily="18" charset="0"/>
              </a:rPr>
              <a:t>programmes .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595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It is expected that this will, in turn, strengthen nursing and midwifery practice, education, research, leadership and management to improve service delivery and uplift the quality of health of the communities in the east and central Africa region </a:t>
            </a:r>
          </a:p>
          <a:p>
            <a:endParaRPr lang="en-US" dirty="0"/>
          </a:p>
        </p:txBody>
      </p:sp>
    </p:spTree>
    <p:extLst>
      <p:ext uri="{BB962C8B-B14F-4D97-AF65-F5344CB8AC3E}">
        <p14:creationId xmlns:p14="http://schemas.microsoft.com/office/powerpoint/2010/main" val="2711561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1955</Words>
  <Application>Microsoft Office PowerPoint</Application>
  <PresentationFormat>Widescreen</PresentationFormat>
  <Paragraphs>124</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Times New Roman</vt:lpstr>
      <vt:lpstr>Wingdings</vt:lpstr>
      <vt:lpstr>Office Theme</vt:lpstr>
      <vt:lpstr>Professional Organisations</vt:lpstr>
      <vt:lpstr>INTODUCTION </vt:lpstr>
      <vt:lpstr>The National Nurses Association of Kenya</vt:lpstr>
      <vt:lpstr>Functions of the National Nurses Association of Kenya</vt:lpstr>
      <vt:lpstr>PowerPoint Presentation</vt:lpstr>
      <vt:lpstr>PowerPoint Presentation</vt:lpstr>
      <vt:lpstr>Chapters</vt:lpstr>
      <vt:lpstr>The East Central Southern Africa College of Nursing (ECSACON)</vt:lpstr>
      <vt:lpstr>PowerPoint Presentation</vt:lpstr>
      <vt:lpstr>PowerPoint Presentation</vt:lpstr>
      <vt:lpstr>Benefits of Membership to ECSACON </vt:lpstr>
      <vt:lpstr>PowerPoint Presentation</vt:lpstr>
      <vt:lpstr>International Council of Nurses (ICN)</vt:lpstr>
      <vt:lpstr>The Nursing Council of Kenya</vt:lpstr>
      <vt:lpstr>PowerPoint Presentation</vt:lpstr>
      <vt:lpstr>The membership of the council consists of:</vt:lpstr>
      <vt:lpstr>PowerPoint Presentation</vt:lpstr>
      <vt:lpstr>Functions of the Nursing Council</vt:lpstr>
      <vt:lpstr>PowerPoint Presentation</vt:lpstr>
      <vt:lpstr>PowerPoint Presentation</vt:lpstr>
      <vt:lpstr>The Full Council</vt:lpstr>
      <vt:lpstr>The Standing Committees</vt:lpstr>
      <vt:lpstr>The Education Standing Committee</vt:lpstr>
      <vt:lpstr>PowerPoint Presentation</vt:lpstr>
      <vt:lpstr>PowerPoint Presentation</vt:lpstr>
      <vt:lpstr>PowerPoint Presentation</vt:lpstr>
      <vt:lpstr>PowerPoint Presentation</vt:lpstr>
      <vt:lpstr>The Standards and Ethics Committee</vt:lpstr>
      <vt:lpstr>Registration and Licensing Standing Committee</vt:lpstr>
      <vt:lpstr>PowerPoint Presentation</vt:lpstr>
      <vt:lpstr>Investigations Standing Committee</vt:lpstr>
      <vt:lpstr>Disciplinary Committee</vt:lpstr>
      <vt:lpstr>The Nursing Council Secretariat</vt:lpstr>
      <vt:lpstr>PowerPoint Presentation</vt:lpstr>
      <vt:lpstr>PowerPoint Presentation</vt:lpstr>
      <vt:lpstr>Nursing Council Elections</vt:lpstr>
      <vt:lpstr>PowerPoint Presentation</vt:lpstr>
      <vt:lpstr>Thanks for your time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Organisations</dc:title>
  <dc:creator>MUHAMED</dc:creator>
  <cp:lastModifiedBy>MUHAMED</cp:lastModifiedBy>
  <cp:revision>10</cp:revision>
  <dcterms:created xsi:type="dcterms:W3CDTF">2020-09-29T15:16:52Z</dcterms:created>
  <dcterms:modified xsi:type="dcterms:W3CDTF">2020-09-29T16:34:28Z</dcterms:modified>
</cp:coreProperties>
</file>