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16"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6/24/2021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RADIOLOGICAL EXAMINATION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69364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766" y="347729"/>
            <a:ext cx="8229600" cy="541986"/>
          </a:xfrm>
        </p:spPr>
        <p:txBody>
          <a:bodyPr>
            <a:normAutofit fontScale="90000"/>
          </a:bodyPr>
          <a:lstStyle/>
          <a:p>
            <a:endParaRPr lang="en-US" dirty="0"/>
          </a:p>
        </p:txBody>
      </p:sp>
      <p:sp>
        <p:nvSpPr>
          <p:cNvPr id="3" name="Content Placeholder 2"/>
          <p:cNvSpPr>
            <a:spLocks noGrp="1"/>
          </p:cNvSpPr>
          <p:nvPr>
            <p:ph sz="quarter" idx="1"/>
          </p:nvPr>
        </p:nvSpPr>
        <p:spPr>
          <a:xfrm>
            <a:off x="719069" y="1275008"/>
            <a:ext cx="8618113" cy="5125792"/>
          </a:xfrm>
        </p:spPr>
        <p:txBody>
          <a:bodyPr>
            <a:normAutofit/>
          </a:bodyPr>
          <a:lstStyle/>
          <a:p>
            <a:pPr>
              <a:buNone/>
            </a:pPr>
            <a:r>
              <a:rPr lang="en-US" b="1" i="1" dirty="0" smtClean="0"/>
              <a:t>Procedure</a:t>
            </a:r>
          </a:p>
          <a:p>
            <a:r>
              <a:rPr lang="en-US" dirty="0" smtClean="0"/>
              <a:t>Explain the procedure to the patient</a:t>
            </a:r>
          </a:p>
          <a:p>
            <a:r>
              <a:rPr lang="en-US" dirty="0" smtClean="0"/>
              <a:t>The patient lies on x-ray table and preliminary x-ray is taken, the pt is asked to lie on the side while a well lubricated enema tube is inserted into the rectum </a:t>
            </a:r>
          </a:p>
          <a:p>
            <a:r>
              <a:rPr lang="en-US" dirty="0" smtClean="0"/>
              <a:t>As the enema enters the body, pt might have the sensation that they have to have a bowel movement</a:t>
            </a:r>
          </a:p>
          <a:p>
            <a:r>
              <a:rPr lang="en-US" dirty="0" smtClean="0"/>
              <a:t>The barium sulfate enema is then allowed to flow into the colon</a:t>
            </a:r>
          </a:p>
          <a:p>
            <a:r>
              <a:rPr lang="en-US" dirty="0" smtClean="0"/>
              <a:t>A small balloon at the tip of the enema tube may be inflated to the help keep the barium sulfate inside.</a:t>
            </a:r>
          </a:p>
          <a:p>
            <a:r>
              <a:rPr lang="en-US" dirty="0" smtClean="0"/>
              <a:t>The flow of the barium sulfate is monitored by radiologist on x-ray fluoroscope screen(like </a:t>
            </a:r>
            <a:r>
              <a:rPr lang="en-US" dirty="0" err="1" smtClean="0"/>
              <a:t>TVmonitor</a:t>
            </a:r>
            <a:r>
              <a:rPr lang="en-US" dirty="0" smtClean="0"/>
              <a:t>) </a:t>
            </a:r>
            <a:endParaRPr lang="en-US" dirty="0"/>
          </a:p>
        </p:txBody>
      </p:sp>
    </p:spTree>
    <p:extLst>
      <p:ext uri="{BB962C8B-B14F-4D97-AF65-F5344CB8AC3E}">
        <p14:creationId xmlns:p14="http://schemas.microsoft.com/office/powerpoint/2010/main" val="32601595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343" y="321972"/>
            <a:ext cx="8229600" cy="543059"/>
          </a:xfrm>
        </p:spPr>
        <p:txBody>
          <a:bodyPr>
            <a:normAutofit fontScale="90000"/>
          </a:bodyPr>
          <a:lstStyle/>
          <a:p>
            <a:endParaRPr lang="en-US" dirty="0"/>
          </a:p>
        </p:txBody>
      </p:sp>
      <p:sp>
        <p:nvSpPr>
          <p:cNvPr id="3" name="Content Placeholder 2"/>
          <p:cNvSpPr>
            <a:spLocks noGrp="1"/>
          </p:cNvSpPr>
          <p:nvPr>
            <p:ph sz="quarter" idx="1"/>
          </p:nvPr>
        </p:nvSpPr>
        <p:spPr>
          <a:xfrm>
            <a:off x="796343" y="1263203"/>
            <a:ext cx="8708265" cy="5124718"/>
          </a:xfrm>
        </p:spPr>
        <p:txBody>
          <a:bodyPr/>
          <a:lstStyle/>
          <a:p>
            <a:r>
              <a:rPr lang="en-US" dirty="0" smtClean="0"/>
              <a:t>Air may be  puffed into the colon to distend it and provide better images (known as double contrast exam)</a:t>
            </a:r>
          </a:p>
          <a:p>
            <a:r>
              <a:rPr lang="en-US" dirty="0" smtClean="0"/>
              <a:t>The patient is asked to move to different positions and table is slightly tipped to get different views </a:t>
            </a:r>
          </a:p>
          <a:p>
            <a:pPr>
              <a:buNone/>
            </a:pPr>
            <a:r>
              <a:rPr lang="en-US" b="1" i="1" dirty="0" smtClean="0"/>
              <a:t>Note</a:t>
            </a:r>
          </a:p>
          <a:p>
            <a:r>
              <a:rPr lang="en-US" dirty="0" smtClean="0"/>
              <a:t>If there is suspected bowel perforation, a water soluble contrast is used instead of barium. This is because contrast may leak to the peritoneal cavity and water soluble material, compared to barium is less obscuring at </a:t>
            </a:r>
            <a:r>
              <a:rPr lang="en-US" dirty="0" err="1" smtClean="0"/>
              <a:t>laparatomy</a:t>
            </a:r>
            <a:endParaRPr lang="en-US" dirty="0" smtClean="0"/>
          </a:p>
          <a:p>
            <a:pPr>
              <a:buNone/>
            </a:pPr>
            <a:endParaRPr lang="en-US" dirty="0"/>
          </a:p>
        </p:txBody>
      </p:sp>
    </p:spTree>
    <p:extLst>
      <p:ext uri="{BB962C8B-B14F-4D97-AF65-F5344CB8AC3E}">
        <p14:creationId xmlns:p14="http://schemas.microsoft.com/office/powerpoint/2010/main" val="2714813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617" y="167425"/>
            <a:ext cx="8229600" cy="567744"/>
          </a:xfrm>
        </p:spPr>
        <p:txBody>
          <a:bodyPr>
            <a:normAutofit fontScale="90000"/>
          </a:bodyPr>
          <a:lstStyle/>
          <a:p>
            <a:endParaRPr lang="en-US" dirty="0"/>
          </a:p>
        </p:txBody>
      </p:sp>
      <p:sp>
        <p:nvSpPr>
          <p:cNvPr id="3" name="Content Placeholder 2"/>
          <p:cNvSpPr>
            <a:spLocks noGrp="1"/>
          </p:cNvSpPr>
          <p:nvPr>
            <p:ph sz="quarter" idx="1"/>
          </p:nvPr>
        </p:nvSpPr>
        <p:spPr>
          <a:xfrm>
            <a:off x="873617" y="1248177"/>
            <a:ext cx="8229600" cy="5334000"/>
          </a:xfrm>
        </p:spPr>
        <p:txBody>
          <a:bodyPr/>
          <a:lstStyle/>
          <a:p>
            <a:pPr>
              <a:buNone/>
            </a:pPr>
            <a:r>
              <a:rPr lang="en-US" b="1" i="1" dirty="0" smtClean="0"/>
              <a:t>After care</a:t>
            </a:r>
          </a:p>
          <a:p>
            <a:r>
              <a:rPr lang="en-US" dirty="0" smtClean="0"/>
              <a:t>An evacuating enema or laxative is given to facilitate barium removal</a:t>
            </a:r>
          </a:p>
          <a:p>
            <a:r>
              <a:rPr lang="en-US" dirty="0" smtClean="0"/>
              <a:t>Stool softeners may be given incase of constipation</a:t>
            </a:r>
          </a:p>
          <a:p>
            <a:pPr>
              <a:buNone/>
            </a:pPr>
            <a:r>
              <a:rPr lang="en-US" b="1" i="1" dirty="0" smtClean="0"/>
              <a:t>Complications</a:t>
            </a:r>
          </a:p>
          <a:p>
            <a:r>
              <a:rPr lang="en-US" dirty="0" smtClean="0"/>
              <a:t>Bowel perforation(rare)</a:t>
            </a:r>
          </a:p>
          <a:p>
            <a:r>
              <a:rPr lang="en-US" smtClean="0"/>
              <a:t>constipation</a:t>
            </a:r>
          </a:p>
          <a:p>
            <a:pPr>
              <a:buNone/>
            </a:pPr>
            <a:endParaRPr lang="en-US" dirty="0"/>
          </a:p>
        </p:txBody>
      </p:sp>
    </p:spTree>
    <p:extLst>
      <p:ext uri="{BB962C8B-B14F-4D97-AF65-F5344CB8AC3E}">
        <p14:creationId xmlns:p14="http://schemas.microsoft.com/office/powerpoint/2010/main" val="2108720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7076"/>
          </a:xfrm>
        </p:spPr>
        <p:txBody>
          <a:bodyPr>
            <a:normAutofit/>
          </a:bodyPr>
          <a:lstStyle/>
          <a:p>
            <a:r>
              <a:rPr lang="en-US" dirty="0" smtClean="0"/>
              <a:t>Investigations of the gall bladder</a:t>
            </a:r>
            <a:endParaRPr lang="en-US" dirty="0"/>
          </a:p>
        </p:txBody>
      </p:sp>
      <p:sp>
        <p:nvSpPr>
          <p:cNvPr id="3" name="Content Placeholder 2"/>
          <p:cNvSpPr>
            <a:spLocks noGrp="1"/>
          </p:cNvSpPr>
          <p:nvPr>
            <p:ph sz="quarter" idx="1"/>
          </p:nvPr>
        </p:nvSpPr>
        <p:spPr>
          <a:xfrm>
            <a:off x="677334" y="1751527"/>
            <a:ext cx="8596668" cy="4289835"/>
          </a:xfrm>
        </p:spPr>
        <p:txBody>
          <a:bodyPr>
            <a:normAutofit/>
          </a:bodyPr>
          <a:lstStyle/>
          <a:p>
            <a:pPr>
              <a:buNone/>
            </a:pPr>
            <a:r>
              <a:rPr lang="en-US" b="1" dirty="0" smtClean="0">
                <a:solidFill>
                  <a:schemeClr val="accent1"/>
                </a:solidFill>
              </a:rPr>
              <a:t>CHOLECYSTOGRAM/CHOLECYTOGRAPHY</a:t>
            </a:r>
          </a:p>
          <a:p>
            <a:r>
              <a:rPr lang="en-US" dirty="0" smtClean="0"/>
              <a:t>This is an x-ray procedure used to help evaluate gall bladder, for the procedure, a special contrast media is given in form of tablets which are swallowed to help visualize the gall bladder on x-ray.</a:t>
            </a:r>
          </a:p>
          <a:p>
            <a:r>
              <a:rPr lang="en-US" dirty="0" smtClean="0"/>
              <a:t>The test helps diagnose disorders of the liver and gall bladder including tumors  and gall stones</a:t>
            </a:r>
          </a:p>
          <a:p>
            <a:pPr>
              <a:buNone/>
            </a:pPr>
            <a:r>
              <a:rPr lang="en-US" b="1" i="1" dirty="0" smtClean="0"/>
              <a:t>Contrast media used:</a:t>
            </a:r>
          </a:p>
          <a:p>
            <a:pPr>
              <a:buFont typeface="Wingdings" pitchFamily="2" charset="2"/>
              <a:buChar char="Ø"/>
            </a:pPr>
            <a:r>
              <a:rPr lang="en-US" dirty="0" smtClean="0"/>
              <a:t>It’s oral and it’s given according to the manufacturer’s instructions. They include:</a:t>
            </a:r>
          </a:p>
          <a:p>
            <a:r>
              <a:rPr lang="en-US" dirty="0" err="1" smtClean="0"/>
              <a:t>Orablix</a:t>
            </a:r>
            <a:endParaRPr lang="en-US" dirty="0" smtClean="0"/>
          </a:p>
          <a:p>
            <a:r>
              <a:rPr lang="en-US" dirty="0" err="1" smtClean="0"/>
              <a:t>Telepaque</a:t>
            </a:r>
            <a:endParaRPr lang="en-US" dirty="0" smtClean="0"/>
          </a:p>
          <a:p>
            <a:r>
              <a:rPr lang="en-US" dirty="0" err="1" smtClean="0"/>
              <a:t>biloptin</a:t>
            </a:r>
            <a:endParaRPr lang="en-US" dirty="0"/>
          </a:p>
        </p:txBody>
      </p:sp>
    </p:spTree>
    <p:extLst>
      <p:ext uri="{BB962C8B-B14F-4D97-AF65-F5344CB8AC3E}">
        <p14:creationId xmlns:p14="http://schemas.microsoft.com/office/powerpoint/2010/main" val="13885770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011" y="463639"/>
            <a:ext cx="8229600" cy="504423"/>
          </a:xfrm>
        </p:spPr>
        <p:txBody>
          <a:bodyPr>
            <a:normAutofit fontScale="90000"/>
          </a:bodyPr>
          <a:lstStyle/>
          <a:p>
            <a:endParaRPr lang="en-US" dirty="0"/>
          </a:p>
        </p:txBody>
      </p:sp>
      <p:sp>
        <p:nvSpPr>
          <p:cNvPr id="3" name="Content Placeholder 2"/>
          <p:cNvSpPr>
            <a:spLocks noGrp="1"/>
          </p:cNvSpPr>
          <p:nvPr>
            <p:ph sz="quarter" idx="1"/>
          </p:nvPr>
        </p:nvSpPr>
        <p:spPr>
          <a:xfrm>
            <a:off x="938011" y="1287888"/>
            <a:ext cx="8579476" cy="5410200"/>
          </a:xfrm>
        </p:spPr>
        <p:txBody>
          <a:bodyPr>
            <a:normAutofit/>
          </a:bodyPr>
          <a:lstStyle/>
          <a:p>
            <a:pPr>
              <a:buNone/>
            </a:pPr>
            <a:r>
              <a:rPr lang="en-US" b="1" i="1" dirty="0" smtClean="0"/>
              <a:t>Procedure preparation</a:t>
            </a:r>
          </a:p>
          <a:p>
            <a:r>
              <a:rPr lang="en-US" dirty="0" smtClean="0"/>
              <a:t>Contrast media is given the evening before, ensure it’s not vomited(usually 6 tablets and shouldn’t drink anything there after)</a:t>
            </a:r>
          </a:p>
          <a:p>
            <a:r>
              <a:rPr lang="en-US" dirty="0" smtClean="0"/>
              <a:t>An enema is given the night before to clear gas and </a:t>
            </a:r>
            <a:r>
              <a:rPr lang="en-US" dirty="0" err="1" smtClean="0"/>
              <a:t>feaces</a:t>
            </a:r>
            <a:endParaRPr lang="en-US" dirty="0" smtClean="0"/>
          </a:p>
          <a:p>
            <a:r>
              <a:rPr lang="en-US" dirty="0" smtClean="0"/>
              <a:t>A day before test give fatty meal, evening give low fat meals</a:t>
            </a:r>
          </a:p>
          <a:p>
            <a:pPr>
              <a:buNone/>
            </a:pPr>
            <a:r>
              <a:rPr lang="en-US" b="1" i="1" dirty="0" smtClean="0"/>
              <a:t>Procedure</a:t>
            </a:r>
          </a:p>
          <a:p>
            <a:r>
              <a:rPr lang="en-US" dirty="0" smtClean="0"/>
              <a:t>When contrast media tablets are given they are absorbed from intestines into the blood stream, removed from blood by liver, and excreted by liver into the bile.</a:t>
            </a:r>
            <a:endParaRPr lang="en-US" dirty="0"/>
          </a:p>
        </p:txBody>
      </p:sp>
    </p:spTree>
    <p:extLst>
      <p:ext uri="{BB962C8B-B14F-4D97-AF65-F5344CB8AC3E}">
        <p14:creationId xmlns:p14="http://schemas.microsoft.com/office/powerpoint/2010/main" val="30013347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3313" y="244699"/>
            <a:ext cx="8229600" cy="516227"/>
          </a:xfrm>
        </p:spPr>
        <p:txBody>
          <a:bodyPr>
            <a:normAutofit fontScale="90000"/>
          </a:bodyPr>
          <a:lstStyle/>
          <a:p>
            <a:endParaRPr lang="en-US" dirty="0"/>
          </a:p>
        </p:txBody>
      </p:sp>
      <p:sp>
        <p:nvSpPr>
          <p:cNvPr id="3" name="Content Placeholder 2"/>
          <p:cNvSpPr>
            <a:spLocks noGrp="1"/>
          </p:cNvSpPr>
          <p:nvPr>
            <p:ph sz="quarter" idx="1"/>
          </p:nvPr>
        </p:nvSpPr>
        <p:spPr>
          <a:xfrm>
            <a:off x="693313" y="1170904"/>
            <a:ext cx="8229600" cy="5334000"/>
          </a:xfrm>
        </p:spPr>
        <p:txBody>
          <a:bodyPr/>
          <a:lstStyle/>
          <a:p>
            <a:r>
              <a:rPr lang="en-US" dirty="0" smtClean="0"/>
              <a:t>The contrast media together with the bile is highly concentrated in the gall bladder, contrast media outlines the gall stones that are radiolucent(x-ray pass through them), and that are usually invisible on standard x-ray</a:t>
            </a:r>
          </a:p>
          <a:p>
            <a:r>
              <a:rPr lang="en-US" dirty="0" smtClean="0"/>
              <a:t>Bile ducts themselves can not be seen on the x-ray in oral </a:t>
            </a:r>
            <a:r>
              <a:rPr lang="en-US" dirty="0" err="1" smtClean="0"/>
              <a:t>cholecystogram</a:t>
            </a:r>
            <a:r>
              <a:rPr lang="en-US" dirty="0" smtClean="0"/>
              <a:t>(OCG) because the contrast media is not concentrated on the ducts, therefore , any gallstones lodged in the ducts will go undetected on OCG</a:t>
            </a:r>
          </a:p>
          <a:p>
            <a:r>
              <a:rPr lang="en-US" dirty="0" smtClean="0"/>
              <a:t>Depending on how well the contrast dye is absorbed, polyps and tumors may also be visible on x-ray film.</a:t>
            </a:r>
            <a:endParaRPr lang="en-US" dirty="0"/>
          </a:p>
        </p:txBody>
      </p:sp>
    </p:spTree>
    <p:extLst>
      <p:ext uri="{BB962C8B-B14F-4D97-AF65-F5344CB8AC3E}">
        <p14:creationId xmlns:p14="http://schemas.microsoft.com/office/powerpoint/2010/main" val="13039385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949" y="386366"/>
            <a:ext cx="8229600" cy="530180"/>
          </a:xfrm>
        </p:spPr>
        <p:txBody>
          <a:bodyPr>
            <a:normAutofit fontScale="90000"/>
          </a:bodyPr>
          <a:lstStyle/>
          <a:p>
            <a:endParaRPr lang="en-US" dirty="0"/>
          </a:p>
        </p:txBody>
      </p:sp>
      <p:sp>
        <p:nvSpPr>
          <p:cNvPr id="3" name="Content Placeholder 2"/>
          <p:cNvSpPr>
            <a:spLocks noGrp="1"/>
          </p:cNvSpPr>
          <p:nvPr>
            <p:ph sz="quarter" idx="1"/>
          </p:nvPr>
        </p:nvSpPr>
        <p:spPr>
          <a:xfrm>
            <a:off x="731949" y="1173051"/>
            <a:ext cx="8229600" cy="5486400"/>
          </a:xfrm>
        </p:spPr>
        <p:txBody>
          <a:bodyPr/>
          <a:lstStyle/>
          <a:p>
            <a:pPr>
              <a:buNone/>
            </a:pPr>
            <a:r>
              <a:rPr lang="en-US" b="1" i="1" u="sng" dirty="0" smtClean="0"/>
              <a:t>Note</a:t>
            </a:r>
          </a:p>
          <a:p>
            <a:pPr>
              <a:buFont typeface="Wingdings" pitchFamily="2" charset="2"/>
              <a:buChar char="ü"/>
            </a:pPr>
            <a:r>
              <a:rPr lang="en-US" dirty="0" smtClean="0"/>
              <a:t>Due to development of improved technology, </a:t>
            </a:r>
            <a:r>
              <a:rPr lang="en-US" dirty="0" err="1" smtClean="0"/>
              <a:t>cholecystogram</a:t>
            </a:r>
            <a:r>
              <a:rPr lang="en-US" dirty="0" smtClean="0"/>
              <a:t> is no longer performed routinely, ultrasound and CT scan are faster and often more accurate in diagnosing conditions of the gall bladder </a:t>
            </a:r>
          </a:p>
          <a:p>
            <a:pPr>
              <a:buFont typeface="Wingdings" pitchFamily="2" charset="2"/>
              <a:buChar char="ü"/>
            </a:pPr>
            <a:r>
              <a:rPr lang="en-US" dirty="0" smtClean="0"/>
              <a:t>Gall stones are usually seen as dark spots on x-ray films</a:t>
            </a:r>
          </a:p>
          <a:p>
            <a:pPr>
              <a:buNone/>
            </a:pPr>
            <a:r>
              <a:rPr lang="en-US" b="1" i="1" dirty="0" smtClean="0"/>
              <a:t>After procedure care</a:t>
            </a:r>
          </a:p>
          <a:p>
            <a:r>
              <a:rPr lang="en-US" dirty="0" smtClean="0"/>
              <a:t>Advise patient to drink a lot of water to flush out the dye from their system</a:t>
            </a:r>
            <a:endParaRPr lang="en-US" dirty="0"/>
          </a:p>
        </p:txBody>
      </p:sp>
    </p:spTree>
    <p:extLst>
      <p:ext uri="{BB962C8B-B14F-4D97-AF65-F5344CB8AC3E}">
        <p14:creationId xmlns:p14="http://schemas.microsoft.com/office/powerpoint/2010/main" val="14787503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71470"/>
          </a:xfrm>
        </p:spPr>
        <p:txBody>
          <a:bodyPr/>
          <a:lstStyle/>
          <a:p>
            <a:r>
              <a:rPr lang="en-US" dirty="0" err="1" smtClean="0"/>
              <a:t>cholangiogram</a:t>
            </a:r>
            <a:endParaRPr lang="en-US" dirty="0"/>
          </a:p>
        </p:txBody>
      </p:sp>
      <p:sp>
        <p:nvSpPr>
          <p:cNvPr id="3" name="Content Placeholder 2"/>
          <p:cNvSpPr>
            <a:spLocks noGrp="1"/>
          </p:cNvSpPr>
          <p:nvPr>
            <p:ph sz="quarter" idx="1"/>
          </p:nvPr>
        </p:nvSpPr>
        <p:spPr/>
        <p:txBody>
          <a:bodyPr/>
          <a:lstStyle/>
          <a:p>
            <a:r>
              <a:rPr lang="en-US" dirty="0" smtClean="0"/>
              <a:t>This is a radiologic procedure that is primarily to examine the larger bile ducts within the liver and the bile ducts outside the liver</a:t>
            </a:r>
          </a:p>
          <a:p>
            <a:r>
              <a:rPr lang="en-US" dirty="0" smtClean="0"/>
              <a:t>The contrast media is given intravenously</a:t>
            </a:r>
          </a:p>
          <a:p>
            <a:r>
              <a:rPr lang="en-US" dirty="0" smtClean="0"/>
              <a:t>The procedure is used is to locate gall stones within the bile ducts and identify other causes of obstruction to the flow of bile. </a:t>
            </a:r>
            <a:r>
              <a:rPr lang="en-US" dirty="0" err="1" smtClean="0"/>
              <a:t>E.g</a:t>
            </a:r>
            <a:r>
              <a:rPr lang="en-US" dirty="0" smtClean="0"/>
              <a:t> strictures of bile ducts and cancers that may impair normal flow of bile</a:t>
            </a:r>
            <a:endParaRPr lang="en-US" dirty="0"/>
          </a:p>
        </p:txBody>
      </p:sp>
    </p:spTree>
    <p:extLst>
      <p:ext uri="{BB962C8B-B14F-4D97-AF65-F5344CB8AC3E}">
        <p14:creationId xmlns:p14="http://schemas.microsoft.com/office/powerpoint/2010/main" val="17247736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223" y="257577"/>
            <a:ext cx="8229600" cy="594575"/>
          </a:xfrm>
        </p:spPr>
        <p:txBody>
          <a:bodyPr>
            <a:normAutofit fontScale="90000"/>
          </a:bodyPr>
          <a:lstStyle/>
          <a:p>
            <a:endParaRPr lang="en-US" dirty="0"/>
          </a:p>
        </p:txBody>
      </p:sp>
      <p:sp>
        <p:nvSpPr>
          <p:cNvPr id="3" name="Content Placeholder 2"/>
          <p:cNvSpPr>
            <a:spLocks noGrp="1"/>
          </p:cNvSpPr>
          <p:nvPr>
            <p:ph sz="quarter" idx="1"/>
          </p:nvPr>
        </p:nvSpPr>
        <p:spPr>
          <a:xfrm>
            <a:off x="809223" y="1185930"/>
            <a:ext cx="8229600" cy="5111839"/>
          </a:xfrm>
        </p:spPr>
        <p:txBody>
          <a:bodyPr/>
          <a:lstStyle/>
          <a:p>
            <a:pPr>
              <a:buNone/>
            </a:pPr>
            <a:r>
              <a:rPr lang="en-US" b="1" i="1" dirty="0" smtClean="0"/>
              <a:t>Procedure</a:t>
            </a:r>
          </a:p>
          <a:p>
            <a:r>
              <a:rPr lang="en-US" dirty="0" smtClean="0"/>
              <a:t>To do an intravenous </a:t>
            </a:r>
            <a:r>
              <a:rPr lang="en-US" dirty="0" err="1" smtClean="0"/>
              <a:t>cholangiogram</a:t>
            </a:r>
            <a:r>
              <a:rPr lang="en-US" dirty="0" smtClean="0"/>
              <a:t>, an iodine containing dye is injected intravenously into the blood </a:t>
            </a:r>
          </a:p>
          <a:p>
            <a:r>
              <a:rPr lang="en-US" dirty="0" smtClean="0"/>
              <a:t>The dye is removed from the blood by the liver which excretes it into bile.</a:t>
            </a:r>
          </a:p>
          <a:p>
            <a:r>
              <a:rPr lang="en-US" dirty="0" smtClean="0"/>
              <a:t> The dye is concentrated enough just as it’s secreted into the bile that it does not need to be further concentrated by the gall bladder in order to outline bile ducts and any gall stones that may form within them.</a:t>
            </a:r>
          </a:p>
          <a:p>
            <a:r>
              <a:rPr lang="en-US" dirty="0" smtClean="0"/>
              <a:t>several x-rays (radiographs) are taken as the liver excretes the dye</a:t>
            </a:r>
            <a:endParaRPr lang="en-US" dirty="0"/>
          </a:p>
        </p:txBody>
      </p:sp>
    </p:spTree>
    <p:extLst>
      <p:ext uri="{BB962C8B-B14F-4D97-AF65-F5344CB8AC3E}">
        <p14:creationId xmlns:p14="http://schemas.microsoft.com/office/powerpoint/2010/main" val="17213028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00259"/>
          </a:xfrm>
        </p:spPr>
        <p:txBody>
          <a:bodyPr/>
          <a:lstStyle/>
          <a:p>
            <a:r>
              <a:rPr lang="en-US" dirty="0" smtClean="0"/>
              <a:t>angiography</a:t>
            </a:r>
            <a:endParaRPr lang="en-US" dirty="0"/>
          </a:p>
        </p:txBody>
      </p:sp>
      <p:sp>
        <p:nvSpPr>
          <p:cNvPr id="3" name="Content Placeholder 2"/>
          <p:cNvSpPr>
            <a:spLocks noGrp="1"/>
          </p:cNvSpPr>
          <p:nvPr>
            <p:ph sz="quarter" idx="1"/>
          </p:nvPr>
        </p:nvSpPr>
        <p:spPr/>
        <p:txBody>
          <a:bodyPr/>
          <a:lstStyle/>
          <a:p>
            <a:r>
              <a:rPr lang="en-US" dirty="0" smtClean="0"/>
              <a:t>This is the radiographic study of the blood vessels</a:t>
            </a:r>
          </a:p>
          <a:p>
            <a:r>
              <a:rPr lang="en-US" dirty="0" smtClean="0"/>
              <a:t>An angiogram uses a radio-opaque substance or contrast medium to make the blood vessels visible under x-ray</a:t>
            </a:r>
          </a:p>
          <a:p>
            <a:r>
              <a:rPr lang="en-US" dirty="0" smtClean="0"/>
              <a:t>The key ingredient in most radiographic contrast media is iodine</a:t>
            </a:r>
          </a:p>
          <a:p>
            <a:pPr>
              <a:buNone/>
            </a:pPr>
            <a:endParaRPr lang="en-US" dirty="0"/>
          </a:p>
        </p:txBody>
      </p:sp>
    </p:spTree>
    <p:extLst>
      <p:ext uri="{BB962C8B-B14F-4D97-AF65-F5344CB8AC3E}">
        <p14:creationId xmlns:p14="http://schemas.microsoft.com/office/powerpoint/2010/main" val="297121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Examination using radio opaque dyes(contrast media) and </a:t>
            </a:r>
            <a:r>
              <a:rPr lang="en-US" dirty="0" err="1" smtClean="0"/>
              <a:t>xrays</a:t>
            </a:r>
            <a:endParaRPr lang="en-US" dirty="0"/>
          </a:p>
        </p:txBody>
      </p:sp>
      <p:sp>
        <p:nvSpPr>
          <p:cNvPr id="3" name="Content Placeholder 2"/>
          <p:cNvSpPr>
            <a:spLocks noGrp="1"/>
          </p:cNvSpPr>
          <p:nvPr>
            <p:ph sz="quarter" idx="1"/>
          </p:nvPr>
        </p:nvSpPr>
        <p:spPr/>
        <p:txBody>
          <a:bodyPr/>
          <a:lstStyle/>
          <a:p>
            <a:pPr>
              <a:buNone/>
            </a:pPr>
            <a:r>
              <a:rPr lang="en-US" b="1" dirty="0" smtClean="0">
                <a:solidFill>
                  <a:schemeClr val="accent1"/>
                </a:solidFill>
              </a:rPr>
              <a:t>Gastro intestinal tract:</a:t>
            </a:r>
          </a:p>
          <a:p>
            <a:r>
              <a:rPr lang="en-US" dirty="0" smtClean="0"/>
              <a:t>The entire GIT can be examined by x-rays following introduction of barium </a:t>
            </a:r>
            <a:r>
              <a:rPr lang="en-US" dirty="0" err="1" smtClean="0"/>
              <a:t>sulphate</a:t>
            </a:r>
            <a:r>
              <a:rPr lang="en-US" dirty="0" smtClean="0"/>
              <a:t> , a </a:t>
            </a:r>
            <a:r>
              <a:rPr lang="en-US" dirty="0" err="1" smtClean="0"/>
              <a:t>tasteless,odourless</a:t>
            </a:r>
            <a:r>
              <a:rPr lang="en-US" dirty="0" smtClean="0"/>
              <a:t>, non-</a:t>
            </a:r>
            <a:r>
              <a:rPr lang="en-US" dirty="0" err="1" smtClean="0"/>
              <a:t>grannular</a:t>
            </a:r>
            <a:r>
              <a:rPr lang="en-US" dirty="0" smtClean="0"/>
              <a:t> absolutely insoluble and non-absorbable powder opaque to x-rays, ingested in form of a thin aqueous suspension</a:t>
            </a:r>
          </a:p>
          <a:p>
            <a:r>
              <a:rPr lang="en-US" dirty="0" smtClean="0"/>
              <a:t>The dyes take the shape of the organ</a:t>
            </a:r>
          </a:p>
          <a:p>
            <a:r>
              <a:rPr lang="en-US" dirty="0" smtClean="0"/>
              <a:t>Barium </a:t>
            </a:r>
            <a:r>
              <a:rPr lang="en-US" dirty="0" err="1" smtClean="0"/>
              <a:t>sulphate</a:t>
            </a:r>
            <a:r>
              <a:rPr lang="en-US" dirty="0" smtClean="0"/>
              <a:t> is used as a contrast media </a:t>
            </a:r>
          </a:p>
          <a:p>
            <a:pPr>
              <a:buNone/>
            </a:pPr>
            <a:endParaRPr lang="en-US" dirty="0"/>
          </a:p>
        </p:txBody>
      </p:sp>
    </p:spTree>
    <p:extLst>
      <p:ext uri="{BB962C8B-B14F-4D97-AF65-F5344CB8AC3E}">
        <p14:creationId xmlns:p14="http://schemas.microsoft.com/office/powerpoint/2010/main" val="35768589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7860" y="399246"/>
            <a:ext cx="8229600" cy="543059"/>
          </a:xfrm>
        </p:spPr>
        <p:txBody>
          <a:bodyPr>
            <a:normAutofit fontScale="90000"/>
          </a:bodyPr>
          <a:lstStyle/>
          <a:p>
            <a:endParaRPr lang="en-US" dirty="0"/>
          </a:p>
        </p:txBody>
      </p:sp>
      <p:sp>
        <p:nvSpPr>
          <p:cNvPr id="3" name="Content Placeholder 2"/>
          <p:cNvSpPr>
            <a:spLocks noGrp="1"/>
          </p:cNvSpPr>
          <p:nvPr>
            <p:ph sz="quarter" idx="1"/>
          </p:nvPr>
        </p:nvSpPr>
        <p:spPr>
          <a:xfrm>
            <a:off x="847860" y="1262129"/>
            <a:ext cx="8229600" cy="5410200"/>
          </a:xfrm>
        </p:spPr>
        <p:txBody>
          <a:bodyPr>
            <a:normAutofit/>
          </a:bodyPr>
          <a:lstStyle/>
          <a:p>
            <a:pPr>
              <a:buNone/>
            </a:pPr>
            <a:r>
              <a:rPr lang="en-US" b="1" i="1" dirty="0" smtClean="0"/>
              <a:t>Purpose</a:t>
            </a:r>
          </a:p>
          <a:p>
            <a:pPr>
              <a:buFont typeface="Wingdings" pitchFamily="2" charset="2"/>
              <a:buChar char="v"/>
            </a:pPr>
            <a:r>
              <a:rPr lang="en-US" dirty="0" smtClean="0"/>
              <a:t>Detect narrowing (</a:t>
            </a:r>
            <a:r>
              <a:rPr lang="en-US" dirty="0" err="1" smtClean="0"/>
              <a:t>stenosis</a:t>
            </a:r>
            <a:r>
              <a:rPr lang="en-US" dirty="0" smtClean="0"/>
              <a:t>) or blockages in  blood vessels(occlusions)</a:t>
            </a:r>
          </a:p>
          <a:p>
            <a:pPr>
              <a:buFont typeface="Wingdings" pitchFamily="2" charset="2"/>
              <a:buChar char="v"/>
            </a:pPr>
            <a:r>
              <a:rPr lang="en-US" dirty="0" smtClean="0"/>
              <a:t>Diagnose atherosclerosis</a:t>
            </a:r>
          </a:p>
          <a:p>
            <a:pPr>
              <a:buFont typeface="Wingdings" pitchFamily="2" charset="2"/>
              <a:buChar char="v"/>
            </a:pPr>
            <a:r>
              <a:rPr lang="en-US" dirty="0" smtClean="0"/>
              <a:t>To reveal site of aneurysm, cerebral tumors, </a:t>
            </a:r>
            <a:r>
              <a:rPr lang="en-US" dirty="0" err="1" smtClean="0"/>
              <a:t>valvular</a:t>
            </a:r>
            <a:r>
              <a:rPr lang="en-US" dirty="0" smtClean="0"/>
              <a:t> defects etc.</a:t>
            </a:r>
          </a:p>
          <a:p>
            <a:pPr>
              <a:buFont typeface="Wingdings" pitchFamily="2" charset="2"/>
              <a:buChar char="v"/>
            </a:pPr>
            <a:r>
              <a:rPr lang="en-US" dirty="0" smtClean="0"/>
              <a:t>To map renal anatomy in transplant donors</a:t>
            </a:r>
          </a:p>
          <a:p>
            <a:pPr>
              <a:buFont typeface="Wingdings" pitchFamily="2" charset="2"/>
              <a:buChar char="v"/>
            </a:pPr>
            <a:r>
              <a:rPr lang="en-US" dirty="0" smtClean="0"/>
              <a:t>Tumor, blood clot or </a:t>
            </a:r>
            <a:r>
              <a:rPr lang="en-US" dirty="0" err="1" smtClean="0"/>
              <a:t>arterio</a:t>
            </a:r>
            <a:r>
              <a:rPr lang="en-US" dirty="0" smtClean="0"/>
              <a:t>-venous malformations(abnormal tangles of arteries and veins) in the brain</a:t>
            </a:r>
          </a:p>
          <a:p>
            <a:pPr>
              <a:buFont typeface="Wingdings" pitchFamily="2" charset="2"/>
              <a:buChar char="v"/>
            </a:pPr>
            <a:r>
              <a:rPr lang="en-US" dirty="0" smtClean="0"/>
              <a:t>After penetrating trauma E.g. stab wound an gunshots to detect blood vessels injury.</a:t>
            </a:r>
          </a:p>
          <a:p>
            <a:pPr>
              <a:buFont typeface="Wingdings" pitchFamily="2" charset="2"/>
              <a:buChar char="v"/>
            </a:pPr>
            <a:r>
              <a:rPr lang="en-US" dirty="0" smtClean="0"/>
              <a:t>To check position of shunts and stents placed by physicians into blood vessels</a:t>
            </a:r>
          </a:p>
        </p:txBody>
      </p:sp>
    </p:spTree>
    <p:extLst>
      <p:ext uri="{BB962C8B-B14F-4D97-AF65-F5344CB8AC3E}">
        <p14:creationId xmlns:p14="http://schemas.microsoft.com/office/powerpoint/2010/main" val="40234232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707" y="412124"/>
            <a:ext cx="8229600" cy="567744"/>
          </a:xfrm>
        </p:spPr>
        <p:txBody>
          <a:bodyPr>
            <a:normAutofit fontScale="90000"/>
          </a:bodyPr>
          <a:lstStyle/>
          <a:p>
            <a:endParaRPr lang="en-US" dirty="0"/>
          </a:p>
        </p:txBody>
      </p:sp>
      <p:sp>
        <p:nvSpPr>
          <p:cNvPr id="3" name="Content Placeholder 2"/>
          <p:cNvSpPr>
            <a:spLocks noGrp="1"/>
          </p:cNvSpPr>
          <p:nvPr>
            <p:ph sz="quarter" idx="1"/>
          </p:nvPr>
        </p:nvSpPr>
        <p:spPr>
          <a:xfrm>
            <a:off x="757707" y="1249250"/>
            <a:ext cx="8229600" cy="5410200"/>
          </a:xfrm>
        </p:spPr>
        <p:txBody>
          <a:bodyPr/>
          <a:lstStyle/>
          <a:p>
            <a:pPr>
              <a:buNone/>
            </a:pPr>
            <a:r>
              <a:rPr lang="en-US" b="1" i="1" dirty="0" smtClean="0"/>
              <a:t>Precautions</a:t>
            </a:r>
          </a:p>
          <a:p>
            <a:r>
              <a:rPr lang="en-US" dirty="0" smtClean="0"/>
              <a:t>Patient’s with kidney disease  or injury may suffer further kidney damage from the  contrast media for angiography</a:t>
            </a:r>
          </a:p>
          <a:p>
            <a:r>
              <a:rPr lang="en-US" dirty="0" smtClean="0"/>
              <a:t>Patient who have blood clotting problems</a:t>
            </a:r>
          </a:p>
          <a:p>
            <a:r>
              <a:rPr lang="en-US" dirty="0" smtClean="0"/>
              <a:t>Known allergy to contrast media</a:t>
            </a:r>
          </a:p>
          <a:p>
            <a:r>
              <a:rPr lang="en-US" dirty="0" smtClean="0"/>
              <a:t>Pregnant woman to avoid procedure</a:t>
            </a:r>
            <a:endParaRPr lang="en-US" dirty="0"/>
          </a:p>
        </p:txBody>
      </p:sp>
    </p:spTree>
    <p:extLst>
      <p:ext uri="{BB962C8B-B14F-4D97-AF65-F5344CB8AC3E}">
        <p14:creationId xmlns:p14="http://schemas.microsoft.com/office/powerpoint/2010/main" val="1606607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103290"/>
          </a:xfrm>
        </p:spPr>
        <p:txBody>
          <a:bodyPr/>
          <a:lstStyle/>
          <a:p>
            <a:r>
              <a:rPr lang="en-US" dirty="0" err="1" smtClean="0"/>
              <a:t>arteriography</a:t>
            </a:r>
            <a:endParaRPr lang="en-US" dirty="0"/>
          </a:p>
        </p:txBody>
      </p:sp>
      <p:sp>
        <p:nvSpPr>
          <p:cNvPr id="3" name="Content Placeholder 2"/>
          <p:cNvSpPr>
            <a:spLocks noGrp="1"/>
          </p:cNvSpPr>
          <p:nvPr>
            <p:ph sz="quarter" idx="1"/>
          </p:nvPr>
        </p:nvSpPr>
        <p:spPr/>
        <p:txBody>
          <a:bodyPr/>
          <a:lstStyle/>
          <a:p>
            <a:pPr>
              <a:buFont typeface="Wingdings" pitchFamily="2" charset="2"/>
              <a:buChar char="Ø"/>
            </a:pPr>
            <a:r>
              <a:rPr lang="en-US" dirty="0" smtClean="0"/>
              <a:t>This is a procedure used to create an image of the inside of the arteries using radio opaque contrast media</a:t>
            </a:r>
          </a:p>
          <a:p>
            <a:pPr>
              <a:buFont typeface="Wingdings" pitchFamily="2" charset="2"/>
              <a:buChar char="Ø"/>
            </a:pPr>
            <a:r>
              <a:rPr lang="en-US" dirty="0" smtClean="0"/>
              <a:t>It involves injection of a contrast dye into the artery of interest. The dye shows up clearly on x-ray films allowing the radiologist to follow the movement of the dye through the arteries </a:t>
            </a:r>
          </a:p>
          <a:p>
            <a:pPr>
              <a:buFont typeface="Wingdings" pitchFamily="2" charset="2"/>
              <a:buChar char="Ø"/>
            </a:pPr>
            <a:r>
              <a:rPr lang="en-US" dirty="0" smtClean="0"/>
              <a:t>The path of the dye reveals occlusions blockages narrowing of arteries and other problems such as malformations in arteries </a:t>
            </a:r>
            <a:endParaRPr lang="en-US" dirty="0"/>
          </a:p>
        </p:txBody>
      </p:sp>
    </p:spTree>
    <p:extLst>
      <p:ext uri="{BB962C8B-B14F-4D97-AF65-F5344CB8AC3E}">
        <p14:creationId xmlns:p14="http://schemas.microsoft.com/office/powerpoint/2010/main" val="221463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a:bodyPr>
          <a:lstStyle/>
          <a:p>
            <a:r>
              <a:rPr lang="en-US" dirty="0" smtClean="0"/>
              <a:t>The procedure starts with patient lying on the x-ray table, with assistance of fluoroscopy, local </a:t>
            </a:r>
            <a:r>
              <a:rPr lang="en-US" dirty="0" err="1" smtClean="0"/>
              <a:t>anaesthesia</a:t>
            </a:r>
            <a:r>
              <a:rPr lang="en-US" dirty="0" smtClean="0"/>
              <a:t> is infiltrated, a catheter is threaded into the body , usually through the femoral artery and directed to the area of interest</a:t>
            </a:r>
          </a:p>
          <a:p>
            <a:r>
              <a:rPr lang="en-US" dirty="0" smtClean="0"/>
              <a:t>Once in place, contrast dye is injected and a series of x-rays taken</a:t>
            </a:r>
          </a:p>
          <a:p>
            <a:pPr>
              <a:buNone/>
            </a:pPr>
            <a:r>
              <a:rPr lang="en-US" b="1" i="1" dirty="0" smtClean="0"/>
              <a:t>Patient preparation</a:t>
            </a:r>
          </a:p>
          <a:p>
            <a:r>
              <a:rPr lang="en-US" dirty="0" smtClean="0"/>
              <a:t>Admit the patient a day before or done in OPD or radiology department</a:t>
            </a:r>
          </a:p>
          <a:p>
            <a:r>
              <a:rPr lang="en-US" dirty="0" smtClean="0"/>
              <a:t>Keep nil per oral for 2 hours </a:t>
            </a:r>
            <a:endParaRPr lang="en-US" dirty="0"/>
          </a:p>
        </p:txBody>
      </p:sp>
    </p:spTree>
    <p:extLst>
      <p:ext uri="{BB962C8B-B14F-4D97-AF65-F5344CB8AC3E}">
        <p14:creationId xmlns:p14="http://schemas.microsoft.com/office/powerpoint/2010/main" val="15049406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950" y="373488"/>
            <a:ext cx="8229600" cy="543059"/>
          </a:xfrm>
        </p:spPr>
        <p:txBody>
          <a:bodyPr>
            <a:normAutofit fontScale="90000"/>
          </a:bodyPr>
          <a:lstStyle/>
          <a:p>
            <a:endParaRPr lang="en-US" dirty="0"/>
          </a:p>
        </p:txBody>
      </p:sp>
      <p:sp>
        <p:nvSpPr>
          <p:cNvPr id="3" name="Content Placeholder 2"/>
          <p:cNvSpPr>
            <a:spLocks noGrp="1"/>
          </p:cNvSpPr>
          <p:nvPr>
            <p:ph sz="quarter" idx="1"/>
          </p:nvPr>
        </p:nvSpPr>
        <p:spPr>
          <a:xfrm>
            <a:off x="731950" y="1133341"/>
            <a:ext cx="8229600" cy="5410200"/>
          </a:xfrm>
        </p:spPr>
        <p:txBody>
          <a:bodyPr>
            <a:normAutofit/>
          </a:bodyPr>
          <a:lstStyle/>
          <a:p>
            <a:r>
              <a:rPr lang="en-US" dirty="0" smtClean="0"/>
              <a:t>Explain the procedure to the patient and that he/she may experience feeling of warmth when the dye is injected. Local irritation at the site of injection may occur</a:t>
            </a:r>
          </a:p>
          <a:p>
            <a:r>
              <a:rPr lang="en-US" dirty="0" smtClean="0"/>
              <a:t>Possibility of reaction to the dye is assessed before</a:t>
            </a:r>
          </a:p>
          <a:p>
            <a:r>
              <a:rPr lang="en-US" dirty="0" smtClean="0"/>
              <a:t>The signs of reaction include:</a:t>
            </a:r>
          </a:p>
          <a:p>
            <a:pPr marL="514350" indent="-514350">
              <a:buFont typeface="+mj-lt"/>
              <a:buAutoNum type="arabicPeriod"/>
            </a:pPr>
            <a:r>
              <a:rPr lang="en-US" dirty="0" smtClean="0"/>
              <a:t>Dyspnea</a:t>
            </a:r>
          </a:p>
          <a:p>
            <a:pPr marL="514350" indent="-514350">
              <a:buFont typeface="+mj-lt"/>
              <a:buAutoNum type="arabicPeriod"/>
            </a:pPr>
            <a:r>
              <a:rPr lang="en-US" dirty="0" smtClean="0"/>
              <a:t>Tachycardia</a:t>
            </a:r>
          </a:p>
          <a:p>
            <a:pPr marL="514350" indent="-514350">
              <a:buFont typeface="+mj-lt"/>
              <a:buAutoNum type="arabicPeriod"/>
            </a:pPr>
            <a:r>
              <a:rPr lang="en-US" dirty="0" smtClean="0"/>
              <a:t>Nausea </a:t>
            </a:r>
          </a:p>
          <a:p>
            <a:pPr marL="514350" indent="-514350">
              <a:buFont typeface="+mj-lt"/>
              <a:buAutoNum type="arabicPeriod"/>
            </a:pPr>
            <a:r>
              <a:rPr lang="en-US" dirty="0" smtClean="0"/>
              <a:t>Vomiting</a:t>
            </a:r>
          </a:p>
          <a:p>
            <a:pPr marL="514350" indent="-514350">
              <a:buFont typeface="+mj-lt"/>
              <a:buAutoNum type="arabicPeriod"/>
            </a:pPr>
            <a:r>
              <a:rPr lang="en-US" dirty="0" smtClean="0"/>
              <a:t>Sweating</a:t>
            </a:r>
          </a:p>
          <a:p>
            <a:pPr marL="514350" indent="-514350">
              <a:buFont typeface="+mj-lt"/>
              <a:buAutoNum type="arabicPeriod"/>
            </a:pPr>
            <a:r>
              <a:rPr lang="en-US" dirty="0" smtClean="0"/>
              <a:t>Numbness of extremities</a:t>
            </a:r>
            <a:endParaRPr lang="en-US" dirty="0"/>
          </a:p>
        </p:txBody>
      </p:sp>
    </p:spTree>
    <p:extLst>
      <p:ext uri="{BB962C8B-B14F-4D97-AF65-F5344CB8AC3E}">
        <p14:creationId xmlns:p14="http://schemas.microsoft.com/office/powerpoint/2010/main" val="13204136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766" y="270456"/>
            <a:ext cx="8229600" cy="683654"/>
          </a:xfrm>
        </p:spPr>
        <p:txBody>
          <a:bodyPr>
            <a:normAutofit/>
          </a:bodyPr>
          <a:lstStyle/>
          <a:p>
            <a:endParaRPr lang="en-US" dirty="0"/>
          </a:p>
        </p:txBody>
      </p:sp>
      <p:sp>
        <p:nvSpPr>
          <p:cNvPr id="3" name="Content Placeholder 2"/>
          <p:cNvSpPr>
            <a:spLocks noGrp="1"/>
          </p:cNvSpPr>
          <p:nvPr>
            <p:ph sz="quarter" idx="1"/>
          </p:nvPr>
        </p:nvSpPr>
        <p:spPr>
          <a:xfrm>
            <a:off x="538766" y="1170904"/>
            <a:ext cx="8229600" cy="5334000"/>
          </a:xfrm>
        </p:spPr>
        <p:txBody>
          <a:bodyPr/>
          <a:lstStyle/>
          <a:p>
            <a:pPr>
              <a:buNone/>
            </a:pPr>
            <a:r>
              <a:rPr lang="en-US" b="1" i="1" dirty="0" smtClean="0"/>
              <a:t>After care</a:t>
            </a:r>
          </a:p>
          <a:p>
            <a:pPr>
              <a:buFont typeface="Wingdings" pitchFamily="2" charset="2"/>
              <a:buChar char="ü"/>
            </a:pPr>
            <a:r>
              <a:rPr lang="en-US" dirty="0" smtClean="0"/>
              <a:t>Advise the patient to take lots of fluids for the next 2hrs to aid in the excretion of the dye</a:t>
            </a:r>
          </a:p>
          <a:p>
            <a:pPr>
              <a:buFont typeface="Wingdings" pitchFamily="2" charset="2"/>
              <a:buChar char="ü"/>
            </a:pPr>
            <a:r>
              <a:rPr lang="en-US" dirty="0" smtClean="0"/>
              <a:t>Keep the patient under observation for 24hrs </a:t>
            </a:r>
          </a:p>
          <a:p>
            <a:pPr>
              <a:buFont typeface="Wingdings" pitchFamily="2" charset="2"/>
              <a:buChar char="ü"/>
            </a:pPr>
            <a:r>
              <a:rPr lang="en-US" dirty="0" smtClean="0"/>
              <a:t>Observe the catheter site for bleeding</a:t>
            </a:r>
          </a:p>
          <a:p>
            <a:pPr>
              <a:buFont typeface="Wingdings" pitchFamily="2" charset="2"/>
              <a:buChar char="ü"/>
            </a:pPr>
            <a:r>
              <a:rPr lang="en-US" dirty="0" smtClean="0"/>
              <a:t>Vital signs taken frequently to note any change incase of reaction</a:t>
            </a:r>
            <a:endParaRPr lang="en-US" dirty="0"/>
          </a:p>
        </p:txBody>
      </p:sp>
    </p:spTree>
    <p:extLst>
      <p:ext uri="{BB962C8B-B14F-4D97-AF65-F5344CB8AC3E}">
        <p14:creationId xmlns:p14="http://schemas.microsoft.com/office/powerpoint/2010/main" val="7673912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Venography</a:t>
            </a:r>
            <a:r>
              <a:rPr lang="en-US" dirty="0" smtClean="0"/>
              <a:t>/</a:t>
            </a:r>
            <a:r>
              <a:rPr lang="en-US" dirty="0" err="1" smtClean="0"/>
              <a:t>phlebography</a:t>
            </a:r>
            <a:endParaRPr lang="en-US" dirty="0"/>
          </a:p>
        </p:txBody>
      </p:sp>
      <p:sp>
        <p:nvSpPr>
          <p:cNvPr id="3" name="Content Placeholder 2"/>
          <p:cNvSpPr>
            <a:spLocks noGrp="1"/>
          </p:cNvSpPr>
          <p:nvPr>
            <p:ph sz="quarter" idx="1"/>
          </p:nvPr>
        </p:nvSpPr>
        <p:spPr/>
        <p:txBody>
          <a:bodyPr/>
          <a:lstStyle/>
          <a:p>
            <a:r>
              <a:rPr lang="en-US" dirty="0" smtClean="0"/>
              <a:t>Is a procedure in which radiograph of the veins is taken after special dye is injected into the veins.</a:t>
            </a:r>
          </a:p>
          <a:p>
            <a:r>
              <a:rPr lang="en-US" dirty="0" err="1" smtClean="0"/>
              <a:t>Venogram</a:t>
            </a:r>
            <a:r>
              <a:rPr lang="en-US" dirty="0" smtClean="0"/>
              <a:t> examines the condition of veins and the valves.</a:t>
            </a:r>
          </a:p>
          <a:p>
            <a:r>
              <a:rPr lang="en-US" dirty="0" err="1" smtClean="0"/>
              <a:t>Venogram</a:t>
            </a:r>
            <a:r>
              <a:rPr lang="en-US" dirty="0" smtClean="0"/>
              <a:t> can show the veins in the legs, pelvis, arms, veins leading to the heart and veins leaving kidneys.</a:t>
            </a:r>
          </a:p>
          <a:p>
            <a:pPr>
              <a:buNone/>
            </a:pPr>
            <a:r>
              <a:rPr lang="en-US" b="1" i="1" dirty="0" smtClean="0"/>
              <a:t>Sites</a:t>
            </a:r>
          </a:p>
          <a:p>
            <a:pPr marL="514350" indent="-514350">
              <a:buFont typeface="+mj-lt"/>
              <a:buAutoNum type="arabicPeriod"/>
            </a:pPr>
            <a:r>
              <a:rPr lang="en-US" dirty="0" smtClean="0"/>
              <a:t>Dorsal vein of the foot into deep veins</a:t>
            </a:r>
          </a:p>
          <a:p>
            <a:pPr marL="514350" indent="-514350">
              <a:buFont typeface="+mj-lt"/>
              <a:buAutoNum type="arabicPeriod"/>
            </a:pPr>
            <a:r>
              <a:rPr lang="en-US" dirty="0" smtClean="0"/>
              <a:t>Femoral vein to the pelvis</a:t>
            </a:r>
            <a:endParaRPr lang="en-US" dirty="0"/>
          </a:p>
        </p:txBody>
      </p:sp>
    </p:spTree>
    <p:extLst>
      <p:ext uri="{BB962C8B-B14F-4D97-AF65-F5344CB8AC3E}">
        <p14:creationId xmlns:p14="http://schemas.microsoft.com/office/powerpoint/2010/main" val="13566185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6191" y="257578"/>
            <a:ext cx="8229600" cy="745901"/>
          </a:xfrm>
        </p:spPr>
        <p:txBody>
          <a:bodyPr>
            <a:normAutofit/>
          </a:bodyPr>
          <a:lstStyle/>
          <a:p>
            <a:endParaRPr lang="en-US" dirty="0"/>
          </a:p>
        </p:txBody>
      </p:sp>
      <p:sp>
        <p:nvSpPr>
          <p:cNvPr id="3" name="Content Placeholder 2"/>
          <p:cNvSpPr>
            <a:spLocks noGrp="1"/>
          </p:cNvSpPr>
          <p:nvPr>
            <p:ph sz="quarter" idx="1"/>
          </p:nvPr>
        </p:nvSpPr>
        <p:spPr>
          <a:xfrm>
            <a:off x="706191" y="1363014"/>
            <a:ext cx="8229600" cy="4896118"/>
          </a:xfrm>
        </p:spPr>
        <p:txBody>
          <a:bodyPr/>
          <a:lstStyle/>
          <a:p>
            <a:pPr>
              <a:buNone/>
            </a:pPr>
            <a:r>
              <a:rPr lang="en-US" b="1" i="1" dirty="0" smtClean="0"/>
              <a:t>Purpose</a:t>
            </a:r>
          </a:p>
          <a:p>
            <a:pPr>
              <a:buFont typeface="Wingdings" pitchFamily="2" charset="2"/>
              <a:buChar char="ü"/>
            </a:pPr>
            <a:r>
              <a:rPr lang="en-US" dirty="0" smtClean="0"/>
              <a:t>Check blood clots in the veins</a:t>
            </a:r>
          </a:p>
          <a:p>
            <a:pPr>
              <a:buFont typeface="Wingdings" pitchFamily="2" charset="2"/>
              <a:buChar char="ü"/>
            </a:pPr>
            <a:r>
              <a:rPr lang="en-US" dirty="0" smtClean="0"/>
              <a:t>Assess varicose veins before surgery</a:t>
            </a:r>
          </a:p>
          <a:p>
            <a:pPr>
              <a:buFont typeface="Wingdings" pitchFamily="2" charset="2"/>
              <a:buChar char="ü"/>
            </a:pPr>
            <a:r>
              <a:rPr lang="en-US" dirty="0" smtClean="0"/>
              <a:t>Help physician insert medical device such as stent in a vein</a:t>
            </a:r>
          </a:p>
          <a:p>
            <a:pPr>
              <a:buFont typeface="Wingdings" pitchFamily="2" charset="2"/>
              <a:buChar char="ü"/>
            </a:pPr>
            <a:r>
              <a:rPr lang="en-US" dirty="0" smtClean="0"/>
              <a:t>Guide in treatment of diseased veins</a:t>
            </a:r>
          </a:p>
          <a:p>
            <a:pPr>
              <a:buFont typeface="Wingdings" pitchFamily="2" charset="2"/>
              <a:buChar char="ü"/>
            </a:pPr>
            <a:r>
              <a:rPr lang="en-US" dirty="0" smtClean="0"/>
              <a:t>Complete or partial obstruction of veins</a:t>
            </a:r>
            <a:endParaRPr lang="en-US" dirty="0"/>
          </a:p>
        </p:txBody>
      </p:sp>
    </p:spTree>
    <p:extLst>
      <p:ext uri="{BB962C8B-B14F-4D97-AF65-F5344CB8AC3E}">
        <p14:creationId xmlns:p14="http://schemas.microsoft.com/office/powerpoint/2010/main" val="6600563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Intravenous </a:t>
            </a:r>
            <a:r>
              <a:rPr lang="en-US" dirty="0" err="1" smtClean="0"/>
              <a:t>pyelography</a:t>
            </a:r>
            <a:r>
              <a:rPr lang="en-US" dirty="0" smtClean="0"/>
              <a:t>(</a:t>
            </a:r>
            <a:r>
              <a:rPr lang="en-US" dirty="0" err="1" smtClean="0"/>
              <a:t>ivp</a:t>
            </a:r>
            <a:r>
              <a:rPr lang="en-US" dirty="0" smtClean="0"/>
              <a:t>)/excretory </a:t>
            </a:r>
            <a:r>
              <a:rPr lang="en-US" dirty="0" err="1" smtClean="0"/>
              <a:t>urogram</a:t>
            </a:r>
            <a:r>
              <a:rPr lang="en-US" dirty="0" smtClean="0"/>
              <a:t>/</a:t>
            </a:r>
            <a:r>
              <a:rPr lang="en-US" dirty="0" err="1" smtClean="0"/>
              <a:t>pyelography</a:t>
            </a:r>
            <a:r>
              <a:rPr lang="en-US" dirty="0" smtClean="0"/>
              <a:t>/</a:t>
            </a:r>
            <a:r>
              <a:rPr lang="en-US" dirty="0" err="1" smtClean="0"/>
              <a:t>urography</a:t>
            </a:r>
            <a:endParaRPr lang="en-US" dirty="0"/>
          </a:p>
        </p:txBody>
      </p:sp>
      <p:sp>
        <p:nvSpPr>
          <p:cNvPr id="3" name="Content Placeholder 2"/>
          <p:cNvSpPr>
            <a:spLocks noGrp="1"/>
          </p:cNvSpPr>
          <p:nvPr>
            <p:ph sz="quarter" idx="1"/>
          </p:nvPr>
        </p:nvSpPr>
        <p:spPr/>
        <p:txBody>
          <a:bodyPr/>
          <a:lstStyle/>
          <a:p>
            <a:r>
              <a:rPr lang="en-US" dirty="0" smtClean="0"/>
              <a:t>Is a special x-ray </a:t>
            </a:r>
            <a:r>
              <a:rPr lang="en-US" dirty="0" err="1" smtClean="0"/>
              <a:t>examinaton</a:t>
            </a:r>
            <a:r>
              <a:rPr lang="en-US" dirty="0" smtClean="0"/>
              <a:t> of the kidneys, bladder, and </a:t>
            </a:r>
            <a:r>
              <a:rPr lang="en-US" dirty="0" err="1" smtClean="0"/>
              <a:t>ureters</a:t>
            </a:r>
            <a:r>
              <a:rPr lang="en-US" dirty="0" smtClean="0"/>
              <a:t>.</a:t>
            </a:r>
          </a:p>
          <a:p>
            <a:r>
              <a:rPr lang="en-US" dirty="0" smtClean="0"/>
              <a:t>A radio opaque contrast agent(sodium </a:t>
            </a:r>
            <a:r>
              <a:rPr lang="en-US" dirty="0" err="1" smtClean="0"/>
              <a:t>diatrizoate</a:t>
            </a:r>
            <a:r>
              <a:rPr lang="en-US" dirty="0" smtClean="0"/>
              <a:t> or </a:t>
            </a:r>
            <a:r>
              <a:rPr lang="en-US" dirty="0" err="1" smtClean="0"/>
              <a:t>meglumine</a:t>
            </a:r>
            <a:r>
              <a:rPr lang="en-US" dirty="0" smtClean="0"/>
              <a:t> </a:t>
            </a:r>
            <a:r>
              <a:rPr lang="en-US" dirty="0" err="1" smtClean="0"/>
              <a:t>diatrizoate</a:t>
            </a:r>
            <a:r>
              <a:rPr lang="en-US" dirty="0" smtClean="0"/>
              <a:t>) is administered intravenously through the vein in the arm to show the kidneys, </a:t>
            </a:r>
            <a:r>
              <a:rPr lang="en-US" dirty="0" err="1" smtClean="0"/>
              <a:t>ureters</a:t>
            </a:r>
            <a:r>
              <a:rPr lang="en-US" dirty="0" smtClean="0"/>
              <a:t> and bladder through x-ray imaging as dye moves through upper and lower urinary system </a:t>
            </a:r>
            <a:endParaRPr lang="en-US" dirty="0"/>
          </a:p>
        </p:txBody>
      </p:sp>
    </p:spTree>
    <p:extLst>
      <p:ext uri="{BB962C8B-B14F-4D97-AF65-F5344CB8AC3E}">
        <p14:creationId xmlns:p14="http://schemas.microsoft.com/office/powerpoint/2010/main" val="17559694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160" y="334851"/>
            <a:ext cx="8229600" cy="606380"/>
          </a:xfrm>
        </p:spPr>
        <p:txBody>
          <a:bodyPr>
            <a:normAutofit fontScale="90000"/>
          </a:bodyPr>
          <a:lstStyle/>
          <a:p>
            <a:endParaRPr lang="en-US" dirty="0"/>
          </a:p>
        </p:txBody>
      </p:sp>
      <p:sp>
        <p:nvSpPr>
          <p:cNvPr id="3" name="Content Placeholder 2"/>
          <p:cNvSpPr>
            <a:spLocks noGrp="1"/>
          </p:cNvSpPr>
          <p:nvPr>
            <p:ph sz="quarter" idx="1"/>
          </p:nvPr>
        </p:nvSpPr>
        <p:spPr>
          <a:xfrm>
            <a:off x="603160" y="1223493"/>
            <a:ext cx="8229600" cy="5410200"/>
          </a:xfrm>
        </p:spPr>
        <p:txBody>
          <a:bodyPr/>
          <a:lstStyle/>
          <a:p>
            <a:pPr>
              <a:buNone/>
            </a:pPr>
            <a:r>
              <a:rPr lang="en-US" b="1" i="1" dirty="0" smtClean="0"/>
              <a:t>Purpose</a:t>
            </a:r>
          </a:p>
          <a:p>
            <a:pPr>
              <a:buFont typeface="Wingdings" pitchFamily="2" charset="2"/>
              <a:buChar char="Ø"/>
            </a:pPr>
            <a:r>
              <a:rPr lang="en-US" dirty="0" smtClean="0"/>
              <a:t>Providing rough estimate of renal function</a:t>
            </a:r>
          </a:p>
          <a:p>
            <a:pPr>
              <a:buFont typeface="Wingdings" pitchFamily="2" charset="2"/>
              <a:buChar char="Ø"/>
            </a:pPr>
            <a:r>
              <a:rPr lang="en-US" dirty="0" smtClean="0"/>
              <a:t>To detect problems of kidneys, </a:t>
            </a:r>
            <a:r>
              <a:rPr lang="en-US" dirty="0" err="1" smtClean="0"/>
              <a:t>ureters</a:t>
            </a:r>
            <a:r>
              <a:rPr lang="en-US" dirty="0" smtClean="0"/>
              <a:t> and bladder especially obstruction to urine flow through the collecting system, most common cause of kidney stone and also detect bladder and kidney infection</a:t>
            </a:r>
          </a:p>
          <a:p>
            <a:pPr>
              <a:buFont typeface="Wingdings" pitchFamily="2" charset="2"/>
              <a:buChar char="Ø"/>
            </a:pPr>
            <a:r>
              <a:rPr lang="en-US" dirty="0" smtClean="0"/>
              <a:t>Incase of </a:t>
            </a:r>
            <a:r>
              <a:rPr lang="en-US" dirty="0" err="1" smtClean="0"/>
              <a:t>haematuria</a:t>
            </a:r>
            <a:endParaRPr lang="en-US" dirty="0" smtClean="0"/>
          </a:p>
          <a:p>
            <a:pPr>
              <a:buFont typeface="Wingdings" pitchFamily="2" charset="2"/>
              <a:buChar char="Ø"/>
            </a:pPr>
            <a:r>
              <a:rPr lang="en-US" dirty="0" smtClean="0"/>
              <a:t>tumors</a:t>
            </a:r>
            <a:endParaRPr lang="en-US" dirty="0"/>
          </a:p>
        </p:txBody>
      </p:sp>
    </p:spTree>
    <p:extLst>
      <p:ext uri="{BB962C8B-B14F-4D97-AF65-F5344CB8AC3E}">
        <p14:creationId xmlns:p14="http://schemas.microsoft.com/office/powerpoint/2010/main" val="2459193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Upper GIT</a:t>
            </a:r>
            <a:endParaRPr lang="en-US" dirty="0"/>
          </a:p>
        </p:txBody>
      </p:sp>
      <p:sp>
        <p:nvSpPr>
          <p:cNvPr id="3" name="Content Placeholder 2"/>
          <p:cNvSpPr>
            <a:spLocks noGrp="1"/>
          </p:cNvSpPr>
          <p:nvPr>
            <p:ph sz="quarter" idx="1"/>
          </p:nvPr>
        </p:nvSpPr>
        <p:spPr/>
        <p:txBody>
          <a:bodyPr/>
          <a:lstStyle/>
          <a:p>
            <a:pPr>
              <a:buNone/>
            </a:pPr>
            <a:r>
              <a:rPr lang="en-US" b="1" u="sng" dirty="0" smtClean="0">
                <a:solidFill>
                  <a:schemeClr val="accent1"/>
                </a:solidFill>
              </a:rPr>
              <a:t>BARIUM SWALLOW/MEAL:</a:t>
            </a:r>
          </a:p>
          <a:p>
            <a:pPr>
              <a:buFont typeface="Wingdings" pitchFamily="2" charset="2"/>
              <a:buChar char="Ø"/>
            </a:pPr>
            <a:r>
              <a:rPr lang="en-US" dirty="0" smtClean="0"/>
              <a:t>Barium swallow or upper GIT series is an x-ray used to examine the upper digestive tract(esophagus, stomach, and small intestines). Because these organs are normally not visible on x-rays, barium should be swallowed, a liquid that does show up on the x-ray</a:t>
            </a:r>
          </a:p>
          <a:p>
            <a:pPr>
              <a:buFont typeface="Wingdings" pitchFamily="2" charset="2"/>
              <a:buChar char="Ø"/>
            </a:pPr>
            <a:r>
              <a:rPr lang="en-US" dirty="0" smtClean="0"/>
              <a:t>The barium temporarily coats the lining of the esophagus, stomach, and intestines making the outline of these organs visible on x-ray</a:t>
            </a:r>
          </a:p>
          <a:p>
            <a:pPr>
              <a:buNone/>
            </a:pPr>
            <a:endParaRPr lang="en-US" dirty="0" smtClean="0"/>
          </a:p>
          <a:p>
            <a:pPr>
              <a:buNone/>
            </a:pPr>
            <a:endParaRPr lang="en-US" b="1" u="sng" dirty="0">
              <a:solidFill>
                <a:srgbClr val="FF0000"/>
              </a:solidFill>
            </a:endParaRPr>
          </a:p>
        </p:txBody>
      </p:sp>
    </p:spTree>
    <p:extLst>
      <p:ext uri="{BB962C8B-B14F-4D97-AF65-F5344CB8AC3E}">
        <p14:creationId xmlns:p14="http://schemas.microsoft.com/office/powerpoint/2010/main" val="8071541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646" y="321972"/>
            <a:ext cx="8229600" cy="709411"/>
          </a:xfrm>
        </p:spPr>
        <p:txBody>
          <a:bodyPr>
            <a:normAutofit/>
          </a:bodyPr>
          <a:lstStyle/>
          <a:p>
            <a:endParaRPr lang="en-US" dirty="0"/>
          </a:p>
        </p:txBody>
      </p:sp>
      <p:sp>
        <p:nvSpPr>
          <p:cNvPr id="3" name="Content Placeholder 2"/>
          <p:cNvSpPr>
            <a:spLocks noGrp="1"/>
          </p:cNvSpPr>
          <p:nvPr>
            <p:ph sz="quarter" idx="1"/>
          </p:nvPr>
        </p:nvSpPr>
        <p:spPr>
          <a:xfrm>
            <a:off x="551646" y="1171977"/>
            <a:ext cx="8229600" cy="5410200"/>
          </a:xfrm>
        </p:spPr>
        <p:txBody>
          <a:bodyPr/>
          <a:lstStyle/>
          <a:p>
            <a:pPr>
              <a:buNone/>
            </a:pPr>
            <a:r>
              <a:rPr lang="en-US" b="1" i="1" dirty="0" smtClean="0"/>
              <a:t>Procedure</a:t>
            </a:r>
          </a:p>
          <a:p>
            <a:r>
              <a:rPr lang="en-US" dirty="0" smtClean="0"/>
              <a:t>Patient preparation</a:t>
            </a:r>
          </a:p>
          <a:p>
            <a:r>
              <a:rPr lang="en-US" dirty="0" smtClean="0"/>
              <a:t>Contrast media is given to the patient through needle or </a:t>
            </a:r>
            <a:r>
              <a:rPr lang="en-US" dirty="0" err="1" smtClean="0"/>
              <a:t>cannula</a:t>
            </a:r>
            <a:r>
              <a:rPr lang="en-US" dirty="0" smtClean="0"/>
              <a:t> into vein, the contrast media is excreted via kidneys and it becomes visible on x-rays almost immediately after injection.</a:t>
            </a:r>
          </a:p>
          <a:p>
            <a:r>
              <a:rPr lang="en-US" dirty="0" smtClean="0"/>
              <a:t>X-rays are taken at specific time intervals to capture the contrast as it travels through the different parts of the urinary system</a:t>
            </a:r>
          </a:p>
          <a:p>
            <a:r>
              <a:rPr lang="en-US" dirty="0" smtClean="0"/>
              <a:t>This gives a comprehensive view of the patient anatomy and some information on functioning of the renal system</a:t>
            </a:r>
            <a:endParaRPr lang="en-US" dirty="0"/>
          </a:p>
        </p:txBody>
      </p:sp>
    </p:spTree>
    <p:extLst>
      <p:ext uri="{BB962C8B-B14F-4D97-AF65-F5344CB8AC3E}">
        <p14:creationId xmlns:p14="http://schemas.microsoft.com/office/powerpoint/2010/main" val="5954727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3009" y="244699"/>
            <a:ext cx="8229600" cy="633211"/>
          </a:xfrm>
        </p:spPr>
        <p:txBody>
          <a:bodyPr>
            <a:normAutofit fontScale="90000"/>
          </a:bodyPr>
          <a:lstStyle/>
          <a:p>
            <a:endParaRPr lang="en-US" dirty="0"/>
          </a:p>
        </p:txBody>
      </p:sp>
      <p:sp>
        <p:nvSpPr>
          <p:cNvPr id="3" name="Content Placeholder 2"/>
          <p:cNvSpPr>
            <a:spLocks noGrp="1"/>
          </p:cNvSpPr>
          <p:nvPr>
            <p:ph sz="quarter" idx="1"/>
          </p:nvPr>
        </p:nvSpPr>
        <p:spPr>
          <a:xfrm>
            <a:off x="513009" y="1095777"/>
            <a:ext cx="8229600" cy="5486400"/>
          </a:xfrm>
        </p:spPr>
        <p:txBody>
          <a:bodyPr/>
          <a:lstStyle/>
          <a:p>
            <a:pPr>
              <a:buNone/>
            </a:pPr>
            <a:r>
              <a:rPr lang="en-US" b="1" dirty="0" smtClean="0"/>
              <a:t>Note</a:t>
            </a:r>
          </a:p>
          <a:p>
            <a:r>
              <a:rPr lang="en-US" dirty="0" smtClean="0"/>
              <a:t>The patient may feel burning or flushing sensation in the arm as the dye is injected, they also feel metallic taste in the mouth but these are normal and disappear quickly </a:t>
            </a:r>
          </a:p>
          <a:p>
            <a:pPr>
              <a:buNone/>
            </a:pPr>
            <a:r>
              <a:rPr lang="en-US" b="1" u="sng" dirty="0" smtClean="0">
                <a:solidFill>
                  <a:schemeClr val="accent1"/>
                </a:solidFill>
              </a:rPr>
              <a:t>Patient preparation for IVP and infusion drip </a:t>
            </a:r>
            <a:r>
              <a:rPr lang="en-US" b="1" u="sng" dirty="0" err="1" smtClean="0">
                <a:solidFill>
                  <a:schemeClr val="accent1"/>
                </a:solidFill>
              </a:rPr>
              <a:t>pyelography</a:t>
            </a:r>
            <a:endParaRPr lang="en-US" b="1" u="sng" dirty="0" smtClean="0">
              <a:solidFill>
                <a:schemeClr val="accent1"/>
              </a:solidFill>
            </a:endParaRPr>
          </a:p>
          <a:p>
            <a:r>
              <a:rPr lang="en-US" dirty="0" smtClean="0"/>
              <a:t>Take history of any allergies to the dye, especially iodine or shellfish or other sea food and notify the doctor or radiologist</a:t>
            </a:r>
          </a:p>
          <a:p>
            <a:r>
              <a:rPr lang="en-US" dirty="0" smtClean="0"/>
              <a:t>Note conditions such as diabetes, multiple myeloma, renal insufficiency or dehydration</a:t>
            </a:r>
            <a:endParaRPr lang="en-US" dirty="0"/>
          </a:p>
        </p:txBody>
      </p:sp>
    </p:spTree>
    <p:extLst>
      <p:ext uri="{BB962C8B-B14F-4D97-AF65-F5344CB8AC3E}">
        <p14:creationId xmlns:p14="http://schemas.microsoft.com/office/powerpoint/2010/main" val="32017793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129" y="321972"/>
            <a:ext cx="8229600" cy="632138"/>
          </a:xfrm>
        </p:spPr>
        <p:txBody>
          <a:bodyPr>
            <a:normAutofit fontScale="90000"/>
          </a:bodyPr>
          <a:lstStyle/>
          <a:p>
            <a:endParaRPr lang="en-US" dirty="0"/>
          </a:p>
        </p:txBody>
      </p:sp>
      <p:sp>
        <p:nvSpPr>
          <p:cNvPr id="3" name="Content Placeholder 2"/>
          <p:cNvSpPr>
            <a:spLocks noGrp="1"/>
          </p:cNvSpPr>
          <p:nvPr>
            <p:ph sz="quarter" idx="1"/>
          </p:nvPr>
        </p:nvSpPr>
        <p:spPr>
          <a:xfrm>
            <a:off x="500129" y="1224567"/>
            <a:ext cx="8229600" cy="5486400"/>
          </a:xfrm>
        </p:spPr>
        <p:txBody>
          <a:bodyPr>
            <a:normAutofit/>
          </a:bodyPr>
          <a:lstStyle/>
          <a:p>
            <a:r>
              <a:rPr lang="en-US" dirty="0" smtClean="0"/>
              <a:t>Age , specially the elderly</a:t>
            </a:r>
          </a:p>
          <a:p>
            <a:r>
              <a:rPr lang="en-US" dirty="0" smtClean="0"/>
              <a:t>A laxative is given the night before to eliminate </a:t>
            </a:r>
            <a:r>
              <a:rPr lang="en-US" dirty="0" err="1" smtClean="0"/>
              <a:t>faeces</a:t>
            </a:r>
            <a:r>
              <a:rPr lang="en-US" dirty="0" smtClean="0"/>
              <a:t> and gas</a:t>
            </a:r>
          </a:p>
          <a:p>
            <a:r>
              <a:rPr lang="en-US" dirty="0" smtClean="0"/>
              <a:t>Restriction of fluids 8-10hrs to promote concentrated urine, except for those with other noted problems E.g. DM who may not withstand dehydration, special instructions are given</a:t>
            </a:r>
          </a:p>
          <a:p>
            <a:r>
              <a:rPr lang="en-US" dirty="0" smtClean="0"/>
              <a:t>Explain the procedure to the patient and the sensations it may produce  i.e. feeling of warmth and flushing of the face which is temporary</a:t>
            </a:r>
          </a:p>
          <a:p>
            <a:r>
              <a:rPr lang="en-US" dirty="0" smtClean="0"/>
              <a:t>If patient is allergic a test dose of the dye is given intra-</a:t>
            </a:r>
            <a:r>
              <a:rPr lang="en-US" dirty="0" err="1" smtClean="0"/>
              <a:t>dermally</a:t>
            </a:r>
            <a:r>
              <a:rPr lang="en-US" dirty="0" smtClean="0"/>
              <a:t>; if no reaction occurs within 15 minutes the regular test dose is given</a:t>
            </a:r>
          </a:p>
        </p:txBody>
      </p:sp>
    </p:spTree>
    <p:extLst>
      <p:ext uri="{BB962C8B-B14F-4D97-AF65-F5344CB8AC3E}">
        <p14:creationId xmlns:p14="http://schemas.microsoft.com/office/powerpoint/2010/main" val="17356669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35" y="296214"/>
            <a:ext cx="8229600" cy="607454"/>
          </a:xfrm>
        </p:spPr>
        <p:txBody>
          <a:bodyPr>
            <a:normAutofit fontScale="90000"/>
          </a:bodyPr>
          <a:lstStyle/>
          <a:p>
            <a:endParaRPr lang="en-US" dirty="0"/>
          </a:p>
        </p:txBody>
      </p:sp>
      <p:sp>
        <p:nvSpPr>
          <p:cNvPr id="3" name="Content Placeholder 2"/>
          <p:cNvSpPr>
            <a:spLocks noGrp="1"/>
          </p:cNvSpPr>
          <p:nvPr>
            <p:ph sz="quarter" idx="1"/>
          </p:nvPr>
        </p:nvSpPr>
        <p:spPr>
          <a:xfrm>
            <a:off x="435735" y="1147293"/>
            <a:ext cx="8229600" cy="5486400"/>
          </a:xfrm>
        </p:spPr>
        <p:txBody>
          <a:bodyPr>
            <a:normAutofit/>
          </a:bodyPr>
          <a:lstStyle/>
          <a:p>
            <a:pPr>
              <a:buNone/>
            </a:pPr>
            <a:r>
              <a:rPr lang="en-US" b="1" dirty="0" smtClean="0"/>
              <a:t>NOTE </a:t>
            </a:r>
          </a:p>
          <a:p>
            <a:r>
              <a:rPr lang="en-US" dirty="0" smtClean="0"/>
              <a:t>Anaphylactic reaction(</a:t>
            </a:r>
            <a:r>
              <a:rPr lang="en-US" dirty="0" err="1" smtClean="0"/>
              <a:t>nephrotoxicity</a:t>
            </a:r>
            <a:r>
              <a:rPr lang="en-US" dirty="0" smtClean="0"/>
              <a:t>) may occur, though rare, even when the skin test is negative hence monitor the patient for reaction and urinary output</a:t>
            </a:r>
          </a:p>
          <a:p>
            <a:r>
              <a:rPr lang="en-US" dirty="0" smtClean="0"/>
              <a:t>Emergency drugs and emergency must always be ready E.g. adrenaline, corticosteroids, </a:t>
            </a:r>
            <a:r>
              <a:rPr lang="en-US" dirty="0" err="1" smtClean="0"/>
              <a:t>vasopressors</a:t>
            </a:r>
            <a:r>
              <a:rPr lang="en-US" dirty="0" smtClean="0"/>
              <a:t>, O2, </a:t>
            </a:r>
            <a:r>
              <a:rPr lang="en-US" dirty="0" err="1" smtClean="0"/>
              <a:t>tracheostomy</a:t>
            </a:r>
            <a:r>
              <a:rPr lang="en-US" dirty="0" smtClean="0"/>
              <a:t> set, airway and </a:t>
            </a:r>
            <a:r>
              <a:rPr lang="en-US" dirty="0" err="1" smtClean="0"/>
              <a:t>sunction</a:t>
            </a:r>
            <a:endParaRPr lang="en-US" dirty="0" smtClean="0"/>
          </a:p>
          <a:p>
            <a:pPr>
              <a:buNone/>
            </a:pPr>
            <a:r>
              <a:rPr lang="en-US" b="1" i="1" dirty="0" smtClean="0"/>
              <a:t>Post procedure care</a:t>
            </a:r>
          </a:p>
          <a:p>
            <a:pPr>
              <a:buFont typeface="Wingdings" pitchFamily="2" charset="2"/>
              <a:buChar char="ü"/>
            </a:pPr>
            <a:r>
              <a:rPr lang="en-US" dirty="0" smtClean="0"/>
              <a:t>Advise the patient to take lots of fluids to clear the dye  as it may cause headache, nausea, or vomiting</a:t>
            </a:r>
          </a:p>
          <a:p>
            <a:pPr>
              <a:buFont typeface="Wingdings" pitchFamily="2" charset="2"/>
              <a:buChar char="ü"/>
            </a:pPr>
            <a:r>
              <a:rPr lang="en-US" dirty="0" smtClean="0"/>
              <a:t>Anti-emetics incase of vomiting</a:t>
            </a:r>
          </a:p>
          <a:p>
            <a:pPr>
              <a:buFont typeface="Wingdings" pitchFamily="2" charset="2"/>
              <a:buChar char="ü"/>
            </a:pPr>
            <a:r>
              <a:rPr lang="en-US" dirty="0" smtClean="0"/>
              <a:t>Analgesics for the headache</a:t>
            </a:r>
          </a:p>
          <a:p>
            <a:pPr>
              <a:buFont typeface="Wingdings" pitchFamily="2" charset="2"/>
              <a:buChar char="ü"/>
            </a:pPr>
            <a:r>
              <a:rPr lang="en-US" dirty="0" smtClean="0"/>
              <a:t>Vital signs monitoring</a:t>
            </a:r>
            <a:endParaRPr lang="en-US" dirty="0"/>
          </a:p>
        </p:txBody>
      </p:sp>
    </p:spTree>
    <p:extLst>
      <p:ext uri="{BB962C8B-B14F-4D97-AF65-F5344CB8AC3E}">
        <p14:creationId xmlns:p14="http://schemas.microsoft.com/office/powerpoint/2010/main" val="1609943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Infusion drip </a:t>
            </a:r>
            <a:r>
              <a:rPr lang="en-US" b="1" dirty="0" err="1" smtClean="0"/>
              <a:t>pyelography</a:t>
            </a:r>
            <a:endParaRPr lang="en-US" b="1" dirty="0"/>
          </a:p>
        </p:txBody>
      </p:sp>
      <p:sp>
        <p:nvSpPr>
          <p:cNvPr id="3" name="Content Placeholder 2"/>
          <p:cNvSpPr>
            <a:spLocks noGrp="1"/>
          </p:cNvSpPr>
          <p:nvPr>
            <p:ph sz="quarter" idx="1"/>
          </p:nvPr>
        </p:nvSpPr>
        <p:spPr/>
        <p:txBody>
          <a:bodyPr>
            <a:normAutofit/>
          </a:bodyPr>
          <a:lstStyle/>
          <a:p>
            <a:r>
              <a:rPr lang="en-US" dirty="0" smtClean="0"/>
              <a:t>Is IV infusion of a large volume of dilute contrast agent to </a:t>
            </a:r>
            <a:r>
              <a:rPr lang="en-US" dirty="0" err="1" smtClean="0"/>
              <a:t>opacify</a:t>
            </a:r>
            <a:r>
              <a:rPr lang="en-US" dirty="0" smtClean="0"/>
              <a:t> the renal </a:t>
            </a:r>
            <a:r>
              <a:rPr lang="en-US" dirty="0" err="1" smtClean="0"/>
              <a:t>parencyma</a:t>
            </a:r>
            <a:r>
              <a:rPr lang="en-US" dirty="0" smtClean="0"/>
              <a:t> and fill the urinary tract, when prolonged </a:t>
            </a:r>
            <a:r>
              <a:rPr lang="en-US" dirty="0" err="1" smtClean="0"/>
              <a:t>opacification</a:t>
            </a:r>
            <a:r>
              <a:rPr lang="en-US" dirty="0" smtClean="0"/>
              <a:t> of the drainage is required, so that tomograms(body section radiography) can be made at specified intervals  after the start of the infusion to show the filled and distended connection system</a:t>
            </a:r>
          </a:p>
          <a:p>
            <a:r>
              <a:rPr lang="en-US" dirty="0" smtClean="0"/>
              <a:t>The IV infusion is allowed to drip rapidly(unrestricted) through an 18 gauge needle. It takes 6-10mins, in older patients and those with cardiac disease slower infusion is prudent</a:t>
            </a:r>
          </a:p>
          <a:p>
            <a:r>
              <a:rPr lang="en-US" dirty="0" smtClean="0"/>
              <a:t>It shows delays in excretion in cases of ureteral obstruction or renal failure.</a:t>
            </a:r>
            <a:endParaRPr lang="en-US" dirty="0"/>
          </a:p>
        </p:txBody>
      </p:sp>
    </p:spTree>
    <p:extLst>
      <p:ext uri="{BB962C8B-B14F-4D97-AF65-F5344CB8AC3E}">
        <p14:creationId xmlns:p14="http://schemas.microsoft.com/office/powerpoint/2010/main" val="18626452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Retrograde </a:t>
            </a:r>
            <a:r>
              <a:rPr lang="en-US" b="1" dirty="0" err="1" smtClean="0"/>
              <a:t>pyelograghy</a:t>
            </a:r>
            <a:endParaRPr lang="en-US" b="1" dirty="0"/>
          </a:p>
        </p:txBody>
      </p:sp>
      <p:sp>
        <p:nvSpPr>
          <p:cNvPr id="3" name="Content Placeholder 2"/>
          <p:cNvSpPr>
            <a:spLocks noGrp="1"/>
          </p:cNvSpPr>
          <p:nvPr>
            <p:ph sz="quarter" idx="1"/>
          </p:nvPr>
        </p:nvSpPr>
        <p:spPr/>
        <p:txBody>
          <a:bodyPr>
            <a:normAutofit/>
          </a:bodyPr>
          <a:lstStyle/>
          <a:p>
            <a:pPr>
              <a:buFont typeface="Wingdings" pitchFamily="2" charset="2"/>
              <a:buChar char="Ø"/>
            </a:pPr>
            <a:r>
              <a:rPr lang="en-US" dirty="0" smtClean="0"/>
              <a:t>Is a radiologic technique of examining strictures of the collecting system of the kidney</a:t>
            </a:r>
          </a:p>
          <a:p>
            <a:pPr>
              <a:buFont typeface="Wingdings" pitchFamily="2" charset="2"/>
              <a:buChar char="Ø"/>
            </a:pPr>
            <a:r>
              <a:rPr lang="en-US" dirty="0" smtClean="0"/>
              <a:t>A radio opaque contrast medium is injected through a urinary catheter into the </a:t>
            </a:r>
            <a:r>
              <a:rPr lang="en-US" dirty="0" err="1" smtClean="0"/>
              <a:t>ureter</a:t>
            </a:r>
            <a:r>
              <a:rPr lang="en-US" dirty="0" smtClean="0"/>
              <a:t> and the calyces of the pelvis of the kidney using </a:t>
            </a:r>
            <a:r>
              <a:rPr lang="en-US" dirty="0" err="1" smtClean="0"/>
              <a:t>cytoscope</a:t>
            </a:r>
            <a:endParaRPr lang="en-US" dirty="0" smtClean="0"/>
          </a:p>
          <a:p>
            <a:pPr>
              <a:buNone/>
            </a:pPr>
            <a:r>
              <a:rPr lang="en-US" b="1" i="1" dirty="0" smtClean="0"/>
              <a:t>Indications</a:t>
            </a:r>
          </a:p>
          <a:p>
            <a:r>
              <a:rPr lang="en-US" dirty="0" smtClean="0"/>
              <a:t>Incases where IVP provides inadequate visualization</a:t>
            </a:r>
          </a:p>
          <a:p>
            <a:r>
              <a:rPr lang="en-US" dirty="0" smtClean="0"/>
              <a:t>Before extracorporeal shock-wave lithotripsy(to break kidney stones)</a:t>
            </a:r>
          </a:p>
          <a:p>
            <a:r>
              <a:rPr lang="en-US" dirty="0" smtClean="0"/>
              <a:t>Identification of filling defects E.g. kidney stones and tumors</a:t>
            </a:r>
          </a:p>
          <a:p>
            <a:r>
              <a:rPr lang="en-US" dirty="0" smtClean="0"/>
              <a:t>During replacement of </a:t>
            </a:r>
            <a:r>
              <a:rPr lang="en-US" dirty="0" err="1" smtClean="0"/>
              <a:t>ureteral</a:t>
            </a:r>
            <a:r>
              <a:rPr lang="en-US" dirty="0" smtClean="0"/>
              <a:t> stents</a:t>
            </a:r>
            <a:endParaRPr lang="en-US" dirty="0"/>
          </a:p>
        </p:txBody>
      </p:sp>
    </p:spTree>
    <p:extLst>
      <p:ext uri="{BB962C8B-B14F-4D97-AF65-F5344CB8AC3E}">
        <p14:creationId xmlns:p14="http://schemas.microsoft.com/office/powerpoint/2010/main" val="17106519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372" y="206062"/>
            <a:ext cx="8229600" cy="633211"/>
          </a:xfrm>
        </p:spPr>
        <p:txBody>
          <a:bodyPr>
            <a:normAutofit fontScale="90000"/>
          </a:bodyPr>
          <a:lstStyle/>
          <a:p>
            <a:endParaRPr lang="en-US" dirty="0"/>
          </a:p>
        </p:txBody>
      </p:sp>
      <p:sp>
        <p:nvSpPr>
          <p:cNvPr id="3" name="Content Placeholder 2"/>
          <p:cNvSpPr>
            <a:spLocks noGrp="1"/>
          </p:cNvSpPr>
          <p:nvPr>
            <p:ph sz="quarter" idx="1"/>
          </p:nvPr>
        </p:nvSpPr>
        <p:spPr>
          <a:xfrm>
            <a:off x="474372" y="1295400"/>
            <a:ext cx="8229600" cy="5066763"/>
          </a:xfrm>
        </p:spPr>
        <p:txBody>
          <a:bodyPr/>
          <a:lstStyle/>
          <a:p>
            <a:pPr>
              <a:buNone/>
            </a:pPr>
            <a:r>
              <a:rPr lang="en-US" b="1" i="1" dirty="0" smtClean="0"/>
              <a:t>Contraindication</a:t>
            </a:r>
          </a:p>
          <a:p>
            <a:r>
              <a:rPr lang="en-US" dirty="0" smtClean="0"/>
              <a:t>Presence of infected urine</a:t>
            </a:r>
          </a:p>
          <a:p>
            <a:r>
              <a:rPr lang="en-US" dirty="0" smtClean="0"/>
              <a:t>Pregnancy</a:t>
            </a:r>
          </a:p>
          <a:p>
            <a:r>
              <a:rPr lang="en-US" dirty="0" smtClean="0"/>
              <a:t>Allergy to contrast media</a:t>
            </a:r>
          </a:p>
          <a:p>
            <a:pPr>
              <a:buNone/>
            </a:pPr>
            <a:r>
              <a:rPr lang="en-US" b="1" i="1" dirty="0" smtClean="0"/>
              <a:t>Complications</a:t>
            </a:r>
          </a:p>
          <a:p>
            <a:r>
              <a:rPr lang="en-US" dirty="0" smtClean="0"/>
              <a:t>Infection</a:t>
            </a:r>
          </a:p>
          <a:p>
            <a:r>
              <a:rPr lang="en-US" dirty="0" smtClean="0"/>
              <a:t>Perforation of </a:t>
            </a:r>
            <a:r>
              <a:rPr lang="en-US" dirty="0" err="1" smtClean="0"/>
              <a:t>ureter</a:t>
            </a:r>
            <a:endParaRPr lang="en-US" dirty="0" smtClean="0"/>
          </a:p>
          <a:p>
            <a:r>
              <a:rPr lang="en-US" dirty="0" err="1" smtClean="0"/>
              <a:t>haematuria</a:t>
            </a:r>
            <a:endParaRPr lang="en-US" dirty="0" smtClean="0"/>
          </a:p>
          <a:p>
            <a:pPr>
              <a:buNone/>
            </a:pPr>
            <a:endParaRPr lang="en-US" b="1" i="1" dirty="0"/>
          </a:p>
        </p:txBody>
      </p:sp>
    </p:spTree>
    <p:extLst>
      <p:ext uri="{BB962C8B-B14F-4D97-AF65-F5344CB8AC3E}">
        <p14:creationId xmlns:p14="http://schemas.microsoft.com/office/powerpoint/2010/main" val="804846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Myelogram</a:t>
            </a:r>
            <a:r>
              <a:rPr lang="en-US" b="1" dirty="0" smtClean="0"/>
              <a:t>/</a:t>
            </a:r>
            <a:r>
              <a:rPr lang="en-US" b="1" dirty="0" err="1" smtClean="0"/>
              <a:t>myelography</a:t>
            </a:r>
            <a:endParaRPr lang="en-US" b="1" dirty="0"/>
          </a:p>
        </p:txBody>
      </p:sp>
      <p:sp>
        <p:nvSpPr>
          <p:cNvPr id="3" name="Content Placeholder 2"/>
          <p:cNvSpPr>
            <a:spLocks noGrp="1"/>
          </p:cNvSpPr>
          <p:nvPr>
            <p:ph sz="quarter" idx="1"/>
          </p:nvPr>
        </p:nvSpPr>
        <p:spPr/>
        <p:txBody>
          <a:bodyPr/>
          <a:lstStyle/>
          <a:p>
            <a:r>
              <a:rPr lang="en-US" dirty="0" smtClean="0"/>
              <a:t>This is a radiologic examination that uses contrast medium to detect pathology of the spinal cord, including location of spinal cord injury, cysts and tumors</a:t>
            </a:r>
          </a:p>
          <a:p>
            <a:r>
              <a:rPr lang="en-US" dirty="0" smtClean="0"/>
              <a:t>The procedure involves injection of radio opaque dye into cervical or lumbar spine followed by several x-ray projection</a:t>
            </a:r>
          </a:p>
          <a:p>
            <a:r>
              <a:rPr lang="en-US" dirty="0" smtClean="0"/>
              <a:t>A </a:t>
            </a:r>
            <a:r>
              <a:rPr lang="en-US" dirty="0" err="1" smtClean="0"/>
              <a:t>myelogram</a:t>
            </a:r>
            <a:r>
              <a:rPr lang="en-US" dirty="0" smtClean="0"/>
              <a:t> may help find the cause of pain not found by an MRI or CT scan</a:t>
            </a:r>
            <a:endParaRPr lang="en-US" dirty="0"/>
          </a:p>
        </p:txBody>
      </p:sp>
    </p:spTree>
    <p:extLst>
      <p:ext uri="{BB962C8B-B14F-4D97-AF65-F5344CB8AC3E}">
        <p14:creationId xmlns:p14="http://schemas.microsoft.com/office/powerpoint/2010/main" val="35336131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461" y="334851"/>
            <a:ext cx="8229600" cy="568817"/>
          </a:xfrm>
        </p:spPr>
        <p:txBody>
          <a:bodyPr>
            <a:normAutofit fontScale="90000"/>
          </a:bodyPr>
          <a:lstStyle/>
          <a:p>
            <a:endParaRPr lang="en-US" dirty="0"/>
          </a:p>
        </p:txBody>
      </p:sp>
      <p:sp>
        <p:nvSpPr>
          <p:cNvPr id="3" name="Content Placeholder 2"/>
          <p:cNvSpPr>
            <a:spLocks noGrp="1"/>
          </p:cNvSpPr>
          <p:nvPr>
            <p:ph sz="quarter" idx="1"/>
          </p:nvPr>
        </p:nvSpPr>
        <p:spPr>
          <a:xfrm>
            <a:off x="358461" y="1371600"/>
            <a:ext cx="8746901" cy="4694349"/>
          </a:xfrm>
        </p:spPr>
        <p:txBody>
          <a:bodyPr/>
          <a:lstStyle/>
          <a:p>
            <a:pPr>
              <a:buNone/>
            </a:pPr>
            <a:r>
              <a:rPr lang="en-US" b="1" i="1" dirty="0" smtClean="0"/>
              <a:t>Indications</a:t>
            </a:r>
          </a:p>
          <a:p>
            <a:pPr>
              <a:buFont typeface="Wingdings" pitchFamily="2" charset="2"/>
              <a:buChar char="Ø"/>
            </a:pPr>
            <a:r>
              <a:rPr lang="en-US" dirty="0" smtClean="0"/>
              <a:t>The cause of leg or arm numbness, weakness or pain</a:t>
            </a:r>
          </a:p>
          <a:p>
            <a:pPr>
              <a:buFont typeface="Wingdings" pitchFamily="2" charset="2"/>
              <a:buChar char="Ø"/>
            </a:pPr>
            <a:r>
              <a:rPr lang="en-US" dirty="0" smtClean="0"/>
              <a:t>Narrowing of the spinal canal(spinal </a:t>
            </a:r>
            <a:r>
              <a:rPr lang="en-US" dirty="0" err="1" smtClean="0"/>
              <a:t>stenosis</a:t>
            </a:r>
            <a:r>
              <a:rPr lang="en-US" dirty="0" smtClean="0"/>
              <a:t>)</a:t>
            </a:r>
          </a:p>
          <a:p>
            <a:pPr>
              <a:buFont typeface="Wingdings" pitchFamily="2" charset="2"/>
              <a:buChar char="Ø"/>
            </a:pPr>
            <a:r>
              <a:rPr lang="en-US" dirty="0" smtClean="0"/>
              <a:t>Tumor or infection causing problems with the spinal cord or nerve roots</a:t>
            </a:r>
          </a:p>
          <a:p>
            <a:pPr>
              <a:buFont typeface="Wingdings" pitchFamily="2" charset="2"/>
              <a:buChar char="Ø"/>
            </a:pPr>
            <a:r>
              <a:rPr lang="en-US" dirty="0" smtClean="0"/>
              <a:t>A spinal disc that has ruptured (herniated disc)</a:t>
            </a:r>
          </a:p>
          <a:p>
            <a:pPr>
              <a:buFont typeface="Wingdings" pitchFamily="2" charset="2"/>
              <a:buChar char="Ø"/>
            </a:pPr>
            <a:r>
              <a:rPr lang="en-US" dirty="0" smtClean="0"/>
              <a:t>Inflammation of the membrane covering the brain and spinal cord</a:t>
            </a:r>
          </a:p>
          <a:p>
            <a:pPr>
              <a:buFont typeface="Wingdings" pitchFamily="2" charset="2"/>
              <a:buChar char="Ø"/>
            </a:pPr>
            <a:r>
              <a:rPr lang="en-US" dirty="0" smtClean="0"/>
              <a:t>Problems with blood vessels to the spine</a:t>
            </a:r>
            <a:endParaRPr lang="en-US" dirty="0"/>
          </a:p>
        </p:txBody>
      </p:sp>
    </p:spTree>
    <p:extLst>
      <p:ext uri="{BB962C8B-B14F-4D97-AF65-F5344CB8AC3E}">
        <p14:creationId xmlns:p14="http://schemas.microsoft.com/office/powerpoint/2010/main" val="29943895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6947" y="360608"/>
            <a:ext cx="8229600" cy="657896"/>
          </a:xfrm>
        </p:spPr>
        <p:txBody>
          <a:bodyPr>
            <a:normAutofit/>
          </a:bodyPr>
          <a:lstStyle/>
          <a:p>
            <a:endParaRPr lang="en-US" dirty="0"/>
          </a:p>
        </p:txBody>
      </p:sp>
      <p:sp>
        <p:nvSpPr>
          <p:cNvPr id="3" name="Content Placeholder 2"/>
          <p:cNvSpPr>
            <a:spLocks noGrp="1"/>
          </p:cNvSpPr>
          <p:nvPr>
            <p:ph sz="quarter" idx="1"/>
          </p:nvPr>
        </p:nvSpPr>
        <p:spPr>
          <a:xfrm>
            <a:off x="757707" y="1209541"/>
            <a:ext cx="8229600" cy="5334000"/>
          </a:xfrm>
        </p:spPr>
        <p:txBody>
          <a:bodyPr>
            <a:normAutofit/>
          </a:bodyPr>
          <a:lstStyle/>
          <a:p>
            <a:pPr>
              <a:buNone/>
            </a:pPr>
            <a:r>
              <a:rPr lang="en-US" b="1" i="1" dirty="0" smtClean="0"/>
              <a:t>Pre procedure care</a:t>
            </a:r>
          </a:p>
          <a:p>
            <a:r>
              <a:rPr lang="en-US" dirty="0" smtClean="0"/>
              <a:t>Explain the procedure to the patient</a:t>
            </a:r>
          </a:p>
          <a:p>
            <a:r>
              <a:rPr lang="en-US" dirty="0" smtClean="0"/>
              <a:t>Obtain a signed consent</a:t>
            </a:r>
          </a:p>
          <a:p>
            <a:r>
              <a:rPr lang="en-US" dirty="0" smtClean="0"/>
              <a:t>Starve the patient before the procedure for the prescribed time</a:t>
            </a:r>
          </a:p>
          <a:p>
            <a:r>
              <a:rPr lang="en-US" dirty="0" smtClean="0"/>
              <a:t>Remove dentures and metal ornaments or objects</a:t>
            </a:r>
          </a:p>
          <a:p>
            <a:pPr>
              <a:buNone/>
            </a:pPr>
            <a:r>
              <a:rPr lang="en-US" b="1" i="1" dirty="0" smtClean="0"/>
              <a:t>Procedure</a:t>
            </a:r>
          </a:p>
          <a:p>
            <a:pPr>
              <a:buFont typeface="Wingdings" pitchFamily="2" charset="2"/>
              <a:buChar char="v"/>
            </a:pPr>
            <a:r>
              <a:rPr lang="en-US" dirty="0" smtClean="0"/>
              <a:t>Patient lies prone on the x-ray table with lower extremities tightly secured with straps to the table</a:t>
            </a:r>
          </a:p>
          <a:p>
            <a:pPr>
              <a:buFont typeface="Wingdings" pitchFamily="2" charset="2"/>
              <a:buChar char="v"/>
            </a:pPr>
            <a:r>
              <a:rPr lang="en-US" dirty="0" smtClean="0"/>
              <a:t>Skin area is infiltrated with local </a:t>
            </a:r>
            <a:r>
              <a:rPr lang="en-US" dirty="0" err="1" smtClean="0"/>
              <a:t>anaesthesia</a:t>
            </a:r>
            <a:r>
              <a:rPr lang="en-US" dirty="0" smtClean="0"/>
              <a:t>, dye is then injected into the </a:t>
            </a:r>
            <a:r>
              <a:rPr lang="en-US" dirty="0" err="1" smtClean="0"/>
              <a:t>thecal</a:t>
            </a:r>
            <a:r>
              <a:rPr lang="en-US" dirty="0" smtClean="0"/>
              <a:t> sac, then the table is slowly rotated into circular motion</a:t>
            </a:r>
          </a:p>
          <a:p>
            <a:pPr>
              <a:buFont typeface="Wingdings" pitchFamily="2" charset="2"/>
              <a:buChar char="v"/>
            </a:pPr>
            <a:endParaRPr lang="en-US" dirty="0"/>
          </a:p>
        </p:txBody>
      </p:sp>
    </p:spTree>
    <p:extLst>
      <p:ext uri="{BB962C8B-B14F-4D97-AF65-F5344CB8AC3E}">
        <p14:creationId xmlns:p14="http://schemas.microsoft.com/office/powerpoint/2010/main" val="1619878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071" y="128790"/>
            <a:ext cx="8229600" cy="530180"/>
          </a:xfrm>
        </p:spPr>
        <p:txBody>
          <a:bodyPr>
            <a:normAutofit fontScale="90000"/>
          </a:bodyPr>
          <a:lstStyle/>
          <a:p>
            <a:endParaRPr lang="en-US" dirty="0"/>
          </a:p>
        </p:txBody>
      </p:sp>
      <p:sp>
        <p:nvSpPr>
          <p:cNvPr id="3" name="Content Placeholder 2"/>
          <p:cNvSpPr>
            <a:spLocks noGrp="1"/>
          </p:cNvSpPr>
          <p:nvPr>
            <p:ph sz="quarter" idx="1"/>
          </p:nvPr>
        </p:nvSpPr>
        <p:spPr>
          <a:xfrm>
            <a:off x="719071" y="1185929"/>
            <a:ext cx="8229600" cy="5486400"/>
          </a:xfrm>
        </p:spPr>
        <p:txBody>
          <a:bodyPr/>
          <a:lstStyle/>
          <a:p>
            <a:pPr>
              <a:buNone/>
            </a:pPr>
            <a:r>
              <a:rPr lang="en-US" b="1" i="1" dirty="0" smtClean="0"/>
              <a:t> Indications</a:t>
            </a:r>
          </a:p>
          <a:p>
            <a:pPr>
              <a:buFont typeface="Wingdings" pitchFamily="2" charset="2"/>
              <a:buChar char="Ø"/>
            </a:pPr>
            <a:r>
              <a:rPr lang="en-US" dirty="0" smtClean="0"/>
              <a:t>To check position, patency, and </a:t>
            </a:r>
            <a:r>
              <a:rPr lang="en-US" dirty="0" err="1" smtClean="0"/>
              <a:t>calibre</a:t>
            </a:r>
            <a:r>
              <a:rPr lang="en-US" dirty="0" smtClean="0"/>
              <a:t> of the esophagus</a:t>
            </a:r>
          </a:p>
          <a:p>
            <a:pPr>
              <a:buFont typeface="Wingdings" pitchFamily="2" charset="2"/>
              <a:buChar char="Ø"/>
            </a:pPr>
            <a:r>
              <a:rPr lang="en-US" dirty="0" smtClean="0"/>
              <a:t>Presence or absence of right </a:t>
            </a:r>
            <a:r>
              <a:rPr lang="en-US" dirty="0" err="1" smtClean="0"/>
              <a:t>atrial</a:t>
            </a:r>
            <a:r>
              <a:rPr lang="en-US" dirty="0" smtClean="0"/>
              <a:t> enlargement causing pressure on the esophagus</a:t>
            </a:r>
          </a:p>
          <a:p>
            <a:pPr>
              <a:buFont typeface="Wingdings" pitchFamily="2" charset="2"/>
              <a:buChar char="Ø"/>
            </a:pPr>
            <a:r>
              <a:rPr lang="en-US" dirty="0" smtClean="0"/>
              <a:t>Esophageal </a:t>
            </a:r>
            <a:r>
              <a:rPr lang="en-US" dirty="0" err="1" smtClean="0"/>
              <a:t>varices</a:t>
            </a:r>
            <a:endParaRPr lang="en-US" dirty="0" smtClean="0"/>
          </a:p>
          <a:p>
            <a:pPr>
              <a:buFont typeface="Wingdings" pitchFamily="2" charset="2"/>
              <a:buChar char="Ø"/>
            </a:pPr>
            <a:r>
              <a:rPr lang="en-US" dirty="0" smtClean="0"/>
              <a:t>Ulcers, tumors, and abnormalities in the stomach</a:t>
            </a:r>
          </a:p>
          <a:p>
            <a:pPr>
              <a:buFont typeface="Wingdings" pitchFamily="2" charset="2"/>
              <a:buChar char="Ø"/>
            </a:pPr>
            <a:r>
              <a:rPr lang="en-US" dirty="0" smtClean="0"/>
              <a:t>Patency of the pylorus and duodenum</a:t>
            </a:r>
          </a:p>
          <a:p>
            <a:pPr>
              <a:buFont typeface="Wingdings" pitchFamily="2" charset="2"/>
              <a:buChar char="Ø"/>
            </a:pPr>
            <a:r>
              <a:rPr lang="en-US" dirty="0" smtClean="0"/>
              <a:t>To assess the rate of gastric emptying and activity of small intestines</a:t>
            </a:r>
          </a:p>
          <a:p>
            <a:pPr>
              <a:buFont typeface="Wingdings" pitchFamily="2" charset="2"/>
              <a:buChar char="Ø"/>
            </a:pPr>
            <a:r>
              <a:rPr lang="en-US" dirty="0" smtClean="0"/>
              <a:t>Check for causes of inflammation of intestines and swallowing problems</a:t>
            </a:r>
          </a:p>
          <a:p>
            <a:pPr>
              <a:buNone/>
            </a:pPr>
            <a:endParaRPr lang="en-US" b="1" i="1" dirty="0"/>
          </a:p>
        </p:txBody>
      </p:sp>
    </p:spTree>
    <p:extLst>
      <p:ext uri="{BB962C8B-B14F-4D97-AF65-F5344CB8AC3E}">
        <p14:creationId xmlns:p14="http://schemas.microsoft.com/office/powerpoint/2010/main" val="348035599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040" y="244699"/>
            <a:ext cx="8229600" cy="607454"/>
          </a:xfrm>
        </p:spPr>
        <p:txBody>
          <a:bodyPr>
            <a:normAutofit fontScale="90000"/>
          </a:bodyPr>
          <a:lstStyle/>
          <a:p>
            <a:endParaRPr lang="en-US" dirty="0"/>
          </a:p>
        </p:txBody>
      </p:sp>
      <p:sp>
        <p:nvSpPr>
          <p:cNvPr id="3" name="Content Placeholder 2"/>
          <p:cNvSpPr>
            <a:spLocks noGrp="1"/>
          </p:cNvSpPr>
          <p:nvPr>
            <p:ph sz="quarter" idx="1"/>
          </p:nvPr>
        </p:nvSpPr>
        <p:spPr>
          <a:xfrm>
            <a:off x="616040" y="1122609"/>
            <a:ext cx="8229600" cy="5562600"/>
          </a:xfrm>
        </p:spPr>
        <p:txBody>
          <a:bodyPr/>
          <a:lstStyle/>
          <a:p>
            <a:pPr>
              <a:buFont typeface="Wingdings" pitchFamily="2" charset="2"/>
              <a:buChar char="v"/>
            </a:pPr>
            <a:r>
              <a:rPr lang="en-US" dirty="0" smtClean="0"/>
              <a:t>First down at the head end for 4-6 minutes then rotated up at the head end for the same duration</a:t>
            </a:r>
          </a:p>
          <a:p>
            <a:pPr>
              <a:buFont typeface="Wingdings" pitchFamily="2" charset="2"/>
              <a:buChar char="v"/>
            </a:pPr>
            <a:r>
              <a:rPr lang="en-US" dirty="0" smtClean="0"/>
              <a:t>Several more minutes the process is completed. This movement ensures the contrast has sufficiently worked it’s way through the spinal cord, followed by x-rays, CT or MRI scans</a:t>
            </a:r>
          </a:p>
          <a:p>
            <a:pPr>
              <a:buFont typeface="Wingdings" pitchFamily="2" charset="2"/>
              <a:buChar char="v"/>
            </a:pPr>
            <a:r>
              <a:rPr lang="en-US" dirty="0" smtClean="0"/>
              <a:t>If the dye introduced in spinal tap was oil based, the physician conducting the procedure will remove it after the procedure. If water based dye is used it’s not removed as it is eventually absorbed by the body</a:t>
            </a:r>
            <a:endParaRPr lang="en-US" dirty="0"/>
          </a:p>
        </p:txBody>
      </p:sp>
    </p:spTree>
    <p:extLst>
      <p:ext uri="{BB962C8B-B14F-4D97-AF65-F5344CB8AC3E}">
        <p14:creationId xmlns:p14="http://schemas.microsoft.com/office/powerpoint/2010/main" val="20063055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4524" y="347730"/>
            <a:ext cx="8229600" cy="646090"/>
          </a:xfrm>
        </p:spPr>
        <p:txBody>
          <a:bodyPr>
            <a:normAutofit/>
          </a:bodyPr>
          <a:lstStyle/>
          <a:p>
            <a:endParaRPr lang="en-US" dirty="0"/>
          </a:p>
        </p:txBody>
      </p:sp>
      <p:sp>
        <p:nvSpPr>
          <p:cNvPr id="3" name="Content Placeholder 2"/>
          <p:cNvSpPr>
            <a:spLocks noGrp="1"/>
          </p:cNvSpPr>
          <p:nvPr>
            <p:ph sz="quarter" idx="1"/>
          </p:nvPr>
        </p:nvSpPr>
        <p:spPr>
          <a:xfrm>
            <a:off x="564524" y="1250324"/>
            <a:ext cx="8229600" cy="4944414"/>
          </a:xfrm>
        </p:spPr>
        <p:txBody>
          <a:bodyPr/>
          <a:lstStyle/>
          <a:p>
            <a:pPr>
              <a:buNone/>
            </a:pPr>
            <a:r>
              <a:rPr lang="en-US" b="1" i="1" dirty="0" smtClean="0"/>
              <a:t>Post procedure care</a:t>
            </a:r>
          </a:p>
          <a:p>
            <a:r>
              <a:rPr lang="en-US" dirty="0" smtClean="0"/>
              <a:t>Patient should be in recumbent position for 24hrs with head raised</a:t>
            </a:r>
          </a:p>
          <a:p>
            <a:r>
              <a:rPr lang="en-US" dirty="0" smtClean="0"/>
              <a:t>Observe for neurologic signs especially headache as a result of CSF leakage </a:t>
            </a:r>
          </a:p>
          <a:p>
            <a:r>
              <a:rPr lang="en-US" dirty="0" smtClean="0"/>
              <a:t>Encourage the patient to increase fluid intake to enhance dye excretion</a:t>
            </a:r>
          </a:p>
          <a:p>
            <a:r>
              <a:rPr lang="en-US" dirty="0" smtClean="0"/>
              <a:t>Instruct the patient to avoid strenuous activities and heavy lifting at least a day after test</a:t>
            </a:r>
            <a:endParaRPr lang="en-US" dirty="0"/>
          </a:p>
        </p:txBody>
      </p:sp>
    </p:spTree>
    <p:extLst>
      <p:ext uri="{BB962C8B-B14F-4D97-AF65-F5344CB8AC3E}">
        <p14:creationId xmlns:p14="http://schemas.microsoft.com/office/powerpoint/2010/main" val="10863571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92840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5284" y="347730"/>
            <a:ext cx="8229600" cy="530180"/>
          </a:xfrm>
        </p:spPr>
        <p:txBody>
          <a:bodyPr>
            <a:normAutofit fontScale="90000"/>
          </a:bodyPr>
          <a:lstStyle/>
          <a:p>
            <a:endParaRPr lang="en-US" dirty="0"/>
          </a:p>
        </p:txBody>
      </p:sp>
      <p:sp>
        <p:nvSpPr>
          <p:cNvPr id="3" name="Content Placeholder 2"/>
          <p:cNvSpPr>
            <a:spLocks noGrp="1"/>
          </p:cNvSpPr>
          <p:nvPr>
            <p:ph sz="quarter" idx="1"/>
          </p:nvPr>
        </p:nvSpPr>
        <p:spPr>
          <a:xfrm>
            <a:off x="1015284" y="1108656"/>
            <a:ext cx="8229600" cy="5486400"/>
          </a:xfrm>
        </p:spPr>
        <p:txBody>
          <a:bodyPr>
            <a:normAutofit/>
          </a:bodyPr>
          <a:lstStyle/>
          <a:p>
            <a:pPr>
              <a:buNone/>
            </a:pPr>
            <a:r>
              <a:rPr lang="en-US" b="1" i="1" dirty="0" smtClean="0"/>
              <a:t>Patient preparation</a:t>
            </a:r>
          </a:p>
          <a:p>
            <a:r>
              <a:rPr lang="en-US" dirty="0" smtClean="0"/>
              <a:t>Starve the patient from midnight</a:t>
            </a:r>
          </a:p>
          <a:p>
            <a:r>
              <a:rPr lang="en-US" dirty="0" smtClean="0"/>
              <a:t>A laxative is given to clear the intestinal tract</a:t>
            </a:r>
          </a:p>
          <a:p>
            <a:r>
              <a:rPr lang="en-US" dirty="0" smtClean="0"/>
              <a:t>Smoking is discouraged the morning of the examination because it stimulates gastric motility</a:t>
            </a:r>
          </a:p>
          <a:p>
            <a:pPr>
              <a:buNone/>
            </a:pPr>
            <a:r>
              <a:rPr lang="en-US" b="1" i="1" dirty="0" smtClean="0"/>
              <a:t>Procedure</a:t>
            </a:r>
          </a:p>
          <a:p>
            <a:pPr>
              <a:buFont typeface="Wingdings" pitchFamily="2" charset="2"/>
              <a:buChar char="ü"/>
            </a:pPr>
            <a:r>
              <a:rPr lang="en-US" dirty="0" smtClean="0"/>
              <a:t>The patient is given barium meal to swallow. He may also be asked to swallow some tablets that ‘fizz’(cause air bubbles to be released in the stomach)</a:t>
            </a:r>
          </a:p>
          <a:p>
            <a:pPr>
              <a:buFont typeface="Wingdings" pitchFamily="2" charset="2"/>
              <a:buChar char="ü"/>
            </a:pPr>
            <a:r>
              <a:rPr lang="en-US" dirty="0" smtClean="0"/>
              <a:t>The x-ray technician asks the patient to stand or lie in different positions over the next few minutes, to help spread around the barium </a:t>
            </a:r>
            <a:r>
              <a:rPr lang="en-US" dirty="0" err="1" smtClean="0"/>
              <a:t>sulphate</a:t>
            </a:r>
            <a:r>
              <a:rPr lang="en-US" dirty="0" smtClean="0"/>
              <a:t>.</a:t>
            </a:r>
          </a:p>
          <a:p>
            <a:pPr>
              <a:buFont typeface="Wingdings" pitchFamily="2" charset="2"/>
              <a:buChar char="ü"/>
            </a:pPr>
            <a:r>
              <a:rPr lang="en-US" dirty="0" smtClean="0"/>
              <a:t>Most x-ray pictures are taken when the patient lies on the back  on the table, the x-ray machine or table is moved few times so it  can take pictures of all internal structures</a:t>
            </a:r>
            <a:endParaRPr lang="en-US" dirty="0"/>
          </a:p>
        </p:txBody>
      </p:sp>
    </p:spTree>
    <p:extLst>
      <p:ext uri="{BB962C8B-B14F-4D97-AF65-F5344CB8AC3E}">
        <p14:creationId xmlns:p14="http://schemas.microsoft.com/office/powerpoint/2010/main" val="32194637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5133" y="296214"/>
            <a:ext cx="8229600" cy="517301"/>
          </a:xfrm>
        </p:spPr>
        <p:txBody>
          <a:bodyPr>
            <a:normAutofit fontScale="90000"/>
          </a:bodyPr>
          <a:lstStyle/>
          <a:p>
            <a:endParaRPr lang="en-US" dirty="0"/>
          </a:p>
        </p:txBody>
      </p:sp>
      <p:sp>
        <p:nvSpPr>
          <p:cNvPr id="3" name="Content Placeholder 2"/>
          <p:cNvSpPr>
            <a:spLocks noGrp="1"/>
          </p:cNvSpPr>
          <p:nvPr>
            <p:ph sz="quarter" idx="1"/>
          </p:nvPr>
        </p:nvSpPr>
        <p:spPr>
          <a:xfrm>
            <a:off x="809222" y="1237445"/>
            <a:ext cx="8229600" cy="4686837"/>
          </a:xfrm>
        </p:spPr>
        <p:txBody>
          <a:bodyPr/>
          <a:lstStyle/>
          <a:p>
            <a:pPr>
              <a:buFont typeface="Wingdings" pitchFamily="2" charset="2"/>
              <a:buChar char="ü"/>
            </a:pPr>
            <a:r>
              <a:rPr lang="en-US" dirty="0" smtClean="0"/>
              <a:t>The radiologist observes the passage of barium through the esophagus and stomach and notes abnormalities of the outline and in filling and emptying of the stomach.</a:t>
            </a:r>
          </a:p>
          <a:p>
            <a:pPr>
              <a:buFont typeface="Wingdings" pitchFamily="2" charset="2"/>
              <a:buChar char="ü"/>
            </a:pPr>
            <a:r>
              <a:rPr lang="en-US" dirty="0" smtClean="0"/>
              <a:t>As the barium passes through the small intestine a further x-ray examination is made to assess the rate of gastric emptying and the activity of the small intestines</a:t>
            </a:r>
          </a:p>
          <a:p>
            <a:pPr>
              <a:buFont typeface="Wingdings" pitchFamily="2" charset="2"/>
              <a:buChar char="ü"/>
            </a:pPr>
            <a:r>
              <a:rPr lang="en-US" dirty="0" smtClean="0"/>
              <a:t>Advice the patient to hold breath during x-ray</a:t>
            </a:r>
            <a:endParaRPr lang="en-US" dirty="0"/>
          </a:p>
        </p:txBody>
      </p:sp>
    </p:spTree>
    <p:extLst>
      <p:ext uri="{BB962C8B-B14F-4D97-AF65-F5344CB8AC3E}">
        <p14:creationId xmlns:p14="http://schemas.microsoft.com/office/powerpoint/2010/main" val="26556576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040" y="347730"/>
            <a:ext cx="8229600" cy="593501"/>
          </a:xfrm>
        </p:spPr>
        <p:txBody>
          <a:bodyPr>
            <a:normAutofit fontScale="90000"/>
          </a:bodyPr>
          <a:lstStyle/>
          <a:p>
            <a:endParaRPr lang="en-US" dirty="0"/>
          </a:p>
        </p:txBody>
      </p:sp>
      <p:sp>
        <p:nvSpPr>
          <p:cNvPr id="3" name="Content Placeholder 2"/>
          <p:cNvSpPr>
            <a:spLocks noGrp="1"/>
          </p:cNvSpPr>
          <p:nvPr>
            <p:ph sz="quarter" idx="1"/>
          </p:nvPr>
        </p:nvSpPr>
        <p:spPr>
          <a:xfrm>
            <a:off x="616040" y="1287887"/>
            <a:ext cx="8229600" cy="5410200"/>
          </a:xfrm>
        </p:spPr>
        <p:txBody>
          <a:bodyPr/>
          <a:lstStyle/>
          <a:p>
            <a:pPr>
              <a:buNone/>
            </a:pPr>
            <a:r>
              <a:rPr lang="en-US" b="1" i="1" dirty="0" smtClean="0"/>
              <a:t>After care</a:t>
            </a:r>
          </a:p>
          <a:p>
            <a:r>
              <a:rPr lang="en-US" dirty="0" smtClean="0"/>
              <a:t>Advice the patient to drink more water than usual to help clear out the barium and to prevent constipation, which may be a side effect of the test</a:t>
            </a:r>
          </a:p>
          <a:p>
            <a:r>
              <a:rPr lang="en-US" dirty="0" smtClean="0"/>
              <a:t>Tell the patient that their stool may appear light in color for a couple of days but it clears off spontaneously.</a:t>
            </a:r>
          </a:p>
          <a:p>
            <a:r>
              <a:rPr lang="en-US" dirty="0" smtClean="0"/>
              <a:t>After the test, the patient should eat normally and resume their normal activities</a:t>
            </a:r>
            <a:endParaRPr lang="en-US" dirty="0"/>
          </a:p>
        </p:txBody>
      </p:sp>
    </p:spTree>
    <p:extLst>
      <p:ext uri="{BB962C8B-B14F-4D97-AF65-F5344CB8AC3E}">
        <p14:creationId xmlns:p14="http://schemas.microsoft.com/office/powerpoint/2010/main" val="1745603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Lower GIT:</a:t>
            </a:r>
            <a:br>
              <a:rPr lang="en-US" dirty="0" smtClean="0"/>
            </a:br>
            <a:r>
              <a:rPr lang="en-US" dirty="0" smtClean="0"/>
              <a:t>Barium enema </a:t>
            </a:r>
            <a:endParaRPr lang="en-US" dirty="0"/>
          </a:p>
        </p:txBody>
      </p:sp>
      <p:sp>
        <p:nvSpPr>
          <p:cNvPr id="3" name="Content Placeholder 2"/>
          <p:cNvSpPr>
            <a:spLocks noGrp="1"/>
          </p:cNvSpPr>
          <p:nvPr>
            <p:ph sz="quarter" idx="1"/>
          </p:nvPr>
        </p:nvSpPr>
        <p:spPr/>
        <p:txBody>
          <a:bodyPr/>
          <a:lstStyle/>
          <a:p>
            <a:r>
              <a:rPr lang="en-US" dirty="0" smtClean="0"/>
              <a:t>This is a special x-ray of the large intestine which includes colon and rectum.(barium enema-white chalky material)</a:t>
            </a:r>
          </a:p>
          <a:p>
            <a:pPr>
              <a:buNone/>
            </a:pPr>
            <a:r>
              <a:rPr lang="en-US" b="1" i="1" dirty="0" smtClean="0"/>
              <a:t>Indications </a:t>
            </a:r>
          </a:p>
          <a:p>
            <a:pPr>
              <a:buFont typeface="Wingdings" pitchFamily="2" charset="2"/>
              <a:buChar char="Ø"/>
            </a:pPr>
            <a:r>
              <a:rPr lang="en-US" dirty="0" smtClean="0"/>
              <a:t>Diagnose and evaluate the extent of inflammatory bowel disease such as ulcerative colitis and </a:t>
            </a:r>
            <a:r>
              <a:rPr lang="en-US" dirty="0" err="1" smtClean="0"/>
              <a:t>crohn’s</a:t>
            </a:r>
            <a:r>
              <a:rPr lang="en-US" dirty="0" smtClean="0"/>
              <a:t> disease</a:t>
            </a:r>
          </a:p>
          <a:p>
            <a:pPr>
              <a:buFont typeface="Wingdings" pitchFamily="2" charset="2"/>
              <a:buChar char="Ø"/>
            </a:pPr>
            <a:r>
              <a:rPr lang="en-US" dirty="0" smtClean="0"/>
              <a:t>Polyps can be diagnosed though can’t be removed like in colonoscopy.</a:t>
            </a:r>
          </a:p>
          <a:p>
            <a:pPr>
              <a:buFont typeface="Wingdings" pitchFamily="2" charset="2"/>
              <a:buChar char="Ø"/>
            </a:pPr>
            <a:r>
              <a:rPr lang="en-US" dirty="0" smtClean="0"/>
              <a:t>Other bowel problems diagnosed are:</a:t>
            </a:r>
          </a:p>
          <a:p>
            <a:pPr>
              <a:buNone/>
            </a:pPr>
            <a:endParaRPr lang="en-US" dirty="0"/>
          </a:p>
        </p:txBody>
      </p:sp>
    </p:spTree>
    <p:extLst>
      <p:ext uri="{BB962C8B-B14F-4D97-AF65-F5344CB8AC3E}">
        <p14:creationId xmlns:p14="http://schemas.microsoft.com/office/powerpoint/2010/main" val="24594827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493" y="347730"/>
            <a:ext cx="8229600" cy="517301"/>
          </a:xfrm>
        </p:spPr>
        <p:txBody>
          <a:bodyPr>
            <a:normAutofit fontScale="90000"/>
          </a:bodyPr>
          <a:lstStyle/>
          <a:p>
            <a:endParaRPr lang="en-US" dirty="0"/>
          </a:p>
        </p:txBody>
      </p:sp>
      <p:sp>
        <p:nvSpPr>
          <p:cNvPr id="3" name="Content Placeholder 2"/>
          <p:cNvSpPr>
            <a:spLocks noGrp="1"/>
          </p:cNvSpPr>
          <p:nvPr>
            <p:ph sz="quarter" idx="1"/>
          </p:nvPr>
        </p:nvSpPr>
        <p:spPr>
          <a:xfrm>
            <a:off x="461493" y="1082898"/>
            <a:ext cx="8229600" cy="5486400"/>
          </a:xfrm>
        </p:spPr>
        <p:txBody>
          <a:bodyPr/>
          <a:lstStyle/>
          <a:p>
            <a:r>
              <a:rPr lang="en-US" dirty="0" err="1" smtClean="0"/>
              <a:t>Diverticulosis</a:t>
            </a:r>
            <a:r>
              <a:rPr lang="en-US" dirty="0" smtClean="0"/>
              <a:t>(small pouches formed on colon wall that can get </a:t>
            </a:r>
            <a:r>
              <a:rPr lang="en-US" dirty="0" err="1" smtClean="0"/>
              <a:t>inflammed</a:t>
            </a:r>
            <a:r>
              <a:rPr lang="en-US" dirty="0" smtClean="0"/>
              <a:t>)</a:t>
            </a:r>
          </a:p>
          <a:p>
            <a:r>
              <a:rPr lang="en-US" dirty="0" err="1" smtClean="0"/>
              <a:t>Intussusception</a:t>
            </a:r>
            <a:endParaRPr lang="en-US" dirty="0" smtClean="0"/>
          </a:p>
          <a:p>
            <a:r>
              <a:rPr lang="en-US" dirty="0" smtClean="0"/>
              <a:t>Acute appendicitis or twisted loop of bowel(</a:t>
            </a:r>
            <a:r>
              <a:rPr lang="en-US" dirty="0" err="1" smtClean="0"/>
              <a:t>volvulus</a:t>
            </a:r>
            <a:r>
              <a:rPr lang="en-US" dirty="0" smtClean="0"/>
              <a:t>)</a:t>
            </a:r>
          </a:p>
          <a:p>
            <a:r>
              <a:rPr lang="en-US" dirty="0" smtClean="0"/>
              <a:t>Intestinal obstruction</a:t>
            </a:r>
          </a:p>
          <a:p>
            <a:r>
              <a:rPr lang="en-US" dirty="0" smtClean="0"/>
              <a:t>Colon cancer</a:t>
            </a:r>
          </a:p>
          <a:p>
            <a:pPr>
              <a:buNone/>
            </a:pPr>
            <a:r>
              <a:rPr lang="en-US" b="1" i="1" dirty="0" smtClean="0"/>
              <a:t>Patient preparation</a:t>
            </a:r>
          </a:p>
          <a:p>
            <a:pPr>
              <a:buFont typeface="Wingdings" pitchFamily="2" charset="2"/>
              <a:buChar char="ü"/>
            </a:pPr>
            <a:r>
              <a:rPr lang="en-US" dirty="0" smtClean="0"/>
              <a:t>Clear fluids are given the day before operation or keep the patient nil per oral after midnight</a:t>
            </a:r>
          </a:p>
          <a:p>
            <a:pPr>
              <a:buFont typeface="Wingdings" pitchFamily="2" charset="2"/>
              <a:buChar char="ü"/>
            </a:pPr>
            <a:r>
              <a:rPr lang="en-US" dirty="0" smtClean="0"/>
              <a:t>A laxative is given E.g. magnesium citrate and warm water enemas to clear the bowels</a:t>
            </a:r>
            <a:endParaRPr lang="en-US" dirty="0"/>
          </a:p>
        </p:txBody>
      </p:sp>
    </p:spTree>
    <p:extLst>
      <p:ext uri="{BB962C8B-B14F-4D97-AF65-F5344CB8AC3E}">
        <p14:creationId xmlns:p14="http://schemas.microsoft.com/office/powerpoint/2010/main" val="24174419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143</TotalTime>
  <Words>2734</Words>
  <Application>Microsoft Office PowerPoint</Application>
  <PresentationFormat>Widescreen</PresentationFormat>
  <Paragraphs>227</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Trebuchet MS</vt:lpstr>
      <vt:lpstr>Wingdings</vt:lpstr>
      <vt:lpstr>Wingdings 3</vt:lpstr>
      <vt:lpstr>Facet</vt:lpstr>
      <vt:lpstr>RADIOLOGICAL EXAMINATION</vt:lpstr>
      <vt:lpstr>Examination using radio opaque dyes(contrast media) and xrays</vt:lpstr>
      <vt:lpstr>Upper GIT</vt:lpstr>
      <vt:lpstr>PowerPoint Presentation</vt:lpstr>
      <vt:lpstr>PowerPoint Presentation</vt:lpstr>
      <vt:lpstr>PowerPoint Presentation</vt:lpstr>
      <vt:lpstr>PowerPoint Presentation</vt:lpstr>
      <vt:lpstr>Lower GIT: Barium enema </vt:lpstr>
      <vt:lpstr>PowerPoint Presentation</vt:lpstr>
      <vt:lpstr>PowerPoint Presentation</vt:lpstr>
      <vt:lpstr>PowerPoint Presentation</vt:lpstr>
      <vt:lpstr>PowerPoint Presentation</vt:lpstr>
      <vt:lpstr>Investigations of the gall bladder</vt:lpstr>
      <vt:lpstr>PowerPoint Presentation</vt:lpstr>
      <vt:lpstr>PowerPoint Presentation</vt:lpstr>
      <vt:lpstr>PowerPoint Presentation</vt:lpstr>
      <vt:lpstr>cholangiogram</vt:lpstr>
      <vt:lpstr>PowerPoint Presentation</vt:lpstr>
      <vt:lpstr>angiography</vt:lpstr>
      <vt:lpstr>PowerPoint Presentation</vt:lpstr>
      <vt:lpstr>PowerPoint Presentation</vt:lpstr>
      <vt:lpstr>arteriography</vt:lpstr>
      <vt:lpstr>PowerPoint Presentation</vt:lpstr>
      <vt:lpstr>PowerPoint Presentation</vt:lpstr>
      <vt:lpstr>PowerPoint Presentation</vt:lpstr>
      <vt:lpstr>Venography/phlebography</vt:lpstr>
      <vt:lpstr>PowerPoint Presentation</vt:lpstr>
      <vt:lpstr>Intravenous pyelography(ivp)/excretory urogram/pyelography/urography</vt:lpstr>
      <vt:lpstr>PowerPoint Presentation</vt:lpstr>
      <vt:lpstr>PowerPoint Presentation</vt:lpstr>
      <vt:lpstr>PowerPoint Presentation</vt:lpstr>
      <vt:lpstr>PowerPoint Presentation</vt:lpstr>
      <vt:lpstr>PowerPoint Presentation</vt:lpstr>
      <vt:lpstr>Infusion drip pyelography</vt:lpstr>
      <vt:lpstr>Retrograde pyelograghy</vt:lpstr>
      <vt:lpstr>PowerPoint Presentation</vt:lpstr>
      <vt:lpstr>Myelogram/myelography</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Nelly Jongwo</dc:creator>
  <cp:lastModifiedBy>Nelly Jongwo</cp:lastModifiedBy>
  <cp:revision>9</cp:revision>
  <dcterms:created xsi:type="dcterms:W3CDTF">2021-02-25T09:44:17Z</dcterms:created>
  <dcterms:modified xsi:type="dcterms:W3CDTF">2021-06-24T05:31:27Z</dcterms:modified>
</cp:coreProperties>
</file>