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68"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6" r:id="rId40"/>
    <p:sldId id="297" r:id="rId41"/>
    <p:sldId id="298" r:id="rId42"/>
    <p:sldId id="299" r:id="rId43"/>
    <p:sldId id="300" r:id="rId44"/>
    <p:sldId id="295" r:id="rId45"/>
    <p:sldId id="301" r:id="rId46"/>
    <p:sldId id="302" r:id="rId47"/>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8B123FC-2E50-489D-821E-7ABDABB92BD3}" type="datetimeFigureOut">
              <a:rPr lang="en-KE" smtClean="0"/>
              <a:t>13/11/2020</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435EFE-7AEC-4405-B322-ADE3E920B208}" type="slidenum">
              <a:rPr lang="en-KE" smtClean="0"/>
              <a:t>‹#›</a:t>
            </a:fld>
            <a:endParaRPr lang="en-KE"/>
          </a:p>
        </p:txBody>
      </p:sp>
    </p:spTree>
    <p:extLst>
      <p:ext uri="{BB962C8B-B14F-4D97-AF65-F5344CB8AC3E}">
        <p14:creationId xmlns:p14="http://schemas.microsoft.com/office/powerpoint/2010/main" val="3077136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3B3835"/>
                </a:solidFill>
                <a:effectLst/>
                <a:latin typeface="Helvetica Neue"/>
              </a:rPr>
              <a:t>Catarrhal: </a:t>
            </a:r>
            <a:r>
              <a:rPr lang="en-US" b="0" i="0" dirty="0">
                <a:solidFill>
                  <a:srgbClr val="202124"/>
                </a:solidFill>
                <a:effectLst/>
                <a:latin typeface="arial" panose="020B0604020202020204" pitchFamily="34" charset="0"/>
              </a:rPr>
              <a:t>Copious discharge of mucus associated with inflammation of mucous membranes, especially of the nose and throat.</a:t>
            </a:r>
            <a:endParaRPr lang="en-KE" dirty="0"/>
          </a:p>
        </p:txBody>
      </p:sp>
      <p:sp>
        <p:nvSpPr>
          <p:cNvPr id="4" name="Slide Number Placeholder 3"/>
          <p:cNvSpPr>
            <a:spLocks noGrp="1"/>
          </p:cNvSpPr>
          <p:nvPr>
            <p:ph type="sldNum" sz="quarter" idx="5"/>
          </p:nvPr>
        </p:nvSpPr>
        <p:spPr/>
        <p:txBody>
          <a:bodyPr/>
          <a:lstStyle/>
          <a:p>
            <a:fld id="{F9435EFE-7AEC-4405-B322-ADE3E920B208}" type="slidenum">
              <a:rPr lang="en-KE" smtClean="0"/>
              <a:t>3</a:t>
            </a:fld>
            <a:endParaRPr lang="en-KE"/>
          </a:p>
        </p:txBody>
      </p:sp>
    </p:spTree>
    <p:extLst>
      <p:ext uri="{BB962C8B-B14F-4D97-AF65-F5344CB8AC3E}">
        <p14:creationId xmlns:p14="http://schemas.microsoft.com/office/powerpoint/2010/main" val="1172791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202124"/>
                </a:solidFill>
                <a:effectLst/>
                <a:latin typeface="arial" panose="020B0604020202020204" pitchFamily="34" charset="0"/>
              </a:rPr>
              <a:t>Hyposmia</a:t>
            </a:r>
            <a:r>
              <a:rPr lang="en-US" b="0" i="0" dirty="0">
                <a:solidFill>
                  <a:srgbClr val="202124"/>
                </a:solidFill>
                <a:effectLst/>
                <a:latin typeface="arial" panose="020B0604020202020204" pitchFamily="34" charset="0"/>
              </a:rPr>
              <a:t>, or </a:t>
            </a:r>
            <a:r>
              <a:rPr lang="en-US" b="0" i="0" dirty="0" err="1">
                <a:solidFill>
                  <a:srgbClr val="202124"/>
                </a:solidFill>
                <a:effectLst/>
                <a:latin typeface="arial" panose="020B0604020202020204" pitchFamily="34" charset="0"/>
              </a:rPr>
              <a:t>microsmia</a:t>
            </a:r>
            <a:r>
              <a:rPr lang="en-US" b="0" i="0" dirty="0">
                <a:solidFill>
                  <a:srgbClr val="202124"/>
                </a:solidFill>
                <a:effectLst/>
                <a:latin typeface="arial" panose="020B0604020202020204" pitchFamily="34" charset="0"/>
              </a:rPr>
              <a:t>, is a reduced ability to smell and to detect odors. A related condition is anosmia, in which no odors can be detected. Some of the causes of olfaction problems are allergies, nasal polyps, viral infections and head trauma.</a:t>
            </a:r>
            <a:endParaRPr lang="en-KE" dirty="0"/>
          </a:p>
        </p:txBody>
      </p:sp>
      <p:sp>
        <p:nvSpPr>
          <p:cNvPr id="4" name="Slide Number Placeholder 3"/>
          <p:cNvSpPr>
            <a:spLocks noGrp="1"/>
          </p:cNvSpPr>
          <p:nvPr>
            <p:ph type="sldNum" sz="quarter" idx="5"/>
          </p:nvPr>
        </p:nvSpPr>
        <p:spPr/>
        <p:txBody>
          <a:bodyPr/>
          <a:lstStyle/>
          <a:p>
            <a:fld id="{F9435EFE-7AEC-4405-B322-ADE3E920B208}" type="slidenum">
              <a:rPr lang="en-KE" smtClean="0"/>
              <a:t>4</a:t>
            </a:fld>
            <a:endParaRPr lang="en-KE"/>
          </a:p>
        </p:txBody>
      </p:sp>
    </p:spTree>
    <p:extLst>
      <p:ext uri="{BB962C8B-B14F-4D97-AF65-F5344CB8AC3E}">
        <p14:creationId xmlns:p14="http://schemas.microsoft.com/office/powerpoint/2010/main" val="3144598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02124"/>
                </a:solidFill>
                <a:effectLst/>
                <a:latin typeface="arial" panose="020B0604020202020204" pitchFamily="34" charset="0"/>
              </a:rPr>
              <a:t>Allergic </a:t>
            </a:r>
            <a:r>
              <a:rPr lang="en-US" b="1" i="0" dirty="0">
                <a:solidFill>
                  <a:srgbClr val="202124"/>
                </a:solidFill>
                <a:effectLst/>
                <a:latin typeface="arial" panose="020B0604020202020204" pitchFamily="34" charset="0"/>
              </a:rPr>
              <a:t>rhinitis</a:t>
            </a:r>
            <a:r>
              <a:rPr lang="en-US" b="0" i="0" dirty="0">
                <a:solidFill>
                  <a:srgbClr val="202124"/>
                </a:solidFill>
                <a:effectLst/>
                <a:latin typeface="arial" panose="020B0604020202020204" pitchFamily="34" charset="0"/>
              </a:rPr>
              <a:t>, also known as </a:t>
            </a:r>
            <a:r>
              <a:rPr lang="en-US" b="1" i="0" dirty="0">
                <a:solidFill>
                  <a:srgbClr val="202124"/>
                </a:solidFill>
                <a:effectLst/>
                <a:latin typeface="arial" panose="020B0604020202020204" pitchFamily="34" charset="0"/>
              </a:rPr>
              <a:t>hay fever</a:t>
            </a:r>
            <a:r>
              <a:rPr lang="en-US" b="0" i="0" dirty="0">
                <a:solidFill>
                  <a:srgbClr val="202124"/>
                </a:solidFill>
                <a:effectLst/>
                <a:latin typeface="arial" panose="020B0604020202020204" pitchFamily="34" charset="0"/>
              </a:rPr>
              <a:t>, is a type of inflammation in the nose which occurs when the immune system overreacts to allergens in the air. Signs and symptoms include a runny or stuffy nose, sneezing, red, itchy, and watery eyes, and swelling around the eyes.</a:t>
            </a:r>
            <a:endParaRPr lang="en-KE" dirty="0"/>
          </a:p>
        </p:txBody>
      </p:sp>
      <p:sp>
        <p:nvSpPr>
          <p:cNvPr id="4" name="Slide Number Placeholder 3"/>
          <p:cNvSpPr>
            <a:spLocks noGrp="1"/>
          </p:cNvSpPr>
          <p:nvPr>
            <p:ph type="sldNum" sz="quarter" idx="5"/>
          </p:nvPr>
        </p:nvSpPr>
        <p:spPr/>
        <p:txBody>
          <a:bodyPr/>
          <a:lstStyle/>
          <a:p>
            <a:fld id="{F9435EFE-7AEC-4405-B322-ADE3E920B208}" type="slidenum">
              <a:rPr lang="en-KE" smtClean="0"/>
              <a:t>12</a:t>
            </a:fld>
            <a:endParaRPr lang="en-KE"/>
          </a:p>
        </p:txBody>
      </p:sp>
    </p:spTree>
    <p:extLst>
      <p:ext uri="{BB962C8B-B14F-4D97-AF65-F5344CB8AC3E}">
        <p14:creationId xmlns:p14="http://schemas.microsoft.com/office/powerpoint/2010/main" val="21129205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202124"/>
                </a:solidFill>
                <a:effectLst/>
                <a:latin typeface="arial" panose="020B0604020202020204" pitchFamily="34" charset="0"/>
              </a:rPr>
              <a:t>Reye's syndrome</a:t>
            </a:r>
            <a:r>
              <a:rPr lang="en-US" b="0" i="0" dirty="0">
                <a:solidFill>
                  <a:srgbClr val="202124"/>
                </a:solidFill>
                <a:effectLst/>
                <a:latin typeface="arial" panose="020B0604020202020204" pitchFamily="34" charset="0"/>
              </a:rPr>
              <a:t> is a rare </a:t>
            </a:r>
            <a:r>
              <a:rPr lang="en-US" b="1" i="0" dirty="0">
                <a:solidFill>
                  <a:srgbClr val="202124"/>
                </a:solidFill>
                <a:effectLst/>
                <a:latin typeface="arial" panose="020B0604020202020204" pitchFamily="34" charset="0"/>
              </a:rPr>
              <a:t>disorder</a:t>
            </a:r>
            <a:r>
              <a:rPr lang="en-US" b="0" i="0" dirty="0">
                <a:solidFill>
                  <a:srgbClr val="202124"/>
                </a:solidFill>
                <a:effectLst/>
                <a:latin typeface="arial" panose="020B0604020202020204" pitchFamily="34" charset="0"/>
              </a:rPr>
              <a:t> that causes brain and liver damage. Although it can happen at any age, it is most often seen in children. </a:t>
            </a:r>
            <a:r>
              <a:rPr lang="en-US" b="1" i="0" dirty="0">
                <a:solidFill>
                  <a:srgbClr val="202124"/>
                </a:solidFill>
                <a:effectLst/>
                <a:latin typeface="arial" panose="020B0604020202020204" pitchFamily="34" charset="0"/>
              </a:rPr>
              <a:t>Reye's syndrome</a:t>
            </a:r>
            <a:r>
              <a:rPr lang="en-US" b="0" i="0" dirty="0">
                <a:solidFill>
                  <a:srgbClr val="202124"/>
                </a:solidFill>
                <a:effectLst/>
                <a:latin typeface="arial" panose="020B0604020202020204" pitchFamily="34" charset="0"/>
              </a:rPr>
              <a:t> usually occurs in children who have had a recent viral infection, such as chickenpox or the flu.</a:t>
            </a:r>
            <a:endParaRPr lang="en-KE" dirty="0"/>
          </a:p>
        </p:txBody>
      </p:sp>
      <p:sp>
        <p:nvSpPr>
          <p:cNvPr id="4" name="Slide Number Placeholder 3"/>
          <p:cNvSpPr>
            <a:spLocks noGrp="1"/>
          </p:cNvSpPr>
          <p:nvPr>
            <p:ph type="sldNum" sz="quarter" idx="5"/>
          </p:nvPr>
        </p:nvSpPr>
        <p:spPr/>
        <p:txBody>
          <a:bodyPr/>
          <a:lstStyle/>
          <a:p>
            <a:fld id="{F9435EFE-7AEC-4405-B322-ADE3E920B208}" type="slidenum">
              <a:rPr lang="en-KE" smtClean="0"/>
              <a:t>21</a:t>
            </a:fld>
            <a:endParaRPr lang="en-KE"/>
          </a:p>
        </p:txBody>
      </p:sp>
    </p:spTree>
    <p:extLst>
      <p:ext uri="{BB962C8B-B14F-4D97-AF65-F5344CB8AC3E}">
        <p14:creationId xmlns:p14="http://schemas.microsoft.com/office/powerpoint/2010/main" val="781179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202124"/>
                </a:solidFill>
                <a:effectLst/>
                <a:latin typeface="arial" panose="020B0604020202020204" pitchFamily="34" charset="0"/>
              </a:rPr>
              <a:t>An </a:t>
            </a:r>
            <a:r>
              <a:rPr lang="en-US" b="1" i="0" dirty="0">
                <a:solidFill>
                  <a:srgbClr val="202124"/>
                </a:solidFill>
                <a:effectLst/>
                <a:latin typeface="arial" panose="020B0604020202020204" pitchFamily="34" charset="0"/>
              </a:rPr>
              <a:t>aneurysm</a:t>
            </a:r>
            <a:r>
              <a:rPr lang="en-US" b="0" i="0" dirty="0">
                <a:solidFill>
                  <a:srgbClr val="202124"/>
                </a:solidFill>
                <a:effectLst/>
                <a:latin typeface="arial" panose="020B0604020202020204" pitchFamily="34" charset="0"/>
              </a:rPr>
              <a:t> refers to a weakening of an artery wall that creates a bulge, or distention, of the artery. Most </a:t>
            </a:r>
            <a:r>
              <a:rPr lang="en-US" b="1" i="0" dirty="0">
                <a:solidFill>
                  <a:srgbClr val="202124"/>
                </a:solidFill>
                <a:effectLst/>
                <a:latin typeface="arial" panose="020B0604020202020204" pitchFamily="34" charset="0"/>
              </a:rPr>
              <a:t>aneurysms</a:t>
            </a:r>
            <a:r>
              <a:rPr lang="en-US" b="0" i="0" dirty="0">
                <a:solidFill>
                  <a:srgbClr val="202124"/>
                </a:solidFill>
                <a:effectLst/>
                <a:latin typeface="arial" panose="020B0604020202020204" pitchFamily="34" charset="0"/>
              </a:rPr>
              <a:t> do not show symptoms and are not dangerous. However, at their most severe stage, some can rupture, leading to life-threatening internal bleeding.</a:t>
            </a:r>
            <a:endParaRPr lang="en-KE" dirty="0"/>
          </a:p>
        </p:txBody>
      </p:sp>
      <p:sp>
        <p:nvSpPr>
          <p:cNvPr id="4" name="Slide Number Placeholder 3"/>
          <p:cNvSpPr>
            <a:spLocks noGrp="1"/>
          </p:cNvSpPr>
          <p:nvPr>
            <p:ph type="sldNum" sz="quarter" idx="5"/>
          </p:nvPr>
        </p:nvSpPr>
        <p:spPr/>
        <p:txBody>
          <a:bodyPr/>
          <a:lstStyle/>
          <a:p>
            <a:fld id="{F9435EFE-7AEC-4405-B322-ADE3E920B208}" type="slidenum">
              <a:rPr lang="en-KE" smtClean="0"/>
              <a:t>33</a:t>
            </a:fld>
            <a:endParaRPr lang="en-KE"/>
          </a:p>
        </p:txBody>
      </p:sp>
    </p:spTree>
    <p:extLst>
      <p:ext uri="{BB962C8B-B14F-4D97-AF65-F5344CB8AC3E}">
        <p14:creationId xmlns:p14="http://schemas.microsoft.com/office/powerpoint/2010/main" val="391134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605E3-1FF1-4F8F-BC02-79871C67B3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KE"/>
          </a:p>
        </p:txBody>
      </p:sp>
      <p:sp>
        <p:nvSpPr>
          <p:cNvPr id="3" name="Subtitle 2">
            <a:extLst>
              <a:ext uri="{FF2B5EF4-FFF2-40B4-BE49-F238E27FC236}">
                <a16:creationId xmlns:a16="http://schemas.microsoft.com/office/drawing/2014/main" id="{1E74D39B-6580-4377-B9DD-74B55EF166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KE"/>
          </a:p>
        </p:txBody>
      </p:sp>
      <p:sp>
        <p:nvSpPr>
          <p:cNvPr id="4" name="Date Placeholder 3">
            <a:extLst>
              <a:ext uri="{FF2B5EF4-FFF2-40B4-BE49-F238E27FC236}">
                <a16:creationId xmlns:a16="http://schemas.microsoft.com/office/drawing/2014/main" id="{387F2D22-5685-44C9-9CD6-CF1FFC63E3A1}"/>
              </a:ext>
            </a:extLst>
          </p:cNvPr>
          <p:cNvSpPr>
            <a:spLocks noGrp="1"/>
          </p:cNvSpPr>
          <p:nvPr>
            <p:ph type="dt" sz="half" idx="10"/>
          </p:nvPr>
        </p:nvSpPr>
        <p:spPr/>
        <p:txBody>
          <a:bodyPr/>
          <a:lstStyle/>
          <a:p>
            <a:fld id="{3412A976-5580-414C-87C5-717F71EE920F}" type="datetimeFigureOut">
              <a:rPr lang="en-KE" smtClean="0"/>
              <a:t>13/11/2020</a:t>
            </a:fld>
            <a:endParaRPr lang="en-KE"/>
          </a:p>
        </p:txBody>
      </p:sp>
      <p:sp>
        <p:nvSpPr>
          <p:cNvPr id="5" name="Footer Placeholder 4">
            <a:extLst>
              <a:ext uri="{FF2B5EF4-FFF2-40B4-BE49-F238E27FC236}">
                <a16:creationId xmlns:a16="http://schemas.microsoft.com/office/drawing/2014/main" id="{9EA11E4A-8092-4E2F-A826-024DE2E72E5D}"/>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753B2C35-9BD5-4FD4-8338-CC5711B371B4}"/>
              </a:ext>
            </a:extLst>
          </p:cNvPr>
          <p:cNvSpPr>
            <a:spLocks noGrp="1"/>
          </p:cNvSpPr>
          <p:nvPr>
            <p:ph type="sldNum" sz="quarter" idx="12"/>
          </p:nvPr>
        </p:nvSpPr>
        <p:spPr/>
        <p:txBody>
          <a:bodyPr/>
          <a:lstStyle/>
          <a:p>
            <a:fld id="{06CB302B-19D9-41A1-BB0D-F063B7731AAC}" type="slidenum">
              <a:rPr lang="en-KE" smtClean="0"/>
              <a:t>‹#›</a:t>
            </a:fld>
            <a:endParaRPr lang="en-KE"/>
          </a:p>
        </p:txBody>
      </p:sp>
    </p:spTree>
    <p:extLst>
      <p:ext uri="{BB962C8B-B14F-4D97-AF65-F5344CB8AC3E}">
        <p14:creationId xmlns:p14="http://schemas.microsoft.com/office/powerpoint/2010/main" val="2958698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ACB60-2715-493B-82DA-D12F1A8D17EA}"/>
              </a:ext>
            </a:extLst>
          </p:cNvPr>
          <p:cNvSpPr>
            <a:spLocks noGrp="1"/>
          </p:cNvSpPr>
          <p:nvPr>
            <p:ph type="title"/>
          </p:nvPr>
        </p:nvSpPr>
        <p:spPr/>
        <p:txBody>
          <a:bodyPr/>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DB9C6B84-DC50-4A8E-A8E7-D4DADEFBAE4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C7806748-D0A2-49A0-A0E2-11D91F56A899}"/>
              </a:ext>
            </a:extLst>
          </p:cNvPr>
          <p:cNvSpPr>
            <a:spLocks noGrp="1"/>
          </p:cNvSpPr>
          <p:nvPr>
            <p:ph type="dt" sz="half" idx="10"/>
          </p:nvPr>
        </p:nvSpPr>
        <p:spPr/>
        <p:txBody>
          <a:bodyPr/>
          <a:lstStyle/>
          <a:p>
            <a:fld id="{3412A976-5580-414C-87C5-717F71EE920F}" type="datetimeFigureOut">
              <a:rPr lang="en-KE" smtClean="0"/>
              <a:t>13/11/2020</a:t>
            </a:fld>
            <a:endParaRPr lang="en-KE"/>
          </a:p>
        </p:txBody>
      </p:sp>
      <p:sp>
        <p:nvSpPr>
          <p:cNvPr id="5" name="Footer Placeholder 4">
            <a:extLst>
              <a:ext uri="{FF2B5EF4-FFF2-40B4-BE49-F238E27FC236}">
                <a16:creationId xmlns:a16="http://schemas.microsoft.com/office/drawing/2014/main" id="{B5C5EB3E-4061-4C49-AF0B-2F68069BCD73}"/>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AFF9132C-19AC-4AB6-8867-ED384A393BFE}"/>
              </a:ext>
            </a:extLst>
          </p:cNvPr>
          <p:cNvSpPr>
            <a:spLocks noGrp="1"/>
          </p:cNvSpPr>
          <p:nvPr>
            <p:ph type="sldNum" sz="quarter" idx="12"/>
          </p:nvPr>
        </p:nvSpPr>
        <p:spPr/>
        <p:txBody>
          <a:bodyPr/>
          <a:lstStyle/>
          <a:p>
            <a:fld id="{06CB302B-19D9-41A1-BB0D-F063B7731AAC}" type="slidenum">
              <a:rPr lang="en-KE" smtClean="0"/>
              <a:t>‹#›</a:t>
            </a:fld>
            <a:endParaRPr lang="en-KE"/>
          </a:p>
        </p:txBody>
      </p:sp>
    </p:spTree>
    <p:extLst>
      <p:ext uri="{BB962C8B-B14F-4D97-AF65-F5344CB8AC3E}">
        <p14:creationId xmlns:p14="http://schemas.microsoft.com/office/powerpoint/2010/main" val="991657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F82325-8B90-4851-9EA5-F0A0FB51DF1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2927EC82-9D6C-4F07-9F67-9C6B44AC6D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C656E828-15CB-4E2D-ACD4-F863677FDD41}"/>
              </a:ext>
            </a:extLst>
          </p:cNvPr>
          <p:cNvSpPr>
            <a:spLocks noGrp="1"/>
          </p:cNvSpPr>
          <p:nvPr>
            <p:ph type="dt" sz="half" idx="10"/>
          </p:nvPr>
        </p:nvSpPr>
        <p:spPr/>
        <p:txBody>
          <a:bodyPr/>
          <a:lstStyle/>
          <a:p>
            <a:fld id="{3412A976-5580-414C-87C5-717F71EE920F}" type="datetimeFigureOut">
              <a:rPr lang="en-KE" smtClean="0"/>
              <a:t>13/11/2020</a:t>
            </a:fld>
            <a:endParaRPr lang="en-KE"/>
          </a:p>
        </p:txBody>
      </p:sp>
      <p:sp>
        <p:nvSpPr>
          <p:cNvPr id="5" name="Footer Placeholder 4">
            <a:extLst>
              <a:ext uri="{FF2B5EF4-FFF2-40B4-BE49-F238E27FC236}">
                <a16:creationId xmlns:a16="http://schemas.microsoft.com/office/drawing/2014/main" id="{E0766111-1D72-4C08-9E8B-1FE2E58C5369}"/>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29B86388-6355-40E4-B9FA-55729A45EB9D}"/>
              </a:ext>
            </a:extLst>
          </p:cNvPr>
          <p:cNvSpPr>
            <a:spLocks noGrp="1"/>
          </p:cNvSpPr>
          <p:nvPr>
            <p:ph type="sldNum" sz="quarter" idx="12"/>
          </p:nvPr>
        </p:nvSpPr>
        <p:spPr/>
        <p:txBody>
          <a:bodyPr/>
          <a:lstStyle/>
          <a:p>
            <a:fld id="{06CB302B-19D9-41A1-BB0D-F063B7731AAC}" type="slidenum">
              <a:rPr lang="en-KE" smtClean="0"/>
              <a:t>‹#›</a:t>
            </a:fld>
            <a:endParaRPr lang="en-KE"/>
          </a:p>
        </p:txBody>
      </p:sp>
    </p:spTree>
    <p:extLst>
      <p:ext uri="{BB962C8B-B14F-4D97-AF65-F5344CB8AC3E}">
        <p14:creationId xmlns:p14="http://schemas.microsoft.com/office/powerpoint/2010/main" val="1123106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F8743-CA3B-4C12-8F4D-C16219379BD4}"/>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C3C1A4A3-7BB6-4468-B08D-0F32E156178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E0C787A1-B10F-44D0-85F2-FFC91BC9E79B}"/>
              </a:ext>
            </a:extLst>
          </p:cNvPr>
          <p:cNvSpPr>
            <a:spLocks noGrp="1"/>
          </p:cNvSpPr>
          <p:nvPr>
            <p:ph type="dt" sz="half" idx="10"/>
          </p:nvPr>
        </p:nvSpPr>
        <p:spPr/>
        <p:txBody>
          <a:bodyPr/>
          <a:lstStyle/>
          <a:p>
            <a:fld id="{3412A976-5580-414C-87C5-717F71EE920F}" type="datetimeFigureOut">
              <a:rPr lang="en-KE" smtClean="0"/>
              <a:t>13/11/2020</a:t>
            </a:fld>
            <a:endParaRPr lang="en-KE"/>
          </a:p>
        </p:txBody>
      </p:sp>
      <p:sp>
        <p:nvSpPr>
          <p:cNvPr id="5" name="Footer Placeholder 4">
            <a:extLst>
              <a:ext uri="{FF2B5EF4-FFF2-40B4-BE49-F238E27FC236}">
                <a16:creationId xmlns:a16="http://schemas.microsoft.com/office/drawing/2014/main" id="{9A55636F-1BA9-49E8-8CFF-60462A0F37C8}"/>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D51F5D46-0546-45A5-9A6D-D070D02CD5BC}"/>
              </a:ext>
            </a:extLst>
          </p:cNvPr>
          <p:cNvSpPr>
            <a:spLocks noGrp="1"/>
          </p:cNvSpPr>
          <p:nvPr>
            <p:ph type="sldNum" sz="quarter" idx="12"/>
          </p:nvPr>
        </p:nvSpPr>
        <p:spPr/>
        <p:txBody>
          <a:bodyPr/>
          <a:lstStyle/>
          <a:p>
            <a:fld id="{06CB302B-19D9-41A1-BB0D-F063B7731AAC}" type="slidenum">
              <a:rPr lang="en-KE" smtClean="0"/>
              <a:t>‹#›</a:t>
            </a:fld>
            <a:endParaRPr lang="en-KE"/>
          </a:p>
        </p:txBody>
      </p:sp>
    </p:spTree>
    <p:extLst>
      <p:ext uri="{BB962C8B-B14F-4D97-AF65-F5344CB8AC3E}">
        <p14:creationId xmlns:p14="http://schemas.microsoft.com/office/powerpoint/2010/main" val="1621324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C8ED5-187D-4B25-A364-F9EC51D8AE4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KE"/>
          </a:p>
        </p:txBody>
      </p:sp>
      <p:sp>
        <p:nvSpPr>
          <p:cNvPr id="3" name="Text Placeholder 2">
            <a:extLst>
              <a:ext uri="{FF2B5EF4-FFF2-40B4-BE49-F238E27FC236}">
                <a16:creationId xmlns:a16="http://schemas.microsoft.com/office/drawing/2014/main" id="{516C72B8-3D1D-42DE-8C83-F037FCA688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A92C0CB-4B5B-4766-8A09-DF5D41D2B8CB}"/>
              </a:ext>
            </a:extLst>
          </p:cNvPr>
          <p:cNvSpPr>
            <a:spLocks noGrp="1"/>
          </p:cNvSpPr>
          <p:nvPr>
            <p:ph type="dt" sz="half" idx="10"/>
          </p:nvPr>
        </p:nvSpPr>
        <p:spPr/>
        <p:txBody>
          <a:bodyPr/>
          <a:lstStyle/>
          <a:p>
            <a:fld id="{3412A976-5580-414C-87C5-717F71EE920F}" type="datetimeFigureOut">
              <a:rPr lang="en-KE" smtClean="0"/>
              <a:t>13/11/2020</a:t>
            </a:fld>
            <a:endParaRPr lang="en-KE"/>
          </a:p>
        </p:txBody>
      </p:sp>
      <p:sp>
        <p:nvSpPr>
          <p:cNvPr id="5" name="Footer Placeholder 4">
            <a:extLst>
              <a:ext uri="{FF2B5EF4-FFF2-40B4-BE49-F238E27FC236}">
                <a16:creationId xmlns:a16="http://schemas.microsoft.com/office/drawing/2014/main" id="{4D1DAF6E-C829-463A-A686-B98B7DE424B4}"/>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59969F45-6C1F-41CD-A210-75C9E08C76C9}"/>
              </a:ext>
            </a:extLst>
          </p:cNvPr>
          <p:cNvSpPr>
            <a:spLocks noGrp="1"/>
          </p:cNvSpPr>
          <p:nvPr>
            <p:ph type="sldNum" sz="quarter" idx="12"/>
          </p:nvPr>
        </p:nvSpPr>
        <p:spPr/>
        <p:txBody>
          <a:bodyPr/>
          <a:lstStyle/>
          <a:p>
            <a:fld id="{06CB302B-19D9-41A1-BB0D-F063B7731AAC}" type="slidenum">
              <a:rPr lang="en-KE" smtClean="0"/>
              <a:t>‹#›</a:t>
            </a:fld>
            <a:endParaRPr lang="en-KE"/>
          </a:p>
        </p:txBody>
      </p:sp>
    </p:spTree>
    <p:extLst>
      <p:ext uri="{BB962C8B-B14F-4D97-AF65-F5344CB8AC3E}">
        <p14:creationId xmlns:p14="http://schemas.microsoft.com/office/powerpoint/2010/main" val="871515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1A5AF-A183-47B3-9A10-CD7566453447}"/>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93C564AB-5438-4B5B-9504-4D98EFC654F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Content Placeholder 3">
            <a:extLst>
              <a:ext uri="{FF2B5EF4-FFF2-40B4-BE49-F238E27FC236}">
                <a16:creationId xmlns:a16="http://schemas.microsoft.com/office/drawing/2014/main" id="{4BB3D14B-7E85-4A73-8ADD-285E181F86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Date Placeholder 4">
            <a:extLst>
              <a:ext uri="{FF2B5EF4-FFF2-40B4-BE49-F238E27FC236}">
                <a16:creationId xmlns:a16="http://schemas.microsoft.com/office/drawing/2014/main" id="{9FC0D307-4F7F-4193-A942-F54B584510F4}"/>
              </a:ext>
            </a:extLst>
          </p:cNvPr>
          <p:cNvSpPr>
            <a:spLocks noGrp="1"/>
          </p:cNvSpPr>
          <p:nvPr>
            <p:ph type="dt" sz="half" idx="10"/>
          </p:nvPr>
        </p:nvSpPr>
        <p:spPr/>
        <p:txBody>
          <a:bodyPr/>
          <a:lstStyle/>
          <a:p>
            <a:fld id="{3412A976-5580-414C-87C5-717F71EE920F}" type="datetimeFigureOut">
              <a:rPr lang="en-KE" smtClean="0"/>
              <a:t>13/11/2020</a:t>
            </a:fld>
            <a:endParaRPr lang="en-KE"/>
          </a:p>
        </p:txBody>
      </p:sp>
      <p:sp>
        <p:nvSpPr>
          <p:cNvPr id="6" name="Footer Placeholder 5">
            <a:extLst>
              <a:ext uri="{FF2B5EF4-FFF2-40B4-BE49-F238E27FC236}">
                <a16:creationId xmlns:a16="http://schemas.microsoft.com/office/drawing/2014/main" id="{C84C7702-FA70-488A-B048-FE09EFA17A74}"/>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577A766A-F3EA-40CD-987C-714ECDEF347F}"/>
              </a:ext>
            </a:extLst>
          </p:cNvPr>
          <p:cNvSpPr>
            <a:spLocks noGrp="1"/>
          </p:cNvSpPr>
          <p:nvPr>
            <p:ph type="sldNum" sz="quarter" idx="12"/>
          </p:nvPr>
        </p:nvSpPr>
        <p:spPr/>
        <p:txBody>
          <a:bodyPr/>
          <a:lstStyle/>
          <a:p>
            <a:fld id="{06CB302B-19D9-41A1-BB0D-F063B7731AAC}" type="slidenum">
              <a:rPr lang="en-KE" smtClean="0"/>
              <a:t>‹#›</a:t>
            </a:fld>
            <a:endParaRPr lang="en-KE"/>
          </a:p>
        </p:txBody>
      </p:sp>
    </p:spTree>
    <p:extLst>
      <p:ext uri="{BB962C8B-B14F-4D97-AF65-F5344CB8AC3E}">
        <p14:creationId xmlns:p14="http://schemas.microsoft.com/office/powerpoint/2010/main" val="448552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8144E-8F2B-485F-AEB3-A36EA7809396}"/>
              </a:ext>
            </a:extLst>
          </p:cNvPr>
          <p:cNvSpPr>
            <a:spLocks noGrp="1"/>
          </p:cNvSpPr>
          <p:nvPr>
            <p:ph type="title"/>
          </p:nvPr>
        </p:nvSpPr>
        <p:spPr>
          <a:xfrm>
            <a:off x="839788" y="365125"/>
            <a:ext cx="10515600" cy="1325563"/>
          </a:xfrm>
        </p:spPr>
        <p:txBody>
          <a:bodyPr/>
          <a:lstStyle/>
          <a:p>
            <a:r>
              <a:rPr lang="en-US"/>
              <a:t>Click to edit Master title style</a:t>
            </a:r>
            <a:endParaRPr lang="en-KE"/>
          </a:p>
        </p:txBody>
      </p:sp>
      <p:sp>
        <p:nvSpPr>
          <p:cNvPr id="3" name="Text Placeholder 2">
            <a:extLst>
              <a:ext uri="{FF2B5EF4-FFF2-40B4-BE49-F238E27FC236}">
                <a16:creationId xmlns:a16="http://schemas.microsoft.com/office/drawing/2014/main" id="{78833F97-F039-4F8B-A93A-4F038BCE3B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48204E-284C-47B6-8790-580F1199476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Text Placeholder 4">
            <a:extLst>
              <a:ext uri="{FF2B5EF4-FFF2-40B4-BE49-F238E27FC236}">
                <a16:creationId xmlns:a16="http://schemas.microsoft.com/office/drawing/2014/main" id="{F45E8912-0137-463A-B6CC-243774D7FA6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E0D26D-1276-4E68-93B4-808E852FB4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7" name="Date Placeholder 6">
            <a:extLst>
              <a:ext uri="{FF2B5EF4-FFF2-40B4-BE49-F238E27FC236}">
                <a16:creationId xmlns:a16="http://schemas.microsoft.com/office/drawing/2014/main" id="{F029F190-60A8-40FD-9419-875B59AB9492}"/>
              </a:ext>
            </a:extLst>
          </p:cNvPr>
          <p:cNvSpPr>
            <a:spLocks noGrp="1"/>
          </p:cNvSpPr>
          <p:nvPr>
            <p:ph type="dt" sz="half" idx="10"/>
          </p:nvPr>
        </p:nvSpPr>
        <p:spPr/>
        <p:txBody>
          <a:bodyPr/>
          <a:lstStyle/>
          <a:p>
            <a:fld id="{3412A976-5580-414C-87C5-717F71EE920F}" type="datetimeFigureOut">
              <a:rPr lang="en-KE" smtClean="0"/>
              <a:t>13/11/2020</a:t>
            </a:fld>
            <a:endParaRPr lang="en-KE"/>
          </a:p>
        </p:txBody>
      </p:sp>
      <p:sp>
        <p:nvSpPr>
          <p:cNvPr id="8" name="Footer Placeholder 7">
            <a:extLst>
              <a:ext uri="{FF2B5EF4-FFF2-40B4-BE49-F238E27FC236}">
                <a16:creationId xmlns:a16="http://schemas.microsoft.com/office/drawing/2014/main" id="{B1585762-17C4-47AA-8AFE-2F4735BE04B9}"/>
              </a:ext>
            </a:extLst>
          </p:cNvPr>
          <p:cNvSpPr>
            <a:spLocks noGrp="1"/>
          </p:cNvSpPr>
          <p:nvPr>
            <p:ph type="ftr" sz="quarter" idx="11"/>
          </p:nvPr>
        </p:nvSpPr>
        <p:spPr/>
        <p:txBody>
          <a:bodyPr/>
          <a:lstStyle/>
          <a:p>
            <a:endParaRPr lang="en-KE"/>
          </a:p>
        </p:txBody>
      </p:sp>
      <p:sp>
        <p:nvSpPr>
          <p:cNvPr id="9" name="Slide Number Placeholder 8">
            <a:extLst>
              <a:ext uri="{FF2B5EF4-FFF2-40B4-BE49-F238E27FC236}">
                <a16:creationId xmlns:a16="http://schemas.microsoft.com/office/drawing/2014/main" id="{68A1A24E-8D84-4059-93E6-342103CF10CE}"/>
              </a:ext>
            </a:extLst>
          </p:cNvPr>
          <p:cNvSpPr>
            <a:spLocks noGrp="1"/>
          </p:cNvSpPr>
          <p:nvPr>
            <p:ph type="sldNum" sz="quarter" idx="12"/>
          </p:nvPr>
        </p:nvSpPr>
        <p:spPr/>
        <p:txBody>
          <a:bodyPr/>
          <a:lstStyle/>
          <a:p>
            <a:fld id="{06CB302B-19D9-41A1-BB0D-F063B7731AAC}" type="slidenum">
              <a:rPr lang="en-KE" smtClean="0"/>
              <a:t>‹#›</a:t>
            </a:fld>
            <a:endParaRPr lang="en-KE"/>
          </a:p>
        </p:txBody>
      </p:sp>
    </p:spTree>
    <p:extLst>
      <p:ext uri="{BB962C8B-B14F-4D97-AF65-F5344CB8AC3E}">
        <p14:creationId xmlns:p14="http://schemas.microsoft.com/office/powerpoint/2010/main" val="2605105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8CCBA-506C-4032-88FE-61F3CD7D494D}"/>
              </a:ext>
            </a:extLst>
          </p:cNvPr>
          <p:cNvSpPr>
            <a:spLocks noGrp="1"/>
          </p:cNvSpPr>
          <p:nvPr>
            <p:ph type="title"/>
          </p:nvPr>
        </p:nvSpPr>
        <p:spPr/>
        <p:txBody>
          <a:bodyPr/>
          <a:lstStyle/>
          <a:p>
            <a:r>
              <a:rPr lang="en-US"/>
              <a:t>Click to edit Master title style</a:t>
            </a:r>
            <a:endParaRPr lang="en-KE"/>
          </a:p>
        </p:txBody>
      </p:sp>
      <p:sp>
        <p:nvSpPr>
          <p:cNvPr id="3" name="Date Placeholder 2">
            <a:extLst>
              <a:ext uri="{FF2B5EF4-FFF2-40B4-BE49-F238E27FC236}">
                <a16:creationId xmlns:a16="http://schemas.microsoft.com/office/drawing/2014/main" id="{8F50DF02-380D-4E6A-9589-5542282637FC}"/>
              </a:ext>
            </a:extLst>
          </p:cNvPr>
          <p:cNvSpPr>
            <a:spLocks noGrp="1"/>
          </p:cNvSpPr>
          <p:nvPr>
            <p:ph type="dt" sz="half" idx="10"/>
          </p:nvPr>
        </p:nvSpPr>
        <p:spPr/>
        <p:txBody>
          <a:bodyPr/>
          <a:lstStyle/>
          <a:p>
            <a:fld id="{3412A976-5580-414C-87C5-717F71EE920F}" type="datetimeFigureOut">
              <a:rPr lang="en-KE" smtClean="0"/>
              <a:t>13/11/2020</a:t>
            </a:fld>
            <a:endParaRPr lang="en-KE"/>
          </a:p>
        </p:txBody>
      </p:sp>
      <p:sp>
        <p:nvSpPr>
          <p:cNvPr id="4" name="Footer Placeholder 3">
            <a:extLst>
              <a:ext uri="{FF2B5EF4-FFF2-40B4-BE49-F238E27FC236}">
                <a16:creationId xmlns:a16="http://schemas.microsoft.com/office/drawing/2014/main" id="{23458F0B-2395-4E48-A745-DCC9CBC725F0}"/>
              </a:ext>
            </a:extLst>
          </p:cNvPr>
          <p:cNvSpPr>
            <a:spLocks noGrp="1"/>
          </p:cNvSpPr>
          <p:nvPr>
            <p:ph type="ftr" sz="quarter" idx="11"/>
          </p:nvPr>
        </p:nvSpPr>
        <p:spPr/>
        <p:txBody>
          <a:bodyPr/>
          <a:lstStyle/>
          <a:p>
            <a:endParaRPr lang="en-KE"/>
          </a:p>
        </p:txBody>
      </p:sp>
      <p:sp>
        <p:nvSpPr>
          <p:cNvPr id="5" name="Slide Number Placeholder 4">
            <a:extLst>
              <a:ext uri="{FF2B5EF4-FFF2-40B4-BE49-F238E27FC236}">
                <a16:creationId xmlns:a16="http://schemas.microsoft.com/office/drawing/2014/main" id="{37AAF7C7-1CBD-4BDC-8B4D-3B8D235EDA15}"/>
              </a:ext>
            </a:extLst>
          </p:cNvPr>
          <p:cNvSpPr>
            <a:spLocks noGrp="1"/>
          </p:cNvSpPr>
          <p:nvPr>
            <p:ph type="sldNum" sz="quarter" idx="12"/>
          </p:nvPr>
        </p:nvSpPr>
        <p:spPr/>
        <p:txBody>
          <a:bodyPr/>
          <a:lstStyle/>
          <a:p>
            <a:fld id="{06CB302B-19D9-41A1-BB0D-F063B7731AAC}" type="slidenum">
              <a:rPr lang="en-KE" smtClean="0"/>
              <a:t>‹#›</a:t>
            </a:fld>
            <a:endParaRPr lang="en-KE"/>
          </a:p>
        </p:txBody>
      </p:sp>
    </p:spTree>
    <p:extLst>
      <p:ext uri="{BB962C8B-B14F-4D97-AF65-F5344CB8AC3E}">
        <p14:creationId xmlns:p14="http://schemas.microsoft.com/office/powerpoint/2010/main" val="13160964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254CB3-EE9B-455E-B326-B895FCC380C1}"/>
              </a:ext>
            </a:extLst>
          </p:cNvPr>
          <p:cNvSpPr>
            <a:spLocks noGrp="1"/>
          </p:cNvSpPr>
          <p:nvPr>
            <p:ph type="dt" sz="half" idx="10"/>
          </p:nvPr>
        </p:nvSpPr>
        <p:spPr/>
        <p:txBody>
          <a:bodyPr/>
          <a:lstStyle/>
          <a:p>
            <a:fld id="{3412A976-5580-414C-87C5-717F71EE920F}" type="datetimeFigureOut">
              <a:rPr lang="en-KE" smtClean="0"/>
              <a:t>13/11/2020</a:t>
            </a:fld>
            <a:endParaRPr lang="en-KE"/>
          </a:p>
        </p:txBody>
      </p:sp>
      <p:sp>
        <p:nvSpPr>
          <p:cNvPr id="3" name="Footer Placeholder 2">
            <a:extLst>
              <a:ext uri="{FF2B5EF4-FFF2-40B4-BE49-F238E27FC236}">
                <a16:creationId xmlns:a16="http://schemas.microsoft.com/office/drawing/2014/main" id="{4A16EF69-1214-4C80-BF28-864EB40D9505}"/>
              </a:ext>
            </a:extLst>
          </p:cNvPr>
          <p:cNvSpPr>
            <a:spLocks noGrp="1"/>
          </p:cNvSpPr>
          <p:nvPr>
            <p:ph type="ftr" sz="quarter" idx="11"/>
          </p:nvPr>
        </p:nvSpPr>
        <p:spPr/>
        <p:txBody>
          <a:bodyPr/>
          <a:lstStyle/>
          <a:p>
            <a:endParaRPr lang="en-KE"/>
          </a:p>
        </p:txBody>
      </p:sp>
      <p:sp>
        <p:nvSpPr>
          <p:cNvPr id="4" name="Slide Number Placeholder 3">
            <a:extLst>
              <a:ext uri="{FF2B5EF4-FFF2-40B4-BE49-F238E27FC236}">
                <a16:creationId xmlns:a16="http://schemas.microsoft.com/office/drawing/2014/main" id="{943020D0-9C1E-41C9-A166-F62B96C153E3}"/>
              </a:ext>
            </a:extLst>
          </p:cNvPr>
          <p:cNvSpPr>
            <a:spLocks noGrp="1"/>
          </p:cNvSpPr>
          <p:nvPr>
            <p:ph type="sldNum" sz="quarter" idx="12"/>
          </p:nvPr>
        </p:nvSpPr>
        <p:spPr/>
        <p:txBody>
          <a:bodyPr/>
          <a:lstStyle/>
          <a:p>
            <a:fld id="{06CB302B-19D9-41A1-BB0D-F063B7731AAC}" type="slidenum">
              <a:rPr lang="en-KE" smtClean="0"/>
              <a:t>‹#›</a:t>
            </a:fld>
            <a:endParaRPr lang="en-KE"/>
          </a:p>
        </p:txBody>
      </p:sp>
    </p:spTree>
    <p:extLst>
      <p:ext uri="{BB962C8B-B14F-4D97-AF65-F5344CB8AC3E}">
        <p14:creationId xmlns:p14="http://schemas.microsoft.com/office/powerpoint/2010/main" val="4020575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CF5D0-14A2-4897-B346-AC70D2CB9F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Content Placeholder 2">
            <a:extLst>
              <a:ext uri="{FF2B5EF4-FFF2-40B4-BE49-F238E27FC236}">
                <a16:creationId xmlns:a16="http://schemas.microsoft.com/office/drawing/2014/main" id="{0AAE39BD-0856-46D3-9863-44ADBA9400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Text Placeholder 3">
            <a:extLst>
              <a:ext uri="{FF2B5EF4-FFF2-40B4-BE49-F238E27FC236}">
                <a16:creationId xmlns:a16="http://schemas.microsoft.com/office/drawing/2014/main" id="{DC33A289-602B-43E2-BAE5-F3E3EC82F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303763-8729-4584-96CF-523BBF597652}"/>
              </a:ext>
            </a:extLst>
          </p:cNvPr>
          <p:cNvSpPr>
            <a:spLocks noGrp="1"/>
          </p:cNvSpPr>
          <p:nvPr>
            <p:ph type="dt" sz="half" idx="10"/>
          </p:nvPr>
        </p:nvSpPr>
        <p:spPr/>
        <p:txBody>
          <a:bodyPr/>
          <a:lstStyle/>
          <a:p>
            <a:fld id="{3412A976-5580-414C-87C5-717F71EE920F}" type="datetimeFigureOut">
              <a:rPr lang="en-KE" smtClean="0"/>
              <a:t>13/11/2020</a:t>
            </a:fld>
            <a:endParaRPr lang="en-KE"/>
          </a:p>
        </p:txBody>
      </p:sp>
      <p:sp>
        <p:nvSpPr>
          <p:cNvPr id="6" name="Footer Placeholder 5">
            <a:extLst>
              <a:ext uri="{FF2B5EF4-FFF2-40B4-BE49-F238E27FC236}">
                <a16:creationId xmlns:a16="http://schemas.microsoft.com/office/drawing/2014/main" id="{8CD53BF3-C70A-4237-AC9F-AC3D538B3C4A}"/>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CE224425-0836-4409-9FC5-DA1CDE29D602}"/>
              </a:ext>
            </a:extLst>
          </p:cNvPr>
          <p:cNvSpPr>
            <a:spLocks noGrp="1"/>
          </p:cNvSpPr>
          <p:nvPr>
            <p:ph type="sldNum" sz="quarter" idx="12"/>
          </p:nvPr>
        </p:nvSpPr>
        <p:spPr/>
        <p:txBody>
          <a:bodyPr/>
          <a:lstStyle/>
          <a:p>
            <a:fld id="{06CB302B-19D9-41A1-BB0D-F063B7731AAC}" type="slidenum">
              <a:rPr lang="en-KE" smtClean="0"/>
              <a:t>‹#›</a:t>
            </a:fld>
            <a:endParaRPr lang="en-KE"/>
          </a:p>
        </p:txBody>
      </p:sp>
    </p:spTree>
    <p:extLst>
      <p:ext uri="{BB962C8B-B14F-4D97-AF65-F5344CB8AC3E}">
        <p14:creationId xmlns:p14="http://schemas.microsoft.com/office/powerpoint/2010/main" val="122470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AD946-2FD6-4CA9-9244-A41EA1F731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Picture Placeholder 2">
            <a:extLst>
              <a:ext uri="{FF2B5EF4-FFF2-40B4-BE49-F238E27FC236}">
                <a16:creationId xmlns:a16="http://schemas.microsoft.com/office/drawing/2014/main" id="{63EB8ADC-C4A3-4F72-B984-C7E9C94EDF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KE"/>
          </a:p>
        </p:txBody>
      </p:sp>
      <p:sp>
        <p:nvSpPr>
          <p:cNvPr id="4" name="Text Placeholder 3">
            <a:extLst>
              <a:ext uri="{FF2B5EF4-FFF2-40B4-BE49-F238E27FC236}">
                <a16:creationId xmlns:a16="http://schemas.microsoft.com/office/drawing/2014/main" id="{F0B1E8A1-8D84-4F1C-AAD6-A9C98B5531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C3846A-8E09-4453-A18E-FF0936B293D1}"/>
              </a:ext>
            </a:extLst>
          </p:cNvPr>
          <p:cNvSpPr>
            <a:spLocks noGrp="1"/>
          </p:cNvSpPr>
          <p:nvPr>
            <p:ph type="dt" sz="half" idx="10"/>
          </p:nvPr>
        </p:nvSpPr>
        <p:spPr/>
        <p:txBody>
          <a:bodyPr/>
          <a:lstStyle/>
          <a:p>
            <a:fld id="{3412A976-5580-414C-87C5-717F71EE920F}" type="datetimeFigureOut">
              <a:rPr lang="en-KE" smtClean="0"/>
              <a:t>13/11/2020</a:t>
            </a:fld>
            <a:endParaRPr lang="en-KE"/>
          </a:p>
        </p:txBody>
      </p:sp>
      <p:sp>
        <p:nvSpPr>
          <p:cNvPr id="6" name="Footer Placeholder 5">
            <a:extLst>
              <a:ext uri="{FF2B5EF4-FFF2-40B4-BE49-F238E27FC236}">
                <a16:creationId xmlns:a16="http://schemas.microsoft.com/office/drawing/2014/main" id="{A08E4771-06BE-4F2C-B4BF-0E33E8E95C8D}"/>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36AB52BB-C513-4D62-8F04-EC0538BE3D18}"/>
              </a:ext>
            </a:extLst>
          </p:cNvPr>
          <p:cNvSpPr>
            <a:spLocks noGrp="1"/>
          </p:cNvSpPr>
          <p:nvPr>
            <p:ph type="sldNum" sz="quarter" idx="12"/>
          </p:nvPr>
        </p:nvSpPr>
        <p:spPr/>
        <p:txBody>
          <a:bodyPr/>
          <a:lstStyle/>
          <a:p>
            <a:fld id="{06CB302B-19D9-41A1-BB0D-F063B7731AAC}" type="slidenum">
              <a:rPr lang="en-KE" smtClean="0"/>
              <a:t>‹#›</a:t>
            </a:fld>
            <a:endParaRPr lang="en-KE"/>
          </a:p>
        </p:txBody>
      </p:sp>
    </p:spTree>
    <p:extLst>
      <p:ext uri="{BB962C8B-B14F-4D97-AF65-F5344CB8AC3E}">
        <p14:creationId xmlns:p14="http://schemas.microsoft.com/office/powerpoint/2010/main" val="1406241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928F8E-D256-4BDC-AF16-FC22EC43AF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KE"/>
          </a:p>
        </p:txBody>
      </p:sp>
      <p:sp>
        <p:nvSpPr>
          <p:cNvPr id="3" name="Text Placeholder 2">
            <a:extLst>
              <a:ext uri="{FF2B5EF4-FFF2-40B4-BE49-F238E27FC236}">
                <a16:creationId xmlns:a16="http://schemas.microsoft.com/office/drawing/2014/main" id="{52DD5733-C41C-4197-9D12-F85A087113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F8FF8C8A-36A0-4D91-8FB8-C36E5229CE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12A976-5580-414C-87C5-717F71EE920F}" type="datetimeFigureOut">
              <a:rPr lang="en-KE" smtClean="0"/>
              <a:t>13/11/2020</a:t>
            </a:fld>
            <a:endParaRPr lang="en-KE"/>
          </a:p>
        </p:txBody>
      </p:sp>
      <p:sp>
        <p:nvSpPr>
          <p:cNvPr id="5" name="Footer Placeholder 4">
            <a:extLst>
              <a:ext uri="{FF2B5EF4-FFF2-40B4-BE49-F238E27FC236}">
                <a16:creationId xmlns:a16="http://schemas.microsoft.com/office/drawing/2014/main" id="{C86B8CB8-F37F-40CB-90C4-417869BB46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KE"/>
          </a:p>
        </p:txBody>
      </p:sp>
      <p:sp>
        <p:nvSpPr>
          <p:cNvPr id="6" name="Slide Number Placeholder 5">
            <a:extLst>
              <a:ext uri="{FF2B5EF4-FFF2-40B4-BE49-F238E27FC236}">
                <a16:creationId xmlns:a16="http://schemas.microsoft.com/office/drawing/2014/main" id="{07894A0B-A2C7-4F87-858A-921BF851B2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CB302B-19D9-41A1-BB0D-F063B7731AAC}" type="slidenum">
              <a:rPr lang="en-KE" smtClean="0"/>
              <a:t>‹#›</a:t>
            </a:fld>
            <a:endParaRPr lang="en-KE"/>
          </a:p>
        </p:txBody>
      </p:sp>
    </p:spTree>
    <p:extLst>
      <p:ext uri="{BB962C8B-B14F-4D97-AF65-F5344CB8AC3E}">
        <p14:creationId xmlns:p14="http://schemas.microsoft.com/office/powerpoint/2010/main" val="2868945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66C95-53E5-4770-A7A1-7A0B25008C09}"/>
              </a:ext>
            </a:extLst>
          </p:cNvPr>
          <p:cNvSpPr>
            <a:spLocks noGrp="1"/>
          </p:cNvSpPr>
          <p:nvPr>
            <p:ph type="ctrTitle"/>
          </p:nvPr>
        </p:nvSpPr>
        <p:spPr/>
        <p:txBody>
          <a:bodyPr/>
          <a:lstStyle/>
          <a:p>
            <a:r>
              <a:rPr lang="en-US" b="1" dirty="0"/>
              <a:t>Upper Respiratory Tract Infections</a:t>
            </a:r>
            <a:endParaRPr lang="en-KE" b="1" dirty="0"/>
          </a:p>
        </p:txBody>
      </p:sp>
      <p:sp>
        <p:nvSpPr>
          <p:cNvPr id="3" name="Subtitle 2">
            <a:extLst>
              <a:ext uri="{FF2B5EF4-FFF2-40B4-BE49-F238E27FC236}">
                <a16:creationId xmlns:a16="http://schemas.microsoft.com/office/drawing/2014/main" id="{A69E4A70-1EEE-4862-9510-7BAC4DFC6E46}"/>
              </a:ext>
            </a:extLst>
          </p:cNvPr>
          <p:cNvSpPr>
            <a:spLocks noGrp="1"/>
          </p:cNvSpPr>
          <p:nvPr>
            <p:ph type="subTitle" idx="1"/>
          </p:nvPr>
        </p:nvSpPr>
        <p:spPr/>
        <p:txBody>
          <a:bodyPr>
            <a:normAutofit lnSpcReduction="10000"/>
          </a:bodyPr>
          <a:lstStyle/>
          <a:p>
            <a:endParaRPr lang="en-US" dirty="0"/>
          </a:p>
          <a:p>
            <a:r>
              <a:rPr lang="en-US" dirty="0"/>
              <a:t>Samuel </a:t>
            </a:r>
            <a:r>
              <a:rPr lang="en-US" dirty="0" err="1"/>
              <a:t>Ngigi</a:t>
            </a:r>
            <a:r>
              <a:rPr lang="en-US" dirty="0"/>
              <a:t> K.</a:t>
            </a:r>
          </a:p>
          <a:p>
            <a:endParaRPr lang="en-US" dirty="0"/>
          </a:p>
          <a:p>
            <a:r>
              <a:rPr lang="en-US" dirty="0"/>
              <a:t>KMTC</a:t>
            </a:r>
            <a:endParaRPr lang="en-KE" dirty="0"/>
          </a:p>
        </p:txBody>
      </p:sp>
    </p:spTree>
    <p:extLst>
      <p:ext uri="{BB962C8B-B14F-4D97-AF65-F5344CB8AC3E}">
        <p14:creationId xmlns:p14="http://schemas.microsoft.com/office/powerpoint/2010/main" val="3584676722"/>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8F770-028B-4C3E-B61D-6D36D345A472}"/>
              </a:ext>
            </a:extLst>
          </p:cNvPr>
          <p:cNvSpPr>
            <a:spLocks noGrp="1"/>
          </p:cNvSpPr>
          <p:nvPr>
            <p:ph type="title"/>
          </p:nvPr>
        </p:nvSpPr>
        <p:spPr/>
        <p:txBody>
          <a:bodyPr/>
          <a:lstStyle/>
          <a:p>
            <a:pPr algn="ctr"/>
            <a:r>
              <a:rPr lang="en-US" b="0" i="0" dirty="0">
                <a:solidFill>
                  <a:srgbClr val="3B3835"/>
                </a:solidFill>
                <a:effectLst/>
                <a:latin typeface="Helvetica Neue"/>
              </a:rPr>
              <a:t>TYPES OF SINUSITIS</a:t>
            </a:r>
            <a:endParaRPr lang="en-KE" dirty="0"/>
          </a:p>
        </p:txBody>
      </p:sp>
      <p:sp>
        <p:nvSpPr>
          <p:cNvPr id="3" name="Content Placeholder 2">
            <a:extLst>
              <a:ext uri="{FF2B5EF4-FFF2-40B4-BE49-F238E27FC236}">
                <a16:creationId xmlns:a16="http://schemas.microsoft.com/office/drawing/2014/main" id="{A66F4BBB-C3EA-4184-B1FA-CC473B30B2C4}"/>
              </a:ext>
            </a:extLst>
          </p:cNvPr>
          <p:cNvSpPr>
            <a:spLocks noGrp="1"/>
          </p:cNvSpPr>
          <p:nvPr>
            <p:ph idx="1"/>
          </p:nvPr>
        </p:nvSpPr>
        <p:spPr/>
        <p:txBody>
          <a:bodyPr/>
          <a:lstStyle/>
          <a:p>
            <a:r>
              <a:rPr lang="en-US" b="0" i="0" dirty="0">
                <a:solidFill>
                  <a:srgbClr val="3B3835"/>
                </a:solidFill>
                <a:effectLst/>
                <a:latin typeface="Helvetica Neue"/>
              </a:rPr>
              <a:t>ACUTE SINUSITIS</a:t>
            </a:r>
          </a:p>
          <a:p>
            <a:endParaRPr lang="en-US" b="0" i="0" dirty="0">
              <a:solidFill>
                <a:srgbClr val="3B3835"/>
              </a:solidFill>
              <a:effectLst/>
              <a:latin typeface="Helvetica Neue"/>
            </a:endParaRPr>
          </a:p>
          <a:p>
            <a:r>
              <a:rPr lang="en-US" b="0" i="0" dirty="0">
                <a:solidFill>
                  <a:srgbClr val="3B3835"/>
                </a:solidFill>
                <a:effectLst/>
                <a:latin typeface="Helvetica Neue"/>
              </a:rPr>
              <a:t>CHRONIC SINUSITIS</a:t>
            </a:r>
            <a:endParaRPr lang="en-KE" dirty="0"/>
          </a:p>
        </p:txBody>
      </p:sp>
    </p:spTree>
    <p:extLst>
      <p:ext uri="{BB962C8B-B14F-4D97-AF65-F5344CB8AC3E}">
        <p14:creationId xmlns:p14="http://schemas.microsoft.com/office/powerpoint/2010/main" val="3603569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F0048-741E-4903-9B02-29F2B3AE9B73}"/>
              </a:ext>
            </a:extLst>
          </p:cNvPr>
          <p:cNvSpPr>
            <a:spLocks noGrp="1"/>
          </p:cNvSpPr>
          <p:nvPr>
            <p:ph type="title"/>
          </p:nvPr>
        </p:nvSpPr>
        <p:spPr>
          <a:xfrm>
            <a:off x="838200" y="1"/>
            <a:ext cx="10515600" cy="773722"/>
          </a:xfrm>
        </p:spPr>
        <p:txBody>
          <a:bodyPr/>
          <a:lstStyle/>
          <a:p>
            <a:pPr algn="ctr"/>
            <a:r>
              <a:rPr lang="en-US" b="0" i="0" dirty="0">
                <a:solidFill>
                  <a:srgbClr val="3B3835"/>
                </a:solidFill>
                <a:effectLst/>
                <a:latin typeface="Helvetica Neue"/>
              </a:rPr>
              <a:t>ACUTE SINUSITIS</a:t>
            </a:r>
            <a:endParaRPr lang="en-KE" dirty="0"/>
          </a:p>
        </p:txBody>
      </p:sp>
      <p:sp>
        <p:nvSpPr>
          <p:cNvPr id="3" name="Content Placeholder 2">
            <a:extLst>
              <a:ext uri="{FF2B5EF4-FFF2-40B4-BE49-F238E27FC236}">
                <a16:creationId xmlns:a16="http://schemas.microsoft.com/office/drawing/2014/main" id="{F4E1DEC5-432C-4810-9BDA-5D81AC113FE6}"/>
              </a:ext>
            </a:extLst>
          </p:cNvPr>
          <p:cNvSpPr>
            <a:spLocks noGrp="1"/>
          </p:cNvSpPr>
          <p:nvPr>
            <p:ph idx="1"/>
          </p:nvPr>
        </p:nvSpPr>
        <p:spPr>
          <a:xfrm>
            <a:off x="0" y="618978"/>
            <a:ext cx="12192000" cy="6414868"/>
          </a:xfrm>
        </p:spPr>
        <p:txBody>
          <a:bodyPr>
            <a:normAutofit lnSpcReduction="10000"/>
          </a:bodyPr>
          <a:lstStyle/>
          <a:p>
            <a:r>
              <a:rPr lang="en-US" b="0" i="0" dirty="0">
                <a:effectLst/>
                <a:latin typeface="Helvetica Neue"/>
              </a:rPr>
              <a:t> Acute sinusitis (acute rhinosinusitis) causes the cavities around your nasal passages (sinuses) to become inflamed and swollen.</a:t>
            </a:r>
          </a:p>
          <a:p>
            <a:r>
              <a:rPr lang="en-US" b="0" i="0" dirty="0">
                <a:effectLst/>
                <a:latin typeface="Helvetica Neue"/>
              </a:rPr>
              <a:t>CAUSES: </a:t>
            </a:r>
          </a:p>
          <a:p>
            <a:pPr>
              <a:buFont typeface="Wingdings" panose="05000000000000000000" pitchFamily="2" charset="2"/>
              <a:buChar char="ü"/>
            </a:pPr>
            <a:r>
              <a:rPr lang="en-US" b="0" i="0" dirty="0">
                <a:effectLst/>
                <a:latin typeface="Helvetica Neue"/>
              </a:rPr>
              <a:t>Viral infection (</a:t>
            </a:r>
            <a:r>
              <a:rPr lang="en-US" dirty="0"/>
              <a:t>Rhinovirus, influenza, and parainfluenza)</a:t>
            </a:r>
            <a:endParaRPr lang="en-US" i="0" dirty="0">
              <a:effectLst/>
              <a:latin typeface="Helvetica Neue"/>
            </a:endParaRPr>
          </a:p>
          <a:p>
            <a:pPr>
              <a:buFont typeface="Wingdings" panose="05000000000000000000" pitchFamily="2" charset="2"/>
              <a:buChar char="ü"/>
            </a:pPr>
            <a:r>
              <a:rPr lang="en-US" b="0" i="0" dirty="0">
                <a:effectLst/>
                <a:latin typeface="Helvetica Neue"/>
              </a:rPr>
              <a:t>Bacterial infection (</a:t>
            </a:r>
            <a:r>
              <a:rPr lang="en-US" dirty="0"/>
              <a:t>Streptococcus pneumoniae, </a:t>
            </a:r>
            <a:r>
              <a:rPr lang="en-US" dirty="0" err="1"/>
              <a:t>Haemophilus</a:t>
            </a:r>
            <a:r>
              <a:rPr lang="en-US" dirty="0"/>
              <a:t> influenzae, Moraxella catarrhalis, Group A beta-hemolytic streptococci, </a:t>
            </a:r>
            <a:r>
              <a:rPr lang="en-US" dirty="0" err="1"/>
              <a:t>andStaphylococcus</a:t>
            </a:r>
            <a:r>
              <a:rPr lang="en-US" dirty="0"/>
              <a:t> aureus)</a:t>
            </a:r>
            <a:endParaRPr lang="en-US" i="0" dirty="0">
              <a:effectLst/>
              <a:latin typeface="Helvetica Neue"/>
            </a:endParaRPr>
          </a:p>
          <a:p>
            <a:pPr>
              <a:buFont typeface="Wingdings" panose="05000000000000000000" pitchFamily="2" charset="2"/>
              <a:buChar char="ü"/>
            </a:pPr>
            <a:r>
              <a:rPr lang="en-US" b="0" i="0" dirty="0">
                <a:effectLst/>
                <a:latin typeface="Helvetica Neue"/>
              </a:rPr>
              <a:t>Fungal infection (</a:t>
            </a:r>
            <a:r>
              <a:rPr lang="en-US" dirty="0"/>
              <a:t>Saprophytic fungi of the order Mucorales, including Rhizopus,Rhizomucor,Absidia,Mucor,Cunninghamella,Mortierella,Saksenaea, and </a:t>
            </a:r>
            <a:r>
              <a:rPr lang="en-US" dirty="0" err="1"/>
              <a:t>Apophysomyces</a:t>
            </a:r>
            <a:r>
              <a:rPr lang="en-US" dirty="0"/>
              <a:t> species)</a:t>
            </a:r>
            <a:endParaRPr lang="en-US" i="0" dirty="0">
              <a:effectLst/>
              <a:latin typeface="Helvetica Neue"/>
            </a:endParaRPr>
          </a:p>
          <a:p>
            <a:pPr>
              <a:buFont typeface="Wingdings" panose="05000000000000000000" pitchFamily="2" charset="2"/>
              <a:buChar char="ü"/>
            </a:pPr>
            <a:r>
              <a:rPr lang="en-US" b="0" i="0" dirty="0">
                <a:effectLst/>
                <a:latin typeface="Helvetica Neue"/>
              </a:rPr>
              <a:t>Allergies such as hay fever/</a:t>
            </a:r>
            <a:r>
              <a:rPr lang="en-US" dirty="0">
                <a:solidFill>
                  <a:srgbClr val="202124"/>
                </a:solidFill>
                <a:latin typeface="arial" panose="020B0604020202020204" pitchFamily="34" charset="0"/>
              </a:rPr>
              <a:t>allergic rhinitis</a:t>
            </a:r>
            <a:endParaRPr lang="en-US" b="0" i="0" dirty="0">
              <a:effectLst/>
              <a:latin typeface="Helvetica Neue"/>
            </a:endParaRPr>
          </a:p>
          <a:p>
            <a:pPr>
              <a:buFont typeface="Wingdings" panose="05000000000000000000" pitchFamily="2" charset="2"/>
              <a:buChar char="ü"/>
            </a:pPr>
            <a:r>
              <a:rPr lang="en-US" b="0" i="0" dirty="0">
                <a:effectLst/>
                <a:latin typeface="Helvetica Neue"/>
              </a:rPr>
              <a:t>Nasal polyps or </a:t>
            </a:r>
            <a:r>
              <a:rPr lang="en-US" b="0" i="0" dirty="0" err="1">
                <a:effectLst/>
                <a:latin typeface="Helvetica Neue"/>
              </a:rPr>
              <a:t>tumours</a:t>
            </a:r>
            <a:endParaRPr lang="en-US" b="0" i="0" dirty="0">
              <a:effectLst/>
              <a:latin typeface="Helvetica Neue"/>
            </a:endParaRPr>
          </a:p>
          <a:p>
            <a:pPr>
              <a:buFont typeface="Wingdings" panose="05000000000000000000" pitchFamily="2" charset="2"/>
              <a:buChar char="ü"/>
            </a:pPr>
            <a:r>
              <a:rPr lang="en-US" b="0" i="0" dirty="0">
                <a:effectLst/>
                <a:latin typeface="Helvetica Neue"/>
              </a:rPr>
              <a:t>Deviated nasal septum</a:t>
            </a:r>
          </a:p>
          <a:p>
            <a:pPr>
              <a:buFont typeface="Wingdings" panose="05000000000000000000" pitchFamily="2" charset="2"/>
              <a:buChar char="ü"/>
            </a:pPr>
            <a:r>
              <a:rPr lang="en-US" dirty="0"/>
              <a:t>Tooth infection</a:t>
            </a:r>
          </a:p>
          <a:p>
            <a:pPr>
              <a:buFont typeface="Wingdings" panose="05000000000000000000" pitchFamily="2" charset="2"/>
              <a:buChar char="ü"/>
            </a:pPr>
            <a:r>
              <a:rPr lang="en-US" dirty="0"/>
              <a:t>Enlarged or infected adenoids in children</a:t>
            </a:r>
            <a:endParaRPr lang="en-KE" dirty="0"/>
          </a:p>
        </p:txBody>
      </p:sp>
    </p:spTree>
    <p:extLst>
      <p:ext uri="{BB962C8B-B14F-4D97-AF65-F5344CB8AC3E}">
        <p14:creationId xmlns:p14="http://schemas.microsoft.com/office/powerpoint/2010/main" val="1114438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C11036-3B24-4829-B42B-06F85ABA8700}"/>
              </a:ext>
            </a:extLst>
          </p:cNvPr>
          <p:cNvSpPr>
            <a:spLocks noGrp="1"/>
          </p:cNvSpPr>
          <p:nvPr>
            <p:ph type="title"/>
          </p:nvPr>
        </p:nvSpPr>
        <p:spPr/>
        <p:txBody>
          <a:bodyPr/>
          <a:lstStyle/>
          <a:p>
            <a:pPr algn="ctr"/>
            <a:r>
              <a:rPr lang="en-US" b="0" i="0" dirty="0">
                <a:solidFill>
                  <a:srgbClr val="3B3835"/>
                </a:solidFill>
                <a:effectLst/>
                <a:latin typeface="Helvetica Neue"/>
              </a:rPr>
              <a:t>RISK FACTORS</a:t>
            </a:r>
            <a:endParaRPr lang="en-KE" dirty="0"/>
          </a:p>
        </p:txBody>
      </p:sp>
      <p:sp>
        <p:nvSpPr>
          <p:cNvPr id="3" name="Content Placeholder 2">
            <a:extLst>
              <a:ext uri="{FF2B5EF4-FFF2-40B4-BE49-F238E27FC236}">
                <a16:creationId xmlns:a16="http://schemas.microsoft.com/office/drawing/2014/main" id="{82EEBEC7-B17B-49F8-B910-20429B2DB3EF}"/>
              </a:ext>
            </a:extLst>
          </p:cNvPr>
          <p:cNvSpPr>
            <a:spLocks noGrp="1"/>
          </p:cNvSpPr>
          <p:nvPr>
            <p:ph idx="1"/>
          </p:nvPr>
        </p:nvSpPr>
        <p:spPr>
          <a:xfrm>
            <a:off x="838200" y="1519312"/>
            <a:ext cx="10515600" cy="5338688"/>
          </a:xfrm>
        </p:spPr>
        <p:txBody>
          <a:bodyPr/>
          <a:lstStyle/>
          <a:p>
            <a:r>
              <a:rPr lang="en-US" b="0" i="0" dirty="0">
                <a:solidFill>
                  <a:srgbClr val="3B3835"/>
                </a:solidFill>
                <a:effectLst/>
                <a:latin typeface="Helvetica Neue"/>
              </a:rPr>
              <a:t>Hay fever/</a:t>
            </a:r>
            <a:r>
              <a:rPr lang="en-US" b="0" i="0" dirty="0">
                <a:solidFill>
                  <a:srgbClr val="202124"/>
                </a:solidFill>
                <a:effectLst/>
                <a:latin typeface="arial" panose="020B0604020202020204" pitchFamily="34" charset="0"/>
              </a:rPr>
              <a:t>allergic </a:t>
            </a:r>
            <a:r>
              <a:rPr lang="en-US" i="0" dirty="0">
                <a:solidFill>
                  <a:srgbClr val="202124"/>
                </a:solidFill>
                <a:effectLst/>
                <a:latin typeface="arial" panose="020B0604020202020204" pitchFamily="34" charset="0"/>
              </a:rPr>
              <a:t>rhinitis</a:t>
            </a:r>
            <a:r>
              <a:rPr lang="en-US" b="0" i="0" dirty="0">
                <a:solidFill>
                  <a:srgbClr val="3B3835"/>
                </a:solidFill>
                <a:effectLst/>
                <a:latin typeface="Helvetica Neue"/>
              </a:rPr>
              <a:t> or another allergic condition</a:t>
            </a:r>
          </a:p>
          <a:p>
            <a:r>
              <a:rPr lang="en-US" b="0" i="0" dirty="0">
                <a:solidFill>
                  <a:srgbClr val="3B3835"/>
                </a:solidFill>
                <a:effectLst/>
                <a:latin typeface="Helvetica Neue"/>
              </a:rPr>
              <a:t>A nasal passage abnormality</a:t>
            </a:r>
          </a:p>
          <a:p>
            <a:r>
              <a:rPr lang="en-US" b="0" i="0" dirty="0">
                <a:solidFill>
                  <a:srgbClr val="3B3835"/>
                </a:solidFill>
                <a:effectLst/>
                <a:latin typeface="Helvetica Neue"/>
              </a:rPr>
              <a:t>A medical condition such as cystic fibrosis, gastroesophageal reflux disease (GERD), or an immune system disorder</a:t>
            </a:r>
          </a:p>
          <a:p>
            <a:r>
              <a:rPr lang="en-US" b="0" i="0" dirty="0">
                <a:solidFill>
                  <a:srgbClr val="3B3835"/>
                </a:solidFill>
                <a:effectLst/>
                <a:latin typeface="Helvetica Neue"/>
              </a:rPr>
              <a:t>Regular exposure to pollutants</a:t>
            </a:r>
            <a:endParaRPr lang="en-KE" dirty="0"/>
          </a:p>
        </p:txBody>
      </p:sp>
    </p:spTree>
    <p:extLst>
      <p:ext uri="{BB962C8B-B14F-4D97-AF65-F5344CB8AC3E}">
        <p14:creationId xmlns:p14="http://schemas.microsoft.com/office/powerpoint/2010/main" val="1417004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13F6E-FA81-4A87-88A2-A82E1F50482E}"/>
              </a:ext>
            </a:extLst>
          </p:cNvPr>
          <p:cNvSpPr>
            <a:spLocks noGrp="1"/>
          </p:cNvSpPr>
          <p:nvPr>
            <p:ph type="title"/>
          </p:nvPr>
        </p:nvSpPr>
        <p:spPr>
          <a:xfrm>
            <a:off x="838200" y="1"/>
            <a:ext cx="10515600" cy="886264"/>
          </a:xfrm>
        </p:spPr>
        <p:txBody>
          <a:bodyPr/>
          <a:lstStyle/>
          <a:p>
            <a:pPr algn="ctr"/>
            <a:r>
              <a:rPr lang="en-US" b="0" i="0" dirty="0">
                <a:solidFill>
                  <a:srgbClr val="3B3835"/>
                </a:solidFill>
                <a:effectLst/>
                <a:latin typeface="Helvetica Neue"/>
              </a:rPr>
              <a:t>SIGN AND SYMPTOMS</a:t>
            </a:r>
            <a:endParaRPr lang="en-KE" dirty="0"/>
          </a:p>
        </p:txBody>
      </p:sp>
      <p:sp>
        <p:nvSpPr>
          <p:cNvPr id="3" name="Content Placeholder 2">
            <a:extLst>
              <a:ext uri="{FF2B5EF4-FFF2-40B4-BE49-F238E27FC236}">
                <a16:creationId xmlns:a16="http://schemas.microsoft.com/office/drawing/2014/main" id="{E8D4D2C7-3E6A-4BDD-91A1-9E17F04B2401}"/>
              </a:ext>
            </a:extLst>
          </p:cNvPr>
          <p:cNvSpPr>
            <a:spLocks noGrp="1"/>
          </p:cNvSpPr>
          <p:nvPr>
            <p:ph idx="1"/>
          </p:nvPr>
        </p:nvSpPr>
        <p:spPr>
          <a:xfrm>
            <a:off x="-112542" y="759655"/>
            <a:ext cx="12304542" cy="6098345"/>
          </a:xfrm>
        </p:spPr>
        <p:txBody>
          <a:bodyPr>
            <a:normAutofit lnSpcReduction="10000"/>
          </a:bodyPr>
          <a:lstStyle/>
          <a:p>
            <a:r>
              <a:rPr lang="en-US" b="0" i="0" dirty="0">
                <a:solidFill>
                  <a:srgbClr val="3B3835"/>
                </a:solidFill>
                <a:effectLst/>
                <a:latin typeface="Helvetica Neue"/>
              </a:rPr>
              <a:t>Drainage of a thick, yellow or greenish discharge from the nose or down the back of the throat</a:t>
            </a:r>
          </a:p>
          <a:p>
            <a:r>
              <a:rPr lang="en-US" b="0" i="0" dirty="0">
                <a:solidFill>
                  <a:srgbClr val="3B3835"/>
                </a:solidFill>
                <a:effectLst/>
                <a:latin typeface="Helvetica Neue"/>
              </a:rPr>
              <a:t>Nasal obstruction or congestion, causing difficulty breathing through your nose</a:t>
            </a:r>
          </a:p>
          <a:p>
            <a:r>
              <a:rPr lang="en-US" b="0" i="0" dirty="0">
                <a:solidFill>
                  <a:srgbClr val="3B3835"/>
                </a:solidFill>
                <a:effectLst/>
                <a:latin typeface="Helvetica Neue"/>
              </a:rPr>
              <a:t>Pain, tenderness, swelling and pressure around your eyes, cheeks, nose or forehead</a:t>
            </a:r>
          </a:p>
          <a:p>
            <a:r>
              <a:rPr lang="en-US" b="0" i="0" dirty="0">
                <a:solidFill>
                  <a:srgbClr val="3B3835"/>
                </a:solidFill>
                <a:effectLst/>
                <a:latin typeface="Helvetica Neue"/>
              </a:rPr>
              <a:t>Aching in your upper jaw and teeth</a:t>
            </a:r>
          </a:p>
          <a:p>
            <a:r>
              <a:rPr lang="en-US" b="0" i="0" dirty="0">
                <a:solidFill>
                  <a:srgbClr val="3B3835"/>
                </a:solidFill>
                <a:effectLst/>
                <a:latin typeface="Helvetica Neue"/>
              </a:rPr>
              <a:t>Reduced sense of smell and taste</a:t>
            </a:r>
          </a:p>
          <a:p>
            <a:r>
              <a:rPr lang="en-US" b="0" i="0" dirty="0">
                <a:solidFill>
                  <a:srgbClr val="3B3835"/>
                </a:solidFill>
                <a:effectLst/>
                <a:latin typeface="Helvetica Neue"/>
              </a:rPr>
              <a:t>Cough, which may be worse at night </a:t>
            </a:r>
          </a:p>
          <a:p>
            <a:r>
              <a:rPr lang="en-US" b="0" i="0" dirty="0">
                <a:solidFill>
                  <a:srgbClr val="3B3835"/>
                </a:solidFill>
                <a:effectLst/>
                <a:latin typeface="Helvetica Neue"/>
              </a:rPr>
              <a:t>Other signs and symptoms can include:</a:t>
            </a:r>
          </a:p>
          <a:p>
            <a:pPr>
              <a:buFont typeface="Wingdings" panose="05000000000000000000" pitchFamily="2" charset="2"/>
              <a:buChar char="ü"/>
            </a:pPr>
            <a:r>
              <a:rPr lang="en-US" b="0" i="0" dirty="0">
                <a:solidFill>
                  <a:srgbClr val="3B3835"/>
                </a:solidFill>
                <a:effectLst/>
                <a:latin typeface="Helvetica Neue"/>
              </a:rPr>
              <a:t>Ear pain</a:t>
            </a:r>
          </a:p>
          <a:p>
            <a:pPr>
              <a:buFont typeface="Wingdings" panose="05000000000000000000" pitchFamily="2" charset="2"/>
              <a:buChar char="ü"/>
            </a:pPr>
            <a:r>
              <a:rPr lang="en-US" b="0" i="0" dirty="0">
                <a:solidFill>
                  <a:srgbClr val="3B3835"/>
                </a:solidFill>
                <a:effectLst/>
                <a:latin typeface="Helvetica Neue"/>
              </a:rPr>
              <a:t>Headache</a:t>
            </a:r>
          </a:p>
          <a:p>
            <a:pPr>
              <a:buFont typeface="Wingdings" panose="05000000000000000000" pitchFamily="2" charset="2"/>
              <a:buChar char="ü"/>
            </a:pPr>
            <a:r>
              <a:rPr lang="en-US" b="0" i="0" dirty="0">
                <a:solidFill>
                  <a:srgbClr val="3B3835"/>
                </a:solidFill>
                <a:effectLst/>
                <a:latin typeface="Helvetica Neue"/>
              </a:rPr>
              <a:t>Sore throat</a:t>
            </a:r>
            <a:endParaRPr lang="en-KE" dirty="0"/>
          </a:p>
        </p:txBody>
      </p:sp>
    </p:spTree>
    <p:extLst>
      <p:ext uri="{BB962C8B-B14F-4D97-AF65-F5344CB8AC3E}">
        <p14:creationId xmlns:p14="http://schemas.microsoft.com/office/powerpoint/2010/main" val="2219261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4BE76-928A-4DF9-8D23-BA1EB38C527F}"/>
              </a:ext>
            </a:extLst>
          </p:cNvPr>
          <p:cNvSpPr>
            <a:spLocks noGrp="1"/>
          </p:cNvSpPr>
          <p:nvPr>
            <p:ph type="title"/>
          </p:nvPr>
        </p:nvSpPr>
        <p:spPr/>
        <p:txBody>
          <a:bodyPr/>
          <a:lstStyle/>
          <a:p>
            <a:endParaRPr lang="en-KE"/>
          </a:p>
        </p:txBody>
      </p:sp>
      <p:pic>
        <p:nvPicPr>
          <p:cNvPr id="5" name="Content Placeholder 4">
            <a:extLst>
              <a:ext uri="{FF2B5EF4-FFF2-40B4-BE49-F238E27FC236}">
                <a16:creationId xmlns:a16="http://schemas.microsoft.com/office/drawing/2014/main" id="{79244223-16EA-4054-BBC1-524CBB8428B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3046" y="0"/>
            <a:ext cx="10972800" cy="6858000"/>
          </a:xfrm>
        </p:spPr>
      </p:pic>
    </p:spTree>
    <p:extLst>
      <p:ext uri="{BB962C8B-B14F-4D97-AF65-F5344CB8AC3E}">
        <p14:creationId xmlns:p14="http://schemas.microsoft.com/office/powerpoint/2010/main" val="4144815177"/>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74AD6-EB2F-42F5-9D5B-64768A0708A6}"/>
              </a:ext>
            </a:extLst>
          </p:cNvPr>
          <p:cNvSpPr>
            <a:spLocks noGrp="1"/>
          </p:cNvSpPr>
          <p:nvPr>
            <p:ph type="title"/>
          </p:nvPr>
        </p:nvSpPr>
        <p:spPr/>
        <p:txBody>
          <a:bodyPr/>
          <a:lstStyle/>
          <a:p>
            <a:endParaRPr lang="en-KE"/>
          </a:p>
        </p:txBody>
      </p:sp>
      <p:pic>
        <p:nvPicPr>
          <p:cNvPr id="5" name="Content Placeholder 4">
            <a:extLst>
              <a:ext uri="{FF2B5EF4-FFF2-40B4-BE49-F238E27FC236}">
                <a16:creationId xmlns:a16="http://schemas.microsoft.com/office/drawing/2014/main" id="{0A9BEF67-008F-4EFB-9D6C-090B54D5671D}"/>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9317" y="0"/>
            <a:ext cx="10846191" cy="6858000"/>
          </a:xfrm>
        </p:spPr>
      </p:pic>
    </p:spTree>
    <p:extLst>
      <p:ext uri="{BB962C8B-B14F-4D97-AF65-F5344CB8AC3E}">
        <p14:creationId xmlns:p14="http://schemas.microsoft.com/office/powerpoint/2010/main" val="1537657731"/>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668DF-E729-4DE2-8D36-3857CF7E8F7D}"/>
              </a:ext>
            </a:extLst>
          </p:cNvPr>
          <p:cNvSpPr>
            <a:spLocks noGrp="1"/>
          </p:cNvSpPr>
          <p:nvPr>
            <p:ph type="title"/>
          </p:nvPr>
        </p:nvSpPr>
        <p:spPr/>
        <p:txBody>
          <a:bodyPr/>
          <a:lstStyle/>
          <a:p>
            <a:pPr algn="ctr"/>
            <a:r>
              <a:rPr lang="en-US" b="1" dirty="0"/>
              <a:t>Nasal and sinus cultures</a:t>
            </a:r>
            <a:endParaRPr lang="en-KE" b="1" dirty="0"/>
          </a:p>
        </p:txBody>
      </p:sp>
      <p:pic>
        <p:nvPicPr>
          <p:cNvPr id="9" name="Content Placeholder 8">
            <a:extLst>
              <a:ext uri="{FF2B5EF4-FFF2-40B4-BE49-F238E27FC236}">
                <a16:creationId xmlns:a16="http://schemas.microsoft.com/office/drawing/2014/main" id="{01D3B475-3C34-43C6-8D68-3648B11566C1}"/>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794695" y="1690688"/>
            <a:ext cx="4559105" cy="4245878"/>
          </a:xfrm>
        </p:spPr>
      </p:pic>
      <p:pic>
        <p:nvPicPr>
          <p:cNvPr id="13" name="Content Placeholder 12">
            <a:extLst>
              <a:ext uri="{FF2B5EF4-FFF2-40B4-BE49-F238E27FC236}">
                <a16:creationId xmlns:a16="http://schemas.microsoft.com/office/drawing/2014/main" id="{364C14E3-2CAA-48D2-BECB-8EFB5AD2F7F9}"/>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838200" y="1690688"/>
            <a:ext cx="5257800" cy="4344352"/>
          </a:xfrm>
        </p:spPr>
      </p:pic>
    </p:spTree>
    <p:extLst>
      <p:ext uri="{BB962C8B-B14F-4D97-AF65-F5344CB8AC3E}">
        <p14:creationId xmlns:p14="http://schemas.microsoft.com/office/powerpoint/2010/main" val="709397590"/>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01E45-7A34-4A23-BCFD-6E6BC59EBE33}"/>
              </a:ext>
            </a:extLst>
          </p:cNvPr>
          <p:cNvSpPr>
            <a:spLocks noGrp="1"/>
          </p:cNvSpPr>
          <p:nvPr>
            <p:ph type="title"/>
          </p:nvPr>
        </p:nvSpPr>
        <p:spPr/>
        <p:txBody>
          <a:bodyPr/>
          <a:lstStyle/>
          <a:p>
            <a:pPr algn="ctr"/>
            <a:r>
              <a:rPr lang="en-US" b="0" i="0" dirty="0">
                <a:solidFill>
                  <a:srgbClr val="3B3835"/>
                </a:solidFill>
                <a:effectLst/>
                <a:latin typeface="Helvetica Neue"/>
              </a:rPr>
              <a:t>COMPLICATIONS</a:t>
            </a:r>
            <a:endParaRPr lang="en-KE" dirty="0"/>
          </a:p>
        </p:txBody>
      </p:sp>
      <p:sp>
        <p:nvSpPr>
          <p:cNvPr id="3" name="Content Placeholder 2">
            <a:extLst>
              <a:ext uri="{FF2B5EF4-FFF2-40B4-BE49-F238E27FC236}">
                <a16:creationId xmlns:a16="http://schemas.microsoft.com/office/drawing/2014/main" id="{919FDBB1-D9CC-459D-A39C-545D90AA1A39}"/>
              </a:ext>
            </a:extLst>
          </p:cNvPr>
          <p:cNvSpPr>
            <a:spLocks noGrp="1"/>
          </p:cNvSpPr>
          <p:nvPr>
            <p:ph idx="1"/>
          </p:nvPr>
        </p:nvSpPr>
        <p:spPr/>
        <p:txBody>
          <a:bodyPr/>
          <a:lstStyle/>
          <a:p>
            <a:r>
              <a:rPr lang="en-US" b="0" i="0" dirty="0">
                <a:solidFill>
                  <a:srgbClr val="3B3835"/>
                </a:solidFill>
                <a:effectLst/>
                <a:latin typeface="Helvetica Neue"/>
              </a:rPr>
              <a:t>Asthma</a:t>
            </a:r>
          </a:p>
          <a:p>
            <a:r>
              <a:rPr lang="en-US" b="0" i="0" dirty="0">
                <a:solidFill>
                  <a:srgbClr val="3B3835"/>
                </a:solidFill>
                <a:effectLst/>
                <a:latin typeface="Helvetica Neue"/>
              </a:rPr>
              <a:t>Chronic sinusitis</a:t>
            </a:r>
          </a:p>
          <a:p>
            <a:r>
              <a:rPr lang="en-US" b="0" i="0" dirty="0">
                <a:solidFill>
                  <a:srgbClr val="3B3835"/>
                </a:solidFill>
                <a:effectLst/>
                <a:latin typeface="Helvetica Neue"/>
              </a:rPr>
              <a:t>Meningitis</a:t>
            </a:r>
          </a:p>
          <a:p>
            <a:r>
              <a:rPr lang="en-US" b="0" i="0" dirty="0">
                <a:solidFill>
                  <a:srgbClr val="3B3835"/>
                </a:solidFill>
                <a:effectLst/>
                <a:latin typeface="Helvetica Neue"/>
              </a:rPr>
              <a:t>Vision problems</a:t>
            </a:r>
          </a:p>
          <a:p>
            <a:r>
              <a:rPr lang="en-US" b="0" i="0" dirty="0">
                <a:solidFill>
                  <a:srgbClr val="3B3835"/>
                </a:solidFill>
                <a:effectLst/>
                <a:latin typeface="Helvetica Neue"/>
              </a:rPr>
              <a:t>Ear infection</a:t>
            </a:r>
            <a:endParaRPr lang="en-KE" dirty="0"/>
          </a:p>
        </p:txBody>
      </p:sp>
    </p:spTree>
    <p:extLst>
      <p:ext uri="{BB962C8B-B14F-4D97-AF65-F5344CB8AC3E}">
        <p14:creationId xmlns:p14="http://schemas.microsoft.com/office/powerpoint/2010/main" val="3592548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9F7A909-B421-45F4-A656-FBC98552BA0E}"/>
              </a:ext>
            </a:extLst>
          </p:cNvPr>
          <p:cNvSpPr>
            <a:spLocks noGrp="1"/>
          </p:cNvSpPr>
          <p:nvPr>
            <p:ph type="title"/>
          </p:nvPr>
        </p:nvSpPr>
        <p:spPr>
          <a:xfrm>
            <a:off x="838200" y="2433711"/>
            <a:ext cx="10515600" cy="1913206"/>
          </a:xfrm>
        </p:spPr>
        <p:txBody>
          <a:bodyPr/>
          <a:lstStyle/>
          <a:p>
            <a:pPr algn="ctr"/>
            <a:r>
              <a:rPr lang="en-US" b="0" i="0" dirty="0">
                <a:solidFill>
                  <a:srgbClr val="3B3835"/>
                </a:solidFill>
                <a:effectLst/>
                <a:latin typeface="Helvetica Neue"/>
              </a:rPr>
              <a:t>MEDICAL MANAGEMENT</a:t>
            </a:r>
            <a:endParaRPr lang="en-KE" dirty="0"/>
          </a:p>
        </p:txBody>
      </p:sp>
    </p:spTree>
    <p:extLst>
      <p:ext uri="{BB962C8B-B14F-4D97-AF65-F5344CB8AC3E}">
        <p14:creationId xmlns:p14="http://schemas.microsoft.com/office/powerpoint/2010/main" val="1804096232"/>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6EE62-BCB2-4F68-BF04-29685F32B6BE}"/>
              </a:ext>
            </a:extLst>
          </p:cNvPr>
          <p:cNvSpPr>
            <a:spLocks noGrp="1"/>
          </p:cNvSpPr>
          <p:nvPr>
            <p:ph type="title"/>
          </p:nvPr>
        </p:nvSpPr>
        <p:spPr/>
        <p:txBody>
          <a:bodyPr/>
          <a:lstStyle/>
          <a:p>
            <a:pPr algn="ctr"/>
            <a:r>
              <a:rPr lang="en-US" b="0" i="0" dirty="0">
                <a:solidFill>
                  <a:srgbClr val="3B3835"/>
                </a:solidFill>
                <a:effectLst/>
                <a:latin typeface="Helvetica Neue"/>
              </a:rPr>
              <a:t>Saline nasal spray</a:t>
            </a:r>
            <a:endParaRPr lang="en-KE" dirty="0"/>
          </a:p>
        </p:txBody>
      </p:sp>
      <p:pic>
        <p:nvPicPr>
          <p:cNvPr id="5" name="Content Placeholder 4">
            <a:extLst>
              <a:ext uri="{FF2B5EF4-FFF2-40B4-BE49-F238E27FC236}">
                <a16:creationId xmlns:a16="http://schemas.microsoft.com/office/drawing/2014/main" id="{B2BB47FB-6237-481B-AB3C-654200B2D5F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66425" y="1690688"/>
            <a:ext cx="7216725" cy="4611638"/>
          </a:xfrm>
        </p:spPr>
      </p:pic>
    </p:spTree>
    <p:extLst>
      <p:ext uri="{BB962C8B-B14F-4D97-AF65-F5344CB8AC3E}">
        <p14:creationId xmlns:p14="http://schemas.microsoft.com/office/powerpoint/2010/main" val="6918918"/>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F8167D-B8EF-47C2-9E69-168048535CA7}"/>
              </a:ext>
            </a:extLst>
          </p:cNvPr>
          <p:cNvSpPr>
            <a:spLocks noGrp="1"/>
          </p:cNvSpPr>
          <p:nvPr>
            <p:ph type="title"/>
          </p:nvPr>
        </p:nvSpPr>
        <p:spPr/>
        <p:txBody>
          <a:bodyPr/>
          <a:lstStyle/>
          <a:p>
            <a:pPr algn="ctr"/>
            <a:r>
              <a:rPr lang="en-US" b="1" i="0" dirty="0">
                <a:solidFill>
                  <a:srgbClr val="231F20"/>
                </a:solidFill>
                <a:effectLst/>
                <a:latin typeface="Proxima Nova"/>
              </a:rPr>
              <a:t>What is a URI?</a:t>
            </a:r>
            <a:endParaRPr lang="en-KE" dirty="0"/>
          </a:p>
        </p:txBody>
      </p:sp>
      <p:sp>
        <p:nvSpPr>
          <p:cNvPr id="3" name="Content Placeholder 2">
            <a:extLst>
              <a:ext uri="{FF2B5EF4-FFF2-40B4-BE49-F238E27FC236}">
                <a16:creationId xmlns:a16="http://schemas.microsoft.com/office/drawing/2014/main" id="{48793D87-D9D3-4537-9423-3B9661AA43E5}"/>
              </a:ext>
            </a:extLst>
          </p:cNvPr>
          <p:cNvSpPr>
            <a:spLocks noGrp="1"/>
          </p:cNvSpPr>
          <p:nvPr>
            <p:ph idx="1"/>
          </p:nvPr>
        </p:nvSpPr>
        <p:spPr/>
        <p:txBody>
          <a:bodyPr/>
          <a:lstStyle/>
          <a:p>
            <a:pPr algn="l"/>
            <a:r>
              <a:rPr lang="en-US" b="0" i="0" dirty="0">
                <a:solidFill>
                  <a:srgbClr val="231F20"/>
                </a:solidFill>
                <a:effectLst/>
                <a:latin typeface="Proxima Nova"/>
              </a:rPr>
              <a:t>A URI is an infection that affects the upper air passages, including:</a:t>
            </a:r>
          </a:p>
          <a:p>
            <a:pPr algn="l">
              <a:buFont typeface="Wingdings" panose="05000000000000000000" pitchFamily="2" charset="2"/>
              <a:buChar char="ü"/>
            </a:pPr>
            <a:r>
              <a:rPr lang="en-US" b="0" i="0" dirty="0">
                <a:solidFill>
                  <a:srgbClr val="231F20"/>
                </a:solidFill>
                <a:effectLst/>
                <a:latin typeface="Proxima Nova"/>
              </a:rPr>
              <a:t>the larynx, which is the muscular organ containing the vocal cords</a:t>
            </a:r>
          </a:p>
          <a:p>
            <a:pPr algn="l">
              <a:buFont typeface="Wingdings" panose="05000000000000000000" pitchFamily="2" charset="2"/>
              <a:buChar char="ü"/>
            </a:pPr>
            <a:r>
              <a:rPr lang="en-US" b="0" i="0" dirty="0">
                <a:solidFill>
                  <a:srgbClr val="231F20"/>
                </a:solidFill>
                <a:effectLst/>
                <a:latin typeface="Proxima Nova"/>
              </a:rPr>
              <a:t>the nasal cavity, which is the space above and behind the nose</a:t>
            </a:r>
          </a:p>
          <a:p>
            <a:pPr algn="l">
              <a:buFont typeface="Wingdings" panose="05000000000000000000" pitchFamily="2" charset="2"/>
              <a:buChar char="ü"/>
            </a:pPr>
            <a:r>
              <a:rPr lang="en-US" b="0" i="0" dirty="0">
                <a:solidFill>
                  <a:srgbClr val="231F20"/>
                </a:solidFill>
                <a:effectLst/>
                <a:latin typeface="Proxima Nova"/>
              </a:rPr>
              <a:t>the nasal passages, or the nostrils</a:t>
            </a:r>
          </a:p>
          <a:p>
            <a:pPr algn="l">
              <a:buFont typeface="Wingdings" panose="05000000000000000000" pitchFamily="2" charset="2"/>
              <a:buChar char="ü"/>
            </a:pPr>
            <a:r>
              <a:rPr lang="en-US" b="0" i="0" dirty="0">
                <a:solidFill>
                  <a:srgbClr val="231F20"/>
                </a:solidFill>
                <a:effectLst/>
                <a:latin typeface="Proxima Nova"/>
              </a:rPr>
              <a:t>the pharynx, which is the cavity behind the nose and mouth</a:t>
            </a:r>
          </a:p>
        </p:txBody>
      </p:sp>
    </p:spTree>
    <p:extLst>
      <p:ext uri="{BB962C8B-B14F-4D97-AF65-F5344CB8AC3E}">
        <p14:creationId xmlns:p14="http://schemas.microsoft.com/office/powerpoint/2010/main" val="2008650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FD6F1B-6ADA-4DD2-9B46-B0172DC2A0DE}"/>
              </a:ext>
            </a:extLst>
          </p:cNvPr>
          <p:cNvSpPr>
            <a:spLocks noGrp="1"/>
          </p:cNvSpPr>
          <p:nvPr>
            <p:ph type="title"/>
          </p:nvPr>
        </p:nvSpPr>
        <p:spPr/>
        <p:txBody>
          <a:bodyPr/>
          <a:lstStyle/>
          <a:p>
            <a:pPr algn="ctr"/>
            <a:r>
              <a:rPr lang="en-US" b="0" i="0" dirty="0">
                <a:solidFill>
                  <a:srgbClr val="3B3835"/>
                </a:solidFill>
                <a:effectLst/>
                <a:latin typeface="Helvetica Neue"/>
              </a:rPr>
              <a:t>Nasal corticosteroids</a:t>
            </a:r>
            <a:endParaRPr lang="en-KE" dirty="0"/>
          </a:p>
        </p:txBody>
      </p:sp>
      <p:pic>
        <p:nvPicPr>
          <p:cNvPr id="5" name="Content Placeholder 4">
            <a:extLst>
              <a:ext uri="{FF2B5EF4-FFF2-40B4-BE49-F238E27FC236}">
                <a16:creationId xmlns:a16="http://schemas.microsoft.com/office/drawing/2014/main" id="{B8A9CDDE-2887-4FE1-9A59-9D3700AEC18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07103" y="1477108"/>
            <a:ext cx="7652824" cy="5380892"/>
          </a:xfrm>
        </p:spPr>
      </p:pic>
    </p:spTree>
    <p:extLst>
      <p:ext uri="{BB962C8B-B14F-4D97-AF65-F5344CB8AC3E}">
        <p14:creationId xmlns:p14="http://schemas.microsoft.com/office/powerpoint/2010/main" val="273613864"/>
      </p:ext>
    </p:extLst>
  </p:cSld>
  <p:clrMapOvr>
    <a:masterClrMapping/>
  </p:clrMapOvr>
  <p:transition spd="slow">
    <p:push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690497-8837-4767-9449-1FFAB6519560}"/>
              </a:ext>
            </a:extLst>
          </p:cNvPr>
          <p:cNvSpPr>
            <a:spLocks noGrp="1"/>
          </p:cNvSpPr>
          <p:nvPr>
            <p:ph type="title"/>
          </p:nvPr>
        </p:nvSpPr>
        <p:spPr/>
        <p:txBody>
          <a:bodyPr/>
          <a:lstStyle/>
          <a:p>
            <a:pPr algn="ctr"/>
            <a:r>
              <a:rPr lang="en-US" b="0" i="0" dirty="0">
                <a:solidFill>
                  <a:srgbClr val="3B3835"/>
                </a:solidFill>
                <a:effectLst/>
                <a:latin typeface="Helvetica Neue"/>
              </a:rPr>
              <a:t>Over-the-counter pain relievers</a:t>
            </a:r>
            <a:endParaRPr lang="en-KE" dirty="0"/>
          </a:p>
        </p:txBody>
      </p:sp>
      <p:sp>
        <p:nvSpPr>
          <p:cNvPr id="3" name="Content Placeholder 2">
            <a:extLst>
              <a:ext uri="{FF2B5EF4-FFF2-40B4-BE49-F238E27FC236}">
                <a16:creationId xmlns:a16="http://schemas.microsoft.com/office/drawing/2014/main" id="{6AA4E96D-FBD7-4ED8-8322-DA9295E5DF80}"/>
              </a:ext>
            </a:extLst>
          </p:cNvPr>
          <p:cNvSpPr>
            <a:spLocks noGrp="1"/>
          </p:cNvSpPr>
          <p:nvPr>
            <p:ph idx="1"/>
          </p:nvPr>
        </p:nvSpPr>
        <p:spPr/>
        <p:txBody>
          <a:bodyPr>
            <a:normAutofit fontScale="92500" lnSpcReduction="10000"/>
          </a:bodyPr>
          <a:lstStyle/>
          <a:p>
            <a:r>
              <a:rPr lang="en-US" b="0" i="0" dirty="0">
                <a:solidFill>
                  <a:srgbClr val="3B3835"/>
                </a:solidFill>
                <a:effectLst/>
                <a:latin typeface="Helvetica Neue"/>
              </a:rPr>
              <a:t>aspirin, acetaminophen or ibuprofen. </a:t>
            </a:r>
          </a:p>
          <a:p>
            <a:r>
              <a:rPr lang="en-US" b="0" i="0" dirty="0">
                <a:solidFill>
                  <a:srgbClr val="3B3835"/>
                </a:solidFill>
                <a:effectLst/>
                <a:latin typeface="Helvetica Neue"/>
              </a:rPr>
              <a:t>Aspirin has been linked with Reye's syndrome, so use caution when giving aspirin to children or teenagers. </a:t>
            </a:r>
          </a:p>
          <a:p>
            <a:r>
              <a:rPr lang="en-US" b="0" i="0" dirty="0">
                <a:solidFill>
                  <a:srgbClr val="3B3835"/>
                </a:solidFill>
                <a:effectLst/>
                <a:latin typeface="Helvetica Neue"/>
              </a:rPr>
              <a:t>Though aspirin is approved for use in children older than age 2, children and teenagers recovering from chickenpox or flu- like symptoms should never take aspirin.</a:t>
            </a:r>
            <a:endParaRPr lang="en-US" i="0" dirty="0">
              <a:solidFill>
                <a:srgbClr val="3B3835"/>
              </a:solidFill>
              <a:effectLst/>
              <a:latin typeface="Helvetica Neue"/>
            </a:endParaRPr>
          </a:p>
          <a:p>
            <a:r>
              <a:rPr lang="en-US" i="0" dirty="0">
                <a:solidFill>
                  <a:srgbClr val="202124"/>
                </a:solidFill>
                <a:effectLst/>
                <a:latin typeface="arial" panose="020B0604020202020204" pitchFamily="34" charset="0"/>
              </a:rPr>
              <a:t>Reye's syndrome usually occurs in children who have had a recent viral infection, such as chickenpox or the flu. Taking aspirin to treat such an infection greatly increases the risk of Reye's. Both chickenpox and the flu can cause headaches. That is why it is important to not use aspirin to treat a child's headache.</a:t>
            </a:r>
            <a:endParaRPr lang="en-KE" dirty="0"/>
          </a:p>
        </p:txBody>
      </p:sp>
    </p:spTree>
    <p:extLst>
      <p:ext uri="{BB962C8B-B14F-4D97-AF65-F5344CB8AC3E}">
        <p14:creationId xmlns:p14="http://schemas.microsoft.com/office/powerpoint/2010/main" val="3602257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B70A6-2454-4A98-87B7-5904458ABAC0}"/>
              </a:ext>
            </a:extLst>
          </p:cNvPr>
          <p:cNvSpPr>
            <a:spLocks noGrp="1"/>
          </p:cNvSpPr>
          <p:nvPr>
            <p:ph type="title"/>
          </p:nvPr>
        </p:nvSpPr>
        <p:spPr/>
        <p:txBody>
          <a:bodyPr/>
          <a:lstStyle/>
          <a:p>
            <a:pPr algn="ctr"/>
            <a:r>
              <a:rPr lang="en-US" b="0" i="0" dirty="0">
                <a:solidFill>
                  <a:srgbClr val="3B3835"/>
                </a:solidFill>
                <a:effectLst/>
                <a:latin typeface="Helvetica Neue"/>
              </a:rPr>
              <a:t>Decongestants</a:t>
            </a:r>
            <a:endParaRPr lang="en-KE" dirty="0"/>
          </a:p>
        </p:txBody>
      </p:sp>
      <p:sp>
        <p:nvSpPr>
          <p:cNvPr id="3" name="Content Placeholder 2">
            <a:extLst>
              <a:ext uri="{FF2B5EF4-FFF2-40B4-BE49-F238E27FC236}">
                <a16:creationId xmlns:a16="http://schemas.microsoft.com/office/drawing/2014/main" id="{013BF3D4-2020-4089-8118-928C00A04518}"/>
              </a:ext>
            </a:extLst>
          </p:cNvPr>
          <p:cNvSpPr>
            <a:spLocks noGrp="1"/>
          </p:cNvSpPr>
          <p:nvPr>
            <p:ph idx="1"/>
          </p:nvPr>
        </p:nvSpPr>
        <p:spPr/>
        <p:txBody>
          <a:bodyPr/>
          <a:lstStyle/>
          <a:p>
            <a:r>
              <a:rPr lang="en-US" b="0" i="0" dirty="0">
                <a:solidFill>
                  <a:srgbClr val="3B3835"/>
                </a:solidFill>
                <a:effectLst/>
                <a:latin typeface="Helvetica Neue"/>
              </a:rPr>
              <a:t>oral decongestants include Sudafed, Actifed and Drixoral. </a:t>
            </a:r>
          </a:p>
          <a:p>
            <a:r>
              <a:rPr lang="en-US" b="0" i="0" dirty="0">
                <a:solidFill>
                  <a:srgbClr val="3B3835"/>
                </a:solidFill>
                <a:effectLst/>
                <a:latin typeface="Helvetica Neue"/>
              </a:rPr>
              <a:t>Nasal sprays include phenylephrine and oxymetazoline. </a:t>
            </a:r>
          </a:p>
          <a:p>
            <a:r>
              <a:rPr lang="en-US" b="0" i="0" dirty="0">
                <a:solidFill>
                  <a:srgbClr val="3B3835"/>
                </a:solidFill>
                <a:effectLst/>
                <a:latin typeface="Helvetica Neue"/>
              </a:rPr>
              <a:t>These medications are generally taken for only a few days at most.</a:t>
            </a:r>
            <a:endParaRPr lang="en-KE" dirty="0"/>
          </a:p>
        </p:txBody>
      </p:sp>
    </p:spTree>
    <p:extLst>
      <p:ext uri="{BB962C8B-B14F-4D97-AF65-F5344CB8AC3E}">
        <p14:creationId xmlns:p14="http://schemas.microsoft.com/office/powerpoint/2010/main" val="1707778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7966F-F8A7-45AA-9B9C-76BB3F486F93}"/>
              </a:ext>
            </a:extLst>
          </p:cNvPr>
          <p:cNvSpPr>
            <a:spLocks noGrp="1"/>
          </p:cNvSpPr>
          <p:nvPr>
            <p:ph type="title"/>
          </p:nvPr>
        </p:nvSpPr>
        <p:spPr/>
        <p:txBody>
          <a:bodyPr/>
          <a:lstStyle/>
          <a:p>
            <a:pPr algn="ctr"/>
            <a:r>
              <a:rPr lang="en-US" b="0" i="0" dirty="0">
                <a:solidFill>
                  <a:srgbClr val="3B3835"/>
                </a:solidFill>
                <a:effectLst/>
                <a:latin typeface="Helvetica Neue"/>
              </a:rPr>
              <a:t>Antibiotics</a:t>
            </a:r>
            <a:endParaRPr lang="en-KE" dirty="0"/>
          </a:p>
        </p:txBody>
      </p:sp>
      <p:sp>
        <p:nvSpPr>
          <p:cNvPr id="3" name="Content Placeholder 2">
            <a:extLst>
              <a:ext uri="{FF2B5EF4-FFF2-40B4-BE49-F238E27FC236}">
                <a16:creationId xmlns:a16="http://schemas.microsoft.com/office/drawing/2014/main" id="{2D7C0FC6-3C07-4F8D-A289-CEC3F11EA3AA}"/>
              </a:ext>
            </a:extLst>
          </p:cNvPr>
          <p:cNvSpPr>
            <a:spLocks noGrp="1"/>
          </p:cNvSpPr>
          <p:nvPr>
            <p:ph idx="1"/>
          </p:nvPr>
        </p:nvSpPr>
        <p:spPr/>
        <p:txBody>
          <a:bodyPr/>
          <a:lstStyle/>
          <a:p>
            <a:r>
              <a:rPr lang="en-US" b="0" i="0" dirty="0">
                <a:solidFill>
                  <a:srgbClr val="3B3835"/>
                </a:solidFill>
                <a:effectLst/>
                <a:latin typeface="Helvetica Neue"/>
              </a:rPr>
              <a:t>Antibiotics used to treat acute sinusitis caused by a bacterial infection include amoxicillin, doxycycline or the combination drug trimethoprim- sulfamethoxazole.</a:t>
            </a:r>
            <a:endParaRPr lang="en-KE" dirty="0"/>
          </a:p>
        </p:txBody>
      </p:sp>
    </p:spTree>
    <p:extLst>
      <p:ext uri="{BB962C8B-B14F-4D97-AF65-F5344CB8AC3E}">
        <p14:creationId xmlns:p14="http://schemas.microsoft.com/office/powerpoint/2010/main" val="4266125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94942-6CAA-443A-B78E-63E9064E7EFF}"/>
              </a:ext>
            </a:extLst>
          </p:cNvPr>
          <p:cNvSpPr>
            <a:spLocks noGrp="1"/>
          </p:cNvSpPr>
          <p:nvPr>
            <p:ph type="title"/>
          </p:nvPr>
        </p:nvSpPr>
        <p:spPr/>
        <p:txBody>
          <a:bodyPr/>
          <a:lstStyle/>
          <a:p>
            <a:pPr algn="ctr"/>
            <a:r>
              <a:rPr lang="en-US" b="0" i="0" dirty="0">
                <a:solidFill>
                  <a:srgbClr val="3B3835"/>
                </a:solidFill>
                <a:effectLst/>
                <a:latin typeface="Helvetica Neue"/>
              </a:rPr>
              <a:t>Antifungal medications</a:t>
            </a:r>
            <a:endParaRPr lang="en-KE" dirty="0"/>
          </a:p>
        </p:txBody>
      </p:sp>
      <p:sp>
        <p:nvSpPr>
          <p:cNvPr id="3" name="Content Placeholder 2">
            <a:extLst>
              <a:ext uri="{FF2B5EF4-FFF2-40B4-BE49-F238E27FC236}">
                <a16:creationId xmlns:a16="http://schemas.microsoft.com/office/drawing/2014/main" id="{CEA43F74-FEE1-4BCA-8D9A-F3F99EC98510}"/>
              </a:ext>
            </a:extLst>
          </p:cNvPr>
          <p:cNvSpPr>
            <a:spLocks noGrp="1"/>
          </p:cNvSpPr>
          <p:nvPr>
            <p:ph idx="1"/>
          </p:nvPr>
        </p:nvSpPr>
        <p:spPr/>
        <p:txBody>
          <a:bodyPr/>
          <a:lstStyle/>
          <a:p>
            <a:r>
              <a:rPr lang="en-US" b="0" i="0" dirty="0">
                <a:solidFill>
                  <a:srgbClr val="3B3835"/>
                </a:solidFill>
                <a:effectLst/>
                <a:latin typeface="Helvetica Neue"/>
              </a:rPr>
              <a:t>acute sinusitis is caused by a fungal infection, which can be treated with antifungal medication (</a:t>
            </a:r>
            <a:r>
              <a:rPr lang="en-US" b="0" i="0" dirty="0">
                <a:solidFill>
                  <a:srgbClr val="202124"/>
                </a:solidFill>
                <a:effectLst/>
                <a:latin typeface="arial" panose="020B0604020202020204" pitchFamily="34" charset="0"/>
              </a:rPr>
              <a:t>ketoconazole or itraconazole)</a:t>
            </a:r>
            <a:r>
              <a:rPr lang="en-US" b="0" i="0" dirty="0">
                <a:solidFill>
                  <a:srgbClr val="3B3835"/>
                </a:solidFill>
                <a:effectLst/>
                <a:latin typeface="Helvetica Neue"/>
              </a:rPr>
              <a:t>.</a:t>
            </a:r>
            <a:endParaRPr lang="en-KE" dirty="0"/>
          </a:p>
        </p:txBody>
      </p:sp>
    </p:spTree>
    <p:extLst>
      <p:ext uri="{BB962C8B-B14F-4D97-AF65-F5344CB8AC3E}">
        <p14:creationId xmlns:p14="http://schemas.microsoft.com/office/powerpoint/2010/main" val="3714718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BC0C0-0005-4B4E-ABE0-538696663AD3}"/>
              </a:ext>
            </a:extLst>
          </p:cNvPr>
          <p:cNvSpPr>
            <a:spLocks noGrp="1"/>
          </p:cNvSpPr>
          <p:nvPr>
            <p:ph type="title"/>
          </p:nvPr>
        </p:nvSpPr>
        <p:spPr/>
        <p:txBody>
          <a:bodyPr/>
          <a:lstStyle/>
          <a:p>
            <a:pPr algn="ctr"/>
            <a:r>
              <a:rPr lang="en-US" b="0" i="0" dirty="0">
                <a:solidFill>
                  <a:srgbClr val="3B3835"/>
                </a:solidFill>
                <a:effectLst/>
                <a:latin typeface="Helvetica Neue"/>
              </a:rPr>
              <a:t>Immunotherapy</a:t>
            </a:r>
            <a:endParaRPr lang="en-KE" dirty="0"/>
          </a:p>
        </p:txBody>
      </p:sp>
      <p:sp>
        <p:nvSpPr>
          <p:cNvPr id="3" name="Content Placeholder 2">
            <a:extLst>
              <a:ext uri="{FF2B5EF4-FFF2-40B4-BE49-F238E27FC236}">
                <a16:creationId xmlns:a16="http://schemas.microsoft.com/office/drawing/2014/main" id="{02499E81-7CAA-4B01-A458-5206ADFCCD76}"/>
              </a:ext>
            </a:extLst>
          </p:cNvPr>
          <p:cNvSpPr>
            <a:spLocks noGrp="1"/>
          </p:cNvSpPr>
          <p:nvPr>
            <p:ph idx="1"/>
          </p:nvPr>
        </p:nvSpPr>
        <p:spPr/>
        <p:txBody>
          <a:bodyPr/>
          <a:lstStyle/>
          <a:p>
            <a:r>
              <a:rPr lang="en-US" b="0" i="0" dirty="0">
                <a:solidFill>
                  <a:srgbClr val="3B3835"/>
                </a:solidFill>
                <a:effectLst/>
                <a:latin typeface="Helvetica Neue"/>
              </a:rPr>
              <a:t> If allergies are contributing to your sinusitis, allergy shots (immunotherapy) that help reduce the body's reaction to specific allergens may help treat your symptoms.</a:t>
            </a:r>
            <a:endParaRPr lang="en-KE" dirty="0"/>
          </a:p>
        </p:txBody>
      </p:sp>
    </p:spTree>
    <p:extLst>
      <p:ext uri="{BB962C8B-B14F-4D97-AF65-F5344CB8AC3E}">
        <p14:creationId xmlns:p14="http://schemas.microsoft.com/office/powerpoint/2010/main" val="1008135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94DB46-678B-4167-B277-64DA3737FF79}"/>
              </a:ext>
            </a:extLst>
          </p:cNvPr>
          <p:cNvSpPr>
            <a:spLocks noGrp="1"/>
          </p:cNvSpPr>
          <p:nvPr>
            <p:ph type="title"/>
          </p:nvPr>
        </p:nvSpPr>
        <p:spPr/>
        <p:txBody>
          <a:bodyPr/>
          <a:lstStyle/>
          <a:p>
            <a:pPr algn="ctr"/>
            <a:r>
              <a:rPr lang="en-US" b="0" i="0" dirty="0">
                <a:solidFill>
                  <a:srgbClr val="3B3835"/>
                </a:solidFill>
                <a:effectLst/>
                <a:latin typeface="Helvetica Neue"/>
              </a:rPr>
              <a:t>LIFE STYLE AND HOME REMEDIES</a:t>
            </a:r>
            <a:endParaRPr lang="en-KE" dirty="0"/>
          </a:p>
        </p:txBody>
      </p:sp>
      <p:sp>
        <p:nvSpPr>
          <p:cNvPr id="3" name="Content Placeholder 2">
            <a:extLst>
              <a:ext uri="{FF2B5EF4-FFF2-40B4-BE49-F238E27FC236}">
                <a16:creationId xmlns:a16="http://schemas.microsoft.com/office/drawing/2014/main" id="{E53CE03F-28B8-437A-8B9F-55FFD3CE9280}"/>
              </a:ext>
            </a:extLst>
          </p:cNvPr>
          <p:cNvSpPr>
            <a:spLocks noGrp="1"/>
          </p:cNvSpPr>
          <p:nvPr>
            <p:ph idx="1"/>
          </p:nvPr>
        </p:nvSpPr>
        <p:spPr/>
        <p:txBody>
          <a:bodyPr/>
          <a:lstStyle/>
          <a:p>
            <a:r>
              <a:rPr lang="en-US" b="0" i="0" dirty="0">
                <a:solidFill>
                  <a:srgbClr val="3B3835"/>
                </a:solidFill>
                <a:effectLst/>
                <a:latin typeface="Helvetica Neue"/>
              </a:rPr>
              <a:t>Get plenty of rest</a:t>
            </a:r>
          </a:p>
          <a:p>
            <a:r>
              <a:rPr lang="en-US" b="0" i="0" dirty="0">
                <a:solidFill>
                  <a:srgbClr val="3B3835"/>
                </a:solidFill>
                <a:effectLst/>
                <a:latin typeface="Helvetica Neue"/>
              </a:rPr>
              <a:t>Drink plenty of fluids</a:t>
            </a:r>
          </a:p>
          <a:p>
            <a:r>
              <a:rPr lang="en-US" b="0" i="0" dirty="0">
                <a:solidFill>
                  <a:srgbClr val="3B3835"/>
                </a:solidFill>
                <a:effectLst/>
                <a:latin typeface="Helvetica Neue"/>
              </a:rPr>
              <a:t>Steam your sinus cavities</a:t>
            </a:r>
          </a:p>
          <a:p>
            <a:r>
              <a:rPr lang="en-US" b="0" i="0" dirty="0">
                <a:solidFill>
                  <a:srgbClr val="3B3835"/>
                </a:solidFill>
                <a:effectLst/>
                <a:latin typeface="Helvetica Neue"/>
              </a:rPr>
              <a:t>Apply warm compresses to your face</a:t>
            </a:r>
          </a:p>
          <a:p>
            <a:r>
              <a:rPr lang="en-US" b="0" i="0" dirty="0">
                <a:solidFill>
                  <a:srgbClr val="3B3835"/>
                </a:solidFill>
                <a:effectLst/>
                <a:latin typeface="Helvetica Neue"/>
              </a:rPr>
              <a:t>Rinse out your nasal passages</a:t>
            </a:r>
          </a:p>
          <a:p>
            <a:r>
              <a:rPr lang="en-US" b="0" i="0" dirty="0">
                <a:solidFill>
                  <a:srgbClr val="3B3835"/>
                </a:solidFill>
                <a:effectLst/>
                <a:latin typeface="Helvetica Neue"/>
              </a:rPr>
              <a:t>Sleep with your head elevated</a:t>
            </a:r>
            <a:endParaRPr lang="en-KE" dirty="0"/>
          </a:p>
        </p:txBody>
      </p:sp>
    </p:spTree>
    <p:extLst>
      <p:ext uri="{BB962C8B-B14F-4D97-AF65-F5344CB8AC3E}">
        <p14:creationId xmlns:p14="http://schemas.microsoft.com/office/powerpoint/2010/main" val="2403870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ADB5F-0406-4219-916C-2B7FF11349C7}"/>
              </a:ext>
            </a:extLst>
          </p:cNvPr>
          <p:cNvSpPr>
            <a:spLocks noGrp="1"/>
          </p:cNvSpPr>
          <p:nvPr>
            <p:ph type="title"/>
          </p:nvPr>
        </p:nvSpPr>
        <p:spPr/>
        <p:txBody>
          <a:bodyPr/>
          <a:lstStyle/>
          <a:p>
            <a:pPr algn="ctr"/>
            <a:r>
              <a:rPr lang="en-US" b="0" i="0" dirty="0">
                <a:solidFill>
                  <a:srgbClr val="3B3835"/>
                </a:solidFill>
                <a:effectLst/>
                <a:latin typeface="Helvetica Neue"/>
              </a:rPr>
              <a:t>Steam your sinus cavities</a:t>
            </a:r>
            <a:endParaRPr lang="en-KE" dirty="0"/>
          </a:p>
        </p:txBody>
      </p:sp>
      <p:pic>
        <p:nvPicPr>
          <p:cNvPr id="5" name="Content Placeholder 4">
            <a:extLst>
              <a:ext uri="{FF2B5EF4-FFF2-40B4-BE49-F238E27FC236}">
                <a16:creationId xmlns:a16="http://schemas.microsoft.com/office/drawing/2014/main" id="{D6A88762-1D6D-4F62-B354-27D8AA13C0B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7114" y="1913206"/>
            <a:ext cx="10832123" cy="4459458"/>
          </a:xfrm>
        </p:spPr>
      </p:pic>
    </p:spTree>
    <p:extLst>
      <p:ext uri="{BB962C8B-B14F-4D97-AF65-F5344CB8AC3E}">
        <p14:creationId xmlns:p14="http://schemas.microsoft.com/office/powerpoint/2010/main" val="1397872614"/>
      </p:ext>
    </p:extLst>
  </p:cSld>
  <p:clrMapOvr>
    <a:masterClrMapping/>
  </p:clrMapOvr>
  <p:transition spd="slow">
    <p:push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37725-5F72-470D-972B-355AAAF38542}"/>
              </a:ext>
            </a:extLst>
          </p:cNvPr>
          <p:cNvSpPr>
            <a:spLocks noGrp="1"/>
          </p:cNvSpPr>
          <p:nvPr>
            <p:ph type="title"/>
          </p:nvPr>
        </p:nvSpPr>
        <p:spPr/>
        <p:txBody>
          <a:bodyPr/>
          <a:lstStyle/>
          <a:p>
            <a:pPr algn="ctr"/>
            <a:r>
              <a:rPr lang="en-US" b="0" i="0" dirty="0">
                <a:solidFill>
                  <a:srgbClr val="3B3835"/>
                </a:solidFill>
                <a:effectLst/>
                <a:latin typeface="Helvetica Neue"/>
              </a:rPr>
              <a:t>CHRONIC SINUSITIS</a:t>
            </a:r>
            <a:endParaRPr lang="en-KE" dirty="0"/>
          </a:p>
        </p:txBody>
      </p:sp>
      <p:sp>
        <p:nvSpPr>
          <p:cNvPr id="3" name="Content Placeholder 2">
            <a:extLst>
              <a:ext uri="{FF2B5EF4-FFF2-40B4-BE49-F238E27FC236}">
                <a16:creationId xmlns:a16="http://schemas.microsoft.com/office/drawing/2014/main" id="{A70B894B-1675-414B-A690-4850511747D3}"/>
              </a:ext>
            </a:extLst>
          </p:cNvPr>
          <p:cNvSpPr>
            <a:spLocks noGrp="1"/>
          </p:cNvSpPr>
          <p:nvPr>
            <p:ph idx="1"/>
          </p:nvPr>
        </p:nvSpPr>
        <p:spPr/>
        <p:txBody>
          <a:bodyPr/>
          <a:lstStyle/>
          <a:p>
            <a:r>
              <a:rPr lang="en-US" b="0" i="0" dirty="0">
                <a:solidFill>
                  <a:srgbClr val="3B3835"/>
                </a:solidFill>
                <a:effectLst/>
                <a:latin typeface="Helvetica Neue"/>
              </a:rPr>
              <a:t>Chronic sinusitis is a common condition in which the cavities around nasal passages (sinuses) become inflamed and swollen. </a:t>
            </a:r>
          </a:p>
          <a:p>
            <a:r>
              <a:rPr lang="en-US" b="0" i="0" dirty="0">
                <a:solidFill>
                  <a:srgbClr val="3B3835"/>
                </a:solidFill>
                <a:effectLst/>
                <a:latin typeface="Helvetica Neue"/>
              </a:rPr>
              <a:t>Chronic sinusitis lasts 12 weeks or longer despite treatment attempts.</a:t>
            </a:r>
            <a:endParaRPr lang="en-KE" dirty="0"/>
          </a:p>
        </p:txBody>
      </p:sp>
    </p:spTree>
    <p:extLst>
      <p:ext uri="{BB962C8B-B14F-4D97-AF65-F5344CB8AC3E}">
        <p14:creationId xmlns:p14="http://schemas.microsoft.com/office/powerpoint/2010/main" val="3889066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4E675B-A9B4-43D9-87CA-B8719C75CF64}"/>
              </a:ext>
            </a:extLst>
          </p:cNvPr>
          <p:cNvSpPr>
            <a:spLocks noGrp="1"/>
          </p:cNvSpPr>
          <p:nvPr>
            <p:ph type="title"/>
          </p:nvPr>
        </p:nvSpPr>
        <p:spPr/>
        <p:txBody>
          <a:bodyPr/>
          <a:lstStyle/>
          <a:p>
            <a:pPr algn="ctr"/>
            <a:r>
              <a:rPr lang="en-US" b="0" i="0" dirty="0">
                <a:solidFill>
                  <a:srgbClr val="3B3835"/>
                </a:solidFill>
                <a:effectLst/>
                <a:latin typeface="Helvetica Neue"/>
              </a:rPr>
              <a:t>CAUSES</a:t>
            </a:r>
            <a:endParaRPr lang="en-KE" dirty="0"/>
          </a:p>
        </p:txBody>
      </p:sp>
      <p:sp>
        <p:nvSpPr>
          <p:cNvPr id="3" name="Content Placeholder 2">
            <a:extLst>
              <a:ext uri="{FF2B5EF4-FFF2-40B4-BE49-F238E27FC236}">
                <a16:creationId xmlns:a16="http://schemas.microsoft.com/office/drawing/2014/main" id="{F92353EA-2167-432F-9103-2A60AE180491}"/>
              </a:ext>
            </a:extLst>
          </p:cNvPr>
          <p:cNvSpPr>
            <a:spLocks noGrp="1"/>
          </p:cNvSpPr>
          <p:nvPr>
            <p:ph idx="1"/>
          </p:nvPr>
        </p:nvSpPr>
        <p:spPr/>
        <p:txBody>
          <a:bodyPr/>
          <a:lstStyle/>
          <a:p>
            <a:r>
              <a:rPr lang="en-US" b="0" i="0" dirty="0">
                <a:solidFill>
                  <a:srgbClr val="3B3835"/>
                </a:solidFill>
                <a:effectLst/>
                <a:latin typeface="Helvetica Neue"/>
              </a:rPr>
              <a:t> Nasal polyps or </a:t>
            </a:r>
            <a:r>
              <a:rPr lang="en-US" b="0" i="0" dirty="0" err="1">
                <a:solidFill>
                  <a:srgbClr val="3B3835"/>
                </a:solidFill>
                <a:effectLst/>
                <a:latin typeface="Helvetica Neue"/>
              </a:rPr>
              <a:t>tumours</a:t>
            </a:r>
            <a:endParaRPr lang="en-US" dirty="0">
              <a:solidFill>
                <a:srgbClr val="3B3835"/>
              </a:solidFill>
              <a:latin typeface="Helvetica Neue"/>
            </a:endParaRPr>
          </a:p>
          <a:p>
            <a:r>
              <a:rPr lang="en-US" b="0" i="0" dirty="0">
                <a:solidFill>
                  <a:srgbClr val="3B3835"/>
                </a:solidFill>
                <a:effectLst/>
                <a:latin typeface="Helvetica Neue"/>
              </a:rPr>
              <a:t>Allergic reactions</a:t>
            </a:r>
          </a:p>
          <a:p>
            <a:r>
              <a:rPr lang="en-US" b="0" i="0" dirty="0">
                <a:solidFill>
                  <a:srgbClr val="3B3835"/>
                </a:solidFill>
                <a:effectLst/>
                <a:latin typeface="Helvetica Neue"/>
              </a:rPr>
              <a:t>Deviated nasal septum</a:t>
            </a:r>
          </a:p>
          <a:p>
            <a:r>
              <a:rPr lang="en-US" b="0" i="0" dirty="0">
                <a:solidFill>
                  <a:srgbClr val="3B3835"/>
                </a:solidFill>
                <a:effectLst/>
                <a:latin typeface="Helvetica Neue"/>
              </a:rPr>
              <a:t>Trauma to the face</a:t>
            </a:r>
          </a:p>
          <a:p>
            <a:r>
              <a:rPr lang="en-US" b="0" i="0" dirty="0">
                <a:solidFill>
                  <a:srgbClr val="3B3835"/>
                </a:solidFill>
                <a:effectLst/>
                <a:latin typeface="Helvetica Neue"/>
              </a:rPr>
              <a:t>Respiratory tract infections</a:t>
            </a:r>
          </a:p>
          <a:p>
            <a:r>
              <a:rPr lang="en-US" b="0" i="0" dirty="0">
                <a:solidFill>
                  <a:srgbClr val="3B3835"/>
                </a:solidFill>
                <a:effectLst/>
                <a:latin typeface="Helvetica Neue"/>
              </a:rPr>
              <a:t>Allergies such as hay fever</a:t>
            </a:r>
          </a:p>
        </p:txBody>
      </p:sp>
    </p:spTree>
    <p:extLst>
      <p:ext uri="{BB962C8B-B14F-4D97-AF65-F5344CB8AC3E}">
        <p14:creationId xmlns:p14="http://schemas.microsoft.com/office/powerpoint/2010/main" val="2027650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E0E8A-11FD-4E84-A035-13619AFC1CFB}"/>
              </a:ext>
            </a:extLst>
          </p:cNvPr>
          <p:cNvSpPr>
            <a:spLocks noGrp="1"/>
          </p:cNvSpPr>
          <p:nvPr>
            <p:ph type="title"/>
          </p:nvPr>
        </p:nvSpPr>
        <p:spPr/>
        <p:txBody>
          <a:bodyPr/>
          <a:lstStyle/>
          <a:p>
            <a:pPr algn="ctr"/>
            <a:r>
              <a:rPr lang="en-US" b="1" dirty="0"/>
              <a:t>Introduction</a:t>
            </a:r>
            <a:endParaRPr lang="en-KE" b="1" dirty="0"/>
          </a:p>
        </p:txBody>
      </p:sp>
      <p:sp>
        <p:nvSpPr>
          <p:cNvPr id="3" name="Content Placeholder 2">
            <a:extLst>
              <a:ext uri="{FF2B5EF4-FFF2-40B4-BE49-F238E27FC236}">
                <a16:creationId xmlns:a16="http://schemas.microsoft.com/office/drawing/2014/main" id="{C9718303-BEEE-48A2-A3D8-A9EAF1D9DCC6}"/>
              </a:ext>
            </a:extLst>
          </p:cNvPr>
          <p:cNvSpPr>
            <a:spLocks noGrp="1"/>
          </p:cNvSpPr>
          <p:nvPr>
            <p:ph idx="1"/>
          </p:nvPr>
        </p:nvSpPr>
        <p:spPr/>
        <p:txBody>
          <a:bodyPr/>
          <a:lstStyle/>
          <a:p>
            <a:r>
              <a:rPr lang="en-US" b="0" i="0" dirty="0">
                <a:solidFill>
                  <a:srgbClr val="3B3835"/>
                </a:solidFill>
                <a:effectLst/>
                <a:latin typeface="Helvetica Neue"/>
              </a:rPr>
              <a:t>Upper respiratory tract infection (URI) represents the most common acute illness evaluated in the outpatient setting. </a:t>
            </a:r>
          </a:p>
          <a:p>
            <a:r>
              <a:rPr lang="en-US" b="0" i="0" dirty="0">
                <a:solidFill>
                  <a:srgbClr val="3B3835"/>
                </a:solidFill>
                <a:effectLst/>
                <a:latin typeface="Helvetica Neue"/>
              </a:rPr>
              <a:t>URIs range from the common cold--typically a mild, self- limited, catarrhal syndrome of the nasopharynx--to life-threatening illnesses such as epiglottitis. </a:t>
            </a:r>
          </a:p>
          <a:p>
            <a:r>
              <a:rPr lang="en-US" b="0" i="0" dirty="0">
                <a:solidFill>
                  <a:srgbClr val="3B3835"/>
                </a:solidFill>
                <a:effectLst/>
                <a:latin typeface="Helvetica Neue"/>
              </a:rPr>
              <a:t>Viruses account for most URIs. </a:t>
            </a:r>
          </a:p>
          <a:p>
            <a:r>
              <a:rPr lang="en-US" b="0" i="0" dirty="0">
                <a:solidFill>
                  <a:srgbClr val="3B3835"/>
                </a:solidFill>
                <a:effectLst/>
                <a:latin typeface="Helvetica Neue"/>
              </a:rPr>
              <a:t>Bacterial primary infection or superinfection may require targeted therapy.</a:t>
            </a:r>
            <a:endParaRPr lang="en-KE" dirty="0"/>
          </a:p>
        </p:txBody>
      </p:sp>
    </p:spTree>
    <p:extLst>
      <p:ext uri="{BB962C8B-B14F-4D97-AF65-F5344CB8AC3E}">
        <p14:creationId xmlns:p14="http://schemas.microsoft.com/office/powerpoint/2010/main" val="3051684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2F1767-6773-4E6E-AC57-9AFBCCBDFF8D}"/>
              </a:ext>
            </a:extLst>
          </p:cNvPr>
          <p:cNvSpPr>
            <a:spLocks noGrp="1"/>
          </p:cNvSpPr>
          <p:nvPr>
            <p:ph type="title"/>
          </p:nvPr>
        </p:nvSpPr>
        <p:spPr>
          <a:xfrm>
            <a:off x="838200" y="1"/>
            <a:ext cx="10515600" cy="984737"/>
          </a:xfrm>
        </p:spPr>
        <p:txBody>
          <a:bodyPr/>
          <a:lstStyle/>
          <a:p>
            <a:pPr algn="ctr"/>
            <a:r>
              <a:rPr lang="en-US" b="0" i="0" dirty="0">
                <a:solidFill>
                  <a:srgbClr val="3B3835"/>
                </a:solidFill>
                <a:effectLst/>
                <a:latin typeface="Helvetica Neue"/>
              </a:rPr>
              <a:t>RISK FACTORS</a:t>
            </a:r>
            <a:endParaRPr lang="en-KE" dirty="0"/>
          </a:p>
        </p:txBody>
      </p:sp>
      <p:sp>
        <p:nvSpPr>
          <p:cNvPr id="3" name="Content Placeholder 2">
            <a:extLst>
              <a:ext uri="{FF2B5EF4-FFF2-40B4-BE49-F238E27FC236}">
                <a16:creationId xmlns:a16="http://schemas.microsoft.com/office/drawing/2014/main" id="{3447FE47-B362-4E5F-B0F6-5C4ADD8BC3AB}"/>
              </a:ext>
            </a:extLst>
          </p:cNvPr>
          <p:cNvSpPr>
            <a:spLocks noGrp="1"/>
          </p:cNvSpPr>
          <p:nvPr>
            <p:ph idx="1"/>
          </p:nvPr>
        </p:nvSpPr>
        <p:spPr>
          <a:xfrm>
            <a:off x="295422" y="984738"/>
            <a:ext cx="11704320" cy="5873262"/>
          </a:xfrm>
        </p:spPr>
        <p:txBody>
          <a:bodyPr/>
          <a:lstStyle/>
          <a:p>
            <a:r>
              <a:rPr lang="en-US" b="0" i="0" dirty="0">
                <a:effectLst/>
                <a:latin typeface="Helvetica Neue"/>
              </a:rPr>
              <a:t>A nasal passage abnormality, such as a deviated nasal septum or nasal polyps</a:t>
            </a:r>
          </a:p>
          <a:p>
            <a:r>
              <a:rPr lang="en-US" b="0" i="0" dirty="0">
                <a:effectLst/>
                <a:latin typeface="Helvetica Neue"/>
              </a:rPr>
              <a:t>Aspirin sensitivity that causes respiratory symptoms</a:t>
            </a:r>
          </a:p>
          <a:p>
            <a:r>
              <a:rPr lang="en-US" b="0" i="0" dirty="0">
                <a:effectLst/>
                <a:latin typeface="Helvetica Neue"/>
              </a:rPr>
              <a:t>A medical condition, such as cystic fibrosis or chronic obstructive pulmonary disease (COPD)</a:t>
            </a:r>
          </a:p>
          <a:p>
            <a:r>
              <a:rPr lang="en-US" dirty="0"/>
              <a:t>An immune system disorder, such as HIV/AIDS or cystic fibrosis</a:t>
            </a:r>
          </a:p>
          <a:p>
            <a:r>
              <a:rPr lang="en-US" dirty="0"/>
              <a:t>Hay fever or another allergic condition that affects your sinuses</a:t>
            </a:r>
          </a:p>
          <a:p>
            <a:r>
              <a:rPr lang="en-US" dirty="0"/>
              <a:t>Asthma — about 1 in 5 people with chronic sinusitis have asthma</a:t>
            </a:r>
          </a:p>
          <a:p>
            <a:r>
              <a:rPr lang="en-US" dirty="0"/>
              <a:t>Regular exposure to pollutants such as cigarette smoke</a:t>
            </a:r>
            <a:endParaRPr lang="en-KE" dirty="0"/>
          </a:p>
        </p:txBody>
      </p:sp>
    </p:spTree>
    <p:extLst>
      <p:ext uri="{BB962C8B-B14F-4D97-AF65-F5344CB8AC3E}">
        <p14:creationId xmlns:p14="http://schemas.microsoft.com/office/powerpoint/2010/main" val="2527994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AF2DE-4284-499F-B97A-973E48FBD9B3}"/>
              </a:ext>
            </a:extLst>
          </p:cNvPr>
          <p:cNvSpPr>
            <a:spLocks noGrp="1"/>
          </p:cNvSpPr>
          <p:nvPr>
            <p:ph type="title"/>
          </p:nvPr>
        </p:nvSpPr>
        <p:spPr>
          <a:xfrm>
            <a:off x="838200" y="1"/>
            <a:ext cx="10515600" cy="801857"/>
          </a:xfrm>
        </p:spPr>
        <p:txBody>
          <a:bodyPr/>
          <a:lstStyle/>
          <a:p>
            <a:pPr algn="ctr"/>
            <a:r>
              <a:rPr lang="en-US" b="0" i="0" dirty="0">
                <a:solidFill>
                  <a:srgbClr val="3B3835"/>
                </a:solidFill>
                <a:effectLst/>
                <a:latin typeface="Helvetica Neue"/>
              </a:rPr>
              <a:t>SIGN AND SYMPTOMS</a:t>
            </a:r>
            <a:endParaRPr lang="en-KE" dirty="0"/>
          </a:p>
        </p:txBody>
      </p:sp>
      <p:sp>
        <p:nvSpPr>
          <p:cNvPr id="3" name="Content Placeholder 2">
            <a:extLst>
              <a:ext uri="{FF2B5EF4-FFF2-40B4-BE49-F238E27FC236}">
                <a16:creationId xmlns:a16="http://schemas.microsoft.com/office/drawing/2014/main" id="{81BE91B8-3AEB-4CB9-8312-EB883EF72834}"/>
              </a:ext>
            </a:extLst>
          </p:cNvPr>
          <p:cNvSpPr>
            <a:spLocks noGrp="1"/>
          </p:cNvSpPr>
          <p:nvPr>
            <p:ph idx="1"/>
          </p:nvPr>
        </p:nvSpPr>
        <p:spPr>
          <a:xfrm>
            <a:off x="295422" y="801858"/>
            <a:ext cx="11605846" cy="6056141"/>
          </a:xfrm>
        </p:spPr>
        <p:txBody>
          <a:bodyPr>
            <a:normAutofit fontScale="92500"/>
          </a:bodyPr>
          <a:lstStyle/>
          <a:p>
            <a:r>
              <a:rPr lang="en-US" b="0" i="0" dirty="0">
                <a:solidFill>
                  <a:srgbClr val="3B3835"/>
                </a:solidFill>
                <a:effectLst/>
                <a:latin typeface="Helvetica Neue"/>
              </a:rPr>
              <a:t> Drainage of a thick, yellow or greenish discharge from the nose or down the back of the throat</a:t>
            </a:r>
          </a:p>
          <a:p>
            <a:r>
              <a:rPr lang="en-US" b="0" i="0" dirty="0">
                <a:solidFill>
                  <a:srgbClr val="3B3835"/>
                </a:solidFill>
                <a:effectLst/>
                <a:latin typeface="Helvetica Neue"/>
              </a:rPr>
              <a:t>Nasal obstruction or congestion, causing difficulty breathing through your nose</a:t>
            </a:r>
          </a:p>
          <a:p>
            <a:r>
              <a:rPr lang="en-US" b="0" i="0" dirty="0">
                <a:solidFill>
                  <a:srgbClr val="3B3835"/>
                </a:solidFill>
                <a:effectLst/>
                <a:latin typeface="Helvetica Neue"/>
              </a:rPr>
              <a:t>Pain, tenderness and swelling around your eyes, cheeks, nose or forehead</a:t>
            </a:r>
          </a:p>
          <a:p>
            <a:r>
              <a:rPr lang="en-US" b="0" i="0" dirty="0">
                <a:solidFill>
                  <a:srgbClr val="3B3835"/>
                </a:solidFill>
                <a:effectLst/>
                <a:latin typeface="Helvetica Neue"/>
              </a:rPr>
              <a:t>Reduced sense of smell and taste</a:t>
            </a:r>
          </a:p>
          <a:p>
            <a:r>
              <a:rPr lang="en-US" dirty="0"/>
              <a:t>Ear pain</a:t>
            </a:r>
          </a:p>
          <a:p>
            <a:r>
              <a:rPr lang="en-US" dirty="0"/>
              <a:t>Aching in your upper jaw and teeth</a:t>
            </a:r>
          </a:p>
          <a:p>
            <a:r>
              <a:rPr lang="en-US" dirty="0"/>
              <a:t>Cough, which may be worse at night</a:t>
            </a:r>
          </a:p>
          <a:p>
            <a:r>
              <a:rPr lang="en-US" dirty="0"/>
              <a:t>Sore throat</a:t>
            </a:r>
          </a:p>
          <a:p>
            <a:r>
              <a:rPr lang="en-US" dirty="0"/>
              <a:t>Bad breath (halitosis)</a:t>
            </a:r>
          </a:p>
          <a:p>
            <a:r>
              <a:rPr lang="en-US" dirty="0"/>
              <a:t>Fatigue or irritability</a:t>
            </a:r>
          </a:p>
          <a:p>
            <a:r>
              <a:rPr lang="en-US" dirty="0"/>
              <a:t>Nausea</a:t>
            </a:r>
            <a:endParaRPr lang="en-KE" dirty="0"/>
          </a:p>
        </p:txBody>
      </p:sp>
    </p:spTree>
    <p:extLst>
      <p:ext uri="{BB962C8B-B14F-4D97-AF65-F5344CB8AC3E}">
        <p14:creationId xmlns:p14="http://schemas.microsoft.com/office/powerpoint/2010/main" val="2934035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CE9D0-9C4F-4AFA-B724-25337C700B82}"/>
              </a:ext>
            </a:extLst>
          </p:cNvPr>
          <p:cNvSpPr>
            <a:spLocks noGrp="1"/>
          </p:cNvSpPr>
          <p:nvPr>
            <p:ph type="title"/>
          </p:nvPr>
        </p:nvSpPr>
        <p:spPr/>
        <p:txBody>
          <a:bodyPr/>
          <a:lstStyle/>
          <a:p>
            <a:pPr algn="ctr"/>
            <a:r>
              <a:rPr lang="en-US" b="0" i="0" dirty="0">
                <a:solidFill>
                  <a:srgbClr val="3B3835"/>
                </a:solidFill>
                <a:effectLst/>
                <a:latin typeface="Helvetica Neue"/>
              </a:rPr>
              <a:t>ASSESSMENT AND DIAGNOSIS</a:t>
            </a:r>
            <a:endParaRPr lang="en-KE" dirty="0"/>
          </a:p>
        </p:txBody>
      </p:sp>
      <p:sp>
        <p:nvSpPr>
          <p:cNvPr id="3" name="Content Placeholder 2">
            <a:extLst>
              <a:ext uri="{FF2B5EF4-FFF2-40B4-BE49-F238E27FC236}">
                <a16:creationId xmlns:a16="http://schemas.microsoft.com/office/drawing/2014/main" id="{6A71D4D2-70D1-4ADE-B678-9A99596092FA}"/>
              </a:ext>
            </a:extLst>
          </p:cNvPr>
          <p:cNvSpPr>
            <a:spLocks noGrp="1"/>
          </p:cNvSpPr>
          <p:nvPr>
            <p:ph idx="1"/>
          </p:nvPr>
        </p:nvSpPr>
        <p:spPr/>
        <p:txBody>
          <a:bodyPr/>
          <a:lstStyle/>
          <a:p>
            <a:r>
              <a:rPr lang="en-US" b="0" i="0" dirty="0">
                <a:solidFill>
                  <a:srgbClr val="3B3835"/>
                </a:solidFill>
                <a:effectLst/>
                <a:latin typeface="Helvetica Neue"/>
              </a:rPr>
              <a:t>Nasal endoscopy</a:t>
            </a:r>
          </a:p>
          <a:p>
            <a:r>
              <a:rPr lang="en-US" b="0" i="0" dirty="0">
                <a:solidFill>
                  <a:srgbClr val="3B3835"/>
                </a:solidFill>
                <a:effectLst/>
                <a:latin typeface="Helvetica Neue"/>
              </a:rPr>
              <a:t>Imaging studies</a:t>
            </a:r>
          </a:p>
          <a:p>
            <a:r>
              <a:rPr lang="en-US" b="0" i="0" dirty="0">
                <a:solidFill>
                  <a:srgbClr val="3B3835"/>
                </a:solidFill>
                <a:effectLst/>
                <a:latin typeface="Helvetica Neue"/>
              </a:rPr>
              <a:t>Nasal and sinus cultures </a:t>
            </a:r>
          </a:p>
          <a:p>
            <a:r>
              <a:rPr lang="en-US" b="0" i="0" dirty="0">
                <a:solidFill>
                  <a:srgbClr val="3B3835"/>
                </a:solidFill>
                <a:effectLst/>
                <a:latin typeface="Helvetica Neue"/>
              </a:rPr>
              <a:t>An allergy test</a:t>
            </a:r>
            <a:endParaRPr lang="en-KE" dirty="0"/>
          </a:p>
        </p:txBody>
      </p:sp>
    </p:spTree>
    <p:extLst>
      <p:ext uri="{BB962C8B-B14F-4D97-AF65-F5344CB8AC3E}">
        <p14:creationId xmlns:p14="http://schemas.microsoft.com/office/powerpoint/2010/main" val="4046171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4737C-959B-431E-B3F3-A5D962051711}"/>
              </a:ext>
            </a:extLst>
          </p:cNvPr>
          <p:cNvSpPr>
            <a:spLocks noGrp="1"/>
          </p:cNvSpPr>
          <p:nvPr>
            <p:ph type="title"/>
          </p:nvPr>
        </p:nvSpPr>
        <p:spPr/>
        <p:txBody>
          <a:bodyPr/>
          <a:lstStyle/>
          <a:p>
            <a:pPr algn="ctr"/>
            <a:r>
              <a:rPr lang="en-US" b="0" i="0" dirty="0">
                <a:solidFill>
                  <a:srgbClr val="3B3835"/>
                </a:solidFill>
                <a:effectLst/>
                <a:latin typeface="Helvetica Neue"/>
              </a:rPr>
              <a:t>COMPLICATIONS</a:t>
            </a:r>
            <a:endParaRPr lang="en-KE" dirty="0"/>
          </a:p>
        </p:txBody>
      </p:sp>
      <p:sp>
        <p:nvSpPr>
          <p:cNvPr id="3" name="Content Placeholder 2">
            <a:extLst>
              <a:ext uri="{FF2B5EF4-FFF2-40B4-BE49-F238E27FC236}">
                <a16:creationId xmlns:a16="http://schemas.microsoft.com/office/drawing/2014/main" id="{3BD131FC-7AEA-4E44-BEFE-19CB22845679}"/>
              </a:ext>
            </a:extLst>
          </p:cNvPr>
          <p:cNvSpPr>
            <a:spLocks noGrp="1"/>
          </p:cNvSpPr>
          <p:nvPr>
            <p:ph idx="1"/>
          </p:nvPr>
        </p:nvSpPr>
        <p:spPr/>
        <p:txBody>
          <a:bodyPr/>
          <a:lstStyle/>
          <a:p>
            <a:r>
              <a:rPr lang="en-US" b="0" i="0" dirty="0">
                <a:solidFill>
                  <a:srgbClr val="3B3835"/>
                </a:solidFill>
                <a:effectLst/>
                <a:latin typeface="Helvetica Neue"/>
              </a:rPr>
              <a:t>Asthma flare-ups</a:t>
            </a:r>
          </a:p>
          <a:p>
            <a:r>
              <a:rPr lang="en-US" b="0" i="0" dirty="0">
                <a:solidFill>
                  <a:srgbClr val="3B3835"/>
                </a:solidFill>
                <a:effectLst/>
                <a:latin typeface="Helvetica Neue"/>
              </a:rPr>
              <a:t>Meningitis</a:t>
            </a:r>
          </a:p>
          <a:p>
            <a:r>
              <a:rPr lang="en-US" b="0" i="0" dirty="0">
                <a:solidFill>
                  <a:srgbClr val="3B3835"/>
                </a:solidFill>
                <a:effectLst/>
                <a:latin typeface="Helvetica Neue"/>
              </a:rPr>
              <a:t>Vision problems</a:t>
            </a:r>
          </a:p>
          <a:p>
            <a:r>
              <a:rPr lang="en-US" b="0" i="0" dirty="0">
                <a:solidFill>
                  <a:srgbClr val="3B3835"/>
                </a:solidFill>
                <a:effectLst/>
                <a:latin typeface="Helvetica Neue"/>
              </a:rPr>
              <a:t>Aneurysms or blood clots</a:t>
            </a:r>
            <a:endParaRPr lang="en-KE" dirty="0"/>
          </a:p>
        </p:txBody>
      </p:sp>
    </p:spTree>
    <p:extLst>
      <p:ext uri="{BB962C8B-B14F-4D97-AF65-F5344CB8AC3E}">
        <p14:creationId xmlns:p14="http://schemas.microsoft.com/office/powerpoint/2010/main" val="2246742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B39C9-1354-4EF7-9E45-E6311AE2FAFE}"/>
              </a:ext>
            </a:extLst>
          </p:cNvPr>
          <p:cNvSpPr>
            <a:spLocks noGrp="1"/>
          </p:cNvSpPr>
          <p:nvPr>
            <p:ph type="title"/>
          </p:nvPr>
        </p:nvSpPr>
        <p:spPr/>
        <p:txBody>
          <a:bodyPr/>
          <a:lstStyle/>
          <a:p>
            <a:pPr algn="ctr"/>
            <a:r>
              <a:rPr lang="en-US" b="0" i="0" dirty="0">
                <a:solidFill>
                  <a:srgbClr val="3B3835"/>
                </a:solidFill>
                <a:effectLst/>
                <a:latin typeface="Helvetica Neue"/>
              </a:rPr>
              <a:t>MEDICAL MANAGEMENT</a:t>
            </a:r>
            <a:endParaRPr lang="en-KE" dirty="0"/>
          </a:p>
        </p:txBody>
      </p:sp>
      <p:sp>
        <p:nvSpPr>
          <p:cNvPr id="3" name="Content Placeholder 2">
            <a:extLst>
              <a:ext uri="{FF2B5EF4-FFF2-40B4-BE49-F238E27FC236}">
                <a16:creationId xmlns:a16="http://schemas.microsoft.com/office/drawing/2014/main" id="{F0323831-68DC-4873-BA7E-0D1C67E6CAAE}"/>
              </a:ext>
            </a:extLst>
          </p:cNvPr>
          <p:cNvSpPr>
            <a:spLocks noGrp="1"/>
          </p:cNvSpPr>
          <p:nvPr>
            <p:ph idx="1"/>
          </p:nvPr>
        </p:nvSpPr>
        <p:spPr/>
        <p:txBody>
          <a:bodyPr/>
          <a:lstStyle/>
          <a:p>
            <a:r>
              <a:rPr lang="en-US" b="0" i="0" dirty="0">
                <a:solidFill>
                  <a:srgbClr val="3B3835"/>
                </a:solidFill>
                <a:effectLst/>
                <a:latin typeface="Helvetica Neue"/>
              </a:rPr>
              <a:t>The goal of treating chronic sinusitis is to:</a:t>
            </a:r>
          </a:p>
          <a:p>
            <a:pPr>
              <a:buFont typeface="Wingdings" panose="05000000000000000000" pitchFamily="2" charset="2"/>
              <a:buChar char="ü"/>
            </a:pPr>
            <a:r>
              <a:rPr lang="en-US" b="0" i="0" dirty="0">
                <a:solidFill>
                  <a:srgbClr val="3B3835"/>
                </a:solidFill>
                <a:effectLst/>
                <a:latin typeface="Helvetica Neue"/>
              </a:rPr>
              <a:t>Reduce sinus inflammation</a:t>
            </a:r>
          </a:p>
          <a:p>
            <a:pPr>
              <a:buFont typeface="Wingdings" panose="05000000000000000000" pitchFamily="2" charset="2"/>
              <a:buChar char="ü"/>
            </a:pPr>
            <a:r>
              <a:rPr lang="en-US" b="0" i="0" dirty="0">
                <a:solidFill>
                  <a:srgbClr val="3B3835"/>
                </a:solidFill>
                <a:effectLst/>
                <a:latin typeface="Helvetica Neue"/>
              </a:rPr>
              <a:t>Keep your nasal passages draining</a:t>
            </a:r>
          </a:p>
          <a:p>
            <a:pPr>
              <a:buFont typeface="Wingdings" panose="05000000000000000000" pitchFamily="2" charset="2"/>
              <a:buChar char="ü"/>
            </a:pPr>
            <a:r>
              <a:rPr lang="en-US" b="0" i="0" dirty="0">
                <a:solidFill>
                  <a:srgbClr val="3B3835"/>
                </a:solidFill>
                <a:effectLst/>
                <a:latin typeface="Helvetica Neue"/>
              </a:rPr>
              <a:t>Eliminate the underlying cause</a:t>
            </a:r>
          </a:p>
          <a:p>
            <a:pPr>
              <a:buFont typeface="Wingdings" panose="05000000000000000000" pitchFamily="2" charset="2"/>
              <a:buChar char="ü"/>
            </a:pPr>
            <a:r>
              <a:rPr lang="en-US" b="0" i="0" dirty="0">
                <a:solidFill>
                  <a:srgbClr val="3B3835"/>
                </a:solidFill>
                <a:effectLst/>
                <a:latin typeface="Helvetica Neue"/>
              </a:rPr>
              <a:t>Reduce the number of sinusitis</a:t>
            </a:r>
            <a:endParaRPr lang="en-KE" dirty="0"/>
          </a:p>
        </p:txBody>
      </p:sp>
    </p:spTree>
    <p:extLst>
      <p:ext uri="{BB962C8B-B14F-4D97-AF65-F5344CB8AC3E}">
        <p14:creationId xmlns:p14="http://schemas.microsoft.com/office/powerpoint/2010/main" val="129080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6EBC0-D518-4979-994B-482716ABEE96}"/>
              </a:ext>
            </a:extLst>
          </p:cNvPr>
          <p:cNvSpPr>
            <a:spLocks noGrp="1"/>
          </p:cNvSpPr>
          <p:nvPr>
            <p:ph type="title"/>
          </p:nvPr>
        </p:nvSpPr>
        <p:spPr/>
        <p:txBody>
          <a:bodyPr/>
          <a:lstStyle/>
          <a:p>
            <a:pPr algn="ctr"/>
            <a:r>
              <a:rPr lang="en-US" b="0" i="0" dirty="0">
                <a:solidFill>
                  <a:srgbClr val="3B3835"/>
                </a:solidFill>
                <a:effectLst/>
                <a:latin typeface="Helvetica Neue"/>
              </a:rPr>
              <a:t>Treatments to relieve symptoms</a:t>
            </a:r>
            <a:endParaRPr lang="en-KE" dirty="0"/>
          </a:p>
        </p:txBody>
      </p:sp>
      <p:sp>
        <p:nvSpPr>
          <p:cNvPr id="3" name="Content Placeholder 2">
            <a:extLst>
              <a:ext uri="{FF2B5EF4-FFF2-40B4-BE49-F238E27FC236}">
                <a16:creationId xmlns:a16="http://schemas.microsoft.com/office/drawing/2014/main" id="{B39AD79C-46C4-4470-8764-40A9AA3CEE62}"/>
              </a:ext>
            </a:extLst>
          </p:cNvPr>
          <p:cNvSpPr>
            <a:spLocks noGrp="1"/>
          </p:cNvSpPr>
          <p:nvPr>
            <p:ph idx="1"/>
          </p:nvPr>
        </p:nvSpPr>
        <p:spPr>
          <a:xfrm>
            <a:off x="351692" y="1350498"/>
            <a:ext cx="11521440" cy="5507501"/>
          </a:xfrm>
        </p:spPr>
        <p:txBody>
          <a:bodyPr>
            <a:normAutofit/>
          </a:bodyPr>
          <a:lstStyle/>
          <a:p>
            <a:r>
              <a:rPr lang="en-US" b="0" i="0" dirty="0">
                <a:effectLst/>
                <a:latin typeface="Helvetica Neue"/>
              </a:rPr>
              <a:t>Saline nasal spray, which you spray into your nose several times a day to rinse your nasal passages.</a:t>
            </a:r>
          </a:p>
          <a:p>
            <a:r>
              <a:rPr lang="en-US" b="0" i="0" dirty="0">
                <a:effectLst/>
                <a:latin typeface="Helvetica Neue"/>
              </a:rPr>
              <a:t>Nasal corticosteroids: </a:t>
            </a:r>
          </a:p>
          <a:p>
            <a:r>
              <a:rPr lang="en-US" b="0" i="0" dirty="0">
                <a:effectLst/>
                <a:latin typeface="Helvetica Neue"/>
              </a:rPr>
              <a:t>These nasal sprays help prevent and treat inflammation. </a:t>
            </a:r>
          </a:p>
          <a:p>
            <a:r>
              <a:rPr lang="en-US" b="0" i="0" dirty="0">
                <a:effectLst/>
                <a:latin typeface="Helvetica Neue"/>
              </a:rPr>
              <a:t>Examples include fluticasone, budesonide, triamcinolone, mometasone and beclomethasone.</a:t>
            </a:r>
          </a:p>
          <a:p>
            <a:r>
              <a:rPr lang="en-US" dirty="0"/>
              <a:t>Oral or injected corticosteroids:</a:t>
            </a:r>
          </a:p>
          <a:p>
            <a:r>
              <a:rPr lang="en-US" dirty="0"/>
              <a:t>These medications are used to relieve inflammation from severe sinusitis, especially if you also have nasal polyps. </a:t>
            </a:r>
          </a:p>
          <a:p>
            <a:r>
              <a:rPr lang="en-US" dirty="0"/>
              <a:t>Examples include prednisone and methylprednisolone.</a:t>
            </a:r>
            <a:endParaRPr lang="en-KE" dirty="0"/>
          </a:p>
        </p:txBody>
      </p:sp>
    </p:spTree>
    <p:extLst>
      <p:ext uri="{BB962C8B-B14F-4D97-AF65-F5344CB8AC3E}">
        <p14:creationId xmlns:p14="http://schemas.microsoft.com/office/powerpoint/2010/main" val="3584730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F8F6C-E0DA-4604-A3CA-3650E265C389}"/>
              </a:ext>
            </a:extLst>
          </p:cNvPr>
          <p:cNvSpPr>
            <a:spLocks noGrp="1"/>
          </p:cNvSpPr>
          <p:nvPr>
            <p:ph type="title"/>
          </p:nvPr>
        </p:nvSpPr>
        <p:spPr/>
        <p:txBody>
          <a:bodyPr/>
          <a:lstStyle/>
          <a:p>
            <a:pPr algn="ctr"/>
            <a:r>
              <a:rPr lang="en-US" b="0" i="0" dirty="0">
                <a:solidFill>
                  <a:srgbClr val="3B3835"/>
                </a:solidFill>
                <a:effectLst/>
                <a:latin typeface="Helvetica Neue"/>
              </a:rPr>
              <a:t>Decongestants</a:t>
            </a:r>
            <a:endParaRPr lang="en-KE" dirty="0"/>
          </a:p>
        </p:txBody>
      </p:sp>
      <p:sp>
        <p:nvSpPr>
          <p:cNvPr id="3" name="Content Placeholder 2">
            <a:extLst>
              <a:ext uri="{FF2B5EF4-FFF2-40B4-BE49-F238E27FC236}">
                <a16:creationId xmlns:a16="http://schemas.microsoft.com/office/drawing/2014/main" id="{3214E356-C8EC-413D-9599-C0E0CD65A786}"/>
              </a:ext>
            </a:extLst>
          </p:cNvPr>
          <p:cNvSpPr>
            <a:spLocks noGrp="1"/>
          </p:cNvSpPr>
          <p:nvPr>
            <p:ph idx="1"/>
          </p:nvPr>
        </p:nvSpPr>
        <p:spPr/>
        <p:txBody>
          <a:bodyPr/>
          <a:lstStyle/>
          <a:p>
            <a:r>
              <a:rPr lang="en-US" b="0" i="0" dirty="0">
                <a:solidFill>
                  <a:srgbClr val="3B3835"/>
                </a:solidFill>
                <a:effectLst/>
                <a:latin typeface="Helvetica Neue"/>
              </a:rPr>
              <a:t>These medications are available in over-the- counter (OTC) and prescription liquids, tablets and nasal sprays An example of an OTC nasal spray is oxymetazoline.</a:t>
            </a:r>
            <a:endParaRPr lang="en-KE" dirty="0"/>
          </a:p>
        </p:txBody>
      </p:sp>
    </p:spTree>
    <p:extLst>
      <p:ext uri="{BB962C8B-B14F-4D97-AF65-F5344CB8AC3E}">
        <p14:creationId xmlns:p14="http://schemas.microsoft.com/office/powerpoint/2010/main" val="4045298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E5FE2-BECA-4068-A6B0-E53E8FFBDC48}"/>
              </a:ext>
            </a:extLst>
          </p:cNvPr>
          <p:cNvSpPr>
            <a:spLocks noGrp="1"/>
          </p:cNvSpPr>
          <p:nvPr>
            <p:ph type="title"/>
          </p:nvPr>
        </p:nvSpPr>
        <p:spPr/>
        <p:txBody>
          <a:bodyPr/>
          <a:lstStyle/>
          <a:p>
            <a:pPr algn="ctr"/>
            <a:r>
              <a:rPr lang="en-US" b="0" i="0" dirty="0">
                <a:solidFill>
                  <a:srgbClr val="3B3835"/>
                </a:solidFill>
                <a:effectLst/>
                <a:latin typeface="Helvetica Neue"/>
              </a:rPr>
              <a:t>Antibiotics</a:t>
            </a:r>
            <a:endParaRPr lang="en-KE" dirty="0"/>
          </a:p>
        </p:txBody>
      </p:sp>
      <p:sp>
        <p:nvSpPr>
          <p:cNvPr id="3" name="Content Placeholder 2">
            <a:extLst>
              <a:ext uri="{FF2B5EF4-FFF2-40B4-BE49-F238E27FC236}">
                <a16:creationId xmlns:a16="http://schemas.microsoft.com/office/drawing/2014/main" id="{23DDC091-CC0A-47CE-8746-A59A2870A4DD}"/>
              </a:ext>
            </a:extLst>
          </p:cNvPr>
          <p:cNvSpPr>
            <a:spLocks noGrp="1"/>
          </p:cNvSpPr>
          <p:nvPr>
            <p:ph idx="1"/>
          </p:nvPr>
        </p:nvSpPr>
        <p:spPr/>
        <p:txBody>
          <a:bodyPr/>
          <a:lstStyle/>
          <a:p>
            <a:r>
              <a:rPr lang="en-US" b="0" i="0" dirty="0">
                <a:solidFill>
                  <a:srgbClr val="3B3835"/>
                </a:solidFill>
                <a:effectLst/>
                <a:latin typeface="Helvetica Neue"/>
              </a:rPr>
              <a:t>Antibiotics used to treat chronic sinusitis caused by a bacterial infection include amoxicillin, doxycycline or the combination drug trimethoprim- sulfamethoxazole.</a:t>
            </a:r>
            <a:endParaRPr lang="en-KE" dirty="0"/>
          </a:p>
        </p:txBody>
      </p:sp>
    </p:spTree>
    <p:extLst>
      <p:ext uri="{BB962C8B-B14F-4D97-AF65-F5344CB8AC3E}">
        <p14:creationId xmlns:p14="http://schemas.microsoft.com/office/powerpoint/2010/main" val="27153952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4B7FC-4B09-4A3A-AD9E-7C6CA5C82871}"/>
              </a:ext>
            </a:extLst>
          </p:cNvPr>
          <p:cNvSpPr>
            <a:spLocks noGrp="1"/>
          </p:cNvSpPr>
          <p:nvPr>
            <p:ph type="title"/>
          </p:nvPr>
        </p:nvSpPr>
        <p:spPr/>
        <p:txBody>
          <a:bodyPr/>
          <a:lstStyle/>
          <a:p>
            <a:pPr algn="ctr"/>
            <a:r>
              <a:rPr lang="en-US" b="0" i="0" dirty="0">
                <a:solidFill>
                  <a:srgbClr val="3B3835"/>
                </a:solidFill>
                <a:effectLst/>
                <a:latin typeface="Helvetica Neue"/>
              </a:rPr>
              <a:t>Immunotherapy</a:t>
            </a:r>
            <a:endParaRPr lang="en-KE" dirty="0"/>
          </a:p>
        </p:txBody>
      </p:sp>
      <p:sp>
        <p:nvSpPr>
          <p:cNvPr id="3" name="Content Placeholder 2">
            <a:extLst>
              <a:ext uri="{FF2B5EF4-FFF2-40B4-BE49-F238E27FC236}">
                <a16:creationId xmlns:a16="http://schemas.microsoft.com/office/drawing/2014/main" id="{DBB944B6-73F3-4F90-8854-5081C654D966}"/>
              </a:ext>
            </a:extLst>
          </p:cNvPr>
          <p:cNvSpPr>
            <a:spLocks noGrp="1"/>
          </p:cNvSpPr>
          <p:nvPr>
            <p:ph idx="1"/>
          </p:nvPr>
        </p:nvSpPr>
        <p:spPr/>
        <p:txBody>
          <a:bodyPr/>
          <a:lstStyle/>
          <a:p>
            <a:r>
              <a:rPr lang="en-US" b="0" i="0" dirty="0">
                <a:solidFill>
                  <a:srgbClr val="3B3835"/>
                </a:solidFill>
                <a:effectLst/>
                <a:latin typeface="Helvetica Neue"/>
              </a:rPr>
              <a:t> If allergies are contributing to your sinusitis, allergy shots (immunotherapy) that help reduce the body's reaction to specific allergens may help treat the condition.</a:t>
            </a:r>
            <a:endParaRPr lang="en-KE" dirty="0"/>
          </a:p>
        </p:txBody>
      </p:sp>
    </p:spTree>
    <p:extLst>
      <p:ext uri="{BB962C8B-B14F-4D97-AF65-F5344CB8AC3E}">
        <p14:creationId xmlns:p14="http://schemas.microsoft.com/office/powerpoint/2010/main" val="265852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9CF2E-A9EA-465F-95CD-3764B7000C5E}"/>
              </a:ext>
            </a:extLst>
          </p:cNvPr>
          <p:cNvSpPr>
            <a:spLocks noGrp="1"/>
          </p:cNvSpPr>
          <p:nvPr>
            <p:ph type="title"/>
          </p:nvPr>
        </p:nvSpPr>
        <p:spPr>
          <a:xfrm>
            <a:off x="838200" y="2053883"/>
            <a:ext cx="11270566" cy="3052690"/>
          </a:xfrm>
        </p:spPr>
        <p:txBody>
          <a:bodyPr/>
          <a:lstStyle/>
          <a:p>
            <a:pPr algn="ctr"/>
            <a:r>
              <a:rPr lang="en-US" b="0" i="0" dirty="0">
                <a:solidFill>
                  <a:srgbClr val="3B3835"/>
                </a:solidFill>
                <a:effectLst/>
                <a:latin typeface="Helvetica Neue"/>
              </a:rPr>
              <a:t>SURGICAL MANAGEMENT</a:t>
            </a:r>
            <a:endParaRPr lang="en-KE" dirty="0"/>
          </a:p>
        </p:txBody>
      </p:sp>
      <p:pic>
        <p:nvPicPr>
          <p:cNvPr id="2050" name="Picture 2" descr="Functional Endoscopic Sinus Surgery&#10; ">
            <a:extLst>
              <a:ext uri="{FF2B5EF4-FFF2-40B4-BE49-F238E27FC236}">
                <a16:creationId xmlns:a16="http://schemas.microsoft.com/office/drawing/2014/main" id="{E8D0028F-0BBE-4959-8F75-9938123DD6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9822" y="0"/>
            <a:ext cx="1011467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936637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95CAB-ED15-4F05-A475-98F1CACFEC44}"/>
              </a:ext>
            </a:extLst>
          </p:cNvPr>
          <p:cNvSpPr>
            <a:spLocks noGrp="1"/>
          </p:cNvSpPr>
          <p:nvPr>
            <p:ph type="title"/>
          </p:nvPr>
        </p:nvSpPr>
        <p:spPr/>
        <p:txBody>
          <a:bodyPr/>
          <a:lstStyle/>
          <a:p>
            <a:pPr algn="ctr"/>
            <a:r>
              <a:rPr lang="en-US" b="1" i="0" dirty="0">
                <a:solidFill>
                  <a:srgbClr val="231F20"/>
                </a:solidFill>
                <a:effectLst/>
                <a:latin typeface="Proxima Nova"/>
              </a:rPr>
              <a:t>Symptoms</a:t>
            </a:r>
            <a:endParaRPr lang="en-KE" dirty="0"/>
          </a:p>
        </p:txBody>
      </p:sp>
      <p:sp>
        <p:nvSpPr>
          <p:cNvPr id="3" name="Content Placeholder 2">
            <a:extLst>
              <a:ext uri="{FF2B5EF4-FFF2-40B4-BE49-F238E27FC236}">
                <a16:creationId xmlns:a16="http://schemas.microsoft.com/office/drawing/2014/main" id="{30532374-AD2A-4492-A4B1-4D87DC9EA326}"/>
              </a:ext>
            </a:extLst>
          </p:cNvPr>
          <p:cNvSpPr>
            <a:spLocks noGrp="1"/>
          </p:cNvSpPr>
          <p:nvPr>
            <p:ph sz="half" idx="1"/>
          </p:nvPr>
        </p:nvSpPr>
        <p:spPr/>
        <p:txBody>
          <a:bodyPr>
            <a:normAutofit fontScale="85000" lnSpcReduction="20000"/>
          </a:bodyPr>
          <a:lstStyle/>
          <a:p>
            <a:pPr algn="l"/>
            <a:r>
              <a:rPr lang="en-US" b="0" i="0" dirty="0">
                <a:solidFill>
                  <a:srgbClr val="231F20"/>
                </a:solidFill>
                <a:effectLst/>
                <a:latin typeface="Proxima Nova"/>
              </a:rPr>
              <a:t>The most common symptoms of a URI include:</a:t>
            </a:r>
          </a:p>
          <a:p>
            <a:pPr algn="l">
              <a:buFont typeface="Wingdings" panose="05000000000000000000" pitchFamily="2" charset="2"/>
              <a:buChar char="ü"/>
            </a:pPr>
            <a:r>
              <a:rPr lang="en-US" b="0" i="0" dirty="0">
                <a:solidFill>
                  <a:srgbClr val="231F20"/>
                </a:solidFill>
                <a:effectLst/>
                <a:latin typeface="Proxima Nova"/>
              </a:rPr>
              <a:t>coughing</a:t>
            </a:r>
          </a:p>
          <a:p>
            <a:pPr algn="l">
              <a:buFont typeface="Wingdings" panose="05000000000000000000" pitchFamily="2" charset="2"/>
              <a:buChar char="ü"/>
            </a:pPr>
            <a:r>
              <a:rPr lang="en-US" b="0" i="0" dirty="0">
                <a:solidFill>
                  <a:srgbClr val="231F20"/>
                </a:solidFill>
                <a:effectLst/>
                <a:latin typeface="Proxima Nova"/>
              </a:rPr>
              <a:t>discomfort in the nasal passages</a:t>
            </a:r>
          </a:p>
          <a:p>
            <a:pPr algn="l">
              <a:buFont typeface="Wingdings" panose="05000000000000000000" pitchFamily="2" charset="2"/>
              <a:buChar char="ü"/>
            </a:pPr>
            <a:r>
              <a:rPr lang="en-US" b="0" i="0" dirty="0">
                <a:solidFill>
                  <a:srgbClr val="231F20"/>
                </a:solidFill>
                <a:effectLst/>
                <a:latin typeface="Proxima Nova"/>
              </a:rPr>
              <a:t>Mild fever, which is more common in children</a:t>
            </a:r>
          </a:p>
          <a:p>
            <a:pPr algn="l">
              <a:buFont typeface="Wingdings" panose="05000000000000000000" pitchFamily="2" charset="2"/>
              <a:buChar char="ü"/>
            </a:pPr>
            <a:r>
              <a:rPr lang="en-US" b="0" i="0" dirty="0">
                <a:solidFill>
                  <a:srgbClr val="231F20"/>
                </a:solidFill>
                <a:effectLst/>
                <a:latin typeface="Proxima Nova"/>
              </a:rPr>
              <a:t>excess mucus</a:t>
            </a:r>
          </a:p>
          <a:p>
            <a:pPr algn="l">
              <a:buFont typeface="Wingdings" panose="05000000000000000000" pitchFamily="2" charset="2"/>
              <a:buChar char="ü"/>
            </a:pPr>
            <a:r>
              <a:rPr lang="en-US" b="0" i="0" dirty="0">
                <a:solidFill>
                  <a:srgbClr val="231F20"/>
                </a:solidFill>
                <a:effectLst/>
                <a:latin typeface="Proxima Nova"/>
              </a:rPr>
              <a:t>nasal congestion</a:t>
            </a:r>
          </a:p>
          <a:p>
            <a:pPr algn="l">
              <a:buFont typeface="Wingdings" panose="05000000000000000000" pitchFamily="2" charset="2"/>
              <a:buChar char="ü"/>
            </a:pPr>
            <a:r>
              <a:rPr lang="en-US" b="0" i="0" dirty="0">
                <a:solidFill>
                  <a:srgbClr val="231F20"/>
                </a:solidFill>
                <a:effectLst/>
                <a:latin typeface="Proxima Nova"/>
              </a:rPr>
              <a:t>pain or pressure behind the face</a:t>
            </a:r>
          </a:p>
          <a:p>
            <a:pPr algn="l">
              <a:buFont typeface="Wingdings" panose="05000000000000000000" pitchFamily="2" charset="2"/>
              <a:buChar char="ü"/>
            </a:pPr>
            <a:r>
              <a:rPr lang="en-US" b="0" i="0" dirty="0">
                <a:solidFill>
                  <a:srgbClr val="231F20"/>
                </a:solidFill>
                <a:effectLst/>
                <a:latin typeface="Proxima Nova"/>
              </a:rPr>
              <a:t>a runny nose</a:t>
            </a:r>
          </a:p>
          <a:p>
            <a:pPr algn="l">
              <a:buFont typeface="Wingdings" panose="05000000000000000000" pitchFamily="2" charset="2"/>
              <a:buChar char="ü"/>
            </a:pPr>
            <a:r>
              <a:rPr lang="en-US" b="0" i="0" dirty="0">
                <a:solidFill>
                  <a:srgbClr val="231F20"/>
                </a:solidFill>
                <a:effectLst/>
                <a:latin typeface="Proxima Nova"/>
              </a:rPr>
              <a:t>a scratchy or </a:t>
            </a:r>
            <a:r>
              <a:rPr lang="en-US" dirty="0">
                <a:latin typeface="Proxima Nova"/>
              </a:rPr>
              <a:t>sore throat</a:t>
            </a:r>
            <a:endParaRPr lang="en-US" b="0" i="0" dirty="0">
              <a:effectLst/>
              <a:latin typeface="Proxima Nova"/>
            </a:endParaRPr>
          </a:p>
          <a:p>
            <a:pPr algn="l">
              <a:buFont typeface="Wingdings" panose="05000000000000000000" pitchFamily="2" charset="2"/>
              <a:buChar char="ü"/>
            </a:pPr>
            <a:r>
              <a:rPr lang="en-US" b="0" i="0" dirty="0">
                <a:solidFill>
                  <a:srgbClr val="231F20"/>
                </a:solidFill>
                <a:effectLst/>
                <a:latin typeface="Proxima Nova"/>
              </a:rPr>
              <a:t>sneezing</a:t>
            </a:r>
          </a:p>
        </p:txBody>
      </p:sp>
      <p:sp>
        <p:nvSpPr>
          <p:cNvPr id="4" name="Content Placeholder 3">
            <a:extLst>
              <a:ext uri="{FF2B5EF4-FFF2-40B4-BE49-F238E27FC236}">
                <a16:creationId xmlns:a16="http://schemas.microsoft.com/office/drawing/2014/main" id="{5F8A5384-E170-4756-8A03-BDCAC806E680}"/>
              </a:ext>
            </a:extLst>
          </p:cNvPr>
          <p:cNvSpPr>
            <a:spLocks noGrp="1"/>
          </p:cNvSpPr>
          <p:nvPr>
            <p:ph sz="half" idx="2"/>
          </p:nvPr>
        </p:nvSpPr>
        <p:spPr/>
        <p:txBody>
          <a:bodyPr>
            <a:normAutofit fontScale="85000" lnSpcReduction="20000"/>
          </a:bodyPr>
          <a:lstStyle/>
          <a:p>
            <a:pPr algn="l"/>
            <a:r>
              <a:rPr lang="en-US" b="0" i="0" dirty="0">
                <a:solidFill>
                  <a:srgbClr val="231F20"/>
                </a:solidFill>
                <a:effectLst/>
                <a:latin typeface="Proxima Nova"/>
              </a:rPr>
              <a:t>Less common symptoms can include:</a:t>
            </a:r>
          </a:p>
          <a:p>
            <a:pPr algn="l">
              <a:buFont typeface="Wingdings" panose="05000000000000000000" pitchFamily="2" charset="2"/>
              <a:buChar char="ü"/>
            </a:pPr>
            <a:r>
              <a:rPr lang="en-US" dirty="0">
                <a:latin typeface="Proxima Nova"/>
              </a:rPr>
              <a:t>bad breath</a:t>
            </a:r>
            <a:endParaRPr lang="en-US" b="0" i="0" dirty="0">
              <a:effectLst/>
              <a:latin typeface="Proxima Nova"/>
            </a:endParaRPr>
          </a:p>
          <a:p>
            <a:pPr algn="l">
              <a:buFont typeface="Wingdings" panose="05000000000000000000" pitchFamily="2" charset="2"/>
              <a:buChar char="ü"/>
            </a:pPr>
            <a:r>
              <a:rPr lang="en-US" b="0" i="0" dirty="0">
                <a:solidFill>
                  <a:srgbClr val="231F20"/>
                </a:solidFill>
                <a:effectLst/>
                <a:latin typeface="Proxima Nova"/>
              </a:rPr>
              <a:t>body aches</a:t>
            </a:r>
          </a:p>
          <a:p>
            <a:pPr algn="l">
              <a:buFont typeface="Wingdings" panose="05000000000000000000" pitchFamily="2" charset="2"/>
              <a:buChar char="ü"/>
            </a:pPr>
            <a:r>
              <a:rPr lang="en-US" dirty="0">
                <a:latin typeface="Proxima Nova"/>
              </a:rPr>
              <a:t>headache</a:t>
            </a:r>
            <a:endParaRPr lang="en-US" b="0" i="0" dirty="0">
              <a:effectLst/>
              <a:latin typeface="Proxima Nova"/>
            </a:endParaRPr>
          </a:p>
          <a:p>
            <a:pPr algn="l">
              <a:buFont typeface="Wingdings" panose="05000000000000000000" pitchFamily="2" charset="2"/>
              <a:buChar char="ü"/>
            </a:pPr>
            <a:r>
              <a:rPr lang="en-US" b="0" i="0" dirty="0">
                <a:solidFill>
                  <a:srgbClr val="231F20"/>
                </a:solidFill>
                <a:effectLst/>
                <a:latin typeface="Proxima Nova"/>
              </a:rPr>
              <a:t>hyposmia, or the loss of sense of smell</a:t>
            </a:r>
          </a:p>
          <a:p>
            <a:pPr algn="l">
              <a:buFont typeface="Wingdings" panose="05000000000000000000" pitchFamily="2" charset="2"/>
              <a:buChar char="ü"/>
            </a:pPr>
            <a:r>
              <a:rPr lang="en-US" b="0" i="0" dirty="0">
                <a:solidFill>
                  <a:srgbClr val="231F20"/>
                </a:solidFill>
                <a:effectLst/>
                <a:latin typeface="Proxima Nova"/>
              </a:rPr>
              <a:t>itchy eyes</a:t>
            </a:r>
          </a:p>
        </p:txBody>
      </p:sp>
    </p:spTree>
    <p:extLst>
      <p:ext uri="{BB962C8B-B14F-4D97-AF65-F5344CB8AC3E}">
        <p14:creationId xmlns:p14="http://schemas.microsoft.com/office/powerpoint/2010/main" val="224012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4">
                                            <p:txEl>
                                              <p:pRg st="0" end="0"/>
                                            </p:txEl>
                                          </p:spTgt>
                                        </p:tgtEl>
                                        <p:attrNameLst>
                                          <p:attrName>style.visibility</p:attrName>
                                        </p:attrNameLst>
                                      </p:cBhvr>
                                      <p:to>
                                        <p:strVal val="visible"/>
                                      </p:to>
                                    </p:set>
                                    <p:anim calcmode="lin" valueType="num">
                                      <p:cBhvr additive="base">
                                        <p:cTn id="6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4">
                                            <p:txEl>
                                              <p:pRg st="1" end="1"/>
                                            </p:txEl>
                                          </p:spTgt>
                                        </p:tgtEl>
                                        <p:attrNameLst>
                                          <p:attrName>style.visibility</p:attrName>
                                        </p:attrNameLst>
                                      </p:cBhvr>
                                      <p:to>
                                        <p:strVal val="visible"/>
                                      </p:to>
                                    </p:set>
                                    <p:anim calcmode="lin" valueType="num">
                                      <p:cBhvr additive="base">
                                        <p:cTn id="7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nodeType="clickEffect">
                                  <p:stCondLst>
                                    <p:cond delay="0"/>
                                  </p:stCondLst>
                                  <p:childTnLst>
                                    <p:set>
                                      <p:cBhvr>
                                        <p:cTn id="78" dur="1" fill="hold">
                                          <p:stCondLst>
                                            <p:cond delay="0"/>
                                          </p:stCondLst>
                                        </p:cTn>
                                        <p:tgtEl>
                                          <p:spTgt spid="4">
                                            <p:txEl>
                                              <p:pRg st="2" end="2"/>
                                            </p:txEl>
                                          </p:spTgt>
                                        </p:tgtEl>
                                        <p:attrNameLst>
                                          <p:attrName>style.visibility</p:attrName>
                                        </p:attrNameLst>
                                      </p:cBhvr>
                                      <p:to>
                                        <p:strVal val="visible"/>
                                      </p:to>
                                    </p:set>
                                    <p:anim calcmode="lin" valueType="num">
                                      <p:cBhvr additive="base">
                                        <p:cTn id="7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nodeType="clickEffect">
                                  <p:stCondLst>
                                    <p:cond delay="0"/>
                                  </p:stCondLst>
                                  <p:childTnLst>
                                    <p:set>
                                      <p:cBhvr>
                                        <p:cTn id="84" dur="1" fill="hold">
                                          <p:stCondLst>
                                            <p:cond delay="0"/>
                                          </p:stCondLst>
                                        </p:cTn>
                                        <p:tgtEl>
                                          <p:spTgt spid="4">
                                            <p:txEl>
                                              <p:pRg st="3" end="3"/>
                                            </p:txEl>
                                          </p:spTgt>
                                        </p:tgtEl>
                                        <p:attrNameLst>
                                          <p:attrName>style.visibility</p:attrName>
                                        </p:attrNameLst>
                                      </p:cBhvr>
                                      <p:to>
                                        <p:strVal val="visible"/>
                                      </p:to>
                                    </p:set>
                                    <p:anim calcmode="lin" valueType="num">
                                      <p:cBhvr additive="base">
                                        <p:cTn id="8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nodeType="clickEffect">
                                  <p:stCondLst>
                                    <p:cond delay="0"/>
                                  </p:stCondLst>
                                  <p:childTnLst>
                                    <p:set>
                                      <p:cBhvr>
                                        <p:cTn id="90" dur="1" fill="hold">
                                          <p:stCondLst>
                                            <p:cond delay="0"/>
                                          </p:stCondLst>
                                        </p:cTn>
                                        <p:tgtEl>
                                          <p:spTgt spid="4">
                                            <p:txEl>
                                              <p:pRg st="4" end="4"/>
                                            </p:txEl>
                                          </p:spTgt>
                                        </p:tgtEl>
                                        <p:attrNameLst>
                                          <p:attrName>style.visibility</p:attrName>
                                        </p:attrNameLst>
                                      </p:cBhvr>
                                      <p:to>
                                        <p:strVal val="visible"/>
                                      </p:to>
                                    </p:set>
                                    <p:anim calcmode="lin" valueType="num">
                                      <p:cBhvr additive="base">
                                        <p:cTn id="9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9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nodeType="clickEffect">
                                  <p:stCondLst>
                                    <p:cond delay="0"/>
                                  </p:stCondLst>
                                  <p:childTnLst>
                                    <p:set>
                                      <p:cBhvr>
                                        <p:cTn id="96" dur="1" fill="hold">
                                          <p:stCondLst>
                                            <p:cond delay="0"/>
                                          </p:stCondLst>
                                        </p:cTn>
                                        <p:tgtEl>
                                          <p:spTgt spid="4">
                                            <p:txEl>
                                              <p:pRg st="5" end="5"/>
                                            </p:txEl>
                                          </p:spTgt>
                                        </p:tgtEl>
                                        <p:attrNameLst>
                                          <p:attrName>style.visibility</p:attrName>
                                        </p:attrNameLst>
                                      </p:cBhvr>
                                      <p:to>
                                        <p:strVal val="visible"/>
                                      </p:to>
                                    </p:set>
                                    <p:anim calcmode="lin" valueType="num">
                                      <p:cBhvr additive="base">
                                        <p:cTn id="9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9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53B9B-0BDF-4591-ACDB-30A83654B152}"/>
              </a:ext>
            </a:extLst>
          </p:cNvPr>
          <p:cNvSpPr>
            <a:spLocks noGrp="1"/>
          </p:cNvSpPr>
          <p:nvPr>
            <p:ph type="title"/>
          </p:nvPr>
        </p:nvSpPr>
        <p:spPr/>
        <p:txBody>
          <a:bodyPr/>
          <a:lstStyle/>
          <a:p>
            <a:endParaRPr lang="en-KE"/>
          </a:p>
        </p:txBody>
      </p:sp>
      <p:pic>
        <p:nvPicPr>
          <p:cNvPr id="1026" name="Picture 2" descr="Balloon Sinuplasty&#10; ">
            <a:extLst>
              <a:ext uri="{FF2B5EF4-FFF2-40B4-BE49-F238E27FC236}">
                <a16:creationId xmlns:a16="http://schemas.microsoft.com/office/drawing/2014/main" id="{504EA244-F30C-492E-A18A-451E0991A75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17451" y="0"/>
            <a:ext cx="11099411"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8641127"/>
      </p:ext>
    </p:extLst>
  </p:cSld>
  <p:clrMapOvr>
    <a:masterClrMapping/>
  </p:clrMapOvr>
  <p:transition spd="slow">
    <p:push dir="u"/>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D25F3-5F9C-4204-92DA-DAAA7ED0F5E7}"/>
              </a:ext>
            </a:extLst>
          </p:cNvPr>
          <p:cNvSpPr>
            <a:spLocks noGrp="1"/>
          </p:cNvSpPr>
          <p:nvPr>
            <p:ph type="title"/>
          </p:nvPr>
        </p:nvSpPr>
        <p:spPr/>
        <p:txBody>
          <a:bodyPr/>
          <a:lstStyle/>
          <a:p>
            <a:endParaRPr lang="en-KE"/>
          </a:p>
        </p:txBody>
      </p:sp>
      <p:pic>
        <p:nvPicPr>
          <p:cNvPr id="3074" name="Picture 2" descr="Balloon Sinoplasty&#10; ">
            <a:extLst>
              <a:ext uri="{FF2B5EF4-FFF2-40B4-BE49-F238E27FC236}">
                <a16:creationId xmlns:a16="http://schemas.microsoft.com/office/drawing/2014/main" id="{97196169-3838-4EA6-AC0D-03F1D89DFE2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4571" y="211014"/>
            <a:ext cx="10958733" cy="66469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2819519"/>
      </p:ext>
    </p:extLst>
  </p:cSld>
  <p:clrMapOvr>
    <a:masterClrMapping/>
  </p:clrMapOvr>
  <p:transition spd="slow">
    <p:push dir="u"/>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DB697-73E1-43E1-B06A-1A456E84E599}"/>
              </a:ext>
            </a:extLst>
          </p:cNvPr>
          <p:cNvSpPr>
            <a:spLocks noGrp="1"/>
          </p:cNvSpPr>
          <p:nvPr>
            <p:ph type="title"/>
          </p:nvPr>
        </p:nvSpPr>
        <p:spPr/>
        <p:txBody>
          <a:bodyPr/>
          <a:lstStyle/>
          <a:p>
            <a:endParaRPr lang="en-KE"/>
          </a:p>
        </p:txBody>
      </p:sp>
      <p:pic>
        <p:nvPicPr>
          <p:cNvPr id="4098" name="Picture 2" descr="Post op care&#10;• DIET- Bland light meal or liquid diet on the first day&#10;• Regular diet on next day&#10;• WOUND CARE &amp; INFORMATIO...">
            <a:extLst>
              <a:ext uri="{FF2B5EF4-FFF2-40B4-BE49-F238E27FC236}">
                <a16:creationId xmlns:a16="http://schemas.microsoft.com/office/drawing/2014/main" id="{2B63DB24-0CB5-47B5-932B-354775A9F5E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9317" y="168812"/>
            <a:ext cx="10860258" cy="6689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9524133"/>
      </p:ext>
    </p:extLst>
  </p:cSld>
  <p:clrMapOvr>
    <a:masterClrMapping/>
  </p:clrMapOvr>
  <p:transition spd="slow">
    <p:push dir="u"/>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8F3CF-B24D-40CA-A8E1-E0819206C607}"/>
              </a:ext>
            </a:extLst>
          </p:cNvPr>
          <p:cNvSpPr>
            <a:spLocks noGrp="1"/>
          </p:cNvSpPr>
          <p:nvPr>
            <p:ph type="title"/>
          </p:nvPr>
        </p:nvSpPr>
        <p:spPr/>
        <p:txBody>
          <a:bodyPr/>
          <a:lstStyle/>
          <a:p>
            <a:endParaRPr lang="en-KE"/>
          </a:p>
        </p:txBody>
      </p:sp>
      <p:pic>
        <p:nvPicPr>
          <p:cNvPr id="5122" name="Picture 2" descr="Non-pharmacological treatment&#10;• Humidifier to relieve the drying of mucous&#10;membranes associated with mouth breathing&#10;• Inc...">
            <a:extLst>
              <a:ext uri="{FF2B5EF4-FFF2-40B4-BE49-F238E27FC236}">
                <a16:creationId xmlns:a16="http://schemas.microsoft.com/office/drawing/2014/main" id="{2B3B205E-7D54-4ED0-9ADC-7551250B7DF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61182" y="196948"/>
            <a:ext cx="10846190" cy="66610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127323"/>
      </p:ext>
    </p:extLst>
  </p:cSld>
  <p:clrMapOvr>
    <a:masterClrMapping/>
  </p:clrMapOvr>
  <p:transition spd="slow">
    <p:push dir="u"/>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61815-4309-471A-B072-6F7686E6E0BD}"/>
              </a:ext>
            </a:extLst>
          </p:cNvPr>
          <p:cNvSpPr>
            <a:spLocks noGrp="1"/>
          </p:cNvSpPr>
          <p:nvPr>
            <p:ph type="title"/>
          </p:nvPr>
        </p:nvSpPr>
        <p:spPr/>
        <p:txBody>
          <a:bodyPr/>
          <a:lstStyle/>
          <a:p>
            <a:pPr algn="ctr"/>
            <a:r>
              <a:rPr lang="en-US" b="0" i="0" dirty="0">
                <a:solidFill>
                  <a:srgbClr val="3B3835"/>
                </a:solidFill>
                <a:effectLst/>
                <a:latin typeface="Helvetica Neue"/>
              </a:rPr>
              <a:t>Non-pharmacological treatment </a:t>
            </a:r>
            <a:endParaRPr lang="en-KE" dirty="0"/>
          </a:p>
        </p:txBody>
      </p:sp>
      <p:sp>
        <p:nvSpPr>
          <p:cNvPr id="3" name="Content Placeholder 2">
            <a:extLst>
              <a:ext uri="{FF2B5EF4-FFF2-40B4-BE49-F238E27FC236}">
                <a16:creationId xmlns:a16="http://schemas.microsoft.com/office/drawing/2014/main" id="{A3E5FBD0-AEAB-430B-A12E-176FAA0F3E49}"/>
              </a:ext>
            </a:extLst>
          </p:cNvPr>
          <p:cNvSpPr>
            <a:spLocks noGrp="1"/>
          </p:cNvSpPr>
          <p:nvPr>
            <p:ph idx="1"/>
          </p:nvPr>
        </p:nvSpPr>
        <p:spPr/>
        <p:txBody>
          <a:bodyPr/>
          <a:lstStyle/>
          <a:p>
            <a:r>
              <a:rPr lang="en-US" b="0" i="0" dirty="0">
                <a:solidFill>
                  <a:srgbClr val="3B3835"/>
                </a:solidFill>
                <a:effectLst/>
                <a:latin typeface="Helvetica Neue"/>
              </a:rPr>
              <a:t>Humidifier to relieve the drying of mucous membranes associated with mouth breathing</a:t>
            </a:r>
          </a:p>
          <a:p>
            <a:r>
              <a:rPr lang="en-US" b="0" i="0" dirty="0">
                <a:solidFill>
                  <a:srgbClr val="3B3835"/>
                </a:solidFill>
                <a:effectLst/>
                <a:latin typeface="Helvetica Neue"/>
              </a:rPr>
              <a:t>Increase oral fluid intake</a:t>
            </a:r>
          </a:p>
          <a:p>
            <a:r>
              <a:rPr lang="en-US" b="0" i="0" dirty="0">
                <a:solidFill>
                  <a:srgbClr val="3B3835"/>
                </a:solidFill>
                <a:effectLst/>
                <a:latin typeface="Helvetica Neue"/>
              </a:rPr>
              <a:t>Saline irrigation of the nostrils</a:t>
            </a:r>
          </a:p>
          <a:p>
            <a:r>
              <a:rPr lang="en-US" b="0" i="0" dirty="0">
                <a:solidFill>
                  <a:srgbClr val="3B3835"/>
                </a:solidFill>
                <a:effectLst/>
                <a:latin typeface="Helvetica Neue"/>
              </a:rPr>
              <a:t>Moist heat over affected sinus</a:t>
            </a:r>
            <a:endParaRPr lang="en-KE" dirty="0"/>
          </a:p>
        </p:txBody>
      </p:sp>
    </p:spTree>
    <p:extLst>
      <p:ext uri="{BB962C8B-B14F-4D97-AF65-F5344CB8AC3E}">
        <p14:creationId xmlns:p14="http://schemas.microsoft.com/office/powerpoint/2010/main" val="1934948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767EA-6EA6-4959-A737-E9214FFF3A9A}"/>
              </a:ext>
            </a:extLst>
          </p:cNvPr>
          <p:cNvSpPr>
            <a:spLocks noGrp="1"/>
          </p:cNvSpPr>
          <p:nvPr>
            <p:ph type="title"/>
          </p:nvPr>
        </p:nvSpPr>
        <p:spPr/>
        <p:txBody>
          <a:bodyPr/>
          <a:lstStyle/>
          <a:p>
            <a:endParaRPr lang="en-KE"/>
          </a:p>
        </p:txBody>
      </p:sp>
      <p:pic>
        <p:nvPicPr>
          <p:cNvPr id="6146" name="Picture 2" descr="DEFINITION:&#10;• Rhinitis is a reaction that occurs in the&#10;eyes, nose and throat when airborne&#10;irritants (allergens) trigger ...">
            <a:extLst>
              <a:ext uri="{FF2B5EF4-FFF2-40B4-BE49-F238E27FC236}">
                <a16:creationId xmlns:a16="http://schemas.microsoft.com/office/drawing/2014/main" id="{5146A87B-B28A-4B56-BD9A-73BD4CCC841C}"/>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33045" y="239150"/>
            <a:ext cx="10846191" cy="66188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9263170"/>
      </p:ext>
    </p:extLst>
  </p:cSld>
  <p:clrMapOvr>
    <a:masterClrMapping/>
  </p:clrMapOvr>
  <p:transition spd="slow">
    <p:push dir="u"/>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A2E61D-2FB0-4CF0-A19F-75C59808F629}"/>
              </a:ext>
            </a:extLst>
          </p:cNvPr>
          <p:cNvSpPr>
            <a:spLocks noGrp="1"/>
          </p:cNvSpPr>
          <p:nvPr>
            <p:ph type="title"/>
          </p:nvPr>
        </p:nvSpPr>
        <p:spPr>
          <a:xfrm>
            <a:off x="831850" y="768351"/>
            <a:ext cx="10515600" cy="2326542"/>
          </a:xfrm>
        </p:spPr>
        <p:txBody>
          <a:bodyPr/>
          <a:lstStyle/>
          <a:p>
            <a:pPr algn="ctr"/>
            <a:r>
              <a:rPr lang="en-US" b="1" dirty="0"/>
              <a:t>To Be Continued…</a:t>
            </a:r>
            <a:endParaRPr lang="en-KE" b="1" dirty="0"/>
          </a:p>
        </p:txBody>
      </p:sp>
      <p:sp>
        <p:nvSpPr>
          <p:cNvPr id="3" name="Text Placeholder 2">
            <a:extLst>
              <a:ext uri="{FF2B5EF4-FFF2-40B4-BE49-F238E27FC236}">
                <a16:creationId xmlns:a16="http://schemas.microsoft.com/office/drawing/2014/main" id="{BCCD2D1E-9737-4DD9-B5F9-8A8BF411F5E3}"/>
              </a:ext>
            </a:extLst>
          </p:cNvPr>
          <p:cNvSpPr>
            <a:spLocks noGrp="1"/>
          </p:cNvSpPr>
          <p:nvPr>
            <p:ph type="body" idx="1"/>
          </p:nvPr>
        </p:nvSpPr>
        <p:spPr/>
        <p:txBody>
          <a:bodyPr>
            <a:normAutofit/>
          </a:bodyPr>
          <a:lstStyle/>
          <a:p>
            <a:pPr algn="ctr"/>
            <a:r>
              <a:rPr lang="en-US" sz="5400" b="1" dirty="0"/>
              <a:t>Thank You</a:t>
            </a:r>
            <a:endParaRPr lang="en-KE" sz="5400" b="1" dirty="0"/>
          </a:p>
        </p:txBody>
      </p:sp>
    </p:spTree>
    <p:extLst>
      <p:ext uri="{BB962C8B-B14F-4D97-AF65-F5344CB8AC3E}">
        <p14:creationId xmlns:p14="http://schemas.microsoft.com/office/powerpoint/2010/main" val="675524055"/>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719E6-3EA5-4280-9890-5152F238FA25}"/>
              </a:ext>
            </a:extLst>
          </p:cNvPr>
          <p:cNvSpPr>
            <a:spLocks noGrp="1"/>
          </p:cNvSpPr>
          <p:nvPr>
            <p:ph type="title"/>
          </p:nvPr>
        </p:nvSpPr>
        <p:spPr>
          <a:xfrm>
            <a:off x="838200" y="1"/>
            <a:ext cx="10515600" cy="872196"/>
          </a:xfrm>
        </p:spPr>
        <p:txBody>
          <a:bodyPr/>
          <a:lstStyle/>
          <a:p>
            <a:pPr algn="ctr"/>
            <a:r>
              <a:rPr lang="en-US" b="1" i="0" dirty="0">
                <a:solidFill>
                  <a:srgbClr val="231F20"/>
                </a:solidFill>
                <a:effectLst/>
                <a:latin typeface="Proxima Nova"/>
              </a:rPr>
              <a:t>Causes</a:t>
            </a:r>
            <a:endParaRPr lang="en-KE" dirty="0"/>
          </a:p>
        </p:txBody>
      </p:sp>
      <p:sp>
        <p:nvSpPr>
          <p:cNvPr id="3" name="Content Placeholder 2">
            <a:extLst>
              <a:ext uri="{FF2B5EF4-FFF2-40B4-BE49-F238E27FC236}">
                <a16:creationId xmlns:a16="http://schemas.microsoft.com/office/drawing/2014/main" id="{4603ED79-E533-4798-83C5-DADA4C00B806}"/>
              </a:ext>
            </a:extLst>
          </p:cNvPr>
          <p:cNvSpPr>
            <a:spLocks noGrp="1"/>
          </p:cNvSpPr>
          <p:nvPr>
            <p:ph idx="1"/>
          </p:nvPr>
        </p:nvSpPr>
        <p:spPr>
          <a:xfrm>
            <a:off x="0" y="661182"/>
            <a:ext cx="12192000" cy="6196817"/>
          </a:xfrm>
        </p:spPr>
        <p:txBody>
          <a:bodyPr>
            <a:normAutofit fontScale="92500" lnSpcReduction="20000"/>
          </a:bodyPr>
          <a:lstStyle/>
          <a:p>
            <a:pPr algn="l"/>
            <a:r>
              <a:rPr lang="en-US" b="0" i="0" dirty="0">
                <a:solidFill>
                  <a:srgbClr val="231F20"/>
                </a:solidFill>
                <a:effectLst/>
                <a:latin typeface="Proxima Nova"/>
              </a:rPr>
              <a:t>The causes of URIs are almost always viral. Droplets of infected saliva and mucus spray out into the air when a person sneezes or coughs. Other people may breathe them in, or they can land on surfaces that others touch.</a:t>
            </a:r>
          </a:p>
          <a:p>
            <a:pPr algn="l"/>
            <a:r>
              <a:rPr lang="en-US" b="0" i="0" dirty="0">
                <a:solidFill>
                  <a:srgbClr val="231F20"/>
                </a:solidFill>
                <a:effectLst/>
                <a:latin typeface="Proxima Nova"/>
              </a:rPr>
              <a:t>If another person then puts their hand near their mouth, they may get an infection.</a:t>
            </a:r>
          </a:p>
          <a:p>
            <a:pPr algn="l"/>
            <a:r>
              <a:rPr lang="en-US" b="0" i="0" dirty="0">
                <a:solidFill>
                  <a:srgbClr val="231F20"/>
                </a:solidFill>
                <a:effectLst/>
                <a:latin typeface="Proxima Nova"/>
              </a:rPr>
              <a:t>There are </a:t>
            </a:r>
            <a:r>
              <a:rPr lang="en-US" dirty="0">
                <a:latin typeface="Proxima Nova"/>
              </a:rPr>
              <a:t>more than 200</a:t>
            </a:r>
            <a:r>
              <a:rPr lang="en-US" b="0" i="0" dirty="0">
                <a:solidFill>
                  <a:srgbClr val="231F20"/>
                </a:solidFill>
                <a:effectLst/>
                <a:latin typeface="Proxima Nova"/>
              </a:rPr>
              <a:t> common cold viruses that cause URIs.</a:t>
            </a:r>
          </a:p>
          <a:p>
            <a:pPr algn="l"/>
            <a:r>
              <a:rPr lang="en-US" b="0" i="0" dirty="0">
                <a:solidFill>
                  <a:srgbClr val="231F20"/>
                </a:solidFill>
                <a:effectLst/>
                <a:latin typeface="Proxima Nova"/>
              </a:rPr>
              <a:t>Other risk factors include:</a:t>
            </a:r>
          </a:p>
          <a:p>
            <a:pPr algn="l">
              <a:buFont typeface="Wingdings" panose="05000000000000000000" pitchFamily="2" charset="2"/>
              <a:buChar char="ü"/>
            </a:pPr>
            <a:r>
              <a:rPr lang="en-US" b="0" i="0" dirty="0">
                <a:solidFill>
                  <a:srgbClr val="231F20"/>
                </a:solidFill>
                <a:effectLst/>
                <a:latin typeface="Proxima Nova"/>
              </a:rPr>
              <a:t>damage to the airways or nasal cavity</a:t>
            </a:r>
          </a:p>
          <a:p>
            <a:pPr algn="l">
              <a:buFont typeface="Wingdings" panose="05000000000000000000" pitchFamily="2" charset="2"/>
              <a:buChar char="ü"/>
            </a:pPr>
            <a:r>
              <a:rPr lang="en-US" b="0" i="0" dirty="0">
                <a:solidFill>
                  <a:srgbClr val="231F20"/>
                </a:solidFill>
                <a:effectLst/>
                <a:latin typeface="Proxima Nova"/>
              </a:rPr>
              <a:t>not washing the hands frequently</a:t>
            </a:r>
          </a:p>
          <a:p>
            <a:pPr algn="l">
              <a:buFont typeface="Wingdings" panose="05000000000000000000" pitchFamily="2" charset="2"/>
              <a:buChar char="ü"/>
            </a:pPr>
            <a:r>
              <a:rPr lang="en-US" b="0" i="0" dirty="0">
                <a:solidFill>
                  <a:srgbClr val="231F20"/>
                </a:solidFill>
                <a:effectLst/>
                <a:latin typeface="Proxima Nova"/>
              </a:rPr>
              <a:t>contact with groups of children</a:t>
            </a:r>
          </a:p>
          <a:p>
            <a:pPr algn="l">
              <a:buFont typeface="Wingdings" panose="05000000000000000000" pitchFamily="2" charset="2"/>
              <a:buChar char="ü"/>
            </a:pPr>
            <a:r>
              <a:rPr lang="en-US" b="0" i="0" dirty="0">
                <a:solidFill>
                  <a:srgbClr val="231F20"/>
                </a:solidFill>
                <a:effectLst/>
                <a:latin typeface="Proxima Nova"/>
              </a:rPr>
              <a:t>crowded places, such as airplanes and buses</a:t>
            </a:r>
          </a:p>
          <a:p>
            <a:pPr algn="l">
              <a:buFont typeface="Wingdings" panose="05000000000000000000" pitchFamily="2" charset="2"/>
              <a:buChar char="ü"/>
            </a:pPr>
            <a:r>
              <a:rPr lang="en-US" b="0" i="0" dirty="0">
                <a:solidFill>
                  <a:srgbClr val="231F20"/>
                </a:solidFill>
                <a:effectLst/>
                <a:latin typeface="Proxima Nova"/>
              </a:rPr>
              <a:t>having an autoimmune disorder</a:t>
            </a:r>
          </a:p>
          <a:p>
            <a:pPr algn="l">
              <a:buFont typeface="Wingdings" panose="05000000000000000000" pitchFamily="2" charset="2"/>
              <a:buChar char="ü"/>
            </a:pPr>
            <a:r>
              <a:rPr lang="en-US" b="0" i="0" dirty="0">
                <a:solidFill>
                  <a:srgbClr val="231F20"/>
                </a:solidFill>
                <a:effectLst/>
                <a:latin typeface="Proxima Nova"/>
              </a:rPr>
              <a:t>removal of adenoids or tonsils, which are part of the immune system</a:t>
            </a:r>
          </a:p>
          <a:p>
            <a:pPr algn="l">
              <a:buFont typeface="Wingdings" panose="05000000000000000000" pitchFamily="2" charset="2"/>
              <a:buChar char="ü"/>
            </a:pPr>
            <a:r>
              <a:rPr lang="en-US" b="0" i="0" dirty="0">
                <a:solidFill>
                  <a:srgbClr val="231F20"/>
                </a:solidFill>
                <a:effectLst/>
                <a:latin typeface="Proxima Nova"/>
              </a:rPr>
              <a:t>smoking and secondhand smoke</a:t>
            </a:r>
          </a:p>
          <a:p>
            <a:pPr algn="l">
              <a:buFont typeface="Wingdings" panose="05000000000000000000" pitchFamily="2" charset="2"/>
              <a:buChar char="ü"/>
            </a:pPr>
            <a:r>
              <a:rPr lang="en-US" b="0" i="0" dirty="0">
                <a:solidFill>
                  <a:srgbClr val="231F20"/>
                </a:solidFill>
                <a:effectLst/>
                <a:latin typeface="Proxima Nova"/>
              </a:rPr>
              <a:t>spending time in the hospital or in a care center</a:t>
            </a:r>
          </a:p>
        </p:txBody>
      </p:sp>
    </p:spTree>
    <p:extLst>
      <p:ext uri="{BB962C8B-B14F-4D97-AF65-F5344CB8AC3E}">
        <p14:creationId xmlns:p14="http://schemas.microsoft.com/office/powerpoint/2010/main" val="2389961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779D3-23C8-4A1C-9D6D-1F2E3B233376}"/>
              </a:ext>
            </a:extLst>
          </p:cNvPr>
          <p:cNvSpPr>
            <a:spLocks noGrp="1"/>
          </p:cNvSpPr>
          <p:nvPr>
            <p:ph type="title"/>
          </p:nvPr>
        </p:nvSpPr>
        <p:spPr>
          <a:xfrm>
            <a:off x="838200" y="1"/>
            <a:ext cx="10515600" cy="1069144"/>
          </a:xfrm>
        </p:spPr>
        <p:txBody>
          <a:bodyPr/>
          <a:lstStyle/>
          <a:p>
            <a:pPr algn="ctr"/>
            <a:r>
              <a:rPr lang="en-US" b="1" i="0" dirty="0">
                <a:solidFill>
                  <a:srgbClr val="231F20"/>
                </a:solidFill>
                <a:effectLst/>
                <a:latin typeface="Proxima Nova"/>
              </a:rPr>
              <a:t>Treatment</a:t>
            </a:r>
            <a:endParaRPr lang="en-KE" dirty="0"/>
          </a:p>
        </p:txBody>
      </p:sp>
      <p:sp>
        <p:nvSpPr>
          <p:cNvPr id="3" name="Content Placeholder 2">
            <a:extLst>
              <a:ext uri="{FF2B5EF4-FFF2-40B4-BE49-F238E27FC236}">
                <a16:creationId xmlns:a16="http://schemas.microsoft.com/office/drawing/2014/main" id="{FB891854-1571-43B4-ACA7-025241A33F19}"/>
              </a:ext>
            </a:extLst>
          </p:cNvPr>
          <p:cNvSpPr>
            <a:spLocks noGrp="1"/>
          </p:cNvSpPr>
          <p:nvPr>
            <p:ph idx="1"/>
          </p:nvPr>
        </p:nvSpPr>
        <p:spPr>
          <a:xfrm>
            <a:off x="838200" y="914401"/>
            <a:ext cx="10515600" cy="5943600"/>
          </a:xfrm>
        </p:spPr>
        <p:txBody>
          <a:bodyPr>
            <a:normAutofit/>
          </a:bodyPr>
          <a:lstStyle/>
          <a:p>
            <a:pPr algn="l"/>
            <a:r>
              <a:rPr lang="en-US" b="1" i="0" dirty="0">
                <a:solidFill>
                  <a:srgbClr val="231F20"/>
                </a:solidFill>
                <a:effectLst/>
                <a:latin typeface="Proxima Nova"/>
              </a:rPr>
              <a:t>Antihistamines</a:t>
            </a:r>
            <a:endParaRPr lang="en-US" b="0" i="0" dirty="0">
              <a:solidFill>
                <a:srgbClr val="231F20"/>
              </a:solidFill>
              <a:effectLst/>
              <a:latin typeface="Proxima Nova"/>
            </a:endParaRPr>
          </a:p>
          <a:p>
            <a:pPr algn="l">
              <a:buFont typeface="Wingdings" panose="05000000000000000000" pitchFamily="2" charset="2"/>
              <a:buChar char="ü"/>
            </a:pPr>
            <a:r>
              <a:rPr lang="en-US" b="0" i="0" dirty="0">
                <a:solidFill>
                  <a:srgbClr val="231F20"/>
                </a:solidFill>
                <a:effectLst/>
                <a:latin typeface="Proxima Nova"/>
              </a:rPr>
              <a:t>brompheniramine (</a:t>
            </a:r>
            <a:r>
              <a:rPr lang="en-US" b="0" i="0" dirty="0" err="1">
                <a:solidFill>
                  <a:srgbClr val="231F20"/>
                </a:solidFill>
                <a:effectLst/>
                <a:latin typeface="Proxima Nova"/>
              </a:rPr>
              <a:t>Bromfed</a:t>
            </a:r>
            <a:r>
              <a:rPr lang="en-US" b="0" i="0" dirty="0">
                <a:solidFill>
                  <a:srgbClr val="231F20"/>
                </a:solidFill>
                <a:effectLst/>
                <a:latin typeface="Proxima Nova"/>
              </a:rPr>
              <a:t>)</a:t>
            </a:r>
          </a:p>
          <a:p>
            <a:pPr algn="l">
              <a:buFont typeface="Wingdings" panose="05000000000000000000" pitchFamily="2" charset="2"/>
              <a:buChar char="ü"/>
            </a:pPr>
            <a:r>
              <a:rPr lang="en-US" b="0" i="0" dirty="0">
                <a:solidFill>
                  <a:srgbClr val="231F20"/>
                </a:solidFill>
                <a:effectLst/>
                <a:latin typeface="Proxima Nova"/>
              </a:rPr>
              <a:t>chlorpheniramine (Chlor-</a:t>
            </a:r>
            <a:r>
              <a:rPr lang="en-US" b="0" i="0" dirty="0" err="1">
                <a:solidFill>
                  <a:srgbClr val="231F20"/>
                </a:solidFill>
                <a:effectLst/>
                <a:latin typeface="Proxima Nova"/>
              </a:rPr>
              <a:t>Trimeton</a:t>
            </a:r>
            <a:r>
              <a:rPr lang="en-US" b="0" i="0" dirty="0">
                <a:solidFill>
                  <a:srgbClr val="231F20"/>
                </a:solidFill>
                <a:effectLst/>
                <a:latin typeface="Proxima Nova"/>
              </a:rPr>
              <a:t>)</a:t>
            </a:r>
          </a:p>
          <a:p>
            <a:pPr algn="l">
              <a:buFont typeface="Wingdings" panose="05000000000000000000" pitchFamily="2" charset="2"/>
              <a:buChar char="ü"/>
            </a:pPr>
            <a:r>
              <a:rPr lang="en-US" b="0" i="0" dirty="0">
                <a:solidFill>
                  <a:srgbClr val="231F20"/>
                </a:solidFill>
                <a:effectLst/>
                <a:latin typeface="Proxima Nova"/>
              </a:rPr>
              <a:t>diphenhydramine (Benadryl)</a:t>
            </a:r>
          </a:p>
          <a:p>
            <a:pPr algn="l"/>
            <a:r>
              <a:rPr lang="en-US" b="1" i="0" dirty="0">
                <a:solidFill>
                  <a:srgbClr val="231F20"/>
                </a:solidFill>
                <a:effectLst/>
                <a:latin typeface="Proxima Nova"/>
              </a:rPr>
              <a:t>Pain-relievers</a:t>
            </a:r>
            <a:endParaRPr lang="en-US" b="0" i="0" dirty="0">
              <a:solidFill>
                <a:srgbClr val="231F20"/>
              </a:solidFill>
              <a:effectLst/>
              <a:latin typeface="Proxima Nova"/>
            </a:endParaRPr>
          </a:p>
          <a:p>
            <a:pPr algn="l">
              <a:buFont typeface="Wingdings" panose="05000000000000000000" pitchFamily="2" charset="2"/>
              <a:buChar char="ü"/>
            </a:pPr>
            <a:r>
              <a:rPr lang="en-US" b="0" i="0" dirty="0">
                <a:solidFill>
                  <a:srgbClr val="231F20"/>
                </a:solidFill>
                <a:effectLst/>
                <a:latin typeface="Proxima Nova"/>
              </a:rPr>
              <a:t>acetaminophen (Tylenol)</a:t>
            </a:r>
          </a:p>
          <a:p>
            <a:pPr algn="l">
              <a:buFont typeface="Wingdings" panose="05000000000000000000" pitchFamily="2" charset="2"/>
              <a:buChar char="ü"/>
            </a:pPr>
            <a:r>
              <a:rPr lang="en-US" b="0" i="0" dirty="0">
                <a:solidFill>
                  <a:srgbClr val="231F20"/>
                </a:solidFill>
                <a:effectLst/>
                <a:latin typeface="Proxima Nova"/>
              </a:rPr>
              <a:t>ibuprofen (Advil)</a:t>
            </a:r>
          </a:p>
          <a:p>
            <a:pPr algn="l"/>
            <a:r>
              <a:rPr lang="en-US" b="1" i="0" dirty="0">
                <a:solidFill>
                  <a:srgbClr val="231F20"/>
                </a:solidFill>
                <a:effectLst/>
                <a:latin typeface="Proxima Nova"/>
              </a:rPr>
              <a:t>Decongestants</a:t>
            </a:r>
            <a:endParaRPr lang="en-US" b="0" i="0" dirty="0">
              <a:solidFill>
                <a:srgbClr val="231F20"/>
              </a:solidFill>
              <a:effectLst/>
              <a:latin typeface="Proxima Nova"/>
            </a:endParaRPr>
          </a:p>
          <a:p>
            <a:pPr algn="l">
              <a:buFont typeface="Wingdings" panose="05000000000000000000" pitchFamily="2" charset="2"/>
              <a:buChar char="ü"/>
            </a:pPr>
            <a:r>
              <a:rPr lang="en-US" b="0" i="0" dirty="0">
                <a:solidFill>
                  <a:srgbClr val="231F20"/>
                </a:solidFill>
                <a:effectLst/>
                <a:latin typeface="Proxima Nova"/>
              </a:rPr>
              <a:t>oxymetazoline (Afrin)</a:t>
            </a:r>
          </a:p>
          <a:p>
            <a:pPr algn="l">
              <a:buFont typeface="Wingdings" panose="05000000000000000000" pitchFamily="2" charset="2"/>
              <a:buChar char="ü"/>
            </a:pPr>
            <a:r>
              <a:rPr lang="en-US" b="0" i="0" dirty="0">
                <a:solidFill>
                  <a:srgbClr val="231F20"/>
                </a:solidFill>
                <a:effectLst/>
                <a:latin typeface="Proxima Nova"/>
              </a:rPr>
              <a:t>phenylephrine (Sudafed PE)</a:t>
            </a:r>
          </a:p>
          <a:p>
            <a:pPr algn="l">
              <a:buFont typeface="Wingdings" panose="05000000000000000000" pitchFamily="2" charset="2"/>
              <a:buChar char="ü"/>
            </a:pPr>
            <a:r>
              <a:rPr lang="en-US" b="0" i="0" dirty="0">
                <a:solidFill>
                  <a:srgbClr val="231F20"/>
                </a:solidFill>
                <a:effectLst/>
                <a:latin typeface="Proxima Nova"/>
              </a:rPr>
              <a:t>pseudoephedrine (Sudafed)</a:t>
            </a:r>
          </a:p>
        </p:txBody>
      </p:sp>
    </p:spTree>
    <p:extLst>
      <p:ext uri="{BB962C8B-B14F-4D97-AF65-F5344CB8AC3E}">
        <p14:creationId xmlns:p14="http://schemas.microsoft.com/office/powerpoint/2010/main" val="3462744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5996C-FB44-4286-9A67-C7CF86218DAF}"/>
              </a:ext>
            </a:extLst>
          </p:cNvPr>
          <p:cNvSpPr>
            <a:spLocks noGrp="1"/>
          </p:cNvSpPr>
          <p:nvPr>
            <p:ph type="title"/>
          </p:nvPr>
        </p:nvSpPr>
        <p:spPr>
          <a:xfrm>
            <a:off x="838200" y="1"/>
            <a:ext cx="10515600" cy="984737"/>
          </a:xfrm>
        </p:spPr>
        <p:txBody>
          <a:bodyPr/>
          <a:lstStyle/>
          <a:p>
            <a:pPr algn="ctr"/>
            <a:r>
              <a:rPr lang="en-US" b="1" dirty="0"/>
              <a:t>Upper Respiratory Tract</a:t>
            </a:r>
            <a:endParaRPr lang="en-KE" b="1" dirty="0"/>
          </a:p>
        </p:txBody>
      </p:sp>
      <p:pic>
        <p:nvPicPr>
          <p:cNvPr id="5" name="Content Placeholder 4">
            <a:extLst>
              <a:ext uri="{FF2B5EF4-FFF2-40B4-BE49-F238E27FC236}">
                <a16:creationId xmlns:a16="http://schemas.microsoft.com/office/drawing/2014/main" id="{D10B5072-B742-4E5D-B367-AFB6D46136D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41342" y="815926"/>
            <a:ext cx="8117058" cy="6042073"/>
          </a:xfrm>
        </p:spPr>
      </p:pic>
    </p:spTree>
    <p:extLst>
      <p:ext uri="{BB962C8B-B14F-4D97-AF65-F5344CB8AC3E}">
        <p14:creationId xmlns:p14="http://schemas.microsoft.com/office/powerpoint/2010/main" val="2282363373"/>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39162-B5F4-454C-99BD-E376F71E2B91}"/>
              </a:ext>
            </a:extLst>
          </p:cNvPr>
          <p:cNvSpPr>
            <a:spLocks noGrp="1"/>
          </p:cNvSpPr>
          <p:nvPr>
            <p:ph type="title"/>
          </p:nvPr>
        </p:nvSpPr>
        <p:spPr/>
        <p:txBody>
          <a:bodyPr/>
          <a:lstStyle/>
          <a:p>
            <a:pPr algn="ctr"/>
            <a:r>
              <a:rPr lang="en-US" b="0" i="0" dirty="0">
                <a:solidFill>
                  <a:srgbClr val="3B3835"/>
                </a:solidFill>
                <a:effectLst/>
                <a:latin typeface="Helvetica Neue"/>
              </a:rPr>
              <a:t>SINUSITIS</a:t>
            </a:r>
            <a:endParaRPr lang="en-KE" dirty="0"/>
          </a:p>
        </p:txBody>
      </p:sp>
      <p:sp>
        <p:nvSpPr>
          <p:cNvPr id="3" name="Content Placeholder 2">
            <a:extLst>
              <a:ext uri="{FF2B5EF4-FFF2-40B4-BE49-F238E27FC236}">
                <a16:creationId xmlns:a16="http://schemas.microsoft.com/office/drawing/2014/main" id="{47A49F93-6A9B-4B8A-897C-DE7B16E61487}"/>
              </a:ext>
            </a:extLst>
          </p:cNvPr>
          <p:cNvSpPr>
            <a:spLocks noGrp="1"/>
          </p:cNvSpPr>
          <p:nvPr>
            <p:ph idx="1"/>
          </p:nvPr>
        </p:nvSpPr>
        <p:spPr/>
        <p:txBody>
          <a:bodyPr/>
          <a:lstStyle/>
          <a:p>
            <a:r>
              <a:rPr lang="en-US" b="0" i="0" dirty="0">
                <a:solidFill>
                  <a:srgbClr val="3B3835"/>
                </a:solidFill>
                <a:effectLst/>
                <a:latin typeface="Helvetica Neue"/>
              </a:rPr>
              <a:t>DEFINITION:</a:t>
            </a:r>
          </a:p>
          <a:p>
            <a:endParaRPr lang="en-US" b="0" i="0" dirty="0">
              <a:solidFill>
                <a:srgbClr val="3B3835"/>
              </a:solidFill>
              <a:effectLst/>
              <a:latin typeface="Helvetica Neue"/>
            </a:endParaRPr>
          </a:p>
          <a:p>
            <a:r>
              <a:rPr lang="en-US" b="0" i="0" dirty="0">
                <a:solidFill>
                  <a:srgbClr val="3B3835"/>
                </a:solidFill>
                <a:effectLst/>
                <a:latin typeface="Helvetica Neue"/>
              </a:rPr>
              <a:t>"Sinusitis" simply means your sinuses are inflamed―red and swollen―because of an infection or another problem</a:t>
            </a:r>
            <a:endParaRPr lang="en-KE" dirty="0"/>
          </a:p>
        </p:txBody>
      </p:sp>
    </p:spTree>
    <p:extLst>
      <p:ext uri="{BB962C8B-B14F-4D97-AF65-F5344CB8AC3E}">
        <p14:creationId xmlns:p14="http://schemas.microsoft.com/office/powerpoint/2010/main" val="1023840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8C0D2-91D6-4DA9-9B5B-9E63F061B347}"/>
              </a:ext>
            </a:extLst>
          </p:cNvPr>
          <p:cNvSpPr>
            <a:spLocks noGrp="1"/>
          </p:cNvSpPr>
          <p:nvPr>
            <p:ph type="title"/>
          </p:nvPr>
        </p:nvSpPr>
        <p:spPr/>
        <p:txBody>
          <a:bodyPr/>
          <a:lstStyle/>
          <a:p>
            <a:endParaRPr lang="en-KE"/>
          </a:p>
        </p:txBody>
      </p:sp>
      <p:pic>
        <p:nvPicPr>
          <p:cNvPr id="5" name="Content Placeholder 4">
            <a:extLst>
              <a:ext uri="{FF2B5EF4-FFF2-40B4-BE49-F238E27FC236}">
                <a16:creationId xmlns:a16="http://schemas.microsoft.com/office/drawing/2014/main" id="{03B691EA-53F0-4481-9FF8-0CD5F0BCD46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1" cy="6857999"/>
          </a:xfrm>
        </p:spPr>
      </p:pic>
    </p:spTree>
    <p:extLst>
      <p:ext uri="{BB962C8B-B14F-4D97-AF65-F5344CB8AC3E}">
        <p14:creationId xmlns:p14="http://schemas.microsoft.com/office/powerpoint/2010/main" val="2870320127"/>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699</TotalTime>
  <Words>1614</Words>
  <Application>Microsoft Office PowerPoint</Application>
  <PresentationFormat>Widescreen</PresentationFormat>
  <Paragraphs>205</Paragraphs>
  <Slides>46</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Arial</vt:lpstr>
      <vt:lpstr>Arial</vt:lpstr>
      <vt:lpstr>Calibri</vt:lpstr>
      <vt:lpstr>Calibri Light</vt:lpstr>
      <vt:lpstr>Helvetica Neue</vt:lpstr>
      <vt:lpstr>Proxima Nova</vt:lpstr>
      <vt:lpstr>Wingdings</vt:lpstr>
      <vt:lpstr>Office Theme</vt:lpstr>
      <vt:lpstr>Upper Respiratory Tract Infections</vt:lpstr>
      <vt:lpstr>What is a URI?</vt:lpstr>
      <vt:lpstr>Introduction</vt:lpstr>
      <vt:lpstr>Symptoms</vt:lpstr>
      <vt:lpstr>Causes</vt:lpstr>
      <vt:lpstr>Treatment</vt:lpstr>
      <vt:lpstr>Upper Respiratory Tract</vt:lpstr>
      <vt:lpstr>SINUSITIS</vt:lpstr>
      <vt:lpstr>PowerPoint Presentation</vt:lpstr>
      <vt:lpstr>TYPES OF SINUSITIS</vt:lpstr>
      <vt:lpstr>ACUTE SINUSITIS</vt:lpstr>
      <vt:lpstr>RISK FACTORS</vt:lpstr>
      <vt:lpstr>SIGN AND SYMPTOMS</vt:lpstr>
      <vt:lpstr>PowerPoint Presentation</vt:lpstr>
      <vt:lpstr>PowerPoint Presentation</vt:lpstr>
      <vt:lpstr>Nasal and sinus cultures</vt:lpstr>
      <vt:lpstr>COMPLICATIONS</vt:lpstr>
      <vt:lpstr>MEDICAL MANAGEMENT</vt:lpstr>
      <vt:lpstr>Saline nasal spray</vt:lpstr>
      <vt:lpstr>Nasal corticosteroids</vt:lpstr>
      <vt:lpstr>Over-the-counter pain relievers</vt:lpstr>
      <vt:lpstr>Decongestants</vt:lpstr>
      <vt:lpstr>Antibiotics</vt:lpstr>
      <vt:lpstr>Antifungal medications</vt:lpstr>
      <vt:lpstr>Immunotherapy</vt:lpstr>
      <vt:lpstr>LIFE STYLE AND HOME REMEDIES</vt:lpstr>
      <vt:lpstr>Steam your sinus cavities</vt:lpstr>
      <vt:lpstr>CHRONIC SINUSITIS</vt:lpstr>
      <vt:lpstr>CAUSES</vt:lpstr>
      <vt:lpstr>RISK FACTORS</vt:lpstr>
      <vt:lpstr>SIGN AND SYMPTOMS</vt:lpstr>
      <vt:lpstr>ASSESSMENT AND DIAGNOSIS</vt:lpstr>
      <vt:lpstr>COMPLICATIONS</vt:lpstr>
      <vt:lpstr>MEDICAL MANAGEMENT</vt:lpstr>
      <vt:lpstr>Treatments to relieve symptoms</vt:lpstr>
      <vt:lpstr>Decongestants</vt:lpstr>
      <vt:lpstr>Antibiotics</vt:lpstr>
      <vt:lpstr>Immunotherapy</vt:lpstr>
      <vt:lpstr>SURGICAL MANAGEMENT</vt:lpstr>
      <vt:lpstr>PowerPoint Presentation</vt:lpstr>
      <vt:lpstr>PowerPoint Presentation</vt:lpstr>
      <vt:lpstr>PowerPoint Presentation</vt:lpstr>
      <vt:lpstr>PowerPoint Presentation</vt:lpstr>
      <vt:lpstr>Non-pharmacological treatment </vt:lpstr>
      <vt:lpstr>PowerPoint Presentation</vt:lpstr>
      <vt:lpstr>To Be Continued…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Upper Respiratory Tract Infections</dc:title>
  <dc:creator>sammiehngigs kiurire</dc:creator>
  <cp:lastModifiedBy>sammiehngigs kiurire</cp:lastModifiedBy>
  <cp:revision>77</cp:revision>
  <dcterms:created xsi:type="dcterms:W3CDTF">2020-11-12T19:18:20Z</dcterms:created>
  <dcterms:modified xsi:type="dcterms:W3CDTF">2020-11-13T08:05:12Z</dcterms:modified>
</cp:coreProperties>
</file>