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sldIdLst>
    <p:sldId id="256" r:id="rId2"/>
    <p:sldId id="260" r:id="rId3"/>
    <p:sldId id="286" r:id="rId4"/>
    <p:sldId id="257" r:id="rId5"/>
    <p:sldId id="258" r:id="rId6"/>
    <p:sldId id="287" r:id="rId7"/>
    <p:sldId id="259" r:id="rId8"/>
    <p:sldId id="261" r:id="rId9"/>
    <p:sldId id="285" r:id="rId10"/>
    <p:sldId id="263" r:id="rId11"/>
    <p:sldId id="264" r:id="rId12"/>
    <p:sldId id="265" r:id="rId13"/>
    <p:sldId id="279" r:id="rId14"/>
    <p:sldId id="280" r:id="rId15"/>
    <p:sldId id="288" r:id="rId16"/>
    <p:sldId id="289" r:id="rId17"/>
    <p:sldId id="266" r:id="rId18"/>
    <p:sldId id="281" r:id="rId19"/>
    <p:sldId id="267" r:id="rId20"/>
    <p:sldId id="268" r:id="rId21"/>
    <p:sldId id="269" r:id="rId22"/>
    <p:sldId id="271" r:id="rId23"/>
    <p:sldId id="270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90" r:id="rId32"/>
    <p:sldId id="282" r:id="rId33"/>
    <p:sldId id="283" r:id="rId34"/>
    <p:sldId id="284" r:id="rId35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B4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962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62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F6E1D-88CB-48B1-8C67-387149B5E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B5256-802A-4EE5-A437-3FE4D1FBB1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C8514-14FB-465A-A149-FDBB55F97F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634D2-ABC8-417D-B0A0-BE852FBDF2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7207E-6D2E-4BBC-ADCC-6CB0BE88E7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C302C-E72D-4743-9A14-602BDD6014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9CA07-FD9B-46F9-84F7-E4F5948C3E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A46BC-8983-48A6-A56B-F71374D89D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2A4BF-B447-4EA3-A7DC-C4EB858BB7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C66C4-9301-4E42-9A39-703228B044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8C70B-F90A-4544-B86B-D183D661C2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0725F-AB7C-47DD-8155-987A7995FD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BA644-E10A-433C-BDC9-A714696A5E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D3386-5000-4720-98DB-36475C9989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95235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5236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95237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524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524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524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2C5119B-BB4A-4A89-830A-F885DE987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DEVELOPMENT OF MUSCLE</a:t>
            </a: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dirty="0" err="1" smtClean="0"/>
              <a:t>Ngwazi</a:t>
            </a:r>
            <a:r>
              <a:rPr lang="en-GB" smtClean="0"/>
              <a:t> DR </a:t>
            </a:r>
            <a:r>
              <a:rPr lang="en-GB" dirty="0" smtClean="0"/>
              <a:t>K.O. AWORI</a:t>
            </a:r>
          </a:p>
          <a:p>
            <a:pPr eaLnBrk="1" hangingPunct="1"/>
            <a:r>
              <a:rPr lang="en-GB" dirty="0" smtClean="0"/>
              <a:t>Dept. of Human Anatomy.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INTRODUCTION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sz="3600" smtClean="0"/>
              <a:t>From epiblast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endParaRPr lang="en-GB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endParaRPr lang="en-GB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sz="3600" smtClean="0"/>
              <a:t>After gastrulation, the vast majority take up temporary positions in the paraxial mesoderm.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36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INTRODUCTION</a:t>
            </a:r>
            <a:endParaRPr lang="en-US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3200" smtClean="0"/>
              <a:t>The embryonic cells that give rise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3200" smtClean="0"/>
              <a:t>to muscle are </a:t>
            </a:r>
            <a:r>
              <a:rPr lang="en-GB" sz="3200" b="1" u="sng" smtClean="0"/>
              <a:t>myoblasts.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32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32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3200" smtClean="0"/>
              <a:t>Most skeletal muscles develop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3200" smtClean="0"/>
              <a:t>before birth.</a:t>
            </a:r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OBJECTIVES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7213"/>
            <a:ext cx="8686800" cy="4114800"/>
          </a:xfrm>
        </p:spPr>
        <p:txBody>
          <a:bodyPr/>
          <a:lstStyle/>
          <a:p>
            <a:pPr marL="609600" indent="-609600" eaLnBrk="1" hangingPunct="1">
              <a:buClr>
                <a:schemeClr val="tx1"/>
              </a:buClr>
              <a:buFontTx/>
              <a:buAutoNum type="arabicPeriod"/>
            </a:pPr>
            <a:r>
              <a:rPr lang="en-GB" smtClean="0"/>
              <a:t>Origin of skeletal, cardiac &amp; smooth muscles &amp; myoepithelial cells.</a:t>
            </a:r>
          </a:p>
          <a:p>
            <a:pPr marL="609600" indent="-609600" eaLnBrk="1" hangingPunct="1">
              <a:buClr>
                <a:schemeClr val="tx1"/>
              </a:buClr>
              <a:buFontTx/>
              <a:buAutoNum type="arabicPeriod"/>
            </a:pPr>
            <a:r>
              <a:rPr lang="en-GB" smtClean="0"/>
              <a:t>Parts &amp; derivatives of a myotome plate</a:t>
            </a:r>
          </a:p>
          <a:p>
            <a:pPr marL="609600" indent="-609600" eaLnBrk="1" hangingPunct="1">
              <a:buClr>
                <a:schemeClr val="tx1"/>
              </a:buClr>
              <a:buFontTx/>
              <a:buAutoNum type="arabicPeriod"/>
            </a:pPr>
            <a:r>
              <a:rPr lang="en-GB" smtClean="0"/>
              <a:t>Histogenesis of various muscle types</a:t>
            </a:r>
          </a:p>
          <a:p>
            <a:pPr marL="609600" indent="-609600" eaLnBrk="1" hangingPunct="1">
              <a:buClr>
                <a:schemeClr val="tx1"/>
              </a:buClr>
              <a:buFontTx/>
              <a:buAutoNum type="arabicPeriod"/>
            </a:pPr>
            <a:r>
              <a:rPr lang="en-GB" smtClean="0"/>
              <a:t>Factors in muscle location &amp; morphology</a:t>
            </a:r>
          </a:p>
          <a:p>
            <a:pPr marL="609600" indent="-609600" eaLnBrk="1" hangingPunct="1">
              <a:buClr>
                <a:schemeClr val="tx1"/>
              </a:buClr>
              <a:buFontTx/>
              <a:buAutoNum type="arabicPeriod"/>
            </a:pPr>
            <a:r>
              <a:rPr lang="en-GB" smtClean="0"/>
              <a:t>Growth of muscle</a:t>
            </a:r>
          </a:p>
          <a:p>
            <a:pPr marL="609600" indent="-609600" eaLnBrk="1" hangingPunct="1">
              <a:buClr>
                <a:schemeClr val="tx1"/>
              </a:buClr>
              <a:buFontTx/>
              <a:buAutoNum type="arabicPeriod"/>
            </a:pPr>
            <a:r>
              <a:rPr lang="en-GB" smtClean="0"/>
              <a:t>Congenital defects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SOURCES OF MESENCHYME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smtClean="0"/>
              <a:t>Skeletal muscle is from the paraxial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mesoderm </a:t>
            </a:r>
            <a:endParaRPr lang="en-GB" smtClean="0">
              <a:solidFill>
                <a:schemeClr val="folHlink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GB" smtClean="0">
              <a:solidFill>
                <a:schemeClr val="folHlink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GB" smtClean="0">
              <a:solidFill>
                <a:schemeClr val="folHlink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Iridal &amp; ciliary muscles of the eye are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neuroectodermal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.</a:t>
            </a:r>
            <a:endParaRPr lang="en-GB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/>
              <a:t>SOURCES OF MESENCHYME</a:t>
            </a:r>
            <a:endParaRPr lang="en-US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Cardiac smooth muscle of the GIT from splanchnic mesoderm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eaLnBrk="1" hangingPunct="1"/>
            <a:r>
              <a:rPr lang="en-GB" smtClean="0"/>
              <a:t>Smooth muscles of blood vessels &amp; erector pili muscles from local mesenchyme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eaLnBrk="1" hangingPunct="1"/>
            <a:r>
              <a:rPr lang="en-GB" smtClean="0"/>
              <a:t>Myoepithelial cells from ectoderm</a:t>
            </a:r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PARAXIAL MESODERM</a:t>
            </a:r>
          </a:p>
        </p:txBody>
      </p:sp>
      <p:sp>
        <p:nvSpPr>
          <p:cNvPr id="9219" name="Rectangle 6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sz="3600" smtClean="0"/>
              <a:t>1-7 remain as somitomeres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endParaRPr lang="en-GB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endParaRPr lang="en-GB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endParaRPr lang="en-GB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sz="3600" smtClean="0"/>
              <a:t>8</a:t>
            </a:r>
            <a:r>
              <a:rPr lang="en-GB" sz="3600" baseline="30000" smtClean="0"/>
              <a:t>th</a:t>
            </a:r>
            <a:r>
              <a:rPr lang="en-GB" sz="3600" smtClean="0"/>
              <a:t> pair caudally form somites</a:t>
            </a:r>
          </a:p>
        </p:txBody>
      </p:sp>
      <p:sp>
        <p:nvSpPr>
          <p:cNvPr id="9220" name="Text Box 53"/>
          <p:cNvSpPr txBox="1">
            <a:spLocks noChangeArrowheads="1"/>
          </p:cNvSpPr>
          <p:nvPr/>
        </p:nvSpPr>
        <p:spPr bwMode="auto">
          <a:xfrm>
            <a:off x="2768600" y="78882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ORIGIN OF REGIONAL SKELETAL MUSCULATURE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Cranial musculature mainly from somitomeres. 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Patterns directed by connective tissue elements.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Muscles of the tongue develop from occipital myotomes.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ORIGIN OF REGIONAL SKELETAL MUSCULATURE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Trunk muscles arise from somites.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eaLnBrk="1" hangingPunct="1"/>
            <a:r>
              <a:rPr lang="en-GB" smtClean="0"/>
              <a:t>Limb muscles are from somitic mesoderm, cells which migrate to the developing limb bud.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STAGES IN THE DEVELOPMENT OF A SOMITE</a:t>
            </a:r>
          </a:p>
        </p:txBody>
      </p:sp>
      <p:sp>
        <p:nvSpPr>
          <p:cNvPr id="12291" name="Text Box 10"/>
          <p:cNvSpPr txBox="1">
            <a:spLocks noChangeArrowheads="1"/>
          </p:cNvSpPr>
          <p:nvPr/>
        </p:nvSpPr>
        <p:spPr bwMode="auto">
          <a:xfrm>
            <a:off x="517525" y="15605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latin typeface="Arial" charset="0"/>
              </a:rPr>
              <a:t>1</a:t>
            </a:r>
          </a:p>
        </p:txBody>
      </p:sp>
      <p:sp>
        <p:nvSpPr>
          <p:cNvPr id="12292" name="Text Box 13"/>
          <p:cNvSpPr txBox="1">
            <a:spLocks noChangeArrowheads="1"/>
          </p:cNvSpPr>
          <p:nvPr/>
        </p:nvSpPr>
        <p:spPr bwMode="auto">
          <a:xfrm>
            <a:off x="4708525" y="15605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latin typeface="Arial" charset="0"/>
              </a:rPr>
              <a:t>2</a:t>
            </a:r>
          </a:p>
        </p:txBody>
      </p:sp>
      <p:sp>
        <p:nvSpPr>
          <p:cNvPr id="12293" name="Text Box 14"/>
          <p:cNvSpPr txBox="1">
            <a:spLocks noChangeArrowheads="1"/>
          </p:cNvSpPr>
          <p:nvPr/>
        </p:nvSpPr>
        <p:spPr bwMode="auto">
          <a:xfrm>
            <a:off x="517525" y="39227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latin typeface="Arial" charset="0"/>
              </a:rPr>
              <a:t>3</a:t>
            </a:r>
          </a:p>
        </p:txBody>
      </p:sp>
      <p:sp>
        <p:nvSpPr>
          <p:cNvPr id="12294" name="Text Box 15"/>
          <p:cNvSpPr txBox="1">
            <a:spLocks noChangeArrowheads="1"/>
          </p:cNvSpPr>
          <p:nvPr/>
        </p:nvSpPr>
        <p:spPr bwMode="auto">
          <a:xfrm>
            <a:off x="4708525" y="39227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latin typeface="Arial" charset="0"/>
              </a:rPr>
              <a:t>4</a:t>
            </a:r>
          </a:p>
        </p:txBody>
      </p:sp>
      <p:sp>
        <p:nvSpPr>
          <p:cNvPr id="12295" name="Text Box 17"/>
          <p:cNvSpPr txBox="1">
            <a:spLocks noChangeArrowheads="1"/>
          </p:cNvSpPr>
          <p:nvPr/>
        </p:nvSpPr>
        <p:spPr bwMode="auto">
          <a:xfrm>
            <a:off x="8670925" y="1889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Arial" charset="0"/>
            </a:endParaRPr>
          </a:p>
        </p:txBody>
      </p:sp>
      <p:pic>
        <p:nvPicPr>
          <p:cNvPr id="12296" name="Picture 18" descr="Picture 00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47800"/>
            <a:ext cx="4495800" cy="2363788"/>
          </a:xfrm>
          <a:noFill/>
        </p:spPr>
      </p:pic>
      <p:pic>
        <p:nvPicPr>
          <p:cNvPr id="12297" name="Picture 19" descr="Picture 0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495800" y="1447800"/>
            <a:ext cx="4648200" cy="2363788"/>
          </a:xfrm>
          <a:noFill/>
        </p:spPr>
      </p:pic>
      <p:pic>
        <p:nvPicPr>
          <p:cNvPr id="12298" name="Picture 20" descr="Picture 01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3962400"/>
            <a:ext cx="4419600" cy="2667000"/>
          </a:xfrm>
          <a:noFill/>
        </p:spPr>
      </p:pic>
      <p:pic>
        <p:nvPicPr>
          <p:cNvPr id="12299" name="Picture 21" descr="Picture 01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4495800" y="3962400"/>
            <a:ext cx="4648200" cy="2895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PARTS AND DERIVATIVES OF A MYOTOME</a:t>
            </a:r>
          </a:p>
        </p:txBody>
      </p:sp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593725" y="16367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latin typeface="Arial" charset="0"/>
              </a:rPr>
              <a:t>1</a:t>
            </a:r>
          </a:p>
        </p:txBody>
      </p:sp>
      <p:sp>
        <p:nvSpPr>
          <p:cNvPr id="13316" name="Text Box 8"/>
          <p:cNvSpPr txBox="1">
            <a:spLocks noChangeArrowheads="1"/>
          </p:cNvSpPr>
          <p:nvPr/>
        </p:nvSpPr>
        <p:spPr bwMode="auto">
          <a:xfrm>
            <a:off x="4860925" y="16367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latin typeface="Arial" charset="0"/>
              </a:rPr>
              <a:t>2</a:t>
            </a:r>
          </a:p>
        </p:txBody>
      </p:sp>
      <p:sp>
        <p:nvSpPr>
          <p:cNvPr id="13317" name="Text Box 9"/>
          <p:cNvSpPr txBox="1">
            <a:spLocks noChangeArrowheads="1"/>
          </p:cNvSpPr>
          <p:nvPr/>
        </p:nvSpPr>
        <p:spPr bwMode="auto">
          <a:xfrm>
            <a:off x="7832725" y="1103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Arial" charset="0"/>
            </a:endParaRPr>
          </a:p>
        </p:txBody>
      </p:sp>
      <p:sp>
        <p:nvSpPr>
          <p:cNvPr id="13318" name="Text Box 10"/>
          <p:cNvSpPr txBox="1">
            <a:spLocks noChangeArrowheads="1"/>
          </p:cNvSpPr>
          <p:nvPr/>
        </p:nvSpPr>
        <p:spPr bwMode="auto">
          <a:xfrm>
            <a:off x="8061325" y="493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Arial" charset="0"/>
            </a:endParaRPr>
          </a:p>
        </p:txBody>
      </p:sp>
      <p:pic>
        <p:nvPicPr>
          <p:cNvPr id="13319" name="Picture 11" descr="Picture 03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905000"/>
            <a:ext cx="4492625" cy="4953000"/>
          </a:xfrm>
          <a:noFill/>
        </p:spPr>
      </p:pic>
      <p:pic>
        <p:nvPicPr>
          <p:cNvPr id="13320" name="Picture 12" descr="Picture 03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51375" y="1905000"/>
            <a:ext cx="4492625" cy="4953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400" b="1" smtClean="0"/>
              <a:t>DERIVATIVES OF THE MYOTOME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827213"/>
            <a:ext cx="8534400" cy="4802187"/>
          </a:xfrm>
        </p:spPr>
        <p:txBody>
          <a:bodyPr/>
          <a:lstStyle/>
          <a:p>
            <a:pPr marL="812800" indent="-812800" eaLnBrk="1" hangingPunct="1">
              <a:lnSpc>
                <a:spcPct val="90000"/>
              </a:lnSpc>
              <a:buFontTx/>
              <a:buAutoNum type="romanUcPeriod"/>
            </a:pPr>
            <a:r>
              <a:rPr lang="en-GB" sz="2500" b="1" u="sng" smtClean="0"/>
              <a:t>EPIMERE</a:t>
            </a:r>
          </a:p>
          <a:p>
            <a:pPr marL="812800" indent="-812800" eaLnBrk="1" hangingPunct="1">
              <a:lnSpc>
                <a:spcPct val="90000"/>
              </a:lnSpc>
              <a:buFontTx/>
              <a:buNone/>
            </a:pPr>
            <a:endParaRPr lang="en-GB" sz="2500" b="1" u="sng" smtClean="0"/>
          </a:p>
          <a:p>
            <a:pPr marL="812800" indent="-8128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500" smtClean="0"/>
              <a:t>Extensor muscles of the neck.</a:t>
            </a:r>
          </a:p>
          <a:p>
            <a:pPr marL="812800" indent="-8128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GB" sz="2500" smtClean="0"/>
          </a:p>
          <a:p>
            <a:pPr marL="812800" indent="-8128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500" smtClean="0"/>
              <a:t>Erector spinae of the back.</a:t>
            </a:r>
          </a:p>
          <a:p>
            <a:pPr marL="812800" indent="-8128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GB" sz="2500" smtClean="0"/>
          </a:p>
          <a:p>
            <a:pPr marL="812800" indent="-8128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500" smtClean="0"/>
              <a:t>Lumbar extensor muscles.</a:t>
            </a:r>
          </a:p>
          <a:p>
            <a:pPr marL="812800" indent="-8128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2500" smtClean="0"/>
          </a:p>
          <a:p>
            <a:pPr marL="812800" indent="-8128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500" smtClean="0"/>
              <a:t>S</a:t>
            </a:r>
            <a:r>
              <a:rPr lang="en-GB" sz="2400" smtClean="0"/>
              <a:t>acral and coccygeal myotomes degenerate to form </a:t>
            </a:r>
            <a:r>
              <a:rPr lang="en-GB" sz="2400" i="1" smtClean="0"/>
              <a:t>dorsal sacrococcygeal </a:t>
            </a:r>
            <a:r>
              <a:rPr lang="en-GB" sz="2400" b="1" i="1" smtClean="0"/>
              <a:t>ligaments</a:t>
            </a:r>
            <a:r>
              <a:rPr lang="en-GB" sz="1900" b="1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EPIMERE</a:t>
            </a:r>
          </a:p>
        </p:txBody>
      </p:sp>
      <p:pic>
        <p:nvPicPr>
          <p:cNvPr id="15363" name="Picture 13" descr="Picture 02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295400"/>
            <a:ext cx="9144000" cy="5562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b="1" smtClean="0"/>
              <a:t>DERIVATIVES OF THE MYOTOME</a:t>
            </a:r>
            <a:br>
              <a:rPr lang="en-GB" sz="3200" b="1" smtClean="0"/>
            </a:br>
            <a:r>
              <a:rPr lang="en-GB" sz="3200" b="1" smtClean="0"/>
              <a:t>                  Hypomere</a:t>
            </a:r>
          </a:p>
        </p:txBody>
      </p:sp>
      <p:sp>
        <p:nvSpPr>
          <p:cNvPr id="15363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GB" sz="2500" b="1" u="sng" dirty="0" smtClean="0"/>
          </a:p>
          <a:p>
            <a:pPr marL="514350" indent="-514350" eaLnBrk="1" hangingPunct="1">
              <a:lnSpc>
                <a:spcPct val="80000"/>
              </a:lnSpc>
              <a:buFont typeface="Wingdings" pitchFamily="2" charset="2"/>
              <a:buAutoNum type="romanUcPeriod" startAt="2"/>
              <a:defRPr/>
            </a:pPr>
            <a:endParaRPr lang="en-GB" sz="2500" b="1" u="sng" dirty="0" smtClean="0"/>
          </a:p>
          <a:p>
            <a:pPr marL="514350" indent="-51435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GB" sz="2500" b="1" u="sng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GB" sz="3200" b="1" u="sng" dirty="0" smtClean="0"/>
              <a:t>In the neck:</a:t>
            </a:r>
            <a:r>
              <a:rPr lang="en-GB" sz="3200" b="1" dirty="0" smtClean="0"/>
              <a:t>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defRPr/>
            </a:pPr>
            <a:r>
              <a:rPr lang="en-GB" sz="3200" dirty="0" err="1" smtClean="0"/>
              <a:t>prevertebral</a:t>
            </a:r>
            <a:r>
              <a:rPr lang="en-GB" sz="3200" dirty="0" smtClean="0"/>
              <a:t> &amp; scalene muscles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defRPr/>
            </a:pPr>
            <a:endParaRPr lang="en-GB" sz="32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defRPr/>
            </a:pPr>
            <a:r>
              <a:rPr lang="en-GB" sz="3200" dirty="0" err="1" smtClean="0"/>
              <a:t>geniohyoid</a:t>
            </a:r>
            <a:r>
              <a:rPr lang="en-GB" sz="3200" dirty="0" smtClean="0"/>
              <a:t> &amp; </a:t>
            </a:r>
            <a:r>
              <a:rPr lang="en-GB" sz="3200" dirty="0" err="1" smtClean="0"/>
              <a:t>infrahyoid</a:t>
            </a:r>
            <a:r>
              <a:rPr lang="en-GB" sz="3200" dirty="0" smtClean="0"/>
              <a:t> muscles( from ventral tip of </a:t>
            </a:r>
            <a:r>
              <a:rPr lang="en-GB" sz="3200" dirty="0" err="1" smtClean="0"/>
              <a:t>hypomere</a:t>
            </a:r>
            <a:r>
              <a:rPr lang="en-GB" sz="3200" dirty="0" smtClean="0"/>
              <a:t>).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  <a:defRPr/>
            </a:pPr>
            <a:endParaRPr lang="en-GB" sz="32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GB" sz="25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3200" b="1" u="sng" smtClean="0"/>
              <a:t>In the thorax:</a:t>
            </a:r>
            <a:r>
              <a:rPr lang="en-GB" sz="3200" b="1" smtClean="0"/>
              <a:t> </a:t>
            </a:r>
            <a:r>
              <a:rPr lang="en-GB" sz="3200" smtClean="0"/>
              <a:t>intercostal muscles.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320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320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3200" b="1" u="sng" smtClean="0"/>
              <a:t>In the abdomen:</a:t>
            </a:r>
            <a:r>
              <a:rPr lang="en-GB" sz="3200" b="1" smtClean="0"/>
              <a:t> </a:t>
            </a:r>
            <a:r>
              <a:rPr lang="en-GB" sz="3200" smtClean="0"/>
              <a:t>the oblique muscles &amp; rectus abdominis (from ventral tip) and quadratus lumborum</a:t>
            </a:r>
            <a:endParaRPr lang="en-US" smtClean="0"/>
          </a:p>
        </p:txBody>
      </p:sp>
      <p:sp>
        <p:nvSpPr>
          <p:cNvPr id="17411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DERIVATIVES OF THE MYOTOME</a:t>
            </a:r>
            <a:br>
              <a:rPr lang="en-GB" sz="3200" b="1" smtClean="0"/>
            </a:br>
            <a:r>
              <a:rPr lang="en-GB" sz="3200" b="1" smtClean="0"/>
              <a:t>                  Hypomere</a:t>
            </a:r>
            <a:endParaRPr lang="en-US" sz="32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DERIVATIVES OF THE MYOTOME</a:t>
            </a:r>
            <a:br>
              <a:rPr lang="en-GB" sz="3200" b="1" smtClean="0"/>
            </a:br>
            <a:r>
              <a:rPr lang="en-GB" sz="3200" b="1" smtClean="0"/>
              <a:t>                  Hypomere</a:t>
            </a:r>
            <a:endParaRPr lang="en-US" sz="3200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smtClean="0"/>
              <a:t>Sacrococcygeal region</a:t>
            </a:r>
          </a:p>
          <a:p>
            <a:pPr>
              <a:buFont typeface="Wingdings" pitchFamily="2" charset="2"/>
              <a:buNone/>
            </a:pPr>
            <a:endParaRPr lang="en-US" smtClean="0"/>
          </a:p>
          <a:p>
            <a:r>
              <a:rPr lang="en-US" smtClean="0"/>
              <a:t> Pelvic diaphragm</a:t>
            </a:r>
          </a:p>
          <a:p>
            <a:endParaRPr lang="en-US" smtClean="0"/>
          </a:p>
          <a:p>
            <a:r>
              <a:rPr lang="en-US" smtClean="0"/>
              <a:t>Perianal muscles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HYPOMERE</a:t>
            </a:r>
          </a:p>
        </p:txBody>
      </p:sp>
      <p:pic>
        <p:nvPicPr>
          <p:cNvPr id="19459" name="Picture 7" descr="Picture 03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486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HYPOMERE</a:t>
            </a:r>
          </a:p>
        </p:txBody>
      </p:sp>
      <p:pic>
        <p:nvPicPr>
          <p:cNvPr id="20483" name="Picture 7" descr="Picture 00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71600"/>
            <a:ext cx="9144000" cy="5486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b="1" smtClean="0"/>
              <a:t>HISTOGENESIS OF MUSCULAR TISSUE</a:t>
            </a:r>
            <a:br>
              <a:rPr lang="en-GB" sz="2800" b="1" smtClean="0"/>
            </a:br>
            <a:r>
              <a:rPr lang="en-GB" sz="2800" b="1" smtClean="0"/>
              <a:t>                   Skeletal muscle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534400" cy="5334000"/>
          </a:xfrm>
        </p:spPr>
        <p:txBody>
          <a:bodyPr/>
          <a:lstStyle/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500" b="1" u="sng" smtClean="0"/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400" b="1" smtClean="0"/>
              <a:t>Migration of mesenchymal cells.</a:t>
            </a:r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2400" b="1" smtClean="0"/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400" b="1" smtClean="0"/>
              <a:t>Mesenchymal differentiate into </a:t>
            </a:r>
            <a:r>
              <a:rPr lang="en-GB" sz="2400" b="1" smtClean="0">
                <a:solidFill>
                  <a:srgbClr val="FF0066"/>
                </a:solidFill>
              </a:rPr>
              <a:t>myoblasts.</a:t>
            </a:r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2400" b="1" smtClean="0">
              <a:solidFill>
                <a:srgbClr val="FF0066"/>
              </a:solidFill>
            </a:endParaRPr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400" b="1" smtClean="0"/>
              <a:t>Fusion of myoblasts to form </a:t>
            </a:r>
            <a:r>
              <a:rPr lang="en-GB" sz="2400" b="1" smtClean="0">
                <a:solidFill>
                  <a:srgbClr val="FF0066"/>
                </a:solidFill>
              </a:rPr>
              <a:t>myotubes.</a:t>
            </a:r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2400" b="1" smtClean="0">
              <a:solidFill>
                <a:srgbClr val="FF0066"/>
              </a:solidFill>
            </a:endParaRPr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400" b="1" smtClean="0"/>
              <a:t>Development of myofilaments in the cytoplasm of the myotubes</a:t>
            </a:r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2400" b="1" smtClean="0"/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400" b="1" smtClean="0"/>
              <a:t>Transformation of myotubes into </a:t>
            </a:r>
            <a:r>
              <a:rPr lang="en-GB" sz="2400" b="1" smtClean="0">
                <a:solidFill>
                  <a:srgbClr val="FF0066"/>
                </a:solidFill>
              </a:rPr>
              <a:t>myocytes</a:t>
            </a:r>
            <a:r>
              <a:rPr lang="en-GB" sz="2400" b="1" smtClean="0"/>
              <a:t> </a:t>
            </a:r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2400" b="1" smtClean="0"/>
          </a:p>
          <a:p>
            <a:pPr marL="812800" indent="-812800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400" b="1" smtClean="0"/>
              <a:t>Investment of myocytes by connective tissue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b="1" smtClean="0"/>
              <a:t>HISTOGENESIS OF MUSCULAR TISSUE</a:t>
            </a:r>
            <a:br>
              <a:rPr lang="en-GB" sz="2800" b="1" smtClean="0"/>
            </a:br>
            <a:r>
              <a:rPr lang="en-GB" sz="2800" b="1" smtClean="0"/>
              <a:t>                      Cardiac muscle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19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1900" b="1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800" smtClean="0"/>
              <a:t>Mesenchymal cells are of splanchnic origin.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800" smtClean="0"/>
              <a:t>Myoblasts establish intercalated disks between them.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GB" sz="2800" smtClean="0"/>
              <a:t>Some cardiac myocytes undergo an alternative pathway of differentiation to form the conduction system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700" b="1" smtClean="0"/>
              <a:t>FACTORS IN MUSCLE LOCATION, ORGANISATION AND MORPHOGENESIS.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370013" y="1827213"/>
            <a:ext cx="7773987" cy="4114800"/>
          </a:xfrm>
        </p:spPr>
        <p:txBody>
          <a:bodyPr/>
          <a:lstStyle/>
          <a:p>
            <a:pPr marL="812800" indent="-812800" eaLnBrk="1" hangingPunct="1">
              <a:buFontTx/>
              <a:buAutoNum type="romanUcPeriod"/>
            </a:pPr>
            <a:r>
              <a:rPr lang="en-GB" sz="2100" b="1" u="sng" smtClean="0"/>
              <a:t>MIGRATION</a:t>
            </a:r>
          </a:p>
          <a:p>
            <a:pPr marL="812800" indent="-812800" eaLnBrk="1" hangingPunct="1">
              <a:buFontTx/>
              <a:buNone/>
            </a:pPr>
            <a:endParaRPr lang="en-GB" sz="2100" b="1" u="sng" smtClean="0"/>
          </a:p>
          <a:p>
            <a:pPr marL="812800" indent="-812800" eaLnBrk="1" hangingPunct="1"/>
            <a:r>
              <a:rPr lang="en-GB" sz="2800" smtClean="0"/>
              <a:t>Muscles of facial expression from the neck</a:t>
            </a:r>
          </a:p>
          <a:p>
            <a:pPr marL="812800" indent="-812800" eaLnBrk="1" hangingPunct="1"/>
            <a:endParaRPr lang="en-GB" sz="2800" smtClean="0"/>
          </a:p>
          <a:p>
            <a:pPr marL="812800" indent="-812800" eaLnBrk="1" hangingPunct="1"/>
            <a:r>
              <a:rPr lang="en-GB" sz="2800" smtClean="0"/>
              <a:t>Trapezius from the head to neck &amp; back</a:t>
            </a:r>
          </a:p>
          <a:p>
            <a:pPr marL="812800" indent="-812800" eaLnBrk="1" hangingPunct="1"/>
            <a:endParaRPr lang="en-GB" sz="2800" smtClean="0"/>
          </a:p>
          <a:p>
            <a:pPr marL="812800" indent="-812800" eaLnBrk="1" hangingPunct="1"/>
            <a:r>
              <a:rPr lang="en-GB" sz="2800" smtClean="0"/>
              <a:t>Latismus dorsi from the cervical region to the back.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700" b="1" smtClean="0"/>
              <a:t>FACTORS IN MUSCLE LOCATION, ORGANISATION AND MORPHOGENESIS</a:t>
            </a:r>
            <a:r>
              <a:rPr lang="en-GB" sz="2700" smtClean="0"/>
              <a:t>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876800" y="1827213"/>
            <a:ext cx="4267200" cy="4497387"/>
          </a:xfrm>
        </p:spPr>
        <p:txBody>
          <a:bodyPr/>
          <a:lstStyle/>
          <a:p>
            <a:pPr marL="812800" indent="-812800" eaLnBrk="1" hangingPunct="1">
              <a:buFontTx/>
              <a:buAutoNum type="romanUcPeriod" startAt="2"/>
            </a:pPr>
            <a:r>
              <a:rPr lang="en-GB" sz="2500" b="1" u="sng" smtClean="0"/>
              <a:t>FUSION</a:t>
            </a:r>
          </a:p>
          <a:p>
            <a:pPr marL="812800" indent="-812800" eaLnBrk="1" hangingPunct="1">
              <a:buFontTx/>
              <a:buNone/>
            </a:pPr>
            <a:endParaRPr lang="en-GB" sz="2500" b="1" smtClean="0"/>
          </a:p>
          <a:p>
            <a:pPr marL="812800" indent="-812800" eaLnBrk="1" hangingPunct="1">
              <a:buFontTx/>
              <a:buNone/>
            </a:pPr>
            <a:r>
              <a:rPr lang="en-GB" sz="2500" smtClean="0"/>
              <a:t>Rectus abdominis from </a:t>
            </a:r>
          </a:p>
          <a:p>
            <a:pPr marL="812800" indent="-812800" eaLnBrk="1" hangingPunct="1">
              <a:buFontTx/>
              <a:buNone/>
            </a:pPr>
            <a:r>
              <a:rPr lang="en-GB" sz="2500" smtClean="0"/>
              <a:t>fusion of mesenchymal </a:t>
            </a:r>
          </a:p>
          <a:p>
            <a:pPr marL="812800" indent="-812800" eaLnBrk="1" hangingPunct="1">
              <a:buFontTx/>
              <a:buNone/>
            </a:pPr>
            <a:r>
              <a:rPr lang="en-GB" sz="2500" smtClean="0"/>
              <a:t>bars at the ventral tips of </a:t>
            </a:r>
          </a:p>
          <a:p>
            <a:pPr marL="812800" indent="-812800" eaLnBrk="1" hangingPunct="1">
              <a:buFontTx/>
              <a:buNone/>
            </a:pPr>
            <a:r>
              <a:rPr lang="en-GB" sz="2500" smtClean="0"/>
              <a:t>the abdominal </a:t>
            </a:r>
          </a:p>
          <a:p>
            <a:pPr marL="812800" indent="-812800" eaLnBrk="1" hangingPunct="1">
              <a:buFontTx/>
              <a:buNone/>
            </a:pPr>
            <a:r>
              <a:rPr lang="en-GB" sz="2500" smtClean="0"/>
              <a:t>hypomere.</a:t>
            </a:r>
          </a:p>
          <a:p>
            <a:pPr marL="812800" indent="-812800" eaLnBrk="1" hangingPunct="1">
              <a:buFont typeface="Wingdings" pitchFamily="2" charset="2"/>
              <a:buNone/>
            </a:pPr>
            <a:endParaRPr lang="en-GB" sz="2500" b="1" smtClean="0"/>
          </a:p>
        </p:txBody>
      </p:sp>
      <p:pic>
        <p:nvPicPr>
          <p:cNvPr id="24580" name="Picture 7" descr="Picture 02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314575"/>
            <a:ext cx="4495800" cy="4543425"/>
          </a:xfrm>
          <a:noFill/>
        </p:spPr>
      </p:pic>
      <p:sp>
        <p:nvSpPr>
          <p:cNvPr id="24581" name="Text Box 8"/>
          <p:cNvSpPr txBox="1">
            <a:spLocks noChangeArrowheads="1"/>
          </p:cNvSpPr>
          <p:nvPr/>
        </p:nvSpPr>
        <p:spPr bwMode="auto">
          <a:xfrm>
            <a:off x="2803525" y="3917950"/>
            <a:ext cx="1697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RECTUS ABD</a:t>
            </a:r>
          </a:p>
        </p:txBody>
      </p:sp>
      <p:sp>
        <p:nvSpPr>
          <p:cNvPr id="24582" name="Line 9"/>
          <p:cNvSpPr>
            <a:spLocks noChangeShapeType="1"/>
          </p:cNvSpPr>
          <p:nvPr/>
        </p:nvSpPr>
        <p:spPr bwMode="auto">
          <a:xfrm flipH="1">
            <a:off x="2286000" y="41148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700" b="1" smtClean="0"/>
              <a:t>FACTORS IN MUSCLE LOCATION, ORGANISATION AND MORPHOGENESIS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812800" indent="-812800" eaLnBrk="1" hangingPunct="1">
              <a:buFontTx/>
              <a:buAutoNum type="romanUcPeriod" startAt="3"/>
            </a:pPr>
            <a:r>
              <a:rPr lang="en-GB" sz="2500" b="1" u="sng" smtClean="0"/>
              <a:t>SPLITTING</a:t>
            </a:r>
          </a:p>
          <a:p>
            <a:pPr marL="812800" indent="-812800" eaLnBrk="1" hangingPunct="1">
              <a:buFontTx/>
              <a:buNone/>
            </a:pPr>
            <a:endParaRPr lang="en-GB" sz="2500" b="1" u="sng" smtClean="0"/>
          </a:p>
          <a:p>
            <a:pPr marL="812800" indent="-812800" eaLnBrk="1" hangingPunct="1"/>
            <a:r>
              <a:rPr lang="en-GB" sz="2500" smtClean="0"/>
              <a:t>Intercostal muscles</a:t>
            </a:r>
          </a:p>
          <a:p>
            <a:pPr marL="812800" indent="-812800" eaLnBrk="1" hangingPunct="1"/>
            <a:endParaRPr lang="en-GB" sz="2500" smtClean="0"/>
          </a:p>
          <a:p>
            <a:pPr marL="812800" indent="-812800" eaLnBrk="1" hangingPunct="1"/>
            <a:endParaRPr lang="en-GB" sz="2500" smtClean="0"/>
          </a:p>
          <a:p>
            <a:pPr marL="812800" indent="-812800" eaLnBrk="1" hangingPunct="1"/>
            <a:endParaRPr lang="en-GB" sz="2500" smtClean="0"/>
          </a:p>
          <a:p>
            <a:pPr marL="812800" indent="-812800" eaLnBrk="1" hangingPunct="1"/>
            <a:r>
              <a:rPr lang="en-GB" sz="2500" smtClean="0"/>
              <a:t>Oblique abdominal muscles</a:t>
            </a:r>
          </a:p>
          <a:p>
            <a:pPr marL="812800" indent="-812800" eaLnBrk="1" hangingPunct="1">
              <a:buFontTx/>
              <a:buNone/>
            </a:pPr>
            <a:endParaRPr lang="en-GB" sz="2500" smtClean="0"/>
          </a:p>
          <a:p>
            <a:pPr marL="812800" indent="-812800" eaLnBrk="1" hangingPunct="1">
              <a:buFont typeface="Wingdings" pitchFamily="2" charset="2"/>
              <a:buNone/>
            </a:pPr>
            <a:endParaRPr lang="en-GB" sz="2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700" smtClean="0"/>
              <a:t>FACTORS IN MUSCLE LOCATION, ORGANISATION AND MORPHOGENESIS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181600" y="1600200"/>
            <a:ext cx="39624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IV. REGRESSION</a:t>
            </a:r>
          </a:p>
          <a:p>
            <a:pPr eaLnBrk="1" hangingPunct="1">
              <a:buFont typeface="Wingdings" pitchFamily="2" charset="2"/>
              <a:buNone/>
            </a:pPr>
            <a:endParaRPr lang="en-GB" sz="2100" b="1" smtClean="0"/>
          </a:p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Some myotomes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regress into aponeurosis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and ligaments e.g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abdominal aponeurosis,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the sacrospinous and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sacrotuberous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2100" b="1" smtClean="0"/>
              <a:t>ligaments</a:t>
            </a:r>
            <a:r>
              <a:rPr lang="en-GB" sz="2100" smtClean="0"/>
              <a:t>.</a:t>
            </a:r>
          </a:p>
        </p:txBody>
      </p:sp>
      <p:pic>
        <p:nvPicPr>
          <p:cNvPr id="26628" name="Picture 5" descr="Picture 00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752600"/>
            <a:ext cx="5105400" cy="5105400"/>
          </a:xfrm>
          <a:noFill/>
        </p:spPr>
      </p:pic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2727325" y="2012950"/>
            <a:ext cx="18430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/>
              <a:t>Sacrotuberous</a:t>
            </a:r>
          </a:p>
          <a:p>
            <a:pPr eaLnBrk="1" hangingPunct="1"/>
            <a:r>
              <a:rPr lang="en-GB"/>
              <a:t>ligament</a:t>
            </a:r>
          </a:p>
        </p:txBody>
      </p:sp>
      <p:sp>
        <p:nvSpPr>
          <p:cNvPr id="26630" name="Text Box 7"/>
          <p:cNvSpPr txBox="1">
            <a:spLocks noChangeArrowheads="1"/>
          </p:cNvSpPr>
          <p:nvPr/>
        </p:nvSpPr>
        <p:spPr bwMode="auto">
          <a:xfrm>
            <a:off x="3032125" y="3765550"/>
            <a:ext cx="170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/>
              <a:t>Sacrospinous</a:t>
            </a:r>
          </a:p>
          <a:p>
            <a:pPr eaLnBrk="1" hangingPunct="1"/>
            <a:r>
              <a:rPr lang="en-GB"/>
              <a:t>ligament</a:t>
            </a:r>
          </a:p>
        </p:txBody>
      </p:sp>
      <p:sp>
        <p:nvSpPr>
          <p:cNvPr id="26631" name="Line 9"/>
          <p:cNvSpPr>
            <a:spLocks noChangeShapeType="1"/>
          </p:cNvSpPr>
          <p:nvPr/>
        </p:nvSpPr>
        <p:spPr bwMode="auto">
          <a:xfrm flipH="1">
            <a:off x="2133600" y="4038600"/>
            <a:ext cx="990600" cy="83820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632" name="Line 10"/>
          <p:cNvSpPr>
            <a:spLocks noChangeShapeType="1"/>
          </p:cNvSpPr>
          <p:nvPr/>
        </p:nvSpPr>
        <p:spPr bwMode="auto">
          <a:xfrm flipH="1">
            <a:off x="1905000" y="2362200"/>
            <a:ext cx="838200" cy="289560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633" name="Line 12"/>
          <p:cNvSpPr>
            <a:spLocks noChangeShapeType="1"/>
          </p:cNvSpPr>
          <p:nvPr/>
        </p:nvSpPr>
        <p:spPr bwMode="auto">
          <a:xfrm flipH="1">
            <a:off x="3276600" y="3124200"/>
            <a:ext cx="22860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634" name="Line 14"/>
          <p:cNvSpPr>
            <a:spLocks noChangeShapeType="1"/>
          </p:cNvSpPr>
          <p:nvPr/>
        </p:nvSpPr>
        <p:spPr bwMode="auto">
          <a:xfrm>
            <a:off x="1295400" y="3581400"/>
            <a:ext cx="30480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700" smtClean="0"/>
              <a:t>FACTORS IN MUSCLE LOCATION, ORGANISATION AND MORPHOGENESIS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smtClean="0"/>
              <a:t>V. </a:t>
            </a:r>
            <a:r>
              <a:rPr lang="en-GB" u="sng" smtClean="0"/>
              <a:t>INTERACTION WITH NERVES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Muscle fibres which do not form functional units with nerves degenerate.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VI. </a:t>
            </a:r>
            <a:r>
              <a:rPr lang="en-GB" u="sng" smtClean="0"/>
              <a:t>INFORMATION IN THE MESENCHYME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MOLECULAR REGULATION OF MUSCLE DEVELOPMENT</a:t>
            </a:r>
          </a:p>
        </p:txBody>
      </p:sp>
      <p:sp>
        <p:nvSpPr>
          <p:cNvPr id="2867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Myogenic regulatory factors regulate transcription.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eaLnBrk="1" hangingPunct="1"/>
            <a:r>
              <a:rPr lang="en-GB" smtClean="0"/>
              <a:t>They include, </a:t>
            </a:r>
            <a:r>
              <a:rPr lang="en-GB" i="1" smtClean="0"/>
              <a:t>myogenic determining factor 1 (MyoD), myogenin, myf 5 </a:t>
            </a:r>
            <a:r>
              <a:rPr lang="en-GB" smtClean="0"/>
              <a:t>and </a:t>
            </a:r>
            <a:r>
              <a:rPr lang="en-GB" i="1" smtClean="0"/>
              <a:t>MRF 4.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MOLECULAR REGULATION OF MUSCLE DEVELOPMENT</a:t>
            </a:r>
          </a:p>
        </p:txBody>
      </p:sp>
      <p:pic>
        <p:nvPicPr>
          <p:cNvPr id="29699" name="Picture 5" descr="Picture 00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676400"/>
            <a:ext cx="9144000" cy="5181600"/>
          </a:xfr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GROWTH OF MUSCLE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en-GB" sz="1900" b="1" smtClean="0"/>
              <a:t>MECHANISMS</a:t>
            </a:r>
          </a:p>
          <a:p>
            <a:pPr marL="609600" indent="-609600" eaLnBrk="1" hangingPunct="1">
              <a:buClr>
                <a:schemeClr val="tx1"/>
              </a:buClr>
              <a:buFontTx/>
              <a:buAutoNum type="arabicParenR"/>
            </a:pPr>
            <a:r>
              <a:rPr lang="en-GB" sz="2800" smtClean="0"/>
              <a:t>Hypertrophy</a:t>
            </a:r>
          </a:p>
          <a:p>
            <a:pPr marL="609600" indent="-609600" eaLnBrk="1" hangingPunct="1">
              <a:buClr>
                <a:schemeClr val="tx1"/>
              </a:buClr>
              <a:buFontTx/>
              <a:buNone/>
            </a:pPr>
            <a:endParaRPr lang="en-GB" sz="2800" smtClean="0"/>
          </a:p>
          <a:p>
            <a:pPr marL="609600" indent="-609600" eaLnBrk="1" hangingPunct="1">
              <a:buClr>
                <a:schemeClr val="tx1"/>
              </a:buClr>
              <a:buFontTx/>
              <a:buNone/>
            </a:pPr>
            <a:r>
              <a:rPr lang="en-GB" sz="2800" smtClean="0"/>
              <a:t>2)   Hyperplasia e.g. Uterus in pregnancy</a:t>
            </a:r>
            <a:endParaRPr lang="en-GB" sz="2800" i="1" u="sng" smtClean="0"/>
          </a:p>
          <a:p>
            <a:pPr marL="609600" indent="-609600" eaLnBrk="1" hangingPunct="1">
              <a:buClr>
                <a:schemeClr val="tx1"/>
              </a:buClr>
              <a:buFontTx/>
              <a:buNone/>
            </a:pPr>
            <a:endParaRPr lang="en-GB" sz="2800" i="1" u="sng" smtClean="0"/>
          </a:p>
          <a:p>
            <a:pPr marL="609600" indent="-609600" eaLnBrk="1" hangingPunct="1">
              <a:buClr>
                <a:schemeClr val="tx1"/>
              </a:buClr>
              <a:buFontTx/>
              <a:buNone/>
            </a:pPr>
            <a:r>
              <a:rPr lang="en-GB" sz="2800" smtClean="0"/>
              <a:t>3)</a:t>
            </a:r>
            <a:r>
              <a:rPr lang="en-GB" sz="2800" smtClean="0">
                <a:solidFill>
                  <a:srgbClr val="FF0066"/>
                </a:solidFill>
              </a:rPr>
              <a:t>   </a:t>
            </a:r>
            <a:r>
              <a:rPr lang="en-GB" sz="2800" smtClean="0"/>
              <a:t>In skeletal muscle, some undifferentiated cells called </a:t>
            </a:r>
            <a:r>
              <a:rPr lang="en-GB" sz="2800" b="1" u="sng" smtClean="0"/>
              <a:t>myosatellite</a:t>
            </a:r>
            <a:r>
              <a:rPr lang="en-GB" sz="2800" i="1" smtClean="0"/>
              <a:t> </a:t>
            </a:r>
            <a:r>
              <a:rPr lang="en-GB" sz="2800" b="1" u="sng" smtClean="0"/>
              <a:t>cells</a:t>
            </a:r>
            <a:r>
              <a:rPr lang="en-GB" sz="2800" smtClean="0"/>
              <a:t> may contribute to growth by forming new myoblasts</a:t>
            </a:r>
            <a:endParaRPr lang="en-GB" sz="2800" i="1" smtClean="0"/>
          </a:p>
          <a:p>
            <a:pPr marL="609600" indent="-609600" eaLnBrk="1" hangingPunct="1">
              <a:buClr>
                <a:schemeClr val="tx1"/>
              </a:buClr>
              <a:buFontTx/>
              <a:buNone/>
            </a:pPr>
            <a:endParaRPr lang="en-GB" sz="2800" smtClean="0">
              <a:solidFill>
                <a:srgbClr val="FF0066"/>
              </a:solidFill>
            </a:endParaRPr>
          </a:p>
          <a:p>
            <a:pPr marL="609600" indent="-609600" eaLnBrk="1" hangingPunct="1">
              <a:buClr>
                <a:schemeClr val="tx1"/>
              </a:buClr>
              <a:buFontTx/>
              <a:buNone/>
            </a:pPr>
            <a:endParaRPr lang="en-GB" sz="1900" b="1" smtClean="0">
              <a:solidFill>
                <a:srgbClr val="FF0066"/>
              </a:solidFill>
            </a:endParaRPr>
          </a:p>
          <a:p>
            <a:pPr marL="609600" indent="-609600" eaLnBrk="1" hangingPunct="1">
              <a:buClr>
                <a:schemeClr val="tx1"/>
              </a:buClr>
              <a:buFontTx/>
              <a:buAutoNum type="arabicParenR"/>
            </a:pPr>
            <a:endParaRPr lang="en-GB" sz="2100" b="1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GROWTH OF MUSCLE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2500" b="1" smtClean="0"/>
              <a:t>FACTORS INFLUENCING: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r>
              <a:rPr lang="en-GB" sz="2500" u="sng" smtClean="0"/>
              <a:t>Nutrition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endParaRPr lang="en-GB" sz="2500" smtClean="0"/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r>
              <a:rPr lang="en-GB" sz="2500" u="sng" smtClean="0"/>
              <a:t>Innervation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endParaRPr lang="en-GB" sz="2500" smtClean="0"/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r>
              <a:rPr lang="en-GB" sz="2500" u="sng" smtClean="0"/>
              <a:t>Exercise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endParaRPr lang="en-GB" sz="2500" smtClean="0"/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r>
              <a:rPr lang="en-GB" sz="2500" u="sng" smtClean="0"/>
              <a:t>Hormones:</a:t>
            </a:r>
            <a:r>
              <a:rPr lang="en-GB" sz="2500" smtClean="0"/>
              <a:t> anabolic steroids e.g testosterone lead to muscle growth, others include growth hormone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CONGENITAL MALFORMATIONS</a:t>
            </a:r>
            <a:br>
              <a:rPr lang="en-GB" sz="2800" smtClean="0"/>
            </a:br>
            <a:r>
              <a:rPr lang="en-GB" sz="2800" smtClean="0"/>
              <a:t>                      absence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500" b="1" i="1" smtClean="0"/>
              <a:t>palmaris longus, plantaris, pectoralis major etc.</a:t>
            </a:r>
            <a:endParaRPr lang="en-GB" sz="2500" b="1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500" b="1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500" b="1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500" b="1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500" b="1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500" b="1" smtClean="0"/>
              <a:t>Absence of some muscles may cause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500" b="1" smtClean="0"/>
              <a:t>immobility of multiple joints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500" b="1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500" b="1" smtClean="0"/>
              <a:t>(ARTHROGRYPOSIS MULTIPLEX CONGENITA).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1370013" y="1827213"/>
            <a:ext cx="7773987" cy="4114800"/>
          </a:xfrm>
        </p:spPr>
        <p:txBody>
          <a:bodyPr/>
          <a:lstStyle/>
          <a:p>
            <a:r>
              <a:rPr lang="en-GB" sz="3200" smtClean="0"/>
              <a:t>Absence of pectoralis major may be associated with breast defects &amp; limb malformations </a:t>
            </a:r>
            <a:r>
              <a:rPr lang="en-GB" sz="3200" b="1" smtClean="0"/>
              <a:t> </a:t>
            </a:r>
          </a:p>
          <a:p>
            <a:pPr>
              <a:buFont typeface="Wingdings" pitchFamily="2" charset="2"/>
              <a:buNone/>
            </a:pPr>
            <a:endParaRPr lang="en-GB" sz="3200" b="1" smtClean="0"/>
          </a:p>
          <a:p>
            <a:pPr>
              <a:buFont typeface="Wingdings" pitchFamily="2" charset="2"/>
              <a:buNone/>
            </a:pPr>
            <a:r>
              <a:rPr lang="en-GB" sz="3200" b="1" smtClean="0"/>
              <a:t>Absent pect major + syndactyly (POLAND SYNDROME).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CONGENITAL MALFORMATIONS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198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sz="2500" b="1" smtClean="0"/>
              <a:t>2. </a:t>
            </a:r>
            <a:r>
              <a:rPr lang="en-GB" sz="2500" b="1" u="sng" smtClean="0"/>
              <a:t>CONGENITAL HYPOTONIA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2500" b="1" smtClean="0"/>
              <a:t>e.g </a:t>
            </a:r>
            <a:r>
              <a:rPr lang="en-GB" sz="2500" b="1" i="1" smtClean="0"/>
              <a:t>PRUNE BELLY SYNDROME</a:t>
            </a:r>
          </a:p>
        </p:txBody>
      </p:sp>
      <p:pic>
        <p:nvPicPr>
          <p:cNvPr id="34820" name="Picture 5" descr="Picture 02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743200"/>
            <a:ext cx="9144000" cy="4114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CONGENITAL MALFORMATIONS</a:t>
            </a:r>
            <a:br>
              <a:rPr lang="en-GB" smtClean="0"/>
            </a:br>
            <a:r>
              <a:rPr lang="en-GB" smtClean="0"/>
              <a:t>                 Fibrosis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198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2500" b="1" smtClean="0"/>
              <a:t>e.g congenital torticollis (wry neck)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2500" smtClean="0"/>
              <a:t>A muscle undergoes fibrosis due to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2500" smtClean="0"/>
              <a:t>vascular failure, in this case,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2500" smtClean="0"/>
              <a:t>sternoceidomastoid</a:t>
            </a:r>
            <a:r>
              <a:rPr lang="en-GB" sz="2500" b="1" smtClean="0"/>
              <a:t>.</a:t>
            </a:r>
          </a:p>
        </p:txBody>
      </p:sp>
      <p:sp>
        <p:nvSpPr>
          <p:cNvPr id="35844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1370013" y="3956050"/>
            <a:ext cx="7313612" cy="1985963"/>
          </a:xfrm>
        </p:spPr>
        <p:txBody>
          <a:bodyPr/>
          <a:lstStyle/>
          <a:p>
            <a:pPr eaLnBrk="1" hangingPunct="1"/>
            <a:endParaRPr lang="en-US" sz="2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CONGENITAL MALFORMATIONS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smtClean="0"/>
              <a:t>4. </a:t>
            </a:r>
            <a:r>
              <a:rPr lang="en-GB" u="sng" smtClean="0"/>
              <a:t>CONGENITAL FAMILIAL WEAKNESS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e.g congenital ptosis.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373</TotalTime>
  <Words>715</Words>
  <Application>Microsoft Office PowerPoint</Application>
  <PresentationFormat>On-screen Show (4:3)</PresentationFormat>
  <Paragraphs>208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Times New Roman</vt:lpstr>
      <vt:lpstr>Verdana</vt:lpstr>
      <vt:lpstr>Wingdings</vt:lpstr>
      <vt:lpstr>Eclipse</vt:lpstr>
      <vt:lpstr>DEVELOPMENT OF MUSCLE</vt:lpstr>
      <vt:lpstr>INTRODUCTION</vt:lpstr>
      <vt:lpstr>INTRODUCTION</vt:lpstr>
      <vt:lpstr>OBJECTIVES</vt:lpstr>
      <vt:lpstr>SOURCES OF MESENCHYME</vt:lpstr>
      <vt:lpstr>SOURCES OF MESENCHYME</vt:lpstr>
      <vt:lpstr>PARAXIAL MESODERM</vt:lpstr>
      <vt:lpstr>ORIGIN OF REGIONAL SKELETAL MUSCULATURE</vt:lpstr>
      <vt:lpstr>ORIGIN OF REGIONAL SKELETAL MUSCULATURE</vt:lpstr>
      <vt:lpstr>STAGES IN THE DEVELOPMENT OF A SOMITE</vt:lpstr>
      <vt:lpstr>PARTS AND DERIVATIVES OF A MYOTOME</vt:lpstr>
      <vt:lpstr>DERIVATIVES OF THE MYOTOME</vt:lpstr>
      <vt:lpstr>EPIMERE</vt:lpstr>
      <vt:lpstr>DERIVATIVES OF THE MYOTOME                   Hypomere</vt:lpstr>
      <vt:lpstr>DERIVATIVES OF THE MYOTOME                   Hypomere</vt:lpstr>
      <vt:lpstr>DERIVATIVES OF THE MYOTOME                   Hypomere</vt:lpstr>
      <vt:lpstr>HYPOMERE</vt:lpstr>
      <vt:lpstr>HYPOMERE</vt:lpstr>
      <vt:lpstr>HISTOGENESIS OF MUSCULAR TISSUE                    Skeletal muscle</vt:lpstr>
      <vt:lpstr>HISTOGENESIS OF MUSCULAR TISSUE                       Cardiac muscle</vt:lpstr>
      <vt:lpstr>FACTORS IN MUSCLE LOCATION, ORGANISATION AND MORPHOGENESIS.</vt:lpstr>
      <vt:lpstr>FACTORS IN MUSCLE LOCATION, ORGANISATION AND MORPHOGENESIS.</vt:lpstr>
      <vt:lpstr>FACTORS IN MUSCLE LOCATION, ORGANISATION AND MORPHOGENESIS</vt:lpstr>
      <vt:lpstr>FACTORS IN MUSCLE LOCATION, ORGANISATION AND MORPHOGENESIS</vt:lpstr>
      <vt:lpstr>FACTORS IN MUSCLE LOCATION, ORGANISATION AND MORPHOGENESIS</vt:lpstr>
      <vt:lpstr>MOLECULAR REGULATION OF MUSCLE DEVELOPMENT</vt:lpstr>
      <vt:lpstr>MOLECULAR REGULATION OF MUSCLE DEVELOPMENT</vt:lpstr>
      <vt:lpstr>GROWTH OF MUSCLE</vt:lpstr>
      <vt:lpstr>GROWTH OF MUSCLE</vt:lpstr>
      <vt:lpstr>CONGENITAL MALFORMATIONS                       absence</vt:lpstr>
      <vt:lpstr>PowerPoint Presentation</vt:lpstr>
      <vt:lpstr>CONGENITAL MALFORMATIONS</vt:lpstr>
      <vt:lpstr>CONGENITAL MALFORMATIONS                  Fibrosis</vt:lpstr>
      <vt:lpstr>CONGENITAL MALFORMATIONS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OF MUSCLE</dc:title>
  <dc:creator>kirsteen</dc:creator>
  <cp:lastModifiedBy>Dr. K.O. AWORI</cp:lastModifiedBy>
  <cp:revision>68</cp:revision>
  <dcterms:created xsi:type="dcterms:W3CDTF">2005-04-17T08:55:15Z</dcterms:created>
  <dcterms:modified xsi:type="dcterms:W3CDTF">2016-11-04T05:13:47Z</dcterms:modified>
</cp:coreProperties>
</file>