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83" r:id="rId7"/>
    <p:sldId id="261" r:id="rId8"/>
    <p:sldId id="284" r:id="rId9"/>
    <p:sldId id="262" r:id="rId10"/>
    <p:sldId id="285" r:id="rId11"/>
    <p:sldId id="286" r:id="rId12"/>
    <p:sldId id="263" r:id="rId13"/>
    <p:sldId id="287" r:id="rId14"/>
    <p:sldId id="264" r:id="rId15"/>
    <p:sldId id="265" r:id="rId16"/>
    <p:sldId id="281" r:id="rId17"/>
    <p:sldId id="280" r:id="rId18"/>
    <p:sldId id="267" r:id="rId19"/>
    <p:sldId id="268" r:id="rId20"/>
    <p:sldId id="288" r:id="rId21"/>
    <p:sldId id="269" r:id="rId22"/>
    <p:sldId id="270" r:id="rId23"/>
    <p:sldId id="271" r:id="rId24"/>
    <p:sldId id="272" r:id="rId25"/>
    <p:sldId id="273" r:id="rId26"/>
    <p:sldId id="274" r:id="rId27"/>
    <p:sldId id="275" r:id="rId28"/>
    <p:sldId id="291" r:id="rId29"/>
    <p:sldId id="276" r:id="rId30"/>
    <p:sldId id="277" r:id="rId31"/>
    <p:sldId id="278" r:id="rId32"/>
    <p:sldId id="279" r:id="rId33"/>
    <p:sldId id="282" r:id="rId34"/>
    <p:sldId id="289" r:id="rId35"/>
    <p:sldId id="290" r:id="rId36"/>
    <p:sldId id="293" r:id="rId37"/>
    <p:sldId id="294" r:id="rId38"/>
    <p:sldId id="295" r:id="rId39"/>
    <p:sldId id="296" r:id="rId4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i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i="1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i="1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i="1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i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i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i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i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i="1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8" d="100"/>
          <a:sy n="58" d="100"/>
        </p:scale>
        <p:origin x="1520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DC80D4-307E-47C2-831A-702D6E8A93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CF7C9B-C40D-4497-BACF-1A9A3F3B333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75D6C6-D563-4B54-B1B5-1D9E764E766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989AAC-BBF2-4679-BEA2-EE102DE8E58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65B986-3F3C-4251-AADE-64BA7D3BB37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8323B7-846C-4EA7-8F52-610DDC8FACA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B0CC06-1061-490B-B332-1ECD64DCC7F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B1F486-5C63-4268-A3F3-6EDDDDE913C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1A848F-A106-4837-B1D3-3219B4C0E8F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EE5E92-16AF-4D8B-889F-D1EA380ED66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0A216D-A842-492D-BA4D-F019BDB7D8D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F4739E-95C9-4AFC-BC05-E14D902AF4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i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i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i="0"/>
            </a:lvl1pPr>
          </a:lstStyle>
          <a:p>
            <a:pPr>
              <a:defRPr/>
            </a:pPr>
            <a:fld id="{81C61D06-2A4F-43DD-AB1F-94226481E5B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www.ortho.hyperguides.com/tutorials/pediatric_ort/congenital_constriction/slide1.asp" TargetMode="Externa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GB" b="1" smtClean="0"/>
              <a:t>DEVELOPMENT OF THE LIMBS</a:t>
            </a:r>
            <a:endParaRPr lang="en-US" b="1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n-US" dirty="0" err="1" smtClean="0"/>
              <a:t>Ngwazi</a:t>
            </a:r>
            <a:r>
              <a:rPr lang="en-US" dirty="0" smtClean="0"/>
              <a:t> DR. K.O. AWORI</a:t>
            </a:r>
          </a:p>
          <a:p>
            <a:pPr eaLnBrk="1" hangingPunct="1"/>
            <a:r>
              <a:rPr lang="en-US" dirty="0" smtClean="0"/>
              <a:t>University of Nairobi</a:t>
            </a:r>
          </a:p>
          <a:p>
            <a:pPr eaLnBrk="1" hangingPunct="1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OBJECTIVES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GB" b="1" smtClean="0"/>
              <a:t>I. ONTOGENY</a:t>
            </a:r>
          </a:p>
          <a:p>
            <a:pPr eaLnBrk="1" hangingPunct="1"/>
            <a:r>
              <a:rPr lang="en-US" smtClean="0"/>
              <a:t>Sources of mesenchyme for limb development</a:t>
            </a:r>
          </a:p>
          <a:p>
            <a:pPr eaLnBrk="1" hangingPunct="1"/>
            <a:r>
              <a:rPr lang="en-US" smtClean="0"/>
              <a:t>Limb development as a self-differentiating system.</a:t>
            </a:r>
          </a:p>
          <a:p>
            <a:pPr eaLnBrk="1" hangingPunct="1"/>
            <a:r>
              <a:rPr lang="en-US" smtClean="0"/>
              <a:t>Stages of limb development</a:t>
            </a:r>
          </a:p>
          <a:p>
            <a:pPr eaLnBrk="1" hangingPunct="1"/>
            <a:r>
              <a:rPr lang="en-US" smtClean="0"/>
              <a:t>Factors affecting limb development</a:t>
            </a:r>
          </a:p>
          <a:p>
            <a:pPr eaLnBrk="1" hangingPunct="1"/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OBJECTIVES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GB" b="1" dirty="0" smtClean="0"/>
              <a:t>II. TERATOLOGY</a:t>
            </a:r>
          </a:p>
          <a:p>
            <a:pPr eaLnBrk="1" hangingPunct="1"/>
            <a:r>
              <a:rPr lang="en-US" dirty="0" smtClean="0"/>
              <a:t>Mechanisms of limb malformations</a:t>
            </a:r>
          </a:p>
          <a:p>
            <a:pPr eaLnBrk="1" hangingPunct="1"/>
            <a:endParaRPr lang="en-US" dirty="0" smtClean="0"/>
          </a:p>
          <a:p>
            <a:pPr eaLnBrk="1" hangingPunct="1"/>
            <a:endParaRPr lang="en-US" dirty="0" smtClean="0"/>
          </a:p>
          <a:p>
            <a:pPr eaLnBrk="1" hangingPunct="1"/>
            <a:r>
              <a:rPr lang="en-US" dirty="0" smtClean="0"/>
              <a:t>Common causes and examples of limb malformations</a:t>
            </a:r>
          </a:p>
          <a:p>
            <a:pPr eaLnBrk="1" hangingPunct="1">
              <a:buFontTx/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4000" b="1" smtClean="0"/>
              <a:t/>
            </a:r>
            <a:br>
              <a:rPr lang="en-GB" sz="4000" b="1" smtClean="0"/>
            </a:br>
            <a:r>
              <a:rPr lang="en-GB" sz="4000" b="1" smtClean="0"/>
              <a:t>Introduction</a:t>
            </a:r>
            <a:r>
              <a:rPr lang="en-GB" sz="4000" smtClean="0"/>
              <a:t/>
            </a:r>
            <a:br>
              <a:rPr lang="en-GB" sz="4000" smtClean="0"/>
            </a:br>
            <a:endParaRPr lang="en-US" sz="4000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smtClean="0"/>
              <a:t>Limbs are designed to serve mechanical functions. </a:t>
            </a:r>
          </a:p>
          <a:p>
            <a:pPr eaLnBrk="1" hangingPunct="1"/>
            <a:endParaRPr lang="en-GB" smtClean="0"/>
          </a:p>
          <a:p>
            <a:pPr eaLnBrk="1" hangingPunct="1"/>
            <a:r>
              <a:rPr lang="en-GB" smtClean="0"/>
              <a:t>The upper limb functions include prehension and tactile sensibility.</a:t>
            </a:r>
          </a:p>
          <a:p>
            <a:pPr eaLnBrk="1" hangingPunct="1"/>
            <a:endParaRPr lang="en-GB" smtClean="0"/>
          </a:p>
          <a:p>
            <a:pPr eaLnBrk="1" hangingPunct="1"/>
            <a:r>
              <a:rPr lang="en-GB" smtClean="0"/>
              <a:t>The lower limbs are for weight bearing and locomotion.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4000" b="1" smtClean="0"/>
              <a:t>Introduction</a:t>
            </a:r>
            <a:r>
              <a:rPr lang="en-GB" sz="4000" smtClean="0"/>
              <a:t/>
            </a:r>
            <a:br>
              <a:rPr lang="en-GB" sz="4000" smtClean="0"/>
            </a:br>
            <a:endParaRPr lang="en-US" sz="4000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sz="2800" smtClean="0"/>
              <a:t>Limb development is a complex process that is coordinated by various tissue components through close interaction.</a:t>
            </a:r>
          </a:p>
          <a:p>
            <a:pPr eaLnBrk="1" hangingPunct="1"/>
            <a:endParaRPr lang="en-GB" sz="2800" smtClean="0"/>
          </a:p>
          <a:p>
            <a:pPr eaLnBrk="1" hangingPunct="1"/>
            <a:endParaRPr lang="en-GB" sz="2800" smtClean="0"/>
          </a:p>
          <a:p>
            <a:pPr eaLnBrk="1" hangingPunct="1">
              <a:buFontTx/>
              <a:buNone/>
            </a:pPr>
            <a:endParaRPr lang="en-GB" sz="2800" smtClean="0"/>
          </a:p>
          <a:p>
            <a:pPr eaLnBrk="1" hangingPunct="1"/>
            <a:r>
              <a:rPr lang="en-GB" sz="2800" smtClean="0"/>
              <a:t> It begins only after musculature of the body wall beneath the undifferentiated limb bud is already well differentiated.</a:t>
            </a:r>
          </a:p>
          <a:p>
            <a:pPr eaLnBrk="1" hangingPunct="1"/>
            <a:endParaRPr lang="en-US" sz="280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b="1" smtClean="0"/>
              <a:t>Introduction</a:t>
            </a:r>
            <a:r>
              <a:rPr lang="en-GB" smtClean="0"/>
              <a:t/>
            </a:r>
            <a:br>
              <a:rPr lang="en-GB" smtClean="0"/>
            </a:br>
            <a:endParaRPr lang="en-US" smtClean="0"/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GB" smtClean="0"/>
              <a:t>At any given time, upper limbs are more </a:t>
            </a:r>
          </a:p>
          <a:p>
            <a:pPr eaLnBrk="1" hangingPunct="1">
              <a:buFontTx/>
              <a:buNone/>
            </a:pPr>
            <a:r>
              <a:rPr lang="en-GB" smtClean="0"/>
              <a:t>developed than the lower ones till the end of </a:t>
            </a:r>
          </a:p>
          <a:p>
            <a:pPr eaLnBrk="1" hangingPunct="1">
              <a:buFontTx/>
              <a:buNone/>
            </a:pPr>
            <a:r>
              <a:rPr lang="en-GB" smtClean="0"/>
              <a:t>limb development when the two are nearly </a:t>
            </a:r>
          </a:p>
          <a:p>
            <a:pPr eaLnBrk="1" hangingPunct="1">
              <a:buFontTx/>
              <a:buNone/>
            </a:pPr>
            <a:r>
              <a:rPr lang="en-GB" smtClean="0"/>
              <a:t>synchronised.</a:t>
            </a:r>
            <a:endParaRPr lang="en-US" smtClean="0"/>
          </a:p>
          <a:p>
            <a:pPr eaLnBrk="1" hangingPunct="1">
              <a:buFontTx/>
              <a:buNone/>
            </a:pPr>
            <a:endParaRPr lang="en-US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4000" b="1" smtClean="0"/>
              <a:t>Sources of mesenchyme for development</a:t>
            </a:r>
            <a:endParaRPr lang="en-US" sz="4000" b="1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b="1" u="sng" smtClean="0"/>
              <a:t>Lateral plate mesoderm</a:t>
            </a:r>
            <a:r>
              <a:rPr lang="en-GB" smtClean="0"/>
              <a:t>: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smtClean="0"/>
              <a:t>   bones, tendons, ligament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smtClean="0"/>
              <a:t>   connective tissue &amp; vasculature.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smtClean="0"/>
          </a:p>
          <a:p>
            <a:pPr eaLnBrk="1" hangingPunct="1">
              <a:lnSpc>
                <a:spcPct val="90000"/>
              </a:lnSpc>
            </a:pPr>
            <a:r>
              <a:rPr lang="en-GB" b="1" u="sng" smtClean="0"/>
              <a:t>Somitic mesoderm: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smtClean="0"/>
              <a:t>   gives rise to the musculature</a:t>
            </a:r>
            <a:r>
              <a:rPr lang="en-US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b="1" smtClean="0"/>
              <a:t>Sources of mesenchyme for development</a:t>
            </a:r>
            <a:endParaRPr lang="en-US" smtClean="0"/>
          </a:p>
        </p:txBody>
      </p:sp>
      <p:sp>
        <p:nvSpPr>
          <p:cNvPr id="921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GB" b="1" u="sng" dirty="0" smtClean="0"/>
              <a:t>Neural crest: </a:t>
            </a:r>
          </a:p>
          <a:p>
            <a:pPr eaLnBrk="1" hangingPunct="1">
              <a:buFontTx/>
              <a:buNone/>
            </a:pPr>
            <a:endParaRPr lang="en-GB" b="1" u="sng" dirty="0" smtClean="0"/>
          </a:p>
          <a:p>
            <a:pPr eaLnBrk="1" hangingPunct="1">
              <a:buFontTx/>
              <a:buNone/>
            </a:pPr>
            <a:r>
              <a:rPr lang="en-GB" dirty="0" smtClean="0"/>
              <a:t> </a:t>
            </a:r>
          </a:p>
          <a:p>
            <a:pPr eaLnBrk="1" hangingPunct="1">
              <a:buFontTx/>
              <a:buNone/>
            </a:pPr>
            <a:endParaRPr lang="en-GB" dirty="0" smtClean="0"/>
          </a:p>
          <a:p>
            <a:pPr eaLnBrk="1" hangingPunct="1">
              <a:buFontTx/>
              <a:buNone/>
            </a:pPr>
            <a:r>
              <a:rPr lang="en-GB" dirty="0" smtClean="0"/>
              <a:t>form  melanocytes and Schwann cells.</a:t>
            </a:r>
            <a:endParaRPr lang="en-US" dirty="0" smtClean="0"/>
          </a:p>
          <a:p>
            <a:pPr eaLnBrk="1" hangingPunct="1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b="1" smtClean="0"/>
              <a:t>Initiation of limb development</a:t>
            </a:r>
            <a:endParaRPr lang="en-US" b="1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endParaRPr lang="en-GB" sz="2800" smtClean="0"/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GB" sz="2800" smtClean="0"/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GB" sz="280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GB" sz="2800" smtClean="0"/>
              <a:t>Limb development begins with initiation of a group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GB" sz="2800" smtClean="0"/>
              <a:t>of mesenchymal cells in the lateral plate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GB" sz="2800" smtClean="0"/>
              <a:t>mesoderm.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b="1" smtClean="0"/>
              <a:t>Initiation of limb development</a:t>
            </a:r>
            <a:endParaRPr lang="en-US" smtClean="0"/>
          </a:p>
        </p:txBody>
      </p:sp>
      <p:sp>
        <p:nvSpPr>
          <p:cNvPr id="11267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/>
          <a:lstStyle/>
          <a:p>
            <a:pPr eaLnBrk="1" hangingPunct="1"/>
            <a:r>
              <a:rPr lang="en-GB" dirty="0" smtClean="0"/>
              <a:t>The signal for limb bud formation comes from LPM cells that will become the prospective limb mesenchyme.</a:t>
            </a:r>
          </a:p>
          <a:p>
            <a:pPr eaLnBrk="1" hangingPunct="1"/>
            <a:endParaRPr lang="en-GB" dirty="0"/>
          </a:p>
          <a:p>
            <a:pPr eaLnBrk="1" hangingPunct="1"/>
            <a:r>
              <a:rPr lang="en-GB" dirty="0" smtClean="0"/>
              <a:t>Around T1</a:t>
            </a:r>
          </a:p>
          <a:p>
            <a:pPr eaLnBrk="1" hangingPunct="1"/>
            <a:endParaRPr lang="en-GB" dirty="0"/>
          </a:p>
          <a:p>
            <a:pPr eaLnBrk="1" hangingPunct="1"/>
            <a:r>
              <a:rPr lang="en-GB" dirty="0" smtClean="0"/>
              <a:t>They produce FGF10</a:t>
            </a:r>
          </a:p>
          <a:p>
            <a:pPr eaLnBrk="1" hangingPunct="1"/>
            <a:endParaRPr lang="en-GB" dirty="0"/>
          </a:p>
          <a:p>
            <a:pPr eaLnBrk="1" hangingPunct="1"/>
            <a:r>
              <a:rPr lang="en-GB" dirty="0" smtClean="0"/>
              <a:t>Role of retinoic acid expression</a:t>
            </a:r>
            <a:endParaRPr lang="en-GB" dirty="0" smtClean="0"/>
          </a:p>
          <a:p>
            <a:pPr eaLnBrk="1" hangingPunct="1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b="1" smtClean="0"/>
              <a:t>Initiation of limb development</a:t>
            </a:r>
            <a:endParaRPr lang="en-US" smtClean="0"/>
          </a:p>
        </p:txBody>
      </p:sp>
      <p:sp>
        <p:nvSpPr>
          <p:cNvPr id="1229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GB" smtClean="0"/>
              <a:t>The initiated mesoderm then influences the </a:t>
            </a:r>
          </a:p>
          <a:p>
            <a:pPr eaLnBrk="1" hangingPunct="1">
              <a:buFontTx/>
              <a:buNone/>
            </a:pPr>
            <a:r>
              <a:rPr lang="en-GB" smtClean="0"/>
              <a:t>overlying surface ectoderm to thicken to </a:t>
            </a:r>
          </a:p>
          <a:p>
            <a:pPr eaLnBrk="1" hangingPunct="1">
              <a:buFontTx/>
              <a:buNone/>
            </a:pPr>
            <a:r>
              <a:rPr lang="en-GB" smtClean="0"/>
              <a:t>form a </a:t>
            </a:r>
            <a:r>
              <a:rPr lang="en-GB" i="1" smtClean="0"/>
              <a:t>limb disk. </a:t>
            </a:r>
            <a:r>
              <a:rPr lang="en-GB" smtClean="0"/>
              <a:t> </a:t>
            </a:r>
          </a:p>
          <a:p>
            <a:pPr eaLnBrk="1" hangingPunct="1">
              <a:buFontTx/>
              <a:buNone/>
            </a:pPr>
            <a:endParaRPr lang="en-GB" u="sng" smtClean="0"/>
          </a:p>
          <a:p>
            <a:pPr eaLnBrk="1" hangingPunct="1">
              <a:buFontTx/>
              <a:buNone/>
            </a:pPr>
            <a:endParaRPr lang="en-GB" u="sng" smtClean="0"/>
          </a:p>
          <a:p>
            <a:pPr eaLnBrk="1" hangingPunct="1">
              <a:buFontTx/>
              <a:buNone/>
            </a:pPr>
            <a:r>
              <a:rPr lang="en-GB" smtClean="0"/>
              <a:t>Mesoderm to be considered </a:t>
            </a:r>
          </a:p>
          <a:p>
            <a:pPr eaLnBrk="1" hangingPunct="1">
              <a:buFontTx/>
              <a:buNone/>
            </a:pPr>
            <a:r>
              <a:rPr lang="en-GB" smtClean="0"/>
              <a:t>as </a:t>
            </a:r>
            <a:r>
              <a:rPr lang="en-GB" i="1" smtClean="0"/>
              <a:t>the </a:t>
            </a:r>
            <a:r>
              <a:rPr lang="en-GB" u="sng" smtClean="0"/>
              <a:t>prime mover</a:t>
            </a:r>
            <a:r>
              <a:rPr lang="en-GB" smtClean="0"/>
              <a:t> of limb development.</a:t>
            </a:r>
            <a:endParaRPr lang="en-US" smtClean="0"/>
          </a:p>
          <a:p>
            <a:pPr eaLnBrk="1" hangingPunct="1"/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b="1" smtClean="0"/>
              <a:t>Initiation of limb development</a:t>
            </a:r>
            <a:endParaRPr lang="en-US" b="1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sz="2800" smtClean="0"/>
              <a:t>The primordium formed by the </a:t>
            </a:r>
            <a:r>
              <a:rPr lang="en-GB" sz="2800" i="1" u="sng" smtClean="0"/>
              <a:t>meso-ectodermal</a:t>
            </a:r>
            <a:r>
              <a:rPr lang="en-GB" sz="2800" i="1" smtClean="0"/>
              <a:t> </a:t>
            </a:r>
            <a:r>
              <a:rPr lang="en-GB" sz="2800" i="1" u="sng" smtClean="0"/>
              <a:t>interaction</a:t>
            </a:r>
            <a:r>
              <a:rPr lang="en-GB" sz="2800" u="sng" smtClean="0"/>
              <a:t>,</a:t>
            </a:r>
            <a:r>
              <a:rPr lang="en-GB" sz="2800" smtClean="0"/>
              <a:t> contains all the information required to attain the normal limb form even if removed from the body of the embryo; </a:t>
            </a:r>
          </a:p>
          <a:p>
            <a:pPr eaLnBrk="1" hangingPunct="1"/>
            <a:endParaRPr lang="en-GB" sz="2800" smtClean="0"/>
          </a:p>
          <a:p>
            <a:pPr eaLnBrk="1" hangingPunct="1"/>
            <a:endParaRPr lang="en-GB" sz="2800" smtClean="0"/>
          </a:p>
          <a:p>
            <a:pPr eaLnBrk="1" hangingPunct="1"/>
            <a:endParaRPr lang="en-GB" sz="2800" smtClean="0"/>
          </a:p>
          <a:p>
            <a:pPr eaLnBrk="1" hangingPunct="1"/>
            <a:r>
              <a:rPr lang="en-GB" sz="2800" smtClean="0"/>
              <a:t>the so called </a:t>
            </a:r>
            <a:r>
              <a:rPr lang="en-GB" sz="2800" i="1" u="sng" smtClean="0"/>
              <a:t>self-differentiating system.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b="1" smtClean="0"/>
              <a:t>Initiation of limb development</a:t>
            </a:r>
            <a:endParaRPr lang="en-US" smtClean="0"/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endParaRPr lang="en-GB" smtClean="0"/>
          </a:p>
          <a:p>
            <a:pPr eaLnBrk="1" hangingPunct="1">
              <a:buFontTx/>
              <a:buNone/>
            </a:pPr>
            <a:endParaRPr lang="en-GB" smtClean="0"/>
          </a:p>
          <a:p>
            <a:pPr eaLnBrk="1" hangingPunct="1">
              <a:buFontTx/>
              <a:buNone/>
            </a:pPr>
            <a:r>
              <a:rPr lang="en-GB" smtClean="0"/>
              <a:t>The </a:t>
            </a:r>
            <a:r>
              <a:rPr lang="en-GB" i="1" u="sng" smtClean="0"/>
              <a:t>homeobox genes</a:t>
            </a:r>
            <a:r>
              <a:rPr lang="en-GB" i="1" smtClean="0"/>
              <a:t> are</a:t>
            </a:r>
            <a:r>
              <a:rPr lang="en-GB" smtClean="0"/>
              <a:t> involved in </a:t>
            </a:r>
          </a:p>
          <a:p>
            <a:pPr eaLnBrk="1" hangingPunct="1">
              <a:buFontTx/>
              <a:buNone/>
            </a:pPr>
            <a:r>
              <a:rPr lang="en-GB" smtClean="0"/>
              <a:t>limb development.</a:t>
            </a:r>
          </a:p>
          <a:p>
            <a:pPr eaLnBrk="1" hangingPunct="1">
              <a:buFontTx/>
              <a:buNone/>
            </a:pPr>
            <a:endParaRPr lang="en-US" smtClean="0"/>
          </a:p>
          <a:p>
            <a:pPr eaLnBrk="1" hangingPunct="1"/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b="1" smtClean="0"/>
              <a:t>Organisation of the limb bud</a:t>
            </a:r>
            <a:endParaRPr lang="en-US" b="1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en-GB" sz="2400" b="1" smtClean="0"/>
              <a:t>The limb buds appear  on the ventrolateral body wall by week 4  </a:t>
            </a:r>
          </a:p>
          <a:p>
            <a:pPr eaLnBrk="1" hangingPunct="1"/>
            <a:endParaRPr lang="en-GB" sz="2400" b="1" smtClean="0"/>
          </a:p>
          <a:p>
            <a:pPr eaLnBrk="1" hangingPunct="1"/>
            <a:endParaRPr lang="en-GB" sz="2400" b="1" smtClean="0"/>
          </a:p>
          <a:p>
            <a:pPr eaLnBrk="1" hangingPunct="1"/>
            <a:r>
              <a:rPr lang="en-GB" sz="2400" b="1" smtClean="0"/>
              <a:t>The upper limb buds are visible by day 24 or 25 while the lower limb ones by day 27 or 28.</a:t>
            </a:r>
            <a:endParaRPr lang="en-US" sz="2400" b="1" smtClean="0"/>
          </a:p>
        </p:txBody>
      </p:sp>
      <p:pic>
        <p:nvPicPr>
          <p:cNvPr id="15364" name="Picture 5" descr="DSC00867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4648200" y="1600200"/>
            <a:ext cx="4648200" cy="4572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b="1" smtClean="0"/>
              <a:t>Organisation of the limb bud</a:t>
            </a:r>
            <a:endParaRPr lang="en-US" b="1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686800" cy="4525963"/>
          </a:xfrm>
        </p:spPr>
        <p:txBody>
          <a:bodyPr/>
          <a:lstStyle/>
          <a:p>
            <a:pPr eaLnBrk="1" hangingPunct="1"/>
            <a:endParaRPr lang="en-GB" smtClean="0"/>
          </a:p>
          <a:p>
            <a:pPr eaLnBrk="1" hangingPunct="1"/>
            <a:endParaRPr lang="en-GB" smtClean="0"/>
          </a:p>
          <a:p>
            <a:pPr eaLnBrk="1" hangingPunct="1"/>
            <a:r>
              <a:rPr lang="en-GB" smtClean="0"/>
              <a:t>The apical ectodermal ridge (AER) stimulates outgrowth by its influence on the </a:t>
            </a:r>
            <a:r>
              <a:rPr lang="en-GB" u="sng" smtClean="0"/>
              <a:t>progress zon</a:t>
            </a:r>
            <a:r>
              <a:rPr lang="en-GB" smtClean="0"/>
              <a:t>e. </a:t>
            </a:r>
          </a:p>
          <a:p>
            <a:pPr eaLnBrk="1" hangingPunct="1">
              <a:buFontTx/>
              <a:buNone/>
            </a:pPr>
            <a:endParaRPr lang="en-GB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4000" b="1" smtClean="0"/>
              <a:t>Organisation of the limb bud</a:t>
            </a:r>
            <a:br>
              <a:rPr lang="en-GB" sz="4000" b="1" smtClean="0"/>
            </a:br>
            <a:r>
              <a:rPr lang="en-GB" sz="4000" smtClean="0"/>
              <a:t>parts;</a:t>
            </a:r>
            <a:endParaRPr lang="en-US" sz="4000" smtClean="0"/>
          </a:p>
        </p:txBody>
      </p:sp>
      <p:pic>
        <p:nvPicPr>
          <p:cNvPr id="17411" name="Picture 5" descr="DSC00869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554163" y="1600200"/>
            <a:ext cx="6034087" cy="4525963"/>
          </a:xfrm>
        </p:spPr>
      </p:pic>
      <p:sp>
        <p:nvSpPr>
          <p:cNvPr id="17412" name="Line 6"/>
          <p:cNvSpPr>
            <a:spLocks noChangeShapeType="1"/>
          </p:cNvSpPr>
          <p:nvPr/>
        </p:nvSpPr>
        <p:spPr bwMode="auto">
          <a:xfrm flipV="1">
            <a:off x="1219200" y="3886200"/>
            <a:ext cx="762000" cy="19812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7413" name="Text Box 7"/>
          <p:cNvSpPr txBox="1">
            <a:spLocks noChangeArrowheads="1"/>
          </p:cNvSpPr>
          <p:nvPr/>
        </p:nvSpPr>
        <p:spPr bwMode="auto">
          <a:xfrm>
            <a:off x="517525" y="5903913"/>
            <a:ext cx="654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AER</a:t>
            </a:r>
          </a:p>
        </p:txBody>
      </p:sp>
      <p:sp>
        <p:nvSpPr>
          <p:cNvPr id="17414" name="Text Box 8"/>
          <p:cNvSpPr txBox="1">
            <a:spLocks noChangeArrowheads="1"/>
          </p:cNvSpPr>
          <p:nvPr/>
        </p:nvSpPr>
        <p:spPr bwMode="auto">
          <a:xfrm>
            <a:off x="2422525" y="5980113"/>
            <a:ext cx="14795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PROGRESS</a:t>
            </a:r>
          </a:p>
          <a:p>
            <a:r>
              <a:rPr lang="en-US"/>
              <a:t>ZONE</a:t>
            </a:r>
          </a:p>
        </p:txBody>
      </p:sp>
      <p:sp>
        <p:nvSpPr>
          <p:cNvPr id="17415" name="Line 9"/>
          <p:cNvSpPr>
            <a:spLocks noChangeShapeType="1"/>
          </p:cNvSpPr>
          <p:nvPr/>
        </p:nvSpPr>
        <p:spPr bwMode="auto">
          <a:xfrm flipH="1" flipV="1">
            <a:off x="2362200" y="3886200"/>
            <a:ext cx="457200" cy="20574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7416" name="Text Box 10"/>
          <p:cNvSpPr txBox="1">
            <a:spLocks noChangeArrowheads="1"/>
          </p:cNvSpPr>
          <p:nvPr/>
        </p:nvSpPr>
        <p:spPr bwMode="auto">
          <a:xfrm>
            <a:off x="5089525" y="6208713"/>
            <a:ext cx="1492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ECTODERM</a:t>
            </a:r>
          </a:p>
        </p:txBody>
      </p:sp>
      <p:sp>
        <p:nvSpPr>
          <p:cNvPr id="17417" name="Line 11"/>
          <p:cNvSpPr>
            <a:spLocks noChangeShapeType="1"/>
          </p:cNvSpPr>
          <p:nvPr/>
        </p:nvSpPr>
        <p:spPr bwMode="auto">
          <a:xfrm flipH="1" flipV="1">
            <a:off x="4953000" y="5334000"/>
            <a:ext cx="533400" cy="91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7418" name="Text Box 12"/>
          <p:cNvSpPr txBox="1">
            <a:spLocks noChangeArrowheads="1"/>
          </p:cNvSpPr>
          <p:nvPr/>
        </p:nvSpPr>
        <p:spPr bwMode="auto">
          <a:xfrm>
            <a:off x="6080125" y="1484313"/>
            <a:ext cx="1530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MESODERM</a:t>
            </a:r>
          </a:p>
        </p:txBody>
      </p:sp>
      <p:sp>
        <p:nvSpPr>
          <p:cNvPr id="17419" name="Line 13"/>
          <p:cNvSpPr>
            <a:spLocks noChangeShapeType="1"/>
          </p:cNvSpPr>
          <p:nvPr/>
        </p:nvSpPr>
        <p:spPr bwMode="auto">
          <a:xfrm flipH="1">
            <a:off x="5638800" y="1752600"/>
            <a:ext cx="609600" cy="1752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b="1" smtClean="0"/>
              <a:t>Organisation of the limb bud</a:t>
            </a:r>
            <a:endParaRPr lang="en-US" b="1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en-GB" sz="2800" smtClean="0"/>
              <a:t>Fingers and toes form by programmed death (</a:t>
            </a:r>
            <a:r>
              <a:rPr lang="en-GB" sz="2800" u="sng" smtClean="0"/>
              <a:t>apoptosis</a:t>
            </a:r>
            <a:r>
              <a:rPr lang="en-GB" sz="2800" smtClean="0"/>
              <a:t>) of cells between the digital rays.</a:t>
            </a:r>
            <a:endParaRPr lang="en-US" sz="2800" smtClean="0"/>
          </a:p>
          <a:p>
            <a:pPr eaLnBrk="1" hangingPunct="1"/>
            <a:endParaRPr lang="en-US" sz="2800" smtClean="0"/>
          </a:p>
        </p:txBody>
      </p:sp>
      <p:pic>
        <p:nvPicPr>
          <p:cNvPr id="18436" name="Picture 6" descr="DSC0087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4648200" y="1600200"/>
            <a:ext cx="4343400" cy="37766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4000" b="1" smtClean="0"/>
              <a:t>Differentiation of specific tissues:</a:t>
            </a:r>
            <a:endParaRPr lang="en-US" sz="4000" b="1" smtClean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600200"/>
            <a:ext cx="9144000" cy="45259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GB" sz="2800" b="1" smtClean="0"/>
              <a:t>BONE</a:t>
            </a:r>
          </a:p>
          <a:p>
            <a:pPr eaLnBrk="1" hangingPunct="1"/>
            <a:r>
              <a:rPr lang="en-GB" sz="2800" b="1" smtClean="0"/>
              <a:t>Most limb bones ossify between  week 5 and 12 except carpal bones and some tarsal bones that do after birth.</a:t>
            </a:r>
          </a:p>
          <a:p>
            <a:pPr eaLnBrk="1" hangingPunct="1"/>
            <a:endParaRPr lang="en-GB" sz="2800" b="1" smtClean="0"/>
          </a:p>
          <a:p>
            <a:pPr eaLnBrk="1" hangingPunct="1"/>
            <a:r>
              <a:rPr lang="en-GB" sz="2800" b="1" smtClean="0"/>
              <a:t>The bones, except the clavicle ossify endochondrally</a:t>
            </a:r>
          </a:p>
          <a:p>
            <a:pPr eaLnBrk="1" hangingPunct="1"/>
            <a:endParaRPr lang="en-GB" sz="2800" b="1" smtClean="0"/>
          </a:p>
          <a:p>
            <a:pPr eaLnBrk="1" hangingPunct="1"/>
            <a:r>
              <a:rPr lang="en-GB" sz="2800" b="1" smtClean="0"/>
              <a:t>Joints develop from mesenchymal interfaces.</a:t>
            </a:r>
            <a:endParaRPr lang="en-US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381000"/>
            <a:ext cx="8229600" cy="1143000"/>
          </a:xfrm>
        </p:spPr>
        <p:txBody>
          <a:bodyPr/>
          <a:lstStyle/>
          <a:p>
            <a:pPr eaLnBrk="1" hangingPunct="1"/>
            <a:r>
              <a:rPr lang="en-GB" sz="4000" b="1" smtClean="0"/>
              <a:t/>
            </a:r>
            <a:br>
              <a:rPr lang="en-GB" sz="4000" b="1" smtClean="0"/>
            </a:br>
            <a:r>
              <a:rPr lang="en-GB" sz="4000" b="1" smtClean="0"/>
              <a:t>Differentiation of specific tissues</a:t>
            </a:r>
            <a:br>
              <a:rPr lang="en-GB" sz="4000" b="1" smtClean="0"/>
            </a:br>
            <a:r>
              <a:rPr lang="en-US" sz="4000" b="1" smtClean="0"/>
              <a:t>MUSCLES</a:t>
            </a:r>
            <a:br>
              <a:rPr lang="en-US" sz="4000" b="1" smtClean="0"/>
            </a:br>
            <a:endParaRPr lang="en-US" sz="4000" b="1" smtClean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endParaRPr lang="en-GB" sz="2800" smtClean="0"/>
          </a:p>
          <a:p>
            <a:pPr eaLnBrk="1" hangingPunct="1">
              <a:buFontTx/>
              <a:buNone/>
            </a:pPr>
            <a:endParaRPr lang="en-GB" sz="2800" smtClean="0"/>
          </a:p>
          <a:p>
            <a:pPr eaLnBrk="1" hangingPunct="1">
              <a:buFontTx/>
              <a:buNone/>
            </a:pPr>
            <a:r>
              <a:rPr lang="en-GB" sz="2800" smtClean="0"/>
              <a:t>During the 5th week the mesenchyme from the </a:t>
            </a:r>
          </a:p>
          <a:p>
            <a:pPr eaLnBrk="1" hangingPunct="1">
              <a:buFontTx/>
              <a:buNone/>
            </a:pPr>
            <a:r>
              <a:rPr lang="en-GB" sz="2800" smtClean="0"/>
              <a:t>somitic mesoderm upon migration, condenses into </a:t>
            </a:r>
          </a:p>
          <a:p>
            <a:pPr eaLnBrk="1" hangingPunct="1">
              <a:buFontTx/>
              <a:buNone/>
            </a:pPr>
            <a:r>
              <a:rPr lang="en-GB" sz="2800" smtClean="0"/>
              <a:t>a ventral and dorsal masses with respect to the </a:t>
            </a:r>
          </a:p>
          <a:p>
            <a:pPr eaLnBrk="1" hangingPunct="1">
              <a:buFontTx/>
              <a:buNone/>
            </a:pPr>
            <a:r>
              <a:rPr lang="en-GB" sz="2800" smtClean="0"/>
              <a:t>axial mesenchyme. </a:t>
            </a:r>
          </a:p>
          <a:p>
            <a:pPr eaLnBrk="1" hangingPunct="1">
              <a:buFontTx/>
              <a:buNone/>
            </a:pPr>
            <a:r>
              <a:rPr lang="en-GB" sz="2800" smtClean="0"/>
              <a:t>.</a:t>
            </a:r>
            <a:endParaRPr lang="en-US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4000" b="1" smtClean="0"/>
              <a:t>Differentiation of specific tissues</a:t>
            </a:r>
            <a:br>
              <a:rPr lang="en-GB" sz="4000" b="1" smtClean="0"/>
            </a:br>
            <a:r>
              <a:rPr lang="en-US" sz="4000" b="1" smtClean="0"/>
              <a:t>MUSCLES</a:t>
            </a:r>
            <a:endParaRPr lang="en-US" sz="4000" smtClean="0"/>
          </a:p>
        </p:txBody>
      </p:sp>
      <p:sp>
        <p:nvSpPr>
          <p:cNvPr id="2150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GB" smtClean="0"/>
              <a:t>These cells form individual muscle primordia </a:t>
            </a:r>
          </a:p>
          <a:p>
            <a:pPr eaLnBrk="1" hangingPunct="1">
              <a:buFontTx/>
              <a:buNone/>
            </a:pPr>
            <a:r>
              <a:rPr lang="en-GB" smtClean="0"/>
              <a:t>that link with tendons and connective tissue </a:t>
            </a:r>
          </a:p>
          <a:p>
            <a:pPr eaLnBrk="1" hangingPunct="1">
              <a:buFontTx/>
              <a:buNone/>
            </a:pPr>
            <a:r>
              <a:rPr lang="en-GB" smtClean="0"/>
              <a:t>components, and differentiate into </a:t>
            </a:r>
          </a:p>
          <a:p>
            <a:pPr eaLnBrk="1" hangingPunct="1">
              <a:buFontTx/>
              <a:buNone/>
            </a:pPr>
            <a:r>
              <a:rPr lang="en-GB" smtClean="0"/>
              <a:t>myoblasts that give rise to various muscles </a:t>
            </a:r>
          </a:p>
          <a:p>
            <a:pPr eaLnBrk="1" hangingPunct="1">
              <a:buFontTx/>
              <a:buNone/>
            </a:pPr>
            <a:r>
              <a:rPr lang="en-GB" smtClean="0"/>
              <a:t>of the limbs.</a:t>
            </a:r>
            <a:endParaRPr lang="en-US" smtClean="0"/>
          </a:p>
          <a:p>
            <a:pPr eaLnBrk="1" hangingPunct="1"/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4000" b="1" smtClean="0"/>
              <a:t>Differentiation of specific tissues</a:t>
            </a:r>
            <a:br>
              <a:rPr lang="en-GB" sz="4000" b="1" smtClean="0"/>
            </a:br>
            <a:r>
              <a:rPr lang="en-US" sz="4000" b="1" smtClean="0"/>
              <a:t>MUSCLES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endParaRPr lang="en-GB" b="1" smtClean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smtClean="0"/>
              <a:t>While some muscles migrate generally,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smtClean="0"/>
          </a:p>
          <a:p>
            <a:pPr lvl="1" eaLnBrk="1" hangingPunct="1">
              <a:lnSpc>
                <a:spcPct val="90000"/>
              </a:lnSpc>
              <a:buFont typeface="Wingdings" pitchFamily="2" charset="2"/>
              <a:buChar char="§"/>
            </a:pPr>
            <a:r>
              <a:rPr lang="en-GB" smtClean="0"/>
              <a:t>   The dorsal mass gives rise to upper limb     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en-GB" smtClean="0"/>
              <a:t>      extensors and supinator and lower limb 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en-GB" smtClean="0"/>
              <a:t>      abductors, 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endParaRPr lang="en-GB" smtClean="0"/>
          </a:p>
          <a:p>
            <a:pPr lvl="1" eaLnBrk="1" hangingPunct="1">
              <a:lnSpc>
                <a:spcPct val="90000"/>
              </a:lnSpc>
              <a:buFont typeface="Wingdings" pitchFamily="2" charset="2"/>
              <a:buChar char="§"/>
            </a:pPr>
            <a:r>
              <a:rPr lang="en-GB" smtClean="0"/>
              <a:t>   The ventral mass to flexors and pronators of 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en-GB" smtClean="0"/>
              <a:t>      the upper limb and flexors and adductors of  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en-GB" smtClean="0"/>
              <a:t>       the lower limb.</a:t>
            </a: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4000" b="1" smtClean="0"/>
              <a:t>Differentiation of specific tissues</a:t>
            </a:r>
            <a:br>
              <a:rPr lang="en-GB" sz="4000" b="1" smtClean="0"/>
            </a:br>
            <a:r>
              <a:rPr lang="en-GB" sz="4000" b="1" smtClean="0"/>
              <a:t>NERVES</a:t>
            </a:r>
            <a:endParaRPr lang="en-US" sz="4000" b="1" smtClean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endParaRPr lang="en-GB" sz="2800" smtClean="0"/>
          </a:p>
          <a:p>
            <a:pPr eaLnBrk="1" hangingPunct="1">
              <a:lnSpc>
                <a:spcPct val="90000"/>
              </a:lnSpc>
            </a:pPr>
            <a:r>
              <a:rPr lang="en-GB" sz="2800" smtClean="0"/>
              <a:t>The innervation develops much later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sz="2800" smtClean="0"/>
          </a:p>
          <a:p>
            <a:pPr eaLnBrk="1" hangingPunct="1">
              <a:lnSpc>
                <a:spcPct val="90000"/>
              </a:lnSpc>
            </a:pPr>
            <a:r>
              <a:rPr lang="en-GB" sz="2800" smtClean="0"/>
              <a:t>The limb muscles are innervated by the ventral primary rami of spinal nerves C5 to T1 and L4 to S3 for upper and lower limbs respectively. </a:t>
            </a:r>
          </a:p>
          <a:p>
            <a:pPr eaLnBrk="1" hangingPunct="1">
              <a:lnSpc>
                <a:spcPct val="90000"/>
              </a:lnSpc>
            </a:pPr>
            <a:endParaRPr lang="en-GB" sz="2800" smtClean="0"/>
          </a:p>
          <a:p>
            <a:pPr eaLnBrk="1" hangingPunct="1">
              <a:lnSpc>
                <a:spcPct val="90000"/>
              </a:lnSpc>
            </a:pPr>
            <a:r>
              <a:rPr lang="en-GB" sz="2800" smtClean="0"/>
              <a:t>The dorsal divisions of the nerves supply the dorsal muscle mass while ventral divisions the ventral mass.</a:t>
            </a:r>
            <a:endParaRPr lang="en-US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3200" b="1" smtClean="0"/>
              <a:t>What determines the pattern of nerves in a limb (</a:t>
            </a:r>
            <a:r>
              <a:rPr lang="en-GB" sz="3200" smtClean="0"/>
              <a:t>Axonal path-finding</a:t>
            </a:r>
            <a:r>
              <a:rPr lang="en-GB" sz="3200" b="1" smtClean="0"/>
              <a:t>)?</a:t>
            </a:r>
            <a:endParaRPr lang="en-US" sz="3200" b="1" smtClean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600200"/>
            <a:ext cx="9144000" cy="4525963"/>
          </a:xfrm>
        </p:spPr>
        <p:txBody>
          <a:bodyPr/>
          <a:lstStyle/>
          <a:p>
            <a:pPr marL="609600" indent="-609600" eaLnBrk="1" hangingPunct="1">
              <a:lnSpc>
                <a:spcPct val="80000"/>
              </a:lnSpc>
              <a:buFontTx/>
              <a:buNone/>
            </a:pPr>
            <a:r>
              <a:rPr lang="en-GB" sz="2800" smtClean="0"/>
              <a:t>1. Configuration of other tissue components in the limb:</a:t>
            </a:r>
          </a:p>
          <a:p>
            <a:pPr marL="609600" indent="-609600" eaLnBrk="1" hangingPunct="1">
              <a:lnSpc>
                <a:spcPct val="80000"/>
              </a:lnSpc>
              <a:buFontTx/>
              <a:buNone/>
            </a:pPr>
            <a:r>
              <a:rPr lang="en-GB" sz="2800" smtClean="0"/>
              <a:t>         - in-growing nerves follow </a:t>
            </a:r>
            <a:r>
              <a:rPr lang="en-GB" sz="2800" u="sng" smtClean="0"/>
              <a:t>environmental cues. </a:t>
            </a:r>
            <a:r>
              <a:rPr lang="en-GB" sz="2800" smtClean="0"/>
              <a:t>The </a:t>
            </a:r>
          </a:p>
          <a:p>
            <a:pPr marL="609600" indent="-609600" eaLnBrk="1" hangingPunct="1">
              <a:lnSpc>
                <a:spcPct val="80000"/>
              </a:lnSpc>
              <a:buFontTx/>
              <a:buNone/>
            </a:pPr>
            <a:r>
              <a:rPr lang="en-GB" sz="2800" smtClean="0"/>
              <a:t>           growth cones of axons avoid or may be unable to </a:t>
            </a:r>
          </a:p>
          <a:p>
            <a:pPr marL="609600" indent="-609600" eaLnBrk="1" hangingPunct="1">
              <a:lnSpc>
                <a:spcPct val="80000"/>
              </a:lnSpc>
              <a:buFontTx/>
              <a:buNone/>
            </a:pPr>
            <a:r>
              <a:rPr lang="en-GB" sz="2800" smtClean="0"/>
              <a:t>           penetrate regions with dense mesenchyme or </a:t>
            </a:r>
          </a:p>
          <a:p>
            <a:pPr marL="609600" indent="-609600" eaLnBrk="1" hangingPunct="1">
              <a:lnSpc>
                <a:spcPct val="80000"/>
              </a:lnSpc>
              <a:buFontTx/>
              <a:buNone/>
            </a:pPr>
            <a:r>
              <a:rPr lang="en-GB" sz="2800" smtClean="0"/>
              <a:t>           with glycosaminoglycans.</a:t>
            </a:r>
          </a:p>
          <a:p>
            <a:pPr marL="609600" indent="-609600" eaLnBrk="1" hangingPunct="1">
              <a:lnSpc>
                <a:spcPct val="80000"/>
              </a:lnSpc>
              <a:buFontTx/>
              <a:buNone/>
            </a:pPr>
            <a:endParaRPr lang="en-GB" sz="2800" smtClean="0"/>
          </a:p>
          <a:p>
            <a:pPr marL="609600" indent="-609600" eaLnBrk="1" hangingPunct="1">
              <a:lnSpc>
                <a:spcPct val="80000"/>
              </a:lnSpc>
              <a:buFontTx/>
              <a:buNone/>
            </a:pPr>
            <a:r>
              <a:rPr lang="en-GB" sz="2800" smtClean="0"/>
              <a:t>2. Pre-determined structures: </a:t>
            </a:r>
          </a:p>
          <a:p>
            <a:pPr marL="609600" indent="-609600" eaLnBrk="1" hangingPunct="1">
              <a:lnSpc>
                <a:spcPct val="80000"/>
              </a:lnSpc>
              <a:buFontTx/>
              <a:buNone/>
            </a:pPr>
            <a:endParaRPr lang="en-GB" sz="2800" smtClean="0"/>
          </a:p>
          <a:p>
            <a:pPr marL="609600" indent="-609600" eaLnBrk="1" hangingPunct="1">
              <a:lnSpc>
                <a:spcPct val="80000"/>
              </a:lnSpc>
              <a:buFontTx/>
              <a:buNone/>
            </a:pPr>
            <a:r>
              <a:rPr lang="en-GB" sz="2800" smtClean="0"/>
              <a:t>         - That the axons home-in upon the structures they </a:t>
            </a:r>
          </a:p>
          <a:p>
            <a:pPr marL="609600" indent="-609600" eaLnBrk="1" hangingPunct="1">
              <a:lnSpc>
                <a:spcPct val="80000"/>
              </a:lnSpc>
              <a:buFontTx/>
              <a:buNone/>
            </a:pPr>
            <a:r>
              <a:rPr lang="en-GB" sz="2800" smtClean="0"/>
              <a:t>           are pre-determined to innervate.</a:t>
            </a:r>
            <a:endParaRPr lang="en-US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b="1" smtClean="0"/>
              <a:t>Limb rotation</a:t>
            </a:r>
            <a:endParaRPr lang="en-US" b="1" smtClean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smtClean="0"/>
              <a:t>The limb buds rotate from their original coronal orientation into a more or less parasagittal orientation.</a:t>
            </a:r>
          </a:p>
          <a:p>
            <a:pPr eaLnBrk="1" hangingPunct="1"/>
            <a:endParaRPr lang="en-GB" smtClean="0"/>
          </a:p>
          <a:p>
            <a:pPr eaLnBrk="1" hangingPunct="1"/>
            <a:r>
              <a:rPr lang="en-GB" smtClean="0"/>
              <a:t>They rotate through 90</a:t>
            </a:r>
            <a:r>
              <a:rPr lang="en-GB" baseline="30000" smtClean="0"/>
              <a:t>0</a:t>
            </a:r>
            <a:r>
              <a:rPr lang="en-GB" smtClean="0"/>
              <a:t> around their long axis, the upper limbs laterally and the lower ones medially.</a:t>
            </a: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b="1" smtClean="0"/>
              <a:t>II. TERATOLOGY</a:t>
            </a:r>
            <a:endParaRPr lang="en-US" b="1" smtClean="0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sz="2800" b="1" smtClean="0"/>
              <a:t>Aetiology</a:t>
            </a:r>
            <a:endParaRPr lang="en-GB" sz="2800" smtClean="0"/>
          </a:p>
          <a:p>
            <a:pPr eaLnBrk="1" hangingPunct="1">
              <a:lnSpc>
                <a:spcPct val="90000"/>
              </a:lnSpc>
            </a:pPr>
            <a:r>
              <a:rPr lang="en-GB" sz="2400" smtClean="0"/>
              <a:t>In majority, the cause is unknown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sz="2400" smtClean="0"/>
          </a:p>
          <a:p>
            <a:pPr eaLnBrk="1" hangingPunct="1">
              <a:lnSpc>
                <a:spcPct val="90000"/>
              </a:lnSpc>
            </a:pPr>
            <a:r>
              <a:rPr lang="en-GB" sz="2400" smtClean="0"/>
              <a:t>In most cases the cause is multi-factorial, resulting from interaction between genetic and environmental factors.</a:t>
            </a:r>
          </a:p>
          <a:p>
            <a:pPr eaLnBrk="1" hangingPunct="1">
              <a:lnSpc>
                <a:spcPct val="90000"/>
              </a:lnSpc>
            </a:pPr>
            <a:endParaRPr lang="en-GB" sz="2400" smtClean="0"/>
          </a:p>
          <a:p>
            <a:pPr eaLnBrk="1" hangingPunct="1">
              <a:lnSpc>
                <a:spcPct val="90000"/>
              </a:lnSpc>
            </a:pPr>
            <a:r>
              <a:rPr lang="en-GB" sz="2400" smtClean="0"/>
              <a:t> Some of the environmental factors include chemicals/drugs such as </a:t>
            </a:r>
            <a:r>
              <a:rPr lang="en-GB" sz="2400" i="1" smtClean="0"/>
              <a:t>thalidomide</a:t>
            </a:r>
            <a:r>
              <a:rPr lang="en-GB" sz="2400" smtClean="0"/>
              <a:t> (amelia/phocomelia), and </a:t>
            </a:r>
            <a:r>
              <a:rPr lang="en-GB" sz="2400" i="1" smtClean="0"/>
              <a:t>retinoic acid, </a:t>
            </a:r>
          </a:p>
          <a:p>
            <a:pPr eaLnBrk="1" hangingPunct="1">
              <a:lnSpc>
                <a:spcPct val="90000"/>
              </a:lnSpc>
            </a:pPr>
            <a:endParaRPr lang="en-GB" sz="2400" i="1" smtClean="0"/>
          </a:p>
          <a:p>
            <a:pPr eaLnBrk="1" hangingPunct="1">
              <a:lnSpc>
                <a:spcPct val="90000"/>
              </a:lnSpc>
            </a:pPr>
            <a:r>
              <a:rPr lang="en-GB" sz="2400" smtClean="0"/>
              <a:t>Oligohydriamnios is associated with the amniotic band disruption complex</a:t>
            </a:r>
            <a:endParaRPr lang="en-US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smtClean="0"/>
              <a:t>CLASSIFICATION &amp; EXAMPLES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>
              <a:buFontTx/>
              <a:buAutoNum type="arabicPeriod"/>
            </a:pPr>
            <a:r>
              <a:rPr lang="en-US" sz="2800" smtClean="0"/>
              <a:t>Failure of formation (</a:t>
            </a:r>
            <a:r>
              <a:rPr lang="en-US" sz="2800" i="1" smtClean="0"/>
              <a:t>amelia, phocomelia, congenital amputations, absence of radius or ulnar, tibia or fibula</a:t>
            </a:r>
            <a:r>
              <a:rPr lang="en-US" sz="2800" smtClean="0"/>
              <a:t>) 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en-US" sz="2800" smtClean="0"/>
              <a:t>Failure of differentiation (</a:t>
            </a:r>
            <a:r>
              <a:rPr lang="en-US" sz="2800" i="1" smtClean="0"/>
              <a:t>syndactyly</a:t>
            </a:r>
            <a:r>
              <a:rPr lang="en-US" sz="2800" smtClean="0"/>
              <a:t>)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en-US" sz="2800" smtClean="0"/>
              <a:t>Duplication (</a:t>
            </a:r>
            <a:r>
              <a:rPr lang="en-US" sz="2800" i="1" smtClean="0"/>
              <a:t>polydactyly</a:t>
            </a:r>
            <a:r>
              <a:rPr lang="en-US" sz="2800" smtClean="0"/>
              <a:t>)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en-US" sz="2800" smtClean="0"/>
              <a:t>Overgrowth (</a:t>
            </a:r>
            <a:r>
              <a:rPr lang="en-US" sz="2800" i="1" smtClean="0"/>
              <a:t>macrodactyly or gigantism</a:t>
            </a:r>
            <a:r>
              <a:rPr lang="en-US" sz="2800" smtClean="0"/>
              <a:t>)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en-US" sz="2800" smtClean="0"/>
              <a:t>Undergrowth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en-US" sz="2800" smtClean="0"/>
              <a:t>Constriction bands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en-US" sz="2800" smtClean="0"/>
              <a:t>Generalized skeletal abnormalities (</a:t>
            </a:r>
            <a:r>
              <a:rPr lang="en-US" sz="2800" i="1" smtClean="0"/>
              <a:t>club foot</a:t>
            </a:r>
            <a:r>
              <a:rPr lang="en-US" sz="2800" smtClean="0"/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AMELIA</a:t>
            </a:r>
          </a:p>
        </p:txBody>
      </p:sp>
      <p:pic>
        <p:nvPicPr>
          <p:cNvPr id="28675" name="Picture 6" descr="DSC00874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874963" y="1600200"/>
            <a:ext cx="3394075" cy="4525963"/>
          </a:xfrm>
        </p:spPr>
      </p:pic>
      <p:sp>
        <p:nvSpPr>
          <p:cNvPr id="28676" name="Line 7"/>
          <p:cNvSpPr>
            <a:spLocks noChangeShapeType="1"/>
          </p:cNvSpPr>
          <p:nvPr/>
        </p:nvSpPr>
        <p:spPr bwMode="auto">
          <a:xfrm flipH="1">
            <a:off x="6096000" y="4648200"/>
            <a:ext cx="685800" cy="762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C:\Users\acer\Pictures\Photo118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28600" y="304800"/>
            <a:ext cx="8915400" cy="655319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PHOCOMELIA</a:t>
            </a:r>
          </a:p>
        </p:txBody>
      </p:sp>
      <p:pic>
        <p:nvPicPr>
          <p:cNvPr id="29699" name="Picture 6" descr="DSC00875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133600" y="1600200"/>
            <a:ext cx="4135438" cy="4525963"/>
          </a:xfrm>
        </p:spPr>
      </p:pic>
      <p:sp>
        <p:nvSpPr>
          <p:cNvPr id="29700" name="Line 7"/>
          <p:cNvSpPr>
            <a:spLocks noChangeShapeType="1"/>
          </p:cNvSpPr>
          <p:nvPr/>
        </p:nvSpPr>
        <p:spPr bwMode="auto">
          <a:xfrm flipH="1">
            <a:off x="5715000" y="2743200"/>
            <a:ext cx="914400" cy="762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29701" name="Line 8"/>
          <p:cNvSpPr>
            <a:spLocks noChangeShapeType="1"/>
          </p:cNvSpPr>
          <p:nvPr/>
        </p:nvSpPr>
        <p:spPr bwMode="auto">
          <a:xfrm flipH="1">
            <a:off x="5943600" y="5715000"/>
            <a:ext cx="990600" cy="1524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SYNDACTYLY</a:t>
            </a:r>
          </a:p>
        </p:txBody>
      </p:sp>
      <p:pic>
        <p:nvPicPr>
          <p:cNvPr id="30723" name="Picture 6" descr="DSC00877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209800" y="1600200"/>
            <a:ext cx="4059238" cy="4525963"/>
          </a:xfrm>
        </p:spPr>
      </p:pic>
      <p:sp>
        <p:nvSpPr>
          <p:cNvPr id="30724" name="Line 7"/>
          <p:cNvSpPr>
            <a:spLocks noChangeShapeType="1"/>
          </p:cNvSpPr>
          <p:nvPr/>
        </p:nvSpPr>
        <p:spPr bwMode="auto">
          <a:xfrm flipV="1">
            <a:off x="4724400" y="5791200"/>
            <a:ext cx="76200" cy="10668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POLYDACTYLY</a:t>
            </a:r>
          </a:p>
        </p:txBody>
      </p:sp>
      <p:pic>
        <p:nvPicPr>
          <p:cNvPr id="31747" name="Picture 9" descr="DSC00876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57200" y="2347913"/>
            <a:ext cx="4038600" cy="3824287"/>
          </a:xfrm>
        </p:spPr>
      </p:pic>
      <p:pic>
        <p:nvPicPr>
          <p:cNvPr id="31748" name="Picture 10" descr="DSC00577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4648200" y="2347913"/>
            <a:ext cx="4495800" cy="3824287"/>
          </a:xfrm>
        </p:spPr>
      </p:pic>
      <p:sp>
        <p:nvSpPr>
          <p:cNvPr id="31749" name="Line 11"/>
          <p:cNvSpPr>
            <a:spLocks noChangeShapeType="1"/>
          </p:cNvSpPr>
          <p:nvPr/>
        </p:nvSpPr>
        <p:spPr bwMode="auto">
          <a:xfrm flipV="1">
            <a:off x="7315200" y="4038600"/>
            <a:ext cx="762000" cy="1524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31750" name="Line 12"/>
          <p:cNvSpPr>
            <a:spLocks noChangeShapeType="1"/>
          </p:cNvSpPr>
          <p:nvPr/>
        </p:nvSpPr>
        <p:spPr bwMode="auto">
          <a:xfrm flipH="1" flipV="1">
            <a:off x="2895600" y="5105400"/>
            <a:ext cx="609600" cy="5334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smtClean="0"/>
              <a:t>CLAW FEET  </a:t>
            </a:r>
            <a:br>
              <a:rPr lang="en-US" sz="4000" smtClean="0"/>
            </a:br>
            <a:r>
              <a:rPr lang="en-US" sz="4000" smtClean="0"/>
              <a:t>(LOBSTER DEFORMITY)</a:t>
            </a:r>
          </a:p>
        </p:txBody>
      </p:sp>
      <p:pic>
        <p:nvPicPr>
          <p:cNvPr id="32771" name="Picture 6" descr="DSC00878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554163" y="1600200"/>
            <a:ext cx="6034087" cy="4525963"/>
          </a:xfr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smtClean="0"/>
              <a:t>CONGENITAL DIGIT AMPUTATIONS</a:t>
            </a:r>
          </a:p>
        </p:txBody>
      </p:sp>
      <p:pic>
        <p:nvPicPr>
          <p:cNvPr id="33795" name="Picture 6" descr="DSC00879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554163" y="1600200"/>
            <a:ext cx="6034087" cy="4525963"/>
          </a:xfrm>
        </p:spPr>
      </p:pic>
      <p:sp>
        <p:nvSpPr>
          <p:cNvPr id="33796" name="Line 7"/>
          <p:cNvSpPr>
            <a:spLocks noChangeShapeType="1"/>
          </p:cNvSpPr>
          <p:nvPr/>
        </p:nvSpPr>
        <p:spPr bwMode="auto">
          <a:xfrm flipV="1">
            <a:off x="3733800" y="5562600"/>
            <a:ext cx="304800" cy="3048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33797" name="Line 8"/>
          <p:cNvSpPr>
            <a:spLocks noChangeShapeType="1"/>
          </p:cNvSpPr>
          <p:nvPr/>
        </p:nvSpPr>
        <p:spPr bwMode="auto">
          <a:xfrm flipV="1">
            <a:off x="6477000" y="5562600"/>
            <a:ext cx="152400" cy="4572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33798" name="Line 9"/>
          <p:cNvSpPr>
            <a:spLocks noChangeShapeType="1"/>
          </p:cNvSpPr>
          <p:nvPr/>
        </p:nvSpPr>
        <p:spPr bwMode="auto">
          <a:xfrm flipV="1">
            <a:off x="7010400" y="5410200"/>
            <a:ext cx="0" cy="4572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33799" name="Line 10"/>
          <p:cNvSpPr>
            <a:spLocks noChangeShapeType="1"/>
          </p:cNvSpPr>
          <p:nvPr/>
        </p:nvSpPr>
        <p:spPr bwMode="auto">
          <a:xfrm flipV="1">
            <a:off x="2133600" y="5257800"/>
            <a:ext cx="76200" cy="4572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CLUB FOOT</a:t>
            </a:r>
            <a:endParaRPr lang="en-US" smtClean="0"/>
          </a:p>
        </p:txBody>
      </p:sp>
      <p:pic>
        <p:nvPicPr>
          <p:cNvPr id="34819" name="Picture 2" descr="C:\Documents and Settings\Dr. K. Awori\Desktop\Picture 013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554163" y="1600200"/>
            <a:ext cx="6035675" cy="4525963"/>
          </a:xfrm>
          <a:noFill/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CONSTRICTION BAND</a:t>
            </a:r>
            <a:endParaRPr lang="en-US" smtClean="0"/>
          </a:p>
        </p:txBody>
      </p:sp>
      <p:pic>
        <p:nvPicPr>
          <p:cNvPr id="35843" name="Content Placeholder 3" descr="Slide 1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1752600" y="1447800"/>
            <a:ext cx="4495800" cy="5105400"/>
          </a:xfrm>
        </p:spPr>
      </p:pic>
      <p:cxnSp>
        <p:nvCxnSpPr>
          <p:cNvPr id="35844" name="Straight Arrow Connector 5"/>
          <p:cNvCxnSpPr>
            <a:cxnSpLocks noChangeShapeType="1"/>
          </p:cNvCxnSpPr>
          <p:nvPr/>
        </p:nvCxnSpPr>
        <p:spPr bwMode="auto">
          <a:xfrm rot="10800000" flipV="1">
            <a:off x="5257800" y="2057400"/>
            <a:ext cx="1828800" cy="1219200"/>
          </a:xfrm>
          <a:prstGeom prst="straightConnector1">
            <a:avLst/>
          </a:prstGeom>
          <a:noFill/>
          <a:ln w="57150" algn="ctr">
            <a:solidFill>
              <a:srgbClr val="FF0000"/>
            </a:solidFill>
            <a:round/>
            <a:headEnd/>
            <a:tailEnd type="arrow" w="med" len="med"/>
          </a:ln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b="1" dirty="0" smtClean="0"/>
              <a:t>SUMMARY</a:t>
            </a:r>
            <a:br>
              <a:rPr lang="en-US" sz="4000" b="1" dirty="0" smtClean="0"/>
            </a:br>
            <a:r>
              <a:rPr lang="en-US" sz="3200" dirty="0" smtClean="0"/>
              <a:t>Origin of mesenchymal cells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sz="2800" b="1" u="sng" dirty="0" smtClean="0"/>
              <a:t>Lateral plate mesoderm</a:t>
            </a:r>
            <a:r>
              <a:rPr lang="en-GB" sz="2800" dirty="0" smtClean="0"/>
              <a:t>: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sz="2800" dirty="0" smtClean="0"/>
              <a:t>              bones, tendons, ligament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sz="2800" dirty="0" smtClean="0"/>
              <a:t>              connective tissue &amp; vasculature.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sz="2800" dirty="0" smtClean="0"/>
          </a:p>
          <a:p>
            <a:pPr eaLnBrk="1" hangingPunct="1">
              <a:lnSpc>
                <a:spcPct val="90000"/>
              </a:lnSpc>
            </a:pPr>
            <a:r>
              <a:rPr lang="en-GB" sz="2800" b="1" u="sng" dirty="0" err="1" smtClean="0"/>
              <a:t>Somitic</a:t>
            </a:r>
            <a:r>
              <a:rPr lang="en-GB" sz="2800" b="1" u="sng" dirty="0" smtClean="0"/>
              <a:t> mesoderm: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sz="2800" dirty="0" smtClean="0"/>
              <a:t>               gives rise to the musculature</a:t>
            </a:r>
            <a:r>
              <a:rPr lang="en-US" sz="2800" dirty="0" smtClean="0"/>
              <a:t>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sz="2800" dirty="0" smtClean="0"/>
          </a:p>
          <a:p>
            <a:pPr eaLnBrk="1" hangingPunct="1"/>
            <a:r>
              <a:rPr lang="en-GB" sz="2800" b="1" u="sng" dirty="0"/>
              <a:t>Neural crest: </a:t>
            </a:r>
          </a:p>
          <a:p>
            <a:pPr eaLnBrk="1" hangingPunct="1">
              <a:buFontTx/>
              <a:buNone/>
            </a:pPr>
            <a:r>
              <a:rPr lang="en-GB" sz="2800" dirty="0" smtClean="0"/>
              <a:t>              form  </a:t>
            </a:r>
            <a:r>
              <a:rPr lang="en-GB" sz="2800" dirty="0"/>
              <a:t>melanocytes and Schwann cells.</a:t>
            </a:r>
            <a:endParaRPr lang="en-US" sz="2800" dirty="0"/>
          </a:p>
          <a:p>
            <a:pPr eaLnBrk="1" hangingPunct="1"/>
            <a:endParaRPr lang="en-US" dirty="0"/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919598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/>
          <a:lstStyle/>
          <a:p>
            <a:r>
              <a:rPr lang="en-US" dirty="0" smtClean="0"/>
              <a:t>Initiation: 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- </a:t>
            </a:r>
            <a:r>
              <a:rPr lang="en-US" sz="2400" dirty="0" smtClean="0"/>
              <a:t>LPM through FGF10</a:t>
            </a:r>
          </a:p>
          <a:p>
            <a:pPr marL="0" indent="0">
              <a:buNone/>
            </a:pPr>
            <a:r>
              <a:rPr lang="en-US" sz="2400" dirty="0"/>
              <a:t> </a:t>
            </a:r>
            <a:r>
              <a:rPr lang="en-US" sz="2400" dirty="0" smtClean="0"/>
              <a:t>               - Retinoic acid</a:t>
            </a:r>
          </a:p>
          <a:p>
            <a:pPr marL="0" indent="0">
              <a:buNone/>
            </a:pPr>
            <a:r>
              <a:rPr lang="en-US" sz="2400" dirty="0" smtClean="0"/>
              <a:t>                - Role of </a:t>
            </a:r>
            <a:r>
              <a:rPr lang="en-US" sz="2400" dirty="0" err="1" smtClean="0"/>
              <a:t>homeobox</a:t>
            </a:r>
            <a:r>
              <a:rPr lang="en-US" sz="2400" dirty="0" smtClean="0"/>
              <a:t> genes (induction factors)</a:t>
            </a:r>
            <a:endParaRPr lang="en-US" sz="2400" dirty="0"/>
          </a:p>
          <a:p>
            <a:r>
              <a:rPr lang="en-US" dirty="0" smtClean="0"/>
              <a:t>Limb bud parts: AER &amp; Progress zone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r>
              <a:rPr lang="en-US" dirty="0" smtClean="0"/>
              <a:t>Growth: elongation, innervation &amp; rotation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5069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SUMMARY</a:t>
            </a:r>
            <a:br>
              <a:rPr lang="en-US" b="1" dirty="0" smtClean="0"/>
            </a:br>
            <a:r>
              <a:rPr lang="en-US" dirty="0" smtClean="0"/>
              <a:t>Teratology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Role of specific teratogens</a:t>
            </a:r>
            <a:r>
              <a:rPr lang="en-US" dirty="0" smtClean="0"/>
              <a:t>: Thalidomide &amp;  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                                     retinoic acid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r>
              <a:rPr lang="en-US" dirty="0" smtClean="0">
                <a:solidFill>
                  <a:srgbClr val="FF0000"/>
                </a:solidFill>
              </a:rPr>
              <a:t>Mechanisms of causation</a:t>
            </a:r>
            <a:r>
              <a:rPr lang="en-US" dirty="0" smtClean="0"/>
              <a:t>: </a:t>
            </a:r>
            <a:r>
              <a:rPr lang="en-US" dirty="0" err="1" smtClean="0"/>
              <a:t>e.g</a:t>
            </a:r>
            <a:r>
              <a:rPr lang="en-US" dirty="0" smtClean="0"/>
              <a:t> Amniotic 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           band disruption complex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9758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smtClean="0"/>
              <a:t>THANK YOU AND GOD BLESS YOU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0949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473</TotalTime>
  <Words>963</Words>
  <Application>Microsoft Office PowerPoint</Application>
  <PresentationFormat>On-screen Show (4:3)</PresentationFormat>
  <Paragraphs>205</Paragraphs>
  <Slides>39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2" baseType="lpstr">
      <vt:lpstr>Arial</vt:lpstr>
      <vt:lpstr>Wingdings</vt:lpstr>
      <vt:lpstr>Default Design</vt:lpstr>
      <vt:lpstr>DEVELOPMENT OF THE LIMBS</vt:lpstr>
      <vt:lpstr>OBJECTIVES</vt:lpstr>
      <vt:lpstr>OBJECTIVES</vt:lpstr>
      <vt:lpstr> Introduction </vt:lpstr>
      <vt:lpstr>Introduction </vt:lpstr>
      <vt:lpstr>Introduction </vt:lpstr>
      <vt:lpstr>Sources of mesenchyme for development</vt:lpstr>
      <vt:lpstr>Sources of mesenchyme for development</vt:lpstr>
      <vt:lpstr>Initiation of limb development</vt:lpstr>
      <vt:lpstr>Initiation of limb development</vt:lpstr>
      <vt:lpstr>Initiation of limb development</vt:lpstr>
      <vt:lpstr>Initiation of limb development</vt:lpstr>
      <vt:lpstr>Initiation of limb development</vt:lpstr>
      <vt:lpstr>Organisation of the limb bud</vt:lpstr>
      <vt:lpstr>Organisation of the limb bud</vt:lpstr>
      <vt:lpstr>Organisation of the limb bud parts;</vt:lpstr>
      <vt:lpstr>Organisation of the limb bud</vt:lpstr>
      <vt:lpstr>Differentiation of specific tissues:</vt:lpstr>
      <vt:lpstr> Differentiation of specific tissues MUSCLES </vt:lpstr>
      <vt:lpstr>Differentiation of specific tissues MUSCLES</vt:lpstr>
      <vt:lpstr>Differentiation of specific tissues MUSCLES</vt:lpstr>
      <vt:lpstr>Differentiation of specific tissues NERVES</vt:lpstr>
      <vt:lpstr>What determines the pattern of nerves in a limb (Axonal path-finding)?</vt:lpstr>
      <vt:lpstr>Limb rotation</vt:lpstr>
      <vt:lpstr>II. TERATOLOGY</vt:lpstr>
      <vt:lpstr>CLASSIFICATION &amp; EXAMPLES</vt:lpstr>
      <vt:lpstr>AMELIA</vt:lpstr>
      <vt:lpstr>PowerPoint Presentation</vt:lpstr>
      <vt:lpstr>PHOCOMELIA</vt:lpstr>
      <vt:lpstr>SYNDACTYLY</vt:lpstr>
      <vt:lpstr>POLYDACTYLY</vt:lpstr>
      <vt:lpstr>CLAW FEET   (LOBSTER DEFORMITY)</vt:lpstr>
      <vt:lpstr>CONGENITAL DIGIT AMPUTATIONS</vt:lpstr>
      <vt:lpstr>CLUB FOOT</vt:lpstr>
      <vt:lpstr>CONSTRICTION BAND</vt:lpstr>
      <vt:lpstr>SUMMARY Origin of mesenchymal cells</vt:lpstr>
      <vt:lpstr>SUMMARY</vt:lpstr>
      <vt:lpstr>SUMMARY Teratology</vt:lpstr>
      <vt:lpstr>PowerPoint Presentation</vt:lpstr>
    </vt:vector>
  </TitlesOfParts>
  <Company>UoN Surgery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DEVELOPMENT OF THE LIMBS</dc:title>
  <dc:creator>Dr Awori</dc:creator>
  <cp:lastModifiedBy>Dr. K.O. AWORI</cp:lastModifiedBy>
  <cp:revision>29</cp:revision>
  <dcterms:created xsi:type="dcterms:W3CDTF">2006-03-19T15:51:22Z</dcterms:created>
  <dcterms:modified xsi:type="dcterms:W3CDTF">2016-11-04T04:53:44Z</dcterms:modified>
</cp:coreProperties>
</file>