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8" r:id="rId2"/>
    <p:sldId id="259" r:id="rId3"/>
    <p:sldId id="260" r:id="rId4"/>
    <p:sldId id="261" r:id="rId5"/>
    <p:sldId id="262" r:id="rId6"/>
    <p:sldId id="263" r:id="rId7"/>
    <p:sldId id="266" r:id="rId8"/>
    <p:sldId id="308" r:id="rId9"/>
    <p:sldId id="307" r:id="rId10"/>
    <p:sldId id="309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2306D-690C-4CFF-8B87-0AACB9BD5DC2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3198AB-7F2C-4940-802F-30AD79CAF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712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926F00F0-681E-4154-B033-1F573DAFB51F}" type="slidenum">
              <a:rPr lang="en-GB" smtClean="0">
                <a:latin typeface="Times New Roman" pitchFamily="18" charset="0"/>
              </a:rPr>
              <a:pPr>
                <a:buFont typeface="Wingdings" pitchFamily="2" charset="2"/>
                <a:buNone/>
              </a:pPr>
              <a:t>5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237571" name="Text Box 1"/>
          <p:cNvSpPr txBox="1">
            <a:spLocks noChangeArrowheads="1"/>
          </p:cNvSpPr>
          <p:nvPr/>
        </p:nvSpPr>
        <p:spPr bwMode="auto">
          <a:xfrm>
            <a:off x="1104900" y="685800"/>
            <a:ext cx="46482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37572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4988"/>
            <a:ext cx="5486400" cy="41148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237573" name="Text Box 3"/>
          <p:cNvSpPr txBox="1">
            <a:spLocks noChangeArrowheads="1"/>
          </p:cNvSpPr>
          <p:nvPr/>
        </p:nvSpPr>
        <p:spPr bwMode="auto">
          <a:xfrm>
            <a:off x="3884613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8944023-C64C-4A45-B63A-9A8A9A6514D0}" type="slidenum">
              <a:rPr lang="en-GB" sz="12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</a:t>
            </a:fld>
            <a:endParaRPr lang="en-GB" sz="12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BFE54DFB-6B42-4838-85D2-065138DBB017}" type="slidenum">
              <a:rPr lang="en-GB" smtClean="0">
                <a:latin typeface="Times New Roman" pitchFamily="18" charset="0"/>
              </a:rPr>
              <a:pPr>
                <a:buFont typeface="Wingdings" pitchFamily="2" charset="2"/>
                <a:buNone/>
              </a:pPr>
              <a:t>6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238595" name="Text Box 1"/>
          <p:cNvSpPr txBox="1">
            <a:spLocks noChangeArrowheads="1"/>
          </p:cNvSpPr>
          <p:nvPr/>
        </p:nvSpPr>
        <p:spPr bwMode="auto">
          <a:xfrm>
            <a:off x="1104900" y="685800"/>
            <a:ext cx="46482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38596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4988"/>
            <a:ext cx="5486400" cy="41148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238597" name="Text Box 3"/>
          <p:cNvSpPr txBox="1">
            <a:spLocks noChangeArrowheads="1"/>
          </p:cNvSpPr>
          <p:nvPr/>
        </p:nvSpPr>
        <p:spPr bwMode="auto">
          <a:xfrm>
            <a:off x="3884613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251086-22F9-46B3-8ABF-50EE4B41B86A}" type="slidenum">
              <a:rPr lang="en-GB" sz="12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</a:t>
            </a:fld>
            <a:endParaRPr lang="en-GB" sz="12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198AB-7F2C-4940-802F-30AD79CAFC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629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0C733378-0BFC-4205-922A-20C7C434D6E7}" type="slidenum">
              <a:rPr lang="en-GB" smtClean="0">
                <a:latin typeface="Times New Roman" pitchFamily="18" charset="0"/>
              </a:rPr>
              <a:pPr>
                <a:buFont typeface="Wingdings" pitchFamily="2" charset="2"/>
                <a:buNone/>
              </a:pPr>
              <a:t>11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240643" name="Text Box 1"/>
          <p:cNvSpPr txBox="1">
            <a:spLocks noChangeArrowheads="1"/>
          </p:cNvSpPr>
          <p:nvPr/>
        </p:nvSpPr>
        <p:spPr bwMode="auto">
          <a:xfrm>
            <a:off x="1104900" y="685800"/>
            <a:ext cx="46482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40644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4988"/>
            <a:ext cx="5486400" cy="41148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240645" name="Text Box 3"/>
          <p:cNvSpPr txBox="1">
            <a:spLocks noChangeArrowheads="1"/>
          </p:cNvSpPr>
          <p:nvPr/>
        </p:nvSpPr>
        <p:spPr bwMode="auto">
          <a:xfrm>
            <a:off x="3884613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DD2D196-060C-41B5-9A2A-4461595CF9E7}" type="slidenum">
              <a:rPr lang="en-GB" sz="12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</a:t>
            </a:fld>
            <a:endParaRPr lang="en-GB" sz="12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0EC38AF3-4369-488D-828F-C486C7DD8E7E}" type="slidenum">
              <a:rPr lang="en-GB" smtClean="0">
                <a:latin typeface="Times New Roman" pitchFamily="18" charset="0"/>
              </a:rPr>
              <a:pPr>
                <a:buFont typeface="Wingdings" pitchFamily="2" charset="2"/>
                <a:buNone/>
              </a:pPr>
              <a:t>15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250883" name="Text Box 1"/>
          <p:cNvSpPr txBox="1">
            <a:spLocks noChangeArrowheads="1"/>
          </p:cNvSpPr>
          <p:nvPr/>
        </p:nvSpPr>
        <p:spPr bwMode="auto">
          <a:xfrm>
            <a:off x="1104900" y="685800"/>
            <a:ext cx="46482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50884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4988"/>
            <a:ext cx="5486400" cy="41148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250885" name="Text Box 3"/>
          <p:cNvSpPr txBox="1">
            <a:spLocks noChangeArrowheads="1"/>
          </p:cNvSpPr>
          <p:nvPr/>
        </p:nvSpPr>
        <p:spPr bwMode="auto">
          <a:xfrm>
            <a:off x="3884613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F95D9DC-FE22-466B-BA7A-D5A4BB60A1D7}" type="slidenum">
              <a:rPr lang="en-GB" sz="12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15</a:t>
            </a:fld>
            <a:endParaRPr lang="en-GB" sz="12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218975E0-FD02-47AA-A96B-59BB0EA14B3D}" type="slidenum">
              <a:rPr lang="en-GB" smtClean="0">
                <a:latin typeface="Times New Roman" pitchFamily="18" charset="0"/>
              </a:rPr>
              <a:pPr>
                <a:buFont typeface="Wingdings" pitchFamily="2" charset="2"/>
                <a:buNone/>
              </a:pPr>
              <a:t>16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251907" name="Text Box 1"/>
          <p:cNvSpPr txBox="1">
            <a:spLocks noChangeArrowheads="1"/>
          </p:cNvSpPr>
          <p:nvPr/>
        </p:nvSpPr>
        <p:spPr bwMode="auto">
          <a:xfrm>
            <a:off x="1104900" y="685800"/>
            <a:ext cx="46482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51908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4988"/>
            <a:ext cx="5486400" cy="41148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251909" name="Text Box 3"/>
          <p:cNvSpPr txBox="1">
            <a:spLocks noChangeArrowheads="1"/>
          </p:cNvSpPr>
          <p:nvPr/>
        </p:nvSpPr>
        <p:spPr bwMode="auto">
          <a:xfrm>
            <a:off x="3884613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92A8765-35AD-44DC-A72C-AF426FF0A3D4}" type="slidenum">
              <a:rPr lang="en-GB" sz="12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16</a:t>
            </a:fld>
            <a:endParaRPr lang="en-GB" sz="12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78EC38F5-8B1D-42FB-A34C-D56AFEF3D0FA}" type="slidenum">
              <a:rPr lang="en-GB" smtClean="0">
                <a:latin typeface="Times New Roman" pitchFamily="18" charset="0"/>
              </a:rPr>
              <a:pPr>
                <a:buFont typeface="Wingdings" pitchFamily="2" charset="2"/>
                <a:buNone/>
              </a:pPr>
              <a:t>17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246787" name="Text Box 1"/>
          <p:cNvSpPr txBox="1">
            <a:spLocks noChangeArrowheads="1"/>
          </p:cNvSpPr>
          <p:nvPr/>
        </p:nvSpPr>
        <p:spPr bwMode="auto">
          <a:xfrm>
            <a:off x="1104900" y="685800"/>
            <a:ext cx="46482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46788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4988"/>
            <a:ext cx="5486400" cy="4114800"/>
          </a:xfrm>
          <a:noFill/>
          <a:ln/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246789" name="Text Box 3"/>
          <p:cNvSpPr txBox="1">
            <a:spLocks noChangeArrowheads="1"/>
          </p:cNvSpPr>
          <p:nvPr/>
        </p:nvSpPr>
        <p:spPr bwMode="auto">
          <a:xfrm>
            <a:off x="3884613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7BEDF44-D20E-4E27-B567-3C53E3203D07}" type="slidenum">
              <a:rPr lang="en-GB" sz="12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17</a:t>
            </a:fld>
            <a:endParaRPr lang="en-GB" sz="12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D61FCFD8-8E2D-4CBB-BD94-4B2F23181B74}" type="slidenum">
              <a:rPr lang="en-GB" smtClean="0">
                <a:latin typeface="Times New Roman" pitchFamily="18" charset="0"/>
              </a:rPr>
              <a:pPr>
                <a:buFont typeface="Wingdings" pitchFamily="2" charset="2"/>
                <a:buNone/>
              </a:pPr>
              <a:t>18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248835" name="Text Box 1"/>
          <p:cNvSpPr txBox="1">
            <a:spLocks noChangeArrowheads="1"/>
          </p:cNvSpPr>
          <p:nvPr/>
        </p:nvSpPr>
        <p:spPr bwMode="auto">
          <a:xfrm>
            <a:off x="1104900" y="685800"/>
            <a:ext cx="46482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48836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4988"/>
            <a:ext cx="5486400" cy="41148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248837" name="Text Box 3"/>
          <p:cNvSpPr txBox="1">
            <a:spLocks noChangeArrowheads="1"/>
          </p:cNvSpPr>
          <p:nvPr/>
        </p:nvSpPr>
        <p:spPr bwMode="auto">
          <a:xfrm>
            <a:off x="3884613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0994872-8B40-4102-B419-606B4CD97976}" type="slidenum">
              <a:rPr lang="en-GB" sz="12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18</a:t>
            </a:fld>
            <a:endParaRPr lang="en-GB" sz="12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5D87171C-5AE1-46A9-8A15-3895585640FC}" type="slidenum">
              <a:rPr lang="en-GB" smtClean="0">
                <a:latin typeface="Times New Roman" pitchFamily="18" charset="0"/>
              </a:rPr>
              <a:pPr>
                <a:buFont typeface="Wingdings" pitchFamily="2" charset="2"/>
                <a:buNone/>
              </a:pPr>
              <a:t>19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249859" name="Text Box 1"/>
          <p:cNvSpPr txBox="1">
            <a:spLocks noChangeArrowheads="1"/>
          </p:cNvSpPr>
          <p:nvPr/>
        </p:nvSpPr>
        <p:spPr bwMode="auto">
          <a:xfrm>
            <a:off x="1104900" y="685800"/>
            <a:ext cx="46482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2498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4988"/>
            <a:ext cx="5486400" cy="41148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249861" name="Text Box 3"/>
          <p:cNvSpPr txBox="1">
            <a:spLocks noChangeArrowheads="1"/>
          </p:cNvSpPr>
          <p:nvPr/>
        </p:nvSpPr>
        <p:spPr bwMode="auto">
          <a:xfrm>
            <a:off x="3884613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6C167D1-1AFD-4717-924F-1032F5E11B76}" type="slidenum">
              <a:rPr lang="en-GB" sz="1200">
                <a:solidFill>
                  <a:srgbClr val="000000"/>
                </a:solidFill>
                <a:ea typeface="DejaVu LGC Sans" charset="0"/>
                <a:cs typeface="DejaVu LGC Sans" charset="0"/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19</a:t>
            </a:fld>
            <a:endParaRPr lang="en-GB" sz="120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F56CC-1B35-421E-8739-5CDF65936E9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6785F-06DC-43F6-ACC4-193CAD906BE7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7B157-D8F0-4C62-91D5-4DE6695A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028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6785F-06DC-43F6-ACC4-193CAD906BE7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7B157-D8F0-4C62-91D5-4DE6695A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051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6785F-06DC-43F6-ACC4-193CAD906BE7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7B157-D8F0-4C62-91D5-4DE6695A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185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6785F-06DC-43F6-ACC4-193CAD906BE7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7B157-D8F0-4C62-91D5-4DE6695A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985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6785F-06DC-43F6-ACC4-193CAD906BE7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7B157-D8F0-4C62-91D5-4DE6695A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169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6785F-06DC-43F6-ACC4-193CAD906BE7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7B157-D8F0-4C62-91D5-4DE6695A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06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6785F-06DC-43F6-ACC4-193CAD906BE7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7B157-D8F0-4C62-91D5-4DE6695A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827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6785F-06DC-43F6-ACC4-193CAD906BE7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7B157-D8F0-4C62-91D5-4DE6695A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565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6785F-06DC-43F6-ACC4-193CAD906BE7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7B157-D8F0-4C62-91D5-4DE6695A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539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6785F-06DC-43F6-ACC4-193CAD906BE7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7B157-D8F0-4C62-91D5-4DE6695A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08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6785F-06DC-43F6-ACC4-193CAD906BE7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7B157-D8F0-4C62-91D5-4DE6695A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973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D76A5-2B77-4536-B216-134C91C5A6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186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46785F-06DC-43F6-ACC4-193CAD906BE7}" type="datetimeFigureOut">
              <a:rPr lang="en-US" smtClean="0"/>
              <a:t>11/22/2016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7B157-D8F0-4C62-91D5-4DE6695A2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486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/>
          <p:cNvSpPr txBox="1">
            <a:spLocks noChangeArrowheads="1"/>
          </p:cNvSpPr>
          <p:nvPr/>
        </p:nvSpPr>
        <p:spPr bwMode="auto">
          <a:xfrm>
            <a:off x="457200" y="0"/>
            <a:ext cx="746760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ctr"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 dirty="0">
                <a:latin typeface="Goudy Old Style" pitchFamily="18" charset="0"/>
              </a:rPr>
              <a:t>Structure of Biomolecules</a:t>
            </a:r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0" y="787400"/>
            <a:ext cx="9144000" cy="607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608013" indent="-608013" algn="just"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r>
              <a:rPr lang="en-GB" sz="2600" dirty="0">
                <a:latin typeface="Goudy Old Style" pitchFamily="18" charset="0"/>
              </a:rPr>
              <a:t>Biomolecules -organic </a:t>
            </a:r>
            <a:r>
              <a:rPr lang="en-GB" sz="2600" dirty="0" err="1" smtClean="0">
                <a:latin typeface="Goudy Old Style" pitchFamily="18" charset="0"/>
              </a:rPr>
              <a:t>cpds</a:t>
            </a:r>
            <a:r>
              <a:rPr lang="en-GB" sz="2600" dirty="0" smtClean="0">
                <a:latin typeface="Goudy Old Style" pitchFamily="18" charset="0"/>
              </a:rPr>
              <a:t> </a:t>
            </a:r>
            <a:r>
              <a:rPr lang="en-GB" sz="2600" dirty="0" smtClean="0">
                <a:latin typeface="Goudy Old Style" pitchFamily="18" charset="0"/>
              </a:rPr>
              <a:t> of the </a:t>
            </a:r>
            <a:r>
              <a:rPr lang="en-GB" sz="2600" dirty="0">
                <a:latin typeface="Goudy Old Style" pitchFamily="18" charset="0"/>
              </a:rPr>
              <a:t>various parts of the </a:t>
            </a:r>
            <a:r>
              <a:rPr lang="en-GB" sz="2600" dirty="0" smtClean="0">
                <a:latin typeface="Goudy Old Style" pitchFamily="18" charset="0"/>
              </a:rPr>
              <a:t>cell </a:t>
            </a:r>
            <a:endParaRPr lang="en-GB" sz="2600" dirty="0">
              <a:latin typeface="Goudy Old Style" pitchFamily="18" charset="0"/>
            </a:endParaRPr>
          </a:p>
          <a:p>
            <a:pPr marL="608013" indent="-608013" algn="just"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r>
              <a:rPr lang="en-GB" sz="2600" dirty="0" smtClean="0">
                <a:latin typeface="Goudy Old Style" pitchFamily="18" charset="0"/>
              </a:rPr>
              <a:t>Formed from key elements (C</a:t>
            </a:r>
            <a:r>
              <a:rPr lang="en-GB" sz="2600" dirty="0">
                <a:latin typeface="Goudy Old Style" pitchFamily="18" charset="0"/>
              </a:rPr>
              <a:t>, H, N, O, P, S) </a:t>
            </a:r>
          </a:p>
          <a:p>
            <a:pPr marL="608013" indent="-608013" algn="just"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r>
              <a:rPr lang="en-US" sz="2600" dirty="0" smtClean="0">
                <a:latin typeface="Goudy Old Style" pitchFamily="18" charset="0"/>
              </a:rPr>
              <a:t>Varies in </a:t>
            </a:r>
            <a:r>
              <a:rPr lang="en-US" sz="2600" dirty="0">
                <a:latin typeface="Goudy Old Style" pitchFamily="18" charset="0"/>
              </a:rPr>
              <a:t>chemical structure </a:t>
            </a:r>
            <a:r>
              <a:rPr lang="en-US" sz="2600" dirty="0" smtClean="0">
                <a:latin typeface="Goudy Old Style" pitchFamily="18" charset="0"/>
              </a:rPr>
              <a:t>&amp; reactivity based on the type of elements</a:t>
            </a:r>
            <a:endParaRPr lang="en-US" sz="2600" dirty="0">
              <a:latin typeface="Goudy Old Style" pitchFamily="18" charset="0"/>
            </a:endParaRPr>
          </a:p>
          <a:p>
            <a:pPr marL="608013" indent="-608013" algn="just"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r>
              <a:rPr lang="en-GB" sz="2600" dirty="0">
                <a:latin typeface="Goudy Old Style" pitchFamily="18" charset="0"/>
              </a:rPr>
              <a:t>Most bio-molecules have more than one functional group </a:t>
            </a:r>
            <a:r>
              <a:rPr lang="en-GB" sz="2600" dirty="0" smtClean="0">
                <a:latin typeface="Goudy Old Style" pitchFamily="18" charset="0"/>
              </a:rPr>
              <a:t>– determines the chemical </a:t>
            </a:r>
            <a:r>
              <a:rPr lang="en-GB" sz="2600" dirty="0" smtClean="0">
                <a:latin typeface="Goudy Old Style" pitchFamily="18" charset="0"/>
              </a:rPr>
              <a:t>and physical properties </a:t>
            </a:r>
            <a:r>
              <a:rPr lang="en-GB" sz="2600" dirty="0" smtClean="0">
                <a:latin typeface="Goudy Old Style" pitchFamily="18" charset="0"/>
              </a:rPr>
              <a:t>.</a:t>
            </a:r>
            <a:endParaRPr lang="en-GB" sz="2600" dirty="0">
              <a:latin typeface="Goudy Old Style" pitchFamily="18" charset="0"/>
            </a:endParaRPr>
          </a:p>
          <a:p>
            <a:pPr marL="608013" indent="-608013" algn="just"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r>
              <a:rPr lang="en-GB" sz="2600" dirty="0" smtClean="0">
                <a:latin typeface="Goudy Old Style" pitchFamily="18" charset="0"/>
              </a:rPr>
              <a:t>Biomolecules important</a:t>
            </a:r>
          </a:p>
          <a:p>
            <a:pPr marL="1522413" lvl="2" indent="-608013" algn="just"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r>
              <a:rPr lang="en-GB" sz="2600" dirty="0" smtClean="0">
                <a:latin typeface="Goudy Old Style" pitchFamily="18" charset="0"/>
              </a:rPr>
              <a:t>carry </a:t>
            </a:r>
            <a:r>
              <a:rPr lang="en-GB" sz="2600" dirty="0">
                <a:latin typeface="Goudy Old Style" pitchFamily="18" charset="0"/>
              </a:rPr>
              <a:t>out the chemical reactions </a:t>
            </a:r>
            <a:r>
              <a:rPr lang="en-GB" sz="2600" dirty="0" smtClean="0">
                <a:latin typeface="Goudy Old Style" pitchFamily="18" charset="0"/>
              </a:rPr>
              <a:t>for an </a:t>
            </a:r>
            <a:r>
              <a:rPr lang="en-GB" sz="2600" dirty="0">
                <a:latin typeface="Goudy Old Style" pitchFamily="18" charset="0"/>
              </a:rPr>
              <a:t>organism  to grow, </a:t>
            </a:r>
            <a:endParaRPr lang="en-GB" sz="2600" dirty="0" smtClean="0">
              <a:latin typeface="Goudy Old Style" pitchFamily="18" charset="0"/>
            </a:endParaRPr>
          </a:p>
          <a:p>
            <a:pPr marL="1522413" lvl="2" indent="-608013" algn="just"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r>
              <a:rPr lang="en-GB" sz="2600" dirty="0" smtClean="0">
                <a:latin typeface="Goudy Old Style" pitchFamily="18" charset="0"/>
              </a:rPr>
              <a:t>maintain </a:t>
            </a:r>
            <a:r>
              <a:rPr lang="en-GB" sz="2600" dirty="0">
                <a:latin typeface="Goudy Old Style" pitchFamily="18" charset="0"/>
              </a:rPr>
              <a:t>and reproduce </a:t>
            </a:r>
            <a:endParaRPr lang="en-GB" sz="2600" dirty="0" smtClean="0">
              <a:latin typeface="Goudy Old Style" pitchFamily="18" charset="0"/>
            </a:endParaRPr>
          </a:p>
          <a:p>
            <a:pPr marL="1522413" lvl="2" indent="-608013" algn="just"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r>
              <a:rPr lang="en-GB" sz="2600" dirty="0" smtClean="0">
                <a:latin typeface="Goudy Old Style" pitchFamily="18" charset="0"/>
              </a:rPr>
              <a:t>use </a:t>
            </a:r>
            <a:r>
              <a:rPr lang="en-GB" sz="2600" dirty="0">
                <a:latin typeface="Goudy Old Style" pitchFamily="18" charset="0"/>
              </a:rPr>
              <a:t>and store energy</a:t>
            </a:r>
            <a:r>
              <a:rPr lang="en-GB" sz="2600" dirty="0" smtClean="0">
                <a:latin typeface="Goudy Old Style" pitchFamily="18" charset="0"/>
              </a:rPr>
              <a:t>.</a:t>
            </a:r>
          </a:p>
          <a:p>
            <a:pPr marL="608013" indent="-608013" algn="just"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r>
              <a:rPr lang="en-GB" sz="2600" dirty="0">
                <a:latin typeface="Goudy Old Style" pitchFamily="18" charset="0"/>
              </a:rPr>
              <a:t>Appr.10, 000 kinds bio-molecules  in animal and plant cells</a:t>
            </a:r>
          </a:p>
          <a:p>
            <a:pPr marL="608013" indent="-608013" algn="just"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endParaRPr lang="en-GB" sz="2600" dirty="0">
              <a:latin typeface="Goudy Old Style" pitchFamily="18" charset="0"/>
            </a:endParaRPr>
          </a:p>
          <a:p>
            <a:pPr marL="608013" indent="-608013" algn="just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v"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endParaRPr lang="en-GB" sz="2800" dirty="0">
              <a:solidFill>
                <a:srgbClr val="000000"/>
              </a:solidFill>
              <a:latin typeface="Goudy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30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1066800" y="152400"/>
            <a:ext cx="7467600" cy="487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ctr"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1" dirty="0">
                <a:latin typeface="Goudy Old Style" pitchFamily="18" charset="0"/>
              </a:rPr>
              <a:t>Hierarchy of biological organization</a:t>
            </a:r>
            <a:endParaRPr lang="en-GB" sz="3200" b="1" dirty="0">
              <a:solidFill>
                <a:srgbClr val="575F6D"/>
              </a:solidFill>
              <a:latin typeface="Gabriola" pitchFamily="82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28600" y="685800"/>
            <a:ext cx="8915400" cy="6172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271463" indent="-271463">
              <a:lnSpc>
                <a:spcPct val="78000"/>
              </a:lnSpc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Five level of </a:t>
            </a:r>
            <a:r>
              <a:rPr lang="en-GB" sz="2800" dirty="0" err="1" smtClean="0">
                <a:solidFill>
                  <a:srgbClr val="000000"/>
                </a:solidFill>
                <a:latin typeface="Goudy Old Style" pitchFamily="18" charset="0"/>
              </a:rPr>
              <a:t>biomolecular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 organisations</a:t>
            </a:r>
          </a:p>
          <a:p>
            <a:pPr marL="457200" indent="-457200">
              <a:lnSpc>
                <a:spcPct val="78000"/>
              </a:lnSpc>
              <a:spcBef>
                <a:spcPts val="600"/>
              </a:spcBef>
              <a:buSzPct val="70000"/>
              <a:buFont typeface="+mj-lt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Level 1: Elements</a:t>
            </a:r>
            <a:r>
              <a:rPr lang="en-GB" sz="2800" dirty="0">
                <a:latin typeface="Goudy Old Style" pitchFamily="18" charset="0"/>
              </a:rPr>
              <a:t> </a:t>
            </a:r>
            <a:endParaRPr lang="en-GB" sz="2800" dirty="0" smtClean="0">
              <a:latin typeface="Goudy Old Style" pitchFamily="18" charset="0"/>
            </a:endParaRPr>
          </a:p>
          <a:p>
            <a:pPr marL="800100" lvl="1" indent="-342900">
              <a:lnSpc>
                <a:spcPct val="78000"/>
              </a:lnSpc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dirty="0" smtClean="0">
                <a:latin typeface="Goudy Old Style" pitchFamily="18" charset="0"/>
              </a:rPr>
              <a:t>Made </a:t>
            </a:r>
            <a:r>
              <a:rPr lang="en-GB" sz="2000" dirty="0">
                <a:latin typeface="Goudy Old Style" pitchFamily="18" charset="0"/>
              </a:rPr>
              <a:t>up by combination of various elements  (C, H, N, O, P, S)</a:t>
            </a:r>
            <a:endParaRPr lang="en-GB" sz="2000" dirty="0" smtClean="0">
              <a:solidFill>
                <a:srgbClr val="000000"/>
              </a:solidFill>
              <a:latin typeface="Goudy Old Style" pitchFamily="18" charset="0"/>
            </a:endParaRPr>
          </a:p>
          <a:p>
            <a:pPr marL="457200" indent="-457200">
              <a:lnSpc>
                <a:spcPct val="78000"/>
              </a:lnSpc>
              <a:spcBef>
                <a:spcPts val="600"/>
              </a:spcBef>
              <a:buSzPct val="70000"/>
              <a:buFont typeface="+mj-lt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Level 2: </a:t>
            </a:r>
            <a:r>
              <a:rPr lang="en-GB" sz="2800" dirty="0" err="1" smtClean="0">
                <a:solidFill>
                  <a:srgbClr val="000000"/>
                </a:solidFill>
                <a:latin typeface="Goudy Old Style" pitchFamily="18" charset="0"/>
              </a:rPr>
              <a:t>Micromolecules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 (monomeric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units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)</a:t>
            </a:r>
            <a:endParaRPr lang="en-GB" sz="2800" dirty="0">
              <a:solidFill>
                <a:srgbClr val="000000"/>
              </a:solidFill>
              <a:latin typeface="Goudy Old Style" pitchFamily="18" charset="0"/>
            </a:endParaRPr>
          </a:p>
          <a:p>
            <a:pPr marL="1189037" lvl="2" indent="-457200">
              <a:lnSpc>
                <a:spcPct val="78000"/>
              </a:lnSpc>
              <a:spcBef>
                <a:spcPts val="450"/>
              </a:spcBef>
              <a:buSzPct val="6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dirty="0" smtClean="0">
                <a:solidFill>
                  <a:srgbClr val="000000"/>
                </a:solidFill>
                <a:latin typeface="Goudy Old Style" pitchFamily="18" charset="0"/>
              </a:rPr>
              <a:t>Amino acids </a:t>
            </a:r>
            <a:endParaRPr lang="en-GB" sz="2000" dirty="0">
              <a:solidFill>
                <a:srgbClr val="000000"/>
              </a:solidFill>
              <a:latin typeface="Goudy Old Style" pitchFamily="18" charset="0"/>
            </a:endParaRPr>
          </a:p>
          <a:p>
            <a:pPr marL="1189037" lvl="2" indent="-457200">
              <a:lnSpc>
                <a:spcPct val="78000"/>
              </a:lnSpc>
              <a:spcBef>
                <a:spcPts val="450"/>
              </a:spcBef>
              <a:buSzPct val="6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dirty="0" smtClean="0">
                <a:solidFill>
                  <a:srgbClr val="000000"/>
                </a:solidFill>
                <a:latin typeface="Goudy Old Style" pitchFamily="18" charset="0"/>
              </a:rPr>
              <a:t>Sugars </a:t>
            </a:r>
            <a:endParaRPr lang="en-GB" sz="2000" dirty="0">
              <a:solidFill>
                <a:srgbClr val="000000"/>
              </a:solidFill>
              <a:latin typeface="Goudy Old Style" pitchFamily="18" charset="0"/>
            </a:endParaRPr>
          </a:p>
          <a:p>
            <a:pPr marL="1189037" lvl="2" indent="-457200">
              <a:lnSpc>
                <a:spcPct val="78000"/>
              </a:lnSpc>
              <a:spcBef>
                <a:spcPts val="450"/>
              </a:spcBef>
              <a:buSzPct val="6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dirty="0">
                <a:solidFill>
                  <a:srgbClr val="000000"/>
                </a:solidFill>
                <a:latin typeface="Goudy Old Style" pitchFamily="18" charset="0"/>
              </a:rPr>
              <a:t>F</a:t>
            </a:r>
            <a:r>
              <a:rPr lang="en-GB" sz="2000" dirty="0" smtClean="0">
                <a:solidFill>
                  <a:srgbClr val="000000"/>
                </a:solidFill>
                <a:latin typeface="Goudy Old Style" pitchFamily="18" charset="0"/>
              </a:rPr>
              <a:t>atty </a:t>
            </a:r>
            <a:r>
              <a:rPr lang="en-GB" sz="2000" dirty="0">
                <a:solidFill>
                  <a:srgbClr val="000000"/>
                </a:solidFill>
                <a:latin typeface="Goudy Old Style" pitchFamily="18" charset="0"/>
              </a:rPr>
              <a:t>acids</a:t>
            </a:r>
          </a:p>
          <a:p>
            <a:pPr marL="1189037" lvl="2" indent="-457200">
              <a:lnSpc>
                <a:spcPct val="78000"/>
              </a:lnSpc>
              <a:spcBef>
                <a:spcPts val="450"/>
              </a:spcBef>
              <a:buSzPct val="6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dirty="0">
                <a:solidFill>
                  <a:srgbClr val="000000"/>
                </a:solidFill>
                <a:latin typeface="Goudy Old Style" pitchFamily="18" charset="0"/>
              </a:rPr>
              <a:t>Nucleotides</a:t>
            </a:r>
          </a:p>
          <a:p>
            <a:pPr marL="457200" indent="-457200">
              <a:lnSpc>
                <a:spcPct val="78000"/>
              </a:lnSpc>
              <a:spcBef>
                <a:spcPts val="600"/>
              </a:spcBef>
              <a:buSzPct val="70000"/>
              <a:buFont typeface="+mj-lt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Level 3: Macromolecules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(polymeric units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) :</a:t>
            </a:r>
          </a:p>
          <a:p>
            <a:pPr lvl="2" indent="-182563">
              <a:lnSpc>
                <a:spcPct val="78000"/>
              </a:lnSpc>
              <a:spcBef>
                <a:spcPts val="450"/>
              </a:spcBef>
              <a:buSzPct val="6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dirty="0" smtClean="0">
                <a:solidFill>
                  <a:srgbClr val="000000"/>
                </a:solidFill>
                <a:latin typeface="Goudy Old Style" pitchFamily="18" charset="0"/>
              </a:rPr>
              <a:t>Protein</a:t>
            </a:r>
          </a:p>
          <a:p>
            <a:pPr lvl="2" indent="-182563">
              <a:lnSpc>
                <a:spcPct val="78000"/>
              </a:lnSpc>
              <a:spcBef>
                <a:spcPts val="450"/>
              </a:spcBef>
              <a:buSzPct val="6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dirty="0" smtClean="0">
                <a:solidFill>
                  <a:srgbClr val="000000"/>
                </a:solidFill>
                <a:latin typeface="Goudy Old Style" pitchFamily="18" charset="0"/>
              </a:rPr>
              <a:t>Lipids</a:t>
            </a:r>
            <a:endParaRPr lang="en-GB" sz="2000" dirty="0">
              <a:solidFill>
                <a:srgbClr val="000000"/>
              </a:solidFill>
              <a:latin typeface="Goudy Old Style" pitchFamily="18" charset="0"/>
            </a:endParaRPr>
          </a:p>
          <a:p>
            <a:pPr lvl="2" indent="-182563">
              <a:lnSpc>
                <a:spcPct val="78000"/>
              </a:lnSpc>
              <a:spcBef>
                <a:spcPts val="450"/>
              </a:spcBef>
              <a:buSzPct val="6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dirty="0">
                <a:solidFill>
                  <a:srgbClr val="000000"/>
                </a:solidFill>
                <a:latin typeface="Goudy Old Style" pitchFamily="18" charset="0"/>
              </a:rPr>
              <a:t>Carbohydrates</a:t>
            </a:r>
          </a:p>
          <a:p>
            <a:pPr lvl="2" indent="-182563">
              <a:lnSpc>
                <a:spcPct val="78000"/>
              </a:lnSpc>
              <a:spcBef>
                <a:spcPts val="450"/>
              </a:spcBef>
              <a:buSzPct val="6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dirty="0">
                <a:solidFill>
                  <a:srgbClr val="000000"/>
                </a:solidFill>
                <a:latin typeface="Goudy Old Style" pitchFamily="18" charset="0"/>
              </a:rPr>
              <a:t>Nucleic acids</a:t>
            </a:r>
          </a:p>
          <a:p>
            <a:pPr marL="457200" indent="-457200">
              <a:lnSpc>
                <a:spcPct val="78000"/>
              </a:lnSpc>
              <a:spcBef>
                <a:spcPts val="600"/>
              </a:spcBef>
              <a:buSzPct val="70000"/>
              <a:buFont typeface="+mj-lt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Level 4: </a:t>
            </a:r>
            <a:r>
              <a:rPr lang="en-GB" sz="2800" dirty="0" err="1" smtClean="0">
                <a:solidFill>
                  <a:srgbClr val="000000"/>
                </a:solidFill>
                <a:latin typeface="Goudy Old Style" pitchFamily="18" charset="0"/>
              </a:rPr>
              <a:t>Supramolecular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complexes e.g.</a:t>
            </a:r>
          </a:p>
          <a:p>
            <a:pPr lvl="2" indent="-182563">
              <a:lnSpc>
                <a:spcPct val="78000"/>
              </a:lnSpc>
              <a:spcBef>
                <a:spcPts val="450"/>
              </a:spcBef>
              <a:buSzPct val="6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dirty="0">
                <a:solidFill>
                  <a:srgbClr val="000000"/>
                </a:solidFill>
                <a:latin typeface="Goudy Old Style" pitchFamily="18" charset="0"/>
              </a:rPr>
              <a:t>Chromosomes</a:t>
            </a:r>
          </a:p>
          <a:p>
            <a:pPr lvl="2" indent="-182563">
              <a:lnSpc>
                <a:spcPct val="78000"/>
              </a:lnSpc>
              <a:spcBef>
                <a:spcPts val="450"/>
              </a:spcBef>
              <a:buSzPct val="6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dirty="0">
                <a:solidFill>
                  <a:srgbClr val="000000"/>
                </a:solidFill>
                <a:latin typeface="Goudy Old Style" pitchFamily="18" charset="0"/>
              </a:rPr>
              <a:t>Plasma membrane</a:t>
            </a:r>
          </a:p>
          <a:p>
            <a:pPr lvl="2" indent="-182563">
              <a:lnSpc>
                <a:spcPct val="78000"/>
              </a:lnSpc>
              <a:spcBef>
                <a:spcPts val="450"/>
              </a:spcBef>
              <a:buSzPct val="6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dirty="0">
                <a:solidFill>
                  <a:srgbClr val="000000"/>
                </a:solidFill>
                <a:latin typeface="Goudy Old Style" pitchFamily="18" charset="0"/>
              </a:rPr>
              <a:t>Cell wall </a:t>
            </a:r>
            <a:endParaRPr lang="en-GB" sz="2000" dirty="0" smtClean="0">
              <a:solidFill>
                <a:srgbClr val="000000"/>
              </a:solidFill>
              <a:latin typeface="Goudy Old Style" pitchFamily="18" charset="0"/>
            </a:endParaRPr>
          </a:p>
          <a:p>
            <a:pPr marL="274637" indent="-457200">
              <a:lnSpc>
                <a:spcPct val="78000"/>
              </a:lnSpc>
              <a:spcBef>
                <a:spcPts val="450"/>
              </a:spcBef>
              <a:buSzPct val="60000"/>
              <a:buFont typeface="+mj-lt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Level 5: The cell and its organelles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			 </a:t>
            </a:r>
          </a:p>
          <a:p>
            <a:pPr lvl="2" indent="-182563">
              <a:lnSpc>
                <a:spcPct val="78000"/>
              </a:lnSpc>
              <a:spcBef>
                <a:spcPts val="450"/>
              </a:spcBef>
              <a:buSzPct val="6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800" dirty="0">
              <a:solidFill>
                <a:srgbClr val="000000"/>
              </a:solidFill>
              <a:latin typeface="Goudy Old Style" pitchFamily="18" charset="0"/>
            </a:endParaRPr>
          </a:p>
          <a:p>
            <a:pPr lvl="2" indent="-182563">
              <a:lnSpc>
                <a:spcPct val="78000"/>
              </a:lnSpc>
              <a:spcBef>
                <a:spcPts val="450"/>
              </a:spcBef>
              <a:buClr>
                <a:srgbClr val="E0752F"/>
              </a:buClr>
              <a:buSzPct val="60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3200" dirty="0">
              <a:solidFill>
                <a:srgbClr val="000000"/>
              </a:solidFill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7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sz="3600" b="1" smtClean="0">
                <a:latin typeface="Goudy Old Style" pitchFamily="18" charset="0"/>
              </a:rPr>
              <a:t>Hierarchy of biological organization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None/>
            </a:pPr>
            <a:r>
              <a:rPr lang="en-US" sz="3600" dirty="0" smtClean="0">
                <a:solidFill>
                  <a:srgbClr val="FF0000"/>
                </a:solidFill>
                <a:latin typeface="Goudy Old Style" pitchFamily="18" charset="0"/>
              </a:rPr>
              <a:t>Elements</a:t>
            </a:r>
          </a:p>
          <a:p>
            <a:pPr algn="just">
              <a:spcBef>
                <a:spcPts val="600"/>
              </a:spcBef>
              <a:buSzPct val="100000"/>
              <a:buFont typeface="Wingdings" pitchFamily="2" charset="2"/>
              <a:buChar char="v"/>
            </a:pPr>
            <a:r>
              <a:rPr lang="en-US" sz="2800" dirty="0" smtClean="0">
                <a:latin typeface="Goudy Old Style" pitchFamily="18" charset="0"/>
              </a:rPr>
              <a:t>about 28 chemical elements occur naturally in biological material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en-US" sz="2800" dirty="0" smtClean="0">
                <a:latin typeface="Goudy Old Style" pitchFamily="18" charset="0"/>
              </a:rPr>
              <a:t>Three major categories of elements based on importance:</a:t>
            </a:r>
          </a:p>
          <a:p>
            <a:pPr marL="971550" lvl="1" indent="-514350">
              <a:lnSpc>
                <a:spcPct val="90000"/>
              </a:lnSpc>
              <a:buFontTx/>
              <a:buAutoNum type="arabicPeriod"/>
            </a:pPr>
            <a:r>
              <a:rPr lang="en-US" b="1" dirty="0" smtClean="0">
                <a:latin typeface="Goudy Old Style" pitchFamily="18" charset="0"/>
              </a:rPr>
              <a:t>Major  elements</a:t>
            </a:r>
            <a:endParaRPr lang="en-US" dirty="0" smtClean="0">
              <a:latin typeface="Goudy Old Style" pitchFamily="18" charset="0"/>
            </a:endParaRPr>
          </a:p>
          <a:p>
            <a:pPr marL="1371600" lvl="2" indent="-514350">
              <a:lnSpc>
                <a:spcPct val="90000"/>
              </a:lnSpc>
              <a:buFont typeface="Wingdings" pitchFamily="2" charset="2"/>
              <a:buChar char="v"/>
            </a:pPr>
            <a:r>
              <a:rPr lang="en-US" dirty="0" smtClean="0">
                <a:latin typeface="Goudy Old Style" pitchFamily="18" charset="0"/>
              </a:rPr>
              <a:t>found in bulk form -make </a:t>
            </a:r>
            <a:r>
              <a:rPr lang="en-US" dirty="0">
                <a:latin typeface="Goudy Old Style" pitchFamily="18" charset="0"/>
              </a:rPr>
              <a:t>up 92% of the dry </a:t>
            </a:r>
            <a:r>
              <a:rPr lang="en-US" dirty="0" err="1" smtClean="0">
                <a:latin typeface="Goudy Old Style" pitchFamily="18" charset="0"/>
              </a:rPr>
              <a:t>wt</a:t>
            </a:r>
            <a:r>
              <a:rPr lang="en-US" dirty="0" smtClean="0">
                <a:latin typeface="Goudy Old Style" pitchFamily="18" charset="0"/>
              </a:rPr>
              <a:t> of organisms</a:t>
            </a:r>
            <a:endParaRPr lang="en-US" dirty="0">
              <a:latin typeface="Goudy Old Style" pitchFamily="18" charset="0"/>
            </a:endParaRPr>
          </a:p>
          <a:p>
            <a:pPr marL="1371600" lvl="2" indent="-514350">
              <a:lnSpc>
                <a:spcPct val="90000"/>
              </a:lnSpc>
              <a:buFont typeface="Wingdings" pitchFamily="2" charset="2"/>
              <a:buChar char="v"/>
            </a:pPr>
            <a:r>
              <a:rPr lang="en-US" dirty="0" smtClean="0">
                <a:latin typeface="Goudy Old Style" pitchFamily="18" charset="0"/>
              </a:rPr>
              <a:t>are </a:t>
            </a:r>
            <a:r>
              <a:rPr lang="en-US" dirty="0">
                <a:latin typeface="Goudy Old Style" pitchFamily="18" charset="0"/>
              </a:rPr>
              <a:t>essential for life</a:t>
            </a:r>
            <a:r>
              <a:rPr lang="en-US" dirty="0" smtClean="0">
                <a:latin typeface="Goudy Old Style" pitchFamily="18" charset="0"/>
              </a:rPr>
              <a:t>:</a:t>
            </a:r>
          </a:p>
          <a:p>
            <a:pPr marL="1371600" lvl="2" indent="-514350">
              <a:lnSpc>
                <a:spcPct val="90000"/>
              </a:lnSpc>
              <a:buFont typeface="Wingdings" pitchFamily="2" charset="2"/>
              <a:buChar char="v"/>
            </a:pPr>
            <a:r>
              <a:rPr lang="en-US" dirty="0" smtClean="0">
                <a:latin typeface="Goudy Old Style" pitchFamily="18" charset="0"/>
              </a:rPr>
              <a:t>Include C, H, O, N, P, S </a:t>
            </a:r>
          </a:p>
          <a:p>
            <a:pPr marL="971550" lvl="1" indent="-514350">
              <a:lnSpc>
                <a:spcPct val="90000"/>
              </a:lnSpc>
              <a:buFontTx/>
              <a:buAutoNum type="arabicPeriod"/>
            </a:pPr>
            <a:r>
              <a:rPr lang="en-US" b="1" dirty="0">
                <a:latin typeface="Goudy Old Style" pitchFamily="18" charset="0"/>
              </a:rPr>
              <a:t>Trace elements 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dirty="0" smtClean="0">
                <a:latin typeface="Goudy Old Style" pitchFamily="18" charset="0"/>
              </a:rPr>
              <a:t>Found in trace quantities</a:t>
            </a:r>
          </a:p>
          <a:p>
            <a:pPr marL="1371600" lvl="2" indent="-514350">
              <a:lnSpc>
                <a:spcPct val="90000"/>
              </a:lnSpc>
              <a:buFont typeface="Wingdings" pitchFamily="2" charset="2"/>
              <a:buChar char="v"/>
            </a:pPr>
            <a:r>
              <a:rPr lang="en-US" dirty="0">
                <a:latin typeface="Goudy Old Style" pitchFamily="18" charset="0"/>
              </a:rPr>
              <a:t>very likely essential for life: </a:t>
            </a:r>
          </a:p>
          <a:p>
            <a:pPr marL="1371600" lvl="2" indent="-514350">
              <a:lnSpc>
                <a:spcPct val="90000"/>
              </a:lnSpc>
              <a:buFont typeface="Wingdings" pitchFamily="2" charset="2"/>
              <a:buChar char="v"/>
            </a:pPr>
            <a:r>
              <a:rPr lang="en-US" dirty="0" smtClean="0">
                <a:latin typeface="Goudy Old Style" pitchFamily="18" charset="0"/>
              </a:rPr>
              <a:t>Include Ca, </a:t>
            </a:r>
            <a:r>
              <a:rPr lang="en-US" dirty="0" err="1" smtClean="0">
                <a:latin typeface="Goudy Old Style" pitchFamily="18" charset="0"/>
              </a:rPr>
              <a:t>Mn</a:t>
            </a:r>
            <a:r>
              <a:rPr lang="en-US" dirty="0" smtClean="0">
                <a:latin typeface="Goudy Old Style" pitchFamily="18" charset="0"/>
              </a:rPr>
              <a:t>, Fe, I. </a:t>
            </a: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en-US" dirty="0" smtClean="0">
                <a:latin typeface="Goudy Old Style" pitchFamily="18" charset="0"/>
              </a:rPr>
              <a:t>Others like As, Br, Mo. may also be essential for life</a:t>
            </a:r>
          </a:p>
        </p:txBody>
      </p:sp>
    </p:spTree>
    <p:extLst>
      <p:ext uri="{BB962C8B-B14F-4D97-AF65-F5344CB8AC3E}">
        <p14:creationId xmlns:p14="http://schemas.microsoft.com/office/powerpoint/2010/main" val="370653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228600" y="685800"/>
            <a:ext cx="8534400" cy="594360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buNone/>
            </a:pPr>
            <a:r>
              <a:rPr lang="en-US" sz="2800" dirty="0" err="1" smtClean="0">
                <a:solidFill>
                  <a:srgbClr val="FF0000"/>
                </a:solidFill>
                <a:latin typeface="Goudy Old Style" pitchFamily="18" charset="0"/>
              </a:rPr>
              <a:t>Micromolecules</a:t>
            </a:r>
            <a:endParaRPr lang="en-US" sz="2800" dirty="0" smtClean="0">
              <a:solidFill>
                <a:srgbClr val="FF0000"/>
              </a:solidFill>
              <a:latin typeface="Goudy Old Style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800" dirty="0" smtClean="0">
                <a:latin typeface="Goudy Old Style" pitchFamily="18" charset="0"/>
              </a:rPr>
              <a:t>building block (</a:t>
            </a:r>
            <a:r>
              <a:rPr lang="en-US" sz="2800" dirty="0" err="1" smtClean="0">
                <a:latin typeface="Goudy Old Style" pitchFamily="18" charset="0"/>
              </a:rPr>
              <a:t>monomeric</a:t>
            </a:r>
            <a:r>
              <a:rPr lang="en-US" sz="2800" dirty="0" smtClean="0">
                <a:latin typeface="Goudy Old Style" pitchFamily="18" charset="0"/>
              </a:rPr>
              <a:t>) units of polymers</a:t>
            </a:r>
          </a:p>
          <a:p>
            <a:pPr algn="just">
              <a:buFont typeface="Wingdings" pitchFamily="2" charset="2"/>
              <a:buChar char="v"/>
            </a:pPr>
            <a:r>
              <a:rPr lang="en-GB" sz="2800" dirty="0" smtClean="0">
                <a:latin typeface="Goudy Old Style" pitchFamily="18" charset="0"/>
              </a:rPr>
              <a:t>made up from simple elements- </a:t>
            </a:r>
          </a:p>
          <a:p>
            <a:pPr algn="just">
              <a:buFont typeface="Wingdings" pitchFamily="2" charset="2"/>
              <a:buChar char="v"/>
            </a:pPr>
            <a:r>
              <a:rPr lang="en-GB" sz="2800" dirty="0" smtClean="0">
                <a:latin typeface="Goudy Old Style" pitchFamily="18" charset="0"/>
              </a:rPr>
              <a:t>C, O, N &amp; H are the major elements</a:t>
            </a:r>
          </a:p>
          <a:p>
            <a:pPr algn="just">
              <a:buFont typeface="Wingdings" pitchFamily="2" charset="2"/>
              <a:buChar char="v"/>
            </a:pPr>
            <a:r>
              <a:rPr lang="en-GB" sz="2800" dirty="0" smtClean="0">
                <a:latin typeface="Goudy Old Style" pitchFamily="18" charset="0"/>
              </a:rPr>
              <a:t>versatile but </a:t>
            </a:r>
            <a:r>
              <a:rPr lang="en-US" sz="2800" dirty="0" smtClean="0">
                <a:latin typeface="Goudy Old Style" pitchFamily="18" charset="0"/>
              </a:rPr>
              <a:t>limited in number </a:t>
            </a:r>
            <a:r>
              <a:rPr lang="en-GB" sz="2800" dirty="0" smtClean="0">
                <a:latin typeface="Goudy Old Style" pitchFamily="18" charset="0"/>
              </a:rPr>
              <a:t>in most organisms</a:t>
            </a:r>
          </a:p>
          <a:p>
            <a:pPr algn="just">
              <a:buFont typeface="Wingdings" pitchFamily="2" charset="2"/>
              <a:buChar char="v"/>
            </a:pPr>
            <a:r>
              <a:rPr lang="en-GB" sz="2800" dirty="0" smtClean="0">
                <a:latin typeface="Goudy Old Style" pitchFamily="18" charset="0"/>
              </a:rPr>
              <a:t>Each performs different function in the cells. </a:t>
            </a:r>
            <a:endParaRPr lang="en-US" sz="2800" dirty="0" smtClean="0">
              <a:latin typeface="Goudy Old Style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GB" sz="2800" dirty="0" smtClean="0">
                <a:latin typeface="Goudy Old Style" pitchFamily="18" charset="0"/>
              </a:rPr>
              <a:t>Organisms share the same </a:t>
            </a:r>
            <a:r>
              <a:rPr lang="en-GB" sz="2800" dirty="0" err="1" smtClean="0">
                <a:latin typeface="Goudy Old Style" pitchFamily="18" charset="0"/>
              </a:rPr>
              <a:t>micromolecules</a:t>
            </a:r>
            <a:endParaRPr lang="en-US" sz="2800" dirty="0" smtClean="0">
              <a:latin typeface="Goudy Old Style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800" dirty="0" smtClean="0">
                <a:latin typeface="Goudy Old Style" pitchFamily="18" charset="0"/>
              </a:rPr>
              <a:t>Organisms are unique based on the arrangement of </a:t>
            </a:r>
            <a:r>
              <a:rPr lang="en-US" sz="2800" dirty="0" err="1" smtClean="0">
                <a:latin typeface="Goudy Old Style" pitchFamily="18" charset="0"/>
              </a:rPr>
              <a:t>micromolecules</a:t>
            </a:r>
            <a:r>
              <a:rPr lang="en-US" sz="2800" dirty="0" smtClean="0">
                <a:latin typeface="Goudy Old Style" pitchFamily="18" charset="0"/>
              </a:rPr>
              <a:t> into polymers</a:t>
            </a:r>
          </a:p>
          <a:p>
            <a:pPr algn="just">
              <a:buFont typeface="Wingdings" pitchFamily="2" charset="2"/>
              <a:buChar char="v"/>
            </a:pPr>
            <a:r>
              <a:rPr lang="en-US" sz="2800" dirty="0" smtClean="0">
                <a:latin typeface="Goudy Old Style" pitchFamily="18" charset="0"/>
              </a:rPr>
              <a:t>An immense variety of polymers can be built from a small set of monomers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</a:pPr>
            <a:endParaRPr lang="en-US" sz="2800" dirty="0" smtClean="0">
              <a:latin typeface="Goudy Old Style" pitchFamily="18" charset="0"/>
            </a:endParaRPr>
          </a:p>
          <a:p>
            <a:pPr>
              <a:buFont typeface="Wingdings" pitchFamily="2" charset="2"/>
              <a:buChar char="v"/>
            </a:pPr>
            <a:endParaRPr lang="en-US" sz="2800" dirty="0" smtClean="0">
              <a:latin typeface="Goudy Old Style" pitchFamily="18" charset="0"/>
            </a:endParaRPr>
          </a:p>
        </p:txBody>
      </p:sp>
      <p:sp>
        <p:nvSpPr>
          <p:cNvPr id="23555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792162"/>
          </a:xfrm>
        </p:spPr>
        <p:txBody>
          <a:bodyPr/>
          <a:lstStyle/>
          <a:p>
            <a:r>
              <a:rPr lang="en-US" sz="3600" b="1" dirty="0" smtClean="0">
                <a:latin typeface="Goudy Old Style" pitchFamily="18" charset="0"/>
              </a:rPr>
              <a:t>Hierarchy of biological organization</a:t>
            </a:r>
          </a:p>
        </p:txBody>
      </p:sp>
    </p:spTree>
    <p:extLst>
      <p:ext uri="{BB962C8B-B14F-4D97-AF65-F5344CB8AC3E}">
        <p14:creationId xmlns:p14="http://schemas.microsoft.com/office/powerpoint/2010/main" val="84511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>
            <a:spLocks noChangeArrowheads="1"/>
          </p:cNvSpPr>
          <p:nvPr/>
        </p:nvSpPr>
        <p:spPr bwMode="auto">
          <a:xfrm>
            <a:off x="457200" y="0"/>
            <a:ext cx="8229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ctr"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800" b="1" cap="all" dirty="0">
                <a:latin typeface="Goudy Old Style" pitchFamily="18" charset="0"/>
              </a:rPr>
              <a:t>MAJOR CLASSES OF </a:t>
            </a:r>
            <a:r>
              <a:rPr lang="en-GB" sz="2800" b="1" cap="all" dirty="0" smtClean="0">
                <a:latin typeface="Goudy Old Style" pitchFamily="18" charset="0"/>
              </a:rPr>
              <a:t>MICROMOLECULES</a:t>
            </a:r>
            <a:endParaRPr lang="en-GB" sz="2800" cap="all" dirty="0">
              <a:latin typeface="Goudy Old Style" pitchFamily="18" charset="0"/>
            </a:endParaRPr>
          </a:p>
        </p:txBody>
      </p:sp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76200" y="685800"/>
            <a:ext cx="6781800" cy="698870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341313" indent="-341313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800" b="1" dirty="0">
                <a:solidFill>
                  <a:srgbClr val="FF0000"/>
                </a:solidFill>
                <a:latin typeface="Goudy Old Style" pitchFamily="18" charset="0"/>
              </a:rPr>
              <a:t>Amino </a:t>
            </a:r>
            <a:r>
              <a:rPr lang="en-GB" sz="2800" b="1" dirty="0" smtClean="0">
                <a:solidFill>
                  <a:srgbClr val="FF0000"/>
                </a:solidFill>
                <a:latin typeface="Goudy Old Style" pitchFamily="18" charset="0"/>
              </a:rPr>
              <a:t>acids</a:t>
            </a:r>
            <a:endParaRPr lang="en-GB" sz="2800" b="1" dirty="0">
              <a:solidFill>
                <a:srgbClr val="FF0000"/>
              </a:solidFill>
              <a:latin typeface="Goudy Old Style" pitchFamily="18" charset="0"/>
            </a:endParaRPr>
          </a:p>
          <a:p>
            <a:pPr marL="341313" indent="-341313"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Building blocks of proteins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.</a:t>
            </a:r>
          </a:p>
          <a:p>
            <a:pPr marL="341313" indent="-341313"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20 commonly occurring amino acids.</a:t>
            </a:r>
          </a:p>
          <a:p>
            <a:pPr marL="798513" lvl="1" indent="-341313"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 Consist of  an amino carboxyl &amp; R-group</a:t>
            </a:r>
            <a:endParaRPr lang="en-GB" sz="2800" dirty="0">
              <a:solidFill>
                <a:srgbClr val="000000"/>
              </a:solidFill>
              <a:latin typeface="Goudy Old Style" pitchFamily="18" charset="0"/>
            </a:endParaRPr>
          </a:p>
          <a:p>
            <a:pPr marL="798513" lvl="1" indent="-341313"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R-group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(side chains) determines</a:t>
            </a:r>
          </a:p>
          <a:p>
            <a:pPr marL="1255713" lvl="2" indent="-341313"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800" dirty="0" err="1" smtClean="0">
                <a:solidFill>
                  <a:srgbClr val="000000"/>
                </a:solidFill>
                <a:latin typeface="Goudy Old Style" pitchFamily="18" charset="0"/>
              </a:rPr>
              <a:t>a.a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 chemical properties</a:t>
            </a:r>
            <a:endParaRPr lang="en-GB" sz="2800" dirty="0">
              <a:solidFill>
                <a:srgbClr val="000000"/>
              </a:solidFill>
              <a:latin typeface="Goudy Old Style" pitchFamily="18" charset="0"/>
            </a:endParaRPr>
          </a:p>
          <a:p>
            <a:pPr marL="1255713" lvl="2" indent="-341313"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protein folding &amp;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its biological function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.</a:t>
            </a:r>
          </a:p>
          <a:p>
            <a:pPr marL="341313" indent="-341313"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800" dirty="0" smtClean="0">
                <a:solidFill>
                  <a:srgbClr val="FF0000"/>
                </a:solidFill>
                <a:latin typeface="Goudy Old Style" pitchFamily="18" charset="0"/>
              </a:rPr>
              <a:t>Nucleotides </a:t>
            </a:r>
            <a:endParaRPr lang="en-GB" sz="2800" dirty="0" smtClean="0">
              <a:solidFill>
                <a:srgbClr val="FF0000"/>
              </a:solidFill>
              <a:latin typeface="Goudy Old Style" pitchFamily="18" charset="0"/>
            </a:endParaRPr>
          </a:p>
          <a:p>
            <a:pPr marL="798513" lvl="1" indent="-341313"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Building blocks of nucleic acids- DNA &amp;RNA</a:t>
            </a:r>
          </a:p>
          <a:p>
            <a:pPr marL="798513" lvl="1" indent="-341313"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Consists of nitrogenous bases, pentose sugar and a phosphate group</a:t>
            </a:r>
          </a:p>
          <a:p>
            <a:pPr lvl="2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en-GB" sz="2800" dirty="0">
              <a:solidFill>
                <a:srgbClr val="000000"/>
              </a:solidFill>
              <a:latin typeface="Goudy Old Style" pitchFamily="18" charset="0"/>
            </a:endParaRPr>
          </a:p>
          <a:p>
            <a:pPr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en-GB" sz="2800" dirty="0">
              <a:solidFill>
                <a:srgbClr val="000000"/>
              </a:solidFill>
              <a:latin typeface="Goudy Old Style" pitchFamily="18" charset="0"/>
            </a:endParaRPr>
          </a:p>
        </p:txBody>
      </p:sp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1143000"/>
            <a:ext cx="2133600" cy="2667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505952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152400" y="762000"/>
            <a:ext cx="6096000" cy="609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87350" indent="-341313"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600" dirty="0" smtClean="0">
                <a:solidFill>
                  <a:srgbClr val="000000"/>
                </a:solidFill>
                <a:latin typeface="Goudy Old Style" pitchFamily="18" charset="0"/>
              </a:rPr>
              <a:t>Basic unit is the monosaccharide </a:t>
            </a:r>
          </a:p>
          <a:p>
            <a:pPr marL="387350" indent="-341313"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600" dirty="0" smtClean="0">
                <a:solidFill>
                  <a:srgbClr val="000000"/>
                </a:solidFill>
                <a:latin typeface="Goudy Old Style" pitchFamily="18" charset="0"/>
              </a:rPr>
              <a:t>most abundant organic molecules.</a:t>
            </a:r>
          </a:p>
          <a:p>
            <a:pPr marL="387350" indent="-341313"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600" dirty="0" smtClean="0">
                <a:solidFill>
                  <a:srgbClr val="000000"/>
                </a:solidFill>
                <a:latin typeface="Goudy Old Style" pitchFamily="18" charset="0"/>
              </a:rPr>
              <a:t>Initially synthesized in plants -photosynthesis.</a:t>
            </a:r>
          </a:p>
          <a:p>
            <a:pPr marL="844550" lvl="1" indent="-341313"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600" dirty="0" smtClean="0">
                <a:solidFill>
                  <a:srgbClr val="000000"/>
                </a:solidFill>
                <a:latin typeface="Goudy Old Style" pitchFamily="18" charset="0"/>
              </a:rPr>
              <a:t>polymerises  to form polysaccharides e.g. glycogen, starch or cellulose.</a:t>
            </a:r>
          </a:p>
          <a:p>
            <a:pPr marL="844550" lvl="1" indent="-341313"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en-GB" sz="2600" dirty="0">
              <a:solidFill>
                <a:srgbClr val="000000"/>
              </a:solidFill>
              <a:latin typeface="Goudy Old Style" pitchFamily="18" charset="0"/>
            </a:endParaRPr>
          </a:p>
          <a:p>
            <a:pPr marL="503237" lvl="1">
              <a:spcBef>
                <a:spcPts val="600"/>
              </a:spcBef>
              <a:buSzPct val="7000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400" b="1" cap="all" dirty="0" smtClean="0">
                <a:solidFill>
                  <a:srgbClr val="FF0000"/>
                </a:solidFill>
                <a:latin typeface="Goudy Old Style" pitchFamily="18" charset="0"/>
              </a:rPr>
              <a:t>Fatty acids</a:t>
            </a:r>
            <a:endParaRPr lang="en-GB" sz="2400" b="1" cap="all" dirty="0" smtClean="0">
              <a:solidFill>
                <a:srgbClr val="FF0000"/>
              </a:solidFill>
              <a:latin typeface="Goudy Old Style" pitchFamily="18" charset="0"/>
            </a:endParaRPr>
          </a:p>
          <a:p>
            <a:pPr marL="503237" lvl="1">
              <a:spcBef>
                <a:spcPts val="600"/>
              </a:spcBef>
              <a:buSzPct val="7000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en-GB" sz="2400" b="1" cap="all" dirty="0">
              <a:latin typeface="Goudy Old Style" pitchFamily="18" charset="0"/>
            </a:endParaRPr>
          </a:p>
          <a:p>
            <a:pPr marL="844550" lvl="1" indent="-341313"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en-GB" sz="2600" dirty="0">
              <a:solidFill>
                <a:srgbClr val="000000"/>
              </a:solidFill>
              <a:latin typeface="Goudy Old Style" pitchFamily="18" charset="0"/>
            </a:endParaRPr>
          </a:p>
        </p:txBody>
      </p:sp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3"/>
          <a:srcRect l="2249" t="5440" r="4507" b="5440"/>
          <a:stretch>
            <a:fillRect/>
          </a:stretch>
        </p:blipFill>
        <p:spPr bwMode="auto">
          <a:xfrm>
            <a:off x="6019800" y="457200"/>
            <a:ext cx="3124200" cy="449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228600" y="0"/>
            <a:ext cx="4572000" cy="63530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8000"/>
              </a:lnSpc>
              <a:buClr>
                <a:srgbClr val="575F6D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b="1" cap="all" dirty="0">
                <a:latin typeface="Goudy Old Style" pitchFamily="18" charset="0"/>
              </a:rPr>
              <a:t>MAJOR CLASSES OF MICROMOLECULES </a:t>
            </a:r>
          </a:p>
          <a:p>
            <a:pPr>
              <a:lnSpc>
                <a:spcPct val="98000"/>
              </a:lnSpc>
              <a:buClr>
                <a:srgbClr val="575F6D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b="1" cap="all" dirty="0">
                <a:latin typeface="Goudy Old Style" pitchFamily="18" charset="0"/>
              </a:rPr>
              <a:t> </a:t>
            </a:r>
            <a:r>
              <a:rPr lang="en-GB" b="1" cap="all" dirty="0" smtClean="0">
                <a:solidFill>
                  <a:srgbClr val="FF0000"/>
                </a:solidFill>
                <a:latin typeface="Goudy Old Style" pitchFamily="18" charset="0"/>
              </a:rPr>
              <a:t>Sugars</a:t>
            </a:r>
            <a:endParaRPr lang="en-GB" b="1" cap="all" dirty="0">
              <a:solidFill>
                <a:srgbClr val="FF0000"/>
              </a:solidFill>
              <a:latin typeface="Goudy Old Style" pitchFamily="18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33400" y="4495800"/>
            <a:ext cx="4648200" cy="2209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271463" indent="-271463">
              <a:lnSpc>
                <a:spcPct val="88000"/>
              </a:lnSpc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Long chain </a:t>
            </a:r>
            <a:r>
              <a:rPr lang="en-GB" sz="2800" dirty="0" err="1" smtClean="0">
                <a:solidFill>
                  <a:srgbClr val="000000"/>
                </a:solidFill>
                <a:latin typeface="Goudy Old Style" pitchFamily="18" charset="0"/>
              </a:rPr>
              <a:t>monocarboxylic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 acids with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even number C atoms</a:t>
            </a:r>
          </a:p>
          <a:p>
            <a:pPr marL="271463" indent="-271463">
              <a:lnSpc>
                <a:spcPct val="88000"/>
              </a:lnSpc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Two types: saturated 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or unsaturated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(C-C db) </a:t>
            </a:r>
          </a:p>
        </p:txBody>
      </p:sp>
    </p:spTree>
    <p:extLst>
      <p:ext uri="{BB962C8B-B14F-4D97-AF65-F5344CB8AC3E}">
        <p14:creationId xmlns:p14="http://schemas.microsoft.com/office/powerpoint/2010/main" val="26274818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6324600"/>
          </a:xfrm>
        </p:spPr>
        <p:txBody>
          <a:bodyPr>
            <a:noAutofit/>
          </a:bodyPr>
          <a:lstStyle/>
          <a:p>
            <a:pPr marL="342900" lvl="1" indent="-342900" eaLnBrk="1" hangingPunct="1">
              <a:lnSpc>
                <a:spcPct val="80000"/>
              </a:lnSpc>
              <a:buFont typeface="Wingdings" pitchFamily="2" charset="2"/>
              <a:buChar char="v"/>
              <a:defRPr/>
            </a:pPr>
            <a:r>
              <a:rPr lang="en-US" sz="2600" dirty="0" smtClean="0">
                <a:latin typeface="Goudy Old Style" pitchFamily="18" charset="0"/>
              </a:rPr>
              <a:t>long complex molecules consisting of </a:t>
            </a:r>
            <a:r>
              <a:rPr lang="en-US" altLang="en-US" sz="2600" dirty="0" smtClean="0">
                <a:solidFill>
                  <a:srgbClr val="000000"/>
                </a:solidFill>
                <a:latin typeface="Goudy Old Style" pitchFamily="18" charset="0"/>
              </a:rPr>
              <a:t>identical </a:t>
            </a:r>
            <a:r>
              <a:rPr lang="en-GB" sz="2600" dirty="0" err="1" smtClean="0">
                <a:solidFill>
                  <a:srgbClr val="000000"/>
                </a:solidFill>
                <a:latin typeface="Goudy Old Style" pitchFamily="18" charset="0"/>
              </a:rPr>
              <a:t>monomeric</a:t>
            </a:r>
            <a:r>
              <a:rPr lang="en-GB" sz="2600" dirty="0" smtClean="0">
                <a:solidFill>
                  <a:srgbClr val="000000"/>
                </a:solidFill>
                <a:latin typeface="Goudy Old Style" pitchFamily="18" charset="0"/>
              </a:rPr>
              <a:t> subunits joined by covalent bonds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en-GB" sz="2600" dirty="0" smtClean="0">
                <a:latin typeface="Goudy Old Style" pitchFamily="18" charset="0"/>
              </a:rPr>
              <a:t>Major cellular macromolecules include: </a:t>
            </a:r>
          </a:p>
          <a:p>
            <a:pPr marL="914400" lvl="1" indent="-514350">
              <a:buFont typeface="+mj-lt"/>
              <a:buAutoNum type="arabicPeriod"/>
              <a:defRPr/>
            </a:pPr>
            <a:r>
              <a:rPr lang="en-GB" sz="2600" dirty="0" smtClean="0">
                <a:solidFill>
                  <a:srgbClr val="FF0000"/>
                </a:solidFill>
                <a:latin typeface="Goudy Old Style" pitchFamily="18" charset="0"/>
              </a:rPr>
              <a:t>Carbohydrates/ polysaccharides </a:t>
            </a:r>
            <a:r>
              <a:rPr lang="en-GB" sz="2600" dirty="0" smtClean="0">
                <a:latin typeface="Goudy Old Style" pitchFamily="18" charset="0"/>
              </a:rPr>
              <a:t>– </a:t>
            </a:r>
          </a:p>
          <a:p>
            <a:pPr marL="857250" lvl="1" indent="-457200">
              <a:buFont typeface="Wingdings" pitchFamily="2" charset="2"/>
              <a:buChar char="v"/>
              <a:defRPr/>
            </a:pPr>
            <a:r>
              <a:rPr lang="en-GB" sz="2600" dirty="0" smtClean="0">
                <a:latin typeface="Goudy Old Style" pitchFamily="18" charset="0"/>
              </a:rPr>
              <a:t>chains of simple re-curing sugar units.</a:t>
            </a:r>
          </a:p>
          <a:p>
            <a:pPr marL="903287" lvl="1" indent="-457200"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200" dirty="0">
                <a:solidFill>
                  <a:srgbClr val="000000"/>
                </a:solidFill>
                <a:latin typeface="Goudy Old Style" pitchFamily="18" charset="0"/>
              </a:rPr>
              <a:t>Functions of polysaccharides</a:t>
            </a:r>
          </a:p>
          <a:p>
            <a:pPr marL="960437" lvl="1" indent="-514350"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200" dirty="0">
                <a:solidFill>
                  <a:srgbClr val="000000"/>
                </a:solidFill>
                <a:latin typeface="Goudy Old Style" pitchFamily="18" charset="0"/>
              </a:rPr>
              <a:t>Store energy in the form of starch or glycogen (in animals &amp; humans respectively.</a:t>
            </a:r>
          </a:p>
          <a:p>
            <a:pPr marL="960437" lvl="1" indent="-514350"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200" dirty="0">
                <a:solidFill>
                  <a:srgbClr val="000000"/>
                </a:solidFill>
                <a:latin typeface="Goudy Old Style" pitchFamily="18" charset="0"/>
              </a:rPr>
              <a:t>Energy provision thro. metabolic pathways &amp;cycles.</a:t>
            </a:r>
          </a:p>
          <a:p>
            <a:pPr marL="960437" lvl="1" indent="-514350"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200" dirty="0">
                <a:solidFill>
                  <a:srgbClr val="000000"/>
                </a:solidFill>
                <a:latin typeface="Goudy Old Style" pitchFamily="18" charset="0"/>
              </a:rPr>
              <a:t>Supply carbon for synthesis of other </a:t>
            </a:r>
            <a:r>
              <a:rPr lang="en-GB" sz="2200" dirty="0" err="1">
                <a:solidFill>
                  <a:srgbClr val="000000"/>
                </a:solidFill>
                <a:latin typeface="Goudy Old Style" pitchFamily="18" charset="0"/>
              </a:rPr>
              <a:t>cpds</a:t>
            </a:r>
            <a:endParaRPr lang="en-GB" sz="2200" dirty="0">
              <a:solidFill>
                <a:srgbClr val="000000"/>
              </a:solidFill>
              <a:latin typeface="Goudy Old Style" pitchFamily="18" charset="0"/>
            </a:endParaRPr>
          </a:p>
          <a:p>
            <a:pPr marL="960437" lvl="1" indent="-514350"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200" dirty="0">
                <a:solidFill>
                  <a:srgbClr val="000000"/>
                </a:solidFill>
                <a:latin typeface="Goudy Old Style" pitchFamily="18" charset="0"/>
              </a:rPr>
              <a:t>Form structural components in cells &amp; tissues. </a:t>
            </a:r>
            <a:endParaRPr lang="en-GB" sz="2200" dirty="0">
              <a:solidFill>
                <a:srgbClr val="000000"/>
              </a:solidFill>
              <a:latin typeface="Goudy Old Style" pitchFamily="18" charset="0"/>
            </a:endParaRPr>
          </a:p>
          <a:p>
            <a:pPr marL="960437" lvl="1" indent="-514350"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200" dirty="0" smtClean="0">
                <a:solidFill>
                  <a:srgbClr val="000000"/>
                </a:solidFill>
                <a:latin typeface="Goudy Old Style" pitchFamily="18" charset="0"/>
              </a:rPr>
              <a:t>Involved </a:t>
            </a:r>
            <a:r>
              <a:rPr lang="en-GB" sz="2200" dirty="0" smtClean="0">
                <a:solidFill>
                  <a:srgbClr val="000000"/>
                </a:solidFill>
                <a:latin typeface="Goudy Old Style" pitchFamily="18" charset="0"/>
              </a:rPr>
              <a:t>in intercellular communications</a:t>
            </a:r>
          </a:p>
          <a:p>
            <a:pPr marL="1314450" lvl="2" indent="-514350">
              <a:buFont typeface="+mj-lt"/>
              <a:buAutoNum type="arabicPeriod"/>
              <a:defRPr/>
            </a:pPr>
            <a:endParaRPr lang="en-GB" sz="2200" dirty="0" smtClean="0">
              <a:latin typeface="Goudy Old Style" pitchFamily="18" charset="0"/>
            </a:endParaRPr>
          </a:p>
        </p:txBody>
      </p:sp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334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latin typeface="Goudy Old Style" pitchFamily="18" charset="0"/>
              </a:rPr>
              <a:t>Hierarchy of biological organization:</a:t>
            </a:r>
            <a:br>
              <a:rPr lang="en-US" b="1" dirty="0" smtClean="0">
                <a:latin typeface="Goudy Old Style" pitchFamily="18" charset="0"/>
              </a:rPr>
            </a:br>
            <a:r>
              <a:rPr lang="en-US" sz="3600" b="1" dirty="0" smtClean="0">
                <a:latin typeface="Goudy Old Style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Goudy Old Style" pitchFamily="18" charset="0"/>
              </a:rPr>
              <a:t>Macromolecules</a:t>
            </a:r>
            <a:r>
              <a:rPr lang="en-US" sz="3600" dirty="0" smtClean="0">
                <a:latin typeface="Goudy Old Style" pitchFamily="18" charset="0"/>
              </a:rPr>
              <a:t/>
            </a:r>
            <a:br>
              <a:rPr lang="en-US" sz="3600" dirty="0" smtClean="0">
                <a:latin typeface="Goudy Old Style" pitchFamily="18" charset="0"/>
              </a:rPr>
            </a:br>
            <a:r>
              <a:rPr lang="en-US" sz="3600" dirty="0" smtClean="0">
                <a:latin typeface="Goudy Old Style" pitchFamily="18" charset="0"/>
              </a:rPr>
              <a:t> </a:t>
            </a:r>
            <a:endParaRPr lang="en-US" sz="3600" b="1" dirty="0" smtClean="0">
              <a:latin typeface="Goudy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6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Goudy Old Style" pitchFamily="18" charset="0"/>
              </a:rPr>
              <a:t>Hierarchy of biological </a:t>
            </a:r>
            <a:r>
              <a:rPr lang="en-US" b="1" dirty="0" smtClean="0">
                <a:latin typeface="Goudy Old Style" pitchFamily="18" charset="0"/>
              </a:rPr>
              <a:t>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GB" sz="2600" b="1" dirty="0" smtClean="0">
                <a:latin typeface="Goudy Old Style" pitchFamily="18" charset="0"/>
              </a:rPr>
              <a:t>Proteins</a:t>
            </a:r>
            <a:r>
              <a:rPr lang="en-GB" sz="2600" dirty="0" smtClean="0">
                <a:latin typeface="Goudy Old Style" pitchFamily="18" charset="0"/>
              </a:rPr>
              <a:t>-</a:t>
            </a:r>
            <a:endParaRPr lang="en-GB" sz="2600" dirty="0" smtClean="0">
              <a:latin typeface="Goudy Old Style" pitchFamily="18" charset="0"/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GB" sz="2600" dirty="0" smtClean="0">
                <a:latin typeface="Goudy Old Style" pitchFamily="18" charset="0"/>
              </a:rPr>
              <a:t>chains </a:t>
            </a:r>
            <a:r>
              <a:rPr lang="en-GB" sz="2600" dirty="0">
                <a:latin typeface="Goudy Old Style" pitchFamily="18" charset="0"/>
              </a:rPr>
              <a:t>made from 20 different kinds of amino </a:t>
            </a:r>
            <a:r>
              <a:rPr lang="en-GB" sz="2600" dirty="0" smtClean="0">
                <a:latin typeface="Goudy Old Style" pitchFamily="18" charset="0"/>
              </a:rPr>
              <a:t>acids</a:t>
            </a:r>
          </a:p>
          <a:p>
            <a:pPr marL="341313" indent="-341313"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Individual </a:t>
            </a:r>
            <a:r>
              <a:rPr lang="en-GB" sz="2800" dirty="0" err="1">
                <a:solidFill>
                  <a:srgbClr val="000000"/>
                </a:solidFill>
                <a:latin typeface="Goudy Old Style" pitchFamily="18" charset="0"/>
              </a:rPr>
              <a:t>a.a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 in protein connected by peptide bond to form a polypeptide</a:t>
            </a:r>
          </a:p>
          <a:p>
            <a:pPr marL="341313" indent="-341313"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Proteins are act as</a:t>
            </a:r>
          </a:p>
          <a:p>
            <a:pPr marL="741363" lvl="1" indent="-341313"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400" dirty="0">
                <a:solidFill>
                  <a:srgbClr val="000000"/>
                </a:solidFill>
                <a:latin typeface="Goudy Old Style" pitchFamily="18" charset="0"/>
              </a:rPr>
              <a:t>transport </a:t>
            </a:r>
            <a:r>
              <a:rPr lang="en-GB" sz="2400" dirty="0" smtClean="0">
                <a:solidFill>
                  <a:srgbClr val="000000"/>
                </a:solidFill>
                <a:latin typeface="Goudy Old Style" pitchFamily="18" charset="0"/>
              </a:rPr>
              <a:t>proteins</a:t>
            </a:r>
          </a:p>
          <a:p>
            <a:pPr marL="741363" lvl="1" indent="-341313"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400" dirty="0" smtClean="0">
                <a:solidFill>
                  <a:srgbClr val="000000"/>
                </a:solidFill>
                <a:latin typeface="Goudy Old Style" pitchFamily="18" charset="0"/>
              </a:rPr>
              <a:t>structural proteins</a:t>
            </a:r>
            <a:endParaRPr lang="en-GB" sz="2400" dirty="0" smtClean="0">
              <a:solidFill>
                <a:srgbClr val="000000"/>
              </a:solidFill>
              <a:latin typeface="Goudy Old Style" pitchFamily="18" charset="0"/>
            </a:endParaRPr>
          </a:p>
          <a:p>
            <a:pPr marL="741363" lvl="1" indent="-341313"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400" dirty="0" smtClean="0">
                <a:solidFill>
                  <a:srgbClr val="000000"/>
                </a:solidFill>
                <a:latin typeface="Goudy Old Style" pitchFamily="18" charset="0"/>
              </a:rPr>
              <a:t>enzymes</a:t>
            </a:r>
            <a:endParaRPr lang="en-GB" sz="2400" dirty="0" smtClean="0">
              <a:solidFill>
                <a:srgbClr val="000000"/>
              </a:solidFill>
              <a:latin typeface="Goudy Old Style" pitchFamily="18" charset="0"/>
            </a:endParaRPr>
          </a:p>
          <a:p>
            <a:pPr marL="741363" lvl="1" indent="-341313"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400" dirty="0" smtClean="0">
                <a:solidFill>
                  <a:srgbClr val="000000"/>
                </a:solidFill>
                <a:latin typeface="Goudy Old Style" pitchFamily="18" charset="0"/>
              </a:rPr>
              <a:t>Antibodies</a:t>
            </a:r>
          </a:p>
          <a:p>
            <a:pPr marL="741363" lvl="1" indent="-341313"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sz="2400" dirty="0" smtClean="0">
                <a:solidFill>
                  <a:srgbClr val="000000"/>
                </a:solidFill>
                <a:latin typeface="Goudy Old Style" pitchFamily="18" charset="0"/>
              </a:rPr>
              <a:t>cell receptors</a:t>
            </a:r>
            <a:endParaRPr lang="en-GB" sz="2400" dirty="0">
              <a:solidFill>
                <a:srgbClr val="000000"/>
              </a:solidFill>
              <a:latin typeface="Goudy Old Style" pitchFamily="18" charset="0"/>
            </a:endParaRPr>
          </a:p>
          <a:p>
            <a:pPr marL="341313" indent="-341313">
              <a:buFont typeface="Wingdings" pitchFamily="2" charset="2"/>
              <a:buChar char="v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en-GB" sz="2800" dirty="0">
              <a:solidFill>
                <a:srgbClr val="000000"/>
              </a:solidFill>
              <a:latin typeface="Goudy Old Style" pitchFamily="18" charset="0"/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GB" sz="2600" dirty="0">
              <a:latin typeface="Goudy Old Style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67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Goudy Old Style" panose="02020502050305020303" pitchFamily="18" charset="0"/>
              </a:rPr>
              <a:t>M</a:t>
            </a:r>
            <a:r>
              <a:rPr lang="en-US" sz="2800" dirty="0" smtClean="0">
                <a:latin typeface="Goudy Old Style" panose="02020502050305020303" pitchFamily="18" charset="0"/>
              </a:rPr>
              <a:t>ACROMOLECULES</a:t>
            </a:r>
            <a:endParaRPr lang="en-US" sz="2800" dirty="0">
              <a:latin typeface="Goudy Old Style" panose="020205020503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686800" cy="6172200"/>
          </a:xfrm>
        </p:spPr>
        <p:txBody>
          <a:bodyPr>
            <a:noAutofit/>
          </a:bodyPr>
          <a:lstStyle/>
          <a:p>
            <a:pPr marL="800100" lvl="2" indent="0">
              <a:buNone/>
              <a:defRPr/>
            </a:pPr>
            <a:r>
              <a:rPr lang="en-GB" sz="2800" dirty="0" smtClean="0">
                <a:solidFill>
                  <a:srgbClr val="FF0000"/>
                </a:solidFill>
                <a:latin typeface="Goudy Old Style" pitchFamily="18" charset="0"/>
              </a:rPr>
              <a:t>Lipid</a:t>
            </a:r>
            <a:r>
              <a:rPr lang="en-GB" sz="2800" b="1" dirty="0" smtClean="0">
                <a:solidFill>
                  <a:srgbClr val="FF0000"/>
                </a:solidFill>
                <a:latin typeface="Goudy Old Style" pitchFamily="18" charset="0"/>
              </a:rPr>
              <a:t>s</a:t>
            </a:r>
          </a:p>
          <a:p>
            <a:pPr marL="271463" indent="-271463">
              <a:lnSpc>
                <a:spcPct val="88000"/>
              </a:lnSpc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Lipids are formed from fatty acids </a:t>
            </a:r>
          </a:p>
          <a:p>
            <a:pPr marL="271463" indent="-271463">
              <a:lnSpc>
                <a:spcPct val="88000"/>
              </a:lnSpc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several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lipid molecules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:-triacylglycerol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, </a:t>
            </a:r>
            <a:r>
              <a:rPr lang="en-GB" sz="2800" dirty="0" err="1">
                <a:solidFill>
                  <a:srgbClr val="000000"/>
                </a:solidFill>
                <a:latin typeface="Goudy Old Style" pitchFamily="18" charset="0"/>
              </a:rPr>
              <a:t>streiods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 (</a:t>
            </a:r>
            <a:r>
              <a:rPr lang="en-GB" sz="2800" dirty="0" err="1">
                <a:solidFill>
                  <a:srgbClr val="000000"/>
                </a:solidFill>
                <a:latin typeface="Goudy Old Style" pitchFamily="18" charset="0"/>
              </a:rPr>
              <a:t>cholestrol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 esters), fat soluble vitamins phospholipids</a:t>
            </a:r>
          </a:p>
          <a:p>
            <a:pPr marL="271463" indent="-271463">
              <a:lnSpc>
                <a:spcPct val="88000"/>
              </a:lnSpc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Functions of lipids</a:t>
            </a:r>
          </a:p>
          <a:p>
            <a:pPr marL="971550" lvl="1" indent="-514350">
              <a:lnSpc>
                <a:spcPct val="88000"/>
              </a:lnSpc>
              <a:spcBef>
                <a:spcPts val="600"/>
              </a:spcBef>
              <a:buSzPct val="70000"/>
              <a:buFont typeface="+mj-lt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solidFill>
                  <a:srgbClr val="000000"/>
                </a:solidFill>
                <a:latin typeface="Goudy Old Style" pitchFamily="18" charset="0"/>
              </a:rPr>
              <a:t>Storage of energy in the form of fat</a:t>
            </a:r>
          </a:p>
          <a:p>
            <a:pPr marL="971550" lvl="1" indent="-514350">
              <a:lnSpc>
                <a:spcPct val="88000"/>
              </a:lnSpc>
              <a:spcBef>
                <a:spcPts val="600"/>
              </a:spcBef>
              <a:buSzPct val="70000"/>
              <a:buFont typeface="+mj-lt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solidFill>
                  <a:srgbClr val="000000"/>
                </a:solidFill>
                <a:latin typeface="Goudy Old Style" pitchFamily="18" charset="0"/>
              </a:rPr>
              <a:t>Membrane structures</a:t>
            </a:r>
          </a:p>
          <a:p>
            <a:pPr marL="971550" lvl="1" indent="-514350">
              <a:lnSpc>
                <a:spcPct val="88000"/>
              </a:lnSpc>
              <a:spcBef>
                <a:spcPts val="600"/>
              </a:spcBef>
              <a:buSzPct val="70000"/>
              <a:buFont typeface="+mj-lt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solidFill>
                  <a:srgbClr val="000000"/>
                </a:solidFill>
                <a:latin typeface="Goudy Old Style" pitchFamily="18" charset="0"/>
              </a:rPr>
              <a:t>Insulation (thermal blanket)</a:t>
            </a:r>
            <a:r>
              <a:rPr lang="ar-SA" dirty="0">
                <a:solidFill>
                  <a:srgbClr val="000000"/>
                </a:solidFill>
                <a:latin typeface="Goudy Old Style" pitchFamily="18" charset="0"/>
                <a:cs typeface="Arial" pitchFamily="34" charset="0"/>
              </a:rPr>
              <a:t>‏</a:t>
            </a:r>
            <a:endParaRPr lang="en-GB" dirty="0">
              <a:solidFill>
                <a:srgbClr val="000000"/>
              </a:solidFill>
              <a:latin typeface="Goudy Old Style" pitchFamily="18" charset="0"/>
            </a:endParaRPr>
          </a:p>
          <a:p>
            <a:pPr marL="971550" lvl="1" indent="-514350">
              <a:lnSpc>
                <a:spcPct val="88000"/>
              </a:lnSpc>
              <a:spcBef>
                <a:spcPts val="600"/>
              </a:spcBef>
              <a:buSzPct val="70000"/>
              <a:buFont typeface="+mj-lt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solidFill>
                  <a:srgbClr val="000000"/>
                </a:solidFill>
                <a:latin typeface="Goudy Old Style" pitchFamily="18" charset="0"/>
              </a:rPr>
              <a:t>Synthesis of hormones                                       </a:t>
            </a:r>
            <a:r>
              <a:rPr lang="en-GB" sz="2800" dirty="0" smtClean="0">
                <a:solidFill>
                  <a:srgbClr val="FF0000"/>
                </a:solidFill>
                <a:latin typeface="Goudy Old Style" pitchFamily="18" charset="0"/>
              </a:rPr>
              <a:t>Nucleic </a:t>
            </a:r>
            <a:r>
              <a:rPr lang="en-GB" sz="2800" dirty="0">
                <a:solidFill>
                  <a:srgbClr val="FF0000"/>
                </a:solidFill>
                <a:latin typeface="Goudy Old Style" pitchFamily="18" charset="0"/>
              </a:rPr>
              <a:t>acids-</a:t>
            </a:r>
          </a:p>
          <a:p>
            <a:pPr marL="271463" lvl="1" indent="-271463">
              <a:lnSpc>
                <a:spcPct val="88000"/>
              </a:lnSpc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latin typeface="Goudy Old Style" pitchFamily="18" charset="0"/>
              </a:rPr>
              <a:t>polymer </a:t>
            </a:r>
            <a:r>
              <a:rPr lang="en-GB" dirty="0">
                <a:latin typeface="Goudy Old Style" pitchFamily="18" charset="0"/>
              </a:rPr>
              <a:t>of different types of nucleotides units 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en-GB" sz="2800" dirty="0" smtClean="0">
                <a:latin typeface="Goudy Old Style" pitchFamily="18" charset="0"/>
              </a:rPr>
              <a:t>Nucleic </a:t>
            </a:r>
            <a:r>
              <a:rPr lang="en-GB" sz="2800" dirty="0">
                <a:latin typeface="Goudy Old Style" pitchFamily="18" charset="0"/>
              </a:rPr>
              <a:t>acids and proteins -informational macromolecules </a:t>
            </a:r>
            <a:r>
              <a:rPr lang="en-GB" sz="2800" dirty="0" smtClean="0">
                <a:latin typeface="Goudy Old Style" pitchFamily="18" charset="0"/>
              </a:rPr>
              <a:t>–</a:t>
            </a:r>
            <a:r>
              <a:rPr lang="en-GB" dirty="0" smtClean="0">
                <a:latin typeface="Goudy Old Style" pitchFamily="18" charset="0"/>
              </a:rPr>
              <a:t>the </a:t>
            </a:r>
            <a:r>
              <a:rPr lang="en-GB" dirty="0">
                <a:latin typeface="Goudy Old Style" pitchFamily="18" charset="0"/>
              </a:rPr>
              <a:t>sequence of their monomers determines the genetic individuality of species. 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en-GB" sz="2800" dirty="0">
                <a:latin typeface="Goudy Old Style" pitchFamily="18" charset="0"/>
              </a:rPr>
              <a:t>Non-informational – Polysaccharides consist of single repeating units. </a:t>
            </a:r>
          </a:p>
          <a:p>
            <a:pPr>
              <a:defRPr/>
            </a:pPr>
            <a:endParaRPr lang="en-US" sz="2800" dirty="0">
              <a:latin typeface="Goudy Old Style" pitchFamily="18" charset="0"/>
            </a:endParaRPr>
          </a:p>
          <a:p>
            <a:pPr>
              <a:defRPr/>
            </a:pPr>
            <a:endParaRPr lang="en-US" sz="2800" dirty="0">
              <a:latin typeface="Goudy Old Style" pitchFamily="18" charset="0"/>
            </a:endParaRPr>
          </a:p>
          <a:p>
            <a:endParaRPr lang="en-US" sz="2800" dirty="0">
              <a:latin typeface="Goudy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36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914400"/>
            <a:ext cx="88392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04800" y="144959"/>
            <a:ext cx="88392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400" b="1" dirty="0">
                <a:solidFill>
                  <a:srgbClr val="FF0000"/>
                </a:solidFill>
                <a:latin typeface="Goudy Old Style" pitchFamily="18" charset="0"/>
              </a:rPr>
              <a:t>Monomers and their polymers</a:t>
            </a:r>
          </a:p>
        </p:txBody>
      </p:sp>
    </p:spTree>
    <p:extLst>
      <p:ext uri="{BB962C8B-B14F-4D97-AF65-F5344CB8AC3E}">
        <p14:creationId xmlns:p14="http://schemas.microsoft.com/office/powerpoint/2010/main" val="297227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7467600" cy="411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3200">
              <a:solidFill>
                <a:srgbClr val="000000"/>
              </a:solidFill>
              <a:latin typeface="Goudy Old Style" pitchFamily="18" charset="0"/>
            </a:endParaRPr>
          </a:p>
          <a:p>
            <a:pPr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3200">
              <a:solidFill>
                <a:srgbClr val="000000"/>
              </a:solidFill>
              <a:latin typeface="Goudy Old Style" pitchFamily="18" charset="0"/>
            </a:endParaRPr>
          </a:p>
          <a:p>
            <a:pPr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3200">
              <a:solidFill>
                <a:srgbClr val="000000"/>
              </a:solidFill>
              <a:latin typeface="Goudy Old Style" pitchFamily="18" charset="0"/>
            </a:endParaRPr>
          </a:p>
          <a:p>
            <a:pPr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3200">
              <a:solidFill>
                <a:srgbClr val="000000"/>
              </a:solidFill>
              <a:latin typeface="Goudy Old Style" pitchFamily="18" charset="0"/>
            </a:endParaRPr>
          </a:p>
          <a:p>
            <a:pPr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3200">
              <a:solidFill>
                <a:srgbClr val="000000"/>
              </a:solidFill>
              <a:latin typeface="Goudy Old Style" pitchFamily="18" charset="0"/>
            </a:endParaRPr>
          </a:p>
          <a:p>
            <a:pPr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3200">
              <a:solidFill>
                <a:srgbClr val="000000"/>
              </a:solidFill>
              <a:latin typeface="Goudy Old Style" pitchFamily="18" charset="0"/>
            </a:endParaRPr>
          </a:p>
          <a:p>
            <a:pPr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3200">
              <a:solidFill>
                <a:srgbClr val="000000"/>
              </a:solidFill>
              <a:latin typeface="Goudy Old Style" pitchFamily="18" charset="0"/>
            </a:endParaRPr>
          </a:p>
          <a:p>
            <a:pPr algn="ctr"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000" b="1">
                <a:solidFill>
                  <a:srgbClr val="000000"/>
                </a:solidFill>
                <a:latin typeface="Goudy Old Style" pitchFamily="18" charset="0"/>
              </a:rPr>
              <a:t>Supramolecular complexes</a:t>
            </a:r>
            <a:endParaRPr lang="en-GB" sz="4000" b="1">
              <a:solidFill>
                <a:srgbClr val="575F6D"/>
              </a:solidFill>
              <a:latin typeface="Goudy Old Style" pitchFamily="18" charset="0"/>
            </a:endParaRP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228600" y="609600"/>
            <a:ext cx="8610600" cy="6248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Font typeface="Wingdings" pitchFamily="2" charset="2"/>
              <a:buChar char="v"/>
              <a:defRPr/>
            </a:pPr>
            <a:r>
              <a:rPr lang="en-US" sz="2800" dirty="0">
                <a:latin typeface="Goudy Old Style" pitchFamily="18" charset="0"/>
              </a:rPr>
              <a:t>Organized clusters of macromolecules such as 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 sz="2800" dirty="0">
                <a:latin typeface="Goudy Old Style" pitchFamily="18" charset="0"/>
              </a:rPr>
              <a:t>Cell membranes: complexes of proteins </a:t>
            </a:r>
            <a:r>
              <a:rPr lang="en-US" sz="2800" dirty="0" smtClean="0">
                <a:latin typeface="Goudy Old Style" pitchFamily="18" charset="0"/>
              </a:rPr>
              <a:t>&amp; </a:t>
            </a:r>
            <a:r>
              <a:rPr lang="en-US" sz="2800" dirty="0">
                <a:latin typeface="Goudy Old Style" pitchFamily="18" charset="0"/>
              </a:rPr>
              <a:t>lipids.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 sz="2800" dirty="0">
                <a:latin typeface="Goudy Old Style" pitchFamily="18" charset="0"/>
              </a:rPr>
              <a:t>Chromatin: complexes of DNA and proteins.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 sz="2800" dirty="0" err="1">
                <a:latin typeface="Goudy Old Style" pitchFamily="18" charset="0"/>
              </a:rPr>
              <a:t>Ribosomes</a:t>
            </a:r>
            <a:r>
              <a:rPr lang="en-US" sz="2800" dirty="0">
                <a:latin typeface="Goudy Old Style" pitchFamily="18" charset="0"/>
              </a:rPr>
              <a:t>: complexes of RNA and proteins.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 sz="2800" dirty="0">
                <a:latin typeface="Goudy Old Style" pitchFamily="18" charset="0"/>
              </a:rPr>
              <a:t>Viruses: single DNA or RNA molecule in a protein package.</a:t>
            </a:r>
          </a:p>
          <a:p>
            <a:pPr marL="271463" indent="-271463">
              <a:lnSpc>
                <a:spcPct val="97000"/>
              </a:lnSpc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 Association of macromolecules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in </a:t>
            </a:r>
            <a:r>
              <a:rPr lang="en-GB" sz="2800" dirty="0" err="1">
                <a:solidFill>
                  <a:srgbClr val="000000"/>
                </a:solidFill>
                <a:latin typeface="Goudy Old Style" pitchFamily="18" charset="0"/>
              </a:rPr>
              <a:t>supramolecular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 complexes , are held by intermolecular 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interactions </a:t>
            </a:r>
            <a:r>
              <a:rPr lang="en-GB" sz="2800" dirty="0" err="1" smtClean="0">
                <a:solidFill>
                  <a:srgbClr val="000000"/>
                </a:solidFill>
                <a:latin typeface="Goudy Old Style" pitchFamily="18" charset="0"/>
              </a:rPr>
              <a:t>eg</a:t>
            </a:r>
            <a:endParaRPr lang="en-GB" sz="2800" dirty="0">
              <a:solidFill>
                <a:srgbClr val="000000"/>
              </a:solidFill>
              <a:latin typeface="Goudy Old Style" pitchFamily="18" charset="0"/>
            </a:endParaRPr>
          </a:p>
          <a:p>
            <a:pPr marL="788987" lvl="1" indent="-514350">
              <a:lnSpc>
                <a:spcPct val="97000"/>
              </a:lnSpc>
              <a:spcBef>
                <a:spcPts val="500"/>
              </a:spcBef>
              <a:buSzPct val="60000"/>
              <a:buFont typeface="+mj-lt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H-bonds 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(between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polar groups)</a:t>
            </a:r>
            <a:r>
              <a:rPr lang="ar-SA" sz="2800" dirty="0">
                <a:solidFill>
                  <a:srgbClr val="000000"/>
                </a:solidFill>
                <a:latin typeface="Goudy Old Style" pitchFamily="18" charset="0"/>
                <a:cs typeface="Arial" pitchFamily="34" charset="0"/>
              </a:rPr>
              <a:t>‏</a:t>
            </a:r>
            <a:endParaRPr lang="en-GB" sz="2800" dirty="0">
              <a:solidFill>
                <a:srgbClr val="000000"/>
              </a:solidFill>
              <a:latin typeface="Goudy Old Style" pitchFamily="18" charset="0"/>
            </a:endParaRPr>
          </a:p>
          <a:p>
            <a:pPr marL="788987" lvl="1" indent="-514350">
              <a:lnSpc>
                <a:spcPct val="97000"/>
              </a:lnSpc>
              <a:spcBef>
                <a:spcPts val="500"/>
              </a:spcBef>
              <a:buSzPct val="60000"/>
              <a:buFont typeface="+mj-lt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Ionic 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interactions (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between charged groups)</a:t>
            </a:r>
            <a:r>
              <a:rPr lang="ar-SA" sz="2800" dirty="0">
                <a:solidFill>
                  <a:srgbClr val="000000"/>
                </a:solidFill>
                <a:latin typeface="Goudy Old Style" pitchFamily="18" charset="0"/>
                <a:cs typeface="Arial" pitchFamily="34" charset="0"/>
              </a:rPr>
              <a:t>‏</a:t>
            </a:r>
            <a:endParaRPr lang="en-GB" sz="2800" dirty="0">
              <a:solidFill>
                <a:srgbClr val="000000"/>
              </a:solidFill>
              <a:latin typeface="Goudy Old Style" pitchFamily="18" charset="0"/>
            </a:endParaRPr>
          </a:p>
          <a:p>
            <a:pPr marL="788987" lvl="1" indent="-514350">
              <a:lnSpc>
                <a:spcPct val="97000"/>
              </a:lnSpc>
              <a:spcBef>
                <a:spcPts val="500"/>
              </a:spcBef>
              <a:buSzPct val="60000"/>
              <a:buFont typeface="+mj-lt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Hydrophobic interactions (among non polar groups in aqueous solutions)</a:t>
            </a:r>
            <a:r>
              <a:rPr lang="ar-SA" sz="2800" dirty="0">
                <a:solidFill>
                  <a:srgbClr val="000000"/>
                </a:solidFill>
                <a:latin typeface="Goudy Old Style" pitchFamily="18" charset="0"/>
                <a:cs typeface="Arial" pitchFamily="34" charset="0"/>
              </a:rPr>
              <a:t>‏</a:t>
            </a:r>
            <a:endParaRPr lang="en-GB" sz="2800" dirty="0">
              <a:solidFill>
                <a:srgbClr val="000000"/>
              </a:solidFill>
              <a:latin typeface="Goudy Old Style" pitchFamily="18" charset="0"/>
            </a:endParaRPr>
          </a:p>
          <a:p>
            <a:pPr marL="788987" lvl="1" indent="-514350">
              <a:lnSpc>
                <a:spcPct val="97000"/>
              </a:lnSpc>
              <a:spcBef>
                <a:spcPts val="500"/>
              </a:spcBef>
              <a:buSzPct val="60000"/>
              <a:buFont typeface="+mj-lt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Van </a:t>
            </a:r>
            <a:r>
              <a:rPr lang="en-GB" sz="2800" dirty="0" err="1" smtClean="0">
                <a:solidFill>
                  <a:srgbClr val="000000"/>
                </a:solidFill>
                <a:latin typeface="Goudy Old Style" pitchFamily="18" charset="0"/>
              </a:rPr>
              <a:t>der-waals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interactions</a:t>
            </a:r>
          </a:p>
        </p:txBody>
      </p:sp>
    </p:spTree>
    <p:extLst>
      <p:ext uri="{BB962C8B-B14F-4D97-AF65-F5344CB8AC3E}">
        <p14:creationId xmlns:p14="http://schemas.microsoft.com/office/powerpoint/2010/main" val="18972651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876300" y="0"/>
            <a:ext cx="7467600" cy="715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000" dirty="0">
                <a:latin typeface="Goudy Old Style" pitchFamily="18" charset="0"/>
              </a:rPr>
              <a:t>HIERARCHY OF BIOMOLECULES</a:t>
            </a:r>
          </a:p>
        </p:txBody>
      </p:sp>
      <p:sp>
        <p:nvSpPr>
          <p:cNvPr id="31747" name="Line 2"/>
          <p:cNvSpPr>
            <a:spLocks noChangeShapeType="1"/>
          </p:cNvSpPr>
          <p:nvPr/>
        </p:nvSpPr>
        <p:spPr bwMode="auto">
          <a:xfrm>
            <a:off x="3810000" y="3276600"/>
            <a:ext cx="3048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>
              <a:latin typeface="Goudy Old Style" pitchFamily="18" charset="0"/>
            </a:endParaRPr>
          </a:p>
        </p:txBody>
      </p:sp>
      <p:sp>
        <p:nvSpPr>
          <p:cNvPr id="31748" name="Line 3"/>
          <p:cNvSpPr>
            <a:spLocks noChangeShapeType="1"/>
          </p:cNvSpPr>
          <p:nvPr/>
        </p:nvSpPr>
        <p:spPr bwMode="auto">
          <a:xfrm>
            <a:off x="5181600" y="3200400"/>
            <a:ext cx="533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>
              <a:latin typeface="Goudy Old Style" pitchFamily="18" charset="0"/>
            </a:endParaRP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1524000" y="1524000"/>
            <a:ext cx="6172200" cy="3810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Goudy Old Style" pitchFamily="18" charset="0"/>
            </a:endParaRPr>
          </a:p>
        </p:txBody>
      </p:sp>
      <p:pic>
        <p:nvPicPr>
          <p:cNvPr id="3175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447800"/>
            <a:ext cx="8382000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1751" name="Line 6"/>
          <p:cNvSpPr>
            <a:spLocks noChangeShapeType="1"/>
          </p:cNvSpPr>
          <p:nvPr/>
        </p:nvSpPr>
        <p:spPr bwMode="auto">
          <a:xfrm>
            <a:off x="3657600" y="3581400"/>
            <a:ext cx="3048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>
              <a:latin typeface="Goudy Old Style" pitchFamily="18" charset="0"/>
            </a:endParaRPr>
          </a:p>
        </p:txBody>
      </p:sp>
      <p:sp>
        <p:nvSpPr>
          <p:cNvPr id="31752" name="Line 7"/>
          <p:cNvSpPr>
            <a:spLocks noChangeShapeType="1"/>
          </p:cNvSpPr>
          <p:nvPr/>
        </p:nvSpPr>
        <p:spPr bwMode="auto">
          <a:xfrm>
            <a:off x="5410200" y="3657600"/>
            <a:ext cx="4572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>
              <a:latin typeface="Goudy Old Style" pitchFamily="18" charset="0"/>
            </a:endParaRPr>
          </a:p>
        </p:txBody>
      </p:sp>
      <p:sp>
        <p:nvSpPr>
          <p:cNvPr id="31753" name="Line 8"/>
          <p:cNvSpPr>
            <a:spLocks noChangeShapeType="1"/>
          </p:cNvSpPr>
          <p:nvPr/>
        </p:nvSpPr>
        <p:spPr bwMode="auto">
          <a:xfrm>
            <a:off x="6400800" y="3657600"/>
            <a:ext cx="7620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>
              <a:latin typeface="Goudy Old Style" pitchFamily="18" charset="0"/>
            </a:endParaRPr>
          </a:p>
        </p:txBody>
      </p:sp>
      <p:sp>
        <p:nvSpPr>
          <p:cNvPr id="31754" name="Line 9"/>
          <p:cNvSpPr>
            <a:spLocks noChangeShapeType="1"/>
          </p:cNvSpPr>
          <p:nvPr/>
        </p:nvSpPr>
        <p:spPr bwMode="auto">
          <a:xfrm flipV="1">
            <a:off x="3810000" y="2055813"/>
            <a:ext cx="685800" cy="68897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>
              <a:latin typeface="Goudy Old Style" pitchFamily="18" charset="0"/>
            </a:endParaRPr>
          </a:p>
        </p:txBody>
      </p:sp>
      <p:sp>
        <p:nvSpPr>
          <p:cNvPr id="31755" name="Line 10"/>
          <p:cNvSpPr>
            <a:spLocks noChangeShapeType="1"/>
          </p:cNvSpPr>
          <p:nvPr/>
        </p:nvSpPr>
        <p:spPr bwMode="auto">
          <a:xfrm>
            <a:off x="3505200" y="4343400"/>
            <a:ext cx="762000" cy="5334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>
              <a:latin typeface="Goudy Old Style" pitchFamily="18" charset="0"/>
            </a:endParaRPr>
          </a:p>
        </p:txBody>
      </p:sp>
      <p:sp>
        <p:nvSpPr>
          <p:cNvPr id="31756" name="Line 11"/>
          <p:cNvSpPr>
            <a:spLocks noChangeShapeType="1"/>
          </p:cNvSpPr>
          <p:nvPr/>
        </p:nvSpPr>
        <p:spPr bwMode="auto">
          <a:xfrm flipV="1">
            <a:off x="5029200" y="4876799"/>
            <a:ext cx="609600" cy="30797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>
              <a:latin typeface="Goudy Old Style" pitchFamily="18" charset="0"/>
            </a:endParaRPr>
          </a:p>
        </p:txBody>
      </p:sp>
      <p:sp>
        <p:nvSpPr>
          <p:cNvPr id="31757" name="Line 12"/>
          <p:cNvSpPr>
            <a:spLocks noChangeShapeType="1"/>
          </p:cNvSpPr>
          <p:nvPr/>
        </p:nvSpPr>
        <p:spPr bwMode="auto">
          <a:xfrm>
            <a:off x="7162800" y="5105400"/>
            <a:ext cx="2286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>
              <a:latin typeface="Goudy Old Style" pitchFamily="18" charset="0"/>
            </a:endParaRPr>
          </a:p>
        </p:txBody>
      </p:sp>
      <p:sp>
        <p:nvSpPr>
          <p:cNvPr id="31758" name="Line 13"/>
          <p:cNvSpPr>
            <a:spLocks noChangeShapeType="1"/>
          </p:cNvSpPr>
          <p:nvPr/>
        </p:nvSpPr>
        <p:spPr bwMode="auto">
          <a:xfrm>
            <a:off x="5486400" y="2133600"/>
            <a:ext cx="4572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>
              <a:latin typeface="Goudy Old Style" pitchFamily="18" charset="0"/>
            </a:endParaRPr>
          </a:p>
        </p:txBody>
      </p:sp>
      <p:sp>
        <p:nvSpPr>
          <p:cNvPr id="31759" name="Line 14"/>
          <p:cNvSpPr>
            <a:spLocks noChangeShapeType="1"/>
          </p:cNvSpPr>
          <p:nvPr/>
        </p:nvSpPr>
        <p:spPr bwMode="auto">
          <a:xfrm>
            <a:off x="6781800" y="2133600"/>
            <a:ext cx="6096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>
              <a:latin typeface="Goudy Old Style" pitchFamily="18" charset="0"/>
            </a:endParaRPr>
          </a:p>
        </p:txBody>
      </p:sp>
      <p:sp>
        <p:nvSpPr>
          <p:cNvPr id="31760" name="Text Box 15"/>
          <p:cNvSpPr txBox="1">
            <a:spLocks noChangeArrowheads="1"/>
          </p:cNvSpPr>
          <p:nvPr/>
        </p:nvSpPr>
        <p:spPr bwMode="auto">
          <a:xfrm>
            <a:off x="304800" y="914400"/>
            <a:ext cx="3048000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 smtClean="0">
                <a:solidFill>
                  <a:srgbClr val="FF0000"/>
                </a:solidFill>
                <a:latin typeface="Goudy Old Style" pitchFamily="18" charset="0"/>
              </a:rPr>
              <a:t>Level 5 :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 smtClean="0">
                <a:solidFill>
                  <a:srgbClr val="FF0000"/>
                </a:solidFill>
                <a:latin typeface="Goudy Old Style" pitchFamily="18" charset="0"/>
              </a:rPr>
              <a:t>The </a:t>
            </a:r>
            <a:r>
              <a:rPr lang="en-GB" b="1" dirty="0">
                <a:solidFill>
                  <a:srgbClr val="FF0000"/>
                </a:solidFill>
                <a:latin typeface="Goudy Old Style" pitchFamily="18" charset="0"/>
              </a:rPr>
              <a:t>cell </a:t>
            </a:r>
            <a:r>
              <a:rPr lang="en-GB" b="1" dirty="0" smtClean="0">
                <a:solidFill>
                  <a:srgbClr val="FF0000"/>
                </a:solidFill>
                <a:latin typeface="Goudy Old Style" pitchFamily="18" charset="0"/>
              </a:rPr>
              <a:t>&amp; its organelles</a:t>
            </a:r>
            <a:r>
              <a:rPr lang="en-GB" dirty="0" smtClean="0">
                <a:solidFill>
                  <a:srgbClr val="000000"/>
                </a:solidFill>
                <a:latin typeface="Goudy Old Style" pitchFamily="18" charset="0"/>
              </a:rPr>
              <a:t> </a:t>
            </a:r>
            <a:endParaRPr lang="en-GB" dirty="0">
              <a:solidFill>
                <a:srgbClr val="000000"/>
              </a:solidFill>
              <a:latin typeface="Goudy Old Style" pitchFamily="18" charset="0"/>
            </a:endParaRPr>
          </a:p>
        </p:txBody>
      </p:sp>
      <p:sp>
        <p:nvSpPr>
          <p:cNvPr id="31761" name="Text Box 16"/>
          <p:cNvSpPr txBox="1">
            <a:spLocks noChangeArrowheads="1"/>
          </p:cNvSpPr>
          <p:nvPr/>
        </p:nvSpPr>
        <p:spPr bwMode="auto">
          <a:xfrm>
            <a:off x="3505200" y="914400"/>
            <a:ext cx="1828800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 smtClean="0">
                <a:solidFill>
                  <a:srgbClr val="FF0000"/>
                </a:solidFill>
                <a:latin typeface="Goudy Old Style" pitchFamily="18" charset="0"/>
              </a:rPr>
              <a:t>Level 4 : </a:t>
            </a:r>
            <a:r>
              <a:rPr lang="en-GB" b="1" dirty="0" err="1" smtClean="0">
                <a:solidFill>
                  <a:srgbClr val="FF0000"/>
                </a:solidFill>
                <a:latin typeface="Goudy Old Style" pitchFamily="18" charset="0"/>
              </a:rPr>
              <a:t>supramolecules</a:t>
            </a:r>
            <a:endParaRPr lang="en-GB" b="1" dirty="0">
              <a:solidFill>
                <a:srgbClr val="FF0000"/>
              </a:solidFill>
              <a:latin typeface="Goudy Old Style" pitchFamily="18" charset="0"/>
            </a:endParaRP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5638800" y="838200"/>
            <a:ext cx="1828800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 smtClean="0">
                <a:solidFill>
                  <a:srgbClr val="FF0000"/>
                </a:solidFill>
                <a:latin typeface="Goudy Old Style" pitchFamily="18" charset="0"/>
              </a:rPr>
              <a:t>Level 3: Macromolecules</a:t>
            </a:r>
            <a:endParaRPr lang="en-GB" b="1" dirty="0">
              <a:solidFill>
                <a:srgbClr val="FF0000"/>
              </a:solidFill>
              <a:latin typeface="Goudy Old Style" pitchFamily="18" charset="0"/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7543800" y="838200"/>
            <a:ext cx="1828800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 smtClean="0">
                <a:solidFill>
                  <a:srgbClr val="FF0000"/>
                </a:solidFill>
                <a:latin typeface="Goudy Old Style" pitchFamily="18" charset="0"/>
              </a:rPr>
              <a:t>Level 2: </a:t>
            </a:r>
            <a:r>
              <a:rPr lang="en-GB" b="1" dirty="0" err="1" smtClean="0">
                <a:solidFill>
                  <a:srgbClr val="FF0000"/>
                </a:solidFill>
                <a:latin typeface="Goudy Old Style" pitchFamily="18" charset="0"/>
              </a:rPr>
              <a:t>Biomolecules</a:t>
            </a:r>
            <a:endParaRPr lang="en-GB" b="1" dirty="0">
              <a:solidFill>
                <a:srgbClr val="FF0000"/>
              </a:solidFill>
              <a:latin typeface="Goudy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04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457200" y="990600"/>
            <a:ext cx="8229600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ctr"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4000" dirty="0" smtClean="0">
              <a:latin typeface="Goudy Old Style" pitchFamily="18" charset="0"/>
            </a:endParaRPr>
          </a:p>
          <a:p>
            <a:pPr algn="ctr"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4000" dirty="0">
              <a:latin typeface="Goudy Old Style" pitchFamily="18" charset="0"/>
            </a:endParaRPr>
          </a:p>
          <a:p>
            <a:pPr algn="ctr"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4000" dirty="0" smtClean="0">
              <a:latin typeface="Goudy Old Style" pitchFamily="18" charset="0"/>
            </a:endParaRPr>
          </a:p>
          <a:p>
            <a:pPr algn="ctr"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4000" dirty="0">
              <a:latin typeface="Goudy Old Style" pitchFamily="18" charset="0"/>
            </a:endParaRPr>
          </a:p>
          <a:p>
            <a:pPr algn="ctr"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4000" dirty="0" smtClean="0">
              <a:latin typeface="Goudy Old Style" pitchFamily="18" charset="0"/>
            </a:endParaRPr>
          </a:p>
          <a:p>
            <a:pPr algn="ctr"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4000" dirty="0">
              <a:latin typeface="Goudy Old Style" pitchFamily="18" charset="0"/>
            </a:endParaRPr>
          </a:p>
          <a:p>
            <a:pPr algn="ctr"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4000" dirty="0" smtClean="0">
              <a:latin typeface="Goudy Old Style" pitchFamily="18" charset="0"/>
            </a:endParaRPr>
          </a:p>
          <a:p>
            <a:pPr algn="ctr"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4000" dirty="0">
              <a:latin typeface="Goudy Old Style" pitchFamily="18" charset="0"/>
            </a:endParaRPr>
          </a:p>
          <a:p>
            <a:pPr algn="ctr"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4000" dirty="0" smtClean="0">
              <a:latin typeface="Goudy Old Style" pitchFamily="18" charset="0"/>
            </a:endParaRPr>
          </a:p>
          <a:p>
            <a:pPr algn="ctr"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4000" dirty="0">
              <a:latin typeface="Goudy Old Style" pitchFamily="18" charset="0"/>
            </a:endParaRPr>
          </a:p>
          <a:p>
            <a:pPr algn="ctr"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4000" dirty="0" smtClean="0">
              <a:latin typeface="Goudy Old Style" pitchFamily="18" charset="0"/>
            </a:endParaRPr>
          </a:p>
          <a:p>
            <a:pPr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2800" b="1" dirty="0" smtClean="0">
              <a:solidFill>
                <a:srgbClr val="FF0000"/>
              </a:solidFill>
              <a:latin typeface="Goudy Old Style" pitchFamily="18" charset="0"/>
            </a:endParaRPr>
          </a:p>
          <a:p>
            <a:pPr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2800" b="1" dirty="0">
              <a:solidFill>
                <a:srgbClr val="FF0000"/>
              </a:solidFill>
              <a:latin typeface="Goudy Old Style" pitchFamily="18" charset="0"/>
            </a:endParaRPr>
          </a:p>
          <a:p>
            <a:pPr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2800" b="1" dirty="0" smtClean="0">
              <a:solidFill>
                <a:srgbClr val="FF0000"/>
              </a:solidFill>
              <a:latin typeface="Goudy Old Style" pitchFamily="18" charset="0"/>
            </a:endParaRPr>
          </a:p>
          <a:p>
            <a:pPr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2800" b="1" dirty="0">
              <a:solidFill>
                <a:srgbClr val="FF0000"/>
              </a:solidFill>
              <a:latin typeface="Goudy Old Style" pitchFamily="18" charset="0"/>
            </a:endParaRPr>
          </a:p>
          <a:p>
            <a:pPr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2800" b="1" dirty="0" smtClean="0">
              <a:solidFill>
                <a:srgbClr val="FF0000"/>
              </a:solidFill>
              <a:latin typeface="Goudy Old Style" pitchFamily="18" charset="0"/>
            </a:endParaRPr>
          </a:p>
          <a:p>
            <a:pPr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2800" b="1" dirty="0">
              <a:solidFill>
                <a:srgbClr val="FF0000"/>
              </a:solidFill>
              <a:latin typeface="Goudy Old Style" pitchFamily="18" charset="0"/>
            </a:endParaRPr>
          </a:p>
          <a:p>
            <a:pPr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 dirty="0" smtClean="0">
                <a:solidFill>
                  <a:srgbClr val="FF0000"/>
                </a:solidFill>
                <a:latin typeface="Goudy Old Style" pitchFamily="18" charset="0"/>
              </a:rPr>
              <a:t>Cells </a:t>
            </a:r>
            <a:endParaRPr lang="en-GB" sz="2800" b="1" dirty="0">
              <a:solidFill>
                <a:srgbClr val="FF0000"/>
              </a:solidFill>
              <a:latin typeface="Goudy Old Style" pitchFamily="18" charset="0"/>
            </a:endParaRPr>
          </a:p>
        </p:txBody>
      </p:sp>
      <p:sp>
        <p:nvSpPr>
          <p:cNvPr id="32771" name="Text Box 2"/>
          <p:cNvSpPr txBox="1">
            <a:spLocks noChangeArrowheads="1"/>
          </p:cNvSpPr>
          <p:nvPr/>
        </p:nvSpPr>
        <p:spPr bwMode="auto">
          <a:xfrm>
            <a:off x="228600" y="1752600"/>
            <a:ext cx="8915400" cy="6172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271463" indent="-271463"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B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asic structural units of living organisms</a:t>
            </a:r>
          </a:p>
          <a:p>
            <a:pPr marL="271463" indent="-271463"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H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ighly organized structures </a:t>
            </a:r>
          </a:p>
          <a:p>
            <a:pPr marL="271463" indent="-271463"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Requires 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constant source of energy 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to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maintain the ordered state.</a:t>
            </a:r>
          </a:p>
          <a:p>
            <a:pPr marL="271463" indent="-271463"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 Each cell </a:t>
            </a:r>
            <a:endParaRPr lang="en-GB" sz="2800" dirty="0" smtClean="0">
              <a:solidFill>
                <a:srgbClr val="000000"/>
              </a:solidFill>
              <a:latin typeface="Goudy Old Style" pitchFamily="18" charset="0"/>
            </a:endParaRPr>
          </a:p>
          <a:p>
            <a:pPr marL="728663" lvl="1" indent="-271463"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produces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and uses 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energy</a:t>
            </a:r>
          </a:p>
          <a:p>
            <a:pPr marL="728663" lvl="1" indent="-271463"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communicates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with other cells in various 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ways </a:t>
            </a:r>
          </a:p>
          <a:p>
            <a:pPr marL="728663" lvl="1" indent="-271463"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undertakes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building projects </a:t>
            </a:r>
            <a:endParaRPr lang="en-GB" sz="2800" dirty="0" smtClean="0">
              <a:solidFill>
                <a:srgbClr val="000000"/>
              </a:solidFill>
              <a:latin typeface="Goudy Old Style" pitchFamily="18" charset="0"/>
            </a:endParaRPr>
          </a:p>
          <a:p>
            <a:pPr marL="728663" lvl="1" indent="-271463"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removes waste products. </a:t>
            </a:r>
          </a:p>
          <a:p>
            <a:pPr marL="271463" indent="-271463"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800" dirty="0">
              <a:solidFill>
                <a:srgbClr val="000000"/>
              </a:solidFill>
              <a:latin typeface="Goudy Old Style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76200"/>
            <a:ext cx="838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Goudy Old Style" pitchFamily="18" charset="0"/>
              </a:rPr>
              <a:t>Hierarchy of </a:t>
            </a:r>
            <a:r>
              <a:rPr lang="en-GB" sz="4000" dirty="0" err="1">
                <a:latin typeface="Goudy Old Style" pitchFamily="18" charset="0"/>
              </a:rPr>
              <a:t>biomolecular</a:t>
            </a:r>
            <a:r>
              <a:rPr lang="en-GB" sz="4000" dirty="0">
                <a:latin typeface="Goudy Old Style" pitchFamily="18" charset="0"/>
              </a:rPr>
              <a:t> organisation : </a:t>
            </a:r>
          </a:p>
          <a:p>
            <a:endParaRPr lang="en-US" sz="4000" dirty="0">
              <a:latin typeface="Goudy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83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>
            <a:normAutofit fontScale="90000"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 smtClean="0">
                <a:solidFill>
                  <a:srgbClr val="575F6D"/>
                </a:solidFill>
                <a:latin typeface="Goudy Old Style" pitchFamily="18" charset="0"/>
              </a:rPr>
              <a:t/>
            </a:r>
            <a:br>
              <a:rPr lang="en-GB" b="1" dirty="0" smtClean="0">
                <a:solidFill>
                  <a:srgbClr val="575F6D"/>
                </a:solidFill>
                <a:latin typeface="Goudy Old Style" pitchFamily="18" charset="0"/>
              </a:rPr>
            </a:br>
            <a:r>
              <a:rPr lang="en-GB" b="1" dirty="0" smtClean="0">
                <a:solidFill>
                  <a:srgbClr val="575F6D"/>
                </a:solidFill>
                <a:latin typeface="Goudy Old Style" pitchFamily="18" charset="0"/>
              </a:rPr>
              <a:t/>
            </a:r>
            <a:br>
              <a:rPr lang="en-GB" b="1" dirty="0" smtClean="0">
                <a:solidFill>
                  <a:srgbClr val="575F6D"/>
                </a:solidFill>
                <a:latin typeface="Goudy Old Style" pitchFamily="18" charset="0"/>
              </a:rPr>
            </a:br>
            <a:r>
              <a:rPr lang="en-GB" b="1" dirty="0" smtClean="0">
                <a:solidFill>
                  <a:srgbClr val="575F6D"/>
                </a:solidFill>
                <a:latin typeface="Goudy Old Style" pitchFamily="18" charset="0"/>
              </a:rPr>
              <a:t>Hierarchy of </a:t>
            </a:r>
            <a:r>
              <a:rPr lang="en-GB" b="1" dirty="0" err="1" smtClean="0">
                <a:solidFill>
                  <a:srgbClr val="575F6D"/>
                </a:solidFill>
                <a:latin typeface="Goudy Old Style" pitchFamily="18" charset="0"/>
              </a:rPr>
              <a:t>biomolecular</a:t>
            </a:r>
            <a:r>
              <a:rPr lang="en-GB" b="1" dirty="0" smtClean="0">
                <a:solidFill>
                  <a:srgbClr val="575F6D"/>
                </a:solidFill>
                <a:latin typeface="Goudy Old Style" pitchFamily="18" charset="0"/>
              </a:rPr>
              <a:t> organisation : </a:t>
            </a:r>
            <a:br>
              <a:rPr lang="en-GB" b="1" dirty="0" smtClean="0">
                <a:solidFill>
                  <a:srgbClr val="575F6D"/>
                </a:solidFill>
                <a:latin typeface="Goudy Old Style" pitchFamily="18" charset="0"/>
              </a:rPr>
            </a:br>
            <a:r>
              <a:rPr lang="en-GB" b="1" dirty="0" smtClean="0">
                <a:solidFill>
                  <a:srgbClr val="FF0000"/>
                </a:solidFill>
                <a:latin typeface="Goudy Old Style" pitchFamily="18" charset="0"/>
              </a:rPr>
              <a:t> </a:t>
            </a:r>
            <a:br>
              <a:rPr lang="en-GB" b="1" dirty="0" smtClean="0">
                <a:solidFill>
                  <a:srgbClr val="FF0000"/>
                </a:solidFill>
                <a:latin typeface="Goudy Old Style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686800" cy="5211763"/>
          </a:xfrm>
        </p:spPr>
        <p:txBody>
          <a:bodyPr>
            <a:normAutofit/>
          </a:bodyPr>
          <a:lstStyle/>
          <a:p>
            <a:pPr marL="271463" indent="-271463"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b="1" dirty="0" smtClean="0">
                <a:solidFill>
                  <a:srgbClr val="FF0000"/>
                </a:solidFill>
                <a:latin typeface="Goudy Old Style" pitchFamily="18" charset="0"/>
              </a:rPr>
              <a:t>Cells </a:t>
            </a:r>
          </a:p>
          <a:p>
            <a:pPr marL="271463" indent="-271463"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Living processes contains thousands of chemical </a:t>
            </a:r>
            <a:r>
              <a:rPr lang="en-GB" sz="2800" dirty="0" err="1" smtClean="0">
                <a:solidFill>
                  <a:srgbClr val="000000"/>
                </a:solidFill>
                <a:latin typeface="Goudy Old Style" pitchFamily="18" charset="0"/>
              </a:rPr>
              <a:t>rxns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. </a:t>
            </a:r>
          </a:p>
          <a:p>
            <a:pPr marL="271463" indent="-271463"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Precise regulation and integration of these </a:t>
            </a:r>
            <a:r>
              <a:rPr lang="en-GB" sz="2800" dirty="0" err="1" smtClean="0">
                <a:solidFill>
                  <a:srgbClr val="000000"/>
                </a:solidFill>
                <a:latin typeface="Goudy Old Style" pitchFamily="18" charset="0"/>
              </a:rPr>
              <a:t>rxns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 are required to maintain life</a:t>
            </a:r>
          </a:p>
          <a:p>
            <a:pPr marL="271463" indent="-271463"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Certain important </a:t>
            </a:r>
            <a:r>
              <a:rPr lang="en-GB" sz="2800" dirty="0" err="1" smtClean="0">
                <a:solidFill>
                  <a:srgbClr val="000000"/>
                </a:solidFill>
                <a:latin typeface="Goudy Old Style" pitchFamily="18" charset="0"/>
              </a:rPr>
              <a:t>rxns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, e.g. </a:t>
            </a:r>
            <a:r>
              <a:rPr lang="en-GB" sz="2800" dirty="0" err="1" smtClean="0">
                <a:solidFill>
                  <a:srgbClr val="000000"/>
                </a:solidFill>
                <a:latin typeface="Goudy Old Style" pitchFamily="18" charset="0"/>
              </a:rPr>
              <a:t>glycolysis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 is found in almost all organisms.</a:t>
            </a:r>
          </a:p>
          <a:p>
            <a:pPr marL="271463" indent="-271463"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All organisms use the same type of polymers: CHO, proteins, lipids &amp; nucleic acids.</a:t>
            </a:r>
          </a:p>
          <a:p>
            <a:pPr marL="271463" indent="-271463"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Instructions for growth, reproduction and developments for each organism is encoded  in their DNA </a:t>
            </a:r>
          </a:p>
          <a:p>
            <a:pPr marL="271463" indent="-271463"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800" dirty="0" smtClean="0">
              <a:solidFill>
                <a:srgbClr val="000000"/>
              </a:solidFill>
              <a:latin typeface="Goudy Old Style" pitchFamily="18" charset="0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378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1"/>
          <p:cNvSpPr txBox="1">
            <a:spLocks noChangeArrowheads="1"/>
          </p:cNvSpPr>
          <p:nvPr/>
        </p:nvSpPr>
        <p:spPr bwMode="auto">
          <a:xfrm>
            <a:off x="457200" y="0"/>
            <a:ext cx="8229600" cy="1020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b="1">
                <a:solidFill>
                  <a:srgbClr val="575F6D"/>
                </a:solidFill>
                <a:latin typeface="Goudy Old Style" pitchFamily="18" charset="0"/>
              </a:rPr>
              <a:t>ENERGY FOR CELLS</a:t>
            </a:r>
            <a:r>
              <a:rPr lang="en-GB" sz="3200">
                <a:solidFill>
                  <a:srgbClr val="575F6D"/>
                </a:solidFill>
                <a:latin typeface="Goudy Old Style" pitchFamily="18" charset="0"/>
              </a:rPr>
              <a:t> </a:t>
            </a:r>
          </a:p>
        </p:txBody>
      </p:sp>
      <p:sp>
        <p:nvSpPr>
          <p:cNvPr id="40963" name="Text Box 2"/>
          <p:cNvSpPr txBox="1">
            <a:spLocks noChangeArrowheads="1"/>
          </p:cNvSpPr>
          <p:nvPr/>
        </p:nvSpPr>
        <p:spPr bwMode="auto">
          <a:xfrm>
            <a:off x="381000" y="1295400"/>
            <a:ext cx="87630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271463" indent="-271463">
              <a:lnSpc>
                <a:spcPct val="98000"/>
              </a:lnSpc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200" dirty="0">
                <a:solidFill>
                  <a:srgbClr val="000000"/>
                </a:solidFill>
                <a:latin typeface="Goudy Old Style" pitchFamily="18" charset="0"/>
              </a:rPr>
              <a:t>Living cells are inherently unstable.  </a:t>
            </a:r>
          </a:p>
          <a:p>
            <a:pPr marL="271463" indent="-271463">
              <a:lnSpc>
                <a:spcPct val="97000"/>
              </a:lnSpc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200" dirty="0" smtClean="0">
                <a:solidFill>
                  <a:srgbClr val="000000"/>
                </a:solidFill>
                <a:latin typeface="Goudy Old Style" pitchFamily="18" charset="0"/>
              </a:rPr>
              <a:t>Constant </a:t>
            </a:r>
            <a:r>
              <a:rPr lang="en-GB" sz="3200" dirty="0">
                <a:solidFill>
                  <a:srgbClr val="000000"/>
                </a:solidFill>
                <a:latin typeface="Goudy Old Style" pitchFamily="18" charset="0"/>
              </a:rPr>
              <a:t>flow of energy prevents them from becoming disorganized.</a:t>
            </a:r>
          </a:p>
          <a:p>
            <a:pPr marL="271463" indent="-271463">
              <a:lnSpc>
                <a:spcPct val="97000"/>
              </a:lnSpc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200" dirty="0" smtClean="0">
                <a:solidFill>
                  <a:srgbClr val="000000"/>
                </a:solidFill>
                <a:latin typeface="Goudy Old Style" pitchFamily="18" charset="0"/>
              </a:rPr>
              <a:t>Cells </a:t>
            </a:r>
            <a:r>
              <a:rPr lang="en-GB" sz="3200" dirty="0">
                <a:solidFill>
                  <a:srgbClr val="000000"/>
                </a:solidFill>
                <a:latin typeface="Goudy Old Style" pitchFamily="18" charset="0"/>
              </a:rPr>
              <a:t>obtains energy mainly by the oxidation of bio-molecules (e- transferred from 1 molecule to another and in doing so they lose energy) </a:t>
            </a:r>
          </a:p>
          <a:p>
            <a:pPr marL="271463" indent="-271463">
              <a:lnSpc>
                <a:spcPct val="97000"/>
              </a:lnSpc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200" dirty="0" smtClean="0">
                <a:solidFill>
                  <a:srgbClr val="000000"/>
                </a:solidFill>
                <a:latin typeface="Goudy Old Style" pitchFamily="18" charset="0"/>
              </a:rPr>
              <a:t>This </a:t>
            </a:r>
            <a:r>
              <a:rPr lang="en-GB" sz="3200" dirty="0">
                <a:solidFill>
                  <a:srgbClr val="000000"/>
                </a:solidFill>
                <a:latin typeface="Goudy Old Style" pitchFamily="18" charset="0"/>
              </a:rPr>
              <a:t>energy captured by cells &amp; used to maintain highly organized cellular structure and functions</a:t>
            </a:r>
          </a:p>
          <a:p>
            <a:pPr marL="271463" indent="-271463">
              <a:lnSpc>
                <a:spcPct val="97000"/>
              </a:lnSpc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3200" dirty="0">
              <a:solidFill>
                <a:srgbClr val="000000"/>
              </a:solidFill>
              <a:latin typeface="Goudy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2451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"/>
          <p:cNvSpPr txBox="1"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ctr"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 dirty="0">
                <a:solidFill>
                  <a:srgbClr val="575F6D"/>
                </a:solidFill>
                <a:latin typeface="Goudy Old Style" pitchFamily="18" charset="0"/>
              </a:rPr>
              <a:t>HOW DO COMPLEX STRUCTURE OF CELLS MAINTAIN HIGH INTERNAL ORDER?</a:t>
            </a:r>
            <a:r>
              <a:rPr lang="en-GB" sz="2800" dirty="0">
                <a:solidFill>
                  <a:srgbClr val="575F6D"/>
                </a:solidFill>
                <a:latin typeface="Goudy Old Style" pitchFamily="18" charset="0"/>
              </a:rPr>
              <a:t>  </a:t>
            </a:r>
          </a:p>
        </p:txBody>
      </p:sp>
      <p:sp>
        <p:nvSpPr>
          <p:cNvPr id="41987" name="Text Box 2"/>
          <p:cNvSpPr txBox="1">
            <a:spLocks noChangeArrowheads="1"/>
          </p:cNvSpPr>
          <p:nvPr/>
        </p:nvSpPr>
        <p:spPr bwMode="auto">
          <a:xfrm>
            <a:off x="304800" y="1295400"/>
            <a:ext cx="8839200" cy="556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531813" indent="-531813">
              <a:lnSpc>
                <a:spcPct val="98000"/>
              </a:lnSpc>
              <a:spcBef>
                <a:spcPts val="600"/>
              </a:spcBef>
              <a:buSzPct val="100000"/>
              <a:buFont typeface="+mj-lt"/>
              <a:buAutoNum type="arabicPeriod"/>
              <a:tabLst>
                <a:tab pos="1171575" algn="l"/>
                <a:tab pos="2085975" algn="l"/>
                <a:tab pos="3000375" algn="l"/>
                <a:tab pos="3914775" algn="l"/>
                <a:tab pos="4829175" algn="l"/>
                <a:tab pos="5743575" algn="l"/>
                <a:tab pos="6657975" algn="l"/>
                <a:tab pos="7572375" algn="l"/>
                <a:tab pos="8486775" algn="l"/>
                <a:tab pos="9401175" algn="l"/>
                <a:tab pos="10315575" algn="l"/>
              </a:tabLst>
            </a:pP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Synthesis of 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new bio-molecules</a:t>
            </a:r>
            <a:endParaRPr lang="en-GB" sz="2800" dirty="0">
              <a:solidFill>
                <a:srgbClr val="000000"/>
              </a:solidFill>
              <a:latin typeface="Goudy Old Style" pitchFamily="18" charset="0"/>
            </a:endParaRPr>
          </a:p>
          <a:p>
            <a:pPr marL="531813" indent="-531813">
              <a:lnSpc>
                <a:spcPct val="97000"/>
              </a:lnSpc>
              <a:spcBef>
                <a:spcPts val="600"/>
              </a:spcBef>
              <a:buSzPct val="100000"/>
              <a:buFont typeface="+mj-lt"/>
              <a:buAutoNum type="arabicPeriod"/>
              <a:tabLst>
                <a:tab pos="1171575" algn="l"/>
                <a:tab pos="2085975" algn="l"/>
                <a:tab pos="3000375" algn="l"/>
                <a:tab pos="3914775" algn="l"/>
                <a:tab pos="4829175" algn="l"/>
                <a:tab pos="5743575" algn="l"/>
                <a:tab pos="6657975" algn="l"/>
                <a:tab pos="7572375" algn="l"/>
                <a:tab pos="8486775" algn="l"/>
                <a:tab pos="9401175" algn="l"/>
                <a:tab pos="1031557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Transport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Across Membranes</a:t>
            </a:r>
          </a:p>
          <a:p>
            <a:pPr marL="989013" lvl="1" indent="-531813">
              <a:lnSpc>
                <a:spcPct val="97000"/>
              </a:lnSpc>
              <a:spcBef>
                <a:spcPts val="600"/>
              </a:spcBef>
              <a:buSzPct val="100000"/>
              <a:buFont typeface="Comic Sans MS" pitchFamily="66" charset="0"/>
              <a:buChar char="-"/>
              <a:tabLst>
                <a:tab pos="1171575" algn="l"/>
                <a:tab pos="2085975" algn="l"/>
                <a:tab pos="3000375" algn="l"/>
                <a:tab pos="3914775" algn="l"/>
                <a:tab pos="4829175" algn="l"/>
                <a:tab pos="5743575" algn="l"/>
                <a:tab pos="6657975" algn="l"/>
                <a:tab pos="7572375" algn="l"/>
                <a:tab pos="8486775" algn="l"/>
                <a:tab pos="9401175" algn="l"/>
                <a:tab pos="10315575" algn="l"/>
              </a:tabLst>
            </a:pP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Cell membranes regulate the passage of ions and molecules from one compartment to another. </a:t>
            </a:r>
          </a:p>
          <a:p>
            <a:pPr marL="531813" indent="-531813">
              <a:lnSpc>
                <a:spcPct val="97000"/>
              </a:lnSpc>
              <a:spcBef>
                <a:spcPts val="600"/>
              </a:spcBef>
              <a:buSzPct val="100000"/>
              <a:buFont typeface="Comic Sans MS" pitchFamily="66" charset="0"/>
              <a:buNone/>
              <a:tabLst>
                <a:tab pos="1171575" algn="l"/>
                <a:tab pos="2085975" algn="l"/>
                <a:tab pos="3000375" algn="l"/>
                <a:tab pos="3914775" algn="l"/>
                <a:tab pos="4829175" algn="l"/>
                <a:tab pos="5743575" algn="l"/>
                <a:tab pos="6657975" algn="l"/>
                <a:tab pos="7572375" algn="l"/>
                <a:tab pos="8486775" algn="l"/>
                <a:tab pos="9401175" algn="l"/>
                <a:tab pos="1031557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3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. Cell Movement</a:t>
            </a:r>
          </a:p>
          <a:p>
            <a:pPr marL="989013" lvl="1" indent="-531813">
              <a:lnSpc>
                <a:spcPct val="97000"/>
              </a:lnSpc>
              <a:spcBef>
                <a:spcPts val="600"/>
              </a:spcBef>
              <a:buSzPct val="100000"/>
              <a:buFont typeface="Comic Sans MS" pitchFamily="66" charset="0"/>
              <a:buChar char="-"/>
              <a:tabLst>
                <a:tab pos="1171575" algn="l"/>
                <a:tab pos="2085975" algn="l"/>
                <a:tab pos="3000375" algn="l"/>
                <a:tab pos="3914775" algn="l"/>
                <a:tab pos="4829175" algn="l"/>
                <a:tab pos="5743575" algn="l"/>
                <a:tab pos="6657975" algn="l"/>
                <a:tab pos="7572375" algn="l"/>
                <a:tab pos="8486775" algn="l"/>
                <a:tab pos="9401175" algn="l"/>
                <a:tab pos="10315575" algn="l"/>
              </a:tabLst>
            </a:pP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Organised movement- most obvious characteristics of living cells. The intricate and coordinated activities required to sustain life require the movement of cell components.</a:t>
            </a:r>
          </a:p>
          <a:p>
            <a:pPr marL="531813" indent="-531813">
              <a:lnSpc>
                <a:spcPct val="97000"/>
              </a:lnSpc>
              <a:spcBef>
                <a:spcPts val="600"/>
              </a:spcBef>
              <a:buSzPct val="100000"/>
              <a:buFont typeface="Comic Sans MS" pitchFamily="66" charset="0"/>
              <a:buNone/>
              <a:tabLst>
                <a:tab pos="1171575" algn="l"/>
                <a:tab pos="2085975" algn="l"/>
                <a:tab pos="3000375" algn="l"/>
                <a:tab pos="3914775" algn="l"/>
                <a:tab pos="4829175" algn="l"/>
                <a:tab pos="5743575" algn="l"/>
                <a:tab pos="6657975" algn="l"/>
                <a:tab pos="7572375" algn="l"/>
                <a:tab pos="8486775" algn="l"/>
                <a:tab pos="9401175" algn="l"/>
                <a:tab pos="1031557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4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. Waste Removal</a:t>
            </a:r>
          </a:p>
          <a:p>
            <a:pPr marL="989013" lvl="1" indent="-531813">
              <a:lnSpc>
                <a:spcPct val="97000"/>
              </a:lnSpc>
              <a:spcBef>
                <a:spcPts val="600"/>
              </a:spcBef>
              <a:buSzPct val="100000"/>
              <a:buFont typeface="Comic Sans MS" pitchFamily="66" charset="0"/>
              <a:buChar char="-"/>
              <a:tabLst>
                <a:tab pos="1171575" algn="l"/>
                <a:tab pos="2085975" algn="l"/>
                <a:tab pos="3000375" algn="l"/>
                <a:tab pos="3914775" algn="l"/>
                <a:tab pos="4829175" algn="l"/>
                <a:tab pos="5743575" algn="l"/>
                <a:tab pos="6657975" algn="l"/>
                <a:tab pos="7572375" algn="l"/>
                <a:tab pos="8486775" algn="l"/>
                <a:tab pos="9401175" algn="l"/>
                <a:tab pos="10315575" algn="l"/>
              </a:tabLst>
            </a:pP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Animal cells convert food molecules into CO2, H20 &amp; NH</a:t>
            </a:r>
            <a:r>
              <a:rPr lang="en-GB" sz="2800" baseline="-25000" dirty="0">
                <a:solidFill>
                  <a:srgbClr val="000000"/>
                </a:solidFill>
                <a:latin typeface="Goudy Old Style" pitchFamily="18" charset="0"/>
              </a:rPr>
              <a:t>3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. If these not disposed properly can be toxic. </a:t>
            </a:r>
          </a:p>
        </p:txBody>
      </p:sp>
    </p:spTree>
    <p:extLst>
      <p:ext uri="{BB962C8B-B14F-4D97-AF65-F5344CB8AC3E}">
        <p14:creationId xmlns:p14="http://schemas.microsoft.com/office/powerpoint/2010/main" val="27033842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381000" y="0"/>
            <a:ext cx="822960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b="1" dirty="0">
                <a:solidFill>
                  <a:srgbClr val="575F6D"/>
                </a:solidFill>
                <a:latin typeface="Goudy Old Style" pitchFamily="18" charset="0"/>
              </a:rPr>
              <a:t>BIOCHEMICAL REACTIONS</a:t>
            </a:r>
            <a:r>
              <a:rPr lang="en-GB" sz="3200" dirty="0">
                <a:solidFill>
                  <a:srgbClr val="575F6D"/>
                </a:solidFill>
                <a:latin typeface="Goudy Old Style" pitchFamily="18" charset="0"/>
              </a:rPr>
              <a:t> </a:t>
            </a:r>
          </a:p>
        </p:txBody>
      </p:sp>
      <p:sp>
        <p:nvSpPr>
          <p:cNvPr id="36867" name="Text Box 2"/>
          <p:cNvSpPr txBox="1">
            <a:spLocks noChangeArrowheads="1"/>
          </p:cNvSpPr>
          <p:nvPr/>
        </p:nvSpPr>
        <p:spPr bwMode="auto">
          <a:xfrm>
            <a:off x="381000" y="609600"/>
            <a:ext cx="8763000" cy="5578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608013" indent="-608013">
              <a:lnSpc>
                <a:spcPct val="88000"/>
              </a:lnSpc>
              <a:spcBef>
                <a:spcPts val="600"/>
              </a:spcBef>
              <a:buSzPct val="70000"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r>
              <a:rPr lang="en-GB" sz="2800" dirty="0" smtClean="0">
                <a:solidFill>
                  <a:srgbClr val="FF0000"/>
                </a:solidFill>
                <a:latin typeface="Goudy Old Style" pitchFamily="18" charset="0"/>
              </a:rPr>
              <a:t>Metabolism: </a:t>
            </a:r>
          </a:p>
          <a:p>
            <a:pPr marL="608013" indent="-608013">
              <a:lnSpc>
                <a:spcPct val="88000"/>
              </a:lnSpc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total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sum 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of enzyme catalyzed reactions in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a living organism </a:t>
            </a:r>
          </a:p>
          <a:p>
            <a:pPr marL="608013" indent="-608013">
              <a:lnSpc>
                <a:spcPct val="88000"/>
              </a:lnSpc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Two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types</a:t>
            </a:r>
          </a:p>
          <a:p>
            <a:pPr marL="989013" lvl="1" indent="-531813">
              <a:lnSpc>
                <a:spcPct val="88000"/>
              </a:lnSpc>
              <a:spcBef>
                <a:spcPts val="450"/>
              </a:spcBef>
              <a:buSzPct val="80000"/>
              <a:buFont typeface="Wingdings" pitchFamily="2" charset="2"/>
              <a:buChar char="v"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r>
              <a:rPr lang="en-GB" sz="2800" dirty="0">
                <a:solidFill>
                  <a:srgbClr val="FF0000"/>
                </a:solidFill>
                <a:latin typeface="Goudy Old Style" pitchFamily="18" charset="0"/>
              </a:rPr>
              <a:t>Anabolism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- energy requiring biosynthetic pathways </a:t>
            </a:r>
          </a:p>
          <a:p>
            <a:pPr marL="989013" lvl="1" indent="-531813">
              <a:lnSpc>
                <a:spcPct val="88000"/>
              </a:lnSpc>
              <a:spcBef>
                <a:spcPts val="450"/>
              </a:spcBef>
              <a:buSzPct val="80000"/>
              <a:buFont typeface="Wingdings" pitchFamily="2" charset="2"/>
              <a:buChar char="v"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r>
              <a:rPr lang="en-GB" sz="2800" dirty="0">
                <a:solidFill>
                  <a:srgbClr val="FF0000"/>
                </a:solidFill>
                <a:latin typeface="Goudy Old Style" pitchFamily="18" charset="0"/>
              </a:rPr>
              <a:t>Catabolism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- degradation of fuel molecules 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for production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of energy for cellular function</a:t>
            </a:r>
          </a:p>
          <a:p>
            <a:pPr marL="608013" indent="-608013">
              <a:lnSpc>
                <a:spcPct val="88000"/>
              </a:lnSpc>
              <a:spcBef>
                <a:spcPts val="600"/>
              </a:spcBef>
              <a:buSzPct val="70000"/>
              <a:buFont typeface="Wingdings" pitchFamily="2" charset="2"/>
              <a:buChar char="v"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The primary functions of metabolism are: </a:t>
            </a:r>
          </a:p>
          <a:p>
            <a:pPr marL="1065213" lvl="1" indent="-608013">
              <a:lnSpc>
                <a:spcPct val="88000"/>
              </a:lnSpc>
              <a:spcBef>
                <a:spcPts val="600"/>
              </a:spcBef>
              <a:buSzPct val="70000"/>
              <a:buFont typeface="+mj-lt"/>
              <a:buAutoNum type="arabicPeriod"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Acquisition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&amp; utilization of energy </a:t>
            </a:r>
            <a:endParaRPr lang="en-GB" sz="2800" dirty="0" smtClean="0">
              <a:solidFill>
                <a:srgbClr val="000000"/>
              </a:solidFill>
              <a:latin typeface="Goudy Old Style" pitchFamily="18" charset="0"/>
            </a:endParaRPr>
          </a:p>
          <a:p>
            <a:pPr marL="1065213" lvl="1" indent="-608013">
              <a:lnSpc>
                <a:spcPct val="88000"/>
              </a:lnSpc>
              <a:spcBef>
                <a:spcPts val="600"/>
              </a:spcBef>
              <a:buSzPct val="70000"/>
              <a:buFont typeface="+mj-lt"/>
              <a:buAutoNum type="arabicPeriod"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Synthesis of </a:t>
            </a:r>
            <a:r>
              <a:rPr lang="en-GB" sz="2800" dirty="0" err="1" smtClean="0">
                <a:solidFill>
                  <a:srgbClr val="000000"/>
                </a:solidFill>
                <a:latin typeface="Goudy Old Style" pitchFamily="18" charset="0"/>
              </a:rPr>
              <a:t>biomolecules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 (i.e. proteins, nucleic acids, lipids, &amp; CHO ) needed </a:t>
            </a:r>
            <a:r>
              <a:rPr lang="en-GB" sz="2800" dirty="0">
                <a:solidFill>
                  <a:srgbClr val="000000"/>
                </a:solidFill>
                <a:latin typeface="Goudy Old Style" pitchFamily="18" charset="0"/>
              </a:rPr>
              <a:t>for cell </a:t>
            </a: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structure&amp; functioning</a:t>
            </a:r>
          </a:p>
          <a:p>
            <a:pPr marL="1065213" lvl="1" indent="-608013">
              <a:lnSpc>
                <a:spcPct val="88000"/>
              </a:lnSpc>
              <a:spcBef>
                <a:spcPts val="600"/>
              </a:spcBef>
              <a:buSzPct val="70000"/>
              <a:buFont typeface="+mj-lt"/>
              <a:buAutoNum type="arabicPeriod"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r>
              <a:rPr lang="en-GB" sz="2800" dirty="0" smtClean="0">
                <a:solidFill>
                  <a:srgbClr val="000000"/>
                </a:solidFill>
                <a:latin typeface="Goudy Old Style" pitchFamily="18" charset="0"/>
              </a:rPr>
              <a:t>Removal of waste products</a:t>
            </a:r>
          </a:p>
          <a:p>
            <a:pPr marL="608013" indent="-608013">
              <a:lnSpc>
                <a:spcPct val="88000"/>
              </a:lnSpc>
              <a:spcBef>
                <a:spcPts val="600"/>
              </a:spcBef>
              <a:buClr>
                <a:srgbClr val="FE8637"/>
              </a:buClr>
              <a:buSzPct val="70000"/>
              <a:buFont typeface="Comic Sans MS" pitchFamily="66" charset="0"/>
              <a:buNone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endParaRPr lang="en-GB" sz="3200" dirty="0">
              <a:solidFill>
                <a:srgbClr val="000000"/>
              </a:solidFill>
              <a:latin typeface="Goudy Old Style" pitchFamily="18" charset="0"/>
            </a:endParaRPr>
          </a:p>
          <a:p>
            <a:pPr marL="608013" indent="-608013">
              <a:lnSpc>
                <a:spcPct val="88000"/>
              </a:lnSpc>
              <a:spcBef>
                <a:spcPts val="600"/>
              </a:spcBef>
              <a:buClr>
                <a:srgbClr val="FE8637"/>
              </a:buClr>
              <a:buSzPct val="70000"/>
              <a:buFont typeface="Comic Sans MS" pitchFamily="66" charset="0"/>
              <a:buNone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endParaRPr lang="en-GB" sz="3200" dirty="0">
              <a:solidFill>
                <a:srgbClr val="000000"/>
              </a:solidFill>
              <a:latin typeface="Goudy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7062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"/>
          <p:cNvSpPr txBox="1">
            <a:spLocks noChangeArrowheads="1"/>
          </p:cNvSpPr>
          <p:nvPr/>
        </p:nvSpPr>
        <p:spPr bwMode="auto">
          <a:xfrm>
            <a:off x="457200" y="0"/>
            <a:ext cx="85344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ctr"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b="1" dirty="0">
                <a:solidFill>
                  <a:srgbClr val="575F6D"/>
                </a:solidFill>
                <a:latin typeface="Goudy Old Style" pitchFamily="18" charset="0"/>
              </a:rPr>
              <a:t>COMMON </a:t>
            </a:r>
            <a:r>
              <a:rPr lang="en-GB" sz="2400" b="1" dirty="0" smtClean="0">
                <a:solidFill>
                  <a:srgbClr val="575F6D"/>
                </a:solidFill>
                <a:latin typeface="Goudy Old Style" pitchFamily="18" charset="0"/>
              </a:rPr>
              <a:t>REACTIONS IN </a:t>
            </a:r>
            <a:r>
              <a:rPr lang="en-GB" sz="2400" b="1" dirty="0">
                <a:solidFill>
                  <a:srgbClr val="575F6D"/>
                </a:solidFill>
                <a:latin typeface="Goudy Old Style" pitchFamily="18" charset="0"/>
              </a:rPr>
              <a:t>BIOCHEMICAL PROCESSES</a:t>
            </a:r>
          </a:p>
        </p:txBody>
      </p:sp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152400" y="609600"/>
            <a:ext cx="8991600" cy="6248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271463" indent="-271463">
              <a:lnSpc>
                <a:spcPct val="97000"/>
              </a:lnSpc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>
                <a:solidFill>
                  <a:srgbClr val="000000"/>
                </a:solidFill>
                <a:latin typeface="Goudy Old Style" pitchFamily="18" charset="0"/>
              </a:rPr>
              <a:t>The types of biochemical reactions are few with simple  reaction mechanisms </a:t>
            </a:r>
          </a:p>
          <a:p>
            <a:pPr marL="271463" indent="-271463">
              <a:lnSpc>
                <a:spcPct val="97000"/>
              </a:lnSpc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>
                <a:solidFill>
                  <a:srgbClr val="000000"/>
                </a:solidFill>
                <a:latin typeface="Goudy Old Style" pitchFamily="18" charset="0"/>
              </a:rPr>
              <a:t>Reactions of central importance (for energy production &amp; synthesis and degradation of major cell components) are relatively few in number</a:t>
            </a:r>
          </a:p>
          <a:p>
            <a:pPr marL="457200" indent="-457200">
              <a:lnSpc>
                <a:spcPct val="98000"/>
              </a:lnSpc>
              <a:spcBef>
                <a:spcPts val="600"/>
              </a:spcBef>
              <a:buSzPct val="100000"/>
              <a:buFont typeface="+mj-lt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err="1" smtClean="0">
                <a:solidFill>
                  <a:srgbClr val="000000"/>
                </a:solidFill>
                <a:latin typeface="Goudy Old Style" pitchFamily="18" charset="0"/>
              </a:rPr>
              <a:t>Nucleophilic</a:t>
            </a:r>
            <a:r>
              <a:rPr lang="en-GB" sz="2400" dirty="0" smtClean="0">
                <a:solidFill>
                  <a:srgbClr val="000000"/>
                </a:solidFill>
                <a:latin typeface="Goudy Old Style" pitchFamily="18" charset="0"/>
              </a:rPr>
              <a:t> </a:t>
            </a:r>
            <a:r>
              <a:rPr lang="en-GB" sz="2400" dirty="0">
                <a:solidFill>
                  <a:srgbClr val="000000"/>
                </a:solidFill>
                <a:latin typeface="Goudy Old Style" pitchFamily="18" charset="0"/>
              </a:rPr>
              <a:t>Substitution </a:t>
            </a:r>
          </a:p>
          <a:p>
            <a:pPr marL="728663" lvl="1" indent="-271463">
              <a:lnSpc>
                <a:spcPct val="97000"/>
              </a:lnSpc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>
                <a:solidFill>
                  <a:srgbClr val="000000"/>
                </a:solidFill>
                <a:latin typeface="Goudy Old Style" pitchFamily="18" charset="0"/>
              </a:rPr>
              <a:t>One atom of group substituted for another </a:t>
            </a:r>
          </a:p>
          <a:p>
            <a:pPr marL="514350" indent="-514350">
              <a:lnSpc>
                <a:spcPct val="97000"/>
              </a:lnSpc>
              <a:spcBef>
                <a:spcPts val="600"/>
              </a:spcBef>
              <a:buSzPct val="100000"/>
              <a:buFont typeface="+mj-lt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>
                <a:solidFill>
                  <a:srgbClr val="000000"/>
                </a:solidFill>
                <a:latin typeface="Goudy Old Style" pitchFamily="18" charset="0"/>
              </a:rPr>
              <a:t>Elimination Reactions</a:t>
            </a:r>
          </a:p>
          <a:p>
            <a:pPr marL="728663" lvl="1" indent="-271463">
              <a:lnSpc>
                <a:spcPct val="97000"/>
              </a:lnSpc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>
                <a:solidFill>
                  <a:srgbClr val="000000"/>
                </a:solidFill>
                <a:latin typeface="Goudy Old Style" pitchFamily="18" charset="0"/>
              </a:rPr>
              <a:t>One or more atoms may be removed from a molecule creating a double or </a:t>
            </a:r>
            <a:r>
              <a:rPr lang="en-GB" sz="2400" dirty="0" smtClean="0">
                <a:solidFill>
                  <a:srgbClr val="000000"/>
                </a:solidFill>
                <a:latin typeface="Goudy Old Style" pitchFamily="18" charset="0"/>
              </a:rPr>
              <a:t>triple </a:t>
            </a:r>
            <a:r>
              <a:rPr lang="en-GB" sz="2400" dirty="0">
                <a:solidFill>
                  <a:srgbClr val="000000"/>
                </a:solidFill>
                <a:latin typeface="Goudy Old Style" pitchFamily="18" charset="0"/>
              </a:rPr>
              <a:t>bond</a:t>
            </a:r>
          </a:p>
          <a:p>
            <a:pPr marL="514350" indent="-514350">
              <a:lnSpc>
                <a:spcPct val="97000"/>
              </a:lnSpc>
              <a:spcBef>
                <a:spcPts val="600"/>
              </a:spcBef>
              <a:buSzPct val="100000"/>
              <a:buFont typeface="+mj-lt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>
                <a:solidFill>
                  <a:srgbClr val="000000"/>
                </a:solidFill>
                <a:latin typeface="Goudy Old Style" pitchFamily="18" charset="0"/>
              </a:rPr>
              <a:t>Addition Reactions:</a:t>
            </a:r>
          </a:p>
          <a:p>
            <a:pPr marL="728663" lvl="1" indent="-271463">
              <a:lnSpc>
                <a:spcPct val="97000"/>
              </a:lnSpc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>
                <a:solidFill>
                  <a:srgbClr val="000000"/>
                </a:solidFill>
                <a:latin typeface="Goudy Old Style" pitchFamily="18" charset="0"/>
              </a:rPr>
              <a:t>Two molecules combine to form a single product. </a:t>
            </a:r>
          </a:p>
          <a:p>
            <a:pPr marL="514350" indent="-514350">
              <a:lnSpc>
                <a:spcPct val="97000"/>
              </a:lnSpc>
              <a:spcBef>
                <a:spcPts val="600"/>
              </a:spcBef>
              <a:buSzPct val="100000"/>
              <a:buFont typeface="+mj-lt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>
                <a:solidFill>
                  <a:srgbClr val="000000"/>
                </a:solidFill>
                <a:latin typeface="Goudy Old Style" pitchFamily="18" charset="0"/>
              </a:rPr>
              <a:t>Hydration Reactions</a:t>
            </a:r>
          </a:p>
          <a:p>
            <a:pPr marL="728663" lvl="1" indent="-271463">
              <a:lnSpc>
                <a:spcPct val="97000"/>
              </a:lnSpc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>
                <a:solidFill>
                  <a:srgbClr val="000000"/>
                </a:solidFill>
                <a:latin typeface="Goudy Old Style" pitchFamily="18" charset="0"/>
              </a:rPr>
              <a:t>Water added across a double bond </a:t>
            </a:r>
          </a:p>
          <a:p>
            <a:pPr marL="728663" lvl="1" indent="-271463">
              <a:lnSpc>
                <a:spcPct val="97000"/>
              </a:lnSpc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dirty="0" err="1" smtClean="0">
                <a:solidFill>
                  <a:srgbClr val="000000"/>
                </a:solidFill>
                <a:latin typeface="Goudy Old Style" pitchFamily="18" charset="0"/>
              </a:rPr>
              <a:t>Eg</a:t>
            </a:r>
            <a:r>
              <a:rPr lang="en-GB" sz="2400" dirty="0" smtClean="0">
                <a:solidFill>
                  <a:srgbClr val="000000"/>
                </a:solidFill>
                <a:latin typeface="Goudy Old Style" pitchFamily="18" charset="0"/>
              </a:rPr>
              <a:t> addition of </a:t>
            </a:r>
            <a:r>
              <a:rPr lang="en-GB" sz="2400" dirty="0">
                <a:solidFill>
                  <a:srgbClr val="000000"/>
                </a:solidFill>
                <a:latin typeface="Goudy Old Style" pitchFamily="18" charset="0"/>
              </a:rPr>
              <a:t>water on db of an </a:t>
            </a:r>
            <a:r>
              <a:rPr lang="en-GB" sz="2400" dirty="0" err="1">
                <a:solidFill>
                  <a:srgbClr val="000000"/>
                </a:solidFill>
                <a:latin typeface="Goudy Old Style" pitchFamily="18" charset="0"/>
              </a:rPr>
              <a:t>alkene</a:t>
            </a:r>
            <a:r>
              <a:rPr lang="en-GB" sz="2400" dirty="0">
                <a:solidFill>
                  <a:srgbClr val="000000"/>
                </a:solidFill>
                <a:latin typeface="Goudy Old Style" pitchFamily="18" charset="0"/>
              </a:rPr>
              <a:t> to generate an alcohol</a:t>
            </a:r>
          </a:p>
          <a:p>
            <a:pPr marL="271463" indent="-271463">
              <a:lnSpc>
                <a:spcPct val="97000"/>
              </a:lnSpc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2400" dirty="0">
              <a:solidFill>
                <a:srgbClr val="000000"/>
              </a:solidFill>
              <a:latin typeface="Goudy Old Style" pitchFamily="18" charset="0"/>
            </a:endParaRPr>
          </a:p>
          <a:p>
            <a:pPr marL="271463" indent="-271463">
              <a:lnSpc>
                <a:spcPct val="97000"/>
              </a:lnSpc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2400" dirty="0">
              <a:solidFill>
                <a:srgbClr val="000000"/>
              </a:solidFill>
              <a:latin typeface="Goudy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6941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"/>
          <p:cNvSpPr txBox="1">
            <a:spLocks noChangeArrowheads="1"/>
          </p:cNvSpPr>
          <p:nvPr/>
        </p:nvSpPr>
        <p:spPr bwMode="auto">
          <a:xfrm>
            <a:off x="228600" y="914400"/>
            <a:ext cx="8458200" cy="556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514350" indent="-514350">
              <a:lnSpc>
                <a:spcPct val="98000"/>
              </a:lnSpc>
              <a:spcBef>
                <a:spcPts val="600"/>
              </a:spcBef>
              <a:buSzPct val="100000"/>
              <a:buFont typeface="Arial" pitchFamily="34" charset="0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200" dirty="0" smtClean="0">
                <a:solidFill>
                  <a:srgbClr val="000000"/>
                </a:solidFill>
                <a:latin typeface="Goudy Old Style" pitchFamily="18" charset="0"/>
              </a:rPr>
              <a:t>  </a:t>
            </a:r>
            <a:r>
              <a:rPr lang="en-GB" sz="3200" dirty="0" err="1" smtClean="0">
                <a:solidFill>
                  <a:srgbClr val="000000"/>
                </a:solidFill>
                <a:latin typeface="Goudy Old Style" pitchFamily="18" charset="0"/>
              </a:rPr>
              <a:t>Isomerization</a:t>
            </a:r>
            <a:r>
              <a:rPr lang="en-GB" sz="3200" dirty="0" smtClean="0">
                <a:solidFill>
                  <a:srgbClr val="000000"/>
                </a:solidFill>
                <a:latin typeface="Goudy Old Style" pitchFamily="18" charset="0"/>
              </a:rPr>
              <a:t> Reactions. </a:t>
            </a:r>
          </a:p>
          <a:p>
            <a:pPr marL="728663" lvl="1" indent="-271463">
              <a:lnSpc>
                <a:spcPct val="97000"/>
              </a:lnSpc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200" dirty="0" err="1" smtClean="0">
                <a:solidFill>
                  <a:srgbClr val="000000"/>
                </a:solidFill>
                <a:latin typeface="Goudy Old Style" pitchFamily="18" charset="0"/>
              </a:rPr>
              <a:t>intramolecular</a:t>
            </a:r>
            <a:r>
              <a:rPr lang="en-GB" sz="3200" dirty="0" smtClean="0">
                <a:solidFill>
                  <a:srgbClr val="000000"/>
                </a:solidFill>
                <a:latin typeface="Goudy Old Style" pitchFamily="18" charset="0"/>
              </a:rPr>
              <a:t> shift or </a:t>
            </a:r>
            <a:r>
              <a:rPr lang="en-GB" sz="3200" dirty="0" err="1" smtClean="0">
                <a:solidFill>
                  <a:srgbClr val="000000"/>
                </a:solidFill>
                <a:latin typeface="Goudy Old Style" pitchFamily="18" charset="0"/>
              </a:rPr>
              <a:t>rearangement</a:t>
            </a:r>
            <a:r>
              <a:rPr lang="en-GB" sz="3200" dirty="0" smtClean="0">
                <a:solidFill>
                  <a:srgbClr val="000000"/>
                </a:solidFill>
                <a:latin typeface="Goudy Old Style" pitchFamily="18" charset="0"/>
              </a:rPr>
              <a:t> of atoms or groups within a compound to generate isomeric forms </a:t>
            </a:r>
          </a:p>
          <a:p>
            <a:pPr marL="514350" indent="-514350">
              <a:lnSpc>
                <a:spcPct val="97000"/>
              </a:lnSpc>
              <a:spcBef>
                <a:spcPts val="600"/>
              </a:spcBef>
              <a:buSzPct val="100000"/>
              <a:buFont typeface="Arial" pitchFamily="34" charset="0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200" dirty="0" err="1" smtClean="0">
                <a:solidFill>
                  <a:srgbClr val="000000"/>
                </a:solidFill>
                <a:latin typeface="Goudy Old Style" pitchFamily="18" charset="0"/>
              </a:rPr>
              <a:t>Redox</a:t>
            </a:r>
            <a:r>
              <a:rPr lang="en-GB" sz="3200" dirty="0" smtClean="0">
                <a:solidFill>
                  <a:srgbClr val="000000"/>
                </a:solidFill>
                <a:latin typeface="Goudy Old Style" pitchFamily="18" charset="0"/>
              </a:rPr>
              <a:t> (oxidation-reduction) reactions</a:t>
            </a:r>
          </a:p>
          <a:p>
            <a:pPr marL="728663" lvl="1" indent="-271463">
              <a:lnSpc>
                <a:spcPct val="97000"/>
              </a:lnSpc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200" dirty="0" smtClean="0">
                <a:solidFill>
                  <a:srgbClr val="000000"/>
                </a:solidFill>
                <a:latin typeface="Goudy Old Style" pitchFamily="18" charset="0"/>
              </a:rPr>
              <a:t>transfer </a:t>
            </a:r>
            <a:r>
              <a:rPr lang="en-GB" sz="3200" dirty="0">
                <a:solidFill>
                  <a:srgbClr val="000000"/>
                </a:solidFill>
                <a:latin typeface="Goudy Old Style" pitchFamily="18" charset="0"/>
              </a:rPr>
              <a:t>of e- from a donor to an electron acceptor </a:t>
            </a:r>
          </a:p>
          <a:p>
            <a:pPr marL="514350" indent="-514350">
              <a:lnSpc>
                <a:spcPct val="97000"/>
              </a:lnSpc>
              <a:spcBef>
                <a:spcPts val="600"/>
              </a:spcBef>
              <a:buSzPct val="100000"/>
              <a:buFont typeface="Arial" pitchFamily="34" charset="0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200" dirty="0">
                <a:solidFill>
                  <a:srgbClr val="000000"/>
                </a:solidFill>
                <a:latin typeface="Goudy Old Style" pitchFamily="18" charset="0"/>
              </a:rPr>
              <a:t>Hydrolysis reactions</a:t>
            </a:r>
          </a:p>
          <a:p>
            <a:pPr marL="728663" lvl="1" indent="-271463">
              <a:lnSpc>
                <a:spcPct val="97000"/>
              </a:lnSpc>
              <a:spcBef>
                <a:spcPts val="600"/>
              </a:spcBef>
              <a:buSzPct val="10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200" dirty="0">
                <a:solidFill>
                  <a:srgbClr val="000000"/>
                </a:solidFill>
                <a:latin typeface="Goudy Old Style" pitchFamily="18" charset="0"/>
              </a:rPr>
              <a:t>Cleavage of double bond by water</a:t>
            </a:r>
            <a:r>
              <a:rPr lang="en-GB" dirty="0">
                <a:solidFill>
                  <a:srgbClr val="000000"/>
                </a:solidFill>
                <a:latin typeface="Goudy Old Style" pitchFamily="18" charset="0"/>
              </a:rPr>
              <a:t>. </a:t>
            </a:r>
          </a:p>
        </p:txBody>
      </p:sp>
      <p:sp>
        <p:nvSpPr>
          <p:cNvPr id="39939" name="Text Box 1"/>
          <p:cNvSpPr txBox="1">
            <a:spLocks noChangeArrowheads="1"/>
          </p:cNvSpPr>
          <p:nvPr/>
        </p:nvSpPr>
        <p:spPr bwMode="auto">
          <a:xfrm>
            <a:off x="0" y="228600"/>
            <a:ext cx="91440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ctr">
              <a:lnSpc>
                <a:spcPct val="98000"/>
              </a:lnSpc>
              <a:buClr>
                <a:srgbClr val="575F6D"/>
              </a:buClr>
              <a:buFont typeface="Century Schoolbook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 dirty="0" smtClean="0">
                <a:solidFill>
                  <a:srgbClr val="575F6D"/>
                </a:solidFill>
                <a:latin typeface="Goudy Old Style" pitchFamily="18" charset="0"/>
              </a:rPr>
              <a:t>COMMON REACTIONS IN BIOCHEMICAL PROCESSES</a:t>
            </a:r>
            <a:endParaRPr lang="en-GB" sz="2800" b="1" dirty="0">
              <a:solidFill>
                <a:srgbClr val="575F6D"/>
              </a:solidFill>
              <a:latin typeface="Goudy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9249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>
                <a:solidFill>
                  <a:schemeClr val="tx2"/>
                </a:solidFill>
                <a:latin typeface="Goudy Old Style" pitchFamily="18" charset="0"/>
              </a:rPr>
              <a:t>Making or Breaking Polymers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457200" y="1371600"/>
            <a:ext cx="8839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v"/>
            </a:pPr>
            <a:r>
              <a:rPr lang="en-US" altLang="en-US" sz="3200" dirty="0">
                <a:solidFill>
                  <a:srgbClr val="000000"/>
                </a:solidFill>
                <a:latin typeface="Goudy Old Style" pitchFamily="18" charset="0"/>
              </a:rPr>
              <a:t>Similar chemical mechanisms for making and breaking of all cellular macromolecules 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 dirty="0">
                <a:solidFill>
                  <a:srgbClr val="FF0000"/>
                </a:solidFill>
                <a:latin typeface="Goudy Old Style" pitchFamily="18" charset="0"/>
              </a:rPr>
              <a:t>Condensation</a:t>
            </a:r>
            <a:endParaRPr lang="en-US" sz="3200" dirty="0">
              <a:latin typeface="Goudy Old Style" pitchFamily="18" charset="0"/>
            </a:endParaRP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v"/>
            </a:pPr>
            <a:r>
              <a:rPr lang="en-US" sz="3200" dirty="0">
                <a:latin typeface="Goudy Old Style" pitchFamily="18" charset="0"/>
              </a:rPr>
              <a:t>A chemical reaction that joins monomers into </a:t>
            </a:r>
            <a:r>
              <a:rPr lang="en-US" sz="3200" dirty="0" smtClean="0">
                <a:latin typeface="Goudy Old Style" pitchFamily="18" charset="0"/>
              </a:rPr>
              <a:t>polymers by covalent bonds. </a:t>
            </a:r>
            <a:endParaRPr lang="en-US" sz="3200" dirty="0">
              <a:latin typeface="Goudy Old Style" pitchFamily="18" charset="0"/>
            </a:endParaRP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v"/>
            </a:pPr>
            <a:r>
              <a:rPr lang="en-US" sz="2800" dirty="0" smtClean="0">
                <a:latin typeface="Goudy Old Style" pitchFamily="18" charset="0"/>
              </a:rPr>
              <a:t>Reactions occurs between a hydroxyl group of one monomer and the hydrogen of the other 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v"/>
            </a:pPr>
            <a:r>
              <a:rPr lang="en-US" sz="2800" dirty="0" smtClean="0">
                <a:latin typeface="Goudy Old Style" pitchFamily="18" charset="0"/>
              </a:rPr>
              <a:t> </a:t>
            </a:r>
            <a:r>
              <a:rPr lang="en-US" sz="2800" dirty="0">
                <a:latin typeface="Goudy Old Style" pitchFamily="18" charset="0"/>
              </a:rPr>
              <a:t>water </a:t>
            </a:r>
            <a:r>
              <a:rPr lang="en-US" sz="2800" dirty="0" smtClean="0">
                <a:latin typeface="Goudy Old Style" pitchFamily="18" charset="0"/>
              </a:rPr>
              <a:t>is formed and released in the process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v"/>
            </a:pPr>
            <a:r>
              <a:rPr lang="en-US" sz="2800" dirty="0" smtClean="0">
                <a:latin typeface="Goudy Old Style" pitchFamily="18" charset="0"/>
              </a:rPr>
              <a:t>An enzyme </a:t>
            </a:r>
            <a:r>
              <a:rPr lang="en-US" sz="2800" dirty="0" err="1" smtClean="0">
                <a:latin typeface="Goudy Old Style" pitchFamily="18" charset="0"/>
              </a:rPr>
              <a:t>catalysed</a:t>
            </a:r>
            <a:r>
              <a:rPr lang="en-US" sz="2800" dirty="0" smtClean="0">
                <a:latin typeface="Goudy Old Style" pitchFamily="18" charset="0"/>
              </a:rPr>
              <a:t> reactions</a:t>
            </a:r>
            <a:endParaRPr lang="en-US" sz="2800" dirty="0">
              <a:latin typeface="Goudy Old Style" pitchFamily="18" charset="0"/>
            </a:endParaRP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v"/>
            </a:pPr>
            <a:r>
              <a:rPr lang="en-US" sz="2800" dirty="0">
                <a:latin typeface="Goudy Old Style" pitchFamily="18" charset="0"/>
              </a:rPr>
              <a:t>An energy requiring </a:t>
            </a:r>
            <a:r>
              <a:rPr lang="en-US" sz="2800" dirty="0" smtClean="0">
                <a:latin typeface="Goudy Old Style" pitchFamily="18" charset="0"/>
              </a:rPr>
              <a:t>process</a:t>
            </a:r>
            <a:endParaRPr lang="en-US" sz="2800" dirty="0">
              <a:latin typeface="Goudy Old Style" pitchFamily="18" charset="0"/>
            </a:endParaRP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Goudy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79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smtClean="0">
                <a:latin typeface="Goudy Old Style" pitchFamily="18" charset="0"/>
              </a:rPr>
              <a:t>Making macromolecules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66800"/>
            <a:ext cx="4572000" cy="76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 smtClean="0">
                <a:latin typeface="Goudy Old Style" pitchFamily="18" charset="0"/>
              </a:rPr>
              <a:t>Condensation reaction</a:t>
            </a:r>
            <a:endParaRPr lang="en-US" sz="2800" smtClean="0">
              <a:latin typeface="Goudy Old Style" pitchFamily="18" charset="0"/>
            </a:endParaRPr>
          </a:p>
        </p:txBody>
      </p:sp>
      <p:pic>
        <p:nvPicPr>
          <p:cNvPr id="4403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r="7216" b="53345"/>
          <a:stretch>
            <a:fillRect/>
          </a:stretch>
        </p:blipFill>
        <p:spPr>
          <a:xfrm>
            <a:off x="609600" y="1600200"/>
            <a:ext cx="7924800" cy="4572000"/>
          </a:xfrm>
        </p:spPr>
      </p:pic>
    </p:spTree>
    <p:extLst>
      <p:ext uri="{BB962C8B-B14F-4D97-AF65-F5344CB8AC3E}">
        <p14:creationId xmlns:p14="http://schemas.microsoft.com/office/powerpoint/2010/main" val="155420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5"/>
          <p:cNvPicPr>
            <a:picLocks noChangeAspect="1" noChangeArrowheads="1"/>
          </p:cNvPicPr>
          <p:nvPr/>
        </p:nvPicPr>
        <p:blipFill>
          <a:blip r:embed="rId2"/>
          <a:srcRect b="50000"/>
          <a:stretch>
            <a:fillRect/>
          </a:stretch>
        </p:blipFill>
        <p:spPr bwMode="auto">
          <a:xfrm>
            <a:off x="685800" y="1066800"/>
            <a:ext cx="7620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914400" y="381000"/>
            <a:ext cx="6934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>
                <a:latin typeface="Goudy Old Style" pitchFamily="18" charset="0"/>
              </a:rPr>
              <a:t>Condensation reaction</a:t>
            </a:r>
          </a:p>
        </p:txBody>
      </p:sp>
    </p:spTree>
    <p:extLst>
      <p:ext uri="{BB962C8B-B14F-4D97-AF65-F5344CB8AC3E}">
        <p14:creationId xmlns:p14="http://schemas.microsoft.com/office/powerpoint/2010/main" val="220277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457200" y="1524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dirty="0">
                <a:solidFill>
                  <a:srgbClr val="FF0000"/>
                </a:solidFill>
                <a:latin typeface="Goudy Old Style" pitchFamily="18" charset="0"/>
              </a:rPr>
              <a:t>Hydrolysis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228600" y="1066800"/>
            <a:ext cx="89154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3200" dirty="0" smtClean="0">
                <a:latin typeface="Goudy Old Style" pitchFamily="18" charset="0"/>
              </a:rPr>
              <a:t>Hydro- water , </a:t>
            </a:r>
            <a:r>
              <a:rPr lang="en-US" sz="3200" dirty="0" err="1" smtClean="0">
                <a:latin typeface="Goudy Old Style" pitchFamily="18" charset="0"/>
              </a:rPr>
              <a:t>Lysis</a:t>
            </a:r>
            <a:r>
              <a:rPr lang="en-US" sz="3200" dirty="0" smtClean="0">
                <a:latin typeface="Goudy Old Style" pitchFamily="18" charset="0"/>
              </a:rPr>
              <a:t> - to split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3200" dirty="0" smtClean="0">
                <a:latin typeface="Goudy Old Style" pitchFamily="18" charset="0"/>
              </a:rPr>
              <a:t>Breakdown of macromolecular polymers into monomers by adding water across the bond.</a:t>
            </a:r>
            <a:endParaRPr lang="en-US" sz="3200" dirty="0">
              <a:latin typeface="Goudy Old Style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en-US" altLang="en-US" sz="3200" dirty="0" smtClean="0">
                <a:latin typeface="Goudy Old Style" pitchFamily="18" charset="0"/>
              </a:rPr>
              <a:t>Involves disassembling of covalent </a:t>
            </a:r>
            <a:r>
              <a:rPr lang="en-US" altLang="en-US" sz="3200" dirty="0">
                <a:latin typeface="Goudy Old Style" pitchFamily="18" charset="0"/>
              </a:rPr>
              <a:t>bonds </a:t>
            </a:r>
            <a:r>
              <a:rPr lang="en-US" altLang="en-US" sz="3200" dirty="0" smtClean="0">
                <a:latin typeface="Goudy Old Style" pitchFamily="18" charset="0"/>
              </a:rPr>
              <a:t>in a polymer to form monomers </a:t>
            </a:r>
            <a:endParaRPr lang="en-US" altLang="en-US" sz="3200" dirty="0">
              <a:latin typeface="Goudy Old Style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en-US" altLang="en-US" sz="3200" dirty="0">
                <a:latin typeface="Goudy Old Style" pitchFamily="18" charset="0"/>
              </a:rPr>
              <a:t>the covalent bond is broken </a:t>
            </a:r>
            <a:endParaRPr lang="en-US" altLang="en-US" sz="3200" dirty="0" smtClean="0">
              <a:latin typeface="Goudy Old Style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en-US" altLang="en-US" sz="3200" dirty="0" smtClean="0">
                <a:latin typeface="Goudy Old Style" pitchFamily="18" charset="0"/>
              </a:rPr>
              <a:t>a </a:t>
            </a:r>
            <a:r>
              <a:rPr lang="en-US" altLang="en-US" sz="3200" dirty="0">
                <a:latin typeface="Goudy Old Style" pitchFamily="18" charset="0"/>
              </a:rPr>
              <a:t>hydrogen </a:t>
            </a:r>
            <a:r>
              <a:rPr lang="en-US" altLang="en-US" sz="3200" dirty="0" smtClean="0">
                <a:latin typeface="Goudy Old Style" pitchFamily="18" charset="0"/>
              </a:rPr>
              <a:t>and </a:t>
            </a:r>
            <a:r>
              <a:rPr lang="en-US" altLang="en-US" sz="3200" dirty="0">
                <a:latin typeface="Goudy Old Style" pitchFamily="18" charset="0"/>
              </a:rPr>
              <a:t>hydroxyl </a:t>
            </a:r>
            <a:r>
              <a:rPr lang="en-US" altLang="en-US" sz="3200" dirty="0" smtClean="0">
                <a:latin typeface="Goudy Old Style" pitchFamily="18" charset="0"/>
              </a:rPr>
              <a:t>groups </a:t>
            </a:r>
            <a:r>
              <a:rPr lang="en-US" altLang="en-US" sz="3200" dirty="0">
                <a:latin typeface="Goudy Old Style" pitchFamily="18" charset="0"/>
              </a:rPr>
              <a:t>from a split water molecule attaches </a:t>
            </a:r>
            <a:r>
              <a:rPr lang="en-US" altLang="en-US" sz="3200" dirty="0" smtClean="0">
                <a:latin typeface="Goudy Old Style" pitchFamily="18" charset="0"/>
              </a:rPr>
              <a:t> across the cleaved bond</a:t>
            </a:r>
            <a:endParaRPr lang="en-US" altLang="en-US" sz="3200" dirty="0">
              <a:latin typeface="Goudy Old Style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en-US" altLang="en-US" sz="3200" dirty="0" smtClean="0">
                <a:latin typeface="Goudy Old Style" pitchFamily="18" charset="0"/>
              </a:rPr>
              <a:t> important in the  the </a:t>
            </a:r>
            <a:r>
              <a:rPr lang="en-US" altLang="en-US" sz="3200" dirty="0">
                <a:latin typeface="Goudy Old Style" pitchFamily="18" charset="0"/>
              </a:rPr>
              <a:t>digestive process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en-US" altLang="en-US" sz="3200" dirty="0" smtClean="0">
                <a:latin typeface="Goudy Old Style" pitchFamily="18" charset="0"/>
              </a:rPr>
              <a:t>specific enzyme </a:t>
            </a:r>
            <a:r>
              <a:rPr lang="en-US" altLang="en-US" sz="3200" dirty="0" err="1" smtClean="0">
                <a:latin typeface="Goudy Old Style" pitchFamily="18" charset="0"/>
              </a:rPr>
              <a:t>catalysed</a:t>
            </a:r>
            <a:r>
              <a:rPr lang="en-US" altLang="en-US" sz="3200" dirty="0" smtClean="0">
                <a:latin typeface="Goudy Old Style" pitchFamily="18" charset="0"/>
              </a:rPr>
              <a:t> reactions </a:t>
            </a:r>
            <a:endParaRPr lang="en-US" altLang="en-US" sz="3200" dirty="0">
              <a:latin typeface="Goudy Old Style" pitchFamily="18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v"/>
              <a:defRPr/>
            </a:pPr>
            <a:endParaRPr lang="en-US" sz="3200" dirty="0">
              <a:latin typeface="Goudy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10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5181600" cy="12192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altLang="en-US" sz="4400" b="1" dirty="0" smtClean="0">
                <a:solidFill>
                  <a:srgbClr val="FF0000"/>
                </a:solidFill>
                <a:latin typeface="Goudy Old Style" pitchFamily="18" charset="0"/>
              </a:rPr>
              <a:t>Hydrolysis</a:t>
            </a:r>
            <a:r>
              <a:rPr lang="en-US" altLang="en-US" sz="4400" dirty="0" smtClean="0">
                <a:solidFill>
                  <a:srgbClr val="000000"/>
                </a:solidFill>
                <a:latin typeface="Goudy Old Style" pitchFamily="18" charset="0"/>
              </a:rPr>
              <a:t>. </a:t>
            </a:r>
            <a:endParaRPr lang="en-US" sz="4400" dirty="0" smtClean="0">
              <a:latin typeface="Goudy Old Style" pitchFamily="18" charset="0"/>
            </a:endParaRPr>
          </a:p>
        </p:txBody>
      </p:sp>
      <p:pic>
        <p:nvPicPr>
          <p:cNvPr id="47107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t="47946" r="7216" b="4106"/>
          <a:stretch>
            <a:fillRect/>
          </a:stretch>
        </p:blipFill>
        <p:spPr>
          <a:xfrm>
            <a:off x="381000" y="808038"/>
            <a:ext cx="7912100" cy="5516562"/>
          </a:xfrm>
        </p:spPr>
      </p:pic>
    </p:spTree>
    <p:extLst>
      <p:ext uri="{BB962C8B-B14F-4D97-AF65-F5344CB8AC3E}">
        <p14:creationId xmlns:p14="http://schemas.microsoft.com/office/powerpoint/2010/main" val="321632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05-02-Polymers-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84582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7831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1400</Words>
  <Application>Microsoft Office PowerPoint</Application>
  <PresentationFormat>On-screen Show (4:3)</PresentationFormat>
  <Paragraphs>247</Paragraphs>
  <Slides>25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Hierarchy of biological organization</vt:lpstr>
      <vt:lpstr>Hierarchy of biological organization</vt:lpstr>
      <vt:lpstr>PowerPoint Presentation</vt:lpstr>
      <vt:lpstr>PowerPoint Presentation</vt:lpstr>
      <vt:lpstr>Hierarchy of biological organization:  Macromolecules  </vt:lpstr>
      <vt:lpstr>Hierarchy of biological organization</vt:lpstr>
      <vt:lpstr>MACROMOLECULES</vt:lpstr>
      <vt:lpstr>PowerPoint Presentation</vt:lpstr>
      <vt:lpstr>PowerPoint Presentation</vt:lpstr>
      <vt:lpstr>PowerPoint Presentation</vt:lpstr>
      <vt:lpstr>PowerPoint Presentation</vt:lpstr>
      <vt:lpstr>  Hierarchy of biomolecular organisation :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Making macromolecules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Dr.Juma</dc:creator>
  <cp:lastModifiedBy>Dr.Juma</cp:lastModifiedBy>
  <cp:revision>12</cp:revision>
  <dcterms:created xsi:type="dcterms:W3CDTF">2013-07-29T05:50:13Z</dcterms:created>
  <dcterms:modified xsi:type="dcterms:W3CDTF">2016-11-22T02:07:54Z</dcterms:modified>
</cp:coreProperties>
</file>