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01" autoAdjust="0"/>
  </p:normalViewPr>
  <p:slideViewPr>
    <p:cSldViewPr>
      <p:cViewPr varScale="1">
        <p:scale>
          <a:sx n="74" d="100"/>
          <a:sy n="74" d="100"/>
        </p:scale>
        <p:origin x="-125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D5563-DBDE-42F8-B737-ACC308E83603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E8245-F5F8-4180-A393-64B17DCE4A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Virus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Adenosine_triphosphate" TargetMode="External"/><Relationship Id="rId4" Type="http://schemas.openxmlformats.org/officeDocument/2006/relationships/hyperlink" Target="http://en.wikipedia.org/wiki/RNA" TargetMode="Externa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Enzyme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Protein_kinase_R" TargetMode="External"/><Relationship Id="rId4" Type="http://schemas.openxmlformats.org/officeDocument/2006/relationships/hyperlink" Target="http://en.wikipedia.org/wiki/Gene" TargetMode="Externa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12174B-FAC0-4341-B263-EC5C8BF0F206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smtClean="0">
                <a:solidFill>
                  <a:srgbClr val="333333"/>
                </a:solidFill>
                <a:latin typeface="Comic Sans MS" pitchFamily="66" charset="0"/>
              </a:rPr>
              <a:t>Desired and the adverse effects of interferons vary dramatically with dose, schedule, and route of administration, as well as pharmacologic manipulations of the interferon molecule</a:t>
            </a:r>
            <a:r>
              <a:rPr lang="en-US" b="1" smtClean="0">
                <a:solidFill>
                  <a:srgbClr val="333333"/>
                </a:solidFill>
                <a:latin typeface="Verdana" pitchFamily="34" charset="0"/>
              </a:rPr>
              <a:t>.</a:t>
            </a:r>
          </a:p>
          <a:p>
            <a:endParaRPr lang="en-US" b="1" smtClean="0">
              <a:latin typeface="Verdana" pitchFamily="34" charset="0"/>
            </a:endParaRPr>
          </a:p>
          <a:p>
            <a:endParaRPr lang="en-US" smtClean="0">
              <a:solidFill>
                <a:srgbClr val="333333"/>
              </a:solidFill>
              <a:latin typeface="Verdana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259823-80C3-4985-8D6C-CE104B80082F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0A1AF1-B876-46EE-BBB0-1D56D7EC0B54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9237534-87EF-4EB3-8381-BEA47FE79AF3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8A508F-FC01-42EF-A285-7F9F29673E88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2A205B-A8DC-441F-9A06-1652C51AE59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77BED6-621E-42F2-9E1F-D17E82F5A84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E0878B-C8F6-4AAE-9075-18D9A3EACCFF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D6AF7D6-8AB9-40C5-AB22-BFD4558776F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4A1488-57A6-4931-9480-F88E5BEA9CAF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0CE924-F9E1-4FDE-B1B6-E8349C426B31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F03D3B-A5BC-4AFE-BFF9-62F579CB622C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2525F3-EDEB-42D5-881E-4AD14D51557F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1AF212-2E15-467C-B768-00D8D022BD26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98DF284-B87E-4112-A234-3A39554E9BAE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CD9CFD-EB20-4873-B39A-2C0854BAC43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/>
              <a:t>It is an antiviral enzyme that counteracts </a:t>
            </a:r>
            <a:r>
              <a:rPr lang="en-US" smtClean="0">
                <a:hlinkClick r:id="rId3" tooltip="Virus"/>
              </a:rPr>
              <a:t>viral</a:t>
            </a:r>
            <a:r>
              <a:rPr lang="en-US" smtClean="0"/>
              <a:t> attack by degrading viral </a:t>
            </a:r>
            <a:r>
              <a:rPr lang="en-US" smtClean="0">
                <a:hlinkClick r:id="rId4" tooltip="RNA"/>
              </a:rPr>
              <a:t>RNA</a:t>
            </a:r>
            <a:r>
              <a:rPr lang="en-US" smtClean="0"/>
              <a:t>. The enzyme uses </a:t>
            </a:r>
            <a:r>
              <a:rPr lang="en-US" smtClean="0">
                <a:hlinkClick r:id="rId5" tooltip="Adenosine triphosphate"/>
              </a:rPr>
              <a:t>ATP</a:t>
            </a:r>
            <a:r>
              <a:rPr lang="en-US" smtClean="0"/>
              <a:t> 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6AF78F-E4A0-4610-8A12-29F1DAC72C7C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b="1" dirty="0" smtClean="0"/>
              <a:t>Protein </a:t>
            </a:r>
            <a:r>
              <a:rPr lang="en-US" b="1" dirty="0" err="1" smtClean="0"/>
              <a:t>kinase</a:t>
            </a:r>
            <a:r>
              <a:rPr lang="en-US" b="1" dirty="0" smtClean="0"/>
              <a:t> RNA-activated</a:t>
            </a:r>
            <a:r>
              <a:rPr lang="en-US" dirty="0" smtClean="0"/>
              <a:t> also known as </a:t>
            </a:r>
            <a:r>
              <a:rPr lang="en-US" b="1" dirty="0" smtClean="0"/>
              <a:t>protein </a:t>
            </a:r>
            <a:r>
              <a:rPr lang="en-US" b="1" dirty="0" err="1" smtClean="0"/>
              <a:t>kinase</a:t>
            </a:r>
            <a:r>
              <a:rPr lang="en-US" b="1" dirty="0" smtClean="0"/>
              <a:t> R</a:t>
            </a:r>
            <a:r>
              <a:rPr lang="en-US" dirty="0" smtClean="0"/>
              <a:t> (PKR), </a:t>
            </a:r>
            <a:r>
              <a:rPr lang="en-US" b="1" dirty="0" smtClean="0"/>
              <a:t>interferon-induced, double-stranded RNA-activated protein </a:t>
            </a:r>
            <a:r>
              <a:rPr lang="en-US" b="1" dirty="0" err="1" smtClean="0"/>
              <a:t>kinase</a:t>
            </a:r>
            <a:r>
              <a:rPr lang="en-US" dirty="0" smtClean="0"/>
              <a:t>, or </a:t>
            </a:r>
            <a:r>
              <a:rPr lang="en-US" b="1" dirty="0" smtClean="0"/>
              <a:t>eukaryotic translation initiation factor 2-alpha </a:t>
            </a:r>
            <a:r>
              <a:rPr lang="en-US" b="1" dirty="0" err="1" smtClean="0"/>
              <a:t>kinase</a:t>
            </a:r>
            <a:r>
              <a:rPr lang="en-US" b="1" dirty="0" smtClean="0"/>
              <a:t> 2</a:t>
            </a:r>
            <a:r>
              <a:rPr lang="en-US" dirty="0" smtClean="0"/>
              <a:t> (EIF2AK2) is an </a:t>
            </a:r>
            <a:r>
              <a:rPr lang="en-US" dirty="0" smtClean="0">
                <a:hlinkClick r:id="rId3" tooltip="Enzyme"/>
              </a:rPr>
              <a:t>enzyme</a:t>
            </a:r>
            <a:r>
              <a:rPr lang="en-US" dirty="0" smtClean="0"/>
              <a:t> that in humans is encoded by the </a:t>
            </a:r>
            <a:r>
              <a:rPr lang="en-US" i="1" dirty="0" smtClean="0"/>
              <a:t>EIF2AK2</a:t>
            </a:r>
            <a:r>
              <a:rPr lang="en-US" dirty="0" smtClean="0"/>
              <a:t> </a:t>
            </a:r>
            <a:r>
              <a:rPr lang="en-US" dirty="0" smtClean="0">
                <a:hlinkClick r:id="rId4" tooltip="Gene"/>
              </a:rPr>
              <a:t>gene</a:t>
            </a:r>
            <a:r>
              <a:rPr lang="en-US" dirty="0" smtClean="0"/>
              <a:t>.</a:t>
            </a:r>
            <a:r>
              <a:rPr lang="en-US" baseline="30000" dirty="0" smtClean="0">
                <a:hlinkClick r:id="rId5"/>
              </a:rPr>
              <a:t>[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C2FE0A-AA61-4F0F-A70A-B746F32C2D40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9113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D6468E-E0F1-4FAA-9E61-83D0470B27FC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076700" y="1981200"/>
            <a:ext cx="3695700" cy="4114800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2484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3505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484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32311-468A-4A94-A36A-C49A51082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14319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6700" y="1981200"/>
            <a:ext cx="36957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248400"/>
            <a:ext cx="1600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3505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484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F77345-F5F3-4C80-A154-4C2604FC9A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41226-ECE5-4256-9DA2-16BE5EF05A85}" type="datetimeFigureOut">
              <a:rPr lang="en-US" smtClean="0"/>
              <a:pPr/>
              <a:t>17-Jun-15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95C64-A24C-443C-9D12-67C7343971A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0000FF"/>
                </a:solidFill>
              </a:rPr>
              <a:t>Interferons</a:t>
            </a:r>
            <a:r>
              <a:rPr lang="en-US" dirty="0" smtClean="0">
                <a:solidFill>
                  <a:srgbClr val="0000FF"/>
                </a:solidFill>
              </a:rPr>
              <a:t> and their antiviral activity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Wallace Bulimo PhD</a:t>
            </a:r>
            <a:endParaRPr lang="sv-SE" sz="3600" i="1" dirty="0" smtClean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7467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en-US" dirty="0"/>
              <a:t> 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371600"/>
            <a:ext cx="75438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b="1" smtClean="0">
              <a:solidFill>
                <a:srgbClr val="333333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Among the most powerful </a:t>
            </a:r>
            <a:r>
              <a:rPr lang="en-US" sz="2800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immunomodulatory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substances available for therapeutic use.</a:t>
            </a:r>
          </a:p>
          <a:p>
            <a:pPr eaLnBrk="1" hangingPunct="1">
              <a:lnSpc>
                <a:spcPct val="90000"/>
              </a:lnSpc>
            </a:pPr>
            <a:endParaRPr lang="en-US" sz="280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Highly </a:t>
            </a:r>
            <a:r>
              <a:rPr lang="en-US" sz="2800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pleiotropic 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properties : 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immunomodulatory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direct cytostatic 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direct cytotoxic. </a:t>
            </a:r>
          </a:p>
          <a:p>
            <a:pPr lvl="2" eaLnBrk="1" hangingPunct="1">
              <a:lnSpc>
                <a:spcPct val="90000"/>
              </a:lnSpc>
              <a:buFont typeface="Arial" charset="0"/>
              <a:buChar char="•"/>
            </a:pPr>
            <a:r>
              <a:rPr lang="en-US" sz="2800" smtClean="0"/>
              <a:t> antiproliferative activity and  apoptotic effects</a:t>
            </a:r>
            <a:endParaRPr lang="en-US" sz="280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lvl="2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Discovery of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Interferons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6962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1957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Isaacs and Lindenmann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Did an experiment using chicken cell cultures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Found a substance that interfered with viral replication and was therefore named interferon</a:t>
            </a:r>
            <a:r>
              <a:rPr lang="en-US" sz="2800" b="1" smtClean="0">
                <a:latin typeface="Times New Roman" pitchFamily="18" charset="0"/>
                <a:cs typeface="Times New Roman" pitchFamily="18" charset="0"/>
              </a:rPr>
              <a:t> (“Interference factors”)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Nagano and Kojima also independently discovered this soluble antiviral protein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What are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Interferons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04800" y="1703388"/>
            <a:ext cx="7848600" cy="477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Tx/>
              <a:buChar char="•"/>
            </a:pPr>
            <a:r>
              <a:rPr lang="en-US" sz="2800" dirty="0"/>
              <a:t>  Naturally occurring proteins and </a:t>
            </a:r>
            <a:r>
              <a:rPr lang="en-US" sz="2800" dirty="0" err="1"/>
              <a:t>glycoproteins</a:t>
            </a:r>
            <a:endParaRPr lang="en-US" sz="2800" dirty="0"/>
          </a:p>
          <a:p>
            <a:pPr lvl="1">
              <a:buFontTx/>
              <a:buChar char="•"/>
            </a:pPr>
            <a:r>
              <a:rPr lang="en-US" sz="2800" dirty="0"/>
              <a:t>  Secreted by eukaryotic cells in response to viral                    	infections, tumors, and other biological 	inducers</a:t>
            </a:r>
          </a:p>
          <a:p>
            <a:pPr lvl="1">
              <a:buFontTx/>
              <a:buChar char="•"/>
            </a:pPr>
            <a:endParaRPr lang="en-US" sz="2800" dirty="0"/>
          </a:p>
          <a:p>
            <a:pPr lvl="1">
              <a:buFontTx/>
              <a:buChar char="•"/>
            </a:pPr>
            <a:r>
              <a:rPr lang="en-US" sz="2800" dirty="0"/>
              <a:t>  </a:t>
            </a:r>
            <a:r>
              <a:rPr lang="en-US" sz="2800" dirty="0" err="1"/>
              <a:t>Strucurally</a:t>
            </a:r>
            <a:r>
              <a:rPr lang="en-US" sz="2800" dirty="0"/>
              <a:t>, they are part of the helical cytokine 	family which are characterized by an amino 	acid chain that is 145-166 amino acids long</a:t>
            </a:r>
          </a:p>
          <a:p>
            <a:pPr>
              <a:buFontTx/>
              <a:buChar char="•"/>
            </a:pPr>
            <a:endParaRPr lang="en-US" sz="2800" dirty="0"/>
          </a:p>
          <a:p>
            <a:endParaRPr lang="en-US" sz="2800" dirty="0"/>
          </a:p>
          <a:p>
            <a:r>
              <a:rPr lang="en-US" dirty="0"/>
              <a:t> </a:t>
            </a:r>
          </a:p>
        </p:txBody>
      </p:sp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676400" y="1870075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410200" y="1676400"/>
            <a:ext cx="3352800" cy="4419600"/>
          </a:xfrm>
        </p:spPr>
        <p:txBody>
          <a:bodyPr>
            <a:noAutofit/>
          </a:bodyPr>
          <a:lstStyle/>
          <a:p>
            <a:pPr algn="just" eaLnBrk="1" fontAlgn="auto" hangingPunct="1">
              <a:spcAft>
                <a:spcPts val="0"/>
              </a:spcAft>
              <a:buFontTx/>
              <a:buChar char="•"/>
              <a:defRPr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when a tissue cell is infected by a virus, it releases interferon. interferon will diffuse to the surrounding cells. when it binds to receptors on the surface of those adjacent cells, they begin the production of a protein that prevents the synthesis of viral proteins. this  prevents the spread of the virus throughout the body. 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9" name="Picture 5" descr="http://academic.pg.cc.md.us/~aimholtz/AandP/206_ONLINE/Immune/Innate_Images/interferon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33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5181600" y="0"/>
            <a:ext cx="37338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chemeClr val="tx2"/>
                </a:solidFill>
              </a:rPr>
              <a:t>General Action of</a:t>
            </a:r>
          </a:p>
          <a:p>
            <a:pPr algn="ctr"/>
            <a:r>
              <a:rPr lang="en-US" sz="3600">
                <a:solidFill>
                  <a:schemeClr val="tx2"/>
                </a:solidFill>
              </a:rPr>
              <a:t>Interferons</a:t>
            </a:r>
          </a:p>
          <a:p>
            <a:r>
              <a:rPr lang="en-US" sz="36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467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219200"/>
            <a:ext cx="75438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Induce a state in which viral replication is impaired by the synthesis of a number of enzymes that interfere with cellular and viral processes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Anti-viral activity induces </a:t>
            </a:r>
            <a:r>
              <a:rPr lang="en-US" sz="280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antiproliferative as well as immunomodulatory activities.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It is these additional functions induced by interferons that resulted in their evaluation as anticancer agents </a:t>
            </a:r>
          </a:p>
          <a:p>
            <a:pPr eaLnBrk="1" hangingPunct="1">
              <a:lnSpc>
                <a:spcPct val="90000"/>
              </a:lnSpc>
            </a:pP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0"/>
            <a:ext cx="81534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b="1" smtClean="0"/>
          </a:p>
          <a:p>
            <a:pPr eaLnBrk="1" hangingPunct="1">
              <a:lnSpc>
                <a:spcPct val="80000"/>
              </a:lnSpc>
            </a:pPr>
            <a:endParaRPr lang="en-US" sz="2800" b="1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Humans -2 classes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eaLnBrk="1" hangingPunct="1">
              <a:lnSpc>
                <a:spcPct val="80000"/>
              </a:lnSpc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Type I family - 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δ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ε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κ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τ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and 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subtypes. </a:t>
            </a:r>
          </a:p>
          <a:p>
            <a:pPr eaLnBrk="1" hangingPunct="1">
              <a:lnSpc>
                <a:spcPct val="80000"/>
              </a:lnSpc>
            </a:pPr>
            <a:endParaRPr lang="en-US" sz="3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Type II interferon family - </a:t>
            </a:r>
            <a:r>
              <a:rPr lang="el-GR" sz="3200" smtClean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 interferon subtype. </a:t>
            </a:r>
          </a:p>
          <a:p>
            <a:pPr eaLnBrk="1" hangingPunct="1">
              <a:lnSpc>
                <a:spcPct val="80000"/>
              </a:lnSpc>
            </a:pPr>
            <a:endParaRPr lang="en-US" sz="32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Subtypes further subdivided for pharmaceutical preparations (e.g., interferon alfa-2a, interferon gamma-1b).</a:t>
            </a:r>
          </a:p>
          <a:p>
            <a:pPr eaLnBrk="1" hangingPunct="1">
              <a:lnSpc>
                <a:spcPct val="80000"/>
              </a:lnSpc>
            </a:pPr>
            <a:endParaRPr lang="en-US" sz="2800" b="1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</a:pPr>
            <a:endParaRPr lang="en-US" sz="2800" b="1" smtClean="0">
              <a:latin typeface="Comic Sans MS" pitchFamily="66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800" b="1" smtClean="0">
              <a:latin typeface="Comic Sans MS" pitchFamily="66" charset="0"/>
            </a:endParaRPr>
          </a:p>
        </p:txBody>
      </p:sp>
      <p:pic>
        <p:nvPicPr>
          <p:cNvPr id="16387" name="Picture 5" descr="alphalow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8275" y="46038"/>
            <a:ext cx="85725" cy="8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0"/>
            <a:ext cx="7848600" cy="6858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2800" b="1" smtClean="0">
              <a:solidFill>
                <a:schemeClr val="accent2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3200" b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Type I interferons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3200" b="1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- chromosome 9p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- all bind to the same receptor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- induced primarily in response to a </a:t>
            </a:r>
            <a:r>
              <a:rPr lang="en-US" sz="320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viral  	infection of a cell.</a:t>
            </a:r>
            <a:r>
              <a:rPr lang="en-US" sz="3200" b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3200" smtClean="0"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- Interferon </a:t>
            </a:r>
            <a:r>
              <a:rPr lang="el-GR" sz="3200" b="1" smtClean="0"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l-GR" sz="3200" b="1" smtClean="0">
                <a:latin typeface="Times New Roman" pitchFamily="18" charset="0"/>
                <a:cs typeface="Times New Roman" pitchFamily="18" charset="0"/>
              </a:rPr>
              <a:t>ω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 - produced predominantly from </a:t>
            </a:r>
            <a:r>
              <a:rPr lang="en-US" sz="32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leukocytes</a:t>
            </a:r>
            <a:r>
              <a:rPr lang="en-US" sz="320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- Interferon </a:t>
            </a: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3200" b="1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32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smtClean="0">
                <a:latin typeface="Times New Roman" pitchFamily="18" charset="0"/>
                <a:cs typeface="Times New Roman" pitchFamily="18" charset="0"/>
              </a:rPr>
              <a:t>- can be produced by </a:t>
            </a:r>
            <a:r>
              <a:rPr lang="en-US" sz="3200" b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most cell types, esp. fibroblasts. </a:t>
            </a:r>
          </a:p>
          <a:p>
            <a:pPr eaLnBrk="1" hangingPunct="1"/>
            <a:endParaRPr lang="en-US" sz="2800" b="1" smtClean="0">
              <a:solidFill>
                <a:srgbClr val="993300"/>
              </a:solidFill>
              <a:latin typeface="Comic Sans MS" pitchFamily="66" charset="0"/>
            </a:endParaRPr>
          </a:p>
          <a:p>
            <a:pPr eaLnBrk="1" hangingPunct="1">
              <a:buClr>
                <a:srgbClr val="3333FF"/>
              </a:buClr>
            </a:pPr>
            <a:endParaRPr lang="en-US" sz="2800" b="1" smtClean="0">
              <a:solidFill>
                <a:srgbClr val="993300"/>
              </a:solidFill>
              <a:latin typeface="Comic Sans MS" pitchFamily="66" charset="0"/>
            </a:endParaRPr>
          </a:p>
          <a:p>
            <a:pPr eaLnBrk="1" hangingPunct="1">
              <a:buClr>
                <a:srgbClr val="3333FF"/>
              </a:buClr>
            </a:pPr>
            <a:endParaRPr lang="en-US" sz="2800" b="1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1492250"/>
            <a:ext cx="6172200" cy="27114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en-US" sz="3200" b="1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3200" b="1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en-US" sz="3200" b="1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3200" b="1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en-US" sz="3200" b="1">
                <a:solidFill>
                  <a:srgbClr val="000000"/>
                </a:solidFill>
                <a:latin typeface="Verdana" pitchFamily="34" charset="0"/>
              </a:rPr>
            </a:br>
            <a:r>
              <a:rPr lang="en-US" sz="3200" b="1">
                <a:solidFill>
                  <a:srgbClr val="000000"/>
                </a:solidFill>
                <a:latin typeface="Verdana" pitchFamily="34" charset="0"/>
              </a:rPr>
              <a:t/>
            </a:r>
            <a:br>
              <a:rPr lang="en-US" sz="3200" b="1">
                <a:solidFill>
                  <a:srgbClr val="000000"/>
                </a:solidFill>
                <a:latin typeface="Verdana" pitchFamily="34" charset="0"/>
              </a:rPr>
            </a:br>
            <a:endParaRPr lang="en-US" b="1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8435" name="Oval 11"/>
          <p:cNvSpPr>
            <a:spLocks noChangeArrowheads="1"/>
          </p:cNvSpPr>
          <p:nvPr/>
        </p:nvSpPr>
        <p:spPr bwMode="auto">
          <a:xfrm>
            <a:off x="304800" y="685800"/>
            <a:ext cx="7848600" cy="61722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lang="en-US"/>
              <a:t>v</a:t>
            </a:r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@</a:t>
            </a:r>
            <a:endParaRPr lang="en-US" sz="2800" b="1">
              <a:solidFill>
                <a:srgbClr val="0000FF"/>
              </a:solidFill>
            </a:endParaRPr>
          </a:p>
          <a:p>
            <a:pPr algn="ctr"/>
            <a:endParaRPr lang="en-US"/>
          </a:p>
        </p:txBody>
      </p:sp>
      <p:sp>
        <p:nvSpPr>
          <p:cNvPr id="18436" name="Oval 12"/>
          <p:cNvSpPr>
            <a:spLocks noChangeArrowheads="1"/>
          </p:cNvSpPr>
          <p:nvPr/>
        </p:nvSpPr>
        <p:spPr bwMode="auto">
          <a:xfrm>
            <a:off x="2514600" y="2286000"/>
            <a:ext cx="2971800" cy="25146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37" name="Text Box 17"/>
          <p:cNvSpPr txBox="1">
            <a:spLocks noChangeArrowheads="1"/>
          </p:cNvSpPr>
          <p:nvPr/>
        </p:nvSpPr>
        <p:spPr bwMode="auto">
          <a:xfrm flipV="1">
            <a:off x="1066800" y="5029200"/>
            <a:ext cx="22860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rot="10800000">
            <a:spAutoFit/>
          </a:bodyPr>
          <a:lstStyle/>
          <a:p>
            <a:r>
              <a:rPr lang="en-US" b="1">
                <a:latin typeface="Comic Sans MS" pitchFamily="66" charset="0"/>
              </a:rPr>
              <a:t>Viral ds RNA</a:t>
            </a:r>
          </a:p>
        </p:txBody>
      </p:sp>
      <p:sp>
        <p:nvSpPr>
          <p:cNvPr id="18438" name="AutoShape 18"/>
          <p:cNvSpPr>
            <a:spLocks noChangeArrowheads="1"/>
          </p:cNvSpPr>
          <p:nvPr/>
        </p:nvSpPr>
        <p:spPr bwMode="auto">
          <a:xfrm>
            <a:off x="2057400" y="5562600"/>
            <a:ext cx="3962400" cy="685800"/>
          </a:xfrm>
          <a:prstGeom prst="curvedUpArrow">
            <a:avLst>
              <a:gd name="adj1" fmla="val 25652"/>
              <a:gd name="adj2" fmla="val 141208"/>
              <a:gd name="adj3" fmla="val 33333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Text Box 19"/>
          <p:cNvSpPr txBox="1">
            <a:spLocks noChangeArrowheads="1"/>
          </p:cNvSpPr>
          <p:nvPr/>
        </p:nvSpPr>
        <p:spPr bwMode="auto">
          <a:xfrm>
            <a:off x="3505200" y="6324600"/>
            <a:ext cx="9144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@</a:t>
            </a:r>
            <a:endParaRPr lang="en-US" sz="2800" b="1">
              <a:solidFill>
                <a:srgbClr val="0000FF"/>
              </a:solidFill>
            </a:endParaRPr>
          </a:p>
        </p:txBody>
      </p:sp>
      <p:sp>
        <p:nvSpPr>
          <p:cNvPr id="18440" name="Text Box 20"/>
          <p:cNvSpPr txBox="1">
            <a:spLocks noChangeArrowheads="1"/>
          </p:cNvSpPr>
          <p:nvPr/>
        </p:nvSpPr>
        <p:spPr bwMode="auto">
          <a:xfrm>
            <a:off x="4953000" y="4648200"/>
            <a:ext cx="2895600" cy="1187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33333"/>
                </a:solidFill>
                <a:latin typeface="Comic Sans MS" pitchFamily="66" charset="0"/>
              </a:rPr>
              <a:t>protein kinase R (PKR), </a:t>
            </a:r>
          </a:p>
          <a:p>
            <a:endParaRPr lang="en-US" b="1">
              <a:latin typeface="Comic Sans MS" pitchFamily="66" charset="0"/>
            </a:endParaRPr>
          </a:p>
        </p:txBody>
      </p:sp>
      <p:sp>
        <p:nvSpPr>
          <p:cNvPr id="18441" name="Text Box 21"/>
          <p:cNvSpPr txBox="1">
            <a:spLocks noChangeArrowheads="1"/>
          </p:cNvSpPr>
          <p:nvPr/>
        </p:nvSpPr>
        <p:spPr bwMode="auto">
          <a:xfrm>
            <a:off x="5562600" y="2133600"/>
            <a:ext cx="121920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b="1">
                <a:solidFill>
                  <a:srgbClr val="333333"/>
                </a:solidFill>
                <a:latin typeface="Comic Sans MS" pitchFamily="66" charset="0"/>
              </a:rPr>
              <a:t>Iκ B)</a:t>
            </a:r>
          </a:p>
          <a:p>
            <a:endParaRPr lang="en-US" b="1">
              <a:latin typeface="Comic Sans MS" pitchFamily="66" charset="0"/>
            </a:endParaRPr>
          </a:p>
        </p:txBody>
      </p:sp>
      <p:sp>
        <p:nvSpPr>
          <p:cNvPr id="18442" name="AutoShape 25"/>
          <p:cNvSpPr>
            <a:spLocks noChangeArrowheads="1"/>
          </p:cNvSpPr>
          <p:nvPr/>
        </p:nvSpPr>
        <p:spPr bwMode="auto">
          <a:xfrm flipH="1" flipV="1">
            <a:off x="6248400" y="2438400"/>
            <a:ext cx="914400" cy="2209800"/>
          </a:xfrm>
          <a:prstGeom prst="curvedRightArrow">
            <a:avLst>
              <a:gd name="adj1" fmla="val 17991"/>
              <a:gd name="adj2" fmla="val 66324"/>
              <a:gd name="adj3" fmla="val 33333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Text Box 28"/>
          <p:cNvSpPr txBox="1">
            <a:spLocks noChangeArrowheads="1"/>
          </p:cNvSpPr>
          <p:nvPr/>
        </p:nvSpPr>
        <p:spPr bwMode="auto">
          <a:xfrm>
            <a:off x="7223125" y="3267075"/>
            <a:ext cx="51435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@</a:t>
            </a:r>
            <a:endParaRPr lang="en-US" sz="2800" b="1">
              <a:solidFill>
                <a:srgbClr val="0000FF"/>
              </a:solidFill>
            </a:endParaRPr>
          </a:p>
        </p:txBody>
      </p:sp>
      <p:sp>
        <p:nvSpPr>
          <p:cNvPr id="18444" name="AutoShape 29"/>
          <p:cNvSpPr>
            <a:spLocks noChangeArrowheads="1"/>
          </p:cNvSpPr>
          <p:nvPr/>
        </p:nvSpPr>
        <p:spPr bwMode="auto">
          <a:xfrm flipH="1">
            <a:off x="1676400" y="1143000"/>
            <a:ext cx="4343400" cy="685800"/>
          </a:xfrm>
          <a:prstGeom prst="curvedDownArrow">
            <a:avLst>
              <a:gd name="adj1" fmla="val 56120"/>
              <a:gd name="adj2" fmla="val 175926"/>
              <a:gd name="adj3" fmla="val 45144"/>
            </a:avLst>
          </a:prstGeom>
          <a:solidFill>
            <a:srgbClr val="00FF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5" name="Text Box 30"/>
          <p:cNvSpPr txBox="1">
            <a:spLocks noChangeArrowheads="1"/>
          </p:cNvSpPr>
          <p:nvPr/>
        </p:nvSpPr>
        <p:spPr bwMode="auto">
          <a:xfrm>
            <a:off x="1127125" y="2103438"/>
            <a:ext cx="12382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333333"/>
                </a:solidFill>
                <a:latin typeface="Comic Sans MS" pitchFamily="66" charset="0"/>
              </a:rPr>
              <a:t>NFκ B </a:t>
            </a:r>
          </a:p>
          <a:p>
            <a:endParaRPr lang="en-US" b="1">
              <a:latin typeface="Comic Sans MS" pitchFamily="66" charset="0"/>
            </a:endParaRPr>
          </a:p>
        </p:txBody>
      </p:sp>
      <p:sp>
        <p:nvSpPr>
          <p:cNvPr id="18446" name="Text Box 31"/>
          <p:cNvSpPr txBox="1">
            <a:spLocks noChangeArrowheads="1"/>
          </p:cNvSpPr>
          <p:nvPr/>
        </p:nvSpPr>
        <p:spPr bwMode="auto">
          <a:xfrm>
            <a:off x="3565525" y="609600"/>
            <a:ext cx="51435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 b="1">
                <a:solidFill>
                  <a:srgbClr val="0000FF"/>
                </a:solidFill>
                <a:cs typeface="Times New Roman" pitchFamily="18" charset="0"/>
              </a:rPr>
              <a:t>@</a:t>
            </a:r>
            <a:endParaRPr lang="en-US" sz="2800" b="1">
              <a:solidFill>
                <a:srgbClr val="0000FF"/>
              </a:solidFill>
            </a:endParaRPr>
          </a:p>
        </p:txBody>
      </p:sp>
      <p:sp>
        <p:nvSpPr>
          <p:cNvPr id="18447" name="Line 32"/>
          <p:cNvSpPr>
            <a:spLocks noChangeShapeType="1"/>
          </p:cNvSpPr>
          <p:nvPr/>
        </p:nvSpPr>
        <p:spPr bwMode="auto">
          <a:xfrm>
            <a:off x="1676400" y="2438400"/>
            <a:ext cx="1600200" cy="609600"/>
          </a:xfrm>
          <a:prstGeom prst="line">
            <a:avLst/>
          </a:prstGeom>
          <a:noFill/>
          <a:ln w="88900" cap="rnd">
            <a:solidFill>
              <a:srgbClr val="FF0000"/>
            </a:solidFill>
            <a:prstDash val="sysDot"/>
            <a:round/>
            <a:headEnd type="none" w="sm" len="sm"/>
            <a:tailEnd type="arrow" w="sm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8448" name="Text Box 36"/>
          <p:cNvSpPr txBox="1">
            <a:spLocks noChangeArrowheads="1"/>
          </p:cNvSpPr>
          <p:nvPr/>
        </p:nvSpPr>
        <p:spPr bwMode="auto">
          <a:xfrm>
            <a:off x="3336925" y="2789238"/>
            <a:ext cx="11064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FF00"/>
                </a:solidFill>
                <a:latin typeface="Comic Sans MS" pitchFamily="66" charset="0"/>
              </a:rPr>
              <a:t>NFκ B</a:t>
            </a:r>
          </a:p>
        </p:txBody>
      </p:sp>
      <p:sp>
        <p:nvSpPr>
          <p:cNvPr id="18449" name="Line 37"/>
          <p:cNvSpPr>
            <a:spLocks noChangeShapeType="1"/>
          </p:cNvSpPr>
          <p:nvPr/>
        </p:nvSpPr>
        <p:spPr bwMode="auto">
          <a:xfrm flipH="1">
            <a:off x="1828800" y="3276600"/>
            <a:ext cx="1981200" cy="304800"/>
          </a:xfrm>
          <a:prstGeom prst="line">
            <a:avLst/>
          </a:prstGeom>
          <a:noFill/>
          <a:ln w="95250" cap="rnd">
            <a:solidFill>
              <a:srgbClr val="FF00FF"/>
            </a:solidFill>
            <a:prstDash val="sysDot"/>
            <a:round/>
            <a:headEnd type="none" w="sm" len="sm"/>
            <a:tailEnd type="arrow" w="sm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3830" name="Text Box 38"/>
          <p:cNvSpPr txBox="1">
            <a:spLocks noChangeArrowheads="1"/>
          </p:cNvSpPr>
          <p:nvPr/>
        </p:nvSpPr>
        <p:spPr bwMode="auto">
          <a:xfrm>
            <a:off x="2667000" y="3429000"/>
            <a:ext cx="26670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000" b="1" i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(TRANSCRIPTION)</a:t>
            </a:r>
          </a:p>
        </p:txBody>
      </p:sp>
      <p:sp>
        <p:nvSpPr>
          <p:cNvPr id="33831" name="Text Box 39"/>
          <p:cNvSpPr txBox="1">
            <a:spLocks noChangeArrowheads="1"/>
          </p:cNvSpPr>
          <p:nvPr/>
        </p:nvSpPr>
        <p:spPr bwMode="auto">
          <a:xfrm>
            <a:off x="0" y="3657600"/>
            <a:ext cx="30480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</a:rPr>
              <a:t>INTERFERON -</a:t>
            </a:r>
            <a:r>
              <a:rPr lang="en-US" sz="28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Monotype Corsiva" pitchFamily="66" charset="0"/>
                <a:cs typeface="Times New Roman" pitchFamily="18" charset="0"/>
              </a:rPr>
              <a:t>β</a:t>
            </a:r>
            <a:endParaRPr lang="en-US" sz="28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Monotype Corsiva" pitchFamily="66" charset="0"/>
            </a:endParaRPr>
          </a:p>
        </p:txBody>
      </p:sp>
      <p:sp>
        <p:nvSpPr>
          <p:cNvPr id="18452" name="Text Box 40"/>
          <p:cNvSpPr txBox="1">
            <a:spLocks noChangeArrowheads="1"/>
          </p:cNvSpPr>
          <p:nvPr/>
        </p:nvSpPr>
        <p:spPr bwMode="auto">
          <a:xfrm>
            <a:off x="365125" y="274638"/>
            <a:ext cx="7335838" cy="83026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INTERFERON β induction by fibroblasts during viral</a:t>
            </a:r>
          </a:p>
          <a:p>
            <a:r>
              <a:rPr lang="en-US" b="1">
                <a:solidFill>
                  <a:schemeClr val="accent2"/>
                </a:solidFill>
                <a:cs typeface="Times New Roman" pitchFamily="18" charset="0"/>
              </a:rPr>
              <a:t> infection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72390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81000" y="990600"/>
            <a:ext cx="8001000" cy="5105400"/>
          </a:xfrm>
        </p:spPr>
        <p:txBody>
          <a:bodyPr/>
          <a:lstStyle/>
          <a:p>
            <a:pPr algn="just" eaLnBrk="1" hangingPunct="1"/>
            <a:r>
              <a:rPr lang="en-US" sz="3200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Viral  induction of </a:t>
            </a:r>
            <a:r>
              <a:rPr lang="en-US" sz="320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interferon- α</a:t>
            </a: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in  leukocytes is less well understood</a:t>
            </a:r>
          </a:p>
          <a:p>
            <a:pPr algn="just" eaLnBrk="1" hangingPunct="1"/>
            <a:endParaRPr lang="en-US" sz="320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Induction stimuli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 Classical -Viral infection </a:t>
            </a:r>
          </a:p>
          <a:p>
            <a:pPr algn="just" eaLnBrk="1" hangingPunct="1">
              <a:buFont typeface="Wingdings" pitchFamily="2" charset="2"/>
              <a:buNone/>
            </a:pP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sz="320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proteins </a:t>
            </a: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or </a:t>
            </a:r>
            <a:r>
              <a:rPr lang="en-US" sz="320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DNA constructs of microbial derivation</a:t>
            </a: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(bacterial endotoxins, CpG dinucleotide repeats,) also stimulates production of type I interferons.</a:t>
            </a:r>
          </a:p>
          <a:p>
            <a:pPr eaLnBrk="1" hangingPunct="1"/>
            <a:endParaRPr lang="en-US" sz="2800" smtClean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457200"/>
            <a:ext cx="7772400" cy="6400800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dirty="0">
              <a:solidFill>
                <a:srgbClr val="333333"/>
              </a:solidFill>
              <a:latin typeface="Verdana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Type II </a:t>
            </a:r>
            <a:r>
              <a:rPr lang="en-US" sz="32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interferons</a:t>
            </a:r>
            <a:r>
              <a:rPr lang="en-US" sz="3200" b="1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(Interferon </a:t>
            </a:r>
            <a:r>
              <a:rPr lang="el-GR" sz="3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b="1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composed 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of a single subtype.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 binds 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to its own unique receptor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 produced 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32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T lymphocytes and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3200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natural </a:t>
            </a:r>
            <a:r>
              <a:rPr lang="en-US" sz="3200" dirty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killer (NK) cells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 in 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response to </a:t>
            </a:r>
            <a:r>
              <a:rPr lang="en-US" sz="32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immune and  </a:t>
            </a:r>
            <a:r>
              <a:rPr lang="en-US" sz="3200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	inflammatory </a:t>
            </a:r>
            <a:r>
              <a:rPr lang="en-US" sz="3200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stimuli</a:t>
            </a:r>
            <a:r>
              <a:rPr lang="en-US" sz="3200" b="1" dirty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>
                <a:solidFill>
                  <a:srgbClr val="333333"/>
                </a:solidFill>
                <a:latin typeface="Comic Sans MS" pitchFamily="66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467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7467600" cy="4572000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32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None/>
              <a:defRPr/>
            </a:pP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NK cells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-part of the </a:t>
            </a:r>
            <a:r>
              <a:rPr lang="en-US" sz="3200" dirty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innate immune response</a:t>
            </a: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2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-activation not dependent on antigen recognition</a:t>
            </a: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2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T cells- </a:t>
            </a: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part of the adaptive immune response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32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 activated by stimulation of antigen-  specific T-cell receptor</a:t>
            </a:r>
            <a:endParaRPr lang="en-US" sz="32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dirty="0">
                <a:solidFill>
                  <a:srgbClr val="333333"/>
                </a:solidFill>
                <a:latin typeface="Comic Sans MS" pitchFamily="66" charset="0"/>
              </a:rPr>
              <a:t>  </a:t>
            </a:r>
            <a:endParaRPr lang="en-US" dirty="0">
              <a:solidFill>
                <a:srgbClr val="9933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1071563"/>
            <a:ext cx="7467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25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0"/>
            <a:ext cx="7543800" cy="6858000"/>
          </a:xfrm>
        </p:spPr>
        <p:txBody>
          <a:bodyPr/>
          <a:lstStyle/>
          <a:p>
            <a:pPr eaLnBrk="1" hangingPunct="1"/>
            <a:endParaRPr lang="en-US" sz="2000" b="1" smtClean="0">
              <a:solidFill>
                <a:srgbClr val="333333"/>
              </a:solidFill>
              <a:latin typeface="Comic Sans MS" pitchFamily="66" charset="0"/>
            </a:endParaRPr>
          </a:p>
          <a:p>
            <a:pPr algn="just" eaLnBrk="1" hangingPunct="1"/>
            <a:r>
              <a:rPr lang="en-US" sz="2800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NK cells are stimulated to produce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interferon-  γ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when exposed to inflammatory cytokines (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Tumor necrosis factor-α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and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interleukin-12 (IL-12)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) from macrophages. </a:t>
            </a:r>
          </a:p>
          <a:p>
            <a:pPr algn="just" eaLnBrk="1" hangingPunct="1"/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In a positive amplification loop, the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interferon-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then stimulates the secretion of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TNF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80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IL-12</a:t>
            </a:r>
            <a:r>
              <a:rPr lang="en-US" sz="28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from macrophages. </a:t>
            </a:r>
          </a:p>
          <a:p>
            <a:pPr eaLnBrk="1" hangingPunct="1"/>
            <a:endParaRPr lang="en-US" b="1" smtClean="0">
              <a:latin typeface="Comic Sans MS" pitchFamily="66" charset="0"/>
            </a:endParaRPr>
          </a:p>
          <a:p>
            <a:pPr eaLnBrk="1" hangingPunct="1"/>
            <a:endParaRPr lang="en-US" b="1" smtClean="0">
              <a:latin typeface="Comic Sans MS" pitchFamily="66" charset="0"/>
            </a:endParaRP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4572000" y="4495800"/>
            <a:ext cx="2819400" cy="1371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2533" name="Freeform 6"/>
          <p:cNvSpPr>
            <a:spLocks/>
          </p:cNvSpPr>
          <p:nvPr/>
        </p:nvSpPr>
        <p:spPr bwMode="auto">
          <a:xfrm>
            <a:off x="304800" y="4572000"/>
            <a:ext cx="1747838" cy="1370013"/>
          </a:xfrm>
          <a:custGeom>
            <a:avLst/>
            <a:gdLst>
              <a:gd name="T0" fmla="*/ 2147483647 w 1293"/>
              <a:gd name="T1" fmla="*/ 2147483647 h 911"/>
              <a:gd name="T2" fmla="*/ 2147483647 w 1293"/>
              <a:gd name="T3" fmla="*/ 2147483647 h 911"/>
              <a:gd name="T4" fmla="*/ 2147483647 w 1293"/>
              <a:gd name="T5" fmla="*/ 2147483647 h 911"/>
              <a:gd name="T6" fmla="*/ 2147483647 w 1293"/>
              <a:gd name="T7" fmla="*/ 0 h 911"/>
              <a:gd name="T8" fmla="*/ 2147483647 w 1293"/>
              <a:gd name="T9" fmla="*/ 2147483647 h 911"/>
              <a:gd name="T10" fmla="*/ 2147483647 w 1293"/>
              <a:gd name="T11" fmla="*/ 2147483647 h 911"/>
              <a:gd name="T12" fmla="*/ 2147483647 w 1293"/>
              <a:gd name="T13" fmla="*/ 2147483647 h 911"/>
              <a:gd name="T14" fmla="*/ 2147483647 w 1293"/>
              <a:gd name="T15" fmla="*/ 2147483647 h 911"/>
              <a:gd name="T16" fmla="*/ 2147483647 w 1293"/>
              <a:gd name="T17" fmla="*/ 2147483647 h 911"/>
              <a:gd name="T18" fmla="*/ 2147483647 w 1293"/>
              <a:gd name="T19" fmla="*/ 2147483647 h 911"/>
              <a:gd name="T20" fmla="*/ 2147483647 w 1293"/>
              <a:gd name="T21" fmla="*/ 2147483647 h 911"/>
              <a:gd name="T22" fmla="*/ 2147483647 w 1293"/>
              <a:gd name="T23" fmla="*/ 0 h 911"/>
              <a:gd name="T24" fmla="*/ 2147483647 w 1293"/>
              <a:gd name="T25" fmla="*/ 2147483647 h 911"/>
              <a:gd name="T26" fmla="*/ 2147483647 w 1293"/>
              <a:gd name="T27" fmla="*/ 2147483647 h 911"/>
              <a:gd name="T28" fmla="*/ 2147483647 w 1293"/>
              <a:gd name="T29" fmla="*/ 2147483647 h 911"/>
              <a:gd name="T30" fmla="*/ 2147483647 w 1293"/>
              <a:gd name="T31" fmla="*/ 2147483647 h 911"/>
              <a:gd name="T32" fmla="*/ 2147483647 w 1293"/>
              <a:gd name="T33" fmla="*/ 2147483647 h 911"/>
              <a:gd name="T34" fmla="*/ 2147483647 w 1293"/>
              <a:gd name="T35" fmla="*/ 2147483647 h 911"/>
              <a:gd name="T36" fmla="*/ 2147483647 w 1293"/>
              <a:gd name="T37" fmla="*/ 2147483647 h 911"/>
              <a:gd name="T38" fmla="*/ 2147483647 w 1293"/>
              <a:gd name="T39" fmla="*/ 2147483647 h 911"/>
              <a:gd name="T40" fmla="*/ 2147483647 w 1293"/>
              <a:gd name="T41" fmla="*/ 2147483647 h 911"/>
              <a:gd name="T42" fmla="*/ 2147483647 w 1293"/>
              <a:gd name="T43" fmla="*/ 2147483647 h 911"/>
              <a:gd name="T44" fmla="*/ 2147483647 w 1293"/>
              <a:gd name="T45" fmla="*/ 2147483647 h 911"/>
              <a:gd name="T46" fmla="*/ 2147483647 w 1293"/>
              <a:gd name="T47" fmla="*/ 2147483647 h 911"/>
              <a:gd name="T48" fmla="*/ 2147483647 w 1293"/>
              <a:gd name="T49" fmla="*/ 2147483647 h 911"/>
              <a:gd name="T50" fmla="*/ 2147483647 w 1293"/>
              <a:gd name="T51" fmla="*/ 2147483647 h 911"/>
              <a:gd name="T52" fmla="*/ 2147483647 w 1293"/>
              <a:gd name="T53" fmla="*/ 2147483647 h 911"/>
              <a:gd name="T54" fmla="*/ 2147483647 w 1293"/>
              <a:gd name="T55" fmla="*/ 2147483647 h 911"/>
              <a:gd name="T56" fmla="*/ 2147483647 w 1293"/>
              <a:gd name="T57" fmla="*/ 2147483647 h 911"/>
              <a:gd name="T58" fmla="*/ 2147483647 w 1293"/>
              <a:gd name="T59" fmla="*/ 2147483647 h 911"/>
              <a:gd name="T60" fmla="*/ 2147483647 w 1293"/>
              <a:gd name="T61" fmla="*/ 2147483647 h 911"/>
              <a:gd name="T62" fmla="*/ 2147483647 w 1293"/>
              <a:gd name="T63" fmla="*/ 2147483647 h 911"/>
              <a:gd name="T64" fmla="*/ 2147483647 w 1293"/>
              <a:gd name="T65" fmla="*/ 2147483647 h 911"/>
              <a:gd name="T66" fmla="*/ 2147483647 w 1293"/>
              <a:gd name="T67" fmla="*/ 2147483647 h 911"/>
              <a:gd name="T68" fmla="*/ 2147483647 w 1293"/>
              <a:gd name="T69" fmla="*/ 2147483647 h 911"/>
              <a:gd name="T70" fmla="*/ 2147483647 w 1293"/>
              <a:gd name="T71" fmla="*/ 2147483647 h 911"/>
              <a:gd name="T72" fmla="*/ 2147483647 w 1293"/>
              <a:gd name="T73" fmla="*/ 2147483647 h 911"/>
              <a:gd name="T74" fmla="*/ 2147483647 w 1293"/>
              <a:gd name="T75" fmla="*/ 2147483647 h 911"/>
              <a:gd name="T76" fmla="*/ 2147483647 w 1293"/>
              <a:gd name="T77" fmla="*/ 2147483647 h 911"/>
              <a:gd name="T78" fmla="*/ 2147483647 w 1293"/>
              <a:gd name="T79" fmla="*/ 2147483647 h 911"/>
              <a:gd name="T80" fmla="*/ 2147483647 w 1293"/>
              <a:gd name="T81" fmla="*/ 2147483647 h 911"/>
              <a:gd name="T82" fmla="*/ 2147483647 w 1293"/>
              <a:gd name="T83" fmla="*/ 2147483647 h 911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293"/>
              <a:gd name="T127" fmla="*/ 0 h 911"/>
              <a:gd name="T128" fmla="*/ 1293 w 1293"/>
              <a:gd name="T129" fmla="*/ 911 h 911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293" h="911">
                <a:moveTo>
                  <a:pt x="471" y="161"/>
                </a:moveTo>
                <a:cubicBezTo>
                  <a:pt x="466" y="147"/>
                  <a:pt x="464" y="133"/>
                  <a:pt x="457" y="120"/>
                </a:cubicBezTo>
                <a:cubicBezTo>
                  <a:pt x="450" y="106"/>
                  <a:pt x="432" y="96"/>
                  <a:pt x="430" y="80"/>
                </a:cubicBezTo>
                <a:cubicBezTo>
                  <a:pt x="427" y="53"/>
                  <a:pt x="439" y="27"/>
                  <a:pt x="444" y="0"/>
                </a:cubicBezTo>
                <a:cubicBezTo>
                  <a:pt x="453" y="13"/>
                  <a:pt x="465" y="25"/>
                  <a:pt x="471" y="40"/>
                </a:cubicBezTo>
                <a:cubicBezTo>
                  <a:pt x="479" y="61"/>
                  <a:pt x="473" y="87"/>
                  <a:pt x="484" y="107"/>
                </a:cubicBezTo>
                <a:cubicBezTo>
                  <a:pt x="492" y="121"/>
                  <a:pt x="511" y="125"/>
                  <a:pt x="524" y="134"/>
                </a:cubicBezTo>
                <a:cubicBezTo>
                  <a:pt x="605" y="15"/>
                  <a:pt x="654" y="70"/>
                  <a:pt x="832" y="80"/>
                </a:cubicBezTo>
                <a:cubicBezTo>
                  <a:pt x="837" y="93"/>
                  <a:pt x="833" y="115"/>
                  <a:pt x="846" y="120"/>
                </a:cubicBezTo>
                <a:cubicBezTo>
                  <a:pt x="863" y="127"/>
                  <a:pt x="883" y="115"/>
                  <a:pt x="899" y="107"/>
                </a:cubicBezTo>
                <a:cubicBezTo>
                  <a:pt x="942" y="85"/>
                  <a:pt x="979" y="53"/>
                  <a:pt x="1020" y="27"/>
                </a:cubicBezTo>
                <a:cubicBezTo>
                  <a:pt x="1044" y="12"/>
                  <a:pt x="1100" y="0"/>
                  <a:pt x="1100" y="0"/>
                </a:cubicBezTo>
                <a:cubicBezTo>
                  <a:pt x="1123" y="65"/>
                  <a:pt x="1116" y="69"/>
                  <a:pt x="1060" y="107"/>
                </a:cubicBezTo>
                <a:cubicBezTo>
                  <a:pt x="1048" y="143"/>
                  <a:pt x="1044" y="225"/>
                  <a:pt x="1073" y="254"/>
                </a:cubicBezTo>
                <a:cubicBezTo>
                  <a:pt x="1083" y="264"/>
                  <a:pt x="1101" y="262"/>
                  <a:pt x="1114" y="268"/>
                </a:cubicBezTo>
                <a:cubicBezTo>
                  <a:pt x="1128" y="275"/>
                  <a:pt x="1141" y="285"/>
                  <a:pt x="1154" y="294"/>
                </a:cubicBezTo>
                <a:cubicBezTo>
                  <a:pt x="1163" y="308"/>
                  <a:pt x="1171" y="322"/>
                  <a:pt x="1181" y="335"/>
                </a:cubicBezTo>
                <a:cubicBezTo>
                  <a:pt x="1193" y="350"/>
                  <a:pt x="1210" y="360"/>
                  <a:pt x="1221" y="375"/>
                </a:cubicBezTo>
                <a:cubicBezTo>
                  <a:pt x="1244" y="406"/>
                  <a:pt x="1270" y="459"/>
                  <a:pt x="1288" y="495"/>
                </a:cubicBezTo>
                <a:cubicBezTo>
                  <a:pt x="1283" y="558"/>
                  <a:pt x="1293" y="623"/>
                  <a:pt x="1274" y="683"/>
                </a:cubicBezTo>
                <a:cubicBezTo>
                  <a:pt x="1270" y="696"/>
                  <a:pt x="1244" y="680"/>
                  <a:pt x="1234" y="670"/>
                </a:cubicBezTo>
                <a:cubicBezTo>
                  <a:pt x="1224" y="660"/>
                  <a:pt x="1227" y="642"/>
                  <a:pt x="1221" y="629"/>
                </a:cubicBezTo>
                <a:cubicBezTo>
                  <a:pt x="1214" y="615"/>
                  <a:pt x="1203" y="602"/>
                  <a:pt x="1194" y="589"/>
                </a:cubicBezTo>
                <a:cubicBezTo>
                  <a:pt x="1176" y="616"/>
                  <a:pt x="1144" y="735"/>
                  <a:pt x="1127" y="737"/>
                </a:cubicBezTo>
                <a:cubicBezTo>
                  <a:pt x="1007" y="754"/>
                  <a:pt x="886" y="746"/>
                  <a:pt x="765" y="750"/>
                </a:cubicBezTo>
                <a:cubicBezTo>
                  <a:pt x="710" y="761"/>
                  <a:pt x="658" y="773"/>
                  <a:pt x="605" y="790"/>
                </a:cubicBezTo>
                <a:cubicBezTo>
                  <a:pt x="591" y="799"/>
                  <a:pt x="574" y="804"/>
                  <a:pt x="564" y="817"/>
                </a:cubicBezTo>
                <a:cubicBezTo>
                  <a:pt x="555" y="828"/>
                  <a:pt x="561" y="847"/>
                  <a:pt x="551" y="857"/>
                </a:cubicBezTo>
                <a:cubicBezTo>
                  <a:pt x="528" y="880"/>
                  <a:pt x="471" y="911"/>
                  <a:pt x="471" y="911"/>
                </a:cubicBezTo>
                <a:cubicBezTo>
                  <a:pt x="449" y="906"/>
                  <a:pt x="423" y="910"/>
                  <a:pt x="404" y="897"/>
                </a:cubicBezTo>
                <a:cubicBezTo>
                  <a:pt x="392" y="889"/>
                  <a:pt x="396" y="870"/>
                  <a:pt x="390" y="857"/>
                </a:cubicBezTo>
                <a:cubicBezTo>
                  <a:pt x="373" y="824"/>
                  <a:pt x="357" y="805"/>
                  <a:pt x="323" y="790"/>
                </a:cubicBezTo>
                <a:cubicBezTo>
                  <a:pt x="219" y="743"/>
                  <a:pt x="116" y="745"/>
                  <a:pt x="2" y="737"/>
                </a:cubicBezTo>
                <a:cubicBezTo>
                  <a:pt x="6" y="679"/>
                  <a:pt x="0" y="619"/>
                  <a:pt x="15" y="562"/>
                </a:cubicBezTo>
                <a:cubicBezTo>
                  <a:pt x="19" y="547"/>
                  <a:pt x="41" y="544"/>
                  <a:pt x="55" y="536"/>
                </a:cubicBezTo>
                <a:cubicBezTo>
                  <a:pt x="135" y="491"/>
                  <a:pt x="158" y="481"/>
                  <a:pt x="256" y="469"/>
                </a:cubicBezTo>
                <a:cubicBezTo>
                  <a:pt x="230" y="428"/>
                  <a:pt x="216" y="388"/>
                  <a:pt x="189" y="348"/>
                </a:cubicBezTo>
                <a:cubicBezTo>
                  <a:pt x="194" y="317"/>
                  <a:pt x="177" y="273"/>
                  <a:pt x="203" y="254"/>
                </a:cubicBezTo>
                <a:cubicBezTo>
                  <a:pt x="239" y="228"/>
                  <a:pt x="298" y="264"/>
                  <a:pt x="337" y="241"/>
                </a:cubicBezTo>
                <a:cubicBezTo>
                  <a:pt x="361" y="227"/>
                  <a:pt x="335" y="165"/>
                  <a:pt x="363" y="161"/>
                </a:cubicBezTo>
                <a:cubicBezTo>
                  <a:pt x="394" y="156"/>
                  <a:pt x="425" y="147"/>
                  <a:pt x="457" y="147"/>
                </a:cubicBezTo>
                <a:cubicBezTo>
                  <a:pt x="464" y="147"/>
                  <a:pt x="466" y="156"/>
                  <a:pt x="471" y="161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2534" name="Oval 7"/>
          <p:cNvSpPr>
            <a:spLocks noChangeArrowheads="1"/>
          </p:cNvSpPr>
          <p:nvPr/>
        </p:nvSpPr>
        <p:spPr bwMode="auto">
          <a:xfrm>
            <a:off x="1066800" y="5029200"/>
            <a:ext cx="685800" cy="457200"/>
          </a:xfrm>
          <a:prstGeom prst="ellipse">
            <a:avLst/>
          </a:prstGeom>
          <a:solidFill>
            <a:srgbClr val="9933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AutoShape 8"/>
          <p:cNvSpPr>
            <a:spLocks noChangeArrowheads="1"/>
          </p:cNvSpPr>
          <p:nvPr/>
        </p:nvSpPr>
        <p:spPr bwMode="auto">
          <a:xfrm>
            <a:off x="1143000" y="3886200"/>
            <a:ext cx="4724400" cy="10668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373" y="10170"/>
                </a:moveTo>
                <a:cubicBezTo>
                  <a:pt x="19043" y="5678"/>
                  <a:pt x="15303" y="2203"/>
                  <a:pt x="10800" y="2203"/>
                </a:cubicBezTo>
                <a:cubicBezTo>
                  <a:pt x="6052" y="2203"/>
                  <a:pt x="2203" y="6052"/>
                  <a:pt x="2203" y="10800"/>
                </a:cubicBezTo>
                <a:cubicBezTo>
                  <a:pt x="2202" y="11686"/>
                  <a:pt x="2340" y="12566"/>
                  <a:pt x="2609" y="13411"/>
                </a:cubicBezTo>
                <a:lnTo>
                  <a:pt x="510" y="14080"/>
                </a:lnTo>
                <a:cubicBezTo>
                  <a:pt x="172" y="13019"/>
                  <a:pt x="0" y="11913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457" y="-1"/>
                  <a:pt x="21156" y="4366"/>
                  <a:pt x="21570" y="10008"/>
                </a:cubicBezTo>
                <a:lnTo>
                  <a:pt x="24263" y="9810"/>
                </a:lnTo>
                <a:lnTo>
                  <a:pt x="20750" y="13880"/>
                </a:lnTo>
                <a:lnTo>
                  <a:pt x="16681" y="10367"/>
                </a:lnTo>
                <a:lnTo>
                  <a:pt x="19373" y="10170"/>
                </a:lnTo>
                <a:close/>
              </a:path>
            </a:pathLst>
          </a:custGeom>
          <a:solidFill>
            <a:srgbClr val="0000FF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AutoShape 13"/>
          <p:cNvSpPr>
            <a:spLocks noChangeArrowheads="1"/>
          </p:cNvSpPr>
          <p:nvPr/>
        </p:nvSpPr>
        <p:spPr bwMode="auto">
          <a:xfrm flipH="1" flipV="1">
            <a:off x="1524000" y="5334000"/>
            <a:ext cx="4419600" cy="1295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0206" y="12045"/>
                </a:moveTo>
                <a:cubicBezTo>
                  <a:pt x="20261" y="11632"/>
                  <a:pt x="20289" y="11216"/>
                  <a:pt x="20289" y="10800"/>
                </a:cubicBezTo>
                <a:cubicBezTo>
                  <a:pt x="20289" y="5559"/>
                  <a:pt x="16040" y="1311"/>
                  <a:pt x="10800" y="1311"/>
                </a:cubicBezTo>
                <a:cubicBezTo>
                  <a:pt x="5559" y="1311"/>
                  <a:pt x="1311" y="5559"/>
                  <a:pt x="1311" y="10800"/>
                </a:cubicBezTo>
                <a:cubicBezTo>
                  <a:pt x="1310" y="11313"/>
                  <a:pt x="1352" y="11825"/>
                  <a:pt x="1435" y="12332"/>
                </a:cubicBezTo>
                <a:lnTo>
                  <a:pt x="141" y="12544"/>
                </a:lnTo>
                <a:cubicBezTo>
                  <a:pt x="47" y="11967"/>
                  <a:pt x="0" y="11384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1274"/>
                  <a:pt x="21568" y="11747"/>
                  <a:pt x="21506" y="12218"/>
                </a:cubicBezTo>
                <a:lnTo>
                  <a:pt x="24183" y="12572"/>
                </a:lnTo>
                <a:lnTo>
                  <a:pt x="20416" y="15459"/>
                </a:lnTo>
                <a:lnTo>
                  <a:pt x="17530" y="11691"/>
                </a:lnTo>
                <a:lnTo>
                  <a:pt x="20206" y="12045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Text Box 14"/>
          <p:cNvSpPr txBox="1">
            <a:spLocks noChangeArrowheads="1"/>
          </p:cNvSpPr>
          <p:nvPr/>
        </p:nvSpPr>
        <p:spPr bwMode="auto">
          <a:xfrm>
            <a:off x="2651125" y="4160838"/>
            <a:ext cx="1174750" cy="8223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6600"/>
                </a:solidFill>
              </a:rPr>
              <a:t>TNF </a:t>
            </a:r>
            <a:r>
              <a:rPr lang="en-US" b="1">
                <a:solidFill>
                  <a:srgbClr val="FF6600"/>
                </a:solidFill>
                <a:latin typeface="Comic Sans MS" pitchFamily="66" charset="0"/>
              </a:rPr>
              <a:t>–α</a:t>
            </a:r>
          </a:p>
          <a:p>
            <a:r>
              <a:rPr lang="en-US"/>
              <a:t> </a:t>
            </a:r>
            <a:r>
              <a:rPr lang="en-US" b="1">
                <a:solidFill>
                  <a:srgbClr val="FF6600"/>
                </a:solidFill>
                <a:latin typeface="Comic Sans MS" pitchFamily="66" charset="0"/>
              </a:rPr>
              <a:t>IL-12</a:t>
            </a:r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auto">
          <a:xfrm>
            <a:off x="5715000" y="4953000"/>
            <a:ext cx="8382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b="1">
                <a:solidFill>
                  <a:srgbClr val="CC00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NK</a:t>
            </a:r>
          </a:p>
        </p:txBody>
      </p:sp>
      <p:sp>
        <p:nvSpPr>
          <p:cNvPr id="22539" name="AutoShape 17"/>
          <p:cNvSpPr>
            <a:spLocks/>
          </p:cNvSpPr>
          <p:nvPr/>
        </p:nvSpPr>
        <p:spPr bwMode="auto">
          <a:xfrm>
            <a:off x="3733800" y="4343400"/>
            <a:ext cx="152400" cy="533400"/>
          </a:xfrm>
          <a:prstGeom prst="rightBrace">
            <a:avLst>
              <a:gd name="adj1" fmla="val 29167"/>
              <a:gd name="adj2" fmla="val 50000"/>
            </a:avLst>
          </a:prstGeom>
          <a:noFill/>
          <a:ln w="60325">
            <a:solidFill>
              <a:srgbClr val="FF66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 b="1">
              <a:solidFill>
                <a:srgbClr val="FF6600"/>
              </a:solidFill>
            </a:endParaRPr>
          </a:p>
        </p:txBody>
      </p:sp>
      <p:sp>
        <p:nvSpPr>
          <p:cNvPr id="22540" name="Text Box 18"/>
          <p:cNvSpPr txBox="1">
            <a:spLocks noChangeArrowheads="1"/>
          </p:cNvSpPr>
          <p:nvPr/>
        </p:nvSpPr>
        <p:spPr bwMode="auto">
          <a:xfrm>
            <a:off x="3962400" y="4384675"/>
            <a:ext cx="4572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40979" name="Text Box 19"/>
          <p:cNvSpPr txBox="1">
            <a:spLocks noChangeArrowheads="1"/>
          </p:cNvSpPr>
          <p:nvPr/>
        </p:nvSpPr>
        <p:spPr bwMode="auto">
          <a:xfrm>
            <a:off x="3946525" y="4159250"/>
            <a:ext cx="4445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>
                <a:solidFill>
                  <a:srgbClr val="FF66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</a:p>
        </p:txBody>
      </p:sp>
      <p:sp>
        <p:nvSpPr>
          <p:cNvPr id="22542" name="Text Box 21"/>
          <p:cNvSpPr txBox="1">
            <a:spLocks noChangeArrowheads="1"/>
          </p:cNvSpPr>
          <p:nvPr/>
        </p:nvSpPr>
        <p:spPr bwMode="auto">
          <a:xfrm>
            <a:off x="2803525" y="5788025"/>
            <a:ext cx="2265363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0000FF"/>
                </a:solidFill>
                <a:latin typeface="Comic Sans MS" pitchFamily="66" charset="0"/>
              </a:rPr>
              <a:t>Interferon- </a:t>
            </a:r>
            <a:r>
              <a:rPr lang="en-US" sz="2800" b="1">
                <a:solidFill>
                  <a:srgbClr val="0000FF"/>
                </a:solidFill>
                <a:latin typeface="Comic Sans MS" pitchFamily="66" charset="0"/>
              </a:rPr>
              <a:t>γ</a:t>
            </a:r>
          </a:p>
        </p:txBody>
      </p:sp>
      <p:sp>
        <p:nvSpPr>
          <p:cNvPr id="40982" name="Text Box 22"/>
          <p:cNvSpPr txBox="1">
            <a:spLocks noChangeArrowheads="1"/>
          </p:cNvSpPr>
          <p:nvPr/>
        </p:nvSpPr>
        <p:spPr bwMode="auto">
          <a:xfrm>
            <a:off x="1981200" y="5638800"/>
            <a:ext cx="4572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+</a:t>
            </a:r>
          </a:p>
        </p:txBody>
      </p:sp>
      <p:sp>
        <p:nvSpPr>
          <p:cNvPr id="40983" name="Text Box 23"/>
          <p:cNvSpPr txBox="1">
            <a:spLocks noChangeArrowheads="1"/>
          </p:cNvSpPr>
          <p:nvPr/>
        </p:nvSpPr>
        <p:spPr bwMode="auto">
          <a:xfrm>
            <a:off x="593725" y="5070475"/>
            <a:ext cx="471488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99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7467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5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600200"/>
            <a:ext cx="7772400" cy="4873625"/>
          </a:xfrm>
        </p:spPr>
        <p:txBody>
          <a:bodyPr/>
          <a:lstStyle/>
          <a:p>
            <a:pPr algn="just" eaLnBrk="1" hangingPunct="1"/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20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distinct receptors</a:t>
            </a:r>
            <a:r>
              <a:rPr lang="en-US" sz="320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and the downstream signaling that is initiated by ligand-receptor interactions are responsible for the biologic effects of the individual type I and type II interferons. </a:t>
            </a:r>
          </a:p>
          <a:p>
            <a:pPr eaLnBrk="1" hangingPunct="1"/>
            <a:endParaRPr lang="en-US" smtClean="0">
              <a:latin typeface="Comic Sans MS" pitchFamily="66" charset="0"/>
            </a:endParaRP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4572000" cy="6096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Biologic Effects of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Interferons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457200"/>
            <a:ext cx="4495800" cy="64008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000" b="1" smtClean="0">
                <a:solidFill>
                  <a:srgbClr val="333333"/>
                </a:solidFill>
                <a:latin typeface="Comic Sans MS" pitchFamily="66" charset="0"/>
              </a:rPr>
              <a:t> </a:t>
            </a:r>
          </a:p>
          <a:p>
            <a:pPr algn="just" eaLnBrk="1" hangingPunct="1"/>
            <a:r>
              <a:rPr lang="en-US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Interferons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mtClean="0">
                <a:latin typeface="Times New Roman" pitchFamily="18" charset="0"/>
                <a:cs typeface="Times New Roman" pitchFamily="18" charset="0"/>
              </a:rPr>
              <a:t>ά</a:t>
            </a:r>
            <a:r>
              <a:rPr lang="en-US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l-GR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bind to the same receptor, which is composed of two subunits </a:t>
            </a:r>
          </a:p>
          <a:p>
            <a:pPr algn="just" eaLnBrk="1" hangingPunct="1"/>
            <a:endParaRPr lang="en-US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en-US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The binding of either interferon- </a:t>
            </a:r>
            <a:r>
              <a:rPr lang="el-GR" smtClean="0">
                <a:latin typeface="Times New Roman" pitchFamily="18" charset="0"/>
                <a:cs typeface="Times New Roman" pitchFamily="18" charset="0"/>
              </a:rPr>
              <a:t>ά</a:t>
            </a:r>
            <a:r>
              <a:rPr lang="en-US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or interferon- </a:t>
            </a:r>
            <a:r>
              <a:rPr lang="el-GR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to this receptor results in the activation of Janus tyrosine kinases Jak1 and Tyk2, which results in the phosphorylation of </a:t>
            </a:r>
            <a:r>
              <a:rPr lang="en-US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signal transducers and activators of transcription 1 and 2 (STAT1 and STAT2).</a:t>
            </a:r>
          </a:p>
        </p:txBody>
      </p:sp>
      <p:pic>
        <p:nvPicPr>
          <p:cNvPr id="24580" name="Picture 5" descr="de01601g01"/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572000" y="0"/>
            <a:ext cx="4572000" cy="6858000"/>
          </a:xfrm>
          <a:noFill/>
        </p:spPr>
      </p:pic>
      <p:pic>
        <p:nvPicPr>
          <p:cNvPr id="24581" name="Picture 102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9613" y="0"/>
            <a:ext cx="4624387" cy="6858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 flipV="1">
            <a:off x="0" y="-381000"/>
            <a:ext cx="8839200" cy="4206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rot="10800000"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</a:pPr>
            <a:endParaRPr lang="en-US" b="1">
              <a:latin typeface="Comic Sans MS" pitchFamily="66" charset="0"/>
            </a:endParaRPr>
          </a:p>
        </p:txBody>
      </p:sp>
      <p:sp>
        <p:nvSpPr>
          <p:cNvPr id="25603" name="Rectangle 13"/>
          <p:cNvSpPr>
            <a:spLocks noGrp="1" noChangeArrowheads="1"/>
          </p:cNvSpPr>
          <p:nvPr>
            <p:ph sz="quarter" idx="1"/>
          </p:nvPr>
        </p:nvSpPr>
        <p:spPr>
          <a:xfrm>
            <a:off x="0" y="-9525"/>
            <a:ext cx="4495800" cy="6858000"/>
          </a:xfrm>
        </p:spPr>
        <p:txBody>
          <a:bodyPr>
            <a:normAutofit fontScale="92500" lnSpcReduction="10000"/>
          </a:bodyPr>
          <a:lstStyle/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STAT1 and STAT2 </a:t>
            </a:r>
            <a:r>
              <a:rPr lang="en-US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phosphorylation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results in their </a:t>
            </a:r>
            <a:r>
              <a:rPr lang="en-US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heterodimerization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dissociation from the interferon receptor, and translocation to the nucleus.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In nucleus, the STAT complex associates with DNA-binding protein p48 (</a:t>
            </a:r>
            <a:r>
              <a:rPr lang="en-US" i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interferon-stimulated gene factor 3)</a:t>
            </a:r>
            <a:r>
              <a:rPr lang="en-US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(ISGF3),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which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binds to the </a:t>
            </a:r>
            <a:r>
              <a:rPr lang="en-US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interferon-stimulated response element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ά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 and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-responsive genes. </a:t>
            </a: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endParaRPr lang="en-US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spcBef>
                <a:spcPct val="50000"/>
              </a:spcBef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induction of </a:t>
            </a:r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interferon target genes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, responsible for the biologic effects of </a:t>
            </a:r>
            <a:r>
              <a:rPr lang="en-US" dirty="0" err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interferons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ά</a:t>
            </a:r>
            <a:r>
              <a:rPr lang="en-US" dirty="0" smtClean="0">
                <a:solidFill>
                  <a:srgbClr val="FF66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. 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endParaRPr lang="en-US" sz="2000" b="1" dirty="0" smtClean="0">
              <a:latin typeface="Comic Sans MS" pitchFamily="66" charset="0"/>
            </a:endParaRPr>
          </a:p>
          <a:p>
            <a:pPr eaLnBrk="1" hangingPunct="1"/>
            <a:endParaRPr lang="en-US" dirty="0" smtClean="0"/>
          </a:p>
        </p:txBody>
      </p:sp>
      <p:sp>
        <p:nvSpPr>
          <p:cNvPr id="25604" name="AutoShape 17"/>
          <p:cNvSpPr>
            <a:spLocks noChangeArrowheads="1"/>
          </p:cNvSpPr>
          <p:nvPr/>
        </p:nvSpPr>
        <p:spPr bwMode="auto">
          <a:xfrm>
            <a:off x="1981200" y="4791075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25605" name="Picture 10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9613" y="-9525"/>
            <a:ext cx="4624387" cy="68580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3657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Interferon- </a:t>
            </a:r>
            <a:r>
              <a:rPr lang="en-US" sz="3600" b="1" cap="none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γ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4343400" cy="5867400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Interferon-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800" dirty="0">
                <a:solidFill>
                  <a:srgbClr val="00808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binds as a </a:t>
            </a:r>
            <a:r>
              <a:rPr lang="en-US" sz="28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homodimer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to the specific interferon-</a:t>
            </a:r>
            <a:r>
              <a:rPr lang="en-US" sz="2800" dirty="0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800" dirty="0">
                <a:solidFill>
                  <a:srgbClr val="3333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receptor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endParaRPr lang="en-US" sz="28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Dimerization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of the receptor activates the Janus tyrosine </a:t>
            </a:r>
            <a:r>
              <a:rPr lang="en-US" sz="28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kinases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Jak1 and Jak2, which ultimately results in the </a:t>
            </a:r>
            <a:r>
              <a:rPr lang="en-US" sz="28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phosphorylation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of STAT proteins. </a:t>
            </a:r>
          </a:p>
        </p:txBody>
      </p:sp>
      <p:pic>
        <p:nvPicPr>
          <p:cNvPr id="2662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152400"/>
            <a:ext cx="4495800" cy="6553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228600"/>
            <a:ext cx="35052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b="1" dirty="0">
                <a:solidFill>
                  <a:srgbClr val="008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Interferon- </a:t>
            </a:r>
            <a:r>
              <a:rPr lang="en-US" sz="3200" b="1" cap="none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γ</a:t>
            </a:r>
            <a:endParaRPr lang="en-US" sz="3200" b="1" dirty="0">
              <a:solidFill>
                <a:srgbClr val="00808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533400"/>
            <a:ext cx="4419600" cy="6172200"/>
          </a:xfrm>
        </p:spPr>
        <p:txBody>
          <a:bodyPr>
            <a:normAutofit lnSpcReduction="10000"/>
          </a:bodyPr>
          <a:lstStyle/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Instead of activating STAT1 and STAT2( as with type I interferon receptor)                             interferon-</a:t>
            </a:r>
            <a:r>
              <a:rPr lang="en-US" sz="28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activates two separate STAT1 molecules.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sz="2800" dirty="0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	form 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8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homodimer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known as the - </a:t>
            </a: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 </a:t>
            </a:r>
            <a:r>
              <a:rPr lang="en-US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activated factor (GAF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algn="just"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err="1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translocates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to the nucleus and binds to</a:t>
            </a:r>
            <a:r>
              <a:rPr lang="en-US" sz="28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-activating sequences (GAS),</a:t>
            </a:r>
            <a:r>
              <a:rPr lang="en-US" sz="2800" dirty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elements of </a:t>
            </a:r>
            <a:r>
              <a:rPr lang="en-US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interferon- </a:t>
            </a:r>
            <a:r>
              <a:rPr 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800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inducible genes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en-US" b="1" dirty="0">
              <a:solidFill>
                <a:schemeClr val="accent2"/>
              </a:solidFill>
              <a:latin typeface="Comic Sans MS" pitchFamily="66" charset="0"/>
            </a:endParaRP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Font typeface="Wingdings"/>
              <a:buChar char=""/>
              <a:defRPr/>
            </a:pP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7652" name="AutoShape 7"/>
          <p:cNvSpPr>
            <a:spLocks noChangeArrowheads="1"/>
          </p:cNvSpPr>
          <p:nvPr/>
        </p:nvSpPr>
        <p:spPr bwMode="auto">
          <a:xfrm>
            <a:off x="2362200" y="3733800"/>
            <a:ext cx="228600" cy="4572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AutoShape 8"/>
          <p:cNvSpPr>
            <a:spLocks noChangeArrowheads="1"/>
          </p:cNvSpPr>
          <p:nvPr/>
        </p:nvSpPr>
        <p:spPr bwMode="auto">
          <a:xfrm>
            <a:off x="2362200" y="2286000"/>
            <a:ext cx="228600" cy="533400"/>
          </a:xfrm>
          <a:prstGeom prst="downArrow">
            <a:avLst>
              <a:gd name="adj1" fmla="val 50000"/>
              <a:gd name="adj2" fmla="val 58333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7654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48200" y="76200"/>
            <a:ext cx="4495800" cy="65532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0"/>
            <a:ext cx="7239000" cy="5334000"/>
          </a:xfrm>
        </p:spPr>
        <p:txBody>
          <a:bodyPr/>
          <a:lstStyle/>
          <a:p>
            <a:pPr eaLnBrk="1" hangingPunct="1"/>
            <a:endParaRPr lang="en-US" smtClean="0">
              <a:solidFill>
                <a:srgbClr val="333333"/>
              </a:solidFill>
              <a:latin typeface="Verdana" pitchFamily="34" charset="0"/>
            </a:endParaRPr>
          </a:p>
          <a:p>
            <a:pPr eaLnBrk="1" hangingPunct="1"/>
            <a:r>
              <a:rPr lang="en-US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The antiviral activity of interferons is mediated by three pathways. </a:t>
            </a:r>
          </a:p>
          <a:p>
            <a:pPr eaLnBrk="1" hangingPunct="1"/>
            <a:endParaRPr lang="en-US" b="1" smtClean="0">
              <a:solidFill>
                <a:srgbClr val="333333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 </a:t>
            </a:r>
            <a:r>
              <a:rPr lang="en-US" b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2'-5' oligoadenylate synthetases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en-US" b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dsRNA-dependent PKR</a:t>
            </a:r>
          </a:p>
          <a:p>
            <a:pPr eaLnBrk="1" hangingPunct="1">
              <a:buFont typeface="Wingdings" pitchFamily="2" charset="2"/>
              <a:buNone/>
            </a:pPr>
            <a:endParaRPr lang="en-US" b="1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en-US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  -</a:t>
            </a:r>
            <a:r>
              <a:rPr lang="en-US" b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Mx pathways</a:t>
            </a:r>
            <a:r>
              <a:rPr lang="en-US" b="1" smtClean="0">
                <a:solidFill>
                  <a:srgbClr val="333333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048000"/>
            <a:ext cx="4762500" cy="3571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0" y="304800"/>
            <a:ext cx="14478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ATP</a:t>
            </a:r>
          </a:p>
        </p:txBody>
      </p:sp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914400" y="0"/>
            <a:ext cx="60960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2'-5' </a:t>
            </a:r>
            <a:r>
              <a:rPr lang="en-US" sz="2800" b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oligoadenylate</a:t>
            </a:r>
            <a:r>
              <a: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synthetases</a:t>
            </a:r>
            <a:endParaRPr lang="en-US" sz="2800" b="1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</p:txBody>
      </p:sp>
      <p:sp>
        <p:nvSpPr>
          <p:cNvPr id="29700" name="AutoShape 5"/>
          <p:cNvSpPr>
            <a:spLocks noChangeArrowheads="1"/>
          </p:cNvSpPr>
          <p:nvPr/>
        </p:nvSpPr>
        <p:spPr bwMode="auto">
          <a:xfrm>
            <a:off x="762000" y="685800"/>
            <a:ext cx="2133600" cy="8382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7402" y="8100"/>
                </a:moveTo>
                <a:cubicBezTo>
                  <a:pt x="16305" y="5418"/>
                  <a:pt x="13696" y="3667"/>
                  <a:pt x="10800" y="3667"/>
                </a:cubicBezTo>
                <a:cubicBezTo>
                  <a:pt x="8335" y="3666"/>
                  <a:pt x="6046" y="4938"/>
                  <a:pt x="4744" y="7030"/>
                </a:cubicBezTo>
                <a:lnTo>
                  <a:pt x="1630" y="5093"/>
                </a:lnTo>
                <a:cubicBezTo>
                  <a:pt x="3602" y="1925"/>
                  <a:pt x="7069" y="-1"/>
                  <a:pt x="10800" y="0"/>
                </a:cubicBezTo>
                <a:cubicBezTo>
                  <a:pt x="15186" y="0"/>
                  <a:pt x="19136" y="2652"/>
                  <a:pt x="20796" y="6712"/>
                </a:cubicBezTo>
                <a:lnTo>
                  <a:pt x="23295" y="5690"/>
                </a:lnTo>
                <a:lnTo>
                  <a:pt x="20815" y="11602"/>
                </a:lnTo>
                <a:lnTo>
                  <a:pt x="14903" y="9122"/>
                </a:lnTo>
                <a:lnTo>
                  <a:pt x="17402" y="8100"/>
                </a:lnTo>
                <a:close/>
              </a:path>
            </a:pathLst>
          </a:cu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Text Box 6"/>
          <p:cNvSpPr txBox="1">
            <a:spLocks noChangeArrowheads="1"/>
          </p:cNvSpPr>
          <p:nvPr/>
        </p:nvSpPr>
        <p:spPr bwMode="auto">
          <a:xfrm>
            <a:off x="533400" y="1382713"/>
            <a:ext cx="57912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333333"/>
                </a:solidFill>
                <a:cs typeface="Times New Roman" pitchFamily="18" charset="0"/>
              </a:rPr>
              <a:t>Adenosine oligomers (2'-5’A)</a:t>
            </a: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609600" y="2743200"/>
            <a:ext cx="4876800" cy="9540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cs typeface="Times New Roman" pitchFamily="18" charset="0"/>
              </a:rPr>
              <a:t>RIBONUCLEASE- L </a:t>
            </a:r>
          </a:p>
          <a:p>
            <a:r>
              <a:rPr lang="en-US" sz="2800">
                <a:cs typeface="Times New Roman" pitchFamily="18" charset="0"/>
              </a:rPr>
              <a:t>(RNase L)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2971800" y="2057400"/>
            <a:ext cx="12954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@</a:t>
            </a:r>
            <a:endParaRPr lang="en-US" sz="2800" b="1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704" name="AutoShape 10"/>
          <p:cNvSpPr>
            <a:spLocks noChangeArrowheads="1"/>
          </p:cNvSpPr>
          <p:nvPr/>
        </p:nvSpPr>
        <p:spPr bwMode="auto">
          <a:xfrm>
            <a:off x="2514600" y="3352800"/>
            <a:ext cx="381000" cy="7620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Text Box 11"/>
          <p:cNvSpPr txBox="1">
            <a:spLocks noChangeArrowheads="1"/>
          </p:cNvSpPr>
          <p:nvPr/>
        </p:nvSpPr>
        <p:spPr bwMode="auto">
          <a:xfrm>
            <a:off x="381000" y="4267200"/>
            <a:ext cx="7018338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333333"/>
                </a:solidFill>
                <a:cs typeface="Times New Roman" pitchFamily="18" charset="0"/>
              </a:rPr>
              <a:t>cleaves</a:t>
            </a:r>
            <a:r>
              <a:rPr lang="en-US" sz="3200">
                <a:solidFill>
                  <a:srgbClr val="333333"/>
                </a:solidFill>
                <a:cs typeface="Times New Roman" pitchFamily="18" charset="0"/>
              </a:rPr>
              <a:t> single-stranded RNA</a:t>
            </a:r>
          </a:p>
        </p:txBody>
      </p:sp>
      <p:sp>
        <p:nvSpPr>
          <p:cNvPr id="29706" name="AutoShape 12"/>
          <p:cNvSpPr>
            <a:spLocks noChangeArrowheads="1"/>
          </p:cNvSpPr>
          <p:nvPr/>
        </p:nvSpPr>
        <p:spPr bwMode="auto">
          <a:xfrm>
            <a:off x="2514600" y="4953000"/>
            <a:ext cx="381000" cy="838200"/>
          </a:xfrm>
          <a:prstGeom prst="downArrow">
            <a:avLst>
              <a:gd name="adj1" fmla="val 50000"/>
              <a:gd name="adj2" fmla="val 5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Text Box 13"/>
          <p:cNvSpPr txBox="1">
            <a:spLocks noChangeArrowheads="1"/>
          </p:cNvSpPr>
          <p:nvPr/>
        </p:nvSpPr>
        <p:spPr bwMode="auto">
          <a:xfrm>
            <a:off x="304800" y="5867400"/>
            <a:ext cx="7239000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333333"/>
                </a:solidFill>
                <a:cs typeface="Times New Roman" pitchFamily="18" charset="0"/>
              </a:rPr>
              <a:t>inhibition of protein synthesis and hence cellular proliferation</a:t>
            </a:r>
          </a:p>
        </p:txBody>
      </p:sp>
      <p:sp>
        <p:nvSpPr>
          <p:cNvPr id="29708" name="AutoShape 14"/>
          <p:cNvSpPr>
            <a:spLocks noChangeArrowheads="1"/>
          </p:cNvSpPr>
          <p:nvPr/>
        </p:nvSpPr>
        <p:spPr bwMode="auto">
          <a:xfrm>
            <a:off x="2590800" y="1905000"/>
            <a:ext cx="304800" cy="762000"/>
          </a:xfrm>
          <a:prstGeom prst="down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04800" y="228600"/>
            <a:ext cx="7924800" cy="629710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2800" b="1" dirty="0" err="1">
                <a:solidFill>
                  <a:srgbClr val="0070C0"/>
                </a:solidFill>
                <a:cs typeface="Times New Roman" pitchFamily="18" charset="0"/>
              </a:rPr>
              <a:t>dsRNA</a:t>
            </a:r>
            <a:r>
              <a:rPr lang="en-US" sz="2800" b="1" dirty="0">
                <a:solidFill>
                  <a:srgbClr val="0070C0"/>
                </a:solidFill>
                <a:cs typeface="Times New Roman" pitchFamily="18" charset="0"/>
              </a:rPr>
              <a:t>-dependent </a:t>
            </a:r>
            <a:r>
              <a:rPr lang="en-US" sz="2800" b="1" dirty="0" smtClean="0">
                <a:solidFill>
                  <a:srgbClr val="0070C0"/>
                </a:solidFill>
              </a:rPr>
              <a:t>Protein </a:t>
            </a:r>
            <a:r>
              <a:rPr lang="en-US" sz="2800" b="1" dirty="0" err="1" smtClean="0">
                <a:solidFill>
                  <a:srgbClr val="0070C0"/>
                </a:solidFill>
              </a:rPr>
              <a:t>kinase</a:t>
            </a:r>
            <a:r>
              <a:rPr lang="en-US" sz="2800" b="1" dirty="0" smtClean="0">
                <a:solidFill>
                  <a:srgbClr val="0070C0"/>
                </a:solidFill>
              </a:rPr>
              <a:t>, RNA-activated</a:t>
            </a:r>
            <a:r>
              <a:rPr lang="en-US" sz="2800" dirty="0" smtClean="0">
                <a:solidFill>
                  <a:srgbClr val="0070C0"/>
                </a:solidFill>
              </a:rPr>
              <a:t> or </a:t>
            </a:r>
            <a:r>
              <a:rPr lang="en-US" sz="2800" b="1" dirty="0" smtClean="0">
                <a:solidFill>
                  <a:srgbClr val="0070C0"/>
                </a:solidFill>
              </a:rPr>
              <a:t>protein </a:t>
            </a:r>
            <a:r>
              <a:rPr lang="en-US" sz="2800" b="1" dirty="0" err="1" smtClean="0">
                <a:solidFill>
                  <a:srgbClr val="0070C0"/>
                </a:solidFill>
              </a:rPr>
              <a:t>kinase</a:t>
            </a:r>
            <a:r>
              <a:rPr lang="en-US" sz="2800" b="1" dirty="0" smtClean="0">
                <a:solidFill>
                  <a:srgbClr val="0070C0"/>
                </a:solidFill>
              </a:rPr>
              <a:t> R</a:t>
            </a:r>
            <a:r>
              <a:rPr lang="en-US" sz="2800" dirty="0" smtClean="0">
                <a:solidFill>
                  <a:srgbClr val="0070C0"/>
                </a:solidFill>
              </a:rPr>
              <a:t> (</a:t>
            </a:r>
            <a:r>
              <a:rPr lang="en-US" sz="2800" b="1" dirty="0" smtClean="0">
                <a:solidFill>
                  <a:srgbClr val="0070C0"/>
                </a:solidFill>
                <a:cs typeface="Times New Roman" pitchFamily="18" charset="0"/>
              </a:rPr>
              <a:t>PKR)</a:t>
            </a:r>
            <a:endParaRPr lang="en-US" sz="2800" b="1" dirty="0">
              <a:solidFill>
                <a:srgbClr val="0070C0"/>
              </a:solidFill>
              <a:cs typeface="Times New Roman" pitchFamily="18" charset="0"/>
            </a:endParaRP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endParaRPr lang="en-US" sz="2800" dirty="0" smtClean="0">
              <a:solidFill>
                <a:srgbClr val="333333"/>
              </a:solidFill>
              <a:cs typeface="Times New Roman" pitchFamily="18" charset="0"/>
            </a:endParaRP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None/>
            </a:pPr>
            <a:r>
              <a:rPr lang="en-US" sz="2800" dirty="0" smtClean="0">
                <a:solidFill>
                  <a:srgbClr val="333333"/>
                </a:solidFill>
                <a:cs typeface="Times New Roman" pitchFamily="18" charset="0"/>
              </a:rPr>
              <a:t>PKR </a:t>
            </a: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is activated by binding to </a:t>
            </a:r>
            <a:r>
              <a:rPr lang="en-US" sz="2800" dirty="0" err="1">
                <a:solidFill>
                  <a:srgbClr val="333333"/>
                </a:solidFill>
                <a:cs typeface="Times New Roman" pitchFamily="18" charset="0"/>
              </a:rPr>
              <a:t>dsRNA</a:t>
            </a: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.</a:t>
            </a: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AutoNum type="arabicParenR"/>
            </a:pP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 Once activated, PKR </a:t>
            </a:r>
            <a:r>
              <a:rPr lang="en-US" sz="2800" dirty="0" err="1">
                <a:solidFill>
                  <a:srgbClr val="333333"/>
                </a:solidFill>
                <a:cs typeface="Times New Roman" pitchFamily="18" charset="0"/>
              </a:rPr>
              <a:t>phosphorylates</a:t>
            </a: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 the translation initiation factor eIF2, which inhibits messenger RNA translation.</a:t>
            </a: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AutoNum type="arabicParenR"/>
            </a:pP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 </a:t>
            </a: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AutoNum type="arabicParenR"/>
            </a:pP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PKR also can activate </a:t>
            </a:r>
            <a:r>
              <a:rPr lang="en-US" sz="2800" dirty="0" err="1">
                <a:solidFill>
                  <a:srgbClr val="333333"/>
                </a:solidFill>
                <a:cs typeface="Times New Roman" pitchFamily="18" charset="0"/>
              </a:rPr>
              <a:t>NFκ</a:t>
            </a: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 B, which can lead to increased cytokine and </a:t>
            </a:r>
            <a:r>
              <a:rPr lang="en-US" sz="2800" dirty="0" err="1">
                <a:solidFill>
                  <a:srgbClr val="333333"/>
                </a:solidFill>
                <a:cs typeface="Times New Roman" pitchFamily="18" charset="0"/>
              </a:rPr>
              <a:t>chemokine</a:t>
            </a: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 levels.</a:t>
            </a: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AutoNum type="arabicParenR"/>
            </a:pPr>
            <a:endParaRPr lang="en-US" sz="2800" dirty="0">
              <a:solidFill>
                <a:srgbClr val="333333"/>
              </a:solidFill>
              <a:cs typeface="Times New Roman" pitchFamily="18" charset="0"/>
            </a:endParaRPr>
          </a:p>
          <a:p>
            <a:pPr marL="457200" indent="-457200" algn="just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AutoNum type="arabicParenR"/>
            </a:pP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 Increased PKR activity can also induce apoptosis by a Bcl2- and </a:t>
            </a:r>
            <a:r>
              <a:rPr lang="en-US" sz="2800" dirty="0" err="1">
                <a:solidFill>
                  <a:srgbClr val="333333"/>
                </a:solidFill>
                <a:cs typeface="Times New Roman" pitchFamily="18" charset="0"/>
              </a:rPr>
              <a:t>caspase</a:t>
            </a:r>
            <a:r>
              <a:rPr lang="en-US" sz="2800" dirty="0">
                <a:solidFill>
                  <a:srgbClr val="333333"/>
                </a:solidFill>
                <a:cs typeface="Times New Roman" pitchFamily="18" charset="0"/>
              </a:rPr>
              <a:t>-dependent mechanism.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3"/>
          <p:cNvSpPr txBox="1">
            <a:spLocks noChangeArrowheads="1"/>
          </p:cNvSpPr>
          <p:nvPr/>
        </p:nvSpPr>
        <p:spPr bwMode="auto">
          <a:xfrm>
            <a:off x="746125" y="330200"/>
            <a:ext cx="4389438" cy="584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33FF"/>
                </a:solidFill>
                <a:cs typeface="Times New Roman" pitchFamily="18" charset="0"/>
              </a:rPr>
              <a:t>dsRNA-dependent PKR</a:t>
            </a:r>
          </a:p>
        </p:txBody>
      </p:sp>
      <p:sp>
        <p:nvSpPr>
          <p:cNvPr id="31747" name="Oval 4"/>
          <p:cNvSpPr>
            <a:spLocks noChangeArrowheads="1"/>
          </p:cNvSpPr>
          <p:nvPr/>
        </p:nvSpPr>
        <p:spPr bwMode="auto">
          <a:xfrm>
            <a:off x="685800" y="838200"/>
            <a:ext cx="7467600" cy="4343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1295400" y="1905000"/>
            <a:ext cx="16002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3200" b="1">
                <a:solidFill>
                  <a:srgbClr val="FF7C8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dsRNA</a:t>
            </a:r>
          </a:p>
        </p:txBody>
      </p:sp>
      <p:sp>
        <p:nvSpPr>
          <p:cNvPr id="31749" name="AutoShape 7"/>
          <p:cNvSpPr>
            <a:spLocks noChangeArrowheads="1"/>
          </p:cNvSpPr>
          <p:nvPr/>
        </p:nvSpPr>
        <p:spPr bwMode="auto">
          <a:xfrm>
            <a:off x="1600200" y="2362200"/>
            <a:ext cx="457200" cy="1371600"/>
          </a:xfrm>
          <a:prstGeom prst="curvedRightArrow">
            <a:avLst>
              <a:gd name="adj1" fmla="val 60000"/>
              <a:gd name="adj2" fmla="val 120000"/>
              <a:gd name="adj3" fmla="val 33333"/>
            </a:avLst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8"/>
          <p:cNvSpPr>
            <a:spLocks noChangeArrowheads="1"/>
          </p:cNvSpPr>
          <p:nvPr/>
        </p:nvSpPr>
        <p:spPr bwMode="auto">
          <a:xfrm>
            <a:off x="2133600" y="3810000"/>
            <a:ext cx="304800" cy="1828800"/>
          </a:xfrm>
          <a:prstGeom prst="rect">
            <a:avLst/>
          </a:prstGeom>
          <a:solidFill>
            <a:srgbClr val="FF9999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31751" name="Rectangle 9"/>
          <p:cNvSpPr>
            <a:spLocks noChangeArrowheads="1"/>
          </p:cNvSpPr>
          <p:nvPr/>
        </p:nvSpPr>
        <p:spPr bwMode="auto">
          <a:xfrm>
            <a:off x="2514600" y="3810000"/>
            <a:ext cx="381000" cy="1752600"/>
          </a:xfrm>
          <a:prstGeom prst="rect">
            <a:avLst/>
          </a:prstGeom>
          <a:solidFill>
            <a:srgbClr val="FF9933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740" name="Oval 12"/>
          <p:cNvSpPr>
            <a:spLocks noChangeArrowheads="1"/>
          </p:cNvSpPr>
          <p:nvPr/>
        </p:nvSpPr>
        <p:spPr bwMode="auto">
          <a:xfrm>
            <a:off x="2971800" y="3733800"/>
            <a:ext cx="1447800" cy="914400"/>
          </a:xfrm>
          <a:prstGeom prst="ellipse">
            <a:avLst/>
          </a:prstGeom>
          <a:solidFill>
            <a:srgbClr val="CCFFFF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2800" b="1">
                <a:solidFill>
                  <a:srgbClr val="CC00C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1.eIF2</a:t>
            </a:r>
          </a:p>
        </p:txBody>
      </p:sp>
      <p:sp>
        <p:nvSpPr>
          <p:cNvPr id="31753" name="Line 14"/>
          <p:cNvSpPr>
            <a:spLocks noChangeShapeType="1"/>
          </p:cNvSpPr>
          <p:nvPr/>
        </p:nvSpPr>
        <p:spPr bwMode="auto">
          <a:xfrm flipV="1">
            <a:off x="3962400" y="3581400"/>
            <a:ext cx="152400" cy="152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54" name="Text Box 15"/>
          <p:cNvSpPr txBox="1">
            <a:spLocks noChangeArrowheads="1"/>
          </p:cNvSpPr>
          <p:nvPr/>
        </p:nvSpPr>
        <p:spPr bwMode="auto">
          <a:xfrm>
            <a:off x="4022725" y="3267075"/>
            <a:ext cx="401638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hlink"/>
                </a:solidFill>
              </a:rPr>
              <a:t>P</a:t>
            </a:r>
          </a:p>
        </p:txBody>
      </p:sp>
      <p:sp>
        <p:nvSpPr>
          <p:cNvPr id="73747" name="Oval 19"/>
          <p:cNvSpPr>
            <a:spLocks noChangeArrowheads="1"/>
          </p:cNvSpPr>
          <p:nvPr/>
        </p:nvSpPr>
        <p:spPr bwMode="auto">
          <a:xfrm>
            <a:off x="2514600" y="3048000"/>
            <a:ext cx="1143000" cy="762000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b="1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PKR</a:t>
            </a:r>
          </a:p>
          <a:p>
            <a:pPr algn="ctr">
              <a:defRPr/>
            </a:pPr>
            <a:endParaRPr lang="en-US">
              <a:solidFill>
                <a:schemeClr val="hlink"/>
              </a:solidFill>
            </a:endParaRPr>
          </a:p>
        </p:txBody>
      </p:sp>
      <p:sp>
        <p:nvSpPr>
          <p:cNvPr id="31756" name="AutoShape 20"/>
          <p:cNvSpPr>
            <a:spLocks noChangeArrowheads="1"/>
          </p:cNvSpPr>
          <p:nvPr/>
        </p:nvSpPr>
        <p:spPr bwMode="auto">
          <a:xfrm>
            <a:off x="3124200" y="1676400"/>
            <a:ext cx="609600" cy="11430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4738 h 21600"/>
              <a:gd name="T14" fmla="*/ 19576 w 21600"/>
              <a:gd name="T15" fmla="*/ 742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2427" y="0"/>
                </a:lnTo>
                <a:lnTo>
                  <a:pt x="12427" y="4738"/>
                </a:lnTo>
                <a:cubicBezTo>
                  <a:pt x="5564" y="4738"/>
                  <a:pt x="0" y="8060"/>
                  <a:pt x="0" y="12158"/>
                </a:cubicBezTo>
                <a:lnTo>
                  <a:pt x="0" y="21600"/>
                </a:lnTo>
                <a:lnTo>
                  <a:pt x="2741" y="21600"/>
                </a:lnTo>
                <a:lnTo>
                  <a:pt x="2741" y="12158"/>
                </a:lnTo>
                <a:cubicBezTo>
                  <a:pt x="2741" y="9541"/>
                  <a:pt x="7078" y="7420"/>
                  <a:pt x="12427" y="7420"/>
                </a:cubicBezTo>
                <a:lnTo>
                  <a:pt x="12427" y="12158"/>
                </a:lnTo>
                <a:close/>
              </a:path>
            </a:pathLst>
          </a:custGeom>
          <a:solidFill>
            <a:schemeClr val="accent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AutoShape 21"/>
          <p:cNvSpPr>
            <a:spLocks noChangeArrowheads="1"/>
          </p:cNvSpPr>
          <p:nvPr/>
        </p:nvSpPr>
        <p:spPr bwMode="auto">
          <a:xfrm>
            <a:off x="4419600" y="4191000"/>
            <a:ext cx="1066800" cy="152400"/>
          </a:xfrm>
          <a:prstGeom prst="rightArrow">
            <a:avLst>
              <a:gd name="adj1" fmla="val 50000"/>
              <a:gd name="adj2" fmla="val 17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Text Box 22"/>
          <p:cNvSpPr txBox="1">
            <a:spLocks noChangeArrowheads="1"/>
          </p:cNvSpPr>
          <p:nvPr/>
        </p:nvSpPr>
        <p:spPr bwMode="auto">
          <a:xfrm>
            <a:off x="4556125" y="3600450"/>
            <a:ext cx="38735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3333FF"/>
                </a:solidFill>
              </a:rPr>
              <a:t>_</a:t>
            </a:r>
          </a:p>
        </p:txBody>
      </p:sp>
      <p:sp>
        <p:nvSpPr>
          <p:cNvPr id="31759" name="Freeform 23"/>
          <p:cNvSpPr>
            <a:spLocks/>
          </p:cNvSpPr>
          <p:nvPr/>
        </p:nvSpPr>
        <p:spPr bwMode="auto">
          <a:xfrm>
            <a:off x="4487863" y="3898900"/>
            <a:ext cx="587375" cy="482600"/>
          </a:xfrm>
          <a:custGeom>
            <a:avLst/>
            <a:gdLst>
              <a:gd name="T0" fmla="*/ 2147483647 w 370"/>
              <a:gd name="T1" fmla="*/ 2147483647 h 304"/>
              <a:gd name="T2" fmla="*/ 2147483647 w 370"/>
              <a:gd name="T3" fmla="*/ 2147483647 h 304"/>
              <a:gd name="T4" fmla="*/ 2147483647 w 370"/>
              <a:gd name="T5" fmla="*/ 2147483647 h 304"/>
              <a:gd name="T6" fmla="*/ 2147483647 w 370"/>
              <a:gd name="T7" fmla="*/ 2147483647 h 304"/>
              <a:gd name="T8" fmla="*/ 2147483647 w 370"/>
              <a:gd name="T9" fmla="*/ 2147483647 h 304"/>
              <a:gd name="T10" fmla="*/ 2147483647 w 370"/>
              <a:gd name="T11" fmla="*/ 2147483647 h 304"/>
              <a:gd name="T12" fmla="*/ 2147483647 w 370"/>
              <a:gd name="T13" fmla="*/ 2147483647 h 30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70"/>
              <a:gd name="T22" fmla="*/ 0 h 304"/>
              <a:gd name="T23" fmla="*/ 370 w 370"/>
              <a:gd name="T24" fmla="*/ 304 h 30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70" h="304">
                <a:moveTo>
                  <a:pt x="254" y="36"/>
                </a:moveTo>
                <a:cubicBezTo>
                  <a:pt x="148" y="0"/>
                  <a:pt x="202" y="5"/>
                  <a:pt x="93" y="22"/>
                </a:cubicBezTo>
                <a:cubicBezTo>
                  <a:pt x="29" y="45"/>
                  <a:pt x="52" y="59"/>
                  <a:pt x="13" y="116"/>
                </a:cubicBezTo>
                <a:cubicBezTo>
                  <a:pt x="34" y="292"/>
                  <a:pt x="0" y="304"/>
                  <a:pt x="321" y="210"/>
                </a:cubicBezTo>
                <a:cubicBezTo>
                  <a:pt x="348" y="202"/>
                  <a:pt x="348" y="129"/>
                  <a:pt x="348" y="129"/>
                </a:cubicBezTo>
                <a:cubicBezTo>
                  <a:pt x="243" y="61"/>
                  <a:pt x="370" y="151"/>
                  <a:pt x="281" y="62"/>
                </a:cubicBezTo>
                <a:cubicBezTo>
                  <a:pt x="252" y="33"/>
                  <a:pt x="209" y="27"/>
                  <a:pt x="174" y="9"/>
                </a:cubicBezTo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1760" name="Text Box 24"/>
          <p:cNvSpPr txBox="1">
            <a:spLocks noChangeArrowheads="1"/>
          </p:cNvSpPr>
          <p:nvPr/>
        </p:nvSpPr>
        <p:spPr bwMode="auto">
          <a:xfrm>
            <a:off x="5470525" y="3724275"/>
            <a:ext cx="1844675" cy="946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</a:rPr>
              <a:t>mRNA</a:t>
            </a:r>
          </a:p>
          <a:p>
            <a:r>
              <a:rPr lang="en-US" sz="2800" b="1">
                <a:solidFill>
                  <a:schemeClr val="accent1"/>
                </a:solidFill>
              </a:rPr>
              <a:t>translation</a:t>
            </a:r>
          </a:p>
        </p:txBody>
      </p:sp>
      <p:sp>
        <p:nvSpPr>
          <p:cNvPr id="73753" name="Text Box 25"/>
          <p:cNvSpPr txBox="1">
            <a:spLocks noChangeArrowheads="1"/>
          </p:cNvSpPr>
          <p:nvPr/>
        </p:nvSpPr>
        <p:spPr bwMode="auto">
          <a:xfrm>
            <a:off x="2819400" y="1219200"/>
            <a:ext cx="2362200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2.NFκ B</a:t>
            </a:r>
          </a:p>
        </p:txBody>
      </p:sp>
      <p:sp>
        <p:nvSpPr>
          <p:cNvPr id="31762" name="Text Box 26"/>
          <p:cNvSpPr txBox="1">
            <a:spLocks noChangeArrowheads="1"/>
          </p:cNvSpPr>
          <p:nvPr/>
        </p:nvSpPr>
        <p:spPr bwMode="auto">
          <a:xfrm>
            <a:off x="2743200" y="1600200"/>
            <a:ext cx="457200" cy="5794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sz="3200" b="1">
                <a:solidFill>
                  <a:srgbClr val="3333FF"/>
                </a:solidFill>
                <a:cs typeface="Times New Roman" pitchFamily="18" charset="0"/>
              </a:rPr>
              <a:t>@</a:t>
            </a:r>
            <a:endParaRPr lang="en-US" sz="3200" b="1">
              <a:solidFill>
                <a:srgbClr val="3333FF"/>
              </a:solidFill>
            </a:endParaRPr>
          </a:p>
        </p:txBody>
      </p:sp>
      <p:sp>
        <p:nvSpPr>
          <p:cNvPr id="31763" name="AutoShape 30"/>
          <p:cNvSpPr>
            <a:spLocks noChangeArrowheads="1"/>
          </p:cNvSpPr>
          <p:nvPr/>
        </p:nvSpPr>
        <p:spPr bwMode="auto">
          <a:xfrm>
            <a:off x="4800600" y="1447800"/>
            <a:ext cx="762000" cy="1524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4" name="Text Box 31"/>
          <p:cNvSpPr txBox="1">
            <a:spLocks noChangeArrowheads="1"/>
          </p:cNvSpPr>
          <p:nvPr/>
        </p:nvSpPr>
        <p:spPr bwMode="auto">
          <a:xfrm>
            <a:off x="5699125" y="1260475"/>
            <a:ext cx="23939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/>
              <a:t>CHEMOKINES </a:t>
            </a:r>
          </a:p>
        </p:txBody>
      </p:sp>
      <p:sp>
        <p:nvSpPr>
          <p:cNvPr id="31765" name="Text Box 32"/>
          <p:cNvSpPr txBox="1">
            <a:spLocks noChangeArrowheads="1"/>
          </p:cNvSpPr>
          <p:nvPr/>
        </p:nvSpPr>
        <p:spPr bwMode="auto">
          <a:xfrm>
            <a:off x="6537325" y="1565275"/>
            <a:ext cx="355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/>
              <a:t>+</a:t>
            </a:r>
          </a:p>
        </p:txBody>
      </p:sp>
      <p:sp>
        <p:nvSpPr>
          <p:cNvPr id="31766" name="Text Box 33"/>
          <p:cNvSpPr txBox="1">
            <a:spLocks noChangeArrowheads="1"/>
          </p:cNvSpPr>
          <p:nvPr/>
        </p:nvSpPr>
        <p:spPr bwMode="auto">
          <a:xfrm>
            <a:off x="5638800" y="2133600"/>
            <a:ext cx="213360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r>
              <a:rPr lang="en-US" b="1"/>
              <a:t>CYTOKINES</a:t>
            </a:r>
          </a:p>
        </p:txBody>
      </p:sp>
      <p:sp>
        <p:nvSpPr>
          <p:cNvPr id="31767" name="Text Box 34"/>
          <p:cNvSpPr txBox="1">
            <a:spLocks noChangeArrowheads="1"/>
          </p:cNvSpPr>
          <p:nvPr/>
        </p:nvSpPr>
        <p:spPr bwMode="auto">
          <a:xfrm>
            <a:off x="365125" y="5770563"/>
            <a:ext cx="4746625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b="1" i="1">
                <a:solidFill>
                  <a:srgbClr val="CC00CC"/>
                </a:solidFill>
                <a:latin typeface="Book Antiqua" pitchFamily="18" charset="0"/>
              </a:rPr>
              <a:t>Eif2-Translation initiation factor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304800" y="393700"/>
            <a:ext cx="7543800" cy="645099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  <a:defRPr/>
            </a:pPr>
            <a:endParaRPr lang="en-US" sz="2800" dirty="0">
              <a:solidFill>
                <a:srgbClr val="333333"/>
              </a:solidFill>
              <a:latin typeface="Comic Sans MS" pitchFamily="66" charset="0"/>
            </a:endParaRPr>
          </a:p>
          <a:p>
            <a:pPr marL="914400" indent="-914400" algn="just"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Arial" pitchFamily="34" charset="0"/>
              <a:buChar char="•"/>
              <a:defRPr/>
            </a:pPr>
            <a:r>
              <a:rPr lang="en-US" sz="3200" dirty="0" smtClean="0">
                <a:solidFill>
                  <a:srgbClr val="333333"/>
                </a:solidFill>
                <a:cs typeface="Times New Roman" pitchFamily="18" charset="0"/>
              </a:rPr>
              <a:t>Another 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group of proteins induced </a:t>
            </a:r>
            <a:r>
              <a:rPr lang="en-US" sz="3200" dirty="0" smtClean="0">
                <a:solidFill>
                  <a:srgbClr val="333333"/>
                </a:solidFill>
                <a:cs typeface="Times New Roman" pitchFamily="18" charset="0"/>
              </a:rPr>
              <a:t>by interferon 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that exhibits antiviral </a:t>
            </a:r>
            <a:r>
              <a:rPr lang="en-US" sz="3200" dirty="0" smtClean="0">
                <a:solidFill>
                  <a:srgbClr val="333333"/>
                </a:solidFill>
                <a:cs typeface="Times New Roman" pitchFamily="18" charset="0"/>
              </a:rPr>
              <a:t>properties 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is the </a:t>
            </a:r>
            <a:r>
              <a:rPr lang="en-US" sz="3200" dirty="0" err="1"/>
              <a:t>Myxovirus</a:t>
            </a:r>
            <a:r>
              <a:rPr lang="en-US" sz="3200" dirty="0"/>
              <a:t> Resistance Gene A </a:t>
            </a:r>
            <a:r>
              <a:rPr lang="en-US" sz="3200" dirty="0" smtClean="0"/>
              <a:t>(</a:t>
            </a:r>
            <a:r>
              <a:rPr lang="en-US" sz="3200" dirty="0" err="1" smtClean="0">
                <a:solidFill>
                  <a:srgbClr val="3333FF"/>
                </a:solidFill>
                <a:cs typeface="Times New Roman" pitchFamily="18" charset="0"/>
              </a:rPr>
              <a:t>MxA</a:t>
            </a:r>
            <a:r>
              <a:rPr lang="en-US" sz="3200" dirty="0" smtClean="0">
                <a:solidFill>
                  <a:srgbClr val="3333FF"/>
                </a:solidFill>
                <a:cs typeface="Times New Roman" pitchFamily="18" charset="0"/>
              </a:rPr>
              <a:t>) </a:t>
            </a:r>
            <a:r>
              <a:rPr lang="en-US" sz="3200" dirty="0">
                <a:solidFill>
                  <a:srgbClr val="3333FF"/>
                </a:solidFill>
                <a:cs typeface="Times New Roman" pitchFamily="18" charset="0"/>
              </a:rPr>
              <a:t>family </a:t>
            </a:r>
            <a:r>
              <a:rPr lang="en-US" sz="3200" dirty="0" smtClean="0">
                <a:solidFill>
                  <a:srgbClr val="3333FF"/>
                </a:solidFill>
                <a:cs typeface="Times New Roman" pitchFamily="18" charset="0"/>
              </a:rPr>
              <a:t>of </a:t>
            </a:r>
            <a:r>
              <a:rPr lang="en-US" sz="3200" dirty="0" err="1" smtClean="0">
                <a:solidFill>
                  <a:srgbClr val="3333FF"/>
                </a:solidFill>
                <a:cs typeface="Times New Roman" pitchFamily="18" charset="0"/>
              </a:rPr>
              <a:t>glutamyl</a:t>
            </a:r>
            <a:r>
              <a:rPr lang="en-US" sz="3200" dirty="0" smtClean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srgbClr val="3333FF"/>
                </a:solidFill>
                <a:cs typeface="Times New Roman" pitchFamily="18" charset="0"/>
              </a:rPr>
              <a:t>transpeptidases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. </a:t>
            </a:r>
          </a:p>
          <a:p>
            <a:pPr algn="just"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Arial" pitchFamily="34" charset="0"/>
              <a:buChar char="•"/>
              <a:defRPr/>
            </a:pPr>
            <a:r>
              <a:rPr lang="en-US" sz="3200" b="1" dirty="0">
                <a:solidFill>
                  <a:srgbClr val="3333FF"/>
                </a:solidFill>
                <a:cs typeface="Times New Roman" pitchFamily="18" charset="0"/>
              </a:rPr>
              <a:t>     </a:t>
            </a:r>
            <a:r>
              <a:rPr lang="en-US" sz="3200" b="1" dirty="0" err="1">
                <a:solidFill>
                  <a:srgbClr val="3333FF"/>
                </a:solidFill>
                <a:cs typeface="Times New Roman" pitchFamily="18" charset="0"/>
              </a:rPr>
              <a:t>MxA</a:t>
            </a:r>
            <a:r>
              <a:rPr lang="en-US" sz="3200" b="1" dirty="0">
                <a:solidFill>
                  <a:srgbClr val="3333FF"/>
                </a:solidFill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is produced during viral infections 	and inhibits viral replication at the 	level of </a:t>
            </a:r>
            <a:r>
              <a:rPr lang="en-US" sz="3200" b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transcription</a:t>
            </a:r>
            <a:r>
              <a:rPr lang="en-US" sz="3200" dirty="0">
                <a:solidFill>
                  <a:srgbClr val="FF9933"/>
                </a:solidFill>
                <a:cs typeface="Times New Roman" pitchFamily="18" charset="0"/>
              </a:rPr>
              <a:t> 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by binding to 	</a:t>
            </a:r>
            <a:r>
              <a:rPr lang="en-US" sz="3200" dirty="0">
                <a:solidFill>
                  <a:schemeClr val="accent2"/>
                </a:solidFill>
                <a:cs typeface="Times New Roman" pitchFamily="18" charset="0"/>
              </a:rPr>
              <a:t>susceptible viral </a:t>
            </a:r>
            <a:r>
              <a:rPr lang="en-US" sz="3200" dirty="0" err="1">
                <a:solidFill>
                  <a:schemeClr val="accent2"/>
                </a:solidFill>
                <a:cs typeface="Times New Roman" pitchFamily="18" charset="0"/>
              </a:rPr>
              <a:t>nucleocapsids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 in the 	cytoplasm and </a:t>
            </a:r>
            <a:r>
              <a:rPr lang="en-US" sz="3200" dirty="0" smtClean="0">
                <a:solidFill>
                  <a:srgbClr val="333333"/>
                </a:solidFill>
                <a:cs typeface="Times New Roman" pitchFamily="18" charset="0"/>
              </a:rPr>
              <a:t>preventing their </a:t>
            </a:r>
            <a:r>
              <a:rPr lang="en-US" sz="3200" dirty="0">
                <a:solidFill>
                  <a:srgbClr val="333333"/>
                </a:solidFill>
                <a:cs typeface="Times New Roman" pitchFamily="18" charset="0"/>
              </a:rPr>
              <a:t>	movement into the nucleus. </a:t>
            </a:r>
          </a:p>
          <a:p>
            <a:pPr>
              <a:lnSpc>
                <a:spcPct val="90000"/>
              </a:lnSpc>
              <a:spcBef>
                <a:spcPct val="50000"/>
              </a:spcBef>
              <a:buClr>
                <a:schemeClr val="bg2"/>
              </a:buClr>
              <a:buSzPct val="65000"/>
              <a:buFont typeface="Wingdings" pitchFamily="2" charset="2"/>
              <a:buChar char="­"/>
              <a:defRPr/>
            </a:pPr>
            <a:endParaRPr lang="en-US" sz="2800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3048000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959</Words>
  <Application>Microsoft Office PowerPoint</Application>
  <PresentationFormat>On-screen Show (4:3)</PresentationFormat>
  <Paragraphs>182</Paragraphs>
  <Slides>24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Interferons and their antiviral activity</vt:lpstr>
      <vt:lpstr>Introduction </vt:lpstr>
      <vt:lpstr>Discovery of Interferons</vt:lpstr>
      <vt:lpstr>What are Interferons?</vt:lpstr>
      <vt:lpstr>  when a tissue cell is infected by a virus, it releases interferon. interferon will diffuse to the surrounding cells. when it binds to receptors on the surface of those adjacent cells, they begin the production of a protein that prevents the synthesis of viral proteins. this  prevents the spread of the virus throughout the body. </vt:lpstr>
      <vt:lpstr>Slide 6</vt:lpstr>
      <vt:lpstr>Slide 7</vt:lpstr>
      <vt:lpstr>Slide 8</vt:lpstr>
      <vt:lpstr>    </vt:lpstr>
      <vt:lpstr>Slide 10</vt:lpstr>
      <vt:lpstr>Slide 11</vt:lpstr>
      <vt:lpstr>Slide 12</vt:lpstr>
      <vt:lpstr>Slide 13</vt:lpstr>
      <vt:lpstr>Slide 14</vt:lpstr>
      <vt:lpstr>Biologic Effects of Interferons </vt:lpstr>
      <vt:lpstr>Slide 16</vt:lpstr>
      <vt:lpstr>Interferon- γ </vt:lpstr>
      <vt:lpstr>Interferon- γ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Interferons and their antiviral activity</dc:title>
  <dc:creator>wallace.bulimo</dc:creator>
  <cp:lastModifiedBy>toshiba</cp:lastModifiedBy>
  <cp:revision>4</cp:revision>
  <dcterms:created xsi:type="dcterms:W3CDTF">2013-11-28T07:05:51Z</dcterms:created>
  <dcterms:modified xsi:type="dcterms:W3CDTF">2015-06-18T05:07:16Z</dcterms:modified>
</cp:coreProperties>
</file>