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719" r:id="rId2"/>
    <p:sldId id="437" r:id="rId3"/>
    <p:sldId id="418" r:id="rId4"/>
    <p:sldId id="443" r:id="rId5"/>
    <p:sldId id="674" r:id="rId6"/>
    <p:sldId id="258" r:id="rId7"/>
    <p:sldId id="678" r:id="rId8"/>
    <p:sldId id="274" r:id="rId9"/>
    <p:sldId id="698" r:id="rId10"/>
    <p:sldId id="337" r:id="rId11"/>
    <p:sldId id="634" r:id="rId12"/>
    <p:sldId id="284" r:id="rId13"/>
    <p:sldId id="488" r:id="rId14"/>
    <p:sldId id="491" r:id="rId15"/>
    <p:sldId id="660" r:id="rId16"/>
    <p:sldId id="617" r:id="rId17"/>
    <p:sldId id="642" r:id="rId18"/>
    <p:sldId id="497" r:id="rId19"/>
    <p:sldId id="500" r:id="rId20"/>
    <p:sldId id="288" r:id="rId21"/>
    <p:sldId id="708" r:id="rId22"/>
    <p:sldId id="290" r:id="rId23"/>
    <p:sldId id="503" r:id="rId24"/>
    <p:sldId id="514" r:id="rId25"/>
    <p:sldId id="518" r:id="rId26"/>
    <p:sldId id="522" r:id="rId27"/>
    <p:sldId id="530" r:id="rId28"/>
    <p:sldId id="540" r:id="rId29"/>
    <p:sldId id="717" r:id="rId30"/>
    <p:sldId id="611" r:id="rId31"/>
    <p:sldId id="562" r:id="rId32"/>
    <p:sldId id="624" r:id="rId33"/>
    <p:sldId id="570" r:id="rId34"/>
    <p:sldId id="580" r:id="rId35"/>
    <p:sldId id="582" r:id="rId36"/>
    <p:sldId id="584" r:id="rId37"/>
    <p:sldId id="670" r:id="rId38"/>
    <p:sldId id="475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DB2D1-4843-4BD5-BE24-9FE3F0885B4E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A1FD0-46A0-48BB-96F3-85D5E599A9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BAA02AE-02A7-4F2B-BD74-12982A015733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8A295E-782C-4095-BAFD-03C2BC945E98}" type="slidenum">
              <a:rPr lang="ar-SA">
                <a:latin typeface="Arial" charset="0"/>
                <a:cs typeface="Arial" charset="0"/>
              </a:rPr>
              <a:pPr/>
              <a:t>16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8A295E-782C-4095-BAFD-03C2BC945E98}" type="slidenum">
              <a:rPr lang="ar-SA">
                <a:latin typeface="Arial" charset="0"/>
                <a:cs typeface="Arial" charset="0"/>
              </a:rPr>
              <a:pPr/>
              <a:t>17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866F8D-0949-48AC-8B44-7EDBF642A611}" type="slidenum">
              <a:rPr lang="en-US" smtClean="0">
                <a:latin typeface="Arial" pitchFamily="34" charset="0"/>
              </a:rPr>
              <a:pPr/>
              <a:t>34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A1FD0-46A0-48BB-96F3-85D5E599A934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6E967-E203-4BAC-8C7B-F20B7425E37F}" type="datetime1">
              <a:rPr lang="en-US" smtClean="0"/>
              <a:pPr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ABC8-3AFF-4D51-BB97-B941DC11DB26}" type="datetime1">
              <a:rPr lang="en-US" smtClean="0"/>
              <a:pPr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335FA-8D16-4CD0-A375-43DD0B0E77E2}" type="datetime1">
              <a:rPr lang="en-US" smtClean="0"/>
              <a:pPr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5EC1B-A981-471B-A684-942B28DF6BC3}" type="datetime1">
              <a:rPr lang="en-US" smtClean="0"/>
              <a:pPr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C28C-B714-4820-BD96-062EBAF2F683}" type="datetime1">
              <a:rPr lang="en-US" smtClean="0"/>
              <a:pPr/>
              <a:t>12/12/2017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C729D-68F5-4EFC-AE61-89EDFBFBA364}" type="datetime1">
              <a:rPr lang="en-US" smtClean="0"/>
              <a:pPr/>
              <a:t>12/12/2017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6BB62-9D73-4C72-B90A-66E29902DE36}" type="datetime1">
              <a:rPr lang="en-US" smtClean="0"/>
              <a:pPr/>
              <a:t>12/12/2017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27318-82B8-4818-9A17-A5B4E51FD9F1}" type="datetime1">
              <a:rPr lang="en-US" smtClean="0"/>
              <a:pPr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0B86A-A209-4B45-BD12-D7B516197B22}" type="datetime1">
              <a:rPr lang="en-US" smtClean="0"/>
              <a:pPr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FCBCA-4654-4882-A0B9-E07E3E15B334}" type="datetime1">
              <a:rPr lang="en-US" smtClean="0"/>
              <a:pPr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1738-C339-4CD1-AC6D-42AD144BC6CD}" type="datetime1">
              <a:rPr lang="en-US" smtClean="0"/>
              <a:pPr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339573-7956-4144-99F3-55642920A9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574EB-8AB2-4D32-BD21-3E4052DA0FC9}" type="datetime1">
              <a:rPr lang="en-US" smtClean="0"/>
              <a:pPr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55B80-1BAB-4DBE-8E1C-9BF25CCD0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1219199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EPIDEMIOLOGY</a:t>
            </a:r>
            <a:br>
              <a:rPr lang="en-US" sz="2800" b="1" dirty="0" smtClean="0">
                <a:solidFill>
                  <a:srgbClr val="7030A0"/>
                </a:solidFill>
              </a:rPr>
            </a:br>
            <a:r>
              <a:rPr lang="en-US" sz="2800" b="1" dirty="0" smtClean="0">
                <a:solidFill>
                  <a:srgbClr val="7030A0"/>
                </a:solidFill>
              </a:rPr>
              <a:t> (SESSION 1)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2700" b="1" dirty="0" smtClean="0"/>
              <a:t>Course Objectives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8839200" cy="5867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Upon </a:t>
            </a:r>
            <a:r>
              <a:rPr lang="en-US" sz="2000" dirty="0" smtClean="0"/>
              <a:t>completion of the course, the student shall </a:t>
            </a:r>
            <a:r>
              <a:rPr lang="en-US" sz="2000" dirty="0" smtClean="0"/>
              <a:t>be able </a:t>
            </a:r>
            <a:r>
              <a:rPr lang="en-US" sz="2000" dirty="0" smtClean="0"/>
              <a:t>to:-</a:t>
            </a:r>
          </a:p>
          <a:p>
            <a:pPr marL="514350" lvl="0" indent="-514350">
              <a:buAutoNum type="arabicPeriod"/>
            </a:pPr>
            <a:r>
              <a:rPr lang="en-US" sz="2000" dirty="0" smtClean="0"/>
              <a:t>Define </a:t>
            </a:r>
            <a:r>
              <a:rPr lang="en-US" sz="2000" dirty="0" smtClean="0"/>
              <a:t>the different </a:t>
            </a:r>
            <a:r>
              <a:rPr lang="en-US" sz="2000" b="1" i="1" dirty="0" smtClean="0"/>
              <a:t>concepts</a:t>
            </a:r>
            <a:r>
              <a:rPr lang="en-US" sz="2000" i="1" dirty="0" smtClean="0"/>
              <a:t> of epidemiology</a:t>
            </a:r>
            <a:r>
              <a:rPr lang="en-US" sz="2000" dirty="0" smtClean="0"/>
              <a:t>.</a:t>
            </a:r>
          </a:p>
          <a:p>
            <a:pPr marL="514350" lvl="0" indent="-514350">
              <a:buAutoNum type="arabicPeriod"/>
            </a:pPr>
            <a:r>
              <a:rPr lang="en-US" sz="2000" dirty="0" smtClean="0"/>
              <a:t>Apply epidemiological </a:t>
            </a:r>
            <a:r>
              <a:rPr lang="en-US" sz="2000" i="1" dirty="0" smtClean="0"/>
              <a:t>concepts</a:t>
            </a:r>
            <a:r>
              <a:rPr lang="en-US" sz="2000" dirty="0" smtClean="0"/>
              <a:t> in </a:t>
            </a:r>
            <a:r>
              <a:rPr lang="en-US" sz="2000" b="1" dirty="0" smtClean="0"/>
              <a:t>determining the </a:t>
            </a:r>
            <a:r>
              <a:rPr lang="en-US" sz="2000" b="1" i="1" dirty="0" smtClean="0"/>
              <a:t>health status </a:t>
            </a:r>
            <a:r>
              <a:rPr lang="en-US" sz="2000" b="1" dirty="0" smtClean="0"/>
              <a:t>of </a:t>
            </a:r>
            <a:r>
              <a:rPr lang="en-US" sz="2000" b="1" i="1" dirty="0" smtClean="0"/>
              <a:t>populations</a:t>
            </a:r>
            <a:r>
              <a:rPr lang="en-US" sz="2000" dirty="0" smtClean="0"/>
              <a:t>.</a:t>
            </a:r>
          </a:p>
          <a:p>
            <a:pPr marL="514350" lvl="0" indent="-514350">
              <a:buAutoNum type="arabicPeriod"/>
            </a:pPr>
            <a:r>
              <a:rPr lang="en-US" sz="2000" dirty="0" smtClean="0"/>
              <a:t>Identify determinants (</a:t>
            </a:r>
            <a:r>
              <a:rPr lang="en-US" sz="2000" b="1" i="1" dirty="0" smtClean="0"/>
              <a:t>causes</a:t>
            </a:r>
            <a:r>
              <a:rPr lang="en-US" sz="2000" dirty="0" smtClean="0"/>
              <a:t>) of diseases and other health-related problems in populations</a:t>
            </a:r>
            <a:r>
              <a:rPr lang="en-US" sz="2000" dirty="0" smtClean="0"/>
              <a:t>.</a:t>
            </a:r>
          </a:p>
          <a:p>
            <a:pPr marL="514350" lvl="0" indent="-514350">
              <a:buNone/>
            </a:pPr>
            <a:r>
              <a:rPr lang="en-US" sz="2000" dirty="0" smtClean="0"/>
              <a:t>4.  Differentiate </a:t>
            </a:r>
            <a:r>
              <a:rPr lang="en-US" sz="2000" i="1" dirty="0" smtClean="0"/>
              <a:t>different </a:t>
            </a:r>
            <a:r>
              <a:rPr lang="en-US" sz="2000" b="1" i="1" dirty="0" smtClean="0"/>
              <a:t>study designs</a:t>
            </a:r>
            <a:r>
              <a:rPr lang="en-US" sz="2000" dirty="0" smtClean="0"/>
              <a:t>, including, their </a:t>
            </a:r>
            <a:r>
              <a:rPr lang="en-US" sz="2000" b="1" i="1" u="sng" dirty="0" smtClean="0"/>
              <a:t>advantages</a:t>
            </a:r>
            <a:r>
              <a:rPr lang="en-US" sz="2000" dirty="0" smtClean="0"/>
              <a:t> and </a:t>
            </a:r>
            <a:r>
              <a:rPr lang="en-US" sz="2000" dirty="0" smtClean="0"/>
              <a:t>d</a:t>
            </a:r>
            <a:r>
              <a:rPr lang="en-US" sz="2000" b="1" u="sng" dirty="0" smtClean="0"/>
              <a:t>isadvantages</a:t>
            </a:r>
            <a:r>
              <a:rPr lang="en-US" sz="2000" dirty="0" smtClean="0"/>
              <a:t>. </a:t>
            </a:r>
          </a:p>
          <a:p>
            <a:pPr marL="514350" lvl="0" indent="-514350">
              <a:buNone/>
            </a:pPr>
            <a:r>
              <a:rPr lang="en-US" sz="2000" dirty="0" smtClean="0"/>
              <a:t>5.  Calculate and interpret </a:t>
            </a:r>
            <a:r>
              <a:rPr lang="en-US" sz="2000" b="1" i="1" dirty="0" smtClean="0"/>
              <a:t>measures for disease occurrence</a:t>
            </a:r>
            <a:r>
              <a:rPr lang="en-US" sz="2000" i="1" dirty="0" smtClean="0"/>
              <a:t> </a:t>
            </a:r>
            <a:r>
              <a:rPr lang="en-US" sz="2000" dirty="0" smtClean="0"/>
              <a:t>and </a:t>
            </a:r>
            <a:r>
              <a:rPr lang="en-US" sz="2000" b="1" i="1" dirty="0" smtClean="0"/>
              <a:t>association</a:t>
            </a:r>
            <a:r>
              <a:rPr lang="en-US" sz="2000" dirty="0" smtClean="0"/>
              <a:t>.</a:t>
            </a:r>
          </a:p>
          <a:p>
            <a:pPr marL="514350" lvl="0" indent="-514350">
              <a:buNone/>
            </a:pPr>
            <a:r>
              <a:rPr lang="en-US" sz="2000" dirty="0" smtClean="0"/>
              <a:t>6.  Apply epidemiological skills in public health-related areas (e.g. </a:t>
            </a:r>
            <a:r>
              <a:rPr lang="en-US" sz="2000" i="1" dirty="0" smtClean="0"/>
              <a:t>Community Diagnosis</a:t>
            </a:r>
            <a:r>
              <a:rPr lang="en-US" sz="2000" dirty="0" smtClean="0"/>
              <a:t>).</a:t>
            </a:r>
          </a:p>
          <a:p>
            <a:pPr marL="514350" lvl="0" indent="-514350">
              <a:buAutoNum type="arabicPeriod"/>
            </a:pPr>
            <a:endParaRPr lang="en-US" sz="2000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00" b="1" dirty="0" smtClean="0"/>
              <a:t>Course content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287963"/>
          </a:xfrm>
        </p:spPr>
        <p:txBody>
          <a:bodyPr>
            <a:normAutofit fontScale="62500" lnSpcReduction="20000"/>
          </a:bodyPr>
          <a:lstStyle/>
          <a:p>
            <a:pPr lvl="0">
              <a:buNone/>
            </a:pPr>
            <a:r>
              <a:rPr lang="en-US" sz="2000" b="1" dirty="0" smtClean="0"/>
              <a:t>I.	</a:t>
            </a:r>
            <a:r>
              <a:rPr lang="en-US" sz="2900" b="1" dirty="0" smtClean="0"/>
              <a:t>Basic Principles</a:t>
            </a:r>
            <a:endParaRPr lang="en-US" sz="2900" dirty="0" smtClean="0"/>
          </a:p>
          <a:p>
            <a:pPr marL="914400" lvl="1" indent="-514350">
              <a:buAutoNum type="arabicPeriod"/>
            </a:pPr>
            <a:r>
              <a:rPr lang="en-US" sz="2900" dirty="0" smtClean="0"/>
              <a:t>Definitions, uses and applications of epidemiology.</a:t>
            </a:r>
          </a:p>
          <a:p>
            <a:pPr marL="914400" lvl="1" indent="-514350">
              <a:buAutoNum type="arabicPeriod"/>
            </a:pPr>
            <a:r>
              <a:rPr lang="en-US" sz="2900" dirty="0" smtClean="0"/>
              <a:t>Sources of data.</a:t>
            </a:r>
          </a:p>
          <a:p>
            <a:pPr marL="914400" lvl="1" indent="-514350">
              <a:buAutoNum type="arabicPeriod"/>
            </a:pPr>
            <a:r>
              <a:rPr lang="en-US" sz="2900" dirty="0" smtClean="0"/>
              <a:t>The </a:t>
            </a:r>
            <a:r>
              <a:rPr lang="en-US" sz="2900" b="1" i="1" dirty="0" smtClean="0"/>
              <a:t>dynamics of disease transmission</a:t>
            </a:r>
            <a:r>
              <a:rPr lang="en-US" sz="2900" dirty="0" smtClean="0"/>
              <a:t>.</a:t>
            </a:r>
          </a:p>
          <a:p>
            <a:pPr marL="914400" lvl="1" indent="-514350">
              <a:buAutoNum type="arabicPeriod"/>
            </a:pPr>
            <a:r>
              <a:rPr lang="en-US" sz="2900" dirty="0" smtClean="0"/>
              <a:t>Measuring morbidity, mortality and other health-related conditions.</a:t>
            </a:r>
          </a:p>
          <a:p>
            <a:pPr marL="914400" lvl="1" indent="-514350">
              <a:buAutoNum type="arabicPeriod"/>
            </a:pPr>
            <a:r>
              <a:rPr lang="en-US" sz="2900" dirty="0" smtClean="0"/>
              <a:t> </a:t>
            </a:r>
            <a:r>
              <a:rPr lang="en-US" sz="2900" i="1" dirty="0" smtClean="0"/>
              <a:t>Natural history of disease </a:t>
            </a:r>
            <a:r>
              <a:rPr lang="en-US" sz="2900" dirty="0" smtClean="0"/>
              <a:t>in relation to </a:t>
            </a:r>
            <a:r>
              <a:rPr lang="en-US" sz="2900" i="1" dirty="0" smtClean="0"/>
              <a:t>disease prevention</a:t>
            </a:r>
            <a:r>
              <a:rPr lang="en-US" sz="2900" i="1" dirty="0" smtClean="0"/>
              <a:t>.</a:t>
            </a:r>
          </a:p>
          <a:p>
            <a:pPr lvl="0">
              <a:buNone/>
            </a:pPr>
            <a:r>
              <a:rPr lang="en-US" sz="2900" b="1" dirty="0" smtClean="0"/>
              <a:t>II.		Epidemiological Studies and related topics.</a:t>
            </a:r>
            <a:endParaRPr lang="en-US" sz="2900" dirty="0" smtClean="0"/>
          </a:p>
          <a:p>
            <a:pPr marL="514350" lvl="0" indent="-514350">
              <a:buAutoNum type="arabicPeriod"/>
            </a:pPr>
            <a:r>
              <a:rPr lang="en-US" sz="2900" dirty="0" smtClean="0"/>
              <a:t>Study Types</a:t>
            </a:r>
          </a:p>
          <a:p>
            <a:pPr lvl="1"/>
            <a:r>
              <a:rPr lang="en-US" sz="2900" dirty="0" smtClean="0"/>
              <a:t>Descriptive, case-control, cohort studies.</a:t>
            </a:r>
          </a:p>
          <a:p>
            <a:pPr lvl="1"/>
            <a:r>
              <a:rPr lang="en-US" sz="2900" dirty="0" smtClean="0"/>
              <a:t>Experimental studies.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900" dirty="0" smtClean="0"/>
              <a:t> Measuring associations between exposure to risk factors and disease.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900" dirty="0" smtClean="0"/>
              <a:t>Screening for diseases.</a:t>
            </a:r>
          </a:p>
          <a:p>
            <a:pPr lvl="0">
              <a:buNone/>
            </a:pPr>
            <a:r>
              <a:rPr lang="en-US" sz="2900" b="1" dirty="0" smtClean="0"/>
              <a:t>II.		Epidemiological Studies and related topics.</a:t>
            </a:r>
            <a:endParaRPr lang="en-US" sz="2900" dirty="0" smtClean="0"/>
          </a:p>
          <a:p>
            <a:pPr marL="514350" lvl="0" indent="-514350">
              <a:buAutoNum type="arabicPeriod"/>
            </a:pPr>
            <a:r>
              <a:rPr lang="en-US" sz="2900" dirty="0" smtClean="0"/>
              <a:t>Study Types</a:t>
            </a:r>
          </a:p>
          <a:p>
            <a:pPr lvl="1"/>
            <a:r>
              <a:rPr lang="en-US" sz="2900" dirty="0" smtClean="0"/>
              <a:t>Descriptive, case-control, cohort studies.</a:t>
            </a:r>
          </a:p>
          <a:p>
            <a:pPr lvl="1"/>
            <a:r>
              <a:rPr lang="en-US" sz="2900" dirty="0" smtClean="0"/>
              <a:t>Experimental studies.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900" dirty="0" smtClean="0"/>
              <a:t> Measuring associations between exposure to risk factors and disease.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900" dirty="0" smtClean="0"/>
              <a:t>Screening for diseases.</a:t>
            </a:r>
          </a:p>
          <a:p>
            <a:pPr marL="914400" lvl="1" indent="-514350">
              <a:buAutoNum type="arabicPeriod"/>
            </a:pPr>
            <a:endParaRPr lang="en-US" sz="2000" i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dirty="0" smtClean="0"/>
              <a:t>REFERENCES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686800" cy="5105400"/>
          </a:xfrm>
        </p:spPr>
        <p:txBody>
          <a:bodyPr>
            <a:normAutofit/>
          </a:bodyPr>
          <a:lstStyle/>
          <a:p>
            <a:pPr marL="514350" indent="-514350" eaLnBrk="1" hangingPunct="1">
              <a:buFontTx/>
              <a:buAutoNum type="arabicPeriod"/>
            </a:pPr>
            <a:r>
              <a:rPr lang="en-US" sz="2000" dirty="0" smtClean="0"/>
              <a:t>Barker &amp; Hall. </a:t>
            </a:r>
            <a:r>
              <a:rPr lang="en-US" sz="2000" i="1" dirty="0" smtClean="0"/>
              <a:t>Practical Epidemiology</a:t>
            </a:r>
            <a:r>
              <a:rPr lang="en-US" sz="2000" dirty="0" smtClean="0"/>
              <a:t>. Churchill Livingstone, 1991</a:t>
            </a:r>
          </a:p>
          <a:p>
            <a:pPr marL="514350" indent="-514350">
              <a:buFontTx/>
              <a:buAutoNum type="arabicPeriod"/>
            </a:pPr>
            <a:r>
              <a:rPr lang="en-US" sz="2000" dirty="0" smtClean="0"/>
              <a:t>Coggon D, Barker D., &amp; Rose D. </a:t>
            </a:r>
            <a:r>
              <a:rPr lang="en-US" sz="2000" i="1" dirty="0" smtClean="0"/>
              <a:t>Epidemiology for the Uninitiated.  BMJ Books, 4</a:t>
            </a:r>
            <a:r>
              <a:rPr lang="en-US" sz="2000" i="1" baseline="30000" dirty="0" smtClean="0"/>
              <a:t>th</a:t>
            </a:r>
            <a:r>
              <a:rPr lang="en-US" sz="2000" i="1" dirty="0" smtClean="0"/>
              <a:t> Edition, 2003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en-US" sz="2000" dirty="0" smtClean="0"/>
              <a:t>Bonita R, </a:t>
            </a:r>
            <a:r>
              <a:rPr lang="en-US" sz="2000" dirty="0" err="1" smtClean="0"/>
              <a:t>Beaglehole</a:t>
            </a:r>
            <a:r>
              <a:rPr lang="en-US" sz="2000" dirty="0" smtClean="0"/>
              <a:t> R., </a:t>
            </a:r>
            <a:r>
              <a:rPr lang="en-US" sz="2000" dirty="0" err="1" smtClean="0"/>
              <a:t>Kjellstrom</a:t>
            </a:r>
            <a:r>
              <a:rPr lang="en-US" sz="2000" dirty="0" smtClean="0"/>
              <a:t> T. </a:t>
            </a:r>
            <a:r>
              <a:rPr lang="en-US" sz="2000" dirty="0" smtClean="0"/>
              <a:t>  </a:t>
            </a:r>
            <a:r>
              <a:rPr lang="en-US" sz="2000" i="1" dirty="0" smtClean="0"/>
              <a:t>Basic Epidemiology</a:t>
            </a:r>
            <a:r>
              <a:rPr lang="en-US" sz="2000" dirty="0" smtClean="0"/>
              <a:t>. WHO, 1993</a:t>
            </a:r>
            <a:r>
              <a:rPr lang="en-US" sz="2000" dirty="0" smtClean="0"/>
              <a:t>.</a:t>
            </a:r>
          </a:p>
          <a:p>
            <a:pPr marL="514350" indent="-514350">
              <a:buFontTx/>
              <a:buAutoNum type="arabicPeriod" startAt="4"/>
            </a:pPr>
            <a:r>
              <a:rPr lang="en-US" sz="2000" dirty="0" err="1" smtClean="0"/>
              <a:t>Mausner</a:t>
            </a:r>
            <a:r>
              <a:rPr lang="en-US" sz="2000" dirty="0" smtClean="0"/>
              <a:t> &amp; </a:t>
            </a:r>
            <a:r>
              <a:rPr lang="en-US" sz="2000" dirty="0" err="1" smtClean="0"/>
              <a:t>Bahn</a:t>
            </a:r>
            <a:r>
              <a:rPr lang="en-US" sz="2000" dirty="0" smtClean="0"/>
              <a:t>. </a:t>
            </a:r>
            <a:r>
              <a:rPr lang="en-US" sz="2000" i="1" dirty="0" smtClean="0"/>
              <a:t>Epidemiology: An Introductory Text.</a:t>
            </a:r>
          </a:p>
          <a:p>
            <a:pPr marL="514350" indent="-514350">
              <a:buFontTx/>
              <a:buAutoNum type="arabicPeriod" startAt="4"/>
            </a:pPr>
            <a:r>
              <a:rPr lang="en-US" sz="2000" dirty="0" smtClean="0"/>
              <a:t>Others: (Textbooks on </a:t>
            </a:r>
            <a:r>
              <a:rPr lang="en-US" sz="2000" dirty="0" err="1" smtClean="0"/>
              <a:t>Epi</a:t>
            </a:r>
            <a:r>
              <a:rPr lang="en-US" sz="2000" dirty="0" smtClean="0"/>
              <a:t>. &amp; Biostatistics.) </a:t>
            </a:r>
          </a:p>
          <a:p>
            <a:pPr marL="514350" indent="-514350" eaLnBrk="1" hangingPunct="1">
              <a:buFontTx/>
              <a:buAutoNum type="arabicPeriod"/>
            </a:pPr>
            <a:endParaRPr lang="en-US" sz="2000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C1DB49A-99B6-4EA9-8FAF-C60B489695BE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 </a:t>
            </a:r>
            <a:r>
              <a:rPr lang="en-US" i="1" smtClean="0"/>
              <a:t>Epidemiology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228600" y="1143000"/>
            <a:ext cx="8534400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200" b="1" i="0">
                <a:solidFill>
                  <a:schemeClr val="tx2"/>
                </a:solidFill>
                <a:latin typeface="Times New Roman" pitchFamily="18" charset="0"/>
              </a:rPr>
              <a:t>EPI</a:t>
            </a:r>
            <a:r>
              <a:rPr lang="en-US" sz="4200" b="1" i="0">
                <a:latin typeface="Times New Roman" pitchFamily="18" charset="0"/>
              </a:rPr>
              <a:t>		           </a:t>
            </a:r>
            <a:r>
              <a:rPr lang="en-US" sz="4200" b="1" i="0">
                <a:solidFill>
                  <a:schemeClr val="tx2"/>
                </a:solidFill>
                <a:latin typeface="Times New Roman" pitchFamily="18" charset="0"/>
              </a:rPr>
              <a:t>DEMO</a:t>
            </a:r>
            <a:r>
              <a:rPr lang="en-US" sz="4200" b="1" i="0">
                <a:latin typeface="Times New Roman" pitchFamily="18" charset="0"/>
              </a:rPr>
              <a:t>           </a:t>
            </a:r>
            <a:r>
              <a:rPr lang="en-US" sz="4200" b="1" i="0">
                <a:solidFill>
                  <a:schemeClr val="tx2"/>
                </a:solidFill>
                <a:latin typeface="Times New Roman" pitchFamily="18" charset="0"/>
              </a:rPr>
              <a:t>LOGOS</a:t>
            </a:r>
          </a:p>
          <a:p>
            <a:pPr>
              <a:spcBef>
                <a:spcPct val="50000"/>
              </a:spcBef>
            </a:pPr>
            <a:r>
              <a:rPr lang="en-US" sz="2400" i="0">
                <a:latin typeface="Times New Roman" pitchFamily="18" charset="0"/>
              </a:rPr>
              <a:t>Upon,on,befall</a:t>
            </a:r>
            <a:r>
              <a:rPr lang="en-US" sz="4200" i="0">
                <a:latin typeface="Times New Roman" pitchFamily="18" charset="0"/>
              </a:rPr>
              <a:t>      </a:t>
            </a:r>
            <a:r>
              <a:rPr lang="en-US" sz="2400" i="0">
                <a:latin typeface="Times New Roman" pitchFamily="18" charset="0"/>
              </a:rPr>
              <a:t>People,population,man	                 the Study of</a:t>
            </a:r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1219200" y="4343400"/>
            <a:ext cx="64008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0" dirty="0">
                <a:latin typeface="Times New Roman" pitchFamily="18" charset="0"/>
              </a:rPr>
              <a:t>The study of anything that happens to people</a:t>
            </a:r>
          </a:p>
          <a:p>
            <a:pPr algn="ctr">
              <a:spcBef>
                <a:spcPct val="50000"/>
              </a:spcBef>
            </a:pPr>
            <a:endParaRPr lang="en-US" sz="2800" i="0" dirty="0">
              <a:latin typeface="Times New Roman" pitchFamily="18" charset="0"/>
            </a:endParaRPr>
          </a:p>
        </p:txBody>
      </p:sp>
      <p:sp>
        <p:nvSpPr>
          <p:cNvPr id="18437" name="AutoShape 6"/>
          <p:cNvSpPr>
            <a:spLocks/>
          </p:cNvSpPr>
          <p:nvPr/>
        </p:nvSpPr>
        <p:spPr bwMode="auto">
          <a:xfrm rot="5400000">
            <a:off x="3848100" y="-723900"/>
            <a:ext cx="1219200" cy="8305800"/>
          </a:xfrm>
          <a:prstGeom prst="rightBrace">
            <a:avLst>
              <a:gd name="adj1" fmla="val 56771"/>
              <a:gd name="adj2" fmla="val 50000"/>
            </a:avLst>
          </a:prstGeom>
          <a:noFill/>
          <a:ln w="476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3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eaLnBrk="1" hangingPunct="1"/>
            <a:endParaRPr lang="en-US" sz="4000" b="1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763000" cy="5211763"/>
          </a:xfrm>
        </p:spPr>
        <p:txBody>
          <a:bodyPr/>
          <a:lstStyle/>
          <a:p>
            <a:pPr eaLnBrk="1" hangingPunct="1">
              <a:buNone/>
            </a:pPr>
            <a:r>
              <a:rPr lang="en-US" sz="2000" i="1" dirty="0" smtClean="0"/>
              <a:t>Epidemiology</a:t>
            </a:r>
            <a:r>
              <a:rPr lang="en-US" sz="2000" dirty="0" smtClean="0"/>
              <a:t> </a:t>
            </a:r>
            <a:r>
              <a:rPr lang="en-US" sz="2000" dirty="0" smtClean="0"/>
              <a:t>is a basic science of </a:t>
            </a:r>
            <a:r>
              <a:rPr lang="en-US" sz="2000" i="1" dirty="0" smtClean="0"/>
              <a:t>public health</a:t>
            </a:r>
            <a:r>
              <a:rPr lang="en-US" sz="2000" i="1" dirty="0" smtClean="0"/>
              <a:t>.</a:t>
            </a:r>
          </a:p>
          <a:p>
            <a:r>
              <a:rPr lang="en-US" sz="2000" i="1" dirty="0" smtClean="0"/>
              <a:t>Public Health </a:t>
            </a:r>
            <a:r>
              <a:rPr lang="en-US" sz="2000" dirty="0" smtClean="0"/>
              <a:t>is concerned with</a:t>
            </a:r>
            <a:r>
              <a:rPr lang="en-US" sz="2000" dirty="0" smtClean="0"/>
              <a:t>: </a:t>
            </a:r>
            <a:r>
              <a:rPr lang="en-US" sz="2000" b="1" dirty="0" smtClean="0"/>
              <a:t>Management, Prevention </a:t>
            </a:r>
            <a:r>
              <a:rPr lang="en-US" sz="2000" dirty="0" smtClean="0"/>
              <a:t>and </a:t>
            </a:r>
            <a:r>
              <a:rPr lang="en-US" sz="2000" b="1" dirty="0" smtClean="0"/>
              <a:t>Control</a:t>
            </a:r>
            <a:endParaRPr lang="en-US" sz="2000" b="1" dirty="0" smtClean="0"/>
          </a:p>
          <a:p>
            <a:pPr lvl="1">
              <a:buNone/>
            </a:pPr>
            <a:r>
              <a:rPr lang="en-US" sz="2000" dirty="0" smtClean="0"/>
              <a:t>of </a:t>
            </a:r>
            <a:r>
              <a:rPr lang="en-US" sz="2000" i="1" dirty="0" smtClean="0"/>
              <a:t>diseases</a:t>
            </a:r>
            <a:r>
              <a:rPr lang="en-US" sz="2000" dirty="0" smtClean="0"/>
              <a:t> and other </a:t>
            </a:r>
            <a:r>
              <a:rPr lang="en-US" sz="2000" i="1" dirty="0" smtClean="0"/>
              <a:t>health-related events </a:t>
            </a:r>
            <a:r>
              <a:rPr lang="en-US" sz="2000" dirty="0" smtClean="0"/>
              <a:t>in </a:t>
            </a:r>
          </a:p>
          <a:p>
            <a:pPr lvl="1">
              <a:buNone/>
            </a:pPr>
            <a:r>
              <a:rPr lang="en-US" sz="2000" i="1" dirty="0" smtClean="0"/>
              <a:t>Populations</a:t>
            </a:r>
            <a:r>
              <a:rPr lang="en-US" sz="2000" dirty="0" smtClean="0"/>
              <a:t>.</a:t>
            </a:r>
          </a:p>
          <a:p>
            <a:pPr>
              <a:buNone/>
            </a:pPr>
            <a:r>
              <a:rPr lang="en-US" sz="2000" b="1" dirty="0" smtClean="0"/>
              <a:t>Epidemiology studies </a:t>
            </a:r>
            <a:r>
              <a:rPr lang="en-US" sz="2000" b="1" dirty="0" smtClean="0"/>
              <a:t>……….</a:t>
            </a:r>
          </a:p>
          <a:p>
            <a:r>
              <a:rPr lang="en-US" sz="2000" i="1" dirty="0" smtClean="0"/>
              <a:t>how disease and other health-related problems are distributed in populations.</a:t>
            </a:r>
          </a:p>
          <a:p>
            <a:r>
              <a:rPr lang="en-US" sz="2000" i="1" dirty="0" smtClean="0"/>
              <a:t> factors that influence the distribution of diseases and other health-related problems in populations.</a:t>
            </a:r>
          </a:p>
          <a:p>
            <a:endParaRPr lang="en-US" sz="2000" i="1" dirty="0" smtClean="0"/>
          </a:p>
          <a:p>
            <a:pPr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GOAL of Epidemiology is to: </a:t>
            </a:r>
            <a:r>
              <a:rPr lang="en-US" sz="2000" dirty="0" smtClean="0"/>
              <a:t>I</a:t>
            </a:r>
            <a:r>
              <a:rPr lang="en-US" sz="2000" i="1" dirty="0" smtClean="0"/>
              <a:t>mprove the health status of the population.</a:t>
            </a:r>
          </a:p>
          <a:p>
            <a:pPr lvl="3"/>
            <a:r>
              <a:rPr lang="en-US" dirty="0" smtClean="0"/>
              <a:t>Decrease in:</a:t>
            </a:r>
          </a:p>
          <a:p>
            <a:pPr lvl="6"/>
            <a:r>
              <a:rPr lang="en-US" b="1" i="1" dirty="0" smtClean="0"/>
              <a:t>Morbidity (illness).</a:t>
            </a:r>
          </a:p>
          <a:p>
            <a:pPr lvl="7"/>
            <a:r>
              <a:rPr lang="en-US" b="1" i="1" dirty="0" smtClean="0"/>
              <a:t>Mortality (deaths).</a:t>
            </a:r>
          </a:p>
          <a:p>
            <a:pPr lvl="8"/>
            <a:r>
              <a:rPr lang="en-US" b="1" i="1" dirty="0" smtClean="0"/>
              <a:t>Injuries, etc. </a:t>
            </a:r>
          </a:p>
          <a:p>
            <a:pPr>
              <a:buNone/>
            </a:pPr>
            <a:endParaRPr lang="en-US" sz="2000" i="1" dirty="0" smtClean="0"/>
          </a:p>
          <a:p>
            <a:pPr eaLnBrk="1" hangingPunct="1"/>
            <a:endParaRPr lang="en-US" sz="3600" u="sng" dirty="0" smtClean="0"/>
          </a:p>
          <a:p>
            <a:pPr eaLnBrk="1" hangingPunct="1">
              <a:buFontTx/>
              <a:buNone/>
            </a:pPr>
            <a:endParaRPr lang="en-US" sz="3600" dirty="0" smtClean="0"/>
          </a:p>
          <a:p>
            <a:pPr eaLnBrk="1" hangingPunct="1"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hlink"/>
                </a:solidFill>
              </a:rPr>
              <a:t>Epidemiology defined</a:t>
            </a:r>
            <a:endParaRPr lang="en-US" sz="2400" dirty="0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763000" cy="5059363"/>
          </a:xfrm>
        </p:spPr>
        <p:txBody>
          <a:bodyPr>
            <a:normAutofit fontScale="85000" lnSpcReduction="10000"/>
          </a:bodyPr>
          <a:lstStyle/>
          <a:p>
            <a:pPr marL="742950" indent="-742950">
              <a:buNone/>
              <a:defRPr/>
            </a:pPr>
            <a:r>
              <a:rPr lang="en-US" sz="2400" i="1" dirty="0" smtClean="0"/>
              <a:t>Epidemiology is the study of the distribution and </a:t>
            </a:r>
            <a:r>
              <a:rPr lang="en-US" sz="2400" i="1" dirty="0" smtClean="0"/>
              <a:t>determinants </a:t>
            </a:r>
            <a:r>
              <a:rPr lang="en-US" sz="2400" i="1" dirty="0" smtClean="0"/>
              <a:t>of diseases and </a:t>
            </a:r>
            <a:endParaRPr lang="en-US" sz="2400" i="1" dirty="0" smtClean="0"/>
          </a:p>
          <a:p>
            <a:pPr marL="742950" indent="-742950">
              <a:buNone/>
              <a:defRPr/>
            </a:pPr>
            <a:r>
              <a:rPr lang="en-US" sz="2400" i="1" dirty="0" smtClean="0"/>
              <a:t>other health-related  </a:t>
            </a:r>
            <a:r>
              <a:rPr lang="en-US" sz="2400" i="1" dirty="0" smtClean="0"/>
              <a:t>states or events in specified populations </a:t>
            </a:r>
            <a:r>
              <a:rPr lang="en-US" sz="2400" b="1" i="1" dirty="0" smtClean="0"/>
              <a:t>and  </a:t>
            </a:r>
            <a:r>
              <a:rPr lang="en-US" sz="2400" i="1" dirty="0" smtClean="0"/>
              <a:t>the </a:t>
            </a:r>
            <a:r>
              <a:rPr lang="en-US" sz="2400" i="1" dirty="0" smtClean="0"/>
              <a:t>application</a:t>
            </a:r>
          </a:p>
          <a:p>
            <a:pPr marL="742950" indent="-742950">
              <a:buNone/>
              <a:defRPr/>
            </a:pPr>
            <a:r>
              <a:rPr lang="en-US" sz="2400" i="1" dirty="0" smtClean="0"/>
              <a:t> </a:t>
            </a:r>
            <a:r>
              <a:rPr lang="en-US" sz="2400" i="1" dirty="0" smtClean="0"/>
              <a:t>of epidemiological  methods to </a:t>
            </a:r>
            <a:r>
              <a:rPr lang="en-US" sz="2400" i="1" dirty="0" smtClean="0"/>
              <a:t>control </a:t>
            </a:r>
            <a:r>
              <a:rPr lang="en-US" sz="2400" i="1" dirty="0" smtClean="0"/>
              <a:t>the health-related  problems.</a:t>
            </a:r>
            <a:endParaRPr lang="en-US" sz="2400" dirty="0" smtClean="0"/>
          </a:p>
          <a:p>
            <a:pPr marL="742950" indent="-742950">
              <a:buNone/>
              <a:defRPr/>
            </a:pPr>
            <a:r>
              <a:rPr lang="en-US" sz="2400" dirty="0" smtClean="0"/>
              <a:t>      (</a:t>
            </a:r>
            <a:r>
              <a:rPr lang="en-US" sz="2400" i="1" dirty="0" smtClean="0">
                <a:solidFill>
                  <a:schemeClr val="accent4"/>
                </a:solidFill>
              </a:rPr>
              <a:t>Leon </a:t>
            </a:r>
            <a:r>
              <a:rPr lang="en-US" sz="2400" i="1" dirty="0" err="1" smtClean="0">
                <a:solidFill>
                  <a:schemeClr val="accent4"/>
                </a:solidFill>
              </a:rPr>
              <a:t>Gordis</a:t>
            </a:r>
            <a:r>
              <a:rPr lang="en-US" sz="2400" i="1" dirty="0" smtClean="0">
                <a:solidFill>
                  <a:schemeClr val="accent4"/>
                </a:solidFill>
              </a:rPr>
              <a:t>, 2008, </a:t>
            </a:r>
            <a:r>
              <a:rPr lang="en-US" sz="2400" dirty="0" smtClean="0"/>
              <a:t>Last, 1983</a:t>
            </a:r>
            <a:r>
              <a:rPr lang="en-US" sz="2400" dirty="0" smtClean="0"/>
              <a:t>)</a:t>
            </a:r>
          </a:p>
          <a:p>
            <a:pPr marL="742950" indent="-742950">
              <a:buNone/>
              <a:defRPr/>
            </a:pPr>
            <a:endParaRPr lang="en-US" sz="2400" i="1" dirty="0" smtClean="0">
              <a:solidFill>
                <a:schemeClr val="accent4"/>
              </a:solidFill>
            </a:endParaRPr>
          </a:p>
          <a:p>
            <a:pPr marL="742950" indent="-742950">
              <a:buAutoNum type="arabicPeriod"/>
              <a:defRPr/>
            </a:pP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Health-related 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states and 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events</a:t>
            </a:r>
          </a:p>
          <a:p>
            <a:r>
              <a:rPr lang="en-US" sz="2400" dirty="0" smtClean="0"/>
              <a:t>Epidemiology is concerned with occurrence of diseases and other health-related events. </a:t>
            </a:r>
          </a:p>
          <a:p>
            <a:pPr>
              <a:buFontTx/>
              <a:buNone/>
            </a:pPr>
            <a:r>
              <a:rPr lang="en-US" sz="2400" dirty="0" smtClean="0"/>
              <a:t>		</a:t>
            </a:r>
            <a:r>
              <a:rPr lang="en-US" sz="2400" u="sng" dirty="0" smtClean="0"/>
              <a:t>Examples:</a:t>
            </a:r>
            <a:r>
              <a:rPr lang="en-US" sz="2400" dirty="0" smtClean="0"/>
              <a:t> </a:t>
            </a:r>
          </a:p>
          <a:p>
            <a:pPr lvl="2"/>
            <a:r>
              <a:rPr lang="en-US" dirty="0" smtClean="0"/>
              <a:t>Diseases,</a:t>
            </a:r>
          </a:p>
          <a:p>
            <a:pPr lvl="2"/>
            <a:r>
              <a:rPr lang="en-US" dirty="0" smtClean="0"/>
              <a:t>Injuries, </a:t>
            </a:r>
          </a:p>
          <a:p>
            <a:pPr lvl="2"/>
            <a:r>
              <a:rPr lang="en-US" dirty="0" smtClean="0"/>
              <a:t>Accidents, </a:t>
            </a:r>
          </a:p>
          <a:p>
            <a:pPr lvl="2"/>
            <a:r>
              <a:rPr lang="en-US" dirty="0" smtClean="0"/>
              <a:t>Drug use, etc.</a:t>
            </a:r>
          </a:p>
          <a:p>
            <a:pPr lvl="2">
              <a:buNone/>
            </a:pPr>
            <a:endParaRPr lang="en-US" dirty="0" smtClean="0"/>
          </a:p>
          <a:p>
            <a:pPr lvl="1">
              <a:buNone/>
            </a:pPr>
            <a:r>
              <a:rPr lang="en-US" sz="2400" b="1" dirty="0" smtClean="0"/>
              <a:t>NOTE:</a:t>
            </a:r>
            <a:r>
              <a:rPr lang="en-US" sz="2400" dirty="0" smtClean="0"/>
              <a:t>   Epidemiology is not restricted to diseases alone.</a:t>
            </a:r>
          </a:p>
          <a:p>
            <a:pPr marL="742950" indent="-742950">
              <a:buNone/>
              <a:defRPr/>
            </a:pPr>
            <a:endParaRPr lang="en-US" sz="2000" i="1" dirty="0" smtClean="0">
              <a:solidFill>
                <a:schemeClr val="accent4"/>
              </a:solidFill>
            </a:endParaRPr>
          </a:p>
          <a:p>
            <a:pPr>
              <a:defRPr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563562"/>
          </a:xfrm>
        </p:spPr>
        <p:txBody>
          <a:bodyPr>
            <a:normAutofit/>
          </a:bodyPr>
          <a:lstStyle/>
          <a:p>
            <a:pPr algn="l"/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     2.	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Population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763000" cy="5410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sz="2200" dirty="0" smtClean="0"/>
              <a:t>Groups of individuals (in defined geographical areas</a:t>
            </a:r>
            <a:r>
              <a:rPr lang="en-US" sz="2200" dirty="0" smtClean="0"/>
              <a:t>).</a:t>
            </a:r>
          </a:p>
          <a:p>
            <a:pPr>
              <a:lnSpc>
                <a:spcPct val="80000"/>
              </a:lnSpc>
              <a:buNone/>
            </a:pPr>
            <a:endParaRPr lang="en-US" sz="2200" dirty="0" smtClean="0"/>
          </a:p>
          <a:p>
            <a:pPr>
              <a:lnSpc>
                <a:spcPct val="80000"/>
              </a:lnSpc>
              <a:buNone/>
            </a:pPr>
            <a:r>
              <a:rPr lang="en-US" sz="2200" dirty="0" smtClean="0"/>
              <a:t>Epidemiology </a:t>
            </a:r>
            <a:r>
              <a:rPr lang="en-US" sz="2200" dirty="0" smtClean="0"/>
              <a:t>is concerned with the health status of populations or groups of </a:t>
            </a:r>
            <a:endParaRPr lang="en-US" sz="2200" dirty="0" smtClean="0"/>
          </a:p>
          <a:p>
            <a:pPr>
              <a:lnSpc>
                <a:spcPct val="80000"/>
              </a:lnSpc>
              <a:buNone/>
            </a:pPr>
            <a:r>
              <a:rPr lang="en-US" sz="2200" dirty="0" smtClean="0"/>
              <a:t>individuals </a:t>
            </a:r>
            <a:r>
              <a:rPr lang="en-US" sz="2200" dirty="0" smtClean="0"/>
              <a:t>(in defined geographical areas</a:t>
            </a:r>
            <a:r>
              <a:rPr lang="en-US" sz="2200" dirty="0" smtClean="0"/>
              <a:t>).</a:t>
            </a:r>
          </a:p>
          <a:p>
            <a:pPr>
              <a:lnSpc>
                <a:spcPct val="80000"/>
              </a:lnSpc>
              <a:buNone/>
            </a:pPr>
            <a:endParaRPr lang="en-US" sz="2200" dirty="0" smtClean="0"/>
          </a:p>
          <a:p>
            <a:pPr marL="457200" indent="-457200">
              <a:lnSpc>
                <a:spcPct val="80000"/>
              </a:lnSpc>
              <a:buAutoNum type="arabicPeriod" startAt="3"/>
            </a:pPr>
            <a:r>
              <a:rPr lang="en-US" sz="2200" dirty="0" smtClean="0">
                <a:solidFill>
                  <a:schemeClr val="accent2"/>
                </a:solidFill>
              </a:rPr>
              <a:t>Distribution</a:t>
            </a:r>
          </a:p>
          <a:p>
            <a:pPr>
              <a:lnSpc>
                <a:spcPct val="80000"/>
              </a:lnSpc>
              <a:buNone/>
            </a:pPr>
            <a:r>
              <a:rPr lang="en-US" sz="2200" dirty="0" smtClean="0"/>
              <a:t>Concerned </a:t>
            </a:r>
            <a:r>
              <a:rPr lang="en-US" sz="2200" dirty="0" smtClean="0"/>
              <a:t>with the </a:t>
            </a:r>
            <a:r>
              <a:rPr lang="en-US" sz="2200" dirty="0" smtClean="0">
                <a:solidFill>
                  <a:schemeClr val="accent1"/>
                </a:solidFill>
              </a:rPr>
              <a:t>frequency</a:t>
            </a:r>
            <a:r>
              <a:rPr lang="en-US" sz="2200" dirty="0" smtClean="0"/>
              <a:t> and </a:t>
            </a:r>
            <a:r>
              <a:rPr lang="en-US" sz="2200" dirty="0" smtClean="0">
                <a:solidFill>
                  <a:schemeClr val="accent1"/>
                </a:solidFill>
              </a:rPr>
              <a:t>patterns</a:t>
            </a:r>
            <a:r>
              <a:rPr lang="en-US" sz="2200" dirty="0" smtClean="0"/>
              <a:t> diseases and other </a:t>
            </a:r>
            <a:r>
              <a:rPr lang="en-US" sz="2200" dirty="0" smtClean="0"/>
              <a:t>health-related</a:t>
            </a:r>
          </a:p>
          <a:p>
            <a:pPr>
              <a:lnSpc>
                <a:spcPct val="80000"/>
              </a:lnSpc>
              <a:buNone/>
            </a:pPr>
            <a:r>
              <a:rPr lang="en-US" sz="2200" dirty="0" smtClean="0"/>
              <a:t> </a:t>
            </a:r>
            <a:r>
              <a:rPr lang="en-US" sz="2200" dirty="0" smtClean="0"/>
              <a:t>events in  populations.</a:t>
            </a:r>
          </a:p>
          <a:p>
            <a:pPr>
              <a:lnSpc>
                <a:spcPct val="80000"/>
              </a:lnSpc>
              <a:buNone/>
            </a:pPr>
            <a:endParaRPr lang="en-US" sz="2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</a:rPr>
              <a:t>Frequency</a:t>
            </a:r>
            <a:endParaRPr lang="en-US" sz="2200" dirty="0" smtClean="0"/>
          </a:p>
          <a:p>
            <a:pPr>
              <a:lnSpc>
                <a:spcPct val="80000"/>
              </a:lnSpc>
            </a:pPr>
            <a:r>
              <a:rPr lang="en-US" sz="2200" dirty="0" smtClean="0"/>
              <a:t>Epidemiology is quantitative in nature.</a:t>
            </a:r>
          </a:p>
          <a:p>
            <a:pPr>
              <a:lnSpc>
                <a:spcPct val="80000"/>
              </a:lnSpc>
              <a:buNone/>
            </a:pPr>
            <a:endParaRPr lang="en-US" sz="2200" dirty="0" smtClean="0"/>
          </a:p>
          <a:p>
            <a:pPr lvl="1">
              <a:lnSpc>
                <a:spcPct val="80000"/>
              </a:lnSpc>
            </a:pPr>
            <a:r>
              <a:rPr lang="en-US" sz="2200" dirty="0" smtClean="0"/>
              <a:t>Numbers are central in epidemiology.</a:t>
            </a:r>
          </a:p>
          <a:p>
            <a:pPr>
              <a:lnSpc>
                <a:spcPct val="80000"/>
              </a:lnSpc>
            </a:pPr>
            <a:endParaRPr lang="en-US" sz="2200" dirty="0" smtClean="0"/>
          </a:p>
          <a:p>
            <a:pPr lvl="1">
              <a:lnSpc>
                <a:spcPct val="80000"/>
              </a:lnSpc>
            </a:pPr>
            <a:r>
              <a:rPr lang="en-US" sz="2200" dirty="0" smtClean="0"/>
              <a:t>What is the burden or amount of disease or health-related event in the population?</a:t>
            </a:r>
          </a:p>
          <a:p>
            <a:pPr lvl="2">
              <a:lnSpc>
                <a:spcPct val="80000"/>
              </a:lnSpc>
            </a:pPr>
            <a:r>
              <a:rPr lang="en-US" sz="2200" dirty="0" smtClean="0"/>
              <a:t>Malaria.</a:t>
            </a:r>
          </a:p>
          <a:p>
            <a:pPr lvl="2">
              <a:lnSpc>
                <a:spcPct val="80000"/>
              </a:lnSpc>
            </a:pPr>
            <a:r>
              <a:rPr lang="en-US" sz="2200" dirty="0" smtClean="0"/>
              <a:t>Diabetes.</a:t>
            </a:r>
          </a:p>
          <a:p>
            <a:pPr lvl="2">
              <a:lnSpc>
                <a:spcPct val="80000"/>
              </a:lnSpc>
            </a:pPr>
            <a:r>
              <a:rPr lang="en-US" sz="2200" dirty="0" smtClean="0"/>
              <a:t>STIs, etc.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800" dirty="0" smtClean="0"/>
          </a:p>
          <a:p>
            <a:pPr lvl="3">
              <a:lnSpc>
                <a:spcPct val="80000"/>
              </a:lnSpc>
              <a:buNone/>
            </a:pPr>
            <a:endParaRPr lang="en-US" sz="2800" dirty="0" smtClean="0"/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endParaRPr lang="en-US" sz="4000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382000" cy="53641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en-US" sz="2000" dirty="0" smtClean="0"/>
              <a:t>Diseases or and other health-related  problems in the </a:t>
            </a:r>
            <a:r>
              <a:rPr lang="en-US" sz="2000" dirty="0" smtClean="0"/>
              <a:t>populations</a:t>
            </a:r>
          </a:p>
          <a:p>
            <a:pPr>
              <a:lnSpc>
                <a:spcPct val="80000"/>
              </a:lnSpc>
              <a:buNone/>
            </a:pPr>
            <a:r>
              <a:rPr lang="en-US" sz="2000" dirty="0" smtClean="0"/>
              <a:t>are </a:t>
            </a:r>
            <a:r>
              <a:rPr lang="en-US" sz="2000" dirty="0" smtClean="0"/>
              <a:t>quantified  in terms of …………</a:t>
            </a:r>
          </a:p>
          <a:p>
            <a:pPr lvl="2"/>
            <a:r>
              <a:rPr lang="en-US" sz="2000" dirty="0" smtClean="0"/>
              <a:t> </a:t>
            </a:r>
            <a:r>
              <a:rPr lang="en-US" sz="2000" b="1" dirty="0" smtClean="0"/>
              <a:t>Counts. </a:t>
            </a:r>
            <a:r>
              <a:rPr lang="en-US" sz="2000" dirty="0" smtClean="0"/>
              <a:t> </a:t>
            </a:r>
          </a:p>
          <a:p>
            <a:pPr lvl="2"/>
            <a:r>
              <a:rPr lang="en-US" sz="2000" dirty="0" smtClean="0"/>
              <a:t>Rates, </a:t>
            </a:r>
          </a:p>
          <a:p>
            <a:pPr lvl="2"/>
            <a:r>
              <a:rPr lang="en-US" sz="2000" b="1" dirty="0" smtClean="0"/>
              <a:t>Proportions,</a:t>
            </a:r>
          </a:p>
          <a:p>
            <a:pPr lvl="2"/>
            <a:r>
              <a:rPr lang="en-US" sz="2000" dirty="0" smtClean="0"/>
              <a:t> </a:t>
            </a:r>
            <a:r>
              <a:rPr lang="en-US" sz="2000" dirty="0" smtClean="0"/>
              <a:t>Ratios.</a:t>
            </a:r>
            <a:endParaRPr lang="en-US" sz="2000" dirty="0" smtClean="0"/>
          </a:p>
          <a:p>
            <a:pPr lvl="2">
              <a:lnSpc>
                <a:spcPct val="80000"/>
              </a:lnSpc>
            </a:pPr>
            <a:endParaRPr lang="en-US" dirty="0" smtClean="0">
              <a:solidFill>
                <a:srgbClr val="7030A0"/>
              </a:solidFill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dirty="0" smtClean="0"/>
          </a:p>
          <a:p>
            <a:pPr lvl="1">
              <a:lnSpc>
                <a:spcPct val="8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80000"/>
              </a:lnSpc>
              <a:buFontTx/>
              <a:buNone/>
            </a:pPr>
            <a:endParaRPr lang="en-US" sz="2400" dirty="0" smtClean="0"/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Questions asked are: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211763"/>
          </a:xfrm>
        </p:spPr>
        <p:txBody>
          <a:bodyPr>
            <a:normAutofit/>
          </a:bodyPr>
          <a:lstStyle/>
          <a:p>
            <a:pPr lvl="1"/>
            <a:r>
              <a:rPr lang="en-US" sz="2400" b="1" dirty="0" smtClean="0"/>
              <a:t>WHAT</a:t>
            </a:r>
            <a:r>
              <a:rPr lang="en-US" sz="2400" b="1" dirty="0" smtClean="0"/>
              <a:t>?		 Event of interest.</a:t>
            </a:r>
            <a:endParaRPr lang="en-US" sz="2400" b="1" dirty="0" smtClean="0"/>
          </a:p>
          <a:p>
            <a:pPr lvl="1"/>
            <a:r>
              <a:rPr lang="en-US" sz="2400" b="1" dirty="0" smtClean="0"/>
              <a:t>WHO?   </a:t>
            </a:r>
            <a:r>
              <a:rPr lang="en-US" sz="2400" b="1" dirty="0" smtClean="0"/>
              <a:t>		Persons affected – their characteristics.</a:t>
            </a:r>
            <a:endParaRPr lang="en-US" sz="2400" b="1" dirty="0" smtClean="0"/>
          </a:p>
          <a:p>
            <a:pPr lvl="1"/>
            <a:r>
              <a:rPr lang="en-US" sz="2400" b="1" dirty="0" smtClean="0">
                <a:solidFill>
                  <a:srgbClr val="002060"/>
                </a:solidFill>
              </a:rPr>
              <a:t>WHERE? </a:t>
            </a:r>
            <a:r>
              <a:rPr lang="en-US" sz="2400" b="1" dirty="0" smtClean="0">
                <a:solidFill>
                  <a:srgbClr val="002060"/>
                </a:solidFill>
              </a:rPr>
              <a:t>	Place of occurrence</a:t>
            </a:r>
            <a:endParaRPr lang="en-US" sz="2400" dirty="0" smtClean="0"/>
          </a:p>
          <a:p>
            <a:pPr lvl="1"/>
            <a:r>
              <a:rPr lang="en-US" sz="2400" dirty="0" smtClean="0">
                <a:solidFill>
                  <a:schemeClr val="accent1"/>
                </a:solidFill>
              </a:rPr>
              <a:t>WHEN </a:t>
            </a:r>
            <a:r>
              <a:rPr lang="en-US" sz="2400" dirty="0" smtClean="0"/>
              <a:t>does the problem occur</a:t>
            </a:r>
            <a:r>
              <a:rPr lang="en-US" sz="2400" dirty="0" smtClean="0">
                <a:solidFill>
                  <a:schemeClr val="accent1"/>
                </a:solidFill>
              </a:rPr>
              <a:t>?   -   </a:t>
            </a:r>
            <a:r>
              <a:rPr lang="en-US" sz="2400" dirty="0" smtClean="0">
                <a:solidFill>
                  <a:schemeClr val="accent1"/>
                </a:solidFill>
              </a:rPr>
              <a:t>Time of occurrence.</a:t>
            </a:r>
          </a:p>
          <a:p>
            <a:pPr lvl="1"/>
            <a:endParaRPr lang="en-US" sz="2400" dirty="0" smtClean="0">
              <a:solidFill>
                <a:schemeClr val="accent1"/>
              </a:solidFill>
            </a:endParaRPr>
          </a:p>
          <a:p>
            <a:pPr lvl="3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Person – Time – Place (PTP) model</a:t>
            </a:r>
          </a:p>
          <a:p>
            <a:pPr>
              <a:buNone/>
            </a:pPr>
            <a:r>
              <a:rPr lang="en-US" sz="4000" b="1" dirty="0" smtClean="0">
                <a:solidFill>
                  <a:srgbClr val="7030A0"/>
                </a:solidFill>
              </a:rPr>
              <a:t>			</a:t>
            </a:r>
            <a:endParaRPr lang="en-US" sz="4000" b="1" i="1" dirty="0" smtClean="0"/>
          </a:p>
          <a:p>
            <a:pPr lvl="1"/>
            <a:endParaRPr lang="en-US" sz="2400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3100" dirty="0" smtClean="0"/>
              <a:t>	</a:t>
            </a:r>
          </a:p>
          <a:p>
            <a:pPr>
              <a:buNone/>
            </a:pPr>
            <a:r>
              <a:rPr lang="en-US" sz="4000" b="1" dirty="0" smtClean="0">
                <a:solidFill>
                  <a:srgbClr val="7030A0"/>
                </a:solidFill>
              </a:rPr>
              <a:t>		</a:t>
            </a:r>
            <a:endParaRPr lang="en-US" sz="4000" b="1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10600" cy="4983163"/>
          </a:xfrm>
        </p:spPr>
        <p:txBody>
          <a:bodyPr/>
          <a:lstStyle/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Characterization </a:t>
            </a:r>
            <a:r>
              <a:rPr lang="en-US" sz="2400" dirty="0" smtClean="0"/>
              <a:t>of health-related events is an aspect of epidemiology referred to </a:t>
            </a:r>
            <a:r>
              <a:rPr lang="en-US" sz="2400" dirty="0" smtClean="0"/>
              <a:t>as “</a:t>
            </a:r>
            <a:r>
              <a:rPr lang="en-US" sz="2400" b="1" dirty="0" smtClean="0"/>
              <a:t>Descriptive epidemiology</a:t>
            </a:r>
            <a:r>
              <a:rPr lang="en-US" sz="2400" dirty="0" smtClean="0"/>
              <a:t>”.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Descriptive epidemiology provides the </a:t>
            </a:r>
            <a:r>
              <a:rPr lang="en-US" sz="2400" b="1" i="1" dirty="0" smtClean="0"/>
              <a:t>What, Who, Where </a:t>
            </a:r>
            <a:r>
              <a:rPr lang="en-US" sz="2400" dirty="0" smtClean="0"/>
              <a:t>and </a:t>
            </a:r>
            <a:r>
              <a:rPr lang="en-US" sz="2400" b="1" i="1" dirty="0" smtClean="0"/>
              <a:t>When</a:t>
            </a:r>
            <a:r>
              <a:rPr lang="en-US" sz="2400" dirty="0" smtClean="0"/>
              <a:t> of health-related </a:t>
            </a:r>
            <a:r>
              <a:rPr lang="en-US" sz="2400" dirty="0" smtClean="0"/>
              <a:t>events.</a:t>
            </a:r>
          </a:p>
          <a:p>
            <a:r>
              <a:rPr lang="en-US" sz="2400" dirty="0" smtClean="0"/>
              <a:t>Hypotheses are usually generated. 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solidFill>
                  <a:schemeClr val="accent2"/>
                </a:solidFill>
              </a:rPr>
              <a:t>4.	Determinants</a:t>
            </a:r>
            <a:endParaRPr lang="en-US" sz="2400" dirty="0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1355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None/>
            </a:pPr>
            <a:r>
              <a:rPr lang="en-US" sz="2000" dirty="0" smtClean="0"/>
              <a:t>Are factors that influence health   -  i.e. occurrence of diseases or health-related </a:t>
            </a:r>
            <a:endParaRPr lang="en-US" sz="2000" dirty="0" smtClean="0"/>
          </a:p>
          <a:p>
            <a:pPr>
              <a:lnSpc>
                <a:spcPct val="80000"/>
              </a:lnSpc>
              <a:buNone/>
            </a:pPr>
            <a:r>
              <a:rPr lang="en-US" sz="2000" dirty="0" smtClean="0"/>
              <a:t>events </a:t>
            </a:r>
            <a:r>
              <a:rPr lang="en-US" sz="2000" dirty="0" smtClean="0"/>
              <a:t>in populations. </a:t>
            </a: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000" dirty="0" smtClean="0"/>
              <a:t>Epidemiology is used to search for causes and other factors  that influence occurrence of health-related events.</a:t>
            </a:r>
          </a:p>
          <a:p>
            <a:pPr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000" dirty="0" smtClean="0"/>
              <a:t>This area of epidemiology is referred to as “A</a:t>
            </a:r>
            <a:r>
              <a:rPr lang="en-US" sz="2000" b="1" i="1" dirty="0" smtClean="0"/>
              <a:t>nalytic epidemiology”.</a:t>
            </a:r>
          </a:p>
          <a:p>
            <a:pPr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000" i="1" dirty="0" smtClean="0"/>
              <a:t>Analytic epidemiology </a:t>
            </a:r>
            <a:r>
              <a:rPr lang="en-US" sz="2000" dirty="0" smtClean="0"/>
              <a:t>attempts to provide the </a:t>
            </a:r>
            <a:r>
              <a:rPr lang="en-US" sz="2000" b="1" i="1" dirty="0" smtClean="0">
                <a:solidFill>
                  <a:schemeClr val="accent1"/>
                </a:solidFill>
              </a:rPr>
              <a:t>Why</a:t>
            </a:r>
            <a:r>
              <a:rPr lang="en-US" sz="2000" dirty="0" smtClean="0"/>
              <a:t> and </a:t>
            </a:r>
            <a:r>
              <a:rPr lang="en-US" sz="2000" b="1" i="1" dirty="0" smtClean="0">
                <a:solidFill>
                  <a:schemeClr val="accent1"/>
                </a:solidFill>
              </a:rPr>
              <a:t>How</a:t>
            </a:r>
            <a:r>
              <a:rPr lang="en-US" sz="2000" dirty="0" smtClean="0"/>
              <a:t> of such health-related events.</a:t>
            </a:r>
          </a:p>
          <a:p>
            <a:pPr lvl="1">
              <a:lnSpc>
                <a:spcPct val="80000"/>
              </a:lnSpc>
            </a:pPr>
            <a:endParaRPr lang="en-US" dirty="0" smtClean="0"/>
          </a:p>
          <a:p>
            <a:pPr lvl="1">
              <a:lnSpc>
                <a:spcPct val="80000"/>
              </a:lnSpc>
            </a:pPr>
            <a:r>
              <a:rPr lang="en-US" sz="2000" dirty="0" smtClean="0"/>
              <a:t>Examples of determinants:</a:t>
            </a:r>
          </a:p>
          <a:p>
            <a:pPr lvl="2">
              <a:lnSpc>
                <a:spcPct val="80000"/>
              </a:lnSpc>
            </a:pPr>
            <a:r>
              <a:rPr lang="en-US" sz="2000" dirty="0" smtClean="0"/>
              <a:t> Poor sanitation, </a:t>
            </a:r>
          </a:p>
          <a:p>
            <a:pPr lvl="2">
              <a:lnSpc>
                <a:spcPct val="80000"/>
              </a:lnSpc>
            </a:pPr>
            <a:r>
              <a:rPr lang="en-US" sz="2000" dirty="0" smtClean="0"/>
              <a:t> Noisy environment, </a:t>
            </a:r>
          </a:p>
          <a:p>
            <a:pPr lvl="2">
              <a:lnSpc>
                <a:spcPct val="80000"/>
              </a:lnSpc>
            </a:pPr>
            <a:r>
              <a:rPr lang="en-US" sz="2000" dirty="0" smtClean="0"/>
              <a:t> Risky </a:t>
            </a:r>
            <a:r>
              <a:rPr lang="en-US" sz="2000" dirty="0" err="1" smtClean="0"/>
              <a:t>behaviour</a:t>
            </a:r>
            <a:r>
              <a:rPr lang="en-US" sz="2000" dirty="0" smtClean="0"/>
              <a:t>,</a:t>
            </a:r>
          </a:p>
          <a:p>
            <a:pPr lvl="2">
              <a:lnSpc>
                <a:spcPct val="80000"/>
              </a:lnSpc>
            </a:pPr>
            <a:r>
              <a:rPr lang="en-US" sz="2000" dirty="0" smtClean="0"/>
              <a:t> High risky Occupation, </a:t>
            </a:r>
          </a:p>
          <a:p>
            <a:pPr lvl="2">
              <a:lnSpc>
                <a:spcPct val="80000"/>
              </a:lnSpc>
            </a:pPr>
            <a:r>
              <a:rPr lang="en-US" sz="2000" dirty="0" smtClean="0"/>
              <a:t>Cigarette smoking,</a:t>
            </a:r>
          </a:p>
          <a:p>
            <a:pPr lvl="2">
              <a:lnSpc>
                <a:spcPct val="80000"/>
              </a:lnSpc>
            </a:pPr>
            <a:r>
              <a:rPr lang="en-US" sz="2000" dirty="0" smtClean="0"/>
              <a:t>Drug abuse,   etc.</a:t>
            </a:r>
          </a:p>
          <a:p>
            <a:pPr lvl="1">
              <a:lnSpc>
                <a:spcPct val="80000"/>
              </a:lnSpc>
              <a:buNone/>
            </a:pPr>
            <a:endParaRPr lang="en-US" dirty="0" smtClean="0"/>
          </a:p>
          <a:p>
            <a:pPr>
              <a:lnSpc>
                <a:spcPct val="80000"/>
              </a:lnSpc>
              <a:buNone/>
            </a:pPr>
            <a:endParaRPr lang="en-US" sz="2000" dirty="0" smtClean="0"/>
          </a:p>
          <a:p>
            <a:pPr lvl="2">
              <a:lnSpc>
                <a:spcPct val="80000"/>
              </a:lnSpc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Assignment 1(a)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buNone/>
            </a:pPr>
            <a:r>
              <a:rPr lang="en-US" i="1" dirty="0" smtClean="0"/>
              <a:t>List the determinants of :</a:t>
            </a:r>
          </a:p>
          <a:p>
            <a:pPr marL="1314450" lvl="2" indent="-514350">
              <a:buAutoNum type="alphaLcPeriod"/>
            </a:pPr>
            <a:r>
              <a:rPr lang="en-US" sz="3200" i="1" dirty="0" smtClean="0"/>
              <a:t>Malaria.</a:t>
            </a:r>
          </a:p>
          <a:p>
            <a:pPr marL="1314450" lvl="2" indent="-514350">
              <a:buAutoNum type="alphaLcPeriod"/>
            </a:pPr>
            <a:r>
              <a:rPr lang="en-US" sz="3200" i="1" dirty="0" smtClean="0"/>
              <a:t>Malnutrition</a:t>
            </a:r>
            <a:r>
              <a:rPr lang="en-US" i="1" dirty="0" smtClean="0"/>
              <a:t>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E0899F3-C305-4563-A689-FEC03A95C23A}" type="slidenum">
              <a:rPr lang="en-US" smtClean="0">
                <a:latin typeface="Arial" pitchFamily="34" charset="0"/>
              </a:rPr>
              <a:pPr/>
              <a:t>14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sz="3600" b="1" smtClean="0"/>
              <a:t>Classifications of Determinants</a:t>
            </a:r>
          </a:p>
        </p:txBody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marL="514350" indent="-514350" eaLnBrk="1" hangingPunct="1">
              <a:buNone/>
            </a:pPr>
            <a:endParaRPr lang="en-US" sz="3400" b="1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E0899F3-C305-4563-A689-FEC03A95C23A}" type="slidenum">
              <a:rPr lang="en-US" smtClean="0">
                <a:latin typeface="Arial" pitchFamily="34" charset="0"/>
              </a:rPr>
              <a:pPr/>
              <a:t>15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b="1" dirty="0" smtClean="0"/>
              <a:t>Classifications of Determinants</a:t>
            </a:r>
          </a:p>
        </p:txBody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marL="514350" indent="-514350" eaLnBrk="1" hangingPunct="1">
              <a:buFontTx/>
              <a:buAutoNum type="arabicPeriod"/>
            </a:pPr>
            <a:r>
              <a:rPr lang="en-US" sz="2000" b="1" dirty="0" smtClean="0"/>
              <a:t>Host</a:t>
            </a:r>
          </a:p>
          <a:p>
            <a:pPr marL="914400" lvl="1" indent="-514350" eaLnBrk="1" hangingPunct="1">
              <a:buFontTx/>
              <a:buAutoNum type="arabicPeriod" startAt="2"/>
            </a:pPr>
            <a:r>
              <a:rPr lang="en-US" sz="2000" b="1" dirty="0" smtClean="0">
                <a:solidFill>
                  <a:srgbClr val="00B050"/>
                </a:solidFill>
              </a:rPr>
              <a:t>Environmental</a:t>
            </a:r>
          </a:p>
          <a:p>
            <a:pPr marL="1314450" lvl="2" indent="-514350" eaLnBrk="1" hangingPunct="1">
              <a:buFontTx/>
              <a:buNone/>
            </a:pPr>
            <a:r>
              <a:rPr lang="en-US" sz="2000" b="1" dirty="0" smtClean="0">
                <a:solidFill>
                  <a:srgbClr val="00B0F0"/>
                </a:solidFill>
              </a:rPr>
              <a:t>3,   </a:t>
            </a:r>
            <a:r>
              <a:rPr lang="en-US" sz="2000" b="1" dirty="0" smtClean="0">
                <a:solidFill>
                  <a:srgbClr val="00B0F0"/>
                </a:solidFill>
              </a:rPr>
              <a:t>Agent</a:t>
            </a:r>
          </a:p>
          <a:p>
            <a:r>
              <a:rPr lang="en-US" sz="2000" dirty="0" smtClean="0"/>
              <a:t>The interplay among the three types of determinants (host, environmental and agent) can be presented using an ‘</a:t>
            </a:r>
            <a:r>
              <a:rPr lang="en-US" sz="2000" b="1" i="1" dirty="0" smtClean="0"/>
              <a:t>Epidemiologic triad’.</a:t>
            </a:r>
          </a:p>
          <a:p>
            <a:endParaRPr lang="en-US" sz="2000" b="1" i="1" dirty="0" smtClean="0"/>
          </a:p>
          <a:p>
            <a:pPr>
              <a:buNone/>
            </a:pPr>
            <a:r>
              <a:rPr lang="en-US" sz="2000" b="1" i="1" dirty="0" smtClean="0"/>
              <a:t>	The </a:t>
            </a:r>
            <a:r>
              <a:rPr lang="en-US" sz="2000" b="1" i="1" dirty="0" smtClean="0">
                <a:solidFill>
                  <a:srgbClr val="0070C0"/>
                </a:solidFill>
              </a:rPr>
              <a:t>Host</a:t>
            </a:r>
            <a:r>
              <a:rPr lang="en-US" sz="2000" b="1" i="1" dirty="0" smtClean="0"/>
              <a:t> – </a:t>
            </a:r>
            <a:r>
              <a:rPr lang="en-US" sz="2000" b="1" i="1" dirty="0" smtClean="0">
                <a:solidFill>
                  <a:srgbClr val="0070C0"/>
                </a:solidFill>
              </a:rPr>
              <a:t>Environmental</a:t>
            </a:r>
            <a:r>
              <a:rPr lang="en-US" sz="2000" b="1" i="1" dirty="0" smtClean="0"/>
              <a:t>  -  </a:t>
            </a:r>
            <a:r>
              <a:rPr lang="en-US" sz="2000" b="1" i="1" dirty="0" smtClean="0">
                <a:solidFill>
                  <a:srgbClr val="0070C0"/>
                </a:solidFill>
              </a:rPr>
              <a:t>Agent</a:t>
            </a:r>
            <a:r>
              <a:rPr lang="en-US" sz="2000" b="1" i="1" dirty="0" smtClean="0"/>
              <a:t>  model</a:t>
            </a:r>
          </a:p>
          <a:p>
            <a:pPr marL="514350" indent="-514350">
              <a:buFontTx/>
              <a:buNone/>
            </a:pPr>
            <a:endParaRPr lang="en-US" b="1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/>
              <a:t>Epidemiologic triad</a:t>
            </a:r>
          </a:p>
        </p:txBody>
      </p:sp>
      <p:sp>
        <p:nvSpPr>
          <p:cNvPr id="10248" name="AutoShape 8"/>
          <p:cNvSpPr>
            <a:spLocks noChangeArrowheads="1"/>
          </p:cNvSpPr>
          <p:nvPr/>
        </p:nvSpPr>
        <p:spPr bwMode="auto">
          <a:xfrm>
            <a:off x="2819400" y="1905000"/>
            <a:ext cx="3200400" cy="2590800"/>
          </a:xfrm>
          <a:prstGeom prst="triangle">
            <a:avLst>
              <a:gd name="adj" fmla="val 5183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4038600" y="1371600"/>
            <a:ext cx="1066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/>
              <a:t>Host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1676400" y="4114800"/>
            <a:ext cx="13620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Agent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5943600" y="4089400"/>
            <a:ext cx="27384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8" grpId="0" animBg="1"/>
      <p:bldP spid="10249" grpId="0"/>
      <p:bldP spid="10250" grpId="0"/>
      <p:bldP spid="102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/>
              <a:t>Epidemiologic triad</a:t>
            </a:r>
          </a:p>
        </p:txBody>
      </p:sp>
      <p:sp>
        <p:nvSpPr>
          <p:cNvPr id="10248" name="AutoShape 8"/>
          <p:cNvSpPr>
            <a:spLocks noChangeArrowheads="1"/>
          </p:cNvSpPr>
          <p:nvPr/>
        </p:nvSpPr>
        <p:spPr bwMode="auto">
          <a:xfrm>
            <a:off x="3124200" y="2667000"/>
            <a:ext cx="2895600" cy="1828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3352800" y="2376488"/>
            <a:ext cx="1295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/>
              <a:t>Host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1676400" y="4114800"/>
            <a:ext cx="13620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Agent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5943600" y="4089400"/>
            <a:ext cx="27384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Environment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381000" y="4572000"/>
            <a:ext cx="3452813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0">
              <a:buFontTx/>
              <a:buChar char="•"/>
            </a:pPr>
            <a:r>
              <a:rPr lang="en-US" sz="2400" b="1"/>
              <a:t>Biological agents</a:t>
            </a:r>
          </a:p>
          <a:p>
            <a:pPr rtl="0">
              <a:buFontTx/>
              <a:buChar char="•"/>
            </a:pPr>
            <a:r>
              <a:rPr lang="en-US" sz="2400" b="1"/>
              <a:t>Physical agents</a:t>
            </a:r>
          </a:p>
          <a:p>
            <a:pPr rtl="0">
              <a:buFontTx/>
              <a:buChar char="•"/>
            </a:pPr>
            <a:r>
              <a:rPr lang="en-US" sz="2400" b="1"/>
              <a:t>Chemical agents</a:t>
            </a:r>
          </a:p>
          <a:p>
            <a:pPr rtl="0">
              <a:buFontTx/>
              <a:buChar char="•"/>
            </a:pPr>
            <a:r>
              <a:rPr lang="en-US" sz="2400" b="1"/>
              <a:t>Nutrient agents</a:t>
            </a:r>
          </a:p>
          <a:p>
            <a:pPr rtl="0">
              <a:buFontTx/>
              <a:buChar char="•"/>
            </a:pPr>
            <a:r>
              <a:rPr lang="en-US" sz="2400" b="1"/>
              <a:t>Mechanical agents</a:t>
            </a:r>
          </a:p>
          <a:p>
            <a:pPr rtl="0">
              <a:buFontTx/>
              <a:buChar char="•"/>
            </a:pPr>
            <a:r>
              <a:rPr lang="en-US" sz="2400" b="1"/>
              <a:t>Social agents</a:t>
            </a:r>
            <a:endParaRPr lang="en-US" sz="1400"/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4953000" y="4659313"/>
            <a:ext cx="42433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0">
              <a:buFontTx/>
              <a:buChar char="•"/>
            </a:pPr>
            <a:r>
              <a:rPr lang="en-US" sz="2400" b="1"/>
              <a:t>Physical environment</a:t>
            </a:r>
          </a:p>
          <a:p>
            <a:pPr rtl="0">
              <a:buFontTx/>
              <a:buChar char="•"/>
            </a:pPr>
            <a:r>
              <a:rPr lang="en-US" sz="2400" b="1"/>
              <a:t>Biological environment</a:t>
            </a:r>
          </a:p>
          <a:p>
            <a:pPr rtl="0">
              <a:buFontTx/>
              <a:buChar char="•"/>
            </a:pPr>
            <a:r>
              <a:rPr lang="en-US" sz="2400" b="1"/>
              <a:t>Social environment</a:t>
            </a: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3733800" y="1219200"/>
            <a:ext cx="54546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0">
              <a:buFontTx/>
              <a:buChar char="•"/>
            </a:pPr>
            <a:r>
              <a:rPr lang="en-US" sz="2400" b="1"/>
              <a:t>Demographic characteristics</a:t>
            </a:r>
          </a:p>
          <a:p>
            <a:pPr rtl="0">
              <a:buFontTx/>
              <a:buChar char="•"/>
            </a:pPr>
            <a:r>
              <a:rPr lang="en-US" sz="2400" b="1"/>
              <a:t>Biological characteristics</a:t>
            </a:r>
          </a:p>
          <a:p>
            <a:pPr rtl="0">
              <a:buFontTx/>
              <a:buChar char="•"/>
            </a:pPr>
            <a:r>
              <a:rPr lang="en-US" sz="2400" b="1"/>
              <a:t>Socioeconomic characteristics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8" grpId="0" animBg="1"/>
      <p:bldP spid="10249" grpId="0"/>
      <p:bldP spid="10250" grpId="0"/>
      <p:bldP spid="10251" grpId="0"/>
      <p:bldP spid="10252" grpId="0"/>
      <p:bldP spid="10254" grpId="0"/>
      <p:bldP spid="10255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0943A4B-62FB-407F-8FEB-B75FEC3060AF}" type="slidenum">
              <a:rPr lang="en-US" smtClean="0">
                <a:latin typeface="Arial" pitchFamily="34" charset="0"/>
              </a:rPr>
              <a:pPr/>
              <a:t>18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52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 smtClean="0"/>
              <a:t>Epidemiologic Triad </a:t>
            </a:r>
            <a:r>
              <a:rPr lang="en-US" sz="3600" dirty="0" smtClean="0"/>
              <a:t>(cont.)</a:t>
            </a:r>
          </a:p>
        </p:txBody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smtClean="0"/>
          </a:p>
        </p:txBody>
      </p:sp>
      <p:pic>
        <p:nvPicPr>
          <p:cNvPr id="95237" name="Picture 5" descr="triad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600200"/>
            <a:ext cx="6477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Assignment 1(b)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46783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i="1" dirty="0" smtClean="0"/>
              <a:t>Arrange the determinants of ‘malaria’ in form </a:t>
            </a:r>
          </a:p>
          <a:p>
            <a:pPr marL="514350" indent="-514350">
              <a:buNone/>
            </a:pPr>
            <a:r>
              <a:rPr lang="en-US" i="1" dirty="0" smtClean="0"/>
              <a:t>	an ‘</a:t>
            </a:r>
            <a:r>
              <a:rPr lang="en-US" b="1" i="1" dirty="0" smtClean="0"/>
              <a:t>Epidemiologic triad</a:t>
            </a:r>
            <a:r>
              <a:rPr lang="en-US" i="1" dirty="0" smtClean="0"/>
              <a:t>’.</a:t>
            </a:r>
          </a:p>
          <a:p>
            <a:pPr marL="514350" indent="-514350">
              <a:buNone/>
            </a:pPr>
            <a:r>
              <a:rPr lang="en-US" i="1" dirty="0" smtClean="0"/>
              <a:t>2.   List and arrange the determinants of </a:t>
            </a:r>
            <a:r>
              <a:rPr lang="en-US" b="1" i="1" dirty="0" smtClean="0"/>
              <a:t>malnutrition</a:t>
            </a:r>
            <a:r>
              <a:rPr lang="en-US" i="1" dirty="0" smtClean="0"/>
              <a:t> in a form of an “Epidemiologic triad”.</a:t>
            </a:r>
          </a:p>
          <a:p>
            <a:pPr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pPr algn="l"/>
            <a:r>
              <a:rPr lang="en-US" sz="2000" dirty="0" smtClean="0">
                <a:solidFill>
                  <a:schemeClr val="accent2"/>
                </a:solidFill>
              </a:rPr>
              <a:t>5.	Study</a:t>
            </a:r>
            <a:endParaRPr lang="en-US" sz="2000" dirty="0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0593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 smtClean="0"/>
              <a:t>This is the process through which epidemiology undergoes in order to determine </a:t>
            </a:r>
            <a:r>
              <a:rPr lang="en-US" sz="2000" b="1" dirty="0" smtClean="0"/>
              <a:t>magnitude</a:t>
            </a:r>
            <a:r>
              <a:rPr lang="en-US" sz="2000" dirty="0" smtClean="0"/>
              <a:t> or </a:t>
            </a:r>
            <a:r>
              <a:rPr lang="en-US" sz="2000" b="1" dirty="0" smtClean="0"/>
              <a:t>determinants</a:t>
            </a:r>
            <a:r>
              <a:rPr lang="en-US" sz="2000" dirty="0" smtClean="0"/>
              <a:t> of health-related events in populations. </a:t>
            </a:r>
          </a:p>
          <a:p>
            <a:pPr>
              <a:lnSpc>
                <a:spcPct val="80000"/>
              </a:lnSpc>
              <a:buNone/>
            </a:pPr>
            <a:endParaRPr lang="en-US" sz="2000" dirty="0" smtClean="0"/>
          </a:p>
          <a:p>
            <a:pPr lvl="1">
              <a:lnSpc>
                <a:spcPct val="80000"/>
              </a:lnSpc>
            </a:pPr>
            <a:r>
              <a:rPr lang="en-US" sz="2000" dirty="0" smtClean="0"/>
              <a:t>Then take some </a:t>
            </a:r>
            <a:r>
              <a:rPr lang="en-US" sz="2000" b="1" dirty="0" smtClean="0"/>
              <a:t>action</a:t>
            </a:r>
            <a:r>
              <a:rPr lang="en-US" sz="2000" dirty="0" smtClean="0"/>
              <a:t> for </a:t>
            </a:r>
            <a:r>
              <a:rPr lang="en-US" sz="2000" b="1" dirty="0" smtClean="0"/>
              <a:t>improvement </a:t>
            </a:r>
            <a:r>
              <a:rPr lang="en-US" sz="2000" dirty="0" smtClean="0"/>
              <a:t>of the </a:t>
            </a:r>
            <a:r>
              <a:rPr lang="en-US" sz="2000" b="1" dirty="0" smtClean="0"/>
              <a:t>health status</a:t>
            </a:r>
            <a:r>
              <a:rPr lang="en-US" sz="2000" dirty="0" smtClean="0"/>
              <a:t> of the </a:t>
            </a:r>
            <a:r>
              <a:rPr lang="en-US" sz="2000" b="1" dirty="0" smtClean="0"/>
              <a:t>populations</a:t>
            </a:r>
            <a:r>
              <a:rPr lang="en-US" sz="2000" dirty="0" smtClean="0"/>
              <a:t>.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2000" dirty="0" smtClean="0"/>
          </a:p>
          <a:p>
            <a:pPr lvl="1">
              <a:lnSpc>
                <a:spcPct val="80000"/>
              </a:lnSpc>
            </a:pPr>
            <a:r>
              <a:rPr lang="en-US" sz="2000" dirty="0" smtClean="0"/>
              <a:t>Control / prevent health-related events from occurring.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 dirty="0" smtClean="0"/>
          </a:p>
          <a:p>
            <a:pPr lvl="1">
              <a:lnSpc>
                <a:spcPct val="80000"/>
              </a:lnSpc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dirty="0" smtClean="0"/>
              <a:t>Kinds of Epidemiologic Studies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Descriptive</a:t>
            </a:r>
          </a:p>
          <a:p>
            <a:pPr eaLnBrk="1" hangingPunct="1">
              <a:defRPr/>
            </a:pPr>
            <a:endParaRPr lang="en-US" sz="4500" dirty="0" smtClean="0"/>
          </a:p>
          <a:p>
            <a:pPr eaLnBrk="1" hangingPunct="1">
              <a:defRPr/>
            </a:pPr>
            <a:r>
              <a:rPr lang="en-US" sz="3600" dirty="0" smtClean="0"/>
              <a:t>Analytic</a:t>
            </a:r>
          </a:p>
          <a:p>
            <a:pPr eaLnBrk="1" hangingPunct="1">
              <a:defRPr/>
            </a:pPr>
            <a:endParaRPr lang="en-US" sz="4500" dirty="0" smtClean="0"/>
          </a:p>
          <a:p>
            <a:pPr eaLnBrk="1" hangingPunct="1">
              <a:defRPr/>
            </a:pPr>
            <a:r>
              <a:rPr lang="en-US" sz="3600" dirty="0" smtClean="0"/>
              <a:t>Experimental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4419600" y="3200400"/>
            <a:ext cx="4648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0" dirty="0">
                <a:latin typeface="Times New Roman" pitchFamily="18" charset="0"/>
              </a:rPr>
              <a:t>Further studies to determine the </a:t>
            </a:r>
            <a:r>
              <a:rPr lang="en-US" sz="2400" i="0" dirty="0" smtClean="0">
                <a:latin typeface="Times New Roman" pitchFamily="18" charset="0"/>
              </a:rPr>
              <a:t>associations between factors and occurrence of diseases.</a:t>
            </a:r>
            <a:endParaRPr lang="en-US" sz="2400" i="0" dirty="0">
              <a:latin typeface="Times New Roman" pitchFamily="18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4419600" y="4724400"/>
            <a:ext cx="4419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 i="0" dirty="0">
                <a:latin typeface="Arial" charset="0"/>
              </a:rPr>
              <a:t>Deliberate manipulation of the cause is predictably followed by an alteration in the effect not due to chance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4419600" y="1676400"/>
            <a:ext cx="4191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 i="0" dirty="0">
                <a:latin typeface="Arial" charset="0"/>
              </a:rPr>
              <a:t>Study of the occurrence and distribution of disease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  <p:bldP spid="13926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Kinds of Study methods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4906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b="1" dirty="0" smtClean="0"/>
              <a:t>Observational studies</a:t>
            </a:r>
            <a:r>
              <a:rPr lang="en-US" sz="2400" dirty="0" smtClean="0"/>
              <a:t>:</a:t>
            </a:r>
          </a:p>
          <a:p>
            <a:pPr lvl="2">
              <a:lnSpc>
                <a:spcPct val="80000"/>
              </a:lnSpc>
            </a:pPr>
            <a:r>
              <a:rPr lang="en-US" dirty="0" smtClean="0"/>
              <a:t>Descriptive </a:t>
            </a:r>
          </a:p>
          <a:p>
            <a:pPr lvl="2">
              <a:lnSpc>
                <a:spcPct val="80000"/>
              </a:lnSpc>
              <a:buFontTx/>
              <a:buNone/>
            </a:pPr>
            <a:endParaRPr lang="en-US" dirty="0" smtClean="0"/>
          </a:p>
          <a:p>
            <a:pPr lvl="2">
              <a:lnSpc>
                <a:spcPct val="80000"/>
              </a:lnSpc>
            </a:pPr>
            <a:r>
              <a:rPr lang="en-US" dirty="0" smtClean="0"/>
              <a:t>Cohort</a:t>
            </a:r>
          </a:p>
          <a:p>
            <a:pPr lvl="2">
              <a:lnSpc>
                <a:spcPct val="80000"/>
              </a:lnSpc>
              <a:buFontTx/>
              <a:buNone/>
            </a:pPr>
            <a:endParaRPr lang="en-US" dirty="0" smtClean="0"/>
          </a:p>
          <a:p>
            <a:pPr lvl="2">
              <a:lnSpc>
                <a:spcPct val="80000"/>
              </a:lnSpc>
            </a:pPr>
            <a:r>
              <a:rPr lang="en-US" dirty="0" smtClean="0"/>
              <a:t>Case-control.</a:t>
            </a:r>
          </a:p>
          <a:p>
            <a:pPr lvl="2">
              <a:lnSpc>
                <a:spcPct val="8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sz="2400" b="1" dirty="0" smtClean="0"/>
              <a:t>Experimental (Intervention) studies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2400" dirty="0" smtClean="0">
                <a:solidFill>
                  <a:srgbClr val="7030A0"/>
                </a:solidFill>
                <a:latin typeface="+mn-lt"/>
              </a:rPr>
              <a:t>6.	Application</a:t>
            </a:r>
            <a:endParaRPr lang="en-US" sz="24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410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000" dirty="0" smtClean="0">
                <a:latin typeface="+mj-lt"/>
              </a:rPr>
              <a:t>Analysis</a:t>
            </a:r>
            <a:r>
              <a:rPr lang="en-US" sz="2000" dirty="0" smtClean="0">
                <a:latin typeface="+mj-lt"/>
              </a:rPr>
              <a:t>, conclusion, distribution, and timely Use of epidemiologic information to protect the health of the </a:t>
            </a:r>
            <a:r>
              <a:rPr lang="en-US" sz="2000" dirty="0" smtClean="0">
                <a:latin typeface="+mj-lt"/>
              </a:rPr>
              <a:t>population.</a:t>
            </a:r>
          </a:p>
          <a:p>
            <a:pPr>
              <a:defRPr/>
            </a:pPr>
            <a:endParaRPr lang="en-US" sz="2000" dirty="0" smtClean="0">
              <a:latin typeface="+mj-lt"/>
            </a:endParaRPr>
          </a:p>
          <a:p>
            <a:pPr marL="457200" indent="-457200">
              <a:buAutoNum type="arabicPeriod" startAt="7"/>
              <a:defRPr/>
            </a:pPr>
            <a:r>
              <a:rPr lang="en-US" sz="2000" b="1" dirty="0" smtClean="0">
                <a:solidFill>
                  <a:srgbClr val="7030A0"/>
                </a:solidFill>
              </a:rPr>
              <a:t>Control </a:t>
            </a:r>
            <a:r>
              <a:rPr lang="en-US" sz="2000" b="1" dirty="0" smtClean="0">
                <a:solidFill>
                  <a:srgbClr val="7030A0"/>
                </a:solidFill>
              </a:rPr>
              <a:t>/ </a:t>
            </a:r>
            <a:r>
              <a:rPr lang="en-US" sz="2000" b="1" dirty="0" smtClean="0">
                <a:solidFill>
                  <a:srgbClr val="7030A0"/>
                </a:solidFill>
              </a:rPr>
              <a:t>Prevention</a:t>
            </a:r>
          </a:p>
          <a:p>
            <a:pPr marL="457200" indent="-457200">
              <a:buNone/>
              <a:defRPr/>
            </a:pPr>
            <a:r>
              <a:rPr lang="en-US" sz="2000" dirty="0" smtClean="0"/>
              <a:t>Measures are taken in order to prevent diseases/events from </a:t>
            </a:r>
            <a:endParaRPr lang="en-US" sz="2000" dirty="0" smtClean="0"/>
          </a:p>
          <a:p>
            <a:pPr marL="457200" indent="-457200">
              <a:buNone/>
              <a:defRPr/>
            </a:pPr>
            <a:r>
              <a:rPr lang="en-US" sz="2000" dirty="0" smtClean="0"/>
              <a:t>occurring </a:t>
            </a:r>
            <a:r>
              <a:rPr lang="en-US" sz="2000" dirty="0" smtClean="0"/>
              <a:t>in future </a:t>
            </a:r>
            <a:r>
              <a:rPr lang="en-US" sz="2000" u="sng" dirty="0" smtClean="0"/>
              <a:t>or </a:t>
            </a:r>
            <a:r>
              <a:rPr lang="en-US" sz="2000" dirty="0" smtClean="0"/>
              <a:t>control disease from progressing</a:t>
            </a:r>
            <a:r>
              <a:rPr lang="en-US" sz="2000" dirty="0" smtClean="0"/>
              <a:t>.</a:t>
            </a:r>
          </a:p>
          <a:p>
            <a:pPr marL="457200" indent="-457200">
              <a:buNone/>
              <a:defRPr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Examples: </a:t>
            </a:r>
          </a:p>
          <a:p>
            <a:pPr marL="514350" indent="-514350">
              <a:buAutoNum type="arabicParenBoth"/>
            </a:pPr>
            <a:r>
              <a:rPr lang="en-US" sz="2000" dirty="0" smtClean="0"/>
              <a:t>Educating mothers on provision of healthy </a:t>
            </a:r>
          </a:p>
          <a:p>
            <a:pPr marL="514350" indent="-514350">
              <a:buNone/>
            </a:pPr>
            <a:r>
              <a:rPr lang="en-US" sz="2000" dirty="0" smtClean="0"/>
              <a:t>	foods to their children.</a:t>
            </a:r>
          </a:p>
          <a:p>
            <a:pPr marL="514350" indent="-514350">
              <a:buNone/>
            </a:pPr>
            <a:r>
              <a:rPr lang="en-US" sz="2000" dirty="0" smtClean="0"/>
              <a:t>(2) Taking sick people to health facilities for treatment.</a:t>
            </a:r>
          </a:p>
          <a:p>
            <a:pPr marL="514350" indent="-514350">
              <a:buNone/>
            </a:pPr>
            <a:r>
              <a:rPr lang="en-US" sz="2000" dirty="0" smtClean="0"/>
              <a:t>		e.g. T.B cases</a:t>
            </a:r>
          </a:p>
          <a:p>
            <a:pPr marL="514350" indent="-514350">
              <a:buNone/>
            </a:pPr>
            <a:r>
              <a:rPr lang="en-US" sz="2000" dirty="0" smtClean="0"/>
              <a:t>(3) Taking children to health facilities for immunizations.</a:t>
            </a:r>
          </a:p>
          <a:p>
            <a:pPr marL="514350" indent="-514350">
              <a:buNone/>
            </a:pPr>
            <a:r>
              <a:rPr lang="en-US" sz="2000" dirty="0" smtClean="0"/>
              <a:t>(4) Wearing of Personal Protective Equipment (PPE)</a:t>
            </a:r>
          </a:p>
          <a:p>
            <a:pPr marL="514350" indent="-514350">
              <a:buNone/>
            </a:pPr>
            <a:r>
              <a:rPr lang="en-US" sz="2000" dirty="0" smtClean="0"/>
              <a:t>	at workplace.</a:t>
            </a:r>
          </a:p>
          <a:p>
            <a:pPr marL="457200" indent="-457200">
              <a:buNone/>
              <a:defRPr/>
            </a:pPr>
            <a:endParaRPr lang="en-US" sz="2400" dirty="0" smtClean="0"/>
          </a:p>
          <a:p>
            <a:pPr marL="457200" indent="-457200">
              <a:buNone/>
              <a:defRPr/>
            </a:pPr>
            <a:endParaRPr lang="en-US" sz="2400" dirty="0">
              <a:latin typeface="+mj-lt"/>
            </a:endParaRPr>
          </a:p>
          <a:p>
            <a:pPr>
              <a:buFontTx/>
              <a:buNone/>
              <a:defRPr/>
            </a:pPr>
            <a:endParaRPr lang="en-US" sz="2800" dirty="0"/>
          </a:p>
          <a:p>
            <a:pPr>
              <a:buFontTx/>
              <a:buNone/>
              <a:defRPr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55EC63-9FA5-4F1C-9F31-D87835295DBB}" type="slidenum">
              <a:rPr lang="en-US" smtClean="0">
                <a:latin typeface="Arial" pitchFamily="34" charset="0"/>
              </a:rPr>
              <a:pPr/>
              <a:t>24</a:t>
            </a:fld>
            <a:endParaRPr lang="en-US" dirty="0" smtClean="0">
              <a:latin typeface="Arial" pitchFamily="34" charset="0"/>
            </a:endParaRPr>
          </a:p>
        </p:txBody>
      </p:sp>
      <p:sp>
        <p:nvSpPr>
          <p:cNvPr id="1034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b="1" dirty="0" smtClean="0">
                <a:solidFill>
                  <a:srgbClr val="000000"/>
                </a:solidFill>
              </a:rPr>
              <a:t>LEVELS OF DISEASE PREVENTION</a:t>
            </a:r>
            <a:endParaRPr lang="en-US" sz="2400" b="1" dirty="0" smtClean="0">
              <a:solidFill>
                <a:srgbClr val="000000"/>
              </a:solidFill>
            </a:endParaRPr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86800" cy="505936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000" b="1" i="1" dirty="0" smtClean="0">
                <a:solidFill>
                  <a:srgbClr val="000000"/>
                </a:solidFill>
              </a:rPr>
              <a:t>Primary Prevention</a:t>
            </a:r>
          </a:p>
          <a:p>
            <a:pPr eaLnBrk="1" hangingPunct="1">
              <a:buFontTx/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Is targeted at the period before the disease infects the individual.</a:t>
            </a:r>
          </a:p>
          <a:p>
            <a:pPr eaLnBrk="1" hangingPunct="1">
              <a:buFontTx/>
              <a:buNone/>
            </a:pPr>
            <a:endParaRPr lang="en-US" sz="2000" i="1" dirty="0" smtClean="0">
              <a:solidFill>
                <a:srgbClr val="000000"/>
              </a:solidFill>
            </a:endParaRPr>
          </a:p>
          <a:p>
            <a:pPr eaLnBrk="1" hangingPunct="1">
              <a:buFontTx/>
              <a:buNone/>
            </a:pPr>
            <a:r>
              <a:rPr lang="en-US" sz="2000" i="1" dirty="0" smtClean="0">
                <a:solidFill>
                  <a:srgbClr val="000000"/>
                </a:solidFill>
              </a:rPr>
              <a:t>Examples of Interventions</a:t>
            </a:r>
            <a:r>
              <a:rPr lang="en-US" sz="2000" dirty="0" smtClean="0">
                <a:solidFill>
                  <a:srgbClr val="000000"/>
                </a:solidFill>
              </a:rPr>
              <a:t>:</a:t>
            </a:r>
          </a:p>
          <a:p>
            <a:pPr lvl="1" eaLnBrk="1" hangingPunct="1"/>
            <a:r>
              <a:rPr lang="en-US" sz="2000" dirty="0" smtClean="0">
                <a:solidFill>
                  <a:srgbClr val="000000"/>
                </a:solidFill>
              </a:rPr>
              <a:t>Health education</a:t>
            </a:r>
            <a:r>
              <a:rPr lang="en-US" sz="2000" dirty="0" smtClean="0">
                <a:solidFill>
                  <a:srgbClr val="000000"/>
                </a:solidFill>
              </a:rPr>
              <a:t>, Safety </a:t>
            </a:r>
            <a:r>
              <a:rPr lang="en-US" sz="2000" dirty="0" smtClean="0">
                <a:solidFill>
                  <a:srgbClr val="000000"/>
                </a:solidFill>
              </a:rPr>
              <a:t>measures</a:t>
            </a:r>
            <a:r>
              <a:rPr lang="en-US" sz="2000" dirty="0" smtClean="0">
                <a:solidFill>
                  <a:srgbClr val="000000"/>
                </a:solidFill>
              </a:rPr>
              <a:t>, Immunizations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n-US" sz="2000" dirty="0" smtClean="0">
                <a:solidFill>
                  <a:srgbClr val="000000"/>
                </a:solidFill>
              </a:rPr>
              <a:t>Healthy behavior,</a:t>
            </a:r>
            <a:endParaRPr lang="en-US" sz="2000" dirty="0" smtClean="0">
              <a:solidFill>
                <a:srgbClr val="000000"/>
              </a:solidFill>
            </a:endParaRPr>
          </a:p>
          <a:p>
            <a:pPr lvl="1">
              <a:buNone/>
            </a:pPr>
            <a:r>
              <a:rPr lang="en-US" sz="2000" dirty="0" smtClean="0"/>
              <a:t>     smoking </a:t>
            </a:r>
            <a:r>
              <a:rPr lang="en-US" sz="2000" dirty="0" smtClean="0"/>
              <a:t>cessation</a:t>
            </a:r>
            <a:r>
              <a:rPr lang="en-US" sz="2000" dirty="0" smtClean="0"/>
              <a:t>,  </a:t>
            </a:r>
            <a:r>
              <a:rPr lang="en-US" sz="2000" dirty="0" smtClean="0"/>
              <a:t>preserving good nutritional status</a:t>
            </a:r>
            <a:r>
              <a:rPr lang="en-US" sz="2000" dirty="0" smtClean="0"/>
              <a:t>, etc.</a:t>
            </a:r>
          </a:p>
          <a:p>
            <a:r>
              <a:rPr lang="en-US" sz="2200" b="1" dirty="0" smtClean="0"/>
              <a:t>Secondary prevention</a:t>
            </a:r>
            <a:r>
              <a:rPr lang="en-US" sz="2200" dirty="0" smtClean="0"/>
              <a:t> </a:t>
            </a:r>
          </a:p>
          <a:p>
            <a:pPr lvl="1"/>
            <a:r>
              <a:rPr lang="en-US" sz="2200" dirty="0" smtClean="0"/>
              <a:t>is concerned with detecting a disease in its earliest stages, before symptoms appear, and intervening to slow or stop its progression. </a:t>
            </a:r>
          </a:p>
          <a:p>
            <a:pPr lvl="1">
              <a:buNone/>
            </a:pPr>
            <a:endParaRPr lang="en-US" sz="2200" dirty="0" smtClean="0"/>
          </a:p>
          <a:p>
            <a:pPr lvl="2"/>
            <a:r>
              <a:rPr lang="en-US" sz="2200" dirty="0" smtClean="0"/>
              <a:t>Use of screening tests or other suitable procedures to detect serious disease as early as possible so that its progress can be arrested and, if possible, the disease eradicated</a:t>
            </a:r>
          </a:p>
          <a:p>
            <a:pPr lvl="1">
              <a:buNone/>
            </a:pPr>
            <a:endParaRPr lang="en-US" sz="2000" dirty="0" smtClean="0"/>
          </a:p>
          <a:p>
            <a:pPr eaLnBrk="1" hangingPunct="1">
              <a:buFontTx/>
              <a:buNone/>
            </a:pPr>
            <a:endParaRPr lang="en-US" b="1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endParaRPr lang="en-US" dirty="0" smtClean="0"/>
          </a:p>
        </p:txBody>
      </p:sp>
      <p:sp>
        <p:nvSpPr>
          <p:cNvPr id="105475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13556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000" b="1" i="1" dirty="0" smtClean="0">
                <a:solidFill>
                  <a:srgbClr val="000000"/>
                </a:solidFill>
              </a:rPr>
              <a:t>Tertiary Prevention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Takes place during the advanced stages of the disease progression to minimize the complications or reverse the effects. </a:t>
            </a:r>
          </a:p>
          <a:p>
            <a:pPr eaLnBrk="1" hangingPunct="1">
              <a:buFontTx/>
              <a:buNone/>
            </a:pPr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2000" dirty="0" smtClean="0">
                <a:solidFill>
                  <a:srgbClr val="000000"/>
                </a:solidFill>
              </a:rPr>
              <a:t>Main interventions are </a:t>
            </a:r>
            <a:r>
              <a:rPr lang="en-US" sz="2000" i="1" dirty="0" smtClean="0">
                <a:solidFill>
                  <a:srgbClr val="000000"/>
                </a:solidFill>
              </a:rPr>
              <a:t>rehabilitative </a:t>
            </a:r>
            <a:r>
              <a:rPr lang="en-US" sz="2000" dirty="0" smtClean="0">
                <a:solidFill>
                  <a:srgbClr val="000000"/>
                </a:solidFill>
              </a:rPr>
              <a:t>in nature .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i="1" dirty="0" smtClean="0">
                <a:solidFill>
                  <a:srgbClr val="000000"/>
                </a:solidFill>
              </a:rPr>
              <a:t>physical therapy, occupational  therapy</a:t>
            </a:r>
            <a:r>
              <a:rPr lang="en-US" sz="2000" dirty="0" smtClean="0">
                <a:solidFill>
                  <a:srgbClr val="000000"/>
                </a:solidFill>
              </a:rPr>
              <a:t>, etc.</a:t>
            </a:r>
          </a:p>
          <a:p>
            <a:pPr eaLnBrk="1" hangingPunct="1">
              <a:buFontTx/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  </a:t>
            </a:r>
          </a:p>
          <a:p>
            <a:pPr eaLnBrk="1" hangingPunct="1">
              <a:buFontTx/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        </a:t>
            </a:r>
            <a:r>
              <a:rPr lang="en-US" sz="2000" u="sng" dirty="0" smtClean="0">
                <a:solidFill>
                  <a:srgbClr val="000000"/>
                </a:solidFill>
              </a:rPr>
              <a:t>Examples:</a:t>
            </a:r>
            <a:r>
              <a:rPr lang="en-US" sz="2000" dirty="0" smtClean="0">
                <a:solidFill>
                  <a:srgbClr val="000000"/>
                </a:solidFill>
              </a:rPr>
              <a:t>      Leprosy cases, diabetics, etc. </a:t>
            </a:r>
          </a:p>
          <a:p>
            <a:endParaRPr lang="en-US" dirty="0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D16D7E-7404-43A8-ADC1-119CAAC4B46A}" type="slidenum">
              <a:rPr lang="en-US" smtClean="0">
                <a:latin typeface="Arial" pitchFamily="34" charset="0"/>
              </a:rPr>
              <a:pPr/>
              <a:t>25</a:t>
            </a:fld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Two approaches are…….</a:t>
            </a:r>
          </a:p>
        </p:txBody>
      </p:sp>
      <p:sp>
        <p:nvSpPr>
          <p:cNvPr id="115715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388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000" b="1" dirty="0" smtClean="0"/>
              <a:t>1.    </a:t>
            </a:r>
            <a:r>
              <a:rPr lang="en-US" sz="2000" dirty="0" smtClean="0"/>
              <a:t>Descriptive </a:t>
            </a:r>
            <a:r>
              <a:rPr lang="en-US" sz="2000" dirty="0" smtClean="0"/>
              <a:t>Epidemiology.</a:t>
            </a:r>
          </a:p>
          <a:p>
            <a:pPr>
              <a:buFontTx/>
              <a:buNone/>
            </a:pPr>
            <a:r>
              <a:rPr lang="en-US" sz="2000" dirty="0" smtClean="0"/>
              <a:t>2.	Analytic </a:t>
            </a:r>
            <a:r>
              <a:rPr lang="en-US" sz="2000" dirty="0" smtClean="0"/>
              <a:t>Epidemiology.</a:t>
            </a:r>
          </a:p>
          <a:p>
            <a:pPr>
              <a:buFontTx/>
              <a:buNone/>
            </a:pPr>
            <a:endParaRPr lang="en-US" sz="2000" dirty="0" smtClean="0"/>
          </a:p>
          <a:p>
            <a:pPr>
              <a:buFontTx/>
              <a:buNone/>
            </a:pPr>
            <a:r>
              <a:rPr lang="en-US" sz="2000" b="1" dirty="0" smtClean="0"/>
              <a:t>Descriptive </a:t>
            </a:r>
            <a:r>
              <a:rPr lang="en-US" sz="2000" b="1" dirty="0" smtClean="0"/>
              <a:t>Epidemiology</a:t>
            </a:r>
          </a:p>
          <a:p>
            <a:r>
              <a:rPr lang="en-US" sz="2000" dirty="0" smtClean="0"/>
              <a:t>Studies the pattern of health events and their frequency in populations in terms of:</a:t>
            </a:r>
          </a:p>
          <a:p>
            <a:pPr>
              <a:buFontTx/>
              <a:buNone/>
            </a:pPr>
            <a:r>
              <a:rPr lang="en-US" sz="2000" dirty="0" smtClean="0"/>
              <a:t>		‒ Person</a:t>
            </a:r>
          </a:p>
          <a:p>
            <a:pPr>
              <a:buFontTx/>
              <a:buNone/>
            </a:pPr>
            <a:r>
              <a:rPr lang="en-US" sz="2000" dirty="0" smtClean="0"/>
              <a:t>		‒ Place</a:t>
            </a:r>
          </a:p>
          <a:p>
            <a:pPr>
              <a:buFontTx/>
              <a:buNone/>
            </a:pPr>
            <a:r>
              <a:rPr lang="en-US" sz="2000" dirty="0" smtClean="0"/>
              <a:t>		‒ Time</a:t>
            </a:r>
          </a:p>
          <a:p>
            <a:pPr>
              <a:buFontTx/>
              <a:buNone/>
            </a:pPr>
            <a:r>
              <a:rPr lang="en-US" sz="2000" dirty="0" smtClean="0"/>
              <a:t>		</a:t>
            </a:r>
            <a:r>
              <a:rPr lang="en-US" sz="2000" dirty="0" smtClean="0">
                <a:solidFill>
                  <a:srgbClr val="7030A0"/>
                </a:solidFill>
              </a:rPr>
              <a:t>Person – Place – Time </a:t>
            </a:r>
            <a:r>
              <a:rPr lang="en-US" sz="2000" dirty="0" smtClean="0">
                <a:solidFill>
                  <a:srgbClr val="7030A0"/>
                </a:solidFill>
              </a:rPr>
              <a:t>model</a:t>
            </a:r>
          </a:p>
          <a:p>
            <a:pPr>
              <a:buFontTx/>
              <a:buNone/>
            </a:pPr>
            <a:r>
              <a:rPr lang="en-US" sz="2000" dirty="0" smtClean="0"/>
              <a:t>Questions asked are</a:t>
            </a:r>
            <a:r>
              <a:rPr lang="en-US" sz="2000" dirty="0" smtClean="0"/>
              <a:t>: WHAT? WHO? WHERE? WHEN</a:t>
            </a:r>
            <a:r>
              <a:rPr lang="en-US" sz="2000" dirty="0" smtClean="0"/>
              <a:t>?</a:t>
            </a:r>
          </a:p>
          <a:p>
            <a:pPr>
              <a:buFontTx/>
              <a:buNone/>
            </a:pPr>
            <a:r>
              <a:rPr lang="en-US" sz="2000" b="1" dirty="0" smtClean="0"/>
              <a:t>      Purpose</a:t>
            </a:r>
            <a:r>
              <a:rPr lang="en-US" sz="2000" b="1" dirty="0" smtClean="0"/>
              <a:t>:</a:t>
            </a:r>
          </a:p>
          <a:p>
            <a:pPr>
              <a:buFontTx/>
              <a:buNone/>
            </a:pPr>
            <a:r>
              <a:rPr lang="en-US" sz="2000" dirty="0" smtClean="0"/>
              <a:t>		‒ To identify problems for further study. </a:t>
            </a:r>
          </a:p>
          <a:p>
            <a:pPr>
              <a:buFontTx/>
              <a:buNone/>
            </a:pPr>
            <a:r>
              <a:rPr lang="en-US" sz="2000" dirty="0" smtClean="0"/>
              <a:t>		‒ To plan, provide, and evaluate health </a:t>
            </a:r>
          </a:p>
          <a:p>
            <a:pPr>
              <a:buFontTx/>
              <a:buNone/>
            </a:pPr>
            <a:r>
              <a:rPr lang="en-US" sz="2000" dirty="0" smtClean="0"/>
              <a:t>		    services</a:t>
            </a:r>
          </a:p>
          <a:p>
            <a:endParaRPr lang="en-US" sz="2000" b="1" dirty="0" smtClean="0"/>
          </a:p>
          <a:p>
            <a:pPr>
              <a:buFontTx/>
              <a:buNone/>
            </a:pPr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Analytic Epidemiology</a:t>
            </a:r>
          </a:p>
        </p:txBody>
      </p:sp>
      <p:sp>
        <p:nvSpPr>
          <p:cNvPr id="119811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4830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Studies the association between risk factors and disease </a:t>
            </a:r>
          </a:p>
          <a:p>
            <a:pPr>
              <a:buFontTx/>
              <a:buNone/>
            </a:pPr>
            <a:endParaRPr lang="en-US" sz="2400" dirty="0" smtClean="0"/>
          </a:p>
          <a:p>
            <a:pPr>
              <a:buFontTx/>
              <a:buNone/>
            </a:pPr>
            <a:r>
              <a:rPr lang="en-US" sz="2400" dirty="0" smtClean="0"/>
              <a:t>     Determinant/                         Disease</a:t>
            </a:r>
          </a:p>
          <a:p>
            <a:pPr>
              <a:buFontTx/>
              <a:buNone/>
            </a:pPr>
            <a:r>
              <a:rPr lang="en-US" sz="2400" dirty="0" smtClean="0"/>
              <a:t>		Risk factor</a:t>
            </a:r>
          </a:p>
          <a:p>
            <a:pPr>
              <a:buFontTx/>
              <a:buNone/>
            </a:pPr>
            <a:endParaRPr lang="en-US" sz="2400" dirty="0" smtClean="0"/>
          </a:p>
          <a:p>
            <a:pPr lvl="4">
              <a:buFontTx/>
              <a:buNone/>
            </a:pPr>
            <a:r>
              <a:rPr lang="en-US" sz="2400" dirty="0" smtClean="0">
                <a:solidFill>
                  <a:srgbClr val="7030A0"/>
                </a:solidFill>
              </a:rPr>
              <a:t>WHY?  and HOW</a:t>
            </a:r>
            <a:r>
              <a:rPr lang="en-US" sz="2400" dirty="0" smtClean="0">
                <a:solidFill>
                  <a:srgbClr val="7030A0"/>
                </a:solidFill>
              </a:rPr>
              <a:t>?</a:t>
            </a:r>
          </a:p>
          <a:p>
            <a:pPr>
              <a:buFontTx/>
              <a:buNone/>
            </a:pPr>
            <a:r>
              <a:rPr lang="en-US" sz="2000" dirty="0" smtClean="0">
                <a:solidFill>
                  <a:srgbClr val="7030A0"/>
                </a:solidFill>
              </a:rPr>
              <a:t>Purpose:</a:t>
            </a:r>
          </a:p>
          <a:p>
            <a:pPr>
              <a:buFontTx/>
              <a:buNone/>
            </a:pPr>
            <a:r>
              <a:rPr lang="en-US" sz="2000" dirty="0" smtClean="0"/>
              <a:t>		‒ To determine why disease rates are </a:t>
            </a:r>
            <a:r>
              <a:rPr lang="en-US" sz="2000" dirty="0" smtClean="0"/>
              <a:t>high </a:t>
            </a:r>
            <a:r>
              <a:rPr lang="en-US" sz="2000" dirty="0" smtClean="0"/>
              <a:t>(or low) in one group and not </a:t>
            </a:r>
            <a:endParaRPr lang="en-US" sz="2000" dirty="0" smtClean="0"/>
          </a:p>
          <a:p>
            <a:pPr>
              <a:buFontTx/>
              <a:buNone/>
            </a:pPr>
            <a:r>
              <a:rPr lang="en-US" sz="2000" dirty="0" smtClean="0"/>
              <a:t> </a:t>
            </a:r>
            <a:r>
              <a:rPr lang="en-US" sz="2000" dirty="0" smtClean="0"/>
              <a:t>                   in the </a:t>
            </a:r>
            <a:r>
              <a:rPr lang="en-US" sz="2000" dirty="0" smtClean="0"/>
              <a:t>other.</a:t>
            </a:r>
          </a:p>
          <a:p>
            <a:pPr>
              <a:buFontTx/>
              <a:buNone/>
            </a:pPr>
            <a:endParaRPr lang="en-US" sz="2000" dirty="0" smtClean="0"/>
          </a:p>
          <a:p>
            <a:pPr lvl="3"/>
            <a:r>
              <a:rPr lang="en-US" dirty="0" smtClean="0"/>
              <a:t> Test Hypotheses</a:t>
            </a:r>
            <a:endParaRPr lang="en-US" dirty="0" smtClean="0">
              <a:solidFill>
                <a:srgbClr val="7030A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438400" y="2286000"/>
            <a:ext cx="1295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Principle of Epidemiology</a:t>
            </a:r>
          </a:p>
        </p:txBody>
      </p:sp>
      <p:sp>
        <p:nvSpPr>
          <p:cNvPr id="12288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50292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dirty="0" smtClean="0"/>
              <a:t>EPIDEMIOLOGY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 </a:t>
            </a:r>
            <a:r>
              <a:rPr lang="en-US" b="1" dirty="0" smtClean="0"/>
              <a:t>Distribution</a:t>
            </a:r>
            <a:r>
              <a:rPr lang="en-US" dirty="0" smtClean="0"/>
              <a:t>				  </a:t>
            </a:r>
            <a:r>
              <a:rPr lang="en-US" b="1" dirty="0" smtClean="0"/>
              <a:t>Determinants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		Methods		                       Control &amp; </a:t>
            </a:r>
          </a:p>
          <a:p>
            <a:pPr>
              <a:buFontTx/>
              <a:buNone/>
            </a:pPr>
            <a:r>
              <a:rPr lang="en-US" dirty="0" smtClean="0"/>
              <a:t>							   Prevention</a:t>
            </a:r>
          </a:p>
          <a:p>
            <a:pPr>
              <a:buFontTx/>
              <a:buNone/>
            </a:pPr>
            <a:r>
              <a:rPr lang="en-US" dirty="0" smtClean="0"/>
              <a:t>				Evaluation</a:t>
            </a:r>
          </a:p>
          <a:p>
            <a:pPr>
              <a:buFontTx/>
              <a:buNone/>
            </a:pPr>
            <a:endParaRPr lang="en-US" dirty="0" smtClean="0"/>
          </a:p>
          <a:p>
            <a:pPr algn="ctr">
              <a:buFontTx/>
              <a:buNone/>
            </a:pPr>
            <a:endParaRPr lang="en-US" dirty="0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AF2EAD3-EA9F-4802-BABA-DDF0C345B5F4}" type="slidenum">
              <a:rPr lang="en-US" smtClean="0">
                <a:latin typeface="Arial" pitchFamily="34" charset="0"/>
              </a:rPr>
              <a:pPr/>
              <a:t>28</a:t>
            </a:fld>
            <a:endParaRPr lang="en-US" dirty="0" smtClean="0">
              <a:latin typeface="Arial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895600" y="3352800"/>
            <a:ext cx="23622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6200000" flipV="1">
            <a:off x="1562100" y="3162300"/>
            <a:ext cx="10668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Notched Right Arrow 22"/>
          <p:cNvSpPr/>
          <p:nvPr/>
        </p:nvSpPr>
        <p:spPr>
          <a:xfrm>
            <a:off x="4114800" y="4572000"/>
            <a:ext cx="1600200" cy="4603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" name="Down Arrow 24"/>
          <p:cNvSpPr/>
          <p:nvPr/>
        </p:nvSpPr>
        <p:spPr>
          <a:xfrm flipH="1">
            <a:off x="7010400" y="3048000"/>
            <a:ext cx="46038" cy="1066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28" name="Straight Arrow Connector 27"/>
          <p:cNvCxnSpPr/>
          <p:nvPr/>
        </p:nvCxnSpPr>
        <p:spPr>
          <a:xfrm rot="10800000" flipV="1">
            <a:off x="2286000" y="1981200"/>
            <a:ext cx="9906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H="1">
            <a:off x="3124200" y="4800600"/>
            <a:ext cx="685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257800" y="1905000"/>
            <a:ext cx="12954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 flipV="1">
            <a:off x="5029200" y="5181600"/>
            <a:ext cx="914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48895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APPLICATION</a:t>
            </a:r>
          </a:p>
        </p:txBody>
      </p:sp>
      <p:sp>
        <p:nvSpPr>
          <p:cNvPr id="123907" name="Content Placeholder 2"/>
          <p:cNvSpPr>
            <a:spLocks noGrp="1"/>
          </p:cNvSpPr>
          <p:nvPr>
            <p:ph idx="1"/>
          </p:nvPr>
        </p:nvSpPr>
        <p:spPr>
          <a:xfrm>
            <a:off x="4191000" y="273050"/>
            <a:ext cx="4724400" cy="5853113"/>
          </a:xfrm>
        </p:spPr>
        <p:txBody>
          <a:bodyPr/>
          <a:lstStyle/>
          <a:p>
            <a:endParaRPr lang="en-US" dirty="0" smtClean="0"/>
          </a:p>
          <a:p>
            <a:r>
              <a:rPr lang="en-US" sz="2800" dirty="0" smtClean="0"/>
              <a:t>BEHAVIORAL Epidemiology</a:t>
            </a:r>
          </a:p>
          <a:p>
            <a:endParaRPr lang="en-US" sz="2400" dirty="0" smtClean="0"/>
          </a:p>
          <a:p>
            <a:r>
              <a:rPr lang="en-US" sz="2800" dirty="0" smtClean="0"/>
              <a:t>Clinical Epidemiology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800" dirty="0" smtClean="0"/>
              <a:t>Occupational Epidemiology</a:t>
            </a:r>
            <a:r>
              <a:rPr lang="en-US" sz="2400" dirty="0" smtClean="0"/>
              <a:t>.</a:t>
            </a:r>
          </a:p>
          <a:p>
            <a:pPr>
              <a:buFontTx/>
              <a:buNone/>
            </a:pPr>
            <a:endParaRPr lang="en-US" sz="2400" dirty="0" smtClean="0"/>
          </a:p>
          <a:p>
            <a:r>
              <a:rPr lang="en-US" sz="2800" dirty="0" smtClean="0"/>
              <a:t>Nutritional Epidemiology.</a:t>
            </a:r>
          </a:p>
          <a:p>
            <a:r>
              <a:rPr lang="en-US" dirty="0" smtClean="0"/>
              <a:t>Infectious diseases epidemiology</a:t>
            </a:r>
          </a:p>
          <a:p>
            <a:endParaRPr lang="en-US" dirty="0" smtClean="0"/>
          </a:p>
        </p:txBody>
      </p:sp>
      <p:sp>
        <p:nvSpPr>
          <p:cNvPr id="12390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990600"/>
            <a:ext cx="3505200" cy="51355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800" dirty="0" smtClean="0"/>
              <a:t>BEHAVIORAL SCIENCES</a:t>
            </a:r>
          </a:p>
          <a:p>
            <a:endParaRPr lang="en-US" sz="2000" dirty="0" smtClean="0"/>
          </a:p>
          <a:p>
            <a:pPr>
              <a:buFontTx/>
              <a:buChar char="•"/>
            </a:pPr>
            <a:r>
              <a:rPr lang="en-US" sz="2800" dirty="0" smtClean="0"/>
              <a:t>Clinical Medicine</a:t>
            </a:r>
          </a:p>
          <a:p>
            <a:endParaRPr lang="en-US" sz="2800" dirty="0" smtClean="0"/>
          </a:p>
          <a:p>
            <a:pPr>
              <a:buFontTx/>
              <a:buChar char="•"/>
            </a:pPr>
            <a:r>
              <a:rPr lang="en-US" sz="2800" dirty="0" smtClean="0"/>
              <a:t>Occupational Health</a:t>
            </a:r>
          </a:p>
          <a:p>
            <a:endParaRPr lang="en-US" sz="2000" dirty="0" smtClean="0"/>
          </a:p>
          <a:p>
            <a:pPr>
              <a:buFontTx/>
              <a:buChar char="•"/>
            </a:pPr>
            <a:r>
              <a:rPr lang="en-US" sz="2800" dirty="0" smtClean="0"/>
              <a:t> Nutrition</a:t>
            </a:r>
          </a:p>
          <a:p>
            <a:pPr>
              <a:buFontTx/>
              <a:buChar char="•"/>
            </a:pPr>
            <a:r>
              <a:rPr lang="en-US" sz="2800" dirty="0" smtClean="0"/>
              <a:t>Infectious Diseases</a:t>
            </a:r>
          </a:p>
          <a:p>
            <a:endParaRPr lang="en-US" sz="2800" dirty="0" smtClean="0"/>
          </a:p>
        </p:txBody>
      </p:sp>
      <p:sp>
        <p:nvSpPr>
          <p:cNvPr id="12390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A8B81F-A4B3-45F0-B991-CA0F2C877E85}" type="slidenum">
              <a:rPr lang="en-US" smtClean="0">
                <a:latin typeface="Arial" pitchFamily="34" charset="0"/>
              </a:rPr>
              <a:pPr/>
              <a:t>29</a:t>
            </a:fld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Sources of Epidemiologic Data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49831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Disease notifications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Census data.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Surveillance data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Surveys (morbidity, mortality etc.).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Reports (morbidity, mortality, etc.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Records.</a:t>
            </a:r>
          </a:p>
          <a:p>
            <a:r>
              <a:rPr lang="en-US" sz="2400" dirty="0" smtClean="0"/>
              <a:t>Laboratory Investigations.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 smtClean="0">
                <a:solidFill>
                  <a:schemeClr val="tx2">
                    <a:satMod val="200000"/>
                  </a:schemeClr>
                </a:solidFill>
              </a:rPr>
              <a:t>USES OF EPIDEMIOLOGY</a:t>
            </a:r>
            <a:endParaRPr lang="en-US" sz="2400" dirty="0"/>
          </a:p>
        </p:txBody>
      </p:sp>
      <p:sp>
        <p:nvSpPr>
          <p:cNvPr id="134147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5059363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80000"/>
              </a:lnSpc>
              <a:buFontTx/>
              <a:buNone/>
            </a:pPr>
            <a:endParaRPr lang="en-US" sz="2000" i="1" dirty="0" smtClean="0">
              <a:solidFill>
                <a:srgbClr val="7030A0"/>
              </a:solidFill>
            </a:endParaRPr>
          </a:p>
          <a:p>
            <a:pPr marL="742950" indent="-742950">
              <a:lnSpc>
                <a:spcPct val="80000"/>
              </a:lnSpc>
              <a:buFontTx/>
              <a:buAutoNum type="arabicPeriod"/>
            </a:pPr>
            <a:r>
              <a:rPr lang="en-US" sz="8000" i="1" dirty="0" smtClean="0"/>
              <a:t>Determining the disease burden in the </a:t>
            </a:r>
            <a:r>
              <a:rPr lang="en-US" sz="8000" i="1" dirty="0" smtClean="0"/>
              <a:t>population.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8000" dirty="0" smtClean="0"/>
              <a:t>2.		Community diagnosis</a:t>
            </a:r>
          </a:p>
          <a:p>
            <a:pPr>
              <a:lnSpc>
                <a:spcPct val="80000"/>
              </a:lnSpc>
              <a:buNone/>
            </a:pPr>
            <a:r>
              <a:rPr lang="en-US" sz="8000" dirty="0" smtClean="0"/>
              <a:t>	  The </a:t>
            </a:r>
            <a:r>
              <a:rPr lang="en-US" sz="8000" dirty="0" smtClean="0"/>
              <a:t>presence, nature and distribution of health and disease among the </a:t>
            </a:r>
            <a:endParaRPr lang="en-US" sz="8000" dirty="0" smtClean="0"/>
          </a:p>
          <a:p>
            <a:pPr>
              <a:lnSpc>
                <a:spcPct val="80000"/>
              </a:lnSpc>
              <a:buNone/>
            </a:pPr>
            <a:r>
              <a:rPr lang="en-US" sz="8000" dirty="0" smtClean="0"/>
              <a:t>	</a:t>
            </a:r>
            <a:r>
              <a:rPr lang="en-US" sz="8000" dirty="0" smtClean="0"/>
              <a:t>  population</a:t>
            </a:r>
            <a:r>
              <a:rPr lang="en-US" sz="8000" dirty="0" smtClean="0"/>
              <a:t>. </a:t>
            </a:r>
            <a:endParaRPr lang="en-US" sz="8000" dirty="0" smtClean="0"/>
          </a:p>
          <a:p>
            <a:pPr marL="742950" indent="-742950">
              <a:lnSpc>
                <a:spcPct val="80000"/>
              </a:lnSpc>
              <a:buAutoNum type="arabicPeriod" startAt="3"/>
            </a:pPr>
            <a:r>
              <a:rPr lang="en-US" sz="8000" dirty="0" smtClean="0"/>
              <a:t>Searching </a:t>
            </a:r>
            <a:r>
              <a:rPr lang="en-US" sz="8000" dirty="0" smtClean="0"/>
              <a:t>for </a:t>
            </a:r>
            <a:r>
              <a:rPr lang="en-US" sz="8000" dirty="0" smtClean="0">
                <a:solidFill>
                  <a:srgbClr val="7030A0"/>
                </a:solidFill>
              </a:rPr>
              <a:t>causes</a:t>
            </a:r>
            <a:r>
              <a:rPr lang="en-US" sz="8000" dirty="0" smtClean="0"/>
              <a:t> of diseases </a:t>
            </a:r>
            <a:r>
              <a:rPr lang="en-US" sz="8000" dirty="0" smtClean="0"/>
              <a:t>and other </a:t>
            </a:r>
            <a:r>
              <a:rPr lang="en-US" sz="8000" dirty="0" smtClean="0"/>
              <a:t>health-related conditions</a:t>
            </a:r>
            <a:r>
              <a:rPr lang="en-US" sz="8000" dirty="0" smtClean="0"/>
              <a:t>.</a:t>
            </a:r>
          </a:p>
          <a:p>
            <a:pPr marL="742950" indent="-742950">
              <a:lnSpc>
                <a:spcPct val="80000"/>
              </a:lnSpc>
              <a:buFontTx/>
              <a:buAutoNum type="arabicPeriod" startAt="4"/>
            </a:pPr>
            <a:r>
              <a:rPr lang="en-US" sz="8000" dirty="0" smtClean="0"/>
              <a:t>Learning about the </a:t>
            </a:r>
            <a:r>
              <a:rPr lang="en-US" sz="8000" b="1" i="1" dirty="0" smtClean="0"/>
              <a:t>natural history </a:t>
            </a:r>
            <a:r>
              <a:rPr lang="en-US" sz="8000" b="1" i="1" dirty="0" smtClean="0"/>
              <a:t>of diseases</a:t>
            </a:r>
            <a:r>
              <a:rPr lang="en-US" sz="8000" dirty="0" smtClean="0"/>
              <a:t> </a:t>
            </a:r>
            <a:r>
              <a:rPr lang="en-US" sz="8000" dirty="0" smtClean="0"/>
              <a:t>(NHD) and of their pathogenesis</a:t>
            </a:r>
            <a:r>
              <a:rPr lang="en-US" sz="8000" dirty="0" smtClean="0"/>
              <a:t>.</a:t>
            </a:r>
          </a:p>
          <a:p>
            <a:pPr>
              <a:buNone/>
            </a:pPr>
            <a:r>
              <a:rPr lang="en-US" sz="8000" dirty="0" smtClean="0"/>
              <a:t>	</a:t>
            </a:r>
            <a:endParaRPr lang="en-US" sz="8000" dirty="0" smtClean="0"/>
          </a:p>
          <a:p>
            <a:pPr>
              <a:buNone/>
            </a:pPr>
            <a:r>
              <a:rPr lang="en-US" sz="8000" dirty="0" smtClean="0"/>
              <a:t>	</a:t>
            </a:r>
            <a:r>
              <a:rPr lang="en-US" sz="8000" dirty="0" smtClean="0"/>
              <a:t>NHD </a:t>
            </a:r>
            <a:r>
              <a:rPr lang="en-US" sz="8000" dirty="0" smtClean="0"/>
              <a:t>- Is the progression of the disease from </a:t>
            </a:r>
            <a:r>
              <a:rPr lang="en-US" sz="8000" dirty="0" smtClean="0">
                <a:solidFill>
                  <a:schemeClr val="accent6">
                    <a:lumMod val="50000"/>
                  </a:schemeClr>
                </a:solidFill>
              </a:rPr>
              <a:t>inception</a:t>
            </a:r>
            <a:r>
              <a:rPr lang="en-US" sz="8000" dirty="0" smtClean="0"/>
              <a:t> to </a:t>
            </a:r>
            <a:r>
              <a:rPr lang="en-US" sz="8000" dirty="0" smtClean="0">
                <a:solidFill>
                  <a:schemeClr val="accent6">
                    <a:lumMod val="50000"/>
                  </a:schemeClr>
                </a:solidFill>
              </a:rPr>
              <a:t>termination</a:t>
            </a:r>
            <a:r>
              <a:rPr lang="en-US" sz="8000" dirty="0" smtClean="0"/>
              <a:t>.</a:t>
            </a:r>
          </a:p>
          <a:p>
            <a:pPr>
              <a:buNone/>
            </a:pPr>
            <a:r>
              <a:rPr lang="en-US" sz="8000" dirty="0" smtClean="0"/>
              <a:t>		</a:t>
            </a:r>
          </a:p>
          <a:p>
            <a:pPr>
              <a:buNone/>
            </a:pPr>
            <a:r>
              <a:rPr lang="en-US" sz="8000" dirty="0" smtClean="0"/>
              <a:t>		</a:t>
            </a:r>
            <a:r>
              <a:rPr lang="en-US" sz="8000" b="1" dirty="0" smtClean="0"/>
              <a:t>Healthy state</a:t>
            </a:r>
            <a:r>
              <a:rPr lang="en-US" sz="8000" dirty="0" smtClean="0"/>
              <a:t>                      </a:t>
            </a:r>
            <a:r>
              <a:rPr lang="en-US" sz="8000" b="1" dirty="0" smtClean="0"/>
              <a:t>Termination</a:t>
            </a:r>
          </a:p>
          <a:p>
            <a:pPr>
              <a:buNone/>
            </a:pPr>
            <a:r>
              <a:rPr lang="en-US" sz="8000" b="1" dirty="0" smtClean="0"/>
              <a:t>			</a:t>
            </a:r>
            <a:r>
              <a:rPr lang="en-US" sz="8000" b="1" dirty="0" smtClean="0"/>
              <a:t>     </a:t>
            </a:r>
            <a:r>
              <a:rPr lang="en-US" sz="8000" b="1" dirty="0" smtClean="0">
                <a:solidFill>
                  <a:schemeClr val="accent6">
                    <a:lumMod val="50000"/>
                  </a:schemeClr>
                </a:solidFill>
              </a:rPr>
              <a:t>Uninterrupted</a:t>
            </a:r>
          </a:p>
          <a:p>
            <a:pPr>
              <a:buNone/>
            </a:pPr>
            <a:endParaRPr lang="en-US" sz="8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8000" b="1" dirty="0" smtClean="0">
                <a:solidFill>
                  <a:schemeClr val="accent6">
                    <a:lumMod val="50000"/>
                  </a:schemeClr>
                </a:solidFill>
              </a:rPr>
              <a:t>	</a:t>
            </a:r>
            <a:r>
              <a:rPr lang="en-US" sz="8000" dirty="0" smtClean="0">
                <a:solidFill>
                  <a:srgbClr val="002060"/>
                </a:solidFill>
              </a:rPr>
              <a:t>Why </a:t>
            </a:r>
            <a:r>
              <a:rPr lang="en-US" sz="8000" dirty="0" smtClean="0">
                <a:solidFill>
                  <a:srgbClr val="002060"/>
                </a:solidFill>
              </a:rPr>
              <a:t>knowledge of the NHD?</a:t>
            </a:r>
            <a:endParaRPr lang="en-US" sz="8000" b="1" dirty="0" smtClean="0"/>
          </a:p>
          <a:p>
            <a:pPr algn="ctr"/>
            <a:r>
              <a:rPr lang="en-US" sz="8000" b="1" dirty="0" smtClean="0"/>
              <a:t>Prognosis.</a:t>
            </a:r>
          </a:p>
          <a:p>
            <a:pPr algn="ctr"/>
            <a:r>
              <a:rPr lang="en-US" sz="8000" b="1" dirty="0" smtClean="0"/>
              <a:t> Prevention</a:t>
            </a:r>
            <a:r>
              <a:rPr lang="en-US" sz="8000" dirty="0" smtClean="0">
                <a:solidFill>
                  <a:srgbClr val="00B050"/>
                </a:solidFill>
              </a:rPr>
              <a:t>.</a:t>
            </a:r>
          </a:p>
          <a:p>
            <a:pPr marL="742950" indent="-742950">
              <a:lnSpc>
                <a:spcPct val="80000"/>
              </a:lnSpc>
              <a:buNone/>
            </a:pPr>
            <a:endParaRPr lang="en-US" sz="8000" dirty="0" smtClean="0"/>
          </a:p>
          <a:p>
            <a:pPr marL="742950" indent="-742950">
              <a:lnSpc>
                <a:spcPct val="80000"/>
              </a:lnSpc>
              <a:buAutoNum type="arabicPeriod" startAt="3"/>
            </a:pPr>
            <a:endParaRPr lang="en-US" sz="8000" dirty="0" smtClean="0"/>
          </a:p>
          <a:p>
            <a:pPr>
              <a:lnSpc>
                <a:spcPct val="80000"/>
              </a:lnSpc>
              <a:buNone/>
            </a:pPr>
            <a:endParaRPr lang="en-US" sz="8000" dirty="0" smtClean="0"/>
          </a:p>
          <a:p>
            <a:pPr marL="742950" indent="-742950">
              <a:lnSpc>
                <a:spcPct val="80000"/>
              </a:lnSpc>
              <a:buFontTx/>
              <a:buAutoNum type="arabicPeriod"/>
            </a:pPr>
            <a:endParaRPr lang="en-US" sz="2000" i="1" dirty="0" smtClean="0">
              <a:solidFill>
                <a:srgbClr val="7030A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36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3600" dirty="0" smtClean="0"/>
              <a:t>.</a:t>
            </a:r>
          </a:p>
          <a:p>
            <a:endParaRPr lang="en-US" dirty="0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62D642-9ADF-48FE-B9B2-AE172B6F40F3}" type="slidenum">
              <a:rPr lang="en-US" smtClean="0">
                <a:latin typeface="Arial" pitchFamily="34" charset="0"/>
              </a:rPr>
              <a:pPr/>
              <a:t>31</a:t>
            </a:fld>
            <a:endParaRPr lang="en-US" dirty="0" smtClean="0">
              <a:latin typeface="Arial" pitchFamily="34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743200" y="3810000"/>
            <a:ext cx="6096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Stages in the NHD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4906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Susceptibility stage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smtClean="0">
                <a:solidFill>
                  <a:srgbClr val="0070C0"/>
                </a:solidFill>
              </a:rPr>
              <a:t>Subclinical (or Pre-symptomatic ) stage</a:t>
            </a:r>
            <a:r>
              <a:rPr lang="en-US" sz="2400" dirty="0" smtClean="0"/>
              <a:t>.</a:t>
            </a:r>
          </a:p>
          <a:p>
            <a:pPr lvl="2"/>
            <a:r>
              <a:rPr lang="en-US" dirty="0" smtClean="0"/>
              <a:t>Clinical (or symptomatic ) stage.</a:t>
            </a:r>
          </a:p>
          <a:p>
            <a:pPr lvl="3"/>
            <a:r>
              <a:rPr lang="en-US" sz="2400" dirty="0" smtClean="0">
                <a:solidFill>
                  <a:srgbClr val="00B050"/>
                </a:solidFill>
              </a:rPr>
              <a:t>Disability (or death) stage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5B80-1BAB-4DBE-8E1C-9BF25CCD0C2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57200"/>
            <a:ext cx="8497888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4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368633-E608-4338-B880-0054F1DF6179}" type="slidenum">
              <a:rPr lang="en-US" smtClean="0">
                <a:latin typeface="Arial" pitchFamily="34" charset="0"/>
              </a:rPr>
              <a:pPr/>
              <a:t>33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4" name="Rectangle 6"/>
          <p:cNvSpPr>
            <a:spLocks noGrp="1" noChangeArrowheads="1"/>
          </p:cNvSpPr>
          <p:nvPr>
            <p:ph type="title"/>
          </p:nvPr>
        </p:nvSpPr>
        <p:spPr>
          <a:xfrm>
            <a:off x="600075" y="76200"/>
            <a:ext cx="7772400" cy="533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Natural history of disease</a:t>
            </a:r>
            <a:endParaRPr lang="en-US" sz="360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1315" name="Line 7"/>
          <p:cNvSpPr>
            <a:spLocks noChangeShapeType="1"/>
          </p:cNvSpPr>
          <p:nvPr/>
        </p:nvSpPr>
        <p:spPr bwMode="auto">
          <a:xfrm>
            <a:off x="700088" y="2932113"/>
            <a:ext cx="8142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1316" name="Line 8"/>
          <p:cNvSpPr>
            <a:spLocks noChangeShapeType="1"/>
          </p:cNvSpPr>
          <p:nvPr/>
        </p:nvSpPr>
        <p:spPr bwMode="auto">
          <a:xfrm>
            <a:off x="2432050" y="2930525"/>
            <a:ext cx="0" cy="952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1317" name="Line 9"/>
          <p:cNvSpPr>
            <a:spLocks noChangeShapeType="1"/>
          </p:cNvSpPr>
          <p:nvPr/>
        </p:nvSpPr>
        <p:spPr bwMode="auto">
          <a:xfrm>
            <a:off x="4635500" y="2913063"/>
            <a:ext cx="0" cy="952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1318" name="Line 10"/>
          <p:cNvSpPr>
            <a:spLocks noChangeShapeType="1"/>
          </p:cNvSpPr>
          <p:nvPr/>
        </p:nvSpPr>
        <p:spPr bwMode="auto">
          <a:xfrm>
            <a:off x="6867525" y="2947988"/>
            <a:ext cx="0" cy="952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1319" name="Line 11"/>
          <p:cNvSpPr>
            <a:spLocks noChangeShapeType="1"/>
          </p:cNvSpPr>
          <p:nvPr/>
        </p:nvSpPr>
        <p:spPr bwMode="auto">
          <a:xfrm flipV="1">
            <a:off x="1393825" y="3941763"/>
            <a:ext cx="0" cy="808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1320" name="Line 12"/>
          <p:cNvSpPr>
            <a:spLocks noChangeShapeType="1"/>
          </p:cNvSpPr>
          <p:nvPr/>
        </p:nvSpPr>
        <p:spPr bwMode="auto">
          <a:xfrm>
            <a:off x="5483225" y="2197100"/>
            <a:ext cx="0" cy="7508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1321" name="Line 13"/>
          <p:cNvSpPr>
            <a:spLocks noChangeShapeType="1"/>
          </p:cNvSpPr>
          <p:nvPr/>
        </p:nvSpPr>
        <p:spPr bwMode="auto">
          <a:xfrm flipH="1">
            <a:off x="4622800" y="1489075"/>
            <a:ext cx="3175" cy="14366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1322" name="Line 14"/>
          <p:cNvSpPr>
            <a:spLocks noChangeShapeType="1"/>
          </p:cNvSpPr>
          <p:nvPr/>
        </p:nvSpPr>
        <p:spPr bwMode="auto">
          <a:xfrm>
            <a:off x="3617913" y="2470150"/>
            <a:ext cx="0" cy="463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1323" name="Line 15"/>
          <p:cNvSpPr>
            <a:spLocks noChangeShapeType="1"/>
          </p:cNvSpPr>
          <p:nvPr/>
        </p:nvSpPr>
        <p:spPr bwMode="auto">
          <a:xfrm>
            <a:off x="2428875" y="1752600"/>
            <a:ext cx="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1324" name="Rectangle 19"/>
          <p:cNvSpPr>
            <a:spLocks noChangeArrowheads="1"/>
          </p:cNvSpPr>
          <p:nvPr/>
        </p:nvSpPr>
        <p:spPr bwMode="auto">
          <a:xfrm>
            <a:off x="355600" y="3170238"/>
            <a:ext cx="2136775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</a:rPr>
              <a:t>Stage of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</a:rPr>
              <a:t>susceptibility</a:t>
            </a:r>
            <a:endParaRPr lang="en-US" sz="2400" b="1">
              <a:solidFill>
                <a:schemeClr val="accent1"/>
              </a:solidFill>
            </a:endParaRPr>
          </a:p>
        </p:txBody>
      </p:sp>
      <p:sp>
        <p:nvSpPr>
          <p:cNvPr id="141325" name="Rectangle 20"/>
          <p:cNvSpPr>
            <a:spLocks noChangeArrowheads="1"/>
          </p:cNvSpPr>
          <p:nvPr/>
        </p:nvSpPr>
        <p:spPr bwMode="auto">
          <a:xfrm>
            <a:off x="2547938" y="3019425"/>
            <a:ext cx="2020887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</a:rPr>
              <a:t>Stage of subclinical disease</a:t>
            </a:r>
            <a:endParaRPr lang="en-US" sz="2400" b="1">
              <a:solidFill>
                <a:schemeClr val="accent1"/>
              </a:solidFill>
            </a:endParaRPr>
          </a:p>
        </p:txBody>
      </p:sp>
      <p:sp>
        <p:nvSpPr>
          <p:cNvPr id="141326" name="Rectangle 21"/>
          <p:cNvSpPr>
            <a:spLocks noChangeArrowheads="1"/>
          </p:cNvSpPr>
          <p:nvPr/>
        </p:nvSpPr>
        <p:spPr bwMode="auto">
          <a:xfrm>
            <a:off x="4598988" y="3106738"/>
            <a:ext cx="2193925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</a:rPr>
              <a:t>Stage of clinical disease</a:t>
            </a:r>
            <a:endParaRPr lang="en-US" sz="2400" b="1">
              <a:solidFill>
                <a:schemeClr val="accent1"/>
              </a:solidFill>
            </a:endParaRPr>
          </a:p>
        </p:txBody>
      </p:sp>
      <p:sp>
        <p:nvSpPr>
          <p:cNvPr id="141327" name="Rectangle 22"/>
          <p:cNvSpPr>
            <a:spLocks noChangeArrowheads="1"/>
          </p:cNvSpPr>
          <p:nvPr/>
        </p:nvSpPr>
        <p:spPr bwMode="auto">
          <a:xfrm>
            <a:off x="6794500" y="2960688"/>
            <a:ext cx="228123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</a:rPr>
              <a:t>Stage of recovery, disability or death</a:t>
            </a:r>
            <a:endParaRPr lang="en-US" sz="2400" b="1">
              <a:solidFill>
                <a:schemeClr val="accent1"/>
              </a:solidFill>
            </a:endParaRPr>
          </a:p>
        </p:txBody>
      </p:sp>
      <p:sp>
        <p:nvSpPr>
          <p:cNvPr id="160791" name="Rectangle 23"/>
          <p:cNvSpPr>
            <a:spLocks noChangeArrowheads="1"/>
          </p:cNvSpPr>
          <p:nvPr/>
        </p:nvSpPr>
        <p:spPr bwMode="auto">
          <a:xfrm>
            <a:off x="142875" y="4894263"/>
            <a:ext cx="25701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>
                <a:solidFill>
                  <a:srgbClr val="00B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PRIMARY PREVENTION</a:t>
            </a:r>
            <a:endParaRPr lang="en-US" sz="2400" b="1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60792" name="Rectangle 24"/>
          <p:cNvSpPr>
            <a:spLocks noChangeArrowheads="1"/>
          </p:cNvSpPr>
          <p:nvPr/>
        </p:nvSpPr>
        <p:spPr bwMode="auto">
          <a:xfrm>
            <a:off x="2547938" y="5126038"/>
            <a:ext cx="23685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>
                <a:solidFill>
                  <a:srgbClr val="00B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SECONDARY PREVENTION</a:t>
            </a:r>
            <a:endParaRPr lang="en-US" sz="2400" b="1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60793" name="Rectangle 25"/>
          <p:cNvSpPr>
            <a:spLocks noChangeArrowheads="1"/>
          </p:cNvSpPr>
          <p:nvPr/>
        </p:nvSpPr>
        <p:spPr bwMode="auto">
          <a:xfrm>
            <a:off x="5934075" y="5334000"/>
            <a:ext cx="24542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>
                <a:solidFill>
                  <a:srgbClr val="00B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TERTIARY PREVENTION</a:t>
            </a:r>
            <a:endParaRPr lang="en-US" sz="2400" b="1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41331" name="Line 26"/>
          <p:cNvSpPr>
            <a:spLocks noChangeShapeType="1"/>
          </p:cNvSpPr>
          <p:nvPr/>
        </p:nvSpPr>
        <p:spPr bwMode="auto">
          <a:xfrm>
            <a:off x="5695950" y="5299075"/>
            <a:ext cx="2425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1332" name="Rectangle 27"/>
          <p:cNvSpPr>
            <a:spLocks noChangeArrowheads="1"/>
          </p:cNvSpPr>
          <p:nvPr/>
        </p:nvSpPr>
        <p:spPr bwMode="auto">
          <a:xfrm>
            <a:off x="1676400" y="1219200"/>
            <a:ext cx="171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00FF"/>
                </a:solidFill>
              </a:rPr>
              <a:t>Exposure</a:t>
            </a:r>
            <a:endParaRPr lang="en-US" sz="2400" b="1">
              <a:solidFill>
                <a:schemeClr val="accent2"/>
              </a:solidFill>
            </a:endParaRPr>
          </a:p>
        </p:txBody>
      </p:sp>
      <p:sp>
        <p:nvSpPr>
          <p:cNvPr id="141333" name="Rectangle 28"/>
          <p:cNvSpPr>
            <a:spLocks noChangeArrowheads="1"/>
          </p:cNvSpPr>
          <p:nvPr/>
        </p:nvSpPr>
        <p:spPr bwMode="auto">
          <a:xfrm>
            <a:off x="2636838" y="1871663"/>
            <a:ext cx="1963737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sz="2400" b="1">
                <a:solidFill>
                  <a:srgbClr val="0000FF"/>
                </a:solidFill>
              </a:rPr>
              <a:t>Pathologic</a:t>
            </a:r>
          </a:p>
          <a:p>
            <a:pPr>
              <a:lnSpc>
                <a:spcPct val="40000"/>
              </a:lnSpc>
              <a:spcBef>
                <a:spcPct val="50000"/>
              </a:spcBef>
            </a:pPr>
            <a:r>
              <a:rPr lang="en-US" sz="2400" b="1">
                <a:solidFill>
                  <a:srgbClr val="0000FF"/>
                </a:solidFill>
              </a:rPr>
              <a:t>changes</a:t>
            </a:r>
            <a:endParaRPr lang="en-US" sz="2400" b="1">
              <a:solidFill>
                <a:schemeClr val="accent2"/>
              </a:solidFill>
            </a:endParaRPr>
          </a:p>
        </p:txBody>
      </p:sp>
      <p:sp>
        <p:nvSpPr>
          <p:cNvPr id="141334" name="Rectangle 29"/>
          <p:cNvSpPr>
            <a:spLocks noChangeArrowheads="1"/>
          </p:cNvSpPr>
          <p:nvPr/>
        </p:nvSpPr>
        <p:spPr bwMode="auto">
          <a:xfrm>
            <a:off x="3676650" y="854075"/>
            <a:ext cx="178911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400" b="1">
                <a:solidFill>
                  <a:srgbClr val="0000FF"/>
                </a:solidFill>
              </a:rPr>
              <a:t>Onset of symptoms</a:t>
            </a:r>
            <a:endParaRPr lang="en-US" sz="2400" b="1">
              <a:solidFill>
                <a:schemeClr val="accent2"/>
              </a:solidFill>
            </a:endParaRPr>
          </a:p>
        </p:txBody>
      </p:sp>
      <p:sp>
        <p:nvSpPr>
          <p:cNvPr id="141335" name="Line 30"/>
          <p:cNvSpPr>
            <a:spLocks noChangeShapeType="1"/>
          </p:cNvSpPr>
          <p:nvPr/>
        </p:nvSpPr>
        <p:spPr bwMode="auto">
          <a:xfrm>
            <a:off x="5494338" y="2192338"/>
            <a:ext cx="952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1336" name="Line 31"/>
          <p:cNvSpPr>
            <a:spLocks noChangeShapeType="1"/>
          </p:cNvSpPr>
          <p:nvPr/>
        </p:nvSpPr>
        <p:spPr bwMode="auto">
          <a:xfrm flipV="1">
            <a:off x="6446838" y="1538288"/>
            <a:ext cx="0" cy="663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1337" name="Rectangle 32"/>
          <p:cNvSpPr>
            <a:spLocks noChangeArrowheads="1"/>
          </p:cNvSpPr>
          <p:nvPr/>
        </p:nvSpPr>
        <p:spPr bwMode="auto">
          <a:xfrm>
            <a:off x="5629275" y="838200"/>
            <a:ext cx="21431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400" b="1">
                <a:solidFill>
                  <a:srgbClr val="0000FF"/>
                </a:solidFill>
              </a:rPr>
              <a:t>Usual time of diagnosis</a:t>
            </a:r>
          </a:p>
        </p:txBody>
      </p:sp>
      <p:sp>
        <p:nvSpPr>
          <p:cNvPr id="141338" name="Line 33"/>
          <p:cNvSpPr>
            <a:spLocks noChangeShapeType="1"/>
          </p:cNvSpPr>
          <p:nvPr/>
        </p:nvSpPr>
        <p:spPr bwMode="auto">
          <a:xfrm flipV="1">
            <a:off x="3571875" y="4114800"/>
            <a:ext cx="0" cy="960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1339" name="Line 34"/>
          <p:cNvSpPr>
            <a:spLocks noChangeShapeType="1"/>
          </p:cNvSpPr>
          <p:nvPr/>
        </p:nvSpPr>
        <p:spPr bwMode="auto">
          <a:xfrm flipV="1">
            <a:off x="8105775" y="4468813"/>
            <a:ext cx="0" cy="808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1340" name="Line 35"/>
          <p:cNvSpPr>
            <a:spLocks noChangeShapeType="1"/>
          </p:cNvSpPr>
          <p:nvPr/>
        </p:nvSpPr>
        <p:spPr bwMode="auto">
          <a:xfrm flipV="1">
            <a:off x="5686425" y="392430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1341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2C11F4E-B95C-436B-97F8-1400D0CD7ADA}" type="slidenum">
              <a:rPr lang="en-US" smtClean="0">
                <a:latin typeface="Arial" pitchFamily="34" charset="0"/>
              </a:rPr>
              <a:pPr/>
              <a:t>34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dirty="0" smtClean="0"/>
              <a:t>NATURAL HISTORY </a:t>
            </a:r>
            <a:br>
              <a:rPr lang="en-US" sz="3200" dirty="0" smtClean="0"/>
            </a:br>
            <a:r>
              <a:rPr lang="en-US" sz="2400" dirty="0" smtClean="0"/>
              <a:t>Vs</a:t>
            </a:r>
            <a:r>
              <a:rPr lang="en-US" sz="3200" dirty="0" smtClean="0"/>
              <a:t>. </a:t>
            </a:r>
            <a:br>
              <a:rPr lang="en-US" sz="3200" dirty="0" smtClean="0"/>
            </a:br>
            <a:r>
              <a:rPr lang="en-US" sz="3200" dirty="0" smtClean="0"/>
              <a:t>PREVENTION</a:t>
            </a:r>
          </a:p>
        </p:txBody>
      </p:sp>
      <p:graphicFrame>
        <p:nvGraphicFramePr>
          <p:cNvPr id="15384" name="Group 24"/>
          <p:cNvGraphicFramePr>
            <a:graphicFrameLocks noGrp="1"/>
          </p:cNvGraphicFramePr>
          <p:nvPr>
            <p:ph idx="1"/>
          </p:nvPr>
        </p:nvGraphicFramePr>
        <p:xfrm>
          <a:off x="457200" y="1941513"/>
          <a:ext cx="8001000" cy="3469207"/>
        </p:xfrm>
        <a:graphic>
          <a:graphicData uri="http://schemas.openxmlformats.org/drawingml/2006/table">
            <a:tbl>
              <a:tblPr/>
              <a:tblGrid>
                <a:gridCol w="4114800"/>
                <a:gridCol w="3886200"/>
              </a:tblGrid>
              <a:tr h="8754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Stage/State of Disease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Level of Prevention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54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Healthy State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Primary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6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Pre-symptomatic or Symptomatic Stage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Secondary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33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Disability Stage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Tertiary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235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7A6BB4D-CBCC-4865-B9FA-4088AD43D994}" type="slidenum">
              <a:rPr lang="en-US" smtClean="0">
                <a:latin typeface="Arial" pitchFamily="34" charset="0"/>
              </a:rPr>
              <a:pPr/>
              <a:t>35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8382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Uses of </a:t>
            </a:r>
            <a:r>
              <a:rPr lang="en-US" sz="2400" b="1" dirty="0" err="1" smtClean="0"/>
              <a:t>Epi</a:t>
            </a:r>
            <a:r>
              <a:rPr lang="en-US" sz="2400" b="1" dirty="0" smtClean="0"/>
              <a:t>. </a:t>
            </a:r>
            <a:r>
              <a:rPr lang="en-US" sz="2400" dirty="0" smtClean="0"/>
              <a:t>(cont.)</a:t>
            </a:r>
          </a:p>
        </p:txBody>
      </p:sp>
      <p:sp>
        <p:nvSpPr>
          <p:cNvPr id="14336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4906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7030A0"/>
                </a:solidFill>
              </a:rPr>
              <a:t>	</a:t>
            </a:r>
            <a:r>
              <a:rPr lang="en-US" sz="2000" dirty="0" smtClean="0"/>
              <a:t>5.	</a:t>
            </a:r>
            <a:r>
              <a:rPr lang="en-US" sz="2000" i="1" dirty="0" smtClean="0">
                <a:solidFill>
                  <a:schemeClr val="accent6">
                    <a:lumMod val="50000"/>
                  </a:schemeClr>
                </a:solidFill>
              </a:rPr>
              <a:t>Screening</a:t>
            </a:r>
            <a:r>
              <a:rPr lang="en-US" sz="2000" dirty="0" smtClean="0"/>
              <a:t> for diseases and risk factors</a:t>
            </a:r>
            <a:r>
              <a:rPr lang="en-US" sz="2000" dirty="0" smtClean="0"/>
              <a:t>.</a:t>
            </a:r>
          </a:p>
          <a:p>
            <a:pPr marL="1143000" lvl="1" indent="-742950">
              <a:lnSpc>
                <a:spcPct val="80000"/>
              </a:lnSpc>
              <a:buNone/>
            </a:pPr>
            <a:r>
              <a:rPr lang="en-US" sz="2000" dirty="0" smtClean="0"/>
              <a:t>6.      </a:t>
            </a:r>
            <a:r>
              <a:rPr lang="en-US" sz="2000" dirty="0" smtClean="0"/>
              <a:t>Planning, implementing, </a:t>
            </a:r>
            <a:r>
              <a:rPr lang="en-US" sz="2000" dirty="0" smtClean="0"/>
              <a:t>monitoring and </a:t>
            </a:r>
            <a:r>
              <a:rPr lang="en-US" sz="2000" dirty="0" smtClean="0"/>
              <a:t>evaluating of health </a:t>
            </a:r>
            <a:r>
              <a:rPr lang="en-US" sz="2000" dirty="0" err="1" smtClean="0"/>
              <a:t>programmes</a:t>
            </a:r>
            <a:r>
              <a:rPr lang="en-US" sz="2000" dirty="0" smtClean="0"/>
              <a:t>.</a:t>
            </a:r>
          </a:p>
          <a:p>
            <a:pPr marL="1143000" lvl="1" indent="-742950">
              <a:lnSpc>
                <a:spcPct val="80000"/>
              </a:lnSpc>
              <a:buNone/>
            </a:pPr>
            <a:r>
              <a:rPr lang="en-US" sz="2000" dirty="0" smtClean="0"/>
              <a:t>7.       Surveillance </a:t>
            </a:r>
            <a:r>
              <a:rPr lang="en-US" sz="2000" dirty="0" smtClean="0"/>
              <a:t>for specific health conditions in the population</a:t>
            </a:r>
            <a:r>
              <a:rPr lang="en-US" sz="2000" dirty="0" smtClean="0"/>
              <a:t>.</a:t>
            </a:r>
          </a:p>
          <a:p>
            <a:pPr lvl="1">
              <a:buFontTx/>
              <a:buNone/>
            </a:pPr>
            <a:r>
              <a:rPr lang="en-US" sz="2000" dirty="0" smtClean="0"/>
              <a:t>8.      Identification </a:t>
            </a:r>
            <a:r>
              <a:rPr lang="en-US" sz="2000" dirty="0" smtClean="0"/>
              <a:t>and investigation of outbreaks or </a:t>
            </a:r>
            <a:r>
              <a:rPr lang="en-US" sz="2000" dirty="0" smtClean="0"/>
              <a:t>epidemics.</a:t>
            </a:r>
            <a:endParaRPr lang="en-US" sz="2000" dirty="0" smtClean="0"/>
          </a:p>
          <a:p>
            <a:pPr lvl="2">
              <a:buFontTx/>
              <a:buNone/>
            </a:pPr>
            <a:endParaRPr lang="en-US" sz="2000" dirty="0" smtClean="0"/>
          </a:p>
          <a:p>
            <a:pPr marL="1143000" lvl="1" indent="-742950">
              <a:lnSpc>
                <a:spcPct val="80000"/>
              </a:lnSpc>
              <a:buFont typeface="Arial" pitchFamily="34" charset="0"/>
              <a:buAutoNum type="arabicPlain" startAt="6"/>
            </a:pPr>
            <a:endParaRPr lang="en-US" sz="2000" dirty="0" smtClean="0"/>
          </a:p>
          <a:p>
            <a:pPr marL="1143000" lvl="1" indent="-742950">
              <a:lnSpc>
                <a:spcPct val="80000"/>
              </a:lnSpc>
              <a:buFont typeface="Arial" pitchFamily="34" charset="0"/>
              <a:buAutoNum type="arabicPlain" startAt="6"/>
            </a:pPr>
            <a:endParaRPr lang="en-US" sz="2000" dirty="0" smtClean="0"/>
          </a:p>
          <a:p>
            <a:pPr marL="1143000" lvl="1" indent="-742950">
              <a:lnSpc>
                <a:spcPct val="80000"/>
              </a:lnSpc>
              <a:buAutoNum type="arabicPlain" startAt="6"/>
            </a:pPr>
            <a:endParaRPr lang="en-US" sz="20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 smtClean="0"/>
              <a:t> </a:t>
            </a:r>
            <a:endParaRPr lang="en-US" sz="2000" dirty="0" smtClean="0"/>
          </a:p>
          <a:p>
            <a:pPr lvl="1"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7CD8C5B-584E-4EFD-8B31-4E723C358F3D}" type="slidenum">
              <a:rPr lang="en-US" smtClean="0">
                <a:latin typeface="Arial" pitchFamily="34" charset="0"/>
              </a:rPr>
              <a:pPr/>
              <a:t>36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Text Box 2"/>
          <p:cNvSpPr txBox="1"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600" b="1" dirty="0" smtClean="0">
                <a:effectLst/>
              </a:rPr>
              <a:t>Endemic, Epidemic and Pandemic</a:t>
            </a:r>
            <a:r>
              <a:rPr lang="en-US" sz="2600" b="1" dirty="0" smtClean="0"/>
              <a:t> </a:t>
            </a:r>
          </a:p>
        </p:txBody>
      </p:sp>
      <p:sp>
        <p:nvSpPr>
          <p:cNvPr id="51203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686800" cy="26670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300" dirty="0" smtClean="0">
                <a:solidFill>
                  <a:srgbClr val="00CC99"/>
                </a:solidFill>
                <a:effectLst/>
              </a:rPr>
              <a:t>Endemic </a:t>
            </a:r>
            <a:r>
              <a:rPr lang="en-US" sz="2300" dirty="0" smtClean="0">
                <a:effectLst/>
              </a:rPr>
              <a:t>- The habitual presence (or usual occurrence) of a 			disease within a given geographic area</a:t>
            </a:r>
          </a:p>
          <a:p>
            <a:pPr eaLnBrk="1" hangingPunct="1">
              <a:lnSpc>
                <a:spcPct val="90000"/>
              </a:lnSpc>
            </a:pPr>
            <a:r>
              <a:rPr lang="en-US" sz="2300" dirty="0" smtClean="0">
                <a:solidFill>
                  <a:srgbClr val="00CC99"/>
                </a:solidFill>
                <a:effectLst/>
              </a:rPr>
              <a:t>Epidemic </a:t>
            </a:r>
            <a:r>
              <a:rPr lang="en-US" sz="2300" dirty="0" smtClean="0">
                <a:effectLst/>
              </a:rPr>
              <a:t>- The occurrence of an infectious disease clearly in 			excess of normal expectancy, and generated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300" dirty="0" smtClean="0">
                <a:effectLst/>
              </a:rPr>
              <a:t>       		from a common or propagated source</a:t>
            </a:r>
          </a:p>
          <a:p>
            <a:pPr eaLnBrk="1" hangingPunct="1">
              <a:lnSpc>
                <a:spcPct val="90000"/>
              </a:lnSpc>
            </a:pPr>
            <a:r>
              <a:rPr lang="en-US" sz="2300" dirty="0" smtClean="0">
                <a:solidFill>
                  <a:srgbClr val="00CC99"/>
                </a:solidFill>
                <a:effectLst/>
              </a:rPr>
              <a:t>Pandemic </a:t>
            </a:r>
            <a:r>
              <a:rPr lang="en-US" sz="2300" dirty="0" smtClean="0">
                <a:effectLst/>
              </a:rPr>
              <a:t>- A worldwide epidemic affecting an exceptionally 			high proportion of the global population</a:t>
            </a:r>
          </a:p>
        </p:txBody>
      </p:sp>
      <p:sp>
        <p:nvSpPr>
          <p:cNvPr id="51204" name="Line 4"/>
          <p:cNvSpPr>
            <a:spLocks noChangeShapeType="1"/>
          </p:cNvSpPr>
          <p:nvPr/>
        </p:nvSpPr>
        <p:spPr bwMode="auto">
          <a:xfrm>
            <a:off x="1660525" y="3860800"/>
            <a:ext cx="0" cy="2360613"/>
          </a:xfrm>
          <a:prstGeom prst="line">
            <a:avLst/>
          </a:prstGeom>
          <a:noFill/>
          <a:ln w="1905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5" name="Line 5"/>
          <p:cNvSpPr>
            <a:spLocks noChangeShapeType="1"/>
          </p:cNvSpPr>
          <p:nvPr/>
        </p:nvSpPr>
        <p:spPr bwMode="auto">
          <a:xfrm>
            <a:off x="1647825" y="6221413"/>
            <a:ext cx="6894513" cy="25400"/>
          </a:xfrm>
          <a:prstGeom prst="line">
            <a:avLst/>
          </a:prstGeom>
          <a:noFill/>
          <a:ln w="1905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6" name="Freeform 6"/>
          <p:cNvSpPr>
            <a:spLocks/>
          </p:cNvSpPr>
          <p:nvPr/>
        </p:nvSpPr>
        <p:spPr bwMode="auto">
          <a:xfrm>
            <a:off x="1922463" y="4048125"/>
            <a:ext cx="6002337" cy="1878013"/>
          </a:xfrm>
          <a:custGeom>
            <a:avLst/>
            <a:gdLst>
              <a:gd name="T0" fmla="*/ 0 w 3879"/>
              <a:gd name="T1" fmla="*/ 1649413 h 1183"/>
              <a:gd name="T2" fmla="*/ 194972 w 3879"/>
              <a:gd name="T3" fmla="*/ 1436688 h 1183"/>
              <a:gd name="T4" fmla="*/ 377564 w 3879"/>
              <a:gd name="T5" fmla="*/ 1449388 h 1183"/>
              <a:gd name="T6" fmla="*/ 425533 w 3879"/>
              <a:gd name="T7" fmla="*/ 1573213 h 1183"/>
              <a:gd name="T8" fmla="*/ 584915 w 3879"/>
              <a:gd name="T9" fmla="*/ 1762126 h 1183"/>
              <a:gd name="T10" fmla="*/ 827855 w 3879"/>
              <a:gd name="T11" fmla="*/ 1736726 h 1183"/>
              <a:gd name="T12" fmla="*/ 1253388 w 3879"/>
              <a:gd name="T13" fmla="*/ 1398588 h 1183"/>
              <a:gd name="T14" fmla="*/ 1350874 w 3879"/>
              <a:gd name="T15" fmla="*/ 1411288 h 1183"/>
              <a:gd name="T16" fmla="*/ 1412770 w 3879"/>
              <a:gd name="T17" fmla="*/ 1485900 h 1183"/>
              <a:gd name="T18" fmla="*/ 1521087 w 3879"/>
              <a:gd name="T19" fmla="*/ 1636713 h 1183"/>
              <a:gd name="T20" fmla="*/ 1850682 w 3879"/>
              <a:gd name="T21" fmla="*/ 1836738 h 1183"/>
              <a:gd name="T22" fmla="*/ 2008516 w 3879"/>
              <a:gd name="T23" fmla="*/ 1824038 h 1183"/>
              <a:gd name="T24" fmla="*/ 2081244 w 3879"/>
              <a:gd name="T25" fmla="*/ 1773238 h 1183"/>
              <a:gd name="T26" fmla="*/ 2373701 w 3879"/>
              <a:gd name="T27" fmla="*/ 1449388 h 1183"/>
              <a:gd name="T28" fmla="*/ 2641400 w 3879"/>
              <a:gd name="T29" fmla="*/ 1549400 h 1183"/>
              <a:gd name="T30" fmla="*/ 2861129 w 3879"/>
              <a:gd name="T31" fmla="*/ 1824038 h 1183"/>
              <a:gd name="T32" fmla="*/ 3080859 w 3879"/>
              <a:gd name="T33" fmla="*/ 1836738 h 1183"/>
              <a:gd name="T34" fmla="*/ 3251073 w 3879"/>
              <a:gd name="T35" fmla="*/ 1811338 h 1183"/>
              <a:gd name="T36" fmla="*/ 3543530 w 3879"/>
              <a:gd name="T37" fmla="*/ 1585913 h 1183"/>
              <a:gd name="T38" fmla="*/ 3664227 w 3879"/>
              <a:gd name="T39" fmla="*/ 1436688 h 1183"/>
              <a:gd name="T40" fmla="*/ 3761713 w 3879"/>
              <a:gd name="T41" fmla="*/ 1262063 h 1183"/>
              <a:gd name="T42" fmla="*/ 3846819 w 3879"/>
              <a:gd name="T43" fmla="*/ 1087438 h 1183"/>
              <a:gd name="T44" fmla="*/ 3931926 w 3879"/>
              <a:gd name="T45" fmla="*/ 887413 h 1183"/>
              <a:gd name="T46" fmla="*/ 4029412 w 3879"/>
              <a:gd name="T47" fmla="*/ 574675 h 1183"/>
              <a:gd name="T48" fmla="*/ 4078928 w 3879"/>
              <a:gd name="T49" fmla="*/ 336550 h 1183"/>
              <a:gd name="T50" fmla="*/ 4224383 w 3879"/>
              <a:gd name="T51" fmla="*/ 0 h 1183"/>
              <a:gd name="T52" fmla="*/ 4444113 w 3879"/>
              <a:gd name="T53" fmla="*/ 49213 h 1183"/>
              <a:gd name="T54" fmla="*/ 4601947 w 3879"/>
              <a:gd name="T55" fmla="*/ 212725 h 1183"/>
              <a:gd name="T56" fmla="*/ 4651463 w 3879"/>
              <a:gd name="T57" fmla="*/ 287338 h 1183"/>
              <a:gd name="T58" fmla="*/ 4674674 w 3879"/>
              <a:gd name="T59" fmla="*/ 325438 h 1183"/>
              <a:gd name="T60" fmla="*/ 4687053 w 3879"/>
              <a:gd name="T61" fmla="*/ 374650 h 1183"/>
              <a:gd name="T62" fmla="*/ 4736570 w 3879"/>
              <a:gd name="T63" fmla="*/ 474663 h 1183"/>
              <a:gd name="T64" fmla="*/ 4809297 w 3879"/>
              <a:gd name="T65" fmla="*/ 736600 h 1183"/>
              <a:gd name="T66" fmla="*/ 4844887 w 3879"/>
              <a:gd name="T67" fmla="*/ 911225 h 1183"/>
              <a:gd name="T68" fmla="*/ 4954752 w 3879"/>
              <a:gd name="T69" fmla="*/ 1498600 h 1183"/>
              <a:gd name="T70" fmla="*/ 5039859 w 3879"/>
              <a:gd name="T71" fmla="*/ 1662113 h 1183"/>
              <a:gd name="T72" fmla="*/ 5392664 w 3879"/>
              <a:gd name="T73" fmla="*/ 1736726 h 1183"/>
              <a:gd name="T74" fmla="*/ 6002337 w 3879"/>
              <a:gd name="T75" fmla="*/ 1724026 h 118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879"/>
              <a:gd name="T115" fmla="*/ 0 h 1183"/>
              <a:gd name="T116" fmla="*/ 3879 w 3879"/>
              <a:gd name="T117" fmla="*/ 1183 h 118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879" h="1183">
                <a:moveTo>
                  <a:pt x="0" y="1039"/>
                </a:moveTo>
                <a:cubicBezTo>
                  <a:pt x="37" y="982"/>
                  <a:pt x="68" y="944"/>
                  <a:pt x="126" y="905"/>
                </a:cubicBezTo>
                <a:cubicBezTo>
                  <a:pt x="165" y="908"/>
                  <a:pt x="206" y="904"/>
                  <a:pt x="244" y="913"/>
                </a:cubicBezTo>
                <a:cubicBezTo>
                  <a:pt x="264" y="918"/>
                  <a:pt x="271" y="978"/>
                  <a:pt x="275" y="991"/>
                </a:cubicBezTo>
                <a:cubicBezTo>
                  <a:pt x="292" y="1046"/>
                  <a:pt x="321" y="1091"/>
                  <a:pt x="378" y="1110"/>
                </a:cubicBezTo>
                <a:cubicBezTo>
                  <a:pt x="424" y="1107"/>
                  <a:pt x="487" y="1115"/>
                  <a:pt x="535" y="1094"/>
                </a:cubicBezTo>
                <a:cubicBezTo>
                  <a:pt x="647" y="1045"/>
                  <a:pt x="696" y="921"/>
                  <a:pt x="810" y="881"/>
                </a:cubicBezTo>
                <a:cubicBezTo>
                  <a:pt x="831" y="884"/>
                  <a:pt x="853" y="882"/>
                  <a:pt x="873" y="889"/>
                </a:cubicBezTo>
                <a:cubicBezTo>
                  <a:pt x="885" y="893"/>
                  <a:pt x="906" y="925"/>
                  <a:pt x="913" y="936"/>
                </a:cubicBezTo>
                <a:cubicBezTo>
                  <a:pt x="935" y="970"/>
                  <a:pt x="957" y="1001"/>
                  <a:pt x="983" y="1031"/>
                </a:cubicBezTo>
                <a:cubicBezTo>
                  <a:pt x="1043" y="1098"/>
                  <a:pt x="1106" y="1142"/>
                  <a:pt x="1196" y="1157"/>
                </a:cubicBezTo>
                <a:cubicBezTo>
                  <a:pt x="1230" y="1154"/>
                  <a:pt x="1265" y="1158"/>
                  <a:pt x="1298" y="1149"/>
                </a:cubicBezTo>
                <a:cubicBezTo>
                  <a:pt x="1316" y="1144"/>
                  <a:pt x="1329" y="1128"/>
                  <a:pt x="1345" y="1117"/>
                </a:cubicBezTo>
                <a:cubicBezTo>
                  <a:pt x="1424" y="1062"/>
                  <a:pt x="1456" y="968"/>
                  <a:pt x="1534" y="913"/>
                </a:cubicBezTo>
                <a:cubicBezTo>
                  <a:pt x="1599" y="921"/>
                  <a:pt x="1653" y="939"/>
                  <a:pt x="1707" y="976"/>
                </a:cubicBezTo>
                <a:cubicBezTo>
                  <a:pt x="1740" y="1039"/>
                  <a:pt x="1799" y="1099"/>
                  <a:pt x="1849" y="1149"/>
                </a:cubicBezTo>
                <a:cubicBezTo>
                  <a:pt x="1883" y="1183"/>
                  <a:pt x="1944" y="1154"/>
                  <a:pt x="1991" y="1157"/>
                </a:cubicBezTo>
                <a:cubicBezTo>
                  <a:pt x="1996" y="1157"/>
                  <a:pt x="2076" y="1156"/>
                  <a:pt x="2101" y="1141"/>
                </a:cubicBezTo>
                <a:cubicBezTo>
                  <a:pt x="2167" y="1103"/>
                  <a:pt x="2240" y="1058"/>
                  <a:pt x="2290" y="999"/>
                </a:cubicBezTo>
                <a:cubicBezTo>
                  <a:pt x="2387" y="884"/>
                  <a:pt x="2311" y="964"/>
                  <a:pt x="2368" y="905"/>
                </a:cubicBezTo>
                <a:cubicBezTo>
                  <a:pt x="2382" y="863"/>
                  <a:pt x="2410" y="832"/>
                  <a:pt x="2431" y="795"/>
                </a:cubicBezTo>
                <a:cubicBezTo>
                  <a:pt x="2451" y="760"/>
                  <a:pt x="2463" y="718"/>
                  <a:pt x="2486" y="685"/>
                </a:cubicBezTo>
                <a:cubicBezTo>
                  <a:pt x="2501" y="641"/>
                  <a:pt x="2523" y="601"/>
                  <a:pt x="2541" y="559"/>
                </a:cubicBezTo>
                <a:cubicBezTo>
                  <a:pt x="2568" y="498"/>
                  <a:pt x="2585" y="426"/>
                  <a:pt x="2604" y="362"/>
                </a:cubicBezTo>
                <a:cubicBezTo>
                  <a:pt x="2619" y="313"/>
                  <a:pt x="2620" y="261"/>
                  <a:pt x="2636" y="212"/>
                </a:cubicBezTo>
                <a:cubicBezTo>
                  <a:pt x="2650" y="119"/>
                  <a:pt x="2664" y="69"/>
                  <a:pt x="2730" y="0"/>
                </a:cubicBezTo>
                <a:cubicBezTo>
                  <a:pt x="2850" y="10"/>
                  <a:pt x="2796" y="9"/>
                  <a:pt x="2872" y="31"/>
                </a:cubicBezTo>
                <a:cubicBezTo>
                  <a:pt x="2911" y="58"/>
                  <a:pt x="2944" y="97"/>
                  <a:pt x="2974" y="134"/>
                </a:cubicBezTo>
                <a:cubicBezTo>
                  <a:pt x="2986" y="149"/>
                  <a:pt x="2996" y="165"/>
                  <a:pt x="3006" y="181"/>
                </a:cubicBezTo>
                <a:cubicBezTo>
                  <a:pt x="3011" y="189"/>
                  <a:pt x="3021" y="205"/>
                  <a:pt x="3021" y="205"/>
                </a:cubicBezTo>
                <a:cubicBezTo>
                  <a:pt x="3024" y="215"/>
                  <a:pt x="3025" y="226"/>
                  <a:pt x="3029" y="236"/>
                </a:cubicBezTo>
                <a:cubicBezTo>
                  <a:pt x="3038" y="258"/>
                  <a:pt x="3061" y="299"/>
                  <a:pt x="3061" y="299"/>
                </a:cubicBezTo>
                <a:cubicBezTo>
                  <a:pt x="3074" y="354"/>
                  <a:pt x="3097" y="409"/>
                  <a:pt x="3108" y="464"/>
                </a:cubicBezTo>
                <a:cubicBezTo>
                  <a:pt x="3115" y="501"/>
                  <a:pt x="3120" y="538"/>
                  <a:pt x="3131" y="574"/>
                </a:cubicBezTo>
                <a:cubicBezTo>
                  <a:pt x="3149" y="697"/>
                  <a:pt x="3162" y="826"/>
                  <a:pt x="3202" y="944"/>
                </a:cubicBezTo>
                <a:cubicBezTo>
                  <a:pt x="3211" y="971"/>
                  <a:pt x="3232" y="1032"/>
                  <a:pt x="3257" y="1047"/>
                </a:cubicBezTo>
                <a:cubicBezTo>
                  <a:pt x="3313" y="1082"/>
                  <a:pt x="3419" y="1088"/>
                  <a:pt x="3485" y="1094"/>
                </a:cubicBezTo>
                <a:cubicBezTo>
                  <a:pt x="3874" y="1086"/>
                  <a:pt x="3742" y="1086"/>
                  <a:pt x="3879" y="1086"/>
                </a:cubicBezTo>
              </a:path>
            </a:pathLst>
          </a:custGeom>
          <a:noFill/>
          <a:ln w="38100" cap="sq">
            <a:solidFill>
              <a:srgbClr val="FFFF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276225" y="4384675"/>
            <a:ext cx="1235075" cy="11906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800" i="0">
                <a:latin typeface="Arial" charset="0"/>
              </a:rPr>
              <a:t>Number of Cases</a:t>
            </a:r>
          </a:p>
          <a:p>
            <a:pPr eaLnBrk="0" hangingPunct="0"/>
            <a:r>
              <a:rPr lang="en-US" sz="1800" i="0">
                <a:latin typeface="Arial" charset="0"/>
              </a:rPr>
              <a:t>of Disease</a:t>
            </a:r>
          </a:p>
        </p:txBody>
      </p:sp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4162425" y="6329363"/>
            <a:ext cx="2309813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i="0">
                <a:latin typeface="Arial" charset="0"/>
              </a:rPr>
              <a:t>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609600"/>
          </a:xfrm>
        </p:spPr>
        <p:txBody>
          <a:bodyPr>
            <a:no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600" dirty="0" smtClean="0">
                <a:solidFill>
                  <a:schemeClr val="accent6">
                    <a:lumMod val="75000"/>
                  </a:schemeClr>
                </a:solidFill>
              </a:rPr>
              <a:t>APPROACHES IN MEDICINE VS. EPIDEMIOLOGY</a:t>
            </a:r>
            <a:endParaRPr lang="en-US" sz="26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599" y="817932"/>
          <a:ext cx="8763001" cy="5811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1"/>
                <a:gridCol w="3505200"/>
                <a:gridCol w="3124200"/>
              </a:tblGrid>
              <a:tr h="3633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56977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APPROACH/</a:t>
                      </a:r>
                    </a:p>
                    <a:p>
                      <a:r>
                        <a:rPr lang="en-US" sz="2200" b="1" dirty="0" smtClean="0"/>
                        <a:t>CONSIDERATION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CLINICAL MEDICINE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EPIDEMIOLOGY</a:t>
                      </a:r>
                      <a:endParaRPr lang="en-US" sz="2200" b="1" dirty="0"/>
                    </a:p>
                  </a:txBody>
                  <a:tcPr/>
                </a:tc>
              </a:tr>
              <a:tr h="42390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Focus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Individuals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Population</a:t>
                      </a:r>
                      <a:endParaRPr lang="en-US" sz="2200" dirty="0"/>
                    </a:p>
                  </a:txBody>
                  <a:tcPr/>
                </a:tc>
              </a:tr>
              <a:tr h="42390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Main Goal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Diagnosis and treatment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Prevention and Control</a:t>
                      </a:r>
                      <a:endParaRPr lang="en-US" sz="2200" dirty="0"/>
                    </a:p>
                  </a:txBody>
                  <a:tcPr/>
                </a:tc>
              </a:tr>
              <a:tr h="142311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Questions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What is wrong with this patient?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What are the leading </a:t>
                      </a:r>
                    </a:p>
                    <a:p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causes of death or </a:t>
                      </a:r>
                    </a:p>
                    <a:p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disability in this </a:t>
                      </a:r>
                    </a:p>
                    <a:p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population? Risk factors?</a:t>
                      </a:r>
                      <a:endParaRPr lang="en-US" sz="2200" dirty="0"/>
                    </a:p>
                  </a:txBody>
                  <a:tcPr/>
                </a:tc>
              </a:tr>
              <a:tr h="109004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Treatment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What</a:t>
                      </a:r>
                      <a:r>
                        <a:rPr lang="en-US" sz="2200" baseline="0" dirty="0" smtClean="0"/>
                        <a:t> treatment is appropriate for this patient?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What can be done to </a:t>
                      </a:r>
                    </a:p>
                    <a:p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reduce or prevent disease </a:t>
                      </a:r>
                    </a:p>
                    <a:p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 risk factors?</a:t>
                      </a:r>
                      <a:endParaRPr lang="en-US" sz="2200" dirty="0"/>
                    </a:p>
                  </a:txBody>
                  <a:tcPr/>
                </a:tc>
              </a:tr>
              <a:tr h="538428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Follow-up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Follow-up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Follow-up.</a:t>
                      </a:r>
                      <a:endParaRPr lang="en-US" sz="2200" b="1" dirty="0"/>
                    </a:p>
                  </a:txBody>
                  <a:tcPr/>
                </a:tc>
              </a:tr>
              <a:tr h="542866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Evaluation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/>
                        <a:t>Evaluation</a:t>
                      </a:r>
                    </a:p>
                    <a:p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/>
                        <a:t>Evaluation</a:t>
                      </a:r>
                    </a:p>
                    <a:p>
                      <a:endParaRPr lang="en-US" sz="2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1995</TotalTime>
  <Words>1286</Words>
  <Application>Microsoft Office PowerPoint</Application>
  <PresentationFormat>On-screen Show (4:3)</PresentationFormat>
  <Paragraphs>423</Paragraphs>
  <Slides>38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EPIDEMIOLOGY  (SESSION 1)</vt:lpstr>
      <vt:lpstr>Course Objectives </vt:lpstr>
      <vt:lpstr> Course content </vt:lpstr>
      <vt:lpstr>REFERENCES</vt:lpstr>
      <vt:lpstr> Epidemiology</vt:lpstr>
      <vt:lpstr>Slide 6</vt:lpstr>
      <vt:lpstr>Epidemiology defined</vt:lpstr>
      <vt:lpstr>     2. Population</vt:lpstr>
      <vt:lpstr>Slide 9</vt:lpstr>
      <vt:lpstr>Questions asked are:</vt:lpstr>
      <vt:lpstr>Slide 11</vt:lpstr>
      <vt:lpstr>4. Determinants</vt:lpstr>
      <vt:lpstr>Assignment 1(a)</vt:lpstr>
      <vt:lpstr>Classifications of Determinants</vt:lpstr>
      <vt:lpstr>Classifications of Determinants</vt:lpstr>
      <vt:lpstr>Epidemiologic triad</vt:lpstr>
      <vt:lpstr>Epidemiologic triad</vt:lpstr>
      <vt:lpstr>Epidemiologic Triad (cont.)</vt:lpstr>
      <vt:lpstr>Assignment 1(b)</vt:lpstr>
      <vt:lpstr>5. Study</vt:lpstr>
      <vt:lpstr>Kinds of Epidemiologic Studies</vt:lpstr>
      <vt:lpstr>Kinds of Study methods</vt:lpstr>
      <vt:lpstr>6. Application</vt:lpstr>
      <vt:lpstr>LEVELS OF DISEASE PREVENTION</vt:lpstr>
      <vt:lpstr>Slide 25</vt:lpstr>
      <vt:lpstr>Two approaches are…….</vt:lpstr>
      <vt:lpstr>Analytic Epidemiology</vt:lpstr>
      <vt:lpstr>Principle of Epidemiology</vt:lpstr>
      <vt:lpstr>APPLICATION</vt:lpstr>
      <vt:lpstr>Sources of Epidemiologic Data</vt:lpstr>
      <vt:lpstr>USES OF EPIDEMIOLOGY</vt:lpstr>
      <vt:lpstr>Stages in the NHD</vt:lpstr>
      <vt:lpstr>Slide 33</vt:lpstr>
      <vt:lpstr>Natural history of disease</vt:lpstr>
      <vt:lpstr>NATURAL HISTORY  Vs.  PREVENTION</vt:lpstr>
      <vt:lpstr>Uses of Epi. (cont.)</vt:lpstr>
      <vt:lpstr>Endemic, Epidemic and Pandemic </vt:lpstr>
      <vt:lpstr> APPROACHES IN MEDICINE VS. EPIDEMIOLOGY</vt:lpstr>
    </vt:vector>
  </TitlesOfParts>
  <Company>University of Nairobi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Lambert Nyabola</dc:creator>
  <cp:lastModifiedBy>Guest</cp:lastModifiedBy>
  <cp:revision>83</cp:revision>
  <dcterms:created xsi:type="dcterms:W3CDTF">2013-09-09T11:11:03Z</dcterms:created>
  <dcterms:modified xsi:type="dcterms:W3CDTF">2017-12-12T09:30:52Z</dcterms:modified>
</cp:coreProperties>
</file>