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Default Extension="doc" ContentType="application/msword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9"/>
  </p:notesMasterIdLst>
  <p:sldIdLst>
    <p:sldId id="256" r:id="rId2"/>
    <p:sldId id="573" r:id="rId3"/>
    <p:sldId id="574" r:id="rId4"/>
    <p:sldId id="576" r:id="rId5"/>
    <p:sldId id="258" r:id="rId6"/>
    <p:sldId id="446" r:id="rId7"/>
    <p:sldId id="679" r:id="rId8"/>
    <p:sldId id="659" r:id="rId9"/>
    <p:sldId id="661" r:id="rId10"/>
    <p:sldId id="663" r:id="rId11"/>
    <p:sldId id="665" r:id="rId12"/>
    <p:sldId id="667" r:id="rId13"/>
    <p:sldId id="669" r:id="rId14"/>
    <p:sldId id="671" r:id="rId15"/>
    <p:sldId id="673" r:id="rId16"/>
    <p:sldId id="675" r:id="rId17"/>
    <p:sldId id="261" r:id="rId18"/>
    <p:sldId id="263" r:id="rId19"/>
    <p:sldId id="499" r:id="rId20"/>
    <p:sldId id="681" r:id="rId21"/>
    <p:sldId id="269" r:id="rId22"/>
    <p:sldId id="578" r:id="rId23"/>
    <p:sldId id="593" r:id="rId24"/>
    <p:sldId id="592" r:id="rId25"/>
    <p:sldId id="591" r:id="rId26"/>
    <p:sldId id="590" r:id="rId27"/>
    <p:sldId id="589" r:id="rId28"/>
    <p:sldId id="271" r:id="rId29"/>
    <p:sldId id="699" r:id="rId30"/>
    <p:sldId id="698" r:id="rId31"/>
    <p:sldId id="697" r:id="rId32"/>
    <p:sldId id="540" r:id="rId33"/>
    <p:sldId id="685" r:id="rId34"/>
    <p:sldId id="684" r:id="rId35"/>
    <p:sldId id="595" r:id="rId36"/>
    <p:sldId id="279" r:id="rId37"/>
    <p:sldId id="282" r:id="rId38"/>
    <p:sldId id="580" r:id="rId39"/>
    <p:sldId id="284" r:id="rId40"/>
    <p:sldId id="444" r:id="rId41"/>
    <p:sldId id="450" r:id="rId42"/>
    <p:sldId id="602" r:id="rId43"/>
    <p:sldId id="616" r:id="rId44"/>
    <p:sldId id="601" r:id="rId45"/>
    <p:sldId id="600" r:id="rId46"/>
    <p:sldId id="286" r:id="rId47"/>
    <p:sldId id="548" r:id="rId48"/>
    <p:sldId id="547" r:id="rId49"/>
    <p:sldId id="546" r:id="rId50"/>
    <p:sldId id="545" r:id="rId51"/>
    <p:sldId id="292" r:id="rId52"/>
    <p:sldId id="604" r:id="rId53"/>
    <p:sldId id="700" r:id="rId54"/>
    <p:sldId id="702" r:id="rId55"/>
    <p:sldId id="506" r:id="rId56"/>
    <p:sldId id="508" r:id="rId57"/>
    <p:sldId id="512" r:id="rId58"/>
    <p:sldId id="514" r:id="rId59"/>
    <p:sldId id="518" r:id="rId60"/>
    <p:sldId id="606" r:id="rId61"/>
    <p:sldId id="510" r:id="rId62"/>
    <p:sldId id="294" r:id="rId63"/>
    <p:sldId id="296" r:id="rId64"/>
    <p:sldId id="687" r:id="rId65"/>
    <p:sldId id="519" r:id="rId66"/>
    <p:sldId id="614" r:id="rId67"/>
    <p:sldId id="613" r:id="rId68"/>
    <p:sldId id="612" r:id="rId69"/>
    <p:sldId id="611" r:id="rId70"/>
    <p:sldId id="520" r:id="rId71"/>
    <p:sldId id="392" r:id="rId72"/>
    <p:sldId id="401" r:id="rId73"/>
    <p:sldId id="409" r:id="rId74"/>
    <p:sldId id="431" r:id="rId75"/>
    <p:sldId id="408" r:id="rId76"/>
    <p:sldId id="407" r:id="rId77"/>
    <p:sldId id="394" r:id="rId78"/>
    <p:sldId id="525" r:id="rId79"/>
    <p:sldId id="524" r:id="rId80"/>
    <p:sldId id="523" r:id="rId81"/>
    <p:sldId id="527" r:id="rId82"/>
    <p:sldId id="688" r:id="rId83"/>
    <p:sldId id="690" r:id="rId84"/>
    <p:sldId id="630" r:id="rId85"/>
    <p:sldId id="632" r:id="rId86"/>
    <p:sldId id="622" r:id="rId87"/>
    <p:sldId id="626" r:id="rId88"/>
    <p:sldId id="628" r:id="rId89"/>
    <p:sldId id="398" r:id="rId90"/>
    <p:sldId id="415" r:id="rId91"/>
    <p:sldId id="414" r:id="rId92"/>
    <p:sldId id="400" r:id="rId93"/>
    <p:sldId id="420" r:id="rId94"/>
    <p:sldId id="419" r:id="rId95"/>
    <p:sldId id="654" r:id="rId96"/>
    <p:sldId id="300" r:id="rId97"/>
    <p:sldId id="370" r:id="rId98"/>
    <p:sldId id="529" r:id="rId99"/>
    <p:sldId id="371" r:id="rId100"/>
    <p:sldId id="369" r:id="rId101"/>
    <p:sldId id="376" r:id="rId102"/>
    <p:sldId id="379" r:id="rId103"/>
    <p:sldId id="304" r:id="rId104"/>
    <p:sldId id="705" r:id="rId105"/>
    <p:sldId id="429" r:id="rId106"/>
    <p:sldId id="380" r:id="rId107"/>
    <p:sldId id="306" r:id="rId108"/>
    <p:sldId id="550" r:id="rId109"/>
    <p:sldId id="308" r:id="rId110"/>
    <p:sldId id="310" r:id="rId111"/>
    <p:sldId id="388" r:id="rId112"/>
    <p:sldId id="707" r:id="rId113"/>
    <p:sldId id="386" r:id="rId114"/>
    <p:sldId id="312" r:id="rId115"/>
    <p:sldId id="481" r:id="rId116"/>
    <p:sldId id="559" r:id="rId117"/>
    <p:sldId id="558" r:id="rId118"/>
    <p:sldId id="557" r:id="rId119"/>
    <p:sldId id="556" r:id="rId120"/>
    <p:sldId id="485" r:id="rId121"/>
    <p:sldId id="568" r:id="rId122"/>
    <p:sldId id="567" r:id="rId123"/>
    <p:sldId id="566" r:id="rId124"/>
    <p:sldId id="565" r:id="rId125"/>
    <p:sldId id="564" r:id="rId126"/>
    <p:sldId id="484" r:id="rId127"/>
    <p:sldId id="328" r:id="rId1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D3023-CC50-49D8-BEC2-E11F3CC73D19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82CD8-1796-42C8-8172-B4A72A168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2CD8-1796-42C8-8172-B4A72A168D4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2CD8-1796-42C8-8172-B4A72A168D4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2CD8-1796-42C8-8172-B4A72A168D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2CD8-1796-42C8-8172-B4A72A168D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2CD8-1796-42C8-8172-B4A72A168D4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2CD8-1796-42C8-8172-B4A72A168D4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82CD8-1796-42C8-8172-B4A72A168D4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E72DDE-EB2B-46A4-9F2A-C5310319B15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A534F5-AF5D-4E4A-90C8-26F4BD931677}" type="slidenum">
              <a:rPr lang="en-US"/>
              <a:pPr/>
              <a:t>41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  <a:p>
            <a:pPr lvl="1"/>
            <a:r>
              <a:rPr lang="en-US"/>
              <a:t>When choosing a study design, many factors must be take into account.</a:t>
            </a:r>
          </a:p>
          <a:p>
            <a:pPr lvl="1"/>
            <a:r>
              <a:rPr lang="en-US"/>
              <a:t>Different types of studies are subject to different types of bias.</a:t>
            </a:r>
          </a:p>
          <a:p>
            <a:r>
              <a:rPr lang="en-US"/>
              <a:t>For example describing distributions of disease and health-related characteristics in the population</a:t>
            </a:r>
          </a:p>
          <a:p>
            <a:pPr lvl="2"/>
            <a:r>
              <a:rPr lang="en-US"/>
              <a:t> Experiments usually occur later in the sequence of research studies, and answer more narrowly focused questions that arise from the findings of observational studies.</a:t>
            </a:r>
          </a:p>
          <a:p>
            <a:r>
              <a:rPr lang="en-US"/>
              <a:t>No study is ever perfect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A534F5-AF5D-4E4A-90C8-26F4BD931677}" type="slidenum">
              <a:rPr lang="en-US"/>
              <a:pPr/>
              <a:t>42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  <a:p>
            <a:pPr lvl="1"/>
            <a:r>
              <a:rPr lang="en-US"/>
              <a:t>When choosing a study design, many factors must be take into account.</a:t>
            </a:r>
          </a:p>
          <a:p>
            <a:pPr lvl="1"/>
            <a:r>
              <a:rPr lang="en-US"/>
              <a:t>Different types of studies are subject to different types of bias.</a:t>
            </a:r>
          </a:p>
          <a:p>
            <a:r>
              <a:rPr lang="en-US"/>
              <a:t>For example describing distributions of disease and health-related characteristics in the population</a:t>
            </a:r>
          </a:p>
          <a:p>
            <a:pPr lvl="2"/>
            <a:r>
              <a:rPr lang="en-US"/>
              <a:t> Experiments usually occur later in the sequence of research studies, and answer more narrowly focused questions that arise from the findings of observational studies.</a:t>
            </a:r>
          </a:p>
          <a:p>
            <a:r>
              <a:rPr lang="en-US"/>
              <a:t>No study is ever perfect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A534F5-AF5D-4E4A-90C8-26F4BD931677}" type="slidenum">
              <a:rPr lang="en-US"/>
              <a:pPr/>
              <a:t>44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  <a:p>
            <a:pPr lvl="1"/>
            <a:r>
              <a:rPr lang="en-US"/>
              <a:t>When choosing a study design, many factors must be take into account.</a:t>
            </a:r>
          </a:p>
          <a:p>
            <a:pPr lvl="1"/>
            <a:r>
              <a:rPr lang="en-US"/>
              <a:t>Different types of studies are subject to different types of bias.</a:t>
            </a:r>
          </a:p>
          <a:p>
            <a:r>
              <a:rPr lang="en-US"/>
              <a:t>For example describing distributions of disease and health-related characteristics in the population</a:t>
            </a:r>
          </a:p>
          <a:p>
            <a:pPr lvl="2"/>
            <a:r>
              <a:rPr lang="en-US"/>
              <a:t> Experiments usually occur later in the sequence of research studies, and answer more narrowly focused questions that arise from the findings of observational studies.</a:t>
            </a:r>
          </a:p>
          <a:p>
            <a:r>
              <a:rPr lang="en-US"/>
              <a:t>No study is ever perfect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A534F5-AF5D-4E4A-90C8-26F4BD931677}" type="slidenum">
              <a:rPr lang="en-US"/>
              <a:pPr/>
              <a:t>45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  <a:p>
            <a:pPr lvl="1"/>
            <a:r>
              <a:rPr lang="en-US"/>
              <a:t>When choosing a study design, many factors must be take into account.</a:t>
            </a:r>
          </a:p>
          <a:p>
            <a:pPr lvl="1"/>
            <a:r>
              <a:rPr lang="en-US"/>
              <a:t>Different types of studies are subject to different types of bias.</a:t>
            </a:r>
          </a:p>
          <a:p>
            <a:r>
              <a:rPr lang="en-US"/>
              <a:t>For example describing distributions of disease and health-related characteristics in the population</a:t>
            </a:r>
          </a:p>
          <a:p>
            <a:pPr lvl="2"/>
            <a:r>
              <a:rPr lang="en-US"/>
              <a:t> Experiments usually occur later in the sequence of research studies, and answer more narrowly focused questions that arise from the findings of observational studies.</a:t>
            </a:r>
          </a:p>
          <a:p>
            <a:r>
              <a:rPr lang="en-US"/>
              <a:t>No study is ever perfect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32FB5-F892-46A1-ADB1-22879413209E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Cross section al studies are some of the first studies completed because of  ease and low cost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CB6311-048A-45B2-A37A-61061BD4FE74}" type="slidenum">
              <a:rPr lang="en-US"/>
              <a:pPr/>
              <a:t>81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001EB-3FEF-4DD0-B12E-11B9DF2A798E}" type="slidenum">
              <a:rPr lang="en-US"/>
              <a:pPr/>
              <a:t>104</a:t>
            </a:fld>
            <a:endParaRPr lang="en-US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5B3FE-1426-4822-9476-1B5791853B5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9335497-D139-47B4-A37D-993BE9FC3F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C2D74-BFEB-468E-9C5D-390B85511134}" type="datetimeFigureOut">
              <a:rPr lang="en-US" smtClean="0"/>
              <a:pPr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300B1-683F-4221-B6BD-DC5991D42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Overview on ‘Measures in Epidemiology’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b="1" dirty="0" smtClean="0"/>
              <a:t>Measures of disease occurrence</a:t>
            </a:r>
            <a:r>
              <a:rPr lang="en-US" dirty="0" smtClean="0"/>
              <a:t>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Incidence.</a:t>
            </a:r>
          </a:p>
          <a:p>
            <a:pPr lvl="2"/>
            <a:r>
              <a:rPr lang="en-US" dirty="0" smtClean="0"/>
              <a:t>Cumulative incidence.</a:t>
            </a:r>
          </a:p>
          <a:p>
            <a:pPr lvl="2"/>
            <a:r>
              <a:rPr lang="en-US" dirty="0" smtClean="0"/>
              <a:t>Incidence density.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Prevalence.</a:t>
            </a:r>
          </a:p>
          <a:p>
            <a:pPr lvl="2"/>
            <a:r>
              <a:rPr lang="en-US" dirty="0" smtClean="0"/>
              <a:t>Point prevalence.</a:t>
            </a:r>
          </a:p>
          <a:p>
            <a:pPr lvl="2"/>
            <a:r>
              <a:rPr lang="en-US" dirty="0" smtClean="0"/>
              <a:t>Period prevalence.</a:t>
            </a:r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458200" cy="5135563"/>
          </a:xfrm>
        </p:spPr>
        <p:txBody>
          <a:bodyPr/>
          <a:lstStyle/>
          <a:p>
            <a:r>
              <a:rPr lang="en-US" b="1" dirty="0" smtClean="0"/>
              <a:t>Measures of association</a:t>
            </a:r>
            <a:r>
              <a:rPr lang="en-US" dirty="0" smtClean="0"/>
              <a:t>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Strength.</a:t>
            </a:r>
          </a:p>
          <a:p>
            <a:pPr lvl="2"/>
            <a:r>
              <a:rPr lang="en-US" sz="2800" dirty="0" smtClean="0"/>
              <a:t>Relative risk.</a:t>
            </a:r>
          </a:p>
          <a:p>
            <a:pPr lvl="2"/>
            <a:r>
              <a:rPr lang="en-US" sz="2800" dirty="0" smtClean="0"/>
              <a:t>Odds ratio.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Impact/effect.</a:t>
            </a:r>
          </a:p>
          <a:p>
            <a:pPr lvl="2"/>
            <a:r>
              <a:rPr lang="en-US" sz="2800" dirty="0" smtClean="0"/>
              <a:t>Attributable risk.</a:t>
            </a:r>
          </a:p>
          <a:p>
            <a:pPr lvl="2"/>
            <a:r>
              <a:rPr lang="en-US" sz="2800" dirty="0" smtClean="0"/>
              <a:t>Attributable fraction.</a:t>
            </a:r>
          </a:p>
          <a:p>
            <a:pPr lvl="2"/>
            <a:r>
              <a:rPr lang="en-US" sz="2800" dirty="0" smtClean="0"/>
              <a:t>Population attributable risk.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908050"/>
            <a:ext cx="7772400" cy="2376488"/>
          </a:xfrm>
        </p:spPr>
        <p:txBody>
          <a:bodyPr/>
          <a:lstStyle/>
          <a:p>
            <a:pPr eaLnBrk="1" hangingPunct="1"/>
            <a:r>
              <a:rPr lang="en-ZA" sz="2800" b="1" dirty="0" smtClean="0"/>
              <a:t> </a:t>
            </a:r>
            <a:br>
              <a:rPr lang="en-ZA" sz="2800" b="1" dirty="0" smtClean="0"/>
            </a:br>
            <a:r>
              <a:rPr lang="en-ZA" b="1" i="1" dirty="0" smtClean="0"/>
              <a:t>Study design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Objectives: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6783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On completion of sessions on </a:t>
            </a:r>
            <a:r>
              <a:rPr lang="en-US" b="1" dirty="0" smtClean="0"/>
              <a:t>Study Designs</a:t>
            </a:r>
            <a:r>
              <a:rPr lang="en-US" dirty="0" smtClean="0"/>
              <a:t>, you </a:t>
            </a:r>
          </a:p>
          <a:p>
            <a:pPr>
              <a:buNone/>
            </a:pPr>
            <a:r>
              <a:rPr lang="en-US" dirty="0" smtClean="0"/>
              <a:t>should be able to: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Identify the different study designs.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Differentiate  the different study designs.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List the strengths and limitations of each of the study designs.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Select appropriate designs for research problems.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Design an epidemiological study on a problem of your choice.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CF0D-F409-4859-99CD-86EC7E61194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dirty="0" smtClean="0">
                <a:solidFill>
                  <a:srgbClr val="0070C0"/>
                </a:solidFill>
              </a:rPr>
              <a:t>What is a study design?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r>
              <a:rPr lang="en-US" b="1" dirty="0" smtClean="0"/>
              <a:t>Is a specific plan or protocol for conducting a study.</a:t>
            </a:r>
          </a:p>
          <a:p>
            <a:pPr lvl="1"/>
            <a:r>
              <a:rPr lang="en-ZA" sz="3200" dirty="0" smtClean="0"/>
              <a:t>to address </a:t>
            </a:r>
            <a:r>
              <a:rPr lang="en-ZA" sz="3200" u="sng" dirty="0" smtClean="0"/>
              <a:t>specific</a:t>
            </a:r>
            <a:r>
              <a:rPr lang="en-ZA" sz="3200" dirty="0" smtClean="0"/>
              <a:t> research question(s).</a:t>
            </a:r>
            <a:endParaRPr lang="en-US" sz="3200" b="1" dirty="0" smtClean="0"/>
          </a:p>
          <a:p>
            <a:pPr eaLnBrk="1" hangingPunct="1"/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300" b="1" dirty="0" smtClean="0"/>
              <a:t>Choice of study design depends on many factors: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48307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</a:t>
            </a:r>
            <a:r>
              <a:rPr lang="en-US" sz="3200" b="1" dirty="0" smtClean="0"/>
              <a:t>: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/>
          <a:lstStyle/>
          <a:p>
            <a:r>
              <a:rPr lang="en-US" dirty="0" smtClean="0"/>
              <a:t>Prior knowledge of the problem being investigated.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factors: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/>
          <a:lstStyle/>
          <a:p>
            <a:r>
              <a:rPr lang="en-US" dirty="0" smtClean="0"/>
              <a:t>Prior knowledge of the problem being investigated.</a:t>
            </a:r>
          </a:p>
          <a:p>
            <a:r>
              <a:rPr lang="en-US" b="1" dirty="0" smtClean="0"/>
              <a:t>Research question/study objective.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factors: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/>
          <a:lstStyle/>
          <a:p>
            <a:r>
              <a:rPr lang="en-US" dirty="0" smtClean="0"/>
              <a:t>Prior knowledge of the problem being investigated.</a:t>
            </a:r>
          </a:p>
          <a:p>
            <a:r>
              <a:rPr lang="en-US" dirty="0" smtClean="0"/>
              <a:t>Research question/study objective.</a:t>
            </a:r>
          </a:p>
          <a:p>
            <a:r>
              <a:rPr lang="en-US" b="1" dirty="0" smtClean="0"/>
              <a:t>Availability of resources – human, financial, etc.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factors: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/>
          <a:lstStyle/>
          <a:p>
            <a:r>
              <a:rPr lang="en-US" dirty="0" smtClean="0"/>
              <a:t>Prior knowledge of the problem being investigated.</a:t>
            </a:r>
          </a:p>
          <a:p>
            <a:r>
              <a:rPr lang="en-US" dirty="0" smtClean="0"/>
              <a:t>Research question/study objective.</a:t>
            </a:r>
          </a:p>
          <a:p>
            <a:r>
              <a:rPr lang="en-US" dirty="0" smtClean="0"/>
              <a:t>Availability of resources – human, financial, etc.</a:t>
            </a:r>
          </a:p>
          <a:p>
            <a:r>
              <a:rPr lang="en-US" b="1" dirty="0" smtClean="0"/>
              <a:t>Available time for the study.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</a:t>
            </a:r>
            <a:r>
              <a:rPr lang="en-US" sz="3200" b="1" dirty="0" smtClean="0"/>
              <a:t>: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/>
          <a:lstStyle/>
          <a:p>
            <a:r>
              <a:rPr lang="en-US" dirty="0" smtClean="0"/>
              <a:t>Prior knowledge of the problem being investigated.</a:t>
            </a:r>
          </a:p>
          <a:p>
            <a:r>
              <a:rPr lang="en-US" dirty="0" smtClean="0"/>
              <a:t>Research question/study objective.</a:t>
            </a:r>
          </a:p>
          <a:p>
            <a:r>
              <a:rPr lang="en-US" dirty="0" smtClean="0"/>
              <a:t>Availability of resources – human, financial, etc.</a:t>
            </a:r>
          </a:p>
          <a:p>
            <a:r>
              <a:rPr lang="en-US" dirty="0" smtClean="0"/>
              <a:t>Available time for the study.</a:t>
            </a:r>
          </a:p>
          <a:p>
            <a:r>
              <a:rPr lang="en-US" b="1" dirty="0" smtClean="0"/>
              <a:t>Acquired research skills.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factors: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/>
          <a:lstStyle/>
          <a:p>
            <a:r>
              <a:rPr lang="en-US" dirty="0" smtClean="0"/>
              <a:t>Prior knowledge of the problem being investigated.</a:t>
            </a:r>
          </a:p>
          <a:p>
            <a:r>
              <a:rPr lang="en-US" dirty="0" smtClean="0"/>
              <a:t>Research question/study objective.</a:t>
            </a:r>
          </a:p>
          <a:p>
            <a:r>
              <a:rPr lang="en-US" dirty="0" smtClean="0"/>
              <a:t>Availability of resources – human, financial, etc.</a:t>
            </a:r>
          </a:p>
          <a:p>
            <a:r>
              <a:rPr lang="en-US" dirty="0" smtClean="0"/>
              <a:t>Available time for the study.</a:t>
            </a:r>
          </a:p>
          <a:p>
            <a:r>
              <a:rPr lang="en-US" dirty="0" smtClean="0"/>
              <a:t>Acquired research skills.</a:t>
            </a:r>
          </a:p>
          <a:p>
            <a:r>
              <a:rPr lang="en-US" b="1" dirty="0" smtClean="0"/>
              <a:t>Frequency of disease/outcome and exposure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factors: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Prior knowledge of the problem being investigated.</a:t>
            </a:r>
          </a:p>
          <a:p>
            <a:r>
              <a:rPr lang="en-US" dirty="0" smtClean="0"/>
              <a:t>Research question/study objective.</a:t>
            </a:r>
          </a:p>
          <a:p>
            <a:r>
              <a:rPr lang="en-US" dirty="0" smtClean="0"/>
              <a:t>Availability of resources – human, financial, etc.</a:t>
            </a:r>
          </a:p>
          <a:p>
            <a:r>
              <a:rPr lang="en-US" dirty="0" smtClean="0"/>
              <a:t>Available time for the study.</a:t>
            </a:r>
          </a:p>
          <a:p>
            <a:r>
              <a:rPr lang="en-US" dirty="0" smtClean="0"/>
              <a:t>Acquired skills.</a:t>
            </a:r>
          </a:p>
          <a:p>
            <a:r>
              <a:rPr lang="en-US" dirty="0" smtClean="0"/>
              <a:t>Type of disease/outcome and exposure.</a:t>
            </a:r>
          </a:p>
          <a:p>
            <a:r>
              <a:rPr lang="en-US" b="1" dirty="0" smtClean="0"/>
              <a:t>Availability of study subjects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</a:rPr>
              <a:t>Choice of study design depends on many factors</a:t>
            </a:r>
            <a:r>
              <a:rPr lang="en-US" sz="3200" b="1" dirty="0" smtClean="0"/>
              <a:t>: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830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Prior knowledge of the problem being investigated.</a:t>
            </a:r>
          </a:p>
          <a:p>
            <a:r>
              <a:rPr lang="en-US" dirty="0" smtClean="0"/>
              <a:t>Research question/study objective.</a:t>
            </a:r>
          </a:p>
          <a:p>
            <a:r>
              <a:rPr lang="en-US" dirty="0" smtClean="0"/>
              <a:t>Availability of resources – human, financial, etc.</a:t>
            </a:r>
          </a:p>
          <a:p>
            <a:r>
              <a:rPr lang="en-US" dirty="0" smtClean="0"/>
              <a:t>Available time for the study.</a:t>
            </a:r>
          </a:p>
          <a:p>
            <a:r>
              <a:rPr lang="en-US" dirty="0" smtClean="0"/>
              <a:t>Acquired skills.</a:t>
            </a:r>
          </a:p>
          <a:p>
            <a:r>
              <a:rPr lang="en-US" dirty="0" smtClean="0"/>
              <a:t>Type of disease/outcome and exposure.</a:t>
            </a:r>
          </a:p>
          <a:p>
            <a:r>
              <a:rPr lang="en-US" dirty="0" smtClean="0"/>
              <a:t>Availability of study subjects.</a:t>
            </a:r>
          </a:p>
          <a:p>
            <a:r>
              <a:rPr lang="en-US" b="1" dirty="0" smtClean="0"/>
              <a:t>Ethical issues</a:t>
            </a:r>
            <a:r>
              <a:rPr lang="en-US" dirty="0" smtClean="0"/>
              <a:t>, etc.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smtClean="0"/>
              <a:t>Note on terminology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ZA" dirty="0" smtClean="0"/>
              <a:t>“</a:t>
            </a:r>
            <a:r>
              <a:rPr lang="en-ZA" b="1" dirty="0" smtClean="0">
                <a:solidFill>
                  <a:srgbClr val="FF0000"/>
                </a:solidFill>
              </a:rPr>
              <a:t>Outcomes</a:t>
            </a:r>
            <a:r>
              <a:rPr lang="en-ZA" dirty="0" smtClean="0"/>
              <a:t>”</a:t>
            </a:r>
          </a:p>
          <a:p>
            <a:pPr lvl="1" eaLnBrk="1" hangingPunct="1">
              <a:lnSpc>
                <a:spcPct val="90000"/>
              </a:lnSpc>
            </a:pPr>
            <a:r>
              <a:rPr lang="en-ZA" dirty="0" smtClean="0"/>
              <a:t>Health outcome of interest in the study</a:t>
            </a:r>
          </a:p>
          <a:p>
            <a:pPr lvl="1" eaLnBrk="1" hangingPunct="1">
              <a:lnSpc>
                <a:spcPct val="90000"/>
              </a:lnSpc>
            </a:pPr>
            <a:r>
              <a:rPr lang="en-ZA" dirty="0" smtClean="0"/>
              <a:t>Disease, death, side effect, complication, etc.</a:t>
            </a:r>
          </a:p>
          <a:p>
            <a:pPr lvl="2" eaLnBrk="1" hangingPunct="1">
              <a:lnSpc>
                <a:spcPct val="90000"/>
              </a:lnSpc>
            </a:pPr>
            <a:r>
              <a:rPr lang="en-ZA" dirty="0" smtClean="0"/>
              <a:t>(</a:t>
            </a:r>
            <a:r>
              <a:rPr lang="en-ZA" dirty="0" err="1" smtClean="0"/>
              <a:t>Biostats</a:t>
            </a:r>
            <a:r>
              <a:rPr lang="en-ZA" dirty="0" smtClean="0"/>
              <a:t>: “dependent variables”)</a:t>
            </a:r>
          </a:p>
          <a:p>
            <a:pPr lvl="1" eaLnBrk="1" hangingPunct="1">
              <a:lnSpc>
                <a:spcPct val="90000"/>
              </a:lnSpc>
            </a:pPr>
            <a:endParaRPr lang="en-ZA" sz="900" dirty="0" smtClean="0"/>
          </a:p>
          <a:p>
            <a:pPr eaLnBrk="1" hangingPunct="1">
              <a:lnSpc>
                <a:spcPct val="90000"/>
              </a:lnSpc>
            </a:pPr>
            <a:r>
              <a:rPr lang="en-ZA" dirty="0" smtClean="0"/>
              <a:t>“</a:t>
            </a:r>
            <a:r>
              <a:rPr lang="en-ZA" b="1" dirty="0" smtClean="0">
                <a:solidFill>
                  <a:srgbClr val="0033CC"/>
                </a:solidFill>
              </a:rPr>
              <a:t>Exposures</a:t>
            </a:r>
            <a:r>
              <a:rPr lang="en-ZA" dirty="0" smtClean="0"/>
              <a:t>”</a:t>
            </a:r>
          </a:p>
          <a:p>
            <a:pPr lvl="1" eaLnBrk="1" hangingPunct="1">
              <a:lnSpc>
                <a:spcPct val="90000"/>
              </a:lnSpc>
            </a:pPr>
            <a:r>
              <a:rPr lang="en-ZA" dirty="0" smtClean="0"/>
              <a:t>Measures that may be associated with the outcome </a:t>
            </a:r>
          </a:p>
          <a:p>
            <a:pPr lvl="1" eaLnBrk="1" hangingPunct="1">
              <a:lnSpc>
                <a:spcPct val="90000"/>
              </a:lnSpc>
            </a:pPr>
            <a:r>
              <a:rPr lang="en-ZA" dirty="0" smtClean="0"/>
              <a:t>Possible “risk factors”, “causes”, “determinants” </a:t>
            </a:r>
          </a:p>
          <a:p>
            <a:pPr lvl="2" eaLnBrk="1" hangingPunct="1">
              <a:lnSpc>
                <a:spcPct val="90000"/>
              </a:lnSpc>
            </a:pPr>
            <a:r>
              <a:rPr lang="en-ZA" dirty="0" smtClean="0"/>
              <a:t>(</a:t>
            </a:r>
            <a:r>
              <a:rPr lang="en-ZA" dirty="0" err="1" smtClean="0"/>
              <a:t>Biostats</a:t>
            </a:r>
            <a:r>
              <a:rPr lang="en-ZA" dirty="0" smtClean="0"/>
              <a:t>: “independent variables”)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4800" b="1" smtClean="0"/>
              <a:t>I. Framework for thinking about study designs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dirty="0" smtClean="0">
                <a:solidFill>
                  <a:srgbClr val="0070C0"/>
                </a:solidFill>
              </a:rPr>
              <a:t>Why are study designs important?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buNone/>
            </a:pPr>
            <a:endParaRPr lang="en-ZA" dirty="0" smtClean="0">
              <a:solidFill>
                <a:srgbClr val="66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dirty="0" smtClean="0">
                <a:solidFill>
                  <a:schemeClr val="bg1"/>
                </a:solidFill>
              </a:rPr>
              <a:t>Why are study designs important?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/>
            <a:r>
              <a:rPr lang="en-ZA" dirty="0" smtClean="0">
                <a:solidFill>
                  <a:schemeClr val="bg1"/>
                </a:solidFill>
              </a:rPr>
              <a:t>Provide general guidelines for thinking about specific aspects of study conduct:</a:t>
            </a:r>
          </a:p>
          <a:p>
            <a:pPr lvl="1" eaLnBrk="1" hangingPunct="1"/>
            <a:r>
              <a:rPr lang="en-ZA" b="1" dirty="0" smtClean="0">
                <a:solidFill>
                  <a:schemeClr val="bg1"/>
                </a:solidFill>
              </a:rPr>
              <a:t>sampling populations </a:t>
            </a:r>
          </a:p>
          <a:p>
            <a:pPr lvl="1" eaLnBrk="1" hangingPunct="1"/>
            <a:r>
              <a:rPr lang="en-ZA" b="1" dirty="0" smtClean="0">
                <a:solidFill>
                  <a:schemeClr val="bg1"/>
                </a:solidFill>
              </a:rPr>
              <a:t>systematically collecting measurements</a:t>
            </a:r>
          </a:p>
          <a:p>
            <a:pPr lvl="1" eaLnBrk="1" hangingPunct="1"/>
            <a:r>
              <a:rPr lang="en-ZA" b="1" dirty="0" smtClean="0">
                <a:solidFill>
                  <a:schemeClr val="bg1"/>
                </a:solidFill>
              </a:rPr>
              <a:t>analysing data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3600" i="1" smtClean="0"/>
              <a:t>Different types of study questions lead to different types of study designs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741863"/>
          </a:xfrm>
        </p:spPr>
        <p:txBody>
          <a:bodyPr/>
          <a:lstStyle/>
          <a:p>
            <a:pPr eaLnBrk="1" hangingPunct="1"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3600" i="1" smtClean="0"/>
              <a:t>Different types of study questions lead to different types of study designs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1"/>
            <a:ext cx="8686799" cy="5062538"/>
          </a:xfrm>
        </p:spPr>
        <p:txBody>
          <a:bodyPr>
            <a:normAutofit/>
          </a:bodyPr>
          <a:lstStyle/>
          <a:p>
            <a:r>
              <a:rPr lang="en-ZA" b="1" dirty="0" smtClean="0"/>
              <a:t>What is the prevalence of condition Z in </a:t>
            </a:r>
            <a:r>
              <a:rPr lang="en-ZA" b="1" dirty="0" smtClean="0"/>
              <a:t>Community X?</a:t>
            </a:r>
            <a:endParaRPr lang="en-ZA" b="1" dirty="0" smtClean="0"/>
          </a:p>
          <a:p>
            <a:pPr eaLnBrk="1" hangingPunct="1"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3600" i="1" smtClean="0"/>
              <a:t>Different types of study questions lead to different types of study designs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1"/>
            <a:ext cx="8839200" cy="5062538"/>
          </a:xfrm>
        </p:spPr>
        <p:txBody>
          <a:bodyPr>
            <a:normAutofit/>
          </a:bodyPr>
          <a:lstStyle/>
          <a:p>
            <a:r>
              <a:rPr lang="en-ZA" sz="2900" dirty="0" smtClean="0"/>
              <a:t>What is the prevalence of condition Z in </a:t>
            </a:r>
            <a:r>
              <a:rPr lang="en-ZA" sz="2900" dirty="0" smtClean="0"/>
              <a:t>Community X?</a:t>
            </a:r>
            <a:endParaRPr lang="en-ZA" sz="2900" dirty="0" smtClean="0"/>
          </a:p>
          <a:p>
            <a:r>
              <a:rPr lang="en-ZA" sz="2900" b="1" dirty="0" smtClean="0"/>
              <a:t>What are the factors associated with condition Z?</a:t>
            </a:r>
          </a:p>
          <a:p>
            <a:pPr eaLnBrk="1" hangingPunct="1"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3600" i="1" smtClean="0"/>
              <a:t>Different types of study questions lead to different types of study designs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1"/>
            <a:ext cx="8762999" cy="5062538"/>
          </a:xfrm>
        </p:spPr>
        <p:txBody>
          <a:bodyPr>
            <a:normAutofit/>
          </a:bodyPr>
          <a:lstStyle/>
          <a:p>
            <a:r>
              <a:rPr lang="en-ZA" sz="2900" dirty="0" smtClean="0"/>
              <a:t>What is the prevalence of condition Z in </a:t>
            </a:r>
            <a:r>
              <a:rPr lang="en-ZA" sz="2900" dirty="0" smtClean="0"/>
              <a:t>Community X?</a:t>
            </a:r>
            <a:endParaRPr lang="en-ZA" sz="2900" dirty="0" smtClean="0"/>
          </a:p>
          <a:p>
            <a:r>
              <a:rPr lang="en-ZA" sz="2900" dirty="0" smtClean="0"/>
              <a:t>What are the factors associated with condition Z?</a:t>
            </a:r>
          </a:p>
          <a:p>
            <a:r>
              <a:rPr lang="en-ZA" sz="2900" b="1" dirty="0" smtClean="0"/>
              <a:t>Is exposure to unhealthy foods associated with developing cancer? </a:t>
            </a:r>
          </a:p>
          <a:p>
            <a:pPr eaLnBrk="1" hangingPunct="1"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3600" i="1" smtClean="0"/>
              <a:t>Different types of study questions lead to different types of study designs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1"/>
            <a:ext cx="8763000" cy="5062538"/>
          </a:xfrm>
        </p:spPr>
        <p:txBody>
          <a:bodyPr>
            <a:normAutofit/>
          </a:bodyPr>
          <a:lstStyle/>
          <a:p>
            <a:r>
              <a:rPr lang="en-ZA" sz="2900" dirty="0" smtClean="0"/>
              <a:t>What is the prevalence of condition Z in </a:t>
            </a:r>
            <a:r>
              <a:rPr lang="en-ZA" sz="2900" dirty="0" smtClean="0"/>
              <a:t>Community X?</a:t>
            </a:r>
            <a:endParaRPr lang="en-ZA" sz="2900" dirty="0" smtClean="0"/>
          </a:p>
          <a:p>
            <a:r>
              <a:rPr lang="en-ZA" sz="2900" dirty="0" smtClean="0"/>
              <a:t>What are the factors associated to condition Z?</a:t>
            </a:r>
          </a:p>
          <a:p>
            <a:r>
              <a:rPr lang="en-ZA" sz="2900" dirty="0" smtClean="0"/>
              <a:t>Is exposure to unhealthy foods associated with developing cancer? </a:t>
            </a:r>
          </a:p>
          <a:p>
            <a:r>
              <a:rPr lang="en-ZA" sz="2900" b="1" dirty="0" smtClean="0"/>
              <a:t>Is the newly developed drug X </a:t>
            </a:r>
            <a:r>
              <a:rPr lang="en-ZA" sz="2900" b="1" dirty="0" smtClean="0"/>
              <a:t>more effective </a:t>
            </a:r>
            <a:r>
              <a:rPr lang="en-ZA" sz="2900" b="1" dirty="0" smtClean="0"/>
              <a:t>in treatment of diabetes?</a:t>
            </a:r>
          </a:p>
          <a:p>
            <a:pPr eaLnBrk="1" hangingPunct="1"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3600" i="1" smtClean="0"/>
              <a:t>Different types of study questions lead to different types of study designs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1"/>
            <a:ext cx="8762999" cy="5062538"/>
          </a:xfrm>
        </p:spPr>
        <p:txBody>
          <a:bodyPr>
            <a:normAutofit/>
          </a:bodyPr>
          <a:lstStyle/>
          <a:p>
            <a:r>
              <a:rPr lang="en-ZA" sz="2900" dirty="0" smtClean="0"/>
              <a:t>What is the prevalence of condition Z in </a:t>
            </a:r>
            <a:r>
              <a:rPr lang="en-ZA" sz="2900" dirty="0" smtClean="0"/>
              <a:t>Community X?</a:t>
            </a:r>
            <a:endParaRPr lang="en-ZA" sz="2900" dirty="0" smtClean="0"/>
          </a:p>
          <a:p>
            <a:r>
              <a:rPr lang="en-ZA" sz="2900" dirty="0" smtClean="0"/>
              <a:t>What are the factors associated to condition Z?</a:t>
            </a:r>
          </a:p>
          <a:p>
            <a:r>
              <a:rPr lang="en-ZA" sz="2900" dirty="0" smtClean="0"/>
              <a:t>Is exposure to unhealthy foods associated with developing cancer? </a:t>
            </a:r>
          </a:p>
          <a:p>
            <a:r>
              <a:rPr lang="en-ZA" sz="2900" dirty="0" smtClean="0"/>
              <a:t>Is the newly developed drug X more effective in treatment of diabetes?</a:t>
            </a:r>
          </a:p>
          <a:p>
            <a:r>
              <a:rPr lang="en-ZA" sz="2900" b="1" dirty="0" smtClean="0"/>
              <a:t>What are the characteristics of breast cancer cases</a:t>
            </a:r>
            <a:r>
              <a:rPr lang="en-ZA" sz="2900" b="1" dirty="0" smtClean="0"/>
              <a:t>? </a:t>
            </a:r>
            <a:endParaRPr lang="en-ZA" sz="2900" b="1" dirty="0" smtClean="0"/>
          </a:p>
          <a:p>
            <a:pPr eaLnBrk="1" hangingPunct="1"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3600" i="1" smtClean="0"/>
              <a:t>Different types of study questions lead to different types of study designs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1"/>
            <a:ext cx="8762999" cy="5062538"/>
          </a:xfrm>
        </p:spPr>
        <p:txBody>
          <a:bodyPr>
            <a:normAutofit fontScale="92500"/>
          </a:bodyPr>
          <a:lstStyle/>
          <a:p>
            <a:r>
              <a:rPr lang="en-ZA" sz="3100" dirty="0" smtClean="0"/>
              <a:t>What is the prevalence of condition Z in </a:t>
            </a:r>
            <a:r>
              <a:rPr lang="en-ZA" sz="3100" dirty="0" smtClean="0"/>
              <a:t>Community X?</a:t>
            </a:r>
            <a:endParaRPr lang="en-ZA" sz="3100" dirty="0" smtClean="0"/>
          </a:p>
          <a:p>
            <a:r>
              <a:rPr lang="en-ZA" sz="3100" dirty="0" smtClean="0"/>
              <a:t>What are the factors associated to condition Z?</a:t>
            </a:r>
          </a:p>
          <a:p>
            <a:r>
              <a:rPr lang="en-ZA" sz="3100" dirty="0" smtClean="0"/>
              <a:t>Is exposure to unhealthy foods associated with developing cancer? </a:t>
            </a:r>
          </a:p>
          <a:p>
            <a:r>
              <a:rPr lang="en-ZA" sz="3100" dirty="0" smtClean="0"/>
              <a:t>Is the newly developed drug X more effective in treatment of diabetes?</a:t>
            </a:r>
          </a:p>
          <a:p>
            <a:r>
              <a:rPr lang="en-ZA" sz="3100" dirty="0" smtClean="0"/>
              <a:t>What are the characteristics of breast cancer cases?</a:t>
            </a:r>
          </a:p>
          <a:p>
            <a:r>
              <a:rPr lang="en-ZA" sz="3100" b="1" dirty="0" smtClean="0"/>
              <a:t>How has been the trend of non-communicable diseases in the past ten years in Kenya?</a:t>
            </a:r>
          </a:p>
          <a:p>
            <a:pPr eaLnBrk="1" hangingPunct="1"/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3600" dirty="0" smtClean="0"/>
              <a:t>Selecting the right study design option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1" y="1295400"/>
            <a:ext cx="8686800" cy="5334000"/>
          </a:xfrm>
        </p:spPr>
        <p:txBody>
          <a:bodyPr>
            <a:noAutofit/>
          </a:bodyPr>
          <a:lstStyle/>
          <a:p>
            <a:r>
              <a:rPr lang="en-ZA" sz="2800" dirty="0" smtClean="0"/>
              <a:t>Relevant </a:t>
            </a:r>
          </a:p>
          <a:p>
            <a:pPr lvl="1"/>
            <a:r>
              <a:rPr lang="en-ZA" dirty="0" smtClean="0"/>
              <a:t>Design allows you to answer your research </a:t>
            </a:r>
            <a:r>
              <a:rPr lang="en-ZA" dirty="0" smtClean="0"/>
              <a:t>question</a:t>
            </a: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3600" dirty="0" smtClean="0"/>
              <a:t>Selecting the right study design option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1" y="1295400"/>
            <a:ext cx="8686800" cy="5334000"/>
          </a:xfrm>
        </p:spPr>
        <p:txBody>
          <a:bodyPr>
            <a:noAutofit/>
          </a:bodyPr>
          <a:lstStyle/>
          <a:p>
            <a:r>
              <a:rPr lang="en-ZA" sz="2800" dirty="0" smtClean="0"/>
              <a:t>Relevant </a:t>
            </a:r>
          </a:p>
          <a:p>
            <a:pPr lvl="1"/>
            <a:r>
              <a:rPr lang="en-ZA" dirty="0" smtClean="0"/>
              <a:t>Design allows you to answer your research question</a:t>
            </a:r>
          </a:p>
          <a:p>
            <a:r>
              <a:rPr lang="en-ZA" sz="2800" dirty="0" smtClean="0"/>
              <a:t>Novel </a:t>
            </a:r>
          </a:p>
          <a:p>
            <a:pPr lvl="1"/>
            <a:r>
              <a:rPr lang="en-ZA" dirty="0" smtClean="0"/>
              <a:t>Design allows meaningful contribution to existing knowledge ~ new </a:t>
            </a:r>
            <a:r>
              <a:rPr lang="en-ZA" dirty="0" smtClean="0"/>
              <a:t>insights</a:t>
            </a: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3600" dirty="0" smtClean="0"/>
              <a:t>Selecting the right study design option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1" y="1295400"/>
            <a:ext cx="8686800" cy="5334000"/>
          </a:xfrm>
        </p:spPr>
        <p:txBody>
          <a:bodyPr>
            <a:noAutofit/>
          </a:bodyPr>
          <a:lstStyle/>
          <a:p>
            <a:r>
              <a:rPr lang="en-ZA" sz="2800" dirty="0" smtClean="0"/>
              <a:t>Relevant </a:t>
            </a:r>
          </a:p>
          <a:p>
            <a:pPr lvl="1"/>
            <a:r>
              <a:rPr lang="en-ZA" dirty="0" smtClean="0"/>
              <a:t>Design allows you to answer your research question</a:t>
            </a:r>
          </a:p>
          <a:p>
            <a:r>
              <a:rPr lang="en-ZA" sz="2800" dirty="0" smtClean="0"/>
              <a:t>Novel </a:t>
            </a:r>
          </a:p>
          <a:p>
            <a:pPr lvl="1"/>
            <a:r>
              <a:rPr lang="en-ZA" dirty="0" smtClean="0"/>
              <a:t>Design allows meaningful contribution to existing knowledge ~ new insights</a:t>
            </a:r>
          </a:p>
          <a:p>
            <a:r>
              <a:rPr lang="en-ZA" sz="2800" dirty="0" smtClean="0"/>
              <a:t>Feasible</a:t>
            </a:r>
          </a:p>
          <a:p>
            <a:pPr lvl="1"/>
            <a:r>
              <a:rPr lang="en-ZA" dirty="0" smtClean="0"/>
              <a:t>Design allows study to be done within available time and </a:t>
            </a:r>
            <a:r>
              <a:rPr lang="en-ZA" dirty="0" smtClean="0"/>
              <a:t>funds.</a:t>
            </a: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3600" dirty="0" smtClean="0"/>
              <a:t>Selecting the right study design option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1" y="1295400"/>
            <a:ext cx="8686800" cy="5334000"/>
          </a:xfrm>
        </p:spPr>
        <p:txBody>
          <a:bodyPr>
            <a:noAutofit/>
          </a:bodyPr>
          <a:lstStyle/>
          <a:p>
            <a:r>
              <a:rPr lang="en-ZA" sz="2800" dirty="0" smtClean="0"/>
              <a:t>Relevant </a:t>
            </a:r>
          </a:p>
          <a:p>
            <a:pPr lvl="1"/>
            <a:r>
              <a:rPr lang="en-ZA" dirty="0" smtClean="0"/>
              <a:t>Design allows you to answer your research question</a:t>
            </a:r>
          </a:p>
          <a:p>
            <a:r>
              <a:rPr lang="en-ZA" sz="2800" dirty="0" smtClean="0"/>
              <a:t>Novel </a:t>
            </a:r>
          </a:p>
          <a:p>
            <a:pPr lvl="1"/>
            <a:r>
              <a:rPr lang="en-ZA" dirty="0" smtClean="0"/>
              <a:t>Design allows meaningful contribution to existing knowledge ~ new insights</a:t>
            </a:r>
          </a:p>
          <a:p>
            <a:r>
              <a:rPr lang="en-ZA" sz="2800" dirty="0" smtClean="0"/>
              <a:t>Feasible</a:t>
            </a:r>
          </a:p>
          <a:p>
            <a:pPr lvl="1"/>
            <a:r>
              <a:rPr lang="en-ZA" dirty="0" smtClean="0"/>
              <a:t>Design allows study to be done within available time and funds</a:t>
            </a:r>
          </a:p>
          <a:p>
            <a:r>
              <a:rPr lang="en-ZA" sz="2800" dirty="0" smtClean="0"/>
              <a:t>Simple</a:t>
            </a:r>
          </a:p>
          <a:p>
            <a:pPr lvl="1"/>
            <a:r>
              <a:rPr lang="en-ZA" b="1" u="sng" dirty="0" smtClean="0"/>
              <a:t>ALWAYS</a:t>
            </a:r>
            <a:r>
              <a:rPr lang="en-ZA" b="1" dirty="0" smtClean="0"/>
              <a:t> avoid </a:t>
            </a:r>
            <a:r>
              <a:rPr lang="en-ZA" b="1" u="sng" dirty="0" smtClean="0"/>
              <a:t>ALL</a:t>
            </a:r>
            <a:r>
              <a:rPr lang="en-ZA" b="1" dirty="0" smtClean="0"/>
              <a:t> </a:t>
            </a:r>
            <a:r>
              <a:rPr lang="en-ZA" b="1" i="1" dirty="0" smtClean="0"/>
              <a:t>unnecessary</a:t>
            </a:r>
            <a:r>
              <a:rPr lang="en-ZA" b="1" dirty="0" smtClean="0"/>
              <a:t> complexities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Choice of study design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1"/>
            <a:ext cx="8686800" cy="5005388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dirty="0" smtClean="0"/>
              <a:t>Inform how you will </a:t>
            </a:r>
            <a:r>
              <a:rPr lang="en-ZA" b="1" u="sng" dirty="0" smtClean="0">
                <a:solidFill>
                  <a:srgbClr val="0070C0"/>
                </a:solidFill>
              </a:rPr>
              <a:t>sample a specific study population</a:t>
            </a:r>
            <a:r>
              <a:rPr lang="en-ZA" dirty="0" smtClean="0">
                <a:solidFill>
                  <a:srgbClr val="0070C0"/>
                </a:solidFill>
              </a:rPr>
              <a:t> </a:t>
            </a:r>
          </a:p>
          <a:p>
            <a:pPr marL="609600" indent="-609600">
              <a:buNone/>
            </a:pPr>
            <a:endParaRPr lang="en-ZA" dirty="0" smtClean="0"/>
          </a:p>
          <a:p>
            <a:pPr marL="609600" indent="-609600" eaLnBrk="1" hangingPunct="1">
              <a:buFontTx/>
              <a:buAutoNum type="arabicPeriod" startAt="2"/>
            </a:pPr>
            <a:endParaRPr lang="en-ZA" dirty="0" smtClean="0"/>
          </a:p>
          <a:p>
            <a:pPr marL="609600" indent="-609600" eaLnBrk="1" hangingPunct="1">
              <a:buFontTx/>
              <a:buAutoNum type="arabicPeriod"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Choice of study design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1"/>
            <a:ext cx="8686800" cy="5005388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sz="3000" dirty="0" smtClean="0"/>
              <a:t>Inform how you will </a:t>
            </a:r>
            <a:r>
              <a:rPr lang="en-ZA" sz="3000" b="1" u="sng" dirty="0" smtClean="0">
                <a:solidFill>
                  <a:srgbClr val="0070C0"/>
                </a:solidFill>
              </a:rPr>
              <a:t>sample a specific study population</a:t>
            </a:r>
            <a:r>
              <a:rPr lang="en-ZA" sz="3000" dirty="0" smtClean="0">
                <a:solidFill>
                  <a:srgbClr val="0070C0"/>
                </a:solidFill>
              </a:rPr>
              <a:t> </a:t>
            </a:r>
            <a:endParaRPr lang="en-ZA" sz="3000" dirty="0" smtClean="0">
              <a:solidFill>
                <a:srgbClr val="0070C0"/>
              </a:solidFill>
            </a:endParaRPr>
          </a:p>
          <a:p>
            <a:pPr marL="609600" indent="-609600" eaLnBrk="1" hangingPunct="1">
              <a:buNone/>
            </a:pPr>
            <a:endParaRPr lang="en-ZA" sz="3000" dirty="0" smtClean="0">
              <a:solidFill>
                <a:srgbClr val="0070C0"/>
              </a:solidFill>
            </a:endParaRPr>
          </a:p>
          <a:p>
            <a:pPr marL="609600" indent="-609600" eaLnBrk="1" hangingPunct="1">
              <a:buFontTx/>
              <a:buAutoNum type="arabicPeriod" startAt="2"/>
            </a:pPr>
            <a:r>
              <a:rPr lang="en-ZA" sz="3000" dirty="0" smtClean="0"/>
              <a:t>Inform the </a:t>
            </a:r>
            <a:r>
              <a:rPr lang="en-ZA" sz="3000" b="1" u="sng" dirty="0" smtClean="0">
                <a:solidFill>
                  <a:srgbClr val="0070C0"/>
                </a:solidFill>
              </a:rPr>
              <a:t>most appropriate measurements</a:t>
            </a:r>
            <a:r>
              <a:rPr lang="en-ZA" sz="3000" dirty="0" smtClean="0">
                <a:solidFill>
                  <a:srgbClr val="0070C0"/>
                </a:solidFill>
              </a:rPr>
              <a:t> </a:t>
            </a:r>
            <a:r>
              <a:rPr lang="en-ZA" sz="3000" dirty="0" smtClean="0"/>
              <a:t>to collect on participants in a standardised manner (create data).</a:t>
            </a:r>
          </a:p>
          <a:p>
            <a:pPr marL="609600" indent="-609600" eaLnBrk="1" hangingPunct="1">
              <a:buNone/>
            </a:pPr>
            <a:endParaRPr lang="en-ZA" dirty="0" smtClean="0"/>
          </a:p>
          <a:p>
            <a:pPr marL="609600" indent="-609600" eaLnBrk="1" hangingPunct="1">
              <a:buFontTx/>
              <a:buAutoNum type="arabicPeriod"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Choice of study design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1"/>
            <a:ext cx="8686800" cy="5005388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sz="3000" dirty="0" smtClean="0"/>
              <a:t>Inform how you will </a:t>
            </a:r>
            <a:r>
              <a:rPr lang="en-ZA" sz="3000" b="1" u="sng" dirty="0" smtClean="0">
                <a:solidFill>
                  <a:srgbClr val="0070C0"/>
                </a:solidFill>
              </a:rPr>
              <a:t>sample a specific study population</a:t>
            </a:r>
            <a:r>
              <a:rPr lang="en-ZA" sz="3000" dirty="0" smtClean="0">
                <a:solidFill>
                  <a:srgbClr val="0070C0"/>
                </a:solidFill>
              </a:rPr>
              <a:t> .</a:t>
            </a:r>
          </a:p>
          <a:p>
            <a:pPr marL="609600" indent="-609600" eaLnBrk="1" hangingPunct="1">
              <a:buNone/>
            </a:pPr>
            <a:endParaRPr lang="en-ZA" sz="3000" dirty="0" smtClean="0">
              <a:solidFill>
                <a:srgbClr val="0070C0"/>
              </a:solidFill>
            </a:endParaRPr>
          </a:p>
          <a:p>
            <a:pPr marL="609600" indent="-609600" eaLnBrk="1" hangingPunct="1">
              <a:buFontTx/>
              <a:buAutoNum type="arabicPeriod" startAt="2"/>
            </a:pPr>
            <a:r>
              <a:rPr lang="en-ZA" sz="3000" dirty="0" smtClean="0"/>
              <a:t>Inform the </a:t>
            </a:r>
            <a:r>
              <a:rPr lang="en-ZA" sz="3000" b="1" u="sng" dirty="0" smtClean="0">
                <a:solidFill>
                  <a:srgbClr val="0070C0"/>
                </a:solidFill>
              </a:rPr>
              <a:t>most appropriate measurements</a:t>
            </a:r>
            <a:r>
              <a:rPr lang="en-ZA" sz="3000" dirty="0" smtClean="0">
                <a:solidFill>
                  <a:srgbClr val="0070C0"/>
                </a:solidFill>
              </a:rPr>
              <a:t> </a:t>
            </a:r>
            <a:r>
              <a:rPr lang="en-ZA" sz="3000" dirty="0" smtClean="0"/>
              <a:t>to collect on </a:t>
            </a:r>
            <a:r>
              <a:rPr lang="en-ZA" sz="3000" dirty="0" smtClean="0"/>
              <a:t>participants </a:t>
            </a:r>
            <a:r>
              <a:rPr lang="en-ZA" sz="3000" dirty="0" smtClean="0"/>
              <a:t>(create data).</a:t>
            </a:r>
          </a:p>
          <a:p>
            <a:pPr marL="609600" indent="-609600" eaLnBrk="1" hangingPunct="1">
              <a:buNone/>
            </a:pPr>
            <a:endParaRPr lang="en-ZA" sz="3000" dirty="0" smtClean="0"/>
          </a:p>
          <a:p>
            <a:pPr marL="609600" indent="-609600">
              <a:buNone/>
            </a:pPr>
            <a:r>
              <a:rPr lang="en-ZA" sz="3000" dirty="0" smtClean="0"/>
              <a:t>3. Study designs will point to the most appropriate </a:t>
            </a:r>
            <a:r>
              <a:rPr lang="en-ZA" sz="3000" b="1" u="sng" dirty="0" smtClean="0"/>
              <a:t>analysis of data</a:t>
            </a:r>
            <a:r>
              <a:rPr lang="en-ZA" sz="3000" dirty="0" smtClean="0"/>
              <a:t> to answer study question.</a:t>
            </a:r>
          </a:p>
          <a:p>
            <a:pPr marL="609600" indent="-609600" eaLnBrk="1" hangingPunct="1">
              <a:buFontTx/>
              <a:buAutoNum type="arabicPeriod" startAt="2"/>
            </a:pPr>
            <a:endParaRPr lang="en-ZA" dirty="0" smtClean="0"/>
          </a:p>
          <a:p>
            <a:pPr marL="609600" indent="-609600" eaLnBrk="1" hangingPunct="1">
              <a:buFontTx/>
              <a:buAutoNum type="arabicPeriod"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Broad categories of study designs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180000"/>
              </a:lnSpc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Broad categories of study designs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en-ZA" smtClean="0"/>
              <a:t>Cross-sectional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Case report / case series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Case-control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Cohort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Randomised Controlled Trial (RCT)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Broad categories of study designs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en-ZA" dirty="0" smtClean="0"/>
              <a:t>Cross-sectional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Case series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Case-control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Cohort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Randomised </a:t>
            </a:r>
            <a:r>
              <a:rPr lang="en-ZA" dirty="0" smtClean="0"/>
              <a:t>Controlled Trial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779838" y="2276475"/>
            <a:ext cx="2663825" cy="122396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203575" y="3213100"/>
            <a:ext cx="3168650" cy="28733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V="1">
            <a:off x="2268538" y="3573463"/>
            <a:ext cx="4175125" cy="1584325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588125" y="3213100"/>
            <a:ext cx="23717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200" b="1">
                <a:solidFill>
                  <a:srgbClr val="0033CC"/>
                </a:solidFill>
              </a:rPr>
              <a:t>Descriptive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276600" y="4221163"/>
            <a:ext cx="3240088" cy="72072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2339975" y="5013325"/>
            <a:ext cx="4248150" cy="71438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V="1">
            <a:off x="5867400" y="5084763"/>
            <a:ext cx="720725" cy="72072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6659563" y="4724400"/>
            <a:ext cx="1762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200" b="1">
                <a:solidFill>
                  <a:srgbClr val="339933"/>
                </a:solidFill>
              </a:rPr>
              <a:t>Analytic</a:t>
            </a:r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3708400" y="2420938"/>
            <a:ext cx="2879725" cy="244792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333375"/>
            <a:ext cx="8496300" cy="6524625"/>
          </a:xfrm>
        </p:spPr>
        <p:txBody>
          <a:bodyPr/>
          <a:lstStyle/>
          <a:p>
            <a:pPr eaLnBrk="1" hangingPunct="1">
              <a:buNone/>
            </a:pPr>
            <a:endParaRPr lang="en-ZA" sz="1600" dirty="0" smtClean="0"/>
          </a:p>
          <a:p>
            <a:pPr lvl="1" eaLnBrk="1" hangingPunct="1"/>
            <a:r>
              <a:rPr lang="en-ZA" dirty="0" smtClean="0">
                <a:solidFill>
                  <a:srgbClr val="0000FF"/>
                </a:solidFill>
              </a:rPr>
              <a:t>Descriptive</a:t>
            </a:r>
          </a:p>
          <a:p>
            <a:pPr lvl="2" eaLnBrk="1" hangingPunct="1"/>
            <a:r>
              <a:rPr lang="en-ZA" dirty="0" smtClean="0"/>
              <a:t>Calculate the proportion of the study population with condition Z (incident or prevalent).</a:t>
            </a:r>
          </a:p>
          <a:p>
            <a:pPr lvl="2" eaLnBrk="1" hangingPunct="1">
              <a:buNone/>
            </a:pPr>
            <a:endParaRPr lang="en-ZA" dirty="0" smtClean="0"/>
          </a:p>
          <a:p>
            <a:pPr lvl="1" eaLnBrk="1" hangingPunct="1"/>
            <a:r>
              <a:rPr lang="en-ZA" dirty="0" smtClean="0">
                <a:solidFill>
                  <a:srgbClr val="008000"/>
                </a:solidFill>
              </a:rPr>
              <a:t>Analytic</a:t>
            </a:r>
          </a:p>
          <a:p>
            <a:pPr lvl="2" eaLnBrk="1" hangingPunct="1"/>
            <a:r>
              <a:rPr lang="en-ZA" u="sng" dirty="0" smtClean="0"/>
              <a:t>Compare</a:t>
            </a:r>
            <a:r>
              <a:rPr lang="en-ZA" dirty="0" smtClean="0"/>
              <a:t> the frequency of condition Z among groups of the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4000" smtClean="0"/>
              <a:t>Broad categories of options in study design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en-ZA" smtClean="0"/>
              <a:t>Cross-sectional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Case report/series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Case-control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Cohort</a:t>
            </a:r>
          </a:p>
          <a:p>
            <a:pPr eaLnBrk="1" hangingPunct="1">
              <a:lnSpc>
                <a:spcPct val="180000"/>
              </a:lnSpc>
            </a:pPr>
            <a:r>
              <a:rPr lang="en-ZA" smtClean="0"/>
              <a:t>RCT</a:t>
            </a:r>
          </a:p>
        </p:txBody>
      </p:sp>
      <p:sp>
        <p:nvSpPr>
          <p:cNvPr id="17412" name="AutoShape 4"/>
          <p:cNvSpPr>
            <a:spLocks/>
          </p:cNvSpPr>
          <p:nvPr/>
        </p:nvSpPr>
        <p:spPr bwMode="auto">
          <a:xfrm>
            <a:off x="3995738" y="1844675"/>
            <a:ext cx="1223962" cy="3673475"/>
          </a:xfrm>
          <a:prstGeom prst="rightBrace">
            <a:avLst>
              <a:gd name="adj1" fmla="val 25011"/>
              <a:gd name="adj2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5292725" y="1844675"/>
            <a:ext cx="36004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ZA" sz="2400" b="1" dirty="0"/>
              <a:t>Observational designs:</a:t>
            </a:r>
            <a:endParaRPr lang="en-ZA" sz="2400" dirty="0"/>
          </a:p>
          <a:p>
            <a:r>
              <a:rPr lang="en-ZA" sz="2400" dirty="0"/>
              <a:t>investigator is only observing distribution of variables (risk factors, diseases, etc) ‘in nature’</a:t>
            </a:r>
            <a:r>
              <a:rPr lang="en-ZA" dirty="0"/>
              <a:t> </a:t>
            </a:r>
          </a:p>
        </p:txBody>
      </p:sp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5219700" y="4724400"/>
            <a:ext cx="39243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ZA" sz="2400" b="1"/>
              <a:t>Experimental designs:</a:t>
            </a:r>
            <a:endParaRPr lang="en-ZA" sz="2400"/>
          </a:p>
          <a:p>
            <a:r>
              <a:rPr lang="en-ZA" sz="2400"/>
              <a:t>investigator assigns study conditions ~ usually testing an intervention </a:t>
            </a:r>
          </a:p>
          <a:p>
            <a:r>
              <a:rPr lang="en-ZA" sz="2400"/>
              <a:t>(many variations here)</a:t>
            </a:r>
            <a:r>
              <a:rPr lang="en-ZA"/>
              <a:t> </a:t>
            </a:r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>
            <a:off x="1835150" y="6092825"/>
            <a:ext cx="33131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" descr="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143000"/>
            <a:ext cx="8610600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D56A0-CFDA-4B4F-BFE0-2DCEF9B03946}" type="slidenum">
              <a:rPr lang="en-US"/>
              <a:pPr/>
              <a:t>41</a:t>
            </a:fld>
            <a:endParaRPr lang="en-US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00B050"/>
                </a:solidFill>
              </a:rPr>
              <a:t>Sequence for studying a topic: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5257800"/>
          </a:xfrm>
        </p:spPr>
        <p:txBody>
          <a:bodyPr>
            <a:noAutofit/>
          </a:bodyPr>
          <a:lstStyle/>
          <a:p>
            <a:pPr lvl="1">
              <a:lnSpc>
                <a:spcPct val="90000"/>
              </a:lnSpc>
              <a:buNone/>
            </a:pPr>
            <a:endParaRPr lang="en-US" sz="2800" dirty="0"/>
          </a:p>
        </p:txBody>
      </p:sp>
    </p:spTree>
  </p:cSld>
  <p:clrMapOvr>
    <a:masterClrMapping/>
  </p:clrMapOvr>
  <p:transition advTm="88531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D56A0-CFDA-4B4F-BFE0-2DCEF9B03946}" type="slidenum">
              <a:rPr lang="en-US"/>
              <a:pPr/>
              <a:t>42</a:t>
            </a:fld>
            <a:endParaRPr lang="en-US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00B050"/>
                </a:solidFill>
              </a:rPr>
              <a:t>Sequence for studying a topic: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5257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Descriptive </a:t>
            </a:r>
            <a:r>
              <a:rPr lang="en-US" b="1" dirty="0"/>
              <a:t>studies</a:t>
            </a:r>
          </a:p>
          <a:p>
            <a:pPr lvl="1">
              <a:lnSpc>
                <a:spcPct val="90000"/>
              </a:lnSpc>
            </a:pPr>
            <a:r>
              <a:rPr lang="en-ZA" sz="3200" dirty="0" smtClean="0"/>
              <a:t>What is the burden of condition Z  in the population?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</p:cSld>
  <p:clrMapOvr>
    <a:masterClrMapping/>
  </p:clrMapOvr>
  <p:transition advTm="88531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800" b="1" dirty="0" smtClean="0"/>
              <a:t>DESCRIPTIVE STUDY  </a:t>
            </a:r>
            <a:r>
              <a:rPr lang="en-US" sz="2800" dirty="0" smtClean="0"/>
              <a:t>		</a:t>
            </a:r>
            <a:r>
              <a:rPr lang="en-US" sz="2800" b="1" dirty="0" smtClean="0"/>
              <a:t>ANALYTIC STUDY</a:t>
            </a:r>
          </a:p>
          <a:p>
            <a:pPr>
              <a:buNone/>
            </a:pPr>
            <a:r>
              <a:rPr lang="en-US" sz="2800" b="1" dirty="0" smtClean="0"/>
              <a:t>      (start with)			(then conduct this)</a:t>
            </a:r>
            <a:r>
              <a:rPr lang="en-US" sz="2800" dirty="0" smtClean="0"/>
              <a:t>	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3962400" y="1905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CF0D-F409-4859-99CD-86EC7E61194F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D56A0-CFDA-4B4F-BFE0-2DCEF9B03946}" type="slidenum">
              <a:rPr lang="en-US"/>
              <a:pPr/>
              <a:t>44</a:t>
            </a:fld>
            <a:endParaRPr lang="en-US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00B050"/>
                </a:solidFill>
              </a:rPr>
              <a:t>Sequence for studying a topic: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5257800"/>
          </a:xfrm>
        </p:spPr>
        <p:txBody>
          <a:bodyPr>
            <a:noAutofit/>
          </a:bodyPr>
          <a:lstStyle/>
          <a:p>
            <a:pPr lvl="1">
              <a:lnSpc>
                <a:spcPct val="90000"/>
              </a:lnSpc>
            </a:pPr>
            <a:r>
              <a:rPr lang="en-US" b="1" dirty="0" smtClean="0"/>
              <a:t>Descriptive </a:t>
            </a:r>
            <a:r>
              <a:rPr lang="en-US" b="1" dirty="0"/>
              <a:t>studies</a:t>
            </a:r>
          </a:p>
          <a:p>
            <a:pPr lvl="2">
              <a:lnSpc>
                <a:spcPct val="90000"/>
              </a:lnSpc>
            </a:pPr>
            <a:r>
              <a:rPr lang="en-ZA" sz="2800" dirty="0" smtClean="0"/>
              <a:t>What is the burden of condition Z  in the population?</a:t>
            </a:r>
            <a:r>
              <a:rPr lang="en-US" sz="2800" dirty="0" smtClean="0"/>
              <a:t> </a:t>
            </a:r>
          </a:p>
          <a:p>
            <a:pPr lvl="2">
              <a:lnSpc>
                <a:spcPct val="90000"/>
              </a:lnSpc>
              <a:buNone/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b="1" dirty="0" smtClean="0"/>
              <a:t>Analytic </a:t>
            </a:r>
            <a:r>
              <a:rPr lang="en-US" b="1" dirty="0"/>
              <a:t>studies </a:t>
            </a:r>
            <a:r>
              <a:rPr lang="en-US" dirty="0"/>
              <a:t>to evaluate associations and discover cause-and-effect relationships </a:t>
            </a:r>
          </a:p>
          <a:p>
            <a:pPr lvl="2">
              <a:lnSpc>
                <a:spcPct val="90000"/>
              </a:lnSpc>
            </a:pPr>
            <a:r>
              <a:rPr lang="en-US" sz="2800" i="1" dirty="0" smtClean="0"/>
              <a:t>Which factors are associated with condition Z?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ransition advTm="88531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D56A0-CFDA-4B4F-BFE0-2DCEF9B03946}" type="slidenum">
              <a:rPr lang="en-US"/>
              <a:pPr/>
              <a:t>45</a:t>
            </a:fld>
            <a:endParaRPr lang="en-US"/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00B050"/>
                </a:solidFill>
              </a:rPr>
              <a:t>Sequence for studying a topic: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5257800"/>
          </a:xfrm>
        </p:spPr>
        <p:txBody>
          <a:bodyPr>
            <a:noAutofit/>
          </a:bodyPr>
          <a:lstStyle/>
          <a:p>
            <a:pPr lvl="1">
              <a:lnSpc>
                <a:spcPct val="90000"/>
              </a:lnSpc>
            </a:pPr>
            <a:r>
              <a:rPr lang="en-US" b="1" dirty="0" smtClean="0"/>
              <a:t>Descriptive </a:t>
            </a:r>
            <a:r>
              <a:rPr lang="en-US" b="1" dirty="0"/>
              <a:t>studies</a:t>
            </a:r>
          </a:p>
          <a:p>
            <a:pPr lvl="2">
              <a:lnSpc>
                <a:spcPct val="90000"/>
              </a:lnSpc>
            </a:pPr>
            <a:r>
              <a:rPr lang="en-ZA" sz="2800" dirty="0" smtClean="0"/>
              <a:t>What is the burden of condition Z  in the population?</a:t>
            </a:r>
            <a:r>
              <a:rPr lang="en-US" sz="28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Analytic </a:t>
            </a:r>
            <a:r>
              <a:rPr lang="en-US" b="1" dirty="0"/>
              <a:t>studies </a:t>
            </a:r>
            <a:r>
              <a:rPr lang="en-US" dirty="0"/>
              <a:t>to evaluate associations and discover cause-and-effect relationships </a:t>
            </a:r>
          </a:p>
          <a:p>
            <a:pPr lvl="2">
              <a:lnSpc>
                <a:spcPct val="90000"/>
              </a:lnSpc>
            </a:pPr>
            <a:r>
              <a:rPr lang="en-US" sz="2800" i="1" dirty="0" smtClean="0"/>
              <a:t>Which factors are associated with condition Z?</a:t>
            </a:r>
            <a:r>
              <a:rPr lang="en-US" sz="2800" dirty="0" smtClean="0"/>
              <a:t> </a:t>
            </a:r>
          </a:p>
          <a:p>
            <a:pPr lvl="2">
              <a:lnSpc>
                <a:spcPct val="90000"/>
              </a:lnSpc>
              <a:buNone/>
            </a:pPr>
            <a:r>
              <a:rPr lang="en-US" sz="2800" dirty="0" smtClean="0"/>
              <a:t> 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b="1" dirty="0"/>
              <a:t>Clinical trial </a:t>
            </a:r>
            <a:r>
              <a:rPr lang="en-US" dirty="0"/>
              <a:t>to establish the effects of an intervention </a:t>
            </a:r>
          </a:p>
          <a:p>
            <a:pPr lvl="2">
              <a:lnSpc>
                <a:spcPct val="90000"/>
              </a:lnSpc>
            </a:pPr>
            <a:r>
              <a:rPr lang="en-US" sz="2800" i="1" dirty="0" smtClean="0"/>
              <a:t>Is treatment Y effective in treating patients with condition Z?</a:t>
            </a:r>
            <a:endParaRPr lang="en-US" sz="2800" dirty="0"/>
          </a:p>
        </p:txBody>
      </p:sp>
    </p:spTree>
  </p:cSld>
  <p:clrMapOvr>
    <a:masterClrMapping/>
  </p:clrMapOvr>
  <p:transition advTm="88531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ZA" sz="3600" b="1" smtClean="0"/>
              <a:t>Key differences between study designs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893175" cy="5805487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006699"/>
                </a:solidFill>
              </a:rPr>
              <a:t>How participants are sampled</a:t>
            </a:r>
          </a:p>
          <a:p>
            <a:pPr marL="990600" lvl="1" indent="-533400" eaLnBrk="1" hangingPunct="1"/>
            <a:r>
              <a:rPr lang="en-ZA" dirty="0" smtClean="0"/>
              <a:t>Are participants sampled according to exposure status, disease status, neither, both?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ZA" sz="3600" b="1" smtClean="0"/>
              <a:t>Key differences between study designs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893175" cy="5805487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006699"/>
                </a:solidFill>
              </a:rPr>
              <a:t>How participants are sampled</a:t>
            </a:r>
          </a:p>
          <a:p>
            <a:pPr marL="990600" lvl="1" indent="-533400" eaLnBrk="1" hangingPunct="1"/>
            <a:r>
              <a:rPr lang="en-ZA" dirty="0" smtClean="0"/>
              <a:t>Are participants sampled according to exposure status, disease status, neither, both?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CC0066"/>
                </a:solidFill>
              </a:rPr>
              <a:t>When measurements are taken</a:t>
            </a:r>
          </a:p>
          <a:p>
            <a:pPr marL="990600" lvl="1" indent="-533400" eaLnBrk="1" hangingPunct="1"/>
            <a:r>
              <a:rPr lang="en-ZA" dirty="0" smtClean="0"/>
              <a:t>Are some variables measured before others, or are measurements taken all at once?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ZA" sz="3600" b="1" smtClean="0"/>
              <a:t>Key differences between study designs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144001" cy="5805487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006699"/>
                </a:solidFill>
              </a:rPr>
              <a:t>How participants are sampled</a:t>
            </a:r>
          </a:p>
          <a:p>
            <a:pPr marL="990600" lvl="1" indent="-533400" eaLnBrk="1" hangingPunct="1"/>
            <a:r>
              <a:rPr lang="en-ZA" dirty="0" smtClean="0"/>
              <a:t>Are participants sampled according to exposure status, disease status, neither, both?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CC0066"/>
                </a:solidFill>
              </a:rPr>
              <a:t>When measurements are taken</a:t>
            </a:r>
          </a:p>
          <a:p>
            <a:pPr marL="990600" lvl="1" indent="-533400" eaLnBrk="1" hangingPunct="1"/>
            <a:r>
              <a:rPr lang="en-ZA" dirty="0" smtClean="0"/>
              <a:t>Are some variables measured before others, or are measurements taken all at once?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CC3300"/>
                </a:solidFill>
              </a:rPr>
              <a:t>How outcome variables are measured</a:t>
            </a:r>
          </a:p>
          <a:p>
            <a:pPr marL="990600" lvl="1" indent="-533400" eaLnBrk="1" hangingPunct="1"/>
            <a:r>
              <a:rPr lang="en-ZA" dirty="0" smtClean="0"/>
              <a:t>Incident or prevalent outcomes (morbidity/mortality)?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ZA" sz="3600" b="1" smtClean="0"/>
              <a:t>Key differences between study designs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893175" cy="5805487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006699"/>
                </a:solidFill>
              </a:rPr>
              <a:t>How participants are sampled</a:t>
            </a:r>
          </a:p>
          <a:p>
            <a:pPr marL="990600" lvl="1" indent="-533400" eaLnBrk="1" hangingPunct="1"/>
            <a:r>
              <a:rPr lang="en-ZA" dirty="0" smtClean="0"/>
              <a:t>Are participants sampled according to exposure status, disease status, neither, both?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CC0066"/>
                </a:solidFill>
              </a:rPr>
              <a:t>When measurements are taken</a:t>
            </a:r>
          </a:p>
          <a:p>
            <a:pPr marL="990600" lvl="1" indent="-533400" eaLnBrk="1" hangingPunct="1"/>
            <a:r>
              <a:rPr lang="en-ZA" dirty="0" smtClean="0"/>
              <a:t>Are some variables measured before others, or are measurements taken all at once?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ZA" b="1" dirty="0" smtClean="0">
                <a:solidFill>
                  <a:srgbClr val="CC3300"/>
                </a:solidFill>
              </a:rPr>
              <a:t>How outcome variables are measured</a:t>
            </a:r>
          </a:p>
          <a:p>
            <a:pPr marL="990600" lvl="1" indent="-533400" eaLnBrk="1" hangingPunct="1"/>
            <a:r>
              <a:rPr lang="en-ZA" dirty="0" smtClean="0"/>
              <a:t>Incident or prevalent outcomes (</a:t>
            </a:r>
            <a:r>
              <a:rPr lang="en-ZA" dirty="0" err="1" smtClean="0"/>
              <a:t>morb</a:t>
            </a:r>
            <a:r>
              <a:rPr lang="en-ZA" dirty="0" smtClean="0"/>
              <a:t>/mort)?</a:t>
            </a:r>
          </a:p>
          <a:p>
            <a:pPr marL="609600" indent="-609600" eaLnBrk="1" hangingPunct="1">
              <a:lnSpc>
                <a:spcPct val="110000"/>
              </a:lnSpc>
              <a:buFontTx/>
              <a:buAutoNum type="arabicPeriod"/>
            </a:pPr>
            <a:r>
              <a:rPr lang="en-ZA" b="1" dirty="0" smtClean="0">
                <a:solidFill>
                  <a:srgbClr val="6600FF"/>
                </a:solidFill>
              </a:rPr>
              <a:t>Are there comparison groups involved?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ZA" sz="3600" b="1" smtClean="0"/>
              <a:t>Key differences between study designs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893175" cy="5805487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ZA" b="1" smtClean="0">
                <a:solidFill>
                  <a:srgbClr val="006699"/>
                </a:solidFill>
              </a:rPr>
              <a:t>How participants are sampled</a:t>
            </a:r>
          </a:p>
          <a:p>
            <a:pPr marL="990600" lvl="1" indent="-533400" eaLnBrk="1" hangingPunct="1"/>
            <a:r>
              <a:rPr lang="en-ZA" smtClean="0"/>
              <a:t>Are participants sampled according to exposure status, disease status, neither, both?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ZA" b="1" smtClean="0">
                <a:solidFill>
                  <a:srgbClr val="CC0066"/>
                </a:solidFill>
              </a:rPr>
              <a:t>When measurements are taken</a:t>
            </a:r>
          </a:p>
          <a:p>
            <a:pPr marL="990600" lvl="1" indent="-533400" eaLnBrk="1" hangingPunct="1"/>
            <a:r>
              <a:rPr lang="en-ZA" smtClean="0"/>
              <a:t>Are some variables measured before others, or are measurements taken all at once?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ZA" b="1" smtClean="0">
                <a:solidFill>
                  <a:srgbClr val="CC3300"/>
                </a:solidFill>
              </a:rPr>
              <a:t>How outcome variables are measured</a:t>
            </a:r>
          </a:p>
          <a:p>
            <a:pPr marL="990600" lvl="1" indent="-533400" eaLnBrk="1" hangingPunct="1"/>
            <a:r>
              <a:rPr lang="en-ZA" smtClean="0"/>
              <a:t>Incident or prevalent outcomes (morb/mort)?</a:t>
            </a:r>
          </a:p>
          <a:p>
            <a:pPr marL="609600" indent="-609600" eaLnBrk="1" hangingPunct="1">
              <a:lnSpc>
                <a:spcPct val="110000"/>
              </a:lnSpc>
              <a:buFontTx/>
              <a:buAutoNum type="arabicPeriod"/>
            </a:pPr>
            <a:r>
              <a:rPr lang="en-ZA" b="1" smtClean="0">
                <a:solidFill>
                  <a:srgbClr val="6600FF"/>
                </a:solidFill>
              </a:rPr>
              <a:t>Are there comparison groups involved?</a:t>
            </a:r>
          </a:p>
          <a:p>
            <a:pPr marL="609600" indent="-609600" eaLnBrk="1" hangingPunct="1">
              <a:lnSpc>
                <a:spcPct val="110000"/>
              </a:lnSpc>
              <a:buFontTx/>
              <a:buAutoNum type="arabicPeriod"/>
            </a:pPr>
            <a:r>
              <a:rPr lang="en-ZA" b="1" smtClean="0">
                <a:solidFill>
                  <a:srgbClr val="996600"/>
                </a:solidFill>
              </a:rPr>
              <a:t>Is design observational or experimental?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4800" b="1" dirty="0" smtClean="0"/>
              <a:t>II. Details on categories of study designs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219201"/>
            <a:ext cx="7772400" cy="1676399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300" b="1" dirty="0" smtClean="0"/>
              <a:t>II. Details on categories of study designs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3352800"/>
            <a:ext cx="5638799" cy="3244850"/>
          </a:xfrm>
        </p:spPr>
        <p:txBody>
          <a:bodyPr>
            <a:normAutofit/>
          </a:bodyPr>
          <a:lstStyle/>
          <a:p>
            <a:pPr marL="533400" indent="-533400" algn="l" eaLnBrk="1" hangingPunct="1">
              <a:lnSpc>
                <a:spcPct val="80000"/>
              </a:lnSpc>
              <a:buFontTx/>
              <a:buAutoNum type="alphaLcPeriod"/>
            </a:pPr>
            <a:r>
              <a:rPr lang="en-ZA" dirty="0" smtClean="0">
                <a:solidFill>
                  <a:schemeClr val="tx1"/>
                </a:solidFill>
              </a:rPr>
              <a:t>Case report &amp; case series</a:t>
            </a:r>
          </a:p>
          <a:p>
            <a:pPr marL="533400" indent="-533400" algn="l" eaLnBrk="1" hangingPunct="1">
              <a:lnSpc>
                <a:spcPct val="80000"/>
              </a:lnSpc>
              <a:buFontTx/>
              <a:buAutoNum type="alphaLcPeriod"/>
            </a:pPr>
            <a:r>
              <a:rPr lang="en-ZA" dirty="0" smtClean="0">
                <a:solidFill>
                  <a:schemeClr val="tx1"/>
                </a:solidFill>
              </a:rPr>
              <a:t>Cross-sectional</a:t>
            </a:r>
          </a:p>
          <a:p>
            <a:pPr marL="533400" indent="-533400" algn="l" eaLnBrk="1" hangingPunct="1">
              <a:lnSpc>
                <a:spcPct val="80000"/>
              </a:lnSpc>
              <a:buFontTx/>
              <a:buAutoNum type="alphaLcPeriod"/>
            </a:pPr>
            <a:r>
              <a:rPr lang="en-ZA" dirty="0" smtClean="0">
                <a:solidFill>
                  <a:schemeClr val="tx1"/>
                </a:solidFill>
              </a:rPr>
              <a:t>case-control </a:t>
            </a:r>
          </a:p>
          <a:p>
            <a:pPr marL="533400" indent="-533400" algn="l" eaLnBrk="1" hangingPunct="1">
              <a:lnSpc>
                <a:spcPct val="80000"/>
              </a:lnSpc>
              <a:buFontTx/>
              <a:buAutoNum type="alphaLcPeriod"/>
            </a:pPr>
            <a:r>
              <a:rPr lang="en-ZA" dirty="0" smtClean="0">
                <a:solidFill>
                  <a:schemeClr val="tx1"/>
                </a:solidFill>
              </a:rPr>
              <a:t>Cohort</a:t>
            </a:r>
          </a:p>
          <a:p>
            <a:pPr marL="533400" indent="-533400" algn="l" eaLnBrk="1" hangingPunct="1">
              <a:lnSpc>
                <a:spcPct val="80000"/>
              </a:lnSpc>
              <a:buFontTx/>
              <a:buAutoNum type="alphaLcPeriod"/>
            </a:pPr>
            <a:r>
              <a:rPr lang="en-ZA" dirty="0" smtClean="0">
                <a:solidFill>
                  <a:schemeClr val="tx1"/>
                </a:solidFill>
              </a:rPr>
              <a:t>RCT &amp; other experimental designs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Z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smtClean="0"/>
              <a:t>Observational Studies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Types of Observational study </a:t>
            </a:r>
            <a:r>
              <a:rPr lang="en-ZA" sz="4000" dirty="0" smtClean="0"/>
              <a:t>designs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en-ZA" dirty="0" smtClean="0"/>
              <a:t>Cross-sectional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Case series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Case-control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Cohort</a:t>
            </a:r>
            <a:endParaRPr lang="en-ZA" dirty="0" smtClean="0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779838" y="2276475"/>
            <a:ext cx="2663825" cy="122396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203575" y="3213100"/>
            <a:ext cx="3168650" cy="28733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V="1">
            <a:off x="2268538" y="3573463"/>
            <a:ext cx="4175125" cy="1584325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588125" y="3213100"/>
            <a:ext cx="23717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200" b="1">
                <a:solidFill>
                  <a:srgbClr val="0033CC"/>
                </a:solidFill>
              </a:rPr>
              <a:t>Descriptive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276600" y="4221163"/>
            <a:ext cx="3240088" cy="72072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2339975" y="5013325"/>
            <a:ext cx="4248150" cy="71438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6659563" y="4724400"/>
            <a:ext cx="1762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200" b="1">
                <a:solidFill>
                  <a:srgbClr val="339933"/>
                </a:solidFill>
              </a:rPr>
              <a:t>Analytic</a:t>
            </a:r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3708400" y="2420938"/>
            <a:ext cx="2879725" cy="244792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4000" dirty="0" smtClean="0"/>
              <a:t>Broad categories of descriptive study designs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180000"/>
              </a:lnSpc>
            </a:pPr>
            <a:r>
              <a:rPr lang="en-ZA" dirty="0" smtClean="0"/>
              <a:t>Cross-sectional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Case series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Case-control</a:t>
            </a:r>
          </a:p>
          <a:p>
            <a:pPr eaLnBrk="1" hangingPunct="1">
              <a:lnSpc>
                <a:spcPct val="180000"/>
              </a:lnSpc>
            </a:pPr>
            <a:r>
              <a:rPr lang="en-ZA" dirty="0" smtClean="0"/>
              <a:t>Cohort</a:t>
            </a:r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779838" y="2276475"/>
            <a:ext cx="2663825" cy="1223963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203575" y="3213100"/>
            <a:ext cx="3168650" cy="287338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V="1">
            <a:off x="2268538" y="3573463"/>
            <a:ext cx="4175125" cy="1584325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 type="triangle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588125" y="3213100"/>
            <a:ext cx="23717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200" b="1">
                <a:solidFill>
                  <a:srgbClr val="0033CC"/>
                </a:solidFill>
              </a:rPr>
              <a:t>Descriptive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Descriptive </a:t>
            </a:r>
            <a:r>
              <a:rPr lang="en-US" sz="3600" b="1" dirty="0" smtClean="0"/>
              <a:t>Studies</a:t>
            </a:r>
            <a:r>
              <a:rPr lang="en-US" sz="3600" b="1" dirty="0" smtClean="0">
                <a:solidFill>
                  <a:srgbClr val="002060"/>
                </a:solidFill>
              </a:rPr>
              <a:t>:   Features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r>
              <a:rPr lang="en-US" dirty="0" smtClean="0"/>
              <a:t>Usually conducted when much is not known about the problem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No comparison group.</a:t>
            </a:r>
          </a:p>
          <a:p>
            <a:pPr lvl="1"/>
            <a:r>
              <a:rPr lang="en-US" sz="3200" dirty="0" smtClean="0"/>
              <a:t>Select a study sample – through random sampling procedure. </a:t>
            </a:r>
            <a:endParaRPr lang="en-US" sz="3200" dirty="0" smtClean="0"/>
          </a:p>
          <a:p>
            <a:pPr lvl="1">
              <a:buNone/>
            </a:pPr>
            <a:endParaRPr lang="en-US" sz="3200" dirty="0" smtClean="0"/>
          </a:p>
          <a:p>
            <a:r>
              <a:rPr lang="en-US" dirty="0" smtClean="0"/>
              <a:t>Generate hypotheses.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Descriptive studies may be carried out to: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4754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Determine the magnitude of the problem in the </a:t>
            </a:r>
            <a:r>
              <a:rPr lang="en-US" sz="2800" dirty="0" smtClean="0"/>
              <a:t>population (i.e. </a:t>
            </a:r>
            <a:r>
              <a:rPr lang="en-US" sz="2800" b="1" dirty="0" smtClean="0"/>
              <a:t>prevalence</a:t>
            </a:r>
            <a:r>
              <a:rPr lang="en-US" sz="2800" dirty="0" smtClean="0"/>
              <a:t>).</a:t>
            </a: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Descriptive studies may be carried out to: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Determine the magnitude of the problem in the population.</a:t>
            </a:r>
          </a:p>
          <a:p>
            <a:r>
              <a:rPr lang="en-US" sz="2800" b="1" dirty="0" smtClean="0"/>
              <a:t>Determine the characteristics of people with a </a:t>
            </a:r>
            <a:r>
              <a:rPr lang="en-US" sz="2800" b="1" dirty="0" smtClean="0">
                <a:solidFill>
                  <a:srgbClr val="0070C0"/>
                </a:solidFill>
              </a:rPr>
              <a:t>disease</a:t>
            </a:r>
            <a:r>
              <a:rPr lang="en-US" sz="2800" b="1" dirty="0" smtClean="0"/>
              <a:t> or </a:t>
            </a:r>
            <a:r>
              <a:rPr lang="en-US" sz="2800" b="1" dirty="0" smtClean="0">
                <a:solidFill>
                  <a:srgbClr val="0070C0"/>
                </a:solidFill>
              </a:rPr>
              <a:t>exposure</a:t>
            </a:r>
            <a:r>
              <a:rPr lang="en-US" sz="2800" b="1" dirty="0" smtClean="0"/>
              <a:t> of interest.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Descriptive studies may be carried out to: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Determine the magnitude of the problem in the population.</a:t>
            </a:r>
          </a:p>
          <a:p>
            <a:r>
              <a:rPr lang="en-US" sz="2800" dirty="0" smtClean="0"/>
              <a:t>Determine the characteristics of people with a </a:t>
            </a:r>
            <a:r>
              <a:rPr lang="en-US" sz="2800" dirty="0" smtClean="0">
                <a:solidFill>
                  <a:srgbClr val="0070C0"/>
                </a:solidFill>
              </a:rPr>
              <a:t>disease</a:t>
            </a:r>
            <a:r>
              <a:rPr lang="en-US" sz="2800" dirty="0" smtClean="0"/>
              <a:t> or </a:t>
            </a:r>
            <a:r>
              <a:rPr lang="en-US" sz="2800" dirty="0" smtClean="0">
                <a:solidFill>
                  <a:srgbClr val="0070C0"/>
                </a:solidFill>
              </a:rPr>
              <a:t>exposure</a:t>
            </a:r>
            <a:r>
              <a:rPr lang="en-US" sz="2800" dirty="0" smtClean="0"/>
              <a:t> of interest.</a:t>
            </a:r>
          </a:p>
          <a:p>
            <a:r>
              <a:rPr lang="en-US" sz="2800" b="1" dirty="0" smtClean="0"/>
              <a:t>Determine the changes in disease frequency over time.</a:t>
            </a:r>
          </a:p>
          <a:p>
            <a:pPr>
              <a:buNone/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Descriptive studies may be carried out to: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Determine the magnitude of the problem in the population.</a:t>
            </a:r>
          </a:p>
          <a:p>
            <a:r>
              <a:rPr lang="en-US" sz="2800" dirty="0" smtClean="0"/>
              <a:t>Determine the characteristics of people with a </a:t>
            </a:r>
            <a:r>
              <a:rPr lang="en-US" sz="2800" dirty="0" smtClean="0">
                <a:solidFill>
                  <a:srgbClr val="0070C0"/>
                </a:solidFill>
              </a:rPr>
              <a:t>disease</a:t>
            </a:r>
            <a:r>
              <a:rPr lang="en-US" sz="2800" dirty="0" smtClean="0"/>
              <a:t> or </a:t>
            </a:r>
            <a:r>
              <a:rPr lang="en-US" sz="2800" dirty="0" smtClean="0">
                <a:solidFill>
                  <a:srgbClr val="0070C0"/>
                </a:solidFill>
              </a:rPr>
              <a:t>exposure</a:t>
            </a:r>
            <a:r>
              <a:rPr lang="en-US" sz="2800" dirty="0" smtClean="0"/>
              <a:t> of interest.</a:t>
            </a:r>
          </a:p>
          <a:p>
            <a:r>
              <a:rPr lang="en-US" sz="2800" dirty="0" smtClean="0"/>
              <a:t>Determine the changes in disease frequency over time.</a:t>
            </a:r>
          </a:p>
          <a:p>
            <a:r>
              <a:rPr lang="en-US" sz="2800" b="1" dirty="0" smtClean="0"/>
              <a:t>Determine the relationships between exposures and outcomes (i.e</a:t>
            </a:r>
            <a:r>
              <a:rPr lang="en-US" sz="2800" b="1" dirty="0" smtClean="0">
                <a:solidFill>
                  <a:srgbClr val="7030A0"/>
                </a:solidFill>
              </a:rPr>
              <a:t>. analytic cross-sectional</a:t>
            </a:r>
            <a:r>
              <a:rPr lang="en-US" sz="2800" b="1" dirty="0" smtClean="0"/>
              <a:t>).</a:t>
            </a:r>
          </a:p>
          <a:p>
            <a:pPr>
              <a:buNone/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Sub-types of descriptive studies.</a:t>
            </a:r>
            <a:br>
              <a:rPr lang="en-US" sz="3600" b="1" dirty="0" smtClean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06963"/>
          </a:xfrm>
        </p:spPr>
        <p:txBody>
          <a:bodyPr/>
          <a:lstStyle/>
          <a:p>
            <a:pPr lvl="1"/>
            <a:r>
              <a:rPr lang="en-US" dirty="0" smtClean="0"/>
              <a:t>Case studies.</a:t>
            </a:r>
          </a:p>
          <a:p>
            <a:pPr lvl="1"/>
            <a:r>
              <a:rPr lang="en-US" dirty="0" smtClean="0"/>
              <a:t>Case-series studies.</a:t>
            </a:r>
          </a:p>
          <a:p>
            <a:pPr lvl="1"/>
            <a:r>
              <a:rPr lang="en-US" dirty="0" smtClean="0"/>
              <a:t>Cohort (or longitudinal studies).</a:t>
            </a:r>
          </a:p>
          <a:p>
            <a:pPr lvl="1"/>
            <a:r>
              <a:rPr lang="en-US" dirty="0" smtClean="0"/>
              <a:t>Cross-sectional studies.</a:t>
            </a:r>
          </a:p>
          <a:p>
            <a:pPr lvl="1"/>
            <a:r>
              <a:rPr lang="en-US" b="1" dirty="0" smtClean="0">
                <a:solidFill>
                  <a:srgbClr val="00B0F0"/>
                </a:solidFill>
              </a:rPr>
              <a:t>Ecological studies</a:t>
            </a:r>
            <a:r>
              <a:rPr lang="en-US" b="1" dirty="0" smtClean="0">
                <a:solidFill>
                  <a:srgbClr val="00B0F0"/>
                </a:solidFill>
              </a:rPr>
              <a:t>.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u="sng" dirty="0" smtClean="0"/>
              <a:t>Case-report &amp; case-series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/>
            <a:r>
              <a:rPr lang="en-ZA" dirty="0" smtClean="0"/>
              <a:t>Cases</a:t>
            </a:r>
          </a:p>
          <a:p>
            <a:pPr lvl="1" eaLnBrk="1" hangingPunct="1"/>
            <a:r>
              <a:rPr lang="en-ZA" dirty="0" smtClean="0"/>
              <a:t>people with health outcome</a:t>
            </a:r>
          </a:p>
          <a:p>
            <a:pPr lvl="1" eaLnBrk="1" hangingPunct="1"/>
            <a:r>
              <a:rPr lang="en-ZA" dirty="0" smtClean="0"/>
              <a:t>depends on what is of interest</a:t>
            </a:r>
          </a:p>
          <a:p>
            <a:pPr eaLnBrk="1" hangingPunct="1"/>
            <a:r>
              <a:rPr lang="en-ZA" dirty="0" smtClean="0"/>
              <a:t>Case report / series</a:t>
            </a:r>
          </a:p>
          <a:p>
            <a:pPr lvl="1" eaLnBrk="1" hangingPunct="1"/>
            <a:r>
              <a:rPr lang="en-ZA" dirty="0" smtClean="0"/>
              <a:t>Describes </a:t>
            </a:r>
          </a:p>
          <a:p>
            <a:pPr lvl="2" eaLnBrk="1" hangingPunct="1"/>
            <a:r>
              <a:rPr lang="en-ZA" dirty="0" smtClean="0"/>
              <a:t>characteristics of disease / condition</a:t>
            </a:r>
          </a:p>
          <a:p>
            <a:pPr lvl="2" eaLnBrk="1" hangingPunct="1"/>
            <a:r>
              <a:rPr lang="en-ZA" dirty="0" smtClean="0"/>
              <a:t>characteristics of individual that may be associated with the condition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948488" y="1557338"/>
            <a:ext cx="1584325" cy="2232025"/>
            <a:chOff x="4468" y="164"/>
            <a:chExt cx="998" cy="1406"/>
          </a:xfrm>
        </p:grpSpPr>
        <p:sp>
          <p:nvSpPr>
            <p:cNvPr id="22569" name="Oval 5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0" name="Line 6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1" name="Line 7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2" name="Line 8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3" name="Line 9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4" name="Line 10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5" name="Line 11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6" name="Line 12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003800" y="5589588"/>
            <a:ext cx="792163" cy="1008062"/>
            <a:chOff x="4468" y="164"/>
            <a:chExt cx="998" cy="1406"/>
          </a:xfrm>
        </p:grpSpPr>
        <p:sp>
          <p:nvSpPr>
            <p:cNvPr id="22561" name="Oval 14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2" name="Line 15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3" name="Line 16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4" name="Line 17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5" name="Line 18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6" name="Line 19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7" name="Line 20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8" name="Line 21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6948488" y="5589588"/>
            <a:ext cx="792162" cy="1008062"/>
            <a:chOff x="4468" y="164"/>
            <a:chExt cx="998" cy="1406"/>
          </a:xfrm>
        </p:grpSpPr>
        <p:sp>
          <p:nvSpPr>
            <p:cNvPr id="22553" name="Oval 23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4" name="Line 24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5" name="Line 25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6" name="Line 26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Line 27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8" name="Line 28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9" name="Line 29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0" name="Line 30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6011863" y="5589588"/>
            <a:ext cx="792162" cy="1008062"/>
            <a:chOff x="4468" y="164"/>
            <a:chExt cx="998" cy="1406"/>
          </a:xfrm>
        </p:grpSpPr>
        <p:sp>
          <p:nvSpPr>
            <p:cNvPr id="22545" name="Oval 32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6" name="Line 33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Line 34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8" name="Line 35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Line 36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0" name="Line 37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1" name="Line 38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2" name="Line 39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7885113" y="5589588"/>
            <a:ext cx="792162" cy="1008062"/>
            <a:chOff x="4468" y="164"/>
            <a:chExt cx="998" cy="1406"/>
          </a:xfrm>
        </p:grpSpPr>
        <p:sp>
          <p:nvSpPr>
            <p:cNvPr id="22537" name="Oval 41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8" name="Line 42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Line 43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Line 44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Line 45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Line 46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Line 47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Line 48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3800" b="1" dirty="0" smtClean="0"/>
              <a:t>Issues in case-only designs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ZA" dirty="0" smtClean="0"/>
              <a:t>Useful for descriptive purposes only</a:t>
            </a:r>
          </a:p>
          <a:p>
            <a:pPr eaLnBrk="1" hangingPunct="1"/>
            <a:r>
              <a:rPr lang="en-ZA" dirty="0" smtClean="0"/>
              <a:t>Implicit comparisons to what is ‘expected’ or ‘normal’</a:t>
            </a:r>
          </a:p>
          <a:p>
            <a:pPr lvl="1"/>
            <a:r>
              <a:rPr lang="en-ZA" b="1" dirty="0" smtClean="0"/>
              <a:t>Why might this be problematic</a:t>
            </a:r>
            <a:r>
              <a:rPr lang="en-ZA" dirty="0" smtClean="0"/>
              <a:t>?</a:t>
            </a:r>
          </a:p>
          <a:p>
            <a:pPr eaLnBrk="1" hangingPunct="1"/>
            <a:endParaRPr lang="en-ZA" dirty="0" smtClean="0"/>
          </a:p>
          <a:p>
            <a:pPr eaLnBrk="1" hangingPunct="1"/>
            <a:endParaRPr lang="en-ZA" dirty="0" smtClean="0"/>
          </a:p>
          <a:p>
            <a:pPr eaLnBrk="1" hangingPunct="1"/>
            <a:endParaRPr lang="en-ZA" dirty="0" smtClean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50825" y="2781300"/>
            <a:ext cx="88931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Issues in case-only designs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ZA" smtClean="0"/>
              <a:t>Useful for descriptive purposes only</a:t>
            </a:r>
          </a:p>
          <a:p>
            <a:pPr eaLnBrk="1" hangingPunct="1"/>
            <a:r>
              <a:rPr lang="en-ZA" smtClean="0"/>
              <a:t>Implicit comparisions to what is ‘expected’ or ‘normal’</a:t>
            </a:r>
          </a:p>
          <a:p>
            <a:pPr eaLnBrk="1" hangingPunct="1"/>
            <a:r>
              <a:rPr lang="en-ZA" smtClean="0"/>
              <a:t>Why might this be problematic?</a:t>
            </a:r>
          </a:p>
          <a:p>
            <a:pPr eaLnBrk="1" hangingPunct="1"/>
            <a:endParaRPr lang="en-ZA" smtClean="0"/>
          </a:p>
          <a:p>
            <a:pPr eaLnBrk="1" hangingPunct="1"/>
            <a:endParaRPr lang="en-ZA" smtClean="0"/>
          </a:p>
          <a:p>
            <a:pPr eaLnBrk="1" hangingPunct="1"/>
            <a:endParaRPr lang="en-ZA" smtClean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50825" y="2781300"/>
            <a:ext cx="88931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000"/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466725" y="5157788"/>
            <a:ext cx="936625" cy="1439862"/>
            <a:chOff x="4468" y="164"/>
            <a:chExt cx="998" cy="1406"/>
          </a:xfrm>
        </p:grpSpPr>
        <p:sp>
          <p:nvSpPr>
            <p:cNvPr id="23596" name="Oval 53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Line 54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8" name="Line 55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9" name="Line 56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0" name="Line 57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1" name="Line 58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2" name="Line 59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3" name="Line 60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1116013" y="3960813"/>
            <a:ext cx="936625" cy="1439862"/>
            <a:chOff x="4468" y="164"/>
            <a:chExt cx="998" cy="1406"/>
          </a:xfrm>
        </p:grpSpPr>
        <p:sp>
          <p:nvSpPr>
            <p:cNvPr id="23588" name="Oval 62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Line 63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0" name="Line 64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Line 65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2" name="Line 66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3" name="Line 67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4" name="Line 68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5" name="Line 69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1763713" y="5157788"/>
            <a:ext cx="936625" cy="1439862"/>
            <a:chOff x="4468" y="164"/>
            <a:chExt cx="998" cy="1406"/>
          </a:xfrm>
        </p:grpSpPr>
        <p:sp>
          <p:nvSpPr>
            <p:cNvPr id="23580" name="Oval 71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1" name="Line 72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Line 73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Line 74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Line 75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Line 76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Line 77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Line 78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79"/>
          <p:cNvGrpSpPr>
            <a:grpSpLocks/>
          </p:cNvGrpSpPr>
          <p:nvPr/>
        </p:nvGrpSpPr>
        <p:grpSpPr bwMode="auto">
          <a:xfrm>
            <a:off x="2987675" y="5157788"/>
            <a:ext cx="936625" cy="1439862"/>
            <a:chOff x="4468" y="164"/>
            <a:chExt cx="998" cy="1406"/>
          </a:xfrm>
        </p:grpSpPr>
        <p:sp>
          <p:nvSpPr>
            <p:cNvPr id="23572" name="Oval 80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Line 81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Line 82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Line 83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Line 84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Line 85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8" name="Line 86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Line 87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2339975" y="3960813"/>
            <a:ext cx="936625" cy="1439862"/>
            <a:chOff x="4468" y="164"/>
            <a:chExt cx="998" cy="1406"/>
          </a:xfrm>
        </p:grpSpPr>
        <p:sp>
          <p:nvSpPr>
            <p:cNvPr id="23564" name="Oval 89"/>
            <p:cNvSpPr>
              <a:spLocks noChangeArrowheads="1"/>
            </p:cNvSpPr>
            <p:nvPr/>
          </p:nvSpPr>
          <p:spPr bwMode="auto">
            <a:xfrm>
              <a:off x="4830" y="164"/>
              <a:ext cx="273" cy="273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Line 90"/>
            <p:cNvSpPr>
              <a:spLocks noChangeShapeType="1"/>
            </p:cNvSpPr>
            <p:nvPr/>
          </p:nvSpPr>
          <p:spPr bwMode="auto">
            <a:xfrm>
              <a:off x="4967" y="300"/>
              <a:ext cx="0" cy="6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Line 91"/>
            <p:cNvSpPr>
              <a:spLocks noChangeShapeType="1"/>
            </p:cNvSpPr>
            <p:nvPr/>
          </p:nvSpPr>
          <p:spPr bwMode="auto">
            <a:xfrm flipH="1">
              <a:off x="4694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92"/>
            <p:cNvSpPr>
              <a:spLocks noChangeShapeType="1"/>
            </p:cNvSpPr>
            <p:nvPr/>
          </p:nvSpPr>
          <p:spPr bwMode="auto">
            <a:xfrm>
              <a:off x="4967" y="981"/>
              <a:ext cx="272" cy="58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93"/>
            <p:cNvSpPr>
              <a:spLocks noChangeShapeType="1"/>
            </p:cNvSpPr>
            <p:nvPr/>
          </p:nvSpPr>
          <p:spPr bwMode="auto">
            <a:xfrm flipH="1">
              <a:off x="4694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94"/>
            <p:cNvSpPr>
              <a:spLocks noChangeShapeType="1"/>
            </p:cNvSpPr>
            <p:nvPr/>
          </p:nvSpPr>
          <p:spPr bwMode="auto">
            <a:xfrm>
              <a:off x="4966" y="572"/>
              <a:ext cx="272" cy="227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95"/>
            <p:cNvSpPr>
              <a:spLocks noChangeShapeType="1"/>
            </p:cNvSpPr>
            <p:nvPr/>
          </p:nvSpPr>
          <p:spPr bwMode="auto">
            <a:xfrm flipH="1" flipV="1">
              <a:off x="4468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96"/>
            <p:cNvSpPr>
              <a:spLocks noChangeShapeType="1"/>
            </p:cNvSpPr>
            <p:nvPr/>
          </p:nvSpPr>
          <p:spPr bwMode="auto">
            <a:xfrm flipH="1">
              <a:off x="5239" y="527"/>
              <a:ext cx="227" cy="272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Text Box 97"/>
          <p:cNvSpPr txBox="1">
            <a:spLocks noChangeArrowheads="1"/>
          </p:cNvSpPr>
          <p:nvPr/>
        </p:nvSpPr>
        <p:spPr bwMode="auto">
          <a:xfrm>
            <a:off x="4983163" y="4784725"/>
            <a:ext cx="806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4400" b="1"/>
              <a:t>vs</a:t>
            </a:r>
          </a:p>
        </p:txBody>
      </p:sp>
      <p:pic>
        <p:nvPicPr>
          <p:cNvPr id="23563" name="Picture 98" descr="MMj0236240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4149725"/>
            <a:ext cx="1820862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Descriptive:    Cohort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Descriptive:    Cohort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referred as ‘</a:t>
            </a:r>
            <a:r>
              <a:rPr lang="en-US" b="1" dirty="0" smtClean="0">
                <a:solidFill>
                  <a:schemeClr val="accent1"/>
                </a:solidFill>
              </a:rPr>
              <a:t>longitudinal’</a:t>
            </a:r>
            <a:r>
              <a:rPr lang="en-US" dirty="0" smtClean="0"/>
              <a:t>  study.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Descriptive:    Cohort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 referred as ‘</a:t>
            </a:r>
            <a:r>
              <a:rPr lang="en-US" b="1" dirty="0" smtClean="0">
                <a:solidFill>
                  <a:schemeClr val="accent1"/>
                </a:solidFill>
              </a:rPr>
              <a:t>longitudinal’</a:t>
            </a:r>
            <a:r>
              <a:rPr lang="en-US" dirty="0" smtClean="0"/>
              <a:t> study.</a:t>
            </a:r>
          </a:p>
          <a:p>
            <a:r>
              <a:rPr lang="en-US" dirty="0" smtClean="0"/>
              <a:t>A single group or cohort is identified and followed to future outcome.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Descriptive:    Cohort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Also referred as ‘</a:t>
            </a:r>
            <a:r>
              <a:rPr lang="en-US" b="1" dirty="0" smtClean="0">
                <a:solidFill>
                  <a:schemeClr val="accent1"/>
                </a:solidFill>
              </a:rPr>
              <a:t>longitudinal’</a:t>
            </a:r>
            <a:r>
              <a:rPr lang="en-US" dirty="0" smtClean="0"/>
              <a:t> study.</a:t>
            </a:r>
          </a:p>
          <a:p>
            <a:r>
              <a:rPr lang="en-US" dirty="0" smtClean="0"/>
              <a:t>A single group or cohort is identified and followed to future outcome.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TWO or MORE</a:t>
            </a:r>
            <a:r>
              <a:rPr lang="en-US" dirty="0" smtClean="0"/>
              <a:t> sets of observations are collected for every unit in the </a:t>
            </a:r>
            <a:r>
              <a:rPr lang="en-US" dirty="0" smtClean="0"/>
              <a:t>study.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Descriptive:    Cohort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Also referred as ‘</a:t>
            </a:r>
            <a:r>
              <a:rPr lang="en-US" b="1" dirty="0" smtClean="0">
                <a:solidFill>
                  <a:schemeClr val="accent1"/>
                </a:solidFill>
              </a:rPr>
              <a:t>longitudinal’</a:t>
            </a:r>
            <a:r>
              <a:rPr lang="en-US" dirty="0" smtClean="0"/>
              <a:t> study.</a:t>
            </a:r>
          </a:p>
          <a:p>
            <a:r>
              <a:rPr lang="en-US" dirty="0" smtClean="0"/>
              <a:t>A single group or cohort is identified and followed to future outcome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>
                <a:solidFill>
                  <a:schemeClr val="tx2"/>
                </a:solidFill>
              </a:rPr>
              <a:t>TWO or MORE</a:t>
            </a:r>
            <a:r>
              <a:rPr lang="en-US" dirty="0" smtClean="0"/>
              <a:t> sets of observations are collected for every unit in the </a:t>
            </a:r>
            <a:r>
              <a:rPr lang="en-US" dirty="0" smtClean="0"/>
              <a:t>study. 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Such </a:t>
            </a:r>
            <a:r>
              <a:rPr lang="en-US" dirty="0" smtClean="0"/>
              <a:t>populations are AT RISK (disease-free) at the start of the study.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5530850" y="4768850"/>
            <a:ext cx="2992438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ZA" sz="2400"/>
              <a:t>Do </a:t>
            </a:r>
            <a:r>
              <a:rPr lang="en-ZA" sz="2400" u="sng"/>
              <a:t>not</a:t>
            </a:r>
            <a:r>
              <a:rPr lang="en-ZA" sz="2400"/>
              <a:t> develop outcome of interest</a:t>
            </a:r>
          </a:p>
          <a:p>
            <a:endParaRPr lang="en-ZA" sz="2400"/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5508625" y="3716338"/>
            <a:ext cx="30178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ZA" sz="2400" dirty="0"/>
              <a:t>Develop outcome of interest</a:t>
            </a:r>
          </a:p>
          <a:p>
            <a:endParaRPr lang="en-ZA" sz="2400" dirty="0"/>
          </a:p>
        </p:txBody>
      </p:sp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1189038" y="3716338"/>
            <a:ext cx="227647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ZA" sz="2400" b="1" dirty="0"/>
              <a:t>At risk participants</a:t>
            </a:r>
          </a:p>
          <a:p>
            <a:r>
              <a:rPr lang="en-ZA" sz="2400" b="1" dirty="0"/>
              <a:t>(without outcome)</a:t>
            </a:r>
          </a:p>
        </p:txBody>
      </p:sp>
      <p:sp>
        <p:nvSpPr>
          <p:cNvPr id="37893" name="Line 7"/>
          <p:cNvSpPr>
            <a:spLocks noChangeShapeType="1"/>
          </p:cNvSpPr>
          <p:nvPr/>
        </p:nvSpPr>
        <p:spPr bwMode="auto">
          <a:xfrm flipV="1">
            <a:off x="3148013" y="4068763"/>
            <a:ext cx="2225675" cy="419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4" name="Line 8"/>
          <p:cNvSpPr>
            <a:spLocks noChangeShapeType="1"/>
          </p:cNvSpPr>
          <p:nvPr/>
        </p:nvSpPr>
        <p:spPr bwMode="auto">
          <a:xfrm>
            <a:off x="3148013" y="4487863"/>
            <a:ext cx="2225675" cy="4206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5" name="Line 9"/>
          <p:cNvSpPr>
            <a:spLocks noChangeShapeType="1"/>
          </p:cNvSpPr>
          <p:nvPr/>
        </p:nvSpPr>
        <p:spPr bwMode="auto">
          <a:xfrm flipV="1">
            <a:off x="1331913" y="5876925"/>
            <a:ext cx="676116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6" name="Text Box 10"/>
          <p:cNvSpPr txBox="1">
            <a:spLocks noChangeArrowheads="1"/>
          </p:cNvSpPr>
          <p:nvPr/>
        </p:nvSpPr>
        <p:spPr bwMode="auto">
          <a:xfrm>
            <a:off x="4003675" y="5876925"/>
            <a:ext cx="8572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ZA" sz="2400" i="1"/>
              <a:t>Time</a:t>
            </a:r>
            <a:endParaRPr lang="en-ZA" sz="2400"/>
          </a:p>
        </p:txBody>
      </p:sp>
      <p:sp>
        <p:nvSpPr>
          <p:cNvPr id="37897" name="Rectangle 11"/>
          <p:cNvSpPr>
            <a:spLocks noChangeArrowheads="1"/>
          </p:cNvSpPr>
          <p:nvPr/>
        </p:nvSpPr>
        <p:spPr bwMode="auto">
          <a:xfrm>
            <a:off x="228601" y="609600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ZA" sz="3200" dirty="0" err="1" smtClean="0">
                <a:solidFill>
                  <a:schemeClr val="tx2"/>
                </a:solidFill>
              </a:rPr>
              <a:t>e.</a:t>
            </a:r>
            <a:r>
              <a:rPr lang="en-ZA" sz="3200" dirty="0" err="1" smtClean="0">
                <a:solidFill>
                  <a:schemeClr val="tx2"/>
                </a:solidFill>
              </a:rPr>
              <a:t>g</a:t>
            </a:r>
            <a:r>
              <a:rPr lang="en-ZA" sz="3200" dirty="0">
                <a:solidFill>
                  <a:schemeClr val="tx2"/>
                </a:solidFill>
              </a:rPr>
              <a:t>: </a:t>
            </a:r>
            <a:r>
              <a:rPr lang="en-ZA" sz="3200" dirty="0">
                <a:solidFill>
                  <a:srgbClr val="FF00FF"/>
                </a:solidFill>
              </a:rPr>
              <a:t>What is the rate of </a:t>
            </a:r>
            <a:r>
              <a:rPr lang="en-ZA" sz="3200" dirty="0" smtClean="0">
                <a:solidFill>
                  <a:srgbClr val="FF00FF"/>
                </a:solidFill>
              </a:rPr>
              <a:t>recovery among patients</a:t>
            </a:r>
          </a:p>
          <a:p>
            <a:r>
              <a:rPr lang="en-ZA" sz="3200" dirty="0" smtClean="0">
                <a:solidFill>
                  <a:srgbClr val="FF00FF"/>
                </a:solidFill>
              </a:rPr>
              <a:t> </a:t>
            </a:r>
            <a:r>
              <a:rPr lang="en-ZA" sz="3200" dirty="0" smtClean="0">
                <a:solidFill>
                  <a:srgbClr val="FF00FF"/>
                </a:solidFill>
              </a:rPr>
              <a:t>   </a:t>
            </a:r>
            <a:r>
              <a:rPr lang="en-ZA" sz="3200" dirty="0" smtClean="0">
                <a:solidFill>
                  <a:srgbClr val="FF00FF"/>
                </a:solidFill>
              </a:rPr>
              <a:t>  </a:t>
            </a:r>
            <a:r>
              <a:rPr lang="en-ZA" sz="3200" dirty="0">
                <a:solidFill>
                  <a:srgbClr val="FF00FF"/>
                </a:solidFill>
              </a:rPr>
              <a:t>treated for </a:t>
            </a:r>
            <a:r>
              <a:rPr lang="en-ZA" sz="3200" dirty="0" smtClean="0">
                <a:solidFill>
                  <a:srgbClr val="FF00FF"/>
                </a:solidFill>
              </a:rPr>
              <a:t>diabetes </a:t>
            </a:r>
            <a:r>
              <a:rPr lang="en-ZA" sz="3200" dirty="0">
                <a:solidFill>
                  <a:srgbClr val="FF00FF"/>
                </a:solidFill>
              </a:rPr>
              <a:t>at </a:t>
            </a:r>
            <a:r>
              <a:rPr lang="en-ZA" sz="3200" dirty="0" smtClean="0">
                <a:solidFill>
                  <a:srgbClr val="FF00FF"/>
                </a:solidFill>
              </a:rPr>
              <a:t>KNH?</a:t>
            </a:r>
            <a:endParaRPr lang="en-ZA" sz="36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7400"/>
            <a:ext cx="8229600" cy="17526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3600" b="1" dirty="0" smtClean="0"/>
              <a:t>CROSS-SECTIONAL STUDIES</a:t>
            </a:r>
          </a:p>
        </p:txBody>
      </p:sp>
      <p:sp>
        <p:nvSpPr>
          <p:cNvPr id="31752" name="Line 9"/>
          <p:cNvSpPr>
            <a:spLocks noChangeShapeType="1"/>
          </p:cNvSpPr>
          <p:nvPr/>
        </p:nvSpPr>
        <p:spPr bwMode="auto">
          <a:xfrm>
            <a:off x="3995738" y="57340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Cross-sectional studies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ZA" dirty="0" smtClean="0"/>
              <a:t>Most common form of research ~ “surveys”</a:t>
            </a:r>
          </a:p>
        </p:txBody>
      </p:sp>
      <p:sp>
        <p:nvSpPr>
          <p:cNvPr id="31752" name="Line 9"/>
          <p:cNvSpPr>
            <a:spLocks noChangeShapeType="1"/>
          </p:cNvSpPr>
          <p:nvPr/>
        </p:nvSpPr>
        <p:spPr bwMode="auto">
          <a:xfrm>
            <a:off x="3995738" y="57340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Cross-sectional studies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ZA" dirty="0" smtClean="0"/>
              <a:t>Most common form of research ~ “surveys”</a:t>
            </a:r>
          </a:p>
          <a:p>
            <a:pPr eaLnBrk="1" hangingPunct="1">
              <a:lnSpc>
                <a:spcPct val="120000"/>
              </a:lnSpc>
            </a:pPr>
            <a:r>
              <a:rPr lang="en-ZA" b="1" dirty="0" smtClean="0"/>
              <a:t>Measure all variables on participants at same point in time </a:t>
            </a:r>
            <a:r>
              <a:rPr lang="en-ZA" b="1" dirty="0" smtClean="0"/>
              <a:t>(approximately</a:t>
            </a:r>
            <a:r>
              <a:rPr lang="en-ZA" b="1" dirty="0" smtClean="0"/>
              <a:t>)</a:t>
            </a:r>
          </a:p>
          <a:p>
            <a:pPr eaLnBrk="1" hangingPunct="1"/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Cross-sectional studies</a:t>
            </a:r>
            <a:endParaRPr lang="en-US" sz="4000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1600200"/>
          </a:xfrm>
        </p:spPr>
        <p:txBody>
          <a:bodyPr>
            <a:normAutofit/>
          </a:bodyPr>
          <a:lstStyle/>
          <a:p>
            <a:r>
              <a:rPr lang="en-US" b="1" dirty="0" smtClean="0"/>
              <a:t>Surveys  </a:t>
            </a:r>
            <a:r>
              <a:rPr lang="en-US" b="1" dirty="0" smtClean="0"/>
              <a:t>exposures and disease status at a single point in time  (a cross-section of the population)</a:t>
            </a:r>
          </a:p>
        </p:txBody>
      </p:sp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3048000" y="3581400"/>
            <a:ext cx="908050" cy="18986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Line 5"/>
          <p:cNvSpPr>
            <a:spLocks noChangeShapeType="1"/>
          </p:cNvSpPr>
          <p:nvPr/>
        </p:nvSpPr>
        <p:spPr bwMode="auto">
          <a:xfrm>
            <a:off x="1981200" y="5562600"/>
            <a:ext cx="6400800" cy="0"/>
          </a:xfrm>
          <a:prstGeom prst="line">
            <a:avLst/>
          </a:prstGeom>
          <a:noFill/>
          <a:ln w="63500">
            <a:solidFill>
              <a:srgbClr val="008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4724400" y="5562600"/>
            <a:ext cx="758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9900"/>
                </a:solidFill>
              </a:rPr>
              <a:t>time</a:t>
            </a:r>
          </a:p>
        </p:txBody>
      </p:sp>
      <p:sp>
        <p:nvSpPr>
          <p:cNvPr id="1032" name="AutoShape 7"/>
          <p:cNvSpPr>
            <a:spLocks noChangeArrowheads="1"/>
          </p:cNvSpPr>
          <p:nvPr/>
        </p:nvSpPr>
        <p:spPr bwMode="auto">
          <a:xfrm>
            <a:off x="3276600" y="5791200"/>
            <a:ext cx="452438" cy="762000"/>
          </a:xfrm>
          <a:prstGeom prst="upArrow">
            <a:avLst>
              <a:gd name="adj1" fmla="val 50000"/>
              <a:gd name="adj2" fmla="val 42105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3962400" y="6019800"/>
            <a:ext cx="4986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Study only exists at this point in time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Cross-sectional studies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ZA" dirty="0" smtClean="0"/>
              <a:t>Most common form of research ~ “surveys”</a:t>
            </a:r>
          </a:p>
          <a:p>
            <a:pPr eaLnBrk="1" hangingPunct="1">
              <a:lnSpc>
                <a:spcPct val="120000"/>
              </a:lnSpc>
            </a:pPr>
            <a:r>
              <a:rPr lang="en-ZA" dirty="0" smtClean="0"/>
              <a:t>Measure all variables on participants at same point in time (approximately)</a:t>
            </a:r>
          </a:p>
          <a:p>
            <a:pPr eaLnBrk="1" hangingPunct="1">
              <a:lnSpc>
                <a:spcPct val="120000"/>
              </a:lnSpc>
            </a:pPr>
            <a:r>
              <a:rPr lang="en-ZA" b="1" dirty="0" smtClean="0"/>
              <a:t>Measure </a:t>
            </a:r>
            <a:r>
              <a:rPr lang="en-ZA" b="1" u="sng" dirty="0" smtClean="0"/>
              <a:t>prevalent</a:t>
            </a:r>
            <a:r>
              <a:rPr lang="en-ZA" b="1" dirty="0" smtClean="0"/>
              <a:t> disease (not incidence)</a:t>
            </a:r>
          </a:p>
          <a:p>
            <a:pPr eaLnBrk="1" hangingPunct="1"/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Cross-sectional studies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ZA" smtClean="0"/>
              <a:t>Most common form of research ~ “surveys”</a:t>
            </a:r>
          </a:p>
          <a:p>
            <a:pPr eaLnBrk="1" hangingPunct="1">
              <a:lnSpc>
                <a:spcPct val="120000"/>
              </a:lnSpc>
            </a:pPr>
            <a:r>
              <a:rPr lang="en-ZA" smtClean="0"/>
              <a:t>Measure all variables on participants at same point in time (approximately)</a:t>
            </a:r>
          </a:p>
          <a:p>
            <a:pPr eaLnBrk="1" hangingPunct="1">
              <a:lnSpc>
                <a:spcPct val="120000"/>
              </a:lnSpc>
            </a:pPr>
            <a:r>
              <a:rPr lang="en-ZA" smtClean="0"/>
              <a:t>Measure </a:t>
            </a:r>
            <a:r>
              <a:rPr lang="en-ZA" u="sng" smtClean="0"/>
              <a:t>prevalent</a:t>
            </a:r>
            <a:r>
              <a:rPr lang="en-ZA" smtClean="0"/>
              <a:t> disease (not incidence)</a:t>
            </a:r>
          </a:p>
          <a:p>
            <a:pPr eaLnBrk="1" hangingPunct="1"/>
            <a:endParaRPr lang="en-ZA" smtClean="0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468313" y="5949950"/>
            <a:ext cx="81359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4119563" y="6113463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i="1"/>
              <a:t>Time</a:t>
            </a:r>
          </a:p>
        </p:txBody>
      </p:sp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3708400" y="5030788"/>
            <a:ext cx="1995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4000" b="1">
                <a:solidFill>
                  <a:srgbClr val="0033CC"/>
                </a:solidFill>
              </a:rPr>
              <a:t>X</a:t>
            </a:r>
            <a:r>
              <a:rPr lang="en-ZA" sz="2400" b="1">
                <a:solidFill>
                  <a:srgbClr val="0033CC"/>
                </a:solidFill>
              </a:rPr>
              <a:t> Exposure</a:t>
            </a:r>
          </a:p>
        </p:txBody>
      </p:sp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3708400" y="4454525"/>
            <a:ext cx="1760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4000" b="1">
                <a:solidFill>
                  <a:srgbClr val="FF0000"/>
                </a:solidFill>
              </a:rPr>
              <a:t>X</a:t>
            </a:r>
            <a:r>
              <a:rPr lang="en-ZA" sz="2400" b="1">
                <a:solidFill>
                  <a:srgbClr val="FF0000"/>
                </a:solidFill>
              </a:rPr>
              <a:t> Disease</a:t>
            </a:r>
          </a:p>
        </p:txBody>
      </p:sp>
      <p:sp>
        <p:nvSpPr>
          <p:cNvPr id="31752" name="Line 9"/>
          <p:cNvSpPr>
            <a:spLocks noChangeShapeType="1"/>
          </p:cNvSpPr>
          <p:nvPr/>
        </p:nvSpPr>
        <p:spPr bwMode="auto">
          <a:xfrm>
            <a:off x="3995738" y="57340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Text Box 4"/>
          <p:cNvSpPr txBox="1">
            <a:spLocks noChangeArrowheads="1"/>
          </p:cNvSpPr>
          <p:nvPr/>
        </p:nvSpPr>
        <p:spPr bwMode="auto">
          <a:xfrm>
            <a:off x="2484438" y="765175"/>
            <a:ext cx="4324350" cy="6413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 b="1"/>
              <a:t>Defined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3492500" y="1773238"/>
            <a:ext cx="145732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2400" i="1"/>
              <a:t>Sampling</a:t>
            </a:r>
          </a:p>
        </p:txBody>
      </p:sp>
      <p:sp>
        <p:nvSpPr>
          <p:cNvPr id="32780" name="Text Box 4"/>
          <p:cNvSpPr txBox="1">
            <a:spLocks noChangeArrowheads="1"/>
          </p:cNvSpPr>
          <p:nvPr/>
        </p:nvSpPr>
        <p:spPr bwMode="auto">
          <a:xfrm>
            <a:off x="2484438" y="765175"/>
            <a:ext cx="4324350" cy="6413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 b="1"/>
              <a:t>Defined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3492500" y="1773238"/>
            <a:ext cx="145732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2400" i="1"/>
              <a:t>Sampling</a:t>
            </a: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1403350" y="2708275"/>
            <a:ext cx="6142038" cy="946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ZA" sz="2800"/>
              <a:t>Collect data on outcome (disease) and exposure (risk factors)</a:t>
            </a:r>
          </a:p>
        </p:txBody>
      </p:sp>
      <p:sp>
        <p:nvSpPr>
          <p:cNvPr id="32780" name="Text Box 4"/>
          <p:cNvSpPr txBox="1">
            <a:spLocks noChangeArrowheads="1"/>
          </p:cNvSpPr>
          <p:nvPr/>
        </p:nvSpPr>
        <p:spPr bwMode="auto">
          <a:xfrm>
            <a:off x="2484438" y="765175"/>
            <a:ext cx="4324350" cy="6413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 b="1"/>
              <a:t>Defined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19"/>
          <p:cNvSpPr>
            <a:spLocks noChangeShapeType="1"/>
          </p:cNvSpPr>
          <p:nvPr/>
        </p:nvSpPr>
        <p:spPr bwMode="auto">
          <a:xfrm flipH="1">
            <a:off x="3563938" y="1341438"/>
            <a:ext cx="504825" cy="30241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1" name="Line 17"/>
          <p:cNvSpPr>
            <a:spLocks noChangeShapeType="1"/>
          </p:cNvSpPr>
          <p:nvPr/>
        </p:nvSpPr>
        <p:spPr bwMode="auto">
          <a:xfrm>
            <a:off x="5795963" y="1341438"/>
            <a:ext cx="504825" cy="30241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2" name="Line 18"/>
          <p:cNvSpPr>
            <a:spLocks noChangeShapeType="1"/>
          </p:cNvSpPr>
          <p:nvPr/>
        </p:nvSpPr>
        <p:spPr bwMode="auto">
          <a:xfrm>
            <a:off x="4787900" y="1341438"/>
            <a:ext cx="504825" cy="3024187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Line 16"/>
          <p:cNvSpPr>
            <a:spLocks noChangeShapeType="1"/>
          </p:cNvSpPr>
          <p:nvPr/>
        </p:nvSpPr>
        <p:spPr bwMode="auto">
          <a:xfrm flipH="1">
            <a:off x="2555875" y="1268413"/>
            <a:ext cx="576263" cy="3097212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3492500" y="1773238"/>
            <a:ext cx="145732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2400" i="1"/>
              <a:t>Sampling</a:t>
            </a: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1403350" y="2708275"/>
            <a:ext cx="6142038" cy="946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ZA" sz="2800" dirty="0"/>
              <a:t>Collect data on outcome (disease) and exposure (risk factors)</a:t>
            </a: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1116013" y="4365625"/>
            <a:ext cx="1439862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ZA" b="1">
                <a:solidFill>
                  <a:srgbClr val="FF0000"/>
                </a:solidFill>
              </a:rPr>
              <a:t>Exposed</a:t>
            </a:r>
            <a:endParaRPr lang="en-ZA" b="1"/>
          </a:p>
          <a:p>
            <a:pPr algn="ctr"/>
            <a:endParaRPr lang="en-ZA" b="1"/>
          </a:p>
          <a:p>
            <a:pPr algn="ctr"/>
            <a:endParaRPr lang="en-ZA" b="1"/>
          </a:p>
          <a:p>
            <a:pPr algn="ctr"/>
            <a:endParaRPr lang="en-ZA" b="1"/>
          </a:p>
          <a:p>
            <a:pPr algn="ctr"/>
            <a:r>
              <a:rPr lang="en-ZA" b="1">
                <a:solidFill>
                  <a:srgbClr val="0033CC"/>
                </a:solidFill>
              </a:rPr>
              <a:t>Diseased</a:t>
            </a:r>
          </a:p>
        </p:txBody>
      </p:sp>
      <p:sp>
        <p:nvSpPr>
          <p:cNvPr id="32777" name="Text Box 12"/>
          <p:cNvSpPr txBox="1">
            <a:spLocks noChangeArrowheads="1"/>
          </p:cNvSpPr>
          <p:nvPr/>
        </p:nvSpPr>
        <p:spPr bwMode="auto">
          <a:xfrm>
            <a:off x="4572000" y="4365625"/>
            <a:ext cx="1439863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ZA" b="1">
                <a:solidFill>
                  <a:srgbClr val="FF0000"/>
                </a:solidFill>
              </a:rPr>
              <a:t>Exposed</a:t>
            </a:r>
          </a:p>
          <a:p>
            <a:pPr algn="ctr"/>
            <a:endParaRPr lang="en-ZA" b="1">
              <a:solidFill>
                <a:srgbClr val="FF0000"/>
              </a:solidFill>
            </a:endParaRPr>
          </a:p>
          <a:p>
            <a:pPr algn="ctr"/>
            <a:endParaRPr lang="en-ZA" b="1"/>
          </a:p>
          <a:p>
            <a:pPr algn="ctr"/>
            <a:r>
              <a:rPr lang="en-ZA" b="1">
                <a:solidFill>
                  <a:srgbClr val="0033CC"/>
                </a:solidFill>
              </a:rPr>
              <a:t>Not diseased</a:t>
            </a:r>
          </a:p>
        </p:txBody>
      </p:sp>
      <p:sp>
        <p:nvSpPr>
          <p:cNvPr id="32778" name="Text Box 13"/>
          <p:cNvSpPr txBox="1">
            <a:spLocks noChangeArrowheads="1"/>
          </p:cNvSpPr>
          <p:nvPr/>
        </p:nvSpPr>
        <p:spPr bwMode="auto">
          <a:xfrm>
            <a:off x="2844800" y="4365625"/>
            <a:ext cx="1439863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ZA" b="1">
                <a:solidFill>
                  <a:srgbClr val="FF0000"/>
                </a:solidFill>
              </a:rPr>
              <a:t>Not exposed</a:t>
            </a:r>
          </a:p>
          <a:p>
            <a:pPr algn="ctr"/>
            <a:endParaRPr lang="en-ZA" b="1">
              <a:solidFill>
                <a:srgbClr val="FF0000"/>
              </a:solidFill>
            </a:endParaRPr>
          </a:p>
          <a:p>
            <a:pPr algn="ctr"/>
            <a:endParaRPr lang="en-ZA" b="1"/>
          </a:p>
          <a:p>
            <a:pPr algn="ctr"/>
            <a:r>
              <a:rPr lang="en-ZA" b="1">
                <a:solidFill>
                  <a:srgbClr val="0033CC"/>
                </a:solidFill>
              </a:rPr>
              <a:t>Diseased</a:t>
            </a:r>
          </a:p>
        </p:txBody>
      </p:sp>
      <p:sp>
        <p:nvSpPr>
          <p:cNvPr id="32779" name="Text Box 14"/>
          <p:cNvSpPr txBox="1">
            <a:spLocks noChangeArrowheads="1"/>
          </p:cNvSpPr>
          <p:nvPr/>
        </p:nvSpPr>
        <p:spPr bwMode="auto">
          <a:xfrm>
            <a:off x="6300788" y="4365625"/>
            <a:ext cx="1439862" cy="1439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ZA" b="1">
                <a:solidFill>
                  <a:srgbClr val="FF0000"/>
                </a:solidFill>
              </a:rPr>
              <a:t>Not exposed</a:t>
            </a:r>
          </a:p>
          <a:p>
            <a:pPr algn="ctr"/>
            <a:endParaRPr lang="en-ZA" b="1"/>
          </a:p>
          <a:p>
            <a:pPr algn="ctr"/>
            <a:r>
              <a:rPr lang="en-ZA" b="1">
                <a:solidFill>
                  <a:srgbClr val="0033CC"/>
                </a:solidFill>
              </a:rPr>
              <a:t>Not Diseased</a:t>
            </a:r>
          </a:p>
        </p:txBody>
      </p:sp>
      <p:sp>
        <p:nvSpPr>
          <p:cNvPr id="32780" name="Text Box 4"/>
          <p:cNvSpPr txBox="1">
            <a:spLocks noChangeArrowheads="1"/>
          </p:cNvSpPr>
          <p:nvPr/>
        </p:nvSpPr>
        <p:spPr bwMode="auto">
          <a:xfrm>
            <a:off x="2484438" y="765175"/>
            <a:ext cx="4324350" cy="6413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 b="1"/>
              <a:t>Defined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9B099-3EC6-47D8-B3FE-2C0D9FC56D69}" type="slidenum">
              <a:rPr lang="en-US"/>
              <a:pPr/>
              <a:t>81</a:t>
            </a:fld>
            <a:endParaRPr lang="en-US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Cross-Sectional Study Example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2276" name="Picture 4" descr="New Document_Page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447800"/>
            <a:ext cx="84582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 smtClean="0"/>
              <a:t>Analysis – Descriptive CS study</a:t>
            </a:r>
            <a:endParaRPr lang="en-US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Objective: </a:t>
            </a:r>
          </a:p>
          <a:p>
            <a:pPr lvl="1"/>
            <a:r>
              <a:rPr lang="en-US" sz="2400" dirty="0" smtClean="0"/>
              <a:t>To describe the disease in </a:t>
            </a:r>
            <a:r>
              <a:rPr lang="en-US" sz="2400" b="1" dirty="0" smtClean="0"/>
              <a:t>time, place </a:t>
            </a:r>
            <a:r>
              <a:rPr lang="en-US" sz="2400" dirty="0" smtClean="0"/>
              <a:t>and </a:t>
            </a:r>
            <a:r>
              <a:rPr lang="en-US" sz="2400" b="1" dirty="0" smtClean="0"/>
              <a:t>person </a:t>
            </a:r>
          </a:p>
          <a:p>
            <a:pPr lvl="1"/>
            <a:r>
              <a:rPr lang="en-US" sz="2400" dirty="0" smtClean="0"/>
              <a:t>To generate hypothesis</a:t>
            </a:r>
          </a:p>
          <a:p>
            <a:r>
              <a:rPr lang="en-US" sz="2800" dirty="0" smtClean="0"/>
              <a:t>Analysis</a:t>
            </a:r>
          </a:p>
          <a:p>
            <a:pPr lvl="1"/>
            <a:r>
              <a:rPr lang="en-US" sz="2400" dirty="0" smtClean="0"/>
              <a:t>Means &amp; SD</a:t>
            </a:r>
          </a:p>
          <a:p>
            <a:pPr lvl="1"/>
            <a:r>
              <a:rPr lang="en-US" sz="2400" dirty="0" smtClean="0"/>
              <a:t>Median &amp; percentile</a:t>
            </a:r>
          </a:p>
          <a:p>
            <a:pPr lvl="1"/>
            <a:r>
              <a:rPr lang="en-US" sz="2400" dirty="0" smtClean="0"/>
              <a:t>Proportions – </a:t>
            </a:r>
            <a:r>
              <a:rPr lang="en-US" sz="2400" b="1" dirty="0" smtClean="0">
                <a:solidFill>
                  <a:schemeClr val="accent5"/>
                </a:solidFill>
              </a:rPr>
              <a:t>Prevalence</a:t>
            </a:r>
          </a:p>
          <a:p>
            <a:pPr lvl="1"/>
            <a:r>
              <a:rPr lang="en-US" sz="2400" dirty="0" smtClean="0"/>
              <a:t>Ratios</a:t>
            </a:r>
          </a:p>
          <a:p>
            <a:pPr lvl="1"/>
            <a:r>
              <a:rPr lang="en-US" sz="2400" dirty="0" smtClean="0"/>
              <a:t>Age, sex or other group specific analysis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 smtClean="0"/>
              <a:t>Analysis – Analytical CS study</a:t>
            </a:r>
            <a:endParaRPr lang="en-US" sz="40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48307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b="1" dirty="0" smtClean="0"/>
              <a:t>Objective: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Is there any association?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If “YES”, then what is the strength of association?</a:t>
            </a:r>
          </a:p>
          <a:p>
            <a:pPr>
              <a:lnSpc>
                <a:spcPct val="80000"/>
              </a:lnSpc>
            </a:pPr>
            <a:r>
              <a:rPr lang="en-US" sz="2800" b="1" dirty="0" smtClean="0"/>
              <a:t>Analysis: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Is there any association?</a:t>
            </a:r>
          </a:p>
          <a:p>
            <a:pPr lvl="2">
              <a:lnSpc>
                <a:spcPct val="80000"/>
              </a:lnSpc>
            </a:pPr>
            <a:r>
              <a:rPr lang="en-US" sz="2800" dirty="0" smtClean="0"/>
              <a:t>Chi-square, student-t test, etc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What is the strength of association?</a:t>
            </a:r>
          </a:p>
          <a:p>
            <a:pPr lvl="2">
              <a:lnSpc>
                <a:spcPct val="80000"/>
              </a:lnSpc>
            </a:pPr>
            <a:r>
              <a:rPr lang="en-US" sz="2800" dirty="0" smtClean="0"/>
              <a:t>Correlations</a:t>
            </a:r>
          </a:p>
          <a:p>
            <a:pPr lvl="2">
              <a:lnSpc>
                <a:spcPct val="80000"/>
              </a:lnSpc>
            </a:pPr>
            <a:r>
              <a:rPr lang="en-US" sz="2800" dirty="0" smtClean="0"/>
              <a:t>Odds ratio, etc.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3300"/>
          </a:solidFill>
        </p:spPr>
        <p:txBody>
          <a:bodyPr/>
          <a:lstStyle/>
          <a:p>
            <a:r>
              <a:rPr lang="en-US">
                <a:latin typeface="Forte" pitchFamily="66" charset="0"/>
              </a:rPr>
              <a:t>Odd ratio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is the ratio of one odds to another</a:t>
            </a:r>
          </a:p>
          <a:p>
            <a:pPr>
              <a:buFontTx/>
              <a:buNone/>
            </a:pPr>
            <a:r>
              <a:rPr lang="en-US" sz="2400" dirty="0"/>
              <a:t>			    Odds of disease among exposed </a:t>
            </a:r>
          </a:p>
          <a:p>
            <a:pPr>
              <a:buFontTx/>
              <a:buNone/>
            </a:pPr>
            <a:r>
              <a:rPr lang="en-US" sz="2400" dirty="0"/>
              <a:t>Disease OR = -------------------------------------</a:t>
            </a:r>
          </a:p>
          <a:p>
            <a:pPr>
              <a:buFontTx/>
              <a:buNone/>
            </a:pPr>
            <a:r>
              <a:rPr lang="en-US" sz="2400" dirty="0"/>
              <a:t>			    Odds of disease among not exposed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			    Odds of exposure among diseased</a:t>
            </a:r>
          </a:p>
          <a:p>
            <a:pPr>
              <a:buFontTx/>
              <a:buNone/>
            </a:pPr>
            <a:r>
              <a:rPr lang="en-US" sz="2400" dirty="0"/>
              <a:t>Exposure OR = -------------------------------------</a:t>
            </a:r>
          </a:p>
          <a:p>
            <a:pPr>
              <a:buFontTx/>
              <a:buNone/>
            </a:pPr>
            <a:r>
              <a:rPr lang="en-US" sz="2400" dirty="0"/>
              <a:t>			    Odds of exposure among not diseased</a:t>
            </a:r>
          </a:p>
          <a:p>
            <a:pPr>
              <a:buFontTx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3000" b="1" dirty="0" smtClean="0">
                <a:solidFill>
                  <a:srgbClr val="6600FF"/>
                </a:solidFill>
              </a:rPr>
              <a:t>Example</a:t>
            </a:r>
            <a:r>
              <a:rPr lang="en-ZA" sz="3000" b="1" dirty="0" smtClean="0"/>
              <a:t>: Is there any relationship between exposure to fumes and experiencing headache?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71601"/>
            <a:ext cx="8580438" cy="522605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ZA" u="sng" dirty="0" smtClean="0">
                <a:solidFill>
                  <a:srgbClr val="CC3300"/>
                </a:solidFill>
              </a:rPr>
              <a:t>Study population</a:t>
            </a:r>
            <a:r>
              <a:rPr lang="en-ZA" dirty="0" smtClean="0"/>
              <a:t>: </a:t>
            </a:r>
            <a:r>
              <a:rPr lang="en-ZA" sz="2800" dirty="0" smtClean="0"/>
              <a:t>Patients attending a certain health facility during one month period.</a:t>
            </a:r>
          </a:p>
          <a:p>
            <a:pPr eaLnBrk="1" hangingPunct="1">
              <a:lnSpc>
                <a:spcPct val="110000"/>
              </a:lnSpc>
            </a:pPr>
            <a:r>
              <a:rPr lang="en-ZA" u="sng" dirty="0" smtClean="0">
                <a:solidFill>
                  <a:srgbClr val="0000FF"/>
                </a:solidFill>
              </a:rPr>
              <a:t>Measures</a:t>
            </a:r>
            <a:r>
              <a:rPr lang="en-ZA" dirty="0" smtClean="0"/>
              <a:t>: headache</a:t>
            </a:r>
            <a:r>
              <a:rPr lang="en-ZA" sz="2800" dirty="0" smtClean="0"/>
              <a:t> (outcome); demographics, fumes (exposures)</a:t>
            </a:r>
          </a:p>
          <a:p>
            <a:pPr eaLnBrk="1" hangingPunct="1">
              <a:lnSpc>
                <a:spcPct val="110000"/>
              </a:lnSpc>
            </a:pPr>
            <a:r>
              <a:rPr lang="en-ZA" u="sng" dirty="0" smtClean="0">
                <a:solidFill>
                  <a:srgbClr val="006699"/>
                </a:solidFill>
              </a:rPr>
              <a:t>Analysis</a:t>
            </a:r>
            <a:r>
              <a:rPr lang="en-ZA" dirty="0" smtClean="0"/>
              <a:t>: P</a:t>
            </a:r>
            <a:r>
              <a:rPr lang="en-ZA" sz="2800" dirty="0" smtClean="0"/>
              <a:t>revalence of headache and exposure to fumes among patients; association between headache  and different exposures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3300"/>
          </a:solidFill>
        </p:spPr>
        <p:txBody>
          <a:bodyPr/>
          <a:lstStyle/>
          <a:p>
            <a:r>
              <a:rPr lang="en-US" sz="3600" dirty="0"/>
              <a:t>Measures of association- Odds ratio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Example:</a:t>
            </a:r>
            <a:endParaRPr lang="en-US" dirty="0"/>
          </a:p>
        </p:txBody>
      </p:sp>
      <p:graphicFrame>
        <p:nvGraphicFramePr>
          <p:cNvPr id="213029" name="Group 37"/>
          <p:cNvGraphicFramePr>
            <a:graphicFrameLocks noGrp="1"/>
          </p:cNvGraphicFramePr>
          <p:nvPr>
            <p:ph idx="1"/>
          </p:nvPr>
        </p:nvGraphicFramePr>
        <p:xfrm>
          <a:off x="457200" y="2438399"/>
          <a:ext cx="8229600" cy="3919221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122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Exposure to fumes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Headache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Headache absent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2292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Factor present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Factor absent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9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rgbClr val="FF3300"/>
          </a:solidFill>
        </p:spPr>
        <p:txBody>
          <a:bodyPr>
            <a:normAutofit fontScale="90000"/>
          </a:bodyPr>
          <a:lstStyle/>
          <a:p>
            <a:r>
              <a:rPr lang="en-US" sz="4000" dirty="0">
                <a:latin typeface="Forte" pitchFamily="66" charset="0"/>
              </a:rPr>
              <a:t>Rate ratio</a:t>
            </a:r>
          </a:p>
        </p:txBody>
      </p:sp>
      <p:graphicFrame>
        <p:nvGraphicFramePr>
          <p:cNvPr id="217121" name="Group 3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33528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Exposure to fumes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Headache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Headache absent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Factor present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Factor absent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7122" name="Text Box 34"/>
          <p:cNvSpPr txBox="1">
            <a:spLocks noChangeArrowheads="1"/>
          </p:cNvSpPr>
          <p:nvPr/>
        </p:nvSpPr>
        <p:spPr bwMode="auto">
          <a:xfrm>
            <a:off x="457200" y="2876014"/>
            <a:ext cx="81534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  <a:p>
            <a:pPr>
              <a:spcBef>
                <a:spcPct val="50000"/>
              </a:spcBef>
            </a:pPr>
            <a:endParaRPr lang="en-US" sz="2800" b="1" dirty="0" smtClean="0"/>
          </a:p>
          <a:p>
            <a:pPr>
              <a:spcBef>
                <a:spcPct val="50000"/>
              </a:spcBef>
            </a:pPr>
            <a:endParaRPr lang="en-US" sz="2800" b="1" dirty="0" smtClean="0"/>
          </a:p>
          <a:p>
            <a:pPr>
              <a:spcBef>
                <a:spcPct val="50000"/>
              </a:spcBef>
            </a:pPr>
            <a:endParaRPr lang="en-US" sz="2800" b="1" dirty="0" smtClean="0"/>
          </a:p>
          <a:p>
            <a:pPr>
              <a:spcBef>
                <a:spcPct val="50000"/>
              </a:spcBef>
            </a:pPr>
            <a:r>
              <a:rPr lang="en-US" sz="2800" b="1" dirty="0" smtClean="0"/>
              <a:t>Prevalence </a:t>
            </a:r>
            <a:r>
              <a:rPr lang="en-US" sz="2800" b="1" dirty="0"/>
              <a:t>ratio = {a/(</a:t>
            </a:r>
            <a:r>
              <a:rPr lang="en-US" sz="2800" b="1" dirty="0" err="1"/>
              <a:t>a+b</a:t>
            </a:r>
            <a:r>
              <a:rPr lang="en-US" sz="2800" b="1" dirty="0"/>
              <a:t>)}/{c/(</a:t>
            </a:r>
            <a:r>
              <a:rPr lang="en-US" sz="2800" b="1" dirty="0" err="1"/>
              <a:t>c+d</a:t>
            </a:r>
            <a:r>
              <a:rPr lang="en-US" sz="2800" b="1" dirty="0"/>
              <a:t>)} = 1.8</a:t>
            </a:r>
          </a:p>
          <a:p>
            <a:pPr>
              <a:spcBef>
                <a:spcPct val="50000"/>
              </a:spcBef>
            </a:pPr>
            <a:r>
              <a:rPr lang="en-US" sz="2800" b="1" dirty="0"/>
              <a:t>Exposure ratio = {a/(</a:t>
            </a:r>
            <a:r>
              <a:rPr lang="en-US" sz="2800" b="1" dirty="0" err="1"/>
              <a:t>a+c</a:t>
            </a:r>
            <a:r>
              <a:rPr lang="en-US" sz="2800" b="1" dirty="0"/>
              <a:t>)}/{b/(</a:t>
            </a:r>
            <a:r>
              <a:rPr lang="en-US" sz="2800" b="1" dirty="0" err="1"/>
              <a:t>b+d</a:t>
            </a:r>
            <a:r>
              <a:rPr lang="en-US" sz="2800" b="1" dirty="0"/>
              <a:t>)} = 1.74</a:t>
            </a:r>
          </a:p>
          <a:p>
            <a:pPr>
              <a:spcBef>
                <a:spcPct val="50000"/>
              </a:spcBef>
            </a:pP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FF3300"/>
          </a:solidFill>
        </p:spPr>
        <p:txBody>
          <a:bodyPr/>
          <a:lstStyle/>
          <a:p>
            <a:r>
              <a:rPr lang="en-US" sz="4000">
                <a:latin typeface="Forte" pitchFamily="66" charset="0"/>
              </a:rPr>
              <a:t>Rate difference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19141" name="Group 5"/>
          <p:cNvGraphicFramePr>
            <a:graphicFrameLocks noGrp="1"/>
          </p:cNvGraphicFramePr>
          <p:nvPr/>
        </p:nvGraphicFramePr>
        <p:xfrm>
          <a:off x="457200" y="1295400"/>
          <a:ext cx="8229600" cy="25603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Exposure to fumes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Headache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Headache absent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Factor present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a=10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b=90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a+b=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Factor absent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c=50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d=850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c+d= 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a+c=60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b+d=940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n=1000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9168" name="Text Box 32"/>
          <p:cNvSpPr txBox="1">
            <a:spLocks noChangeArrowheads="1"/>
          </p:cNvSpPr>
          <p:nvPr/>
        </p:nvSpPr>
        <p:spPr bwMode="auto">
          <a:xfrm>
            <a:off x="457200" y="4038600"/>
            <a:ext cx="81534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  <a:p>
            <a:pPr>
              <a:spcBef>
                <a:spcPct val="50000"/>
              </a:spcBef>
            </a:pPr>
            <a:r>
              <a:rPr lang="en-US" sz="2400" b="1" dirty="0"/>
              <a:t>Prevalence difference = {a/(</a:t>
            </a:r>
            <a:r>
              <a:rPr lang="en-US" sz="2400" b="1" dirty="0" err="1"/>
              <a:t>a+b</a:t>
            </a:r>
            <a:r>
              <a:rPr lang="en-US" sz="2400" b="1" dirty="0"/>
              <a:t>)} - {c/(</a:t>
            </a:r>
            <a:r>
              <a:rPr lang="en-US" sz="2400" b="1" dirty="0" err="1"/>
              <a:t>c+d</a:t>
            </a:r>
            <a:r>
              <a:rPr lang="en-US" sz="2400" b="1" dirty="0"/>
              <a:t>)} = 0.0444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Exposure difference = {a/(</a:t>
            </a:r>
            <a:r>
              <a:rPr lang="en-US" sz="2400" b="1" dirty="0" err="1"/>
              <a:t>a+c</a:t>
            </a:r>
            <a:r>
              <a:rPr lang="en-US" sz="2400" b="1" dirty="0"/>
              <a:t>)} - {b/(</a:t>
            </a:r>
            <a:r>
              <a:rPr lang="en-US" sz="2400" b="1" dirty="0" err="1"/>
              <a:t>b+d</a:t>
            </a:r>
            <a:r>
              <a:rPr lang="en-US" sz="2400" b="1" dirty="0"/>
              <a:t>)} = 0.07</a:t>
            </a:r>
          </a:p>
          <a:p>
            <a:pPr>
              <a:spcBef>
                <a:spcPct val="50000"/>
              </a:spcBef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Benefits of cross-sectional study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Benefits of cross-sectional study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ZA" b="1" dirty="0" smtClean="0">
                <a:solidFill>
                  <a:srgbClr val="009900"/>
                </a:solidFill>
              </a:rPr>
              <a:t>Feasibility</a:t>
            </a:r>
            <a:r>
              <a:rPr lang="en-ZA" dirty="0" smtClean="0"/>
              <a:t> </a:t>
            </a:r>
            <a:r>
              <a:rPr lang="en-ZA" dirty="0" smtClean="0">
                <a:cs typeface="Arial" charset="0"/>
              </a:rPr>
              <a:t>→ </a:t>
            </a:r>
            <a:r>
              <a:rPr lang="en-ZA" dirty="0" smtClean="0"/>
              <a:t>easy to do</a:t>
            </a:r>
          </a:p>
          <a:p>
            <a:pPr lvl="1" eaLnBrk="1" hangingPunct="1">
              <a:lnSpc>
                <a:spcPct val="90000"/>
              </a:lnSpc>
            </a:pPr>
            <a:r>
              <a:rPr lang="en-ZA" dirty="0" smtClean="0"/>
              <a:t>Low </a:t>
            </a:r>
            <a:r>
              <a:rPr lang="en-ZA" dirty="0" smtClean="0"/>
              <a:t>cost, rapid </a:t>
            </a:r>
          </a:p>
          <a:p>
            <a:pPr lvl="2" eaLnBrk="1" hangingPunct="1">
              <a:lnSpc>
                <a:spcPct val="90000"/>
              </a:lnSpc>
            </a:pPr>
            <a:r>
              <a:rPr lang="en-ZA" dirty="0" smtClean="0"/>
              <a:t>Not waiting for incident outcomes to develop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Benefits of cross-sectional study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ZA" b="1" dirty="0" smtClean="0">
                <a:solidFill>
                  <a:srgbClr val="009900"/>
                </a:solidFill>
              </a:rPr>
              <a:t>Feasibility</a:t>
            </a:r>
            <a:r>
              <a:rPr lang="en-ZA" dirty="0" smtClean="0"/>
              <a:t> </a:t>
            </a:r>
            <a:r>
              <a:rPr lang="en-ZA" dirty="0" smtClean="0">
                <a:cs typeface="Arial" charset="0"/>
              </a:rPr>
              <a:t>→ </a:t>
            </a:r>
            <a:r>
              <a:rPr lang="en-ZA" dirty="0" smtClean="0"/>
              <a:t>easy to do</a:t>
            </a:r>
          </a:p>
          <a:p>
            <a:pPr lvl="1" eaLnBrk="1" hangingPunct="1">
              <a:lnSpc>
                <a:spcPct val="90000"/>
              </a:lnSpc>
            </a:pPr>
            <a:r>
              <a:rPr lang="en-ZA" dirty="0" smtClean="0"/>
              <a:t>Low </a:t>
            </a:r>
            <a:r>
              <a:rPr lang="en-ZA" dirty="0" smtClean="0"/>
              <a:t>cost, rapid </a:t>
            </a:r>
          </a:p>
          <a:p>
            <a:pPr lvl="2" eaLnBrk="1" hangingPunct="1">
              <a:lnSpc>
                <a:spcPct val="90000"/>
              </a:lnSpc>
            </a:pPr>
            <a:r>
              <a:rPr lang="en-ZA" dirty="0" smtClean="0"/>
              <a:t>Not waiting for incident outcomes to develop</a:t>
            </a:r>
          </a:p>
          <a:p>
            <a:pPr eaLnBrk="1" hangingPunct="1">
              <a:lnSpc>
                <a:spcPct val="90000"/>
              </a:lnSpc>
            </a:pPr>
            <a:r>
              <a:rPr lang="en-ZA" dirty="0" smtClean="0"/>
              <a:t>Can calculate </a:t>
            </a:r>
            <a:r>
              <a:rPr lang="en-ZA" dirty="0" smtClean="0">
                <a:solidFill>
                  <a:srgbClr val="CC0066"/>
                </a:solidFill>
              </a:rPr>
              <a:t>prevalence</a:t>
            </a:r>
          </a:p>
          <a:p>
            <a:pPr lvl="1" eaLnBrk="1" hangingPunct="1">
              <a:lnSpc>
                <a:spcPct val="90000"/>
              </a:lnSpc>
            </a:pPr>
            <a:r>
              <a:rPr lang="en-ZA" dirty="0" smtClean="0"/>
              <a:t>Often most relevant measure for burden of disease, informing health care </a:t>
            </a:r>
            <a:r>
              <a:rPr lang="en-ZA" dirty="0" smtClean="0"/>
              <a:t>strategies</a:t>
            </a: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Issues in cross-sectional studies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997450"/>
          </a:xfrm>
        </p:spPr>
        <p:txBody>
          <a:bodyPr/>
          <a:lstStyle/>
          <a:p>
            <a:pPr eaLnBrk="1" hangingPunct="1"/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Issues in cross-sectional studies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997450"/>
          </a:xfrm>
        </p:spPr>
        <p:txBody>
          <a:bodyPr/>
          <a:lstStyle/>
          <a:p>
            <a:pPr eaLnBrk="1" hangingPunct="1"/>
            <a:r>
              <a:rPr lang="en-ZA" dirty="0" smtClean="0"/>
              <a:t>Measuring </a:t>
            </a:r>
            <a:r>
              <a:rPr lang="en-ZA" b="1" dirty="0" smtClean="0">
                <a:solidFill>
                  <a:srgbClr val="0000FF"/>
                </a:solidFill>
              </a:rPr>
              <a:t>prevalent disease only</a:t>
            </a:r>
          </a:p>
          <a:p>
            <a:pPr lvl="1" eaLnBrk="1" hangingPunct="1"/>
            <a:r>
              <a:rPr lang="en-ZA" dirty="0" smtClean="0"/>
              <a:t>Prevalence incorporates incidence of disease AND duration of disease</a:t>
            </a:r>
          </a:p>
          <a:p>
            <a:pPr lvl="1" eaLnBrk="1" hangingPunct="1"/>
            <a:r>
              <a:rPr lang="en-ZA" dirty="0" smtClean="0"/>
              <a:t>Risk factors for prevalent disease often different from risk factors for incident disease</a:t>
            </a:r>
          </a:p>
          <a:p>
            <a:pPr eaLnBrk="1" hangingPunct="1"/>
            <a:endParaRPr lang="en-ZA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Issues in cross-sectional studies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997450"/>
          </a:xfrm>
        </p:spPr>
        <p:txBody>
          <a:bodyPr/>
          <a:lstStyle/>
          <a:p>
            <a:pPr eaLnBrk="1" hangingPunct="1"/>
            <a:r>
              <a:rPr lang="en-ZA" dirty="0" smtClean="0"/>
              <a:t>Measuring </a:t>
            </a:r>
            <a:r>
              <a:rPr lang="en-ZA" b="1" dirty="0" smtClean="0">
                <a:solidFill>
                  <a:srgbClr val="0000FF"/>
                </a:solidFill>
              </a:rPr>
              <a:t>prevalent disease only</a:t>
            </a:r>
          </a:p>
          <a:p>
            <a:pPr lvl="1" eaLnBrk="1" hangingPunct="1"/>
            <a:r>
              <a:rPr lang="en-ZA" dirty="0" smtClean="0"/>
              <a:t>Prevalence incorporates incidence of disease AND duration of disease</a:t>
            </a:r>
          </a:p>
          <a:p>
            <a:pPr lvl="1" eaLnBrk="1" hangingPunct="1"/>
            <a:r>
              <a:rPr lang="en-ZA" dirty="0" smtClean="0"/>
              <a:t>Risk factors for prevalent disease often different from risk factors for incident disease</a:t>
            </a:r>
          </a:p>
          <a:p>
            <a:pPr eaLnBrk="1" hangingPunct="1"/>
            <a:endParaRPr lang="en-ZA" sz="1000" dirty="0" smtClean="0"/>
          </a:p>
          <a:p>
            <a:pPr eaLnBrk="1" hangingPunct="1"/>
            <a:r>
              <a:rPr lang="en-ZA" dirty="0" smtClean="0"/>
              <a:t>Issues of timing (</a:t>
            </a:r>
            <a:r>
              <a:rPr lang="en-ZA" b="1" dirty="0" smtClean="0"/>
              <a:t>temporality</a:t>
            </a:r>
            <a:r>
              <a:rPr lang="en-ZA" dirty="0" smtClean="0"/>
              <a:t>) are a problem</a:t>
            </a:r>
          </a:p>
          <a:p>
            <a:pPr lvl="1" eaLnBrk="1" hangingPunct="1"/>
            <a:r>
              <a:rPr lang="en-ZA" dirty="0" smtClean="0"/>
              <a:t>Exactly when did disease develop? </a:t>
            </a:r>
          </a:p>
          <a:p>
            <a:pPr lvl="1" eaLnBrk="1" hangingPunct="1"/>
            <a:r>
              <a:rPr lang="en-ZA" dirty="0" smtClean="0"/>
              <a:t>Did exposures come before or after onset of disease?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Issues in cross-sectional studies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435975" cy="49974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ZA" dirty="0" smtClean="0"/>
              <a:t>Measuring </a:t>
            </a:r>
            <a:r>
              <a:rPr lang="en-ZA" b="1" dirty="0" smtClean="0">
                <a:solidFill>
                  <a:srgbClr val="0000FF"/>
                </a:solidFill>
              </a:rPr>
              <a:t>prevalent disease only</a:t>
            </a:r>
          </a:p>
          <a:p>
            <a:pPr lvl="1" eaLnBrk="1" hangingPunct="1"/>
            <a:r>
              <a:rPr lang="en-ZA" dirty="0" smtClean="0"/>
              <a:t>Prevalence incorporates incidence of disease AND duration of disease</a:t>
            </a:r>
          </a:p>
          <a:p>
            <a:pPr lvl="1" eaLnBrk="1" hangingPunct="1"/>
            <a:r>
              <a:rPr lang="en-ZA" dirty="0" smtClean="0"/>
              <a:t>Risk factors for prevalent disease often different from risk factors for incident disease</a:t>
            </a:r>
          </a:p>
          <a:p>
            <a:pPr eaLnBrk="1" hangingPunct="1"/>
            <a:endParaRPr lang="en-ZA" sz="1000" dirty="0" smtClean="0"/>
          </a:p>
          <a:p>
            <a:pPr eaLnBrk="1" hangingPunct="1"/>
            <a:r>
              <a:rPr lang="en-ZA" dirty="0" smtClean="0"/>
              <a:t>Issues of timing (</a:t>
            </a:r>
            <a:r>
              <a:rPr lang="en-ZA" b="1" dirty="0" smtClean="0"/>
              <a:t>temporality</a:t>
            </a:r>
            <a:r>
              <a:rPr lang="en-ZA" dirty="0" smtClean="0"/>
              <a:t>) are a problem</a:t>
            </a:r>
          </a:p>
          <a:p>
            <a:pPr lvl="1" eaLnBrk="1" hangingPunct="1"/>
            <a:r>
              <a:rPr lang="en-ZA" dirty="0" smtClean="0"/>
              <a:t>Exactly when did disease develop? </a:t>
            </a:r>
          </a:p>
          <a:p>
            <a:pPr lvl="1" eaLnBrk="1" hangingPunct="1"/>
            <a:r>
              <a:rPr lang="en-ZA" dirty="0" smtClean="0"/>
              <a:t>Did exposures come before or after onset of disease? </a:t>
            </a:r>
          </a:p>
          <a:p>
            <a:r>
              <a:rPr lang="en-ZA" b="1" dirty="0" smtClean="0"/>
              <a:t>Unsuitable for acute events</a:t>
            </a:r>
            <a:r>
              <a:rPr lang="en-ZA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ZA" sz="4800" b="1" u="sng" dirty="0" smtClean="0"/>
          </a:p>
        </p:txBody>
      </p:sp>
      <p:sp>
        <p:nvSpPr>
          <p:cNvPr id="24579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886325"/>
          </a:xfrm>
          <a:noFill/>
        </p:spPr>
        <p:txBody>
          <a:bodyPr/>
          <a:lstStyle/>
          <a:p>
            <a:pPr eaLnBrk="1" hangingPunct="1">
              <a:lnSpc>
                <a:spcPct val="120000"/>
              </a:lnSpc>
              <a:buNone/>
            </a:pPr>
            <a:endParaRPr lang="en-ZA" dirty="0" smtClean="0"/>
          </a:p>
          <a:p>
            <a:pPr eaLnBrk="1" hangingPunct="1">
              <a:lnSpc>
                <a:spcPct val="120000"/>
              </a:lnSpc>
              <a:buNone/>
            </a:pPr>
            <a:endParaRPr lang="en-ZA" dirty="0" smtClean="0"/>
          </a:p>
          <a:p>
            <a:pPr algn="ctr">
              <a:lnSpc>
                <a:spcPct val="120000"/>
              </a:lnSpc>
              <a:buNone/>
            </a:pPr>
            <a:r>
              <a:rPr lang="en-ZA" sz="4000" b="1" dirty="0" smtClean="0"/>
              <a:t>CASE-CONTROL STUDIES</a:t>
            </a:r>
            <a:endParaRPr lang="en-Z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pPr>
              <a:buNone/>
            </a:pPr>
            <a:r>
              <a:rPr lang="en-US" b="1" u="sng" dirty="0" smtClean="0"/>
              <a:t>Purpose</a:t>
            </a:r>
            <a:r>
              <a:rPr lang="en-US" dirty="0" smtClean="0"/>
              <a:t>: To relate exposure and occurrence of an outcome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/>
              <a:t>Exposure (E)</a:t>
            </a:r>
            <a:r>
              <a:rPr lang="en-US" dirty="0" smtClean="0"/>
              <a:t>  		     </a:t>
            </a:r>
            <a:r>
              <a:rPr lang="en-US" b="1" dirty="0" smtClean="0">
                <a:solidFill>
                  <a:srgbClr val="7030A0"/>
                </a:solidFill>
              </a:rPr>
              <a:t>Outcome (O)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(</a:t>
            </a:r>
            <a:r>
              <a:rPr lang="en-US" sz="2800" b="1" dirty="0" smtClean="0">
                <a:solidFill>
                  <a:srgbClr val="7030A0"/>
                </a:solidFill>
              </a:rPr>
              <a:t>e.g. Cigarette smoking </a:t>
            </a:r>
            <a:r>
              <a:rPr lang="en-US" sz="2800" dirty="0" smtClean="0"/>
              <a:t>verses</a:t>
            </a:r>
            <a:r>
              <a:rPr lang="en-US" sz="2800" b="1" dirty="0" smtClean="0">
                <a:solidFill>
                  <a:srgbClr val="7030A0"/>
                </a:solidFill>
              </a:rPr>
              <a:t> Coronary heart  Disease</a:t>
            </a:r>
            <a:r>
              <a:rPr lang="en-US" b="1" dirty="0" smtClean="0">
                <a:solidFill>
                  <a:srgbClr val="7030A0"/>
                </a:solidFill>
              </a:rPr>
              <a:t>)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581400" y="3505200"/>
            <a:ext cx="1524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B400-6220-4C64-8BDB-0A74CED4FB56}" type="slidenum">
              <a:rPr lang="en-US"/>
              <a:pPr/>
              <a:t>98</a:t>
            </a:fld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8382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Case-Control Studies (CCS)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305800" cy="4114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b="1" u="sng" dirty="0" smtClean="0"/>
              <a:t>Question</a:t>
            </a:r>
            <a:r>
              <a:rPr lang="en-US" b="1" u="sng" dirty="0"/>
              <a:t>: 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How do diseased cases differ from non-diseased (controls) with respect to prior exposure history?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lvl="1">
              <a:lnSpc>
                <a:spcPct val="80000"/>
              </a:lnSpc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260475" y="1771650"/>
            <a:ext cx="1624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4000" dirty="0"/>
              <a:t>Cases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971550" y="4221163"/>
            <a:ext cx="2076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4000" dirty="0"/>
              <a:t>Controls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Case-control studies</a:t>
            </a:r>
          </a:p>
        </p:txBody>
      </p:sp>
      <p:sp>
        <p:nvSpPr>
          <p:cNvPr id="24579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886325"/>
          </a:xfrm>
          <a:noFill/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ZA" dirty="0" smtClean="0"/>
              <a:t>Set of </a:t>
            </a:r>
            <a:r>
              <a:rPr lang="en-ZA" b="1" dirty="0" smtClean="0">
                <a:solidFill>
                  <a:srgbClr val="0000FF"/>
                </a:solidFill>
              </a:rPr>
              <a:t>cases</a:t>
            </a:r>
            <a:r>
              <a:rPr lang="en-ZA" b="1" dirty="0" smtClean="0"/>
              <a:t> </a:t>
            </a:r>
            <a:r>
              <a:rPr lang="en-ZA" dirty="0" smtClean="0"/>
              <a:t>(usually from health service</a:t>
            </a:r>
            <a:r>
              <a:rPr lang="en-ZA" dirty="0" smtClean="0"/>
              <a:t>)</a:t>
            </a:r>
          </a:p>
          <a:p>
            <a:pPr lvl="1">
              <a:lnSpc>
                <a:spcPct val="120000"/>
              </a:lnSpc>
            </a:pPr>
            <a:r>
              <a:rPr lang="en-ZA" b="1" dirty="0" smtClean="0"/>
              <a:t>Define cases – case definition.</a:t>
            </a:r>
            <a:endParaRPr lang="en-Z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Case-control studies</a:t>
            </a:r>
          </a:p>
        </p:txBody>
      </p:sp>
      <p:sp>
        <p:nvSpPr>
          <p:cNvPr id="24579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886325"/>
          </a:xfrm>
          <a:noFill/>
        </p:spPr>
        <p:txBody>
          <a:bodyPr>
            <a:normAutofit fontScale="92500" lnSpcReduction="10000"/>
          </a:bodyPr>
          <a:lstStyle/>
          <a:p>
            <a:pPr lvl="1">
              <a:lnSpc>
                <a:spcPct val="80000"/>
              </a:lnSpc>
            </a:pPr>
            <a:endParaRPr lang="en-US" dirty="0" smtClean="0"/>
          </a:p>
          <a:p>
            <a:pPr eaLnBrk="1" hangingPunct="1">
              <a:lnSpc>
                <a:spcPct val="120000"/>
              </a:lnSpc>
            </a:pPr>
            <a:r>
              <a:rPr lang="en-ZA" dirty="0" smtClean="0"/>
              <a:t>Set of </a:t>
            </a:r>
            <a:r>
              <a:rPr lang="en-ZA" b="1" dirty="0" smtClean="0">
                <a:solidFill>
                  <a:srgbClr val="0000FF"/>
                </a:solidFill>
              </a:rPr>
              <a:t>cases</a:t>
            </a:r>
            <a:r>
              <a:rPr lang="en-ZA" b="1" dirty="0" smtClean="0"/>
              <a:t> </a:t>
            </a:r>
            <a:r>
              <a:rPr lang="en-ZA" dirty="0" smtClean="0"/>
              <a:t>(usually from health service)</a:t>
            </a:r>
            <a:endParaRPr lang="en-ZA" b="1" dirty="0" smtClean="0"/>
          </a:p>
          <a:p>
            <a:pPr eaLnBrk="1" hangingPunct="1">
              <a:lnSpc>
                <a:spcPct val="120000"/>
              </a:lnSpc>
            </a:pPr>
            <a:r>
              <a:rPr lang="en-ZA" b="1" dirty="0" smtClean="0"/>
              <a:t>Comparable </a:t>
            </a:r>
            <a:r>
              <a:rPr lang="en-ZA" b="1" dirty="0" smtClean="0"/>
              <a:t>set of </a:t>
            </a:r>
            <a:r>
              <a:rPr lang="en-ZA" b="1" dirty="0" smtClean="0">
                <a:solidFill>
                  <a:srgbClr val="7030A0"/>
                </a:solidFill>
              </a:rPr>
              <a:t>controls</a:t>
            </a:r>
            <a:r>
              <a:rPr lang="en-ZA" b="1" dirty="0" smtClean="0"/>
              <a:t> (various sources)</a:t>
            </a:r>
          </a:p>
          <a:p>
            <a:pPr lvl="3">
              <a:lnSpc>
                <a:spcPct val="120000"/>
              </a:lnSpc>
            </a:pPr>
            <a:r>
              <a:rPr lang="en-ZA" sz="2800" dirty="0" smtClean="0"/>
              <a:t>Health facilities.</a:t>
            </a:r>
          </a:p>
          <a:p>
            <a:pPr lvl="3">
              <a:lnSpc>
                <a:spcPct val="120000"/>
              </a:lnSpc>
            </a:pPr>
            <a:r>
              <a:rPr lang="en-ZA" sz="2800" dirty="0" smtClean="0"/>
              <a:t>General population.</a:t>
            </a:r>
          </a:p>
          <a:p>
            <a:pPr lvl="4">
              <a:lnSpc>
                <a:spcPct val="120000"/>
              </a:lnSpc>
            </a:pPr>
            <a:r>
              <a:rPr lang="en-ZA" sz="2800" dirty="0" smtClean="0"/>
              <a:t>Neighbours.</a:t>
            </a:r>
          </a:p>
          <a:p>
            <a:pPr lvl="4">
              <a:lnSpc>
                <a:spcPct val="120000"/>
              </a:lnSpc>
            </a:pPr>
            <a:r>
              <a:rPr lang="en-ZA" sz="2800" dirty="0" smtClean="0"/>
              <a:t>Relatives.</a:t>
            </a:r>
          </a:p>
          <a:p>
            <a:pPr lvl="4">
              <a:lnSpc>
                <a:spcPct val="120000"/>
              </a:lnSpc>
            </a:pPr>
            <a:r>
              <a:rPr lang="en-ZA" sz="2800" dirty="0" smtClean="0"/>
              <a:t>Associates.</a:t>
            </a:r>
          </a:p>
          <a:p>
            <a:pPr lvl="4">
              <a:lnSpc>
                <a:spcPct val="120000"/>
              </a:lnSpc>
            </a:pPr>
            <a:r>
              <a:rPr lang="en-ZA" sz="2800" dirty="0" smtClean="0"/>
              <a:t>siblings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Case-control studies</a:t>
            </a:r>
          </a:p>
        </p:txBody>
      </p:sp>
      <p:sp>
        <p:nvSpPr>
          <p:cNvPr id="24579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886325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ZA" dirty="0" smtClean="0"/>
              <a:t>Set of </a:t>
            </a:r>
            <a:r>
              <a:rPr lang="en-ZA" b="1" dirty="0" smtClean="0">
                <a:solidFill>
                  <a:srgbClr val="0000FF"/>
                </a:solidFill>
              </a:rPr>
              <a:t>cases</a:t>
            </a:r>
            <a:r>
              <a:rPr lang="en-ZA" b="1" dirty="0" smtClean="0"/>
              <a:t> </a:t>
            </a:r>
            <a:r>
              <a:rPr lang="en-ZA" dirty="0" smtClean="0"/>
              <a:t>(usually from health service)</a:t>
            </a:r>
            <a:endParaRPr lang="en-ZA" b="1" dirty="0" smtClean="0"/>
          </a:p>
          <a:p>
            <a:pPr eaLnBrk="1" hangingPunct="1">
              <a:lnSpc>
                <a:spcPct val="120000"/>
              </a:lnSpc>
            </a:pPr>
            <a:r>
              <a:rPr lang="en-ZA" dirty="0" smtClean="0"/>
              <a:t>Comparable set of </a:t>
            </a:r>
            <a:r>
              <a:rPr lang="en-ZA" b="1" dirty="0" smtClean="0">
                <a:solidFill>
                  <a:srgbClr val="CC0066"/>
                </a:solidFill>
              </a:rPr>
              <a:t>controls</a:t>
            </a:r>
            <a:r>
              <a:rPr lang="en-ZA" b="1" dirty="0" smtClean="0"/>
              <a:t> </a:t>
            </a:r>
            <a:r>
              <a:rPr lang="en-ZA" dirty="0" smtClean="0"/>
              <a:t>(various sources)</a:t>
            </a:r>
          </a:p>
          <a:p>
            <a:pPr eaLnBrk="1" hangingPunct="1">
              <a:lnSpc>
                <a:spcPct val="120000"/>
              </a:lnSpc>
            </a:pPr>
            <a:r>
              <a:rPr lang="en-ZA" b="1" u="sng" dirty="0" smtClean="0"/>
              <a:t>Both</a:t>
            </a:r>
            <a:r>
              <a:rPr lang="en-ZA" b="1" dirty="0" smtClean="0"/>
              <a:t> groups evaluated on characteristics / ‘exposures’ of interest</a:t>
            </a:r>
            <a:r>
              <a:rPr lang="en-ZA" dirty="0" smtClean="0"/>
              <a:t>.</a:t>
            </a:r>
          </a:p>
          <a:p>
            <a:pPr lvl="2">
              <a:lnSpc>
                <a:spcPct val="120000"/>
              </a:lnSpc>
            </a:pPr>
            <a:r>
              <a:rPr lang="en-ZA" sz="2800" b="1" dirty="0" smtClean="0">
                <a:solidFill>
                  <a:srgbClr val="00B0F0"/>
                </a:solidFill>
              </a:rPr>
              <a:t>Records.</a:t>
            </a:r>
          </a:p>
          <a:p>
            <a:pPr lvl="2">
              <a:lnSpc>
                <a:spcPct val="120000"/>
              </a:lnSpc>
            </a:pPr>
            <a:r>
              <a:rPr lang="en-ZA" sz="2800" b="1" dirty="0" smtClean="0">
                <a:solidFill>
                  <a:srgbClr val="00B0F0"/>
                </a:solidFill>
              </a:rPr>
              <a:t>Interviews</a:t>
            </a:r>
            <a:r>
              <a:rPr lang="en-ZA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6372225" y="1341438"/>
            <a:ext cx="1624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4000"/>
              <a:t>Cases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867400" y="4078288"/>
            <a:ext cx="2076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4000"/>
              <a:t>Controls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98525" y="838200"/>
            <a:ext cx="1962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Exposed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898525" y="2062163"/>
            <a:ext cx="249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Unexposed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971550" y="3644900"/>
            <a:ext cx="1962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Exposed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971550" y="4868863"/>
            <a:ext cx="249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Unexposed</a:t>
            </a: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H="1">
            <a:off x="3563938" y="4437063"/>
            <a:ext cx="23034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 flipV="1">
            <a:off x="2987675" y="3933825"/>
            <a:ext cx="28797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 flipH="1">
            <a:off x="3563938" y="1701800"/>
            <a:ext cx="2735262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H="1" flipV="1">
            <a:off x="2914650" y="1125538"/>
            <a:ext cx="338455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684213" y="6092825"/>
            <a:ext cx="755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759200" y="61849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i="1"/>
              <a:t>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A0600-DAD4-4123-B0A2-8D3451C23A07}" type="slidenum">
              <a:rPr lang="en-US"/>
              <a:pPr/>
              <a:t>104</a:t>
            </a:fld>
            <a:endParaRPr lang="en-US"/>
          </a:p>
        </p:txBody>
      </p:sp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Case-Control Example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3300" name="Picture 4" descr="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410575" cy="6346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5375D-C0C0-454D-8B7D-8DEDF304D5DD}" type="slidenum">
              <a:rPr lang="en-US"/>
              <a:pPr/>
              <a:t>105</a:t>
            </a:fld>
            <a:endParaRPr lang="en-US"/>
          </a:p>
        </p:txBody>
      </p:sp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1295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/>
          </a:p>
        </p:txBody>
      </p:sp>
      <p:graphicFrame>
        <p:nvGraphicFramePr>
          <p:cNvPr id="118787" name="Object 3"/>
          <p:cNvGraphicFramePr>
            <a:graphicFrameLocks noChangeAspect="1"/>
          </p:cNvGraphicFramePr>
          <p:nvPr/>
        </p:nvGraphicFramePr>
        <p:xfrm>
          <a:off x="1449388" y="1449388"/>
          <a:ext cx="7350125" cy="4876800"/>
        </p:xfrm>
        <a:graphic>
          <a:graphicData uri="http://schemas.openxmlformats.org/presentationml/2006/ole">
            <p:oleObj spid="_x0000_s74754" name="Document" r:id="rId3" imgW="7587720" imgH="5037480" progId="Word.Document.8">
              <p:embed/>
            </p:oleObj>
          </a:graphicData>
        </a:graphic>
      </p:graphicFrame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457200" y="304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 dirty="0">
                <a:solidFill>
                  <a:schemeClr val="tx2"/>
                </a:solidFill>
                <a:latin typeface="Arial" charset="0"/>
              </a:rPr>
              <a:t>Case-control Study – Design</a:t>
            </a:r>
          </a:p>
        </p:txBody>
      </p:sp>
      <p:sp>
        <p:nvSpPr>
          <p:cNvPr id="118789" name="AutoShape 5"/>
          <p:cNvSpPr>
            <a:spLocks noChangeArrowheads="1"/>
          </p:cNvSpPr>
          <p:nvPr/>
        </p:nvSpPr>
        <p:spPr bwMode="auto">
          <a:xfrm>
            <a:off x="1066800" y="40386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790" name="Rectangle 6" descr="Large checker board"/>
          <p:cNvSpPr>
            <a:spLocks noChangeArrowheads="1"/>
          </p:cNvSpPr>
          <p:nvPr/>
        </p:nvSpPr>
        <p:spPr bwMode="auto">
          <a:xfrm>
            <a:off x="3429000" y="5257800"/>
            <a:ext cx="609600" cy="6096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791" name="Freeform 7"/>
          <p:cNvSpPr>
            <a:spLocks/>
          </p:cNvSpPr>
          <p:nvPr/>
        </p:nvSpPr>
        <p:spPr bwMode="auto">
          <a:xfrm>
            <a:off x="6934200" y="4267200"/>
            <a:ext cx="787400" cy="1219200"/>
          </a:xfrm>
          <a:custGeom>
            <a:avLst/>
            <a:gdLst/>
            <a:ahLst/>
            <a:cxnLst>
              <a:cxn ang="0">
                <a:pos x="384" y="768"/>
              </a:cxn>
              <a:cxn ang="0">
                <a:pos x="432" y="144"/>
              </a:cxn>
              <a:cxn ang="0">
                <a:pos x="0" y="0"/>
              </a:cxn>
            </a:cxnLst>
            <a:rect l="0" t="0" r="r" b="b"/>
            <a:pathLst>
              <a:path w="496" h="768">
                <a:moveTo>
                  <a:pt x="384" y="768"/>
                </a:moveTo>
                <a:cubicBezTo>
                  <a:pt x="440" y="520"/>
                  <a:pt x="496" y="272"/>
                  <a:pt x="432" y="144"/>
                </a:cubicBezTo>
                <a:cubicBezTo>
                  <a:pt x="368" y="16"/>
                  <a:pt x="72" y="24"/>
                  <a:pt x="0" y="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cxnSp>
        <p:nvCxnSpPr>
          <p:cNvPr id="118792" name="AutoShape 8"/>
          <p:cNvCxnSpPr>
            <a:cxnSpLocks noChangeShapeType="1"/>
            <a:stCxn id="0" idx="2"/>
            <a:endCxn id="118791" idx="2"/>
          </p:cNvCxnSpPr>
          <p:nvPr/>
        </p:nvCxnSpPr>
        <p:spPr bwMode="auto">
          <a:xfrm rot="5400000" flipH="1" flipV="1">
            <a:off x="4999831" y="4391819"/>
            <a:ext cx="2058988" cy="1809750"/>
          </a:xfrm>
          <a:prstGeom prst="bentConnector5">
            <a:avLst>
              <a:gd name="adj1" fmla="val -11102"/>
              <a:gd name="adj2" fmla="val 215704"/>
              <a:gd name="adj3" fmla="val 247958"/>
            </a:avLst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</p:cxnSp>
      <p:sp>
        <p:nvSpPr>
          <p:cNvPr id="118793" name="Line 9"/>
          <p:cNvSpPr>
            <a:spLocks noChangeShapeType="1"/>
          </p:cNvSpPr>
          <p:nvPr/>
        </p:nvSpPr>
        <p:spPr bwMode="auto">
          <a:xfrm flipV="1">
            <a:off x="7162800" y="3657600"/>
            <a:ext cx="0" cy="1676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638800" y="3810000"/>
            <a:ext cx="387350" cy="1600200"/>
            <a:chOff x="4318" y="2304"/>
            <a:chExt cx="244" cy="1008"/>
          </a:xfrm>
        </p:grpSpPr>
        <p:sp>
          <p:nvSpPr>
            <p:cNvPr id="118794" name="Line 10"/>
            <p:cNvSpPr>
              <a:spLocks noChangeShapeType="1"/>
            </p:cNvSpPr>
            <p:nvPr/>
          </p:nvSpPr>
          <p:spPr bwMode="auto">
            <a:xfrm flipV="1">
              <a:off x="4560" y="2304"/>
              <a:ext cx="0" cy="10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18795" name="Line 11"/>
            <p:cNvSpPr>
              <a:spLocks noChangeShapeType="1"/>
            </p:cNvSpPr>
            <p:nvPr/>
          </p:nvSpPr>
          <p:spPr bwMode="auto">
            <a:xfrm flipH="1">
              <a:off x="4320" y="2304"/>
              <a:ext cx="24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18796" name="Line 12"/>
            <p:cNvSpPr>
              <a:spLocks noChangeShapeType="1"/>
            </p:cNvSpPr>
            <p:nvPr/>
          </p:nvSpPr>
          <p:spPr bwMode="auto">
            <a:xfrm flipH="1">
              <a:off x="4318" y="2879"/>
              <a:ext cx="24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118797" name="AutoShape 13" descr="Divot"/>
          <p:cNvSpPr>
            <a:spLocks noChangeArrowheads="1"/>
          </p:cNvSpPr>
          <p:nvPr/>
        </p:nvSpPr>
        <p:spPr bwMode="auto">
          <a:xfrm rot="-5400000">
            <a:off x="4121150" y="5861050"/>
            <a:ext cx="977900" cy="685800"/>
          </a:xfrm>
          <a:prstGeom prst="rightArrow">
            <a:avLst>
              <a:gd name="adj1" fmla="val 50000"/>
              <a:gd name="adj2" fmla="val 35648"/>
            </a:avLst>
          </a:prstGeom>
          <a:pattFill prst="divot">
            <a:fgClr>
              <a:schemeClr val="tx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798" name="Rectangle 14" descr="Large checker board"/>
          <p:cNvSpPr>
            <a:spLocks noChangeArrowheads="1"/>
          </p:cNvSpPr>
          <p:nvPr/>
        </p:nvSpPr>
        <p:spPr bwMode="auto">
          <a:xfrm>
            <a:off x="5105400" y="5257800"/>
            <a:ext cx="609600" cy="6096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962400" y="3810000"/>
            <a:ext cx="387350" cy="1600200"/>
            <a:chOff x="4318" y="2304"/>
            <a:chExt cx="244" cy="1008"/>
          </a:xfrm>
        </p:grpSpPr>
        <p:sp>
          <p:nvSpPr>
            <p:cNvPr id="118801" name="Line 17"/>
            <p:cNvSpPr>
              <a:spLocks noChangeShapeType="1"/>
            </p:cNvSpPr>
            <p:nvPr/>
          </p:nvSpPr>
          <p:spPr bwMode="auto">
            <a:xfrm flipV="1">
              <a:off x="4560" y="2304"/>
              <a:ext cx="0" cy="10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18802" name="Line 18"/>
            <p:cNvSpPr>
              <a:spLocks noChangeShapeType="1"/>
            </p:cNvSpPr>
            <p:nvPr/>
          </p:nvSpPr>
          <p:spPr bwMode="auto">
            <a:xfrm flipH="1">
              <a:off x="4320" y="2304"/>
              <a:ext cx="24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18803" name="Line 19"/>
            <p:cNvSpPr>
              <a:spLocks noChangeShapeType="1"/>
            </p:cNvSpPr>
            <p:nvPr/>
          </p:nvSpPr>
          <p:spPr bwMode="auto">
            <a:xfrm flipH="1">
              <a:off x="4318" y="2879"/>
              <a:ext cx="24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118804" name="Text Box 20"/>
          <p:cNvSpPr txBox="1">
            <a:spLocks noChangeArrowheads="1"/>
          </p:cNvSpPr>
          <p:nvPr/>
        </p:nvSpPr>
        <p:spPr bwMode="auto">
          <a:xfrm>
            <a:off x="304800" y="1295400"/>
            <a:ext cx="86106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charset="0"/>
              </a:rPr>
              <a:t>Select subjects on the basis of </a:t>
            </a:r>
            <a:r>
              <a:rPr lang="en-US" sz="2400" b="1" dirty="0" smtClean="0">
                <a:latin typeface="Arial" charset="0"/>
              </a:rPr>
              <a:t>disease/outcome </a:t>
            </a:r>
            <a:r>
              <a:rPr lang="en-US" sz="2400" b="1" dirty="0">
                <a:latin typeface="Arial" charset="0"/>
              </a:rPr>
              <a:t>status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b="1" dirty="0" smtClean="0"/>
              <a:t>Case-control studies</a:t>
            </a:r>
          </a:p>
        </p:txBody>
      </p:sp>
      <p:sp>
        <p:nvSpPr>
          <p:cNvPr id="24579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1"/>
            <a:ext cx="8610600" cy="5151438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ZA" dirty="0" smtClean="0"/>
              <a:t>Set of </a:t>
            </a:r>
            <a:r>
              <a:rPr lang="en-ZA" b="1" dirty="0" smtClean="0">
                <a:solidFill>
                  <a:srgbClr val="0000FF"/>
                </a:solidFill>
              </a:rPr>
              <a:t>cases</a:t>
            </a:r>
            <a:r>
              <a:rPr lang="en-ZA" b="1" dirty="0" smtClean="0"/>
              <a:t> </a:t>
            </a:r>
            <a:r>
              <a:rPr lang="en-ZA" dirty="0" smtClean="0"/>
              <a:t>(usually from health service)</a:t>
            </a:r>
            <a:endParaRPr lang="en-ZA" b="1" dirty="0" smtClean="0"/>
          </a:p>
          <a:p>
            <a:pPr eaLnBrk="1" hangingPunct="1">
              <a:lnSpc>
                <a:spcPct val="120000"/>
              </a:lnSpc>
            </a:pPr>
            <a:r>
              <a:rPr lang="en-ZA" dirty="0" smtClean="0"/>
              <a:t>Comparable set of </a:t>
            </a:r>
            <a:r>
              <a:rPr lang="en-ZA" b="1" dirty="0" smtClean="0">
                <a:solidFill>
                  <a:srgbClr val="CC0066"/>
                </a:solidFill>
              </a:rPr>
              <a:t>controls</a:t>
            </a:r>
            <a:r>
              <a:rPr lang="en-ZA" b="1" dirty="0" smtClean="0"/>
              <a:t> </a:t>
            </a:r>
            <a:r>
              <a:rPr lang="en-ZA" dirty="0" smtClean="0"/>
              <a:t>(various sources)</a:t>
            </a:r>
          </a:p>
          <a:p>
            <a:pPr eaLnBrk="1" hangingPunct="1">
              <a:lnSpc>
                <a:spcPct val="120000"/>
              </a:lnSpc>
            </a:pPr>
            <a:r>
              <a:rPr lang="en-ZA" u="sng" dirty="0" smtClean="0"/>
              <a:t>Both</a:t>
            </a:r>
            <a:r>
              <a:rPr lang="en-ZA" dirty="0" smtClean="0"/>
              <a:t> groups evaluated on characteristics / ‘exposures’ of interest</a:t>
            </a:r>
          </a:p>
          <a:p>
            <a:pPr>
              <a:lnSpc>
                <a:spcPct val="80000"/>
              </a:lnSpc>
            </a:pPr>
            <a:r>
              <a:rPr lang="en-US" b="1" dirty="0" smtClean="0"/>
              <a:t>Compare frequency of </a:t>
            </a:r>
            <a:r>
              <a:rPr lang="en-US" b="1" u="sng" dirty="0" smtClean="0"/>
              <a:t>exposure</a:t>
            </a:r>
            <a:r>
              <a:rPr lang="en-US" b="1" dirty="0" smtClean="0"/>
              <a:t> among cases and controls.</a:t>
            </a:r>
          </a:p>
          <a:p>
            <a:pPr marL="342900" lvl="2" indent="-342900">
              <a:lnSpc>
                <a:spcPct val="80000"/>
              </a:lnSpc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endParaRPr lang="en-US" b="1" dirty="0" smtClean="0"/>
          </a:p>
          <a:p>
            <a:pPr>
              <a:lnSpc>
                <a:spcPct val="120000"/>
              </a:lnSpc>
            </a:pP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16113"/>
            <a:ext cx="8686800" cy="49418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endParaRPr lang="en-ZA" dirty="0" smtClean="0"/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323850" y="333375"/>
            <a:ext cx="856932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ZA" sz="3600" b="1" dirty="0">
                <a:solidFill>
                  <a:schemeClr val="tx2"/>
                </a:solidFill>
              </a:rPr>
              <a:t>Example</a:t>
            </a:r>
            <a:r>
              <a:rPr lang="en-ZA" sz="3600" dirty="0"/>
              <a:t>: </a:t>
            </a:r>
            <a:r>
              <a:rPr lang="en-ZA" sz="3200" dirty="0"/>
              <a:t>Does children’s inhalation of </a:t>
            </a:r>
            <a:r>
              <a:rPr lang="en-ZA" sz="3200" dirty="0" smtClean="0"/>
              <a:t>hairspray</a:t>
            </a:r>
          </a:p>
          <a:p>
            <a:r>
              <a:rPr lang="en-ZA" sz="3200" dirty="0" smtClean="0"/>
              <a:t>	</a:t>
            </a:r>
            <a:r>
              <a:rPr lang="en-ZA" sz="3200" dirty="0" smtClean="0"/>
              <a:t>         </a:t>
            </a:r>
            <a:r>
              <a:rPr lang="en-ZA" sz="3200" dirty="0" smtClean="0"/>
              <a:t> </a:t>
            </a:r>
            <a:r>
              <a:rPr lang="en-ZA" sz="3200" dirty="0" smtClean="0"/>
              <a:t>facilitate </a:t>
            </a:r>
            <a:r>
              <a:rPr lang="en-ZA" sz="3200" dirty="0"/>
              <a:t>development of asthma?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16113"/>
            <a:ext cx="8686800" cy="44084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ZA" dirty="0" smtClean="0"/>
              <a:t>50 </a:t>
            </a:r>
            <a:r>
              <a:rPr lang="en-ZA" u="sng" dirty="0" smtClean="0"/>
              <a:t>new</a:t>
            </a:r>
            <a:r>
              <a:rPr lang="en-ZA" dirty="0" smtClean="0"/>
              <a:t> cases of severe asthma identified at a health facility in 12-month period, all &lt;5 yrs of age.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ZA" dirty="0" smtClean="0"/>
          </a:p>
          <a:p>
            <a:pPr>
              <a:lnSpc>
                <a:spcPct val="90000"/>
              </a:lnSpc>
            </a:pPr>
            <a:r>
              <a:rPr lang="en-ZA" dirty="0" smtClean="0"/>
              <a:t>90 </a:t>
            </a:r>
            <a:r>
              <a:rPr lang="en-ZA" dirty="0" smtClean="0"/>
              <a:t>children &lt;5 years attending at a health facility </a:t>
            </a:r>
            <a:r>
              <a:rPr lang="en-ZA" dirty="0" smtClean="0"/>
              <a:t>who </a:t>
            </a:r>
            <a:r>
              <a:rPr lang="en-ZA" dirty="0" smtClean="0"/>
              <a:t>do not have </a:t>
            </a:r>
            <a:r>
              <a:rPr lang="en-ZA" dirty="0" smtClean="0"/>
              <a:t>asthma.</a:t>
            </a:r>
          </a:p>
          <a:p>
            <a:pPr>
              <a:lnSpc>
                <a:spcPct val="90000"/>
              </a:lnSpc>
              <a:buNone/>
            </a:pPr>
            <a:endParaRPr lang="en-ZA" dirty="0" smtClean="0"/>
          </a:p>
          <a:p>
            <a:pPr eaLnBrk="1" hangingPunct="1">
              <a:lnSpc>
                <a:spcPct val="90000"/>
              </a:lnSpc>
            </a:pPr>
            <a:r>
              <a:rPr lang="en-ZA" dirty="0" smtClean="0"/>
              <a:t>Cases and controls are compared on maternal hairspray use since child’s birth</a:t>
            </a: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323850" y="333375"/>
            <a:ext cx="856932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ZA" sz="3600" b="1" dirty="0">
                <a:solidFill>
                  <a:schemeClr val="tx2"/>
                </a:solidFill>
              </a:rPr>
              <a:t>Example</a:t>
            </a:r>
            <a:r>
              <a:rPr lang="en-ZA" sz="3600" dirty="0"/>
              <a:t>: </a:t>
            </a:r>
            <a:r>
              <a:rPr lang="en-ZA" sz="3200" dirty="0"/>
              <a:t>Does children’s inhalation of </a:t>
            </a:r>
            <a:r>
              <a:rPr lang="en-ZA" sz="3200" dirty="0" smtClean="0"/>
              <a:t>hairspray</a:t>
            </a:r>
          </a:p>
          <a:p>
            <a:r>
              <a:rPr lang="en-ZA" sz="3200" dirty="0" smtClean="0"/>
              <a:t>	</a:t>
            </a:r>
            <a:r>
              <a:rPr lang="en-ZA" sz="3200" dirty="0" smtClean="0"/>
              <a:t>         </a:t>
            </a:r>
            <a:r>
              <a:rPr lang="en-ZA" sz="3200" dirty="0" smtClean="0"/>
              <a:t> </a:t>
            </a:r>
            <a:r>
              <a:rPr lang="en-ZA" sz="3200" dirty="0" smtClean="0"/>
              <a:t>facilitate </a:t>
            </a:r>
            <a:r>
              <a:rPr lang="en-ZA" sz="3200" dirty="0"/>
              <a:t>development of asthma?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372225" y="1390650"/>
            <a:ext cx="26225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Children </a:t>
            </a:r>
          </a:p>
          <a:p>
            <a:r>
              <a:rPr lang="en-ZA" sz="3600"/>
              <a:t>with asthma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867400" y="4127500"/>
            <a:ext cx="32575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Children </a:t>
            </a:r>
          </a:p>
          <a:p>
            <a:r>
              <a:rPr lang="en-ZA" sz="3600"/>
              <a:t>without asthma</a:t>
            </a:r>
          </a:p>
          <a:p>
            <a:endParaRPr lang="en-ZA" sz="400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4213" y="836613"/>
            <a:ext cx="213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Hairspray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84213" y="2060575"/>
            <a:ext cx="2774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No hairspray</a:t>
            </a: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 flipH="1">
            <a:off x="3563938" y="4437063"/>
            <a:ext cx="23034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H="1" flipV="1">
            <a:off x="2987675" y="3933825"/>
            <a:ext cx="28797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 flipH="1">
            <a:off x="3563938" y="1701800"/>
            <a:ext cx="2735262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H="1" flipV="1">
            <a:off x="2914650" y="1125538"/>
            <a:ext cx="338455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684213" y="3860800"/>
            <a:ext cx="213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Hairspray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684213" y="5084763"/>
            <a:ext cx="2774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ZA" sz="3600"/>
              <a:t>No hairspray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sz="4000" b="1" smtClean="0"/>
              <a:t>Odds ratio in 2x2 table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ZA" sz="4000" b="1" smtClean="0"/>
              <a:t>	</a:t>
            </a:r>
            <a:r>
              <a:rPr lang="en-ZA" sz="4000" b="1" u="sng" smtClean="0"/>
              <a:t>Odds ratio</a:t>
            </a:r>
            <a:r>
              <a:rPr lang="en-ZA" sz="4000" b="1" smtClean="0"/>
              <a:t> = </a:t>
            </a:r>
            <a:r>
              <a:rPr lang="en-ZA" sz="4000" b="1" smtClean="0">
                <a:solidFill>
                  <a:srgbClr val="0000FF"/>
                </a:solidFill>
              </a:rPr>
              <a:t>(A/C)</a:t>
            </a:r>
            <a:r>
              <a:rPr lang="en-ZA" sz="4000" b="1" smtClean="0"/>
              <a:t> / </a:t>
            </a:r>
            <a:r>
              <a:rPr lang="en-ZA" sz="4000" b="1" smtClean="0">
                <a:solidFill>
                  <a:srgbClr val="008000"/>
                </a:solidFill>
              </a:rPr>
              <a:t>(B/D)</a:t>
            </a:r>
          </a:p>
          <a:p>
            <a:pPr eaLnBrk="1" hangingPunct="1">
              <a:buFontTx/>
              <a:buNone/>
            </a:pPr>
            <a:endParaRPr lang="en-ZA" sz="4000" b="1" smtClean="0"/>
          </a:p>
          <a:p>
            <a:pPr eaLnBrk="1" hangingPunct="1"/>
            <a:endParaRPr lang="en-ZA" sz="28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323850" y="2565400"/>
            <a:ext cx="6165850" cy="3673475"/>
            <a:chOff x="3062" y="1253"/>
            <a:chExt cx="2024" cy="1497"/>
          </a:xfrm>
        </p:grpSpPr>
        <p:sp>
          <p:nvSpPr>
            <p:cNvPr id="29702" name="Text Box 5"/>
            <p:cNvSpPr txBox="1">
              <a:spLocks noChangeArrowheads="1"/>
            </p:cNvSpPr>
            <p:nvPr/>
          </p:nvSpPr>
          <p:spPr bwMode="auto">
            <a:xfrm>
              <a:off x="3737" y="1752"/>
              <a:ext cx="674" cy="4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ZA" sz="4800" b="1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29703" name="Text Box 6"/>
            <p:cNvSpPr txBox="1">
              <a:spLocks noChangeArrowheads="1"/>
            </p:cNvSpPr>
            <p:nvPr/>
          </p:nvSpPr>
          <p:spPr bwMode="auto">
            <a:xfrm>
              <a:off x="3062" y="2251"/>
              <a:ext cx="675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ZA" sz="4800" b="1"/>
                <a:t>E-</a:t>
              </a:r>
            </a:p>
          </p:txBody>
        </p:sp>
        <p:sp>
          <p:nvSpPr>
            <p:cNvPr id="29704" name="Text Box 7"/>
            <p:cNvSpPr txBox="1">
              <a:spLocks noChangeArrowheads="1"/>
            </p:cNvSpPr>
            <p:nvPr/>
          </p:nvSpPr>
          <p:spPr bwMode="auto">
            <a:xfrm>
              <a:off x="4411" y="2251"/>
              <a:ext cx="675" cy="4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ZA" sz="4800" b="1">
                  <a:solidFill>
                    <a:srgbClr val="008000"/>
                  </a:solidFill>
                </a:rPr>
                <a:t>D</a:t>
              </a:r>
            </a:p>
          </p:txBody>
        </p:sp>
        <p:sp>
          <p:nvSpPr>
            <p:cNvPr id="29705" name="Text Box 8"/>
            <p:cNvSpPr txBox="1">
              <a:spLocks noChangeArrowheads="1"/>
            </p:cNvSpPr>
            <p:nvPr/>
          </p:nvSpPr>
          <p:spPr bwMode="auto">
            <a:xfrm>
              <a:off x="3737" y="2251"/>
              <a:ext cx="674" cy="4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ZA" sz="4800" b="1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29706" name="Text Box 9"/>
            <p:cNvSpPr txBox="1">
              <a:spLocks noChangeArrowheads="1"/>
            </p:cNvSpPr>
            <p:nvPr/>
          </p:nvSpPr>
          <p:spPr bwMode="auto">
            <a:xfrm>
              <a:off x="4411" y="1752"/>
              <a:ext cx="675" cy="4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ZA" sz="4800" b="1">
                  <a:solidFill>
                    <a:srgbClr val="008000"/>
                  </a:solidFill>
                </a:rPr>
                <a:t>B</a:t>
              </a:r>
            </a:p>
          </p:txBody>
        </p:sp>
        <p:sp>
          <p:nvSpPr>
            <p:cNvPr id="29707" name="Text Box 10"/>
            <p:cNvSpPr txBox="1">
              <a:spLocks noChangeArrowheads="1"/>
            </p:cNvSpPr>
            <p:nvPr/>
          </p:nvSpPr>
          <p:spPr bwMode="auto">
            <a:xfrm>
              <a:off x="3062" y="1752"/>
              <a:ext cx="675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ZA" sz="4800" b="1"/>
                <a:t>E+</a:t>
              </a:r>
            </a:p>
          </p:txBody>
        </p:sp>
        <p:sp>
          <p:nvSpPr>
            <p:cNvPr id="29708" name="Text Box 11"/>
            <p:cNvSpPr txBox="1">
              <a:spLocks noChangeArrowheads="1"/>
            </p:cNvSpPr>
            <p:nvPr/>
          </p:nvSpPr>
          <p:spPr bwMode="auto">
            <a:xfrm>
              <a:off x="3737" y="1253"/>
              <a:ext cx="674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ZA" sz="2400" b="1"/>
            </a:p>
            <a:p>
              <a:pPr algn="ctr"/>
              <a:r>
                <a:rPr lang="en-ZA" sz="3200" b="1"/>
                <a:t>Cases</a:t>
              </a:r>
            </a:p>
          </p:txBody>
        </p:sp>
        <p:sp>
          <p:nvSpPr>
            <p:cNvPr id="29709" name="Text Box 12"/>
            <p:cNvSpPr txBox="1">
              <a:spLocks noChangeArrowheads="1"/>
            </p:cNvSpPr>
            <p:nvPr/>
          </p:nvSpPr>
          <p:spPr bwMode="auto">
            <a:xfrm>
              <a:off x="4411" y="1253"/>
              <a:ext cx="675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ZA" sz="2000" b="1"/>
            </a:p>
            <a:p>
              <a:pPr algn="ctr"/>
              <a:r>
                <a:rPr lang="en-ZA" sz="3200" b="1"/>
                <a:t>Controls</a:t>
              </a:r>
            </a:p>
          </p:txBody>
        </p:sp>
      </p:grpSp>
      <p:pic>
        <p:nvPicPr>
          <p:cNvPr id="29701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019925" y="2997200"/>
            <a:ext cx="1541463" cy="30813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D78E-1810-47FF-8534-C37B8F061CA5}" type="slidenum">
              <a:rPr lang="en-US"/>
              <a:pPr/>
              <a:t>111</a:t>
            </a:fld>
            <a:endParaRPr lang="en-US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Example CCS - Smoking and Myocardial Infarction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D78E-1810-47FF-8534-C37B8F061CA5}" type="slidenum">
              <a:rPr lang="en-US"/>
              <a:pPr/>
              <a:t>112</a:t>
            </a:fld>
            <a:endParaRPr lang="en-US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Example CCS - Smoking and Myocardial Infarction</a:t>
            </a:r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     </a:t>
            </a: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152400" y="914400"/>
            <a:ext cx="8763000" cy="181588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Study: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Population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= 2,000 people, prevalence of smoking = 50%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identify all MI </a:t>
            </a:r>
            <a:r>
              <a:rPr lang="en-US" sz="2800" u="sng" dirty="0">
                <a:latin typeface="Calibri" pitchFamily="34" charset="0"/>
                <a:cs typeface="Calibri" pitchFamily="34" charset="0"/>
              </a:rPr>
              <a:t>cases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that occurred over last year (N=40), obtain a random sample of N=40 </a:t>
            </a:r>
            <a:r>
              <a:rPr lang="en-US" sz="2800" u="sng" dirty="0">
                <a:latin typeface="Calibri" pitchFamily="34" charset="0"/>
                <a:cs typeface="Calibri" pitchFamily="34" charset="0"/>
              </a:rPr>
              <a:t>controls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(no MI). 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What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is the association between smoking and MI?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D78E-1810-47FF-8534-C37B8F061CA5}" type="slidenum">
              <a:rPr lang="en-US"/>
              <a:pPr/>
              <a:t>113</a:t>
            </a:fld>
            <a:endParaRPr lang="en-US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US" sz="2400"/>
              <a:t>Example CCS - Smoking and Myocardial Infarction</a:t>
            </a:r>
          </a:p>
        </p:txBody>
      </p:sp>
      <p:graphicFrame>
        <p:nvGraphicFramePr>
          <p:cNvPr id="113667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1449388" y="1833563"/>
          <a:ext cx="6000750" cy="3113087"/>
        </p:xfrm>
        <a:graphic>
          <a:graphicData uri="http://schemas.openxmlformats.org/presentationml/2006/ole">
            <p:oleObj spid="_x0000_s69634" name="Document" r:id="rId3" imgW="7587720" imgH="3949200" progId="Word.Document.8">
              <p:embed/>
            </p:oleObj>
          </a:graphicData>
        </a:graphic>
      </p:graphicFrame>
      <p:sp>
        <p:nvSpPr>
          <p:cNvPr id="113668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/>
              <a:t>     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3048000" y="4876800"/>
            <a:ext cx="581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40</a:t>
            </a:r>
            <a:endParaRPr lang="en-US" sz="2800"/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4419600" y="4876800"/>
            <a:ext cx="581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40</a:t>
            </a:r>
            <a:endParaRPr lang="en-US" sz="2800"/>
          </a:p>
        </p:txBody>
      </p:sp>
      <p:sp>
        <p:nvSpPr>
          <p:cNvPr id="113671" name="Text Box 7"/>
          <p:cNvSpPr txBox="1">
            <a:spLocks noChangeArrowheads="1"/>
          </p:cNvSpPr>
          <p:nvPr/>
        </p:nvSpPr>
        <p:spPr bwMode="auto">
          <a:xfrm>
            <a:off x="1752600" y="5715000"/>
            <a:ext cx="685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dirty="0">
                <a:latin typeface="Arial" charset="0"/>
              </a:rPr>
              <a:t>OR = </a:t>
            </a:r>
            <a:r>
              <a:rPr lang="en-US" sz="2000" u="sng" dirty="0">
                <a:latin typeface="Arial" charset="0"/>
              </a:rPr>
              <a:t>a . d </a:t>
            </a:r>
            <a:r>
              <a:rPr lang="en-US" sz="2000" dirty="0">
                <a:latin typeface="Arial" charset="0"/>
              </a:rPr>
              <a:t> =  </a:t>
            </a:r>
            <a:r>
              <a:rPr lang="en-US" sz="2000" u="sng" dirty="0">
                <a:latin typeface="Arial" charset="0"/>
              </a:rPr>
              <a:t>30 . 20</a:t>
            </a:r>
            <a:r>
              <a:rPr lang="en-US" sz="2000" dirty="0">
                <a:latin typeface="Arial" charset="0"/>
              </a:rPr>
              <a:t>   =  </a:t>
            </a:r>
            <a:r>
              <a:rPr lang="en-US" sz="2000" b="1" dirty="0">
                <a:latin typeface="Arial" charset="0"/>
              </a:rPr>
              <a:t>3.0 </a:t>
            </a:r>
            <a:endParaRPr lang="en-US" sz="2000" dirty="0" smtClean="0">
              <a:latin typeface="Arial" charset="0"/>
            </a:endParaRPr>
          </a:p>
          <a:p>
            <a:r>
              <a:rPr lang="en-US" sz="2000" dirty="0" smtClean="0">
                <a:latin typeface="Arial" charset="0"/>
              </a:rPr>
              <a:t>          c . b      10 . 20</a:t>
            </a:r>
            <a:endParaRPr lang="en-US" sz="2000" dirty="0">
              <a:latin typeface="Arial" charset="0"/>
            </a:endParaRP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152400" y="914400"/>
            <a:ext cx="8515350" cy="13112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dirty="0">
                <a:latin typeface="Arial" charset="0"/>
              </a:rPr>
              <a:t>Study: </a:t>
            </a:r>
            <a:r>
              <a:rPr lang="en-US" sz="2000" b="1" dirty="0" smtClean="0">
                <a:latin typeface="Arial" charset="0"/>
              </a:rPr>
              <a:t>Population </a:t>
            </a:r>
            <a:r>
              <a:rPr lang="en-US" sz="2000" b="1" dirty="0">
                <a:latin typeface="Arial" charset="0"/>
              </a:rPr>
              <a:t>= 2,000 people, prevalence of smoking = 50% </a:t>
            </a:r>
            <a:r>
              <a:rPr lang="en-US" sz="2000" b="1" dirty="0" smtClean="0">
                <a:latin typeface="Arial" charset="0"/>
              </a:rPr>
              <a:t>, </a:t>
            </a:r>
            <a:r>
              <a:rPr lang="en-US" sz="2000" b="1" dirty="0">
                <a:latin typeface="Arial" charset="0"/>
              </a:rPr>
              <a:t>identify all MI </a:t>
            </a:r>
            <a:r>
              <a:rPr lang="en-US" sz="2000" b="1" u="sng" dirty="0">
                <a:latin typeface="Arial" charset="0"/>
              </a:rPr>
              <a:t>cases</a:t>
            </a:r>
            <a:r>
              <a:rPr lang="en-US" sz="2000" b="1" dirty="0">
                <a:latin typeface="Arial" charset="0"/>
              </a:rPr>
              <a:t> that occurred over last year (N=40), obtain a random sample of N=40 </a:t>
            </a:r>
            <a:r>
              <a:rPr lang="en-US" sz="2000" b="1" u="sng" dirty="0">
                <a:latin typeface="Arial" charset="0"/>
              </a:rPr>
              <a:t>controls</a:t>
            </a:r>
            <a:r>
              <a:rPr lang="en-US" sz="2000" b="1" dirty="0">
                <a:latin typeface="Arial" charset="0"/>
              </a:rPr>
              <a:t> (no MI). What is the association between smoking and MI?</a:t>
            </a:r>
            <a:endParaRPr lang="en-US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ZA" sz="4000" dirty="0" smtClean="0"/>
              <a:t>Strengths &amp; limitations of case-control studies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44675"/>
            <a:ext cx="8569325" cy="4608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endParaRPr lang="en-Z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Strengths in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589587"/>
          </a:xfrm>
        </p:spPr>
        <p:txBody>
          <a:bodyPr>
            <a:normAutofit/>
          </a:bodyPr>
          <a:lstStyle/>
          <a:p>
            <a:pPr lvl="1"/>
            <a:r>
              <a:rPr lang="en-ZA" dirty="0" smtClean="0"/>
              <a:t>Relatively quick.</a:t>
            </a: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Strengths in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589587"/>
          </a:xfrm>
        </p:spPr>
        <p:txBody>
          <a:bodyPr>
            <a:normAutofit/>
          </a:bodyPr>
          <a:lstStyle/>
          <a:p>
            <a:pPr lvl="1"/>
            <a:r>
              <a:rPr lang="en-ZA" dirty="0" smtClean="0"/>
              <a:t>Relatively quick.</a:t>
            </a:r>
            <a:endParaRPr lang="en-ZA" dirty="0" smtClean="0"/>
          </a:p>
          <a:p>
            <a:pPr lvl="1"/>
            <a:r>
              <a:rPr lang="en-ZA" b="1" dirty="0" smtClean="0">
                <a:solidFill>
                  <a:srgbClr val="339933"/>
                </a:solidFill>
              </a:rPr>
              <a:t>Ideal to study rare diseases</a:t>
            </a:r>
            <a:r>
              <a:rPr lang="en-ZA" dirty="0" smtClean="0"/>
              <a:t> </a:t>
            </a:r>
            <a:r>
              <a:rPr lang="en-ZA" sz="2000" dirty="0" smtClean="0"/>
              <a:t>(</a:t>
            </a:r>
            <a:r>
              <a:rPr lang="en-ZA" sz="2000" dirty="0" err="1" smtClean="0"/>
              <a:t>vs</a:t>
            </a:r>
            <a:r>
              <a:rPr lang="en-ZA" sz="2000" dirty="0" smtClean="0"/>
              <a:t> cohort)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Strengths in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589587"/>
          </a:xfrm>
        </p:spPr>
        <p:txBody>
          <a:bodyPr>
            <a:normAutofit/>
          </a:bodyPr>
          <a:lstStyle/>
          <a:p>
            <a:pPr lvl="1"/>
            <a:r>
              <a:rPr lang="en-ZA" dirty="0" smtClean="0"/>
              <a:t>Relatively quick.</a:t>
            </a:r>
            <a:endParaRPr lang="en-ZA" dirty="0" smtClean="0"/>
          </a:p>
          <a:p>
            <a:pPr lvl="1"/>
            <a:r>
              <a:rPr lang="en-ZA" b="1" dirty="0" smtClean="0">
                <a:solidFill>
                  <a:srgbClr val="339933"/>
                </a:solidFill>
              </a:rPr>
              <a:t>Ideal to study rare diseases</a:t>
            </a:r>
            <a:r>
              <a:rPr lang="en-ZA" dirty="0" smtClean="0"/>
              <a:t> </a:t>
            </a:r>
            <a:r>
              <a:rPr lang="en-ZA" sz="2000" dirty="0" smtClean="0"/>
              <a:t>(</a:t>
            </a:r>
            <a:r>
              <a:rPr lang="en-ZA" sz="2000" dirty="0" err="1" smtClean="0"/>
              <a:t>vs</a:t>
            </a:r>
            <a:r>
              <a:rPr lang="en-ZA" sz="2000" dirty="0" smtClean="0"/>
              <a:t> cohort) </a:t>
            </a:r>
          </a:p>
          <a:p>
            <a:pPr lvl="1"/>
            <a:r>
              <a:rPr lang="en-ZA" dirty="0" smtClean="0"/>
              <a:t>Cases &amp; potential controls are accessible in health care setting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Strengths in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589587"/>
          </a:xfrm>
        </p:spPr>
        <p:txBody>
          <a:bodyPr>
            <a:normAutofit/>
          </a:bodyPr>
          <a:lstStyle/>
          <a:p>
            <a:pPr lvl="1"/>
            <a:r>
              <a:rPr lang="en-ZA" dirty="0" smtClean="0"/>
              <a:t>Relatively </a:t>
            </a:r>
            <a:r>
              <a:rPr lang="en-ZA" dirty="0" smtClean="0"/>
              <a:t>quick</a:t>
            </a:r>
            <a:endParaRPr lang="en-ZA" dirty="0" smtClean="0"/>
          </a:p>
          <a:p>
            <a:pPr lvl="1"/>
            <a:r>
              <a:rPr lang="en-ZA" b="1" dirty="0" smtClean="0">
                <a:solidFill>
                  <a:srgbClr val="339933"/>
                </a:solidFill>
              </a:rPr>
              <a:t>Ideal to study rare diseases</a:t>
            </a:r>
            <a:r>
              <a:rPr lang="en-ZA" dirty="0" smtClean="0"/>
              <a:t> </a:t>
            </a:r>
            <a:r>
              <a:rPr lang="en-ZA" sz="2000" dirty="0" smtClean="0"/>
              <a:t>(</a:t>
            </a:r>
            <a:r>
              <a:rPr lang="en-ZA" sz="2000" dirty="0" err="1" smtClean="0"/>
              <a:t>vs</a:t>
            </a:r>
            <a:r>
              <a:rPr lang="en-ZA" sz="2000" dirty="0" smtClean="0"/>
              <a:t> cohort) </a:t>
            </a:r>
          </a:p>
          <a:p>
            <a:pPr lvl="1"/>
            <a:r>
              <a:rPr lang="en-ZA" dirty="0" smtClean="0"/>
              <a:t>Cases &amp; potential controls are accessible in health care setting</a:t>
            </a:r>
          </a:p>
          <a:p>
            <a:pPr lvl="1" eaLnBrk="1" hangingPunct="1"/>
            <a:r>
              <a:rPr lang="en-ZA" dirty="0" smtClean="0"/>
              <a:t>Can study multiple exposures for a given disease.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Strengths in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589587"/>
          </a:xfrm>
        </p:spPr>
        <p:txBody>
          <a:bodyPr>
            <a:normAutofit/>
          </a:bodyPr>
          <a:lstStyle/>
          <a:p>
            <a:pPr lvl="1"/>
            <a:r>
              <a:rPr lang="en-ZA" dirty="0" smtClean="0"/>
              <a:t>Relatively </a:t>
            </a:r>
            <a:r>
              <a:rPr lang="en-ZA" dirty="0" smtClean="0"/>
              <a:t>quick.</a:t>
            </a:r>
            <a:endParaRPr lang="en-ZA" dirty="0" smtClean="0"/>
          </a:p>
          <a:p>
            <a:pPr lvl="1"/>
            <a:r>
              <a:rPr lang="en-ZA" b="1" dirty="0" smtClean="0">
                <a:solidFill>
                  <a:srgbClr val="339933"/>
                </a:solidFill>
              </a:rPr>
              <a:t>Ideal to study rare diseases</a:t>
            </a:r>
            <a:r>
              <a:rPr lang="en-ZA" dirty="0" smtClean="0"/>
              <a:t> </a:t>
            </a:r>
            <a:r>
              <a:rPr lang="en-ZA" sz="2000" dirty="0" smtClean="0"/>
              <a:t>(</a:t>
            </a:r>
            <a:r>
              <a:rPr lang="en-ZA" sz="2000" dirty="0" err="1" smtClean="0"/>
              <a:t>vs</a:t>
            </a:r>
            <a:r>
              <a:rPr lang="en-ZA" sz="2000" dirty="0" smtClean="0"/>
              <a:t> cohort) </a:t>
            </a:r>
          </a:p>
          <a:p>
            <a:pPr lvl="1"/>
            <a:r>
              <a:rPr lang="en-ZA" dirty="0" smtClean="0"/>
              <a:t>Cases &amp; potential controls are accessible in health care setting</a:t>
            </a:r>
          </a:p>
          <a:p>
            <a:pPr lvl="1" eaLnBrk="1" hangingPunct="1"/>
            <a:r>
              <a:rPr lang="en-ZA" dirty="0" smtClean="0"/>
              <a:t>Can study multiple exposures for a given disease.</a:t>
            </a:r>
          </a:p>
          <a:p>
            <a:pPr lvl="1" eaLnBrk="1" hangingPunct="1"/>
            <a:r>
              <a:rPr lang="en-ZA" dirty="0" smtClean="0"/>
              <a:t>Less costly as compared to cohort studies.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Weaknesses of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66801"/>
            <a:ext cx="8569325" cy="5257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800" dirty="0" smtClean="0"/>
              <a:t>Cannot calculate Incidence rates.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Z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Weaknesses of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66801"/>
            <a:ext cx="8569325" cy="5257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800" dirty="0" smtClean="0"/>
              <a:t>Cannot calculate Incidence rates.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Choice of the wrong control group ~ </a:t>
            </a:r>
            <a:r>
              <a:rPr lang="en-ZA" sz="2800" b="1" dirty="0" smtClean="0">
                <a:solidFill>
                  <a:srgbClr val="0033CC"/>
                </a:solidFill>
              </a:rPr>
              <a:t>selection bias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Z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Weaknesses of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66801"/>
            <a:ext cx="8569325" cy="5257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800" dirty="0" smtClean="0"/>
              <a:t>Cannot calculate Incidence rates.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Choice of the wrong control group ~ </a:t>
            </a:r>
            <a:r>
              <a:rPr lang="en-ZA" sz="2800" b="1" dirty="0" smtClean="0">
                <a:solidFill>
                  <a:srgbClr val="0033CC"/>
                </a:solidFill>
              </a:rPr>
              <a:t>selection bias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Cases may over-report past exposures ~ </a:t>
            </a:r>
            <a:r>
              <a:rPr lang="en-ZA" sz="2800" b="1" dirty="0" smtClean="0">
                <a:solidFill>
                  <a:srgbClr val="7030A0"/>
                </a:solidFill>
              </a:rPr>
              <a:t>information bias.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Z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Weaknesses of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66801"/>
            <a:ext cx="8569325" cy="5257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800" dirty="0" smtClean="0"/>
              <a:t>Cannot calculate Incidence rates.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Choice of the wrong control group ~ </a:t>
            </a:r>
            <a:r>
              <a:rPr lang="en-ZA" sz="2800" b="1" dirty="0" smtClean="0">
                <a:solidFill>
                  <a:srgbClr val="0033CC"/>
                </a:solidFill>
              </a:rPr>
              <a:t>selection bias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Cases may over-report past exposures ~ </a:t>
            </a:r>
            <a:r>
              <a:rPr lang="en-ZA" sz="2800" b="1" dirty="0" smtClean="0">
                <a:solidFill>
                  <a:srgbClr val="7030A0"/>
                </a:solidFill>
              </a:rPr>
              <a:t>information bias.</a:t>
            </a:r>
          </a:p>
          <a:p>
            <a:pPr>
              <a:lnSpc>
                <a:spcPct val="90000"/>
              </a:lnSpc>
            </a:pPr>
            <a:r>
              <a:rPr lang="en-ZA" sz="2800" b="1" dirty="0" smtClean="0"/>
              <a:t>Recall bias</a:t>
            </a:r>
            <a:r>
              <a:rPr lang="en-ZA" sz="2800" dirty="0" smtClean="0"/>
              <a:t>.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Z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Weaknesses of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66801"/>
            <a:ext cx="8569325" cy="5257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800" dirty="0" smtClean="0"/>
              <a:t>Cannot calculate Incidence rates.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Choice of the wrong control group ~ </a:t>
            </a:r>
            <a:r>
              <a:rPr lang="en-ZA" sz="2800" b="1" dirty="0" smtClean="0">
                <a:solidFill>
                  <a:srgbClr val="0033CC"/>
                </a:solidFill>
              </a:rPr>
              <a:t>selection bias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Cases may over-report past exposures ~ </a:t>
            </a:r>
            <a:r>
              <a:rPr lang="en-ZA" sz="2800" b="1" dirty="0" smtClean="0">
                <a:solidFill>
                  <a:srgbClr val="7030A0"/>
                </a:solidFill>
              </a:rPr>
              <a:t>information bias.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Recall bias.</a:t>
            </a:r>
          </a:p>
          <a:p>
            <a:pPr>
              <a:lnSpc>
                <a:spcPct val="90000"/>
              </a:lnSpc>
            </a:pPr>
            <a:r>
              <a:rPr lang="en-ZA" sz="2800" b="1" dirty="0" smtClean="0"/>
              <a:t>Unsuitable for rare exposures</a:t>
            </a:r>
            <a:r>
              <a:rPr lang="en-ZA" sz="2800" dirty="0" smtClean="0"/>
              <a:t>.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Z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ZA" sz="4000" dirty="0" smtClean="0"/>
              <a:t>Weaknesses of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66801"/>
            <a:ext cx="8569325" cy="52577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800" dirty="0" smtClean="0"/>
              <a:t>Cannot calculate Incidence rates.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Choice of the wrong control group ~ </a:t>
            </a:r>
            <a:r>
              <a:rPr lang="en-ZA" sz="2800" b="1" dirty="0" smtClean="0">
                <a:solidFill>
                  <a:srgbClr val="0033CC"/>
                </a:solidFill>
              </a:rPr>
              <a:t>selection bias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Cases may over-report past exposures ~ </a:t>
            </a:r>
            <a:r>
              <a:rPr lang="en-ZA" sz="2800" b="1" dirty="0" smtClean="0">
                <a:solidFill>
                  <a:srgbClr val="7030A0"/>
                </a:solidFill>
              </a:rPr>
              <a:t>information bias.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Recall bias.</a:t>
            </a:r>
          </a:p>
          <a:p>
            <a:pPr>
              <a:lnSpc>
                <a:spcPct val="90000"/>
              </a:lnSpc>
            </a:pPr>
            <a:r>
              <a:rPr lang="en-ZA" sz="2800" dirty="0" smtClean="0"/>
              <a:t>Unsuitable for rare exposures.</a:t>
            </a:r>
          </a:p>
          <a:p>
            <a:pPr>
              <a:lnSpc>
                <a:spcPct val="90000"/>
              </a:lnSpc>
            </a:pPr>
            <a:r>
              <a:rPr lang="en-ZA" sz="2800" b="1" dirty="0" smtClean="0"/>
              <a:t>Temporal sequence of events cannot be determined.</a:t>
            </a:r>
          </a:p>
          <a:p>
            <a:pPr lvl="2">
              <a:lnSpc>
                <a:spcPct val="80000"/>
              </a:lnSpc>
            </a:pPr>
            <a:endParaRPr lang="en-US" sz="2800" dirty="0" smtClean="0"/>
          </a:p>
          <a:p>
            <a:pPr lvl="2">
              <a:lnSpc>
                <a:spcPct val="80000"/>
              </a:lnSpc>
            </a:pPr>
            <a:r>
              <a:rPr lang="en-US" sz="2800" dirty="0" smtClean="0"/>
              <a:t> Effect                    cause.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ZA" sz="2800" dirty="0" smtClean="0"/>
          </a:p>
        </p:txBody>
      </p:sp>
      <p:sp>
        <p:nvSpPr>
          <p:cNvPr id="6" name="Right Arrow 5"/>
          <p:cNvSpPr/>
          <p:nvPr/>
        </p:nvSpPr>
        <p:spPr>
          <a:xfrm>
            <a:off x="2743200" y="4876800"/>
            <a:ext cx="1066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ZA" sz="4000" dirty="0" smtClean="0"/>
              <a:t>Strengths + problems in case-control studies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589587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ZA" dirty="0" smtClean="0"/>
              <a:t>Strengths</a:t>
            </a:r>
          </a:p>
          <a:p>
            <a:pPr lvl="1"/>
            <a:r>
              <a:rPr lang="en-ZA" dirty="0" smtClean="0"/>
              <a:t>Relatively </a:t>
            </a:r>
            <a:r>
              <a:rPr lang="en-ZA" dirty="0" smtClean="0"/>
              <a:t>quick.</a:t>
            </a:r>
            <a:endParaRPr lang="en-ZA" dirty="0" smtClean="0"/>
          </a:p>
          <a:p>
            <a:pPr lvl="1"/>
            <a:r>
              <a:rPr lang="en-ZA" b="1" dirty="0" smtClean="0">
                <a:solidFill>
                  <a:srgbClr val="339933"/>
                </a:solidFill>
              </a:rPr>
              <a:t>Ideal to study rare diseases</a:t>
            </a:r>
            <a:r>
              <a:rPr lang="en-ZA" dirty="0" smtClean="0"/>
              <a:t> </a:t>
            </a:r>
            <a:r>
              <a:rPr lang="en-ZA" sz="2000" dirty="0" smtClean="0"/>
              <a:t>(</a:t>
            </a:r>
            <a:r>
              <a:rPr lang="en-ZA" sz="2000" dirty="0" err="1" smtClean="0"/>
              <a:t>vs</a:t>
            </a:r>
            <a:r>
              <a:rPr lang="en-ZA" sz="2000" dirty="0" smtClean="0"/>
              <a:t> cohort) </a:t>
            </a:r>
          </a:p>
          <a:p>
            <a:pPr lvl="1"/>
            <a:r>
              <a:rPr lang="en-ZA" dirty="0" smtClean="0"/>
              <a:t>Cases &amp; potential controls are accessible in health care setting</a:t>
            </a:r>
          </a:p>
          <a:p>
            <a:pPr lvl="1" eaLnBrk="1" hangingPunct="1"/>
            <a:r>
              <a:rPr lang="en-ZA" dirty="0" smtClean="0"/>
              <a:t>Can study multiple exposures for a given disease.</a:t>
            </a:r>
          </a:p>
          <a:p>
            <a:pPr lvl="1" eaLnBrk="1" hangingPunct="1"/>
            <a:r>
              <a:rPr lang="en-ZA" dirty="0" smtClean="0"/>
              <a:t>Less costly as compared to cohort studies.</a:t>
            </a:r>
          </a:p>
          <a:p>
            <a:pPr eaLnBrk="1" hangingPunct="1"/>
            <a:r>
              <a:rPr lang="en-ZA" dirty="0" smtClean="0"/>
              <a:t>Weaknesses</a:t>
            </a:r>
          </a:p>
          <a:p>
            <a:pPr lvl="1">
              <a:lnSpc>
                <a:spcPct val="90000"/>
              </a:lnSpc>
            </a:pPr>
            <a:r>
              <a:rPr lang="en-ZA" dirty="0" smtClean="0"/>
              <a:t>Cannot Incidence rates.</a:t>
            </a:r>
          </a:p>
          <a:p>
            <a:pPr lvl="1">
              <a:lnSpc>
                <a:spcPct val="90000"/>
              </a:lnSpc>
            </a:pPr>
            <a:r>
              <a:rPr lang="en-ZA" dirty="0" smtClean="0"/>
              <a:t>Choice of the wrong control group ~ </a:t>
            </a:r>
            <a:r>
              <a:rPr lang="en-ZA" b="1" dirty="0" smtClean="0">
                <a:solidFill>
                  <a:srgbClr val="0033CC"/>
                </a:solidFill>
              </a:rPr>
              <a:t>selection bias</a:t>
            </a:r>
          </a:p>
          <a:p>
            <a:pPr lvl="1">
              <a:lnSpc>
                <a:spcPct val="90000"/>
              </a:lnSpc>
            </a:pPr>
            <a:r>
              <a:rPr lang="en-ZA" dirty="0" smtClean="0"/>
              <a:t>Cases may over-report past exposures ~ </a:t>
            </a:r>
            <a:r>
              <a:rPr lang="en-ZA" b="1" dirty="0" smtClean="0">
                <a:solidFill>
                  <a:srgbClr val="FF0000"/>
                </a:solidFill>
              </a:rPr>
              <a:t>information bias.</a:t>
            </a:r>
          </a:p>
          <a:p>
            <a:pPr lvl="1">
              <a:lnSpc>
                <a:spcPct val="90000"/>
              </a:lnSpc>
            </a:pPr>
            <a:r>
              <a:rPr lang="en-ZA" b="1" dirty="0" smtClean="0">
                <a:solidFill>
                  <a:srgbClr val="FF0000"/>
                </a:solidFill>
              </a:rPr>
              <a:t>Recall bias.</a:t>
            </a:r>
          </a:p>
          <a:p>
            <a:pPr lvl="1">
              <a:lnSpc>
                <a:spcPct val="90000"/>
              </a:lnSpc>
            </a:pPr>
            <a:r>
              <a:rPr lang="en-ZA" dirty="0" smtClean="0"/>
              <a:t>Unsuitable for rare exposures.</a:t>
            </a:r>
          </a:p>
          <a:p>
            <a:pPr lvl="1">
              <a:lnSpc>
                <a:spcPct val="90000"/>
              </a:lnSpc>
            </a:pPr>
            <a:r>
              <a:rPr lang="en-ZA" dirty="0" smtClean="0"/>
              <a:t>Temporal sequence of events cannot be determines.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endParaRPr lang="en-ZA" sz="4800" b="1" u="sng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135937" cy="4149725"/>
          </a:xfrm>
        </p:spPr>
        <p:txBody>
          <a:bodyPr/>
          <a:lstStyle/>
          <a:p>
            <a:pPr lvl="1" eaLnBrk="1" hangingPunct="1">
              <a:buNone/>
            </a:pPr>
            <a:endParaRPr lang="en-ZA" dirty="0" smtClean="0"/>
          </a:p>
          <a:p>
            <a:pPr lvl="1" eaLnBrk="1" hangingPunct="1">
              <a:buNone/>
            </a:pPr>
            <a:endParaRPr lang="en-ZA" dirty="0" smtClean="0"/>
          </a:p>
          <a:p>
            <a:pPr lvl="1" algn="ctr">
              <a:buNone/>
            </a:pPr>
            <a:r>
              <a:rPr lang="en-ZA" sz="4800" b="1" i="1" dirty="0" smtClean="0"/>
              <a:t>END OF SESSION</a:t>
            </a:r>
            <a:endParaRPr lang="en-ZA" sz="48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3862</Words>
  <Application>Microsoft Office PowerPoint</Application>
  <PresentationFormat>On-screen Show (4:3)</PresentationFormat>
  <Paragraphs>713</Paragraphs>
  <Slides>127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127</vt:i4>
      </vt:variant>
    </vt:vector>
  </HeadingPairs>
  <TitlesOfParts>
    <vt:vector size="129" baseType="lpstr">
      <vt:lpstr>Office Theme</vt:lpstr>
      <vt:lpstr>Document</vt:lpstr>
      <vt:lpstr>Slide 1</vt:lpstr>
      <vt:lpstr> Overview on ‘Measures in Epidemiology’ </vt:lpstr>
      <vt:lpstr>Slide 3</vt:lpstr>
      <vt:lpstr>Slide 4</vt:lpstr>
      <vt:lpstr>  Study design</vt:lpstr>
      <vt:lpstr> Objectives: </vt:lpstr>
      <vt:lpstr>What is a study design?</vt:lpstr>
      <vt:lpstr>Choice of study design depends on many factors:</vt:lpstr>
      <vt:lpstr>Choice of study design depends on many factors:</vt:lpstr>
      <vt:lpstr>Choice of study design depends on many factors:</vt:lpstr>
      <vt:lpstr>Choice of study design depends on many factors:</vt:lpstr>
      <vt:lpstr>Choice of study design depends on many factors:</vt:lpstr>
      <vt:lpstr>Choice of study design depends on many factors:</vt:lpstr>
      <vt:lpstr>Choice of study design depends on many factors:</vt:lpstr>
      <vt:lpstr>Choice of study design depends on many factors:</vt:lpstr>
      <vt:lpstr>Choice of study design depends on many factors:</vt:lpstr>
      <vt:lpstr>Note on terminology</vt:lpstr>
      <vt:lpstr>I. Framework for thinking about study designs</vt:lpstr>
      <vt:lpstr>Why are study designs important?</vt:lpstr>
      <vt:lpstr>Why are study designs important?</vt:lpstr>
      <vt:lpstr>Different types of study questions lead to different types of study designs</vt:lpstr>
      <vt:lpstr>Different types of study questions lead to different types of study designs</vt:lpstr>
      <vt:lpstr>Different types of study questions lead to different types of study designs</vt:lpstr>
      <vt:lpstr>Different types of study questions lead to different types of study designs</vt:lpstr>
      <vt:lpstr>Different types of study questions lead to different types of study designs</vt:lpstr>
      <vt:lpstr>Different types of study questions lead to different types of study designs</vt:lpstr>
      <vt:lpstr>Different types of study questions lead to different types of study designs</vt:lpstr>
      <vt:lpstr>Selecting the right study design option</vt:lpstr>
      <vt:lpstr>Selecting the right study design option</vt:lpstr>
      <vt:lpstr>Selecting the right study design option</vt:lpstr>
      <vt:lpstr>Selecting the right study design option</vt:lpstr>
      <vt:lpstr>Choice of study design </vt:lpstr>
      <vt:lpstr>Choice of study design </vt:lpstr>
      <vt:lpstr>Choice of study design </vt:lpstr>
      <vt:lpstr>Broad categories of study designs</vt:lpstr>
      <vt:lpstr>Broad categories of study designs</vt:lpstr>
      <vt:lpstr>Broad categories of study designs</vt:lpstr>
      <vt:lpstr>Slide 38</vt:lpstr>
      <vt:lpstr>Broad categories of options in study design</vt:lpstr>
      <vt:lpstr>Slide 40</vt:lpstr>
      <vt:lpstr>Sequence for studying a topic:</vt:lpstr>
      <vt:lpstr>Sequence for studying a topic:</vt:lpstr>
      <vt:lpstr>Slide 43</vt:lpstr>
      <vt:lpstr>Sequence for studying a topic:</vt:lpstr>
      <vt:lpstr>Sequence for studying a topic:</vt:lpstr>
      <vt:lpstr>Key differences between study designs</vt:lpstr>
      <vt:lpstr>Key differences between study designs</vt:lpstr>
      <vt:lpstr>Key differences between study designs</vt:lpstr>
      <vt:lpstr>Key differences between study designs</vt:lpstr>
      <vt:lpstr>Key differences between study designs</vt:lpstr>
      <vt:lpstr>II. Details on categories of study designs</vt:lpstr>
      <vt:lpstr>II. Details on categories of study designs</vt:lpstr>
      <vt:lpstr>Observational Studies</vt:lpstr>
      <vt:lpstr>Types of Observational study designs</vt:lpstr>
      <vt:lpstr>Broad categories of descriptive study designs</vt:lpstr>
      <vt:lpstr>Descriptive Studies:   Features</vt:lpstr>
      <vt:lpstr>Descriptive studies may be carried out to:</vt:lpstr>
      <vt:lpstr>Descriptive studies may be carried out to:</vt:lpstr>
      <vt:lpstr>Descriptive studies may be carried out to:</vt:lpstr>
      <vt:lpstr>Descriptive studies may be carried out to:</vt:lpstr>
      <vt:lpstr> Sub-types of descriptive studies. </vt:lpstr>
      <vt:lpstr>Case-report &amp; case-series</vt:lpstr>
      <vt:lpstr>Issues in case-only designs</vt:lpstr>
      <vt:lpstr>Issues in case-only designs</vt:lpstr>
      <vt:lpstr>Descriptive:    Cohort</vt:lpstr>
      <vt:lpstr>Descriptive:    Cohort</vt:lpstr>
      <vt:lpstr>Descriptive:    Cohort</vt:lpstr>
      <vt:lpstr>Descriptive:    Cohort</vt:lpstr>
      <vt:lpstr>Descriptive:    Cohort</vt:lpstr>
      <vt:lpstr>Slide 70</vt:lpstr>
      <vt:lpstr>CROSS-SECTIONAL STUDIES</vt:lpstr>
      <vt:lpstr>Cross-sectional studies</vt:lpstr>
      <vt:lpstr>Cross-sectional studies</vt:lpstr>
      <vt:lpstr>Cross-sectional studies</vt:lpstr>
      <vt:lpstr>Cross-sectional studies</vt:lpstr>
      <vt:lpstr>Cross-sectional studies</vt:lpstr>
      <vt:lpstr>Slide 77</vt:lpstr>
      <vt:lpstr>Slide 78</vt:lpstr>
      <vt:lpstr>Slide 79</vt:lpstr>
      <vt:lpstr>Slide 80</vt:lpstr>
      <vt:lpstr>Cross-Sectional Study Example</vt:lpstr>
      <vt:lpstr>Analysis – Descriptive CS study</vt:lpstr>
      <vt:lpstr>Analysis – Analytical CS study</vt:lpstr>
      <vt:lpstr>Odd ratio</vt:lpstr>
      <vt:lpstr>Example: Is there any relationship between exposure to fumes and experiencing headache? </vt:lpstr>
      <vt:lpstr>Measures of association- Odds ratio</vt:lpstr>
      <vt:lpstr>Rate ratio</vt:lpstr>
      <vt:lpstr>Rate difference</vt:lpstr>
      <vt:lpstr>Benefits of cross-sectional study</vt:lpstr>
      <vt:lpstr>Benefits of cross-sectional study</vt:lpstr>
      <vt:lpstr>Benefits of cross-sectional study</vt:lpstr>
      <vt:lpstr>Issues in cross-sectional studies</vt:lpstr>
      <vt:lpstr>Issues in cross-sectional studies</vt:lpstr>
      <vt:lpstr>Issues in cross-sectional studies</vt:lpstr>
      <vt:lpstr>Issues in cross-sectional studies</vt:lpstr>
      <vt:lpstr>Slide 96</vt:lpstr>
      <vt:lpstr>Slide 97</vt:lpstr>
      <vt:lpstr>Case-Control Studies (CCS)</vt:lpstr>
      <vt:lpstr>Slide 99</vt:lpstr>
      <vt:lpstr>Case-control studies</vt:lpstr>
      <vt:lpstr>Case-control studies</vt:lpstr>
      <vt:lpstr>Case-control studies</vt:lpstr>
      <vt:lpstr>Slide 103</vt:lpstr>
      <vt:lpstr>Case-Control Example</vt:lpstr>
      <vt:lpstr>Slide 105</vt:lpstr>
      <vt:lpstr>Case-control studies</vt:lpstr>
      <vt:lpstr>Slide 107</vt:lpstr>
      <vt:lpstr>Slide 108</vt:lpstr>
      <vt:lpstr>Slide 109</vt:lpstr>
      <vt:lpstr>Odds ratio in 2x2 table</vt:lpstr>
      <vt:lpstr>Example CCS - Smoking and Myocardial Infarction</vt:lpstr>
      <vt:lpstr>Example CCS - Smoking and Myocardial Infarction</vt:lpstr>
      <vt:lpstr>Example CCS - Smoking and Myocardial Infarction</vt:lpstr>
      <vt:lpstr>Strengths &amp; limitations of case-control studies</vt:lpstr>
      <vt:lpstr>Strengths in case-control studies</vt:lpstr>
      <vt:lpstr>Strengths in case-control studies</vt:lpstr>
      <vt:lpstr>Strengths in case-control studies</vt:lpstr>
      <vt:lpstr>Strengths in case-control studies</vt:lpstr>
      <vt:lpstr>Strengths in case-control studies</vt:lpstr>
      <vt:lpstr>Weaknesses of case-control studies</vt:lpstr>
      <vt:lpstr>Weaknesses of case-control studies</vt:lpstr>
      <vt:lpstr>Weaknesses of case-control studies</vt:lpstr>
      <vt:lpstr>Weaknesses of case-control studies</vt:lpstr>
      <vt:lpstr>Weaknesses of case-control studies</vt:lpstr>
      <vt:lpstr>Weaknesses of case-control studies</vt:lpstr>
      <vt:lpstr>Strengths + problems in case-control studies</vt:lpstr>
      <vt:lpstr>Slide 127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Guest</dc:creator>
  <cp:lastModifiedBy>Guest</cp:lastModifiedBy>
  <cp:revision>28</cp:revision>
  <dcterms:created xsi:type="dcterms:W3CDTF">2018-02-01T05:18:31Z</dcterms:created>
  <dcterms:modified xsi:type="dcterms:W3CDTF">2018-02-05T09:02:05Z</dcterms:modified>
</cp:coreProperties>
</file>