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28" r:id="rId2"/>
    <p:sldId id="474" r:id="rId3"/>
    <p:sldId id="665" r:id="rId4"/>
    <p:sldId id="667" r:id="rId5"/>
    <p:sldId id="663" r:id="rId6"/>
    <p:sldId id="669" r:id="rId7"/>
    <p:sldId id="841" r:id="rId8"/>
    <p:sldId id="858" r:id="rId9"/>
    <p:sldId id="673" r:id="rId10"/>
    <p:sldId id="660" r:id="rId11"/>
    <p:sldId id="504" r:id="rId12"/>
    <p:sldId id="846" r:id="rId13"/>
    <p:sldId id="488" r:id="rId14"/>
    <p:sldId id="438" r:id="rId15"/>
    <p:sldId id="427" r:id="rId16"/>
    <p:sldId id="436" r:id="rId17"/>
    <p:sldId id="682" r:id="rId18"/>
    <p:sldId id="686" r:id="rId19"/>
    <p:sldId id="493" r:id="rId20"/>
    <p:sldId id="848" r:id="rId21"/>
    <p:sldId id="440" r:id="rId22"/>
    <p:sldId id="478" r:id="rId23"/>
    <p:sldId id="688" r:id="rId24"/>
    <p:sldId id="442" r:id="rId25"/>
    <p:sldId id="850" r:id="rId26"/>
    <p:sldId id="860" r:id="rId27"/>
    <p:sldId id="817" r:id="rId28"/>
    <p:sldId id="535" r:id="rId29"/>
    <p:sldId id="810" r:id="rId30"/>
    <p:sldId id="808" r:id="rId31"/>
    <p:sldId id="715" r:id="rId32"/>
    <p:sldId id="771" r:id="rId33"/>
    <p:sldId id="723" r:id="rId34"/>
    <p:sldId id="725" r:id="rId35"/>
    <p:sldId id="727" r:id="rId36"/>
    <p:sldId id="786" r:id="rId37"/>
    <p:sldId id="788" r:id="rId38"/>
    <p:sldId id="835" r:id="rId39"/>
    <p:sldId id="822" r:id="rId40"/>
    <p:sldId id="733" r:id="rId41"/>
    <p:sldId id="781" r:id="rId42"/>
    <p:sldId id="775" r:id="rId43"/>
    <p:sldId id="867" r:id="rId44"/>
    <p:sldId id="866" r:id="rId45"/>
    <p:sldId id="830" r:id="rId46"/>
    <p:sldId id="805" r:id="rId47"/>
    <p:sldId id="753" r:id="rId48"/>
    <p:sldId id="755" r:id="rId49"/>
    <p:sldId id="757" r:id="rId50"/>
    <p:sldId id="761" r:id="rId51"/>
    <p:sldId id="763" r:id="rId52"/>
    <p:sldId id="833" r:id="rId53"/>
    <p:sldId id="854" r:id="rId54"/>
    <p:sldId id="869"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0D3023-CC50-49D8-BEC2-E11F3CC73D19}" type="datetimeFigureOut">
              <a:rPr lang="en-US" smtClean="0"/>
              <a:pPr/>
              <a:t>2/19/2018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082CD8-1796-42C8-8172-B4A72A168D4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A0464B6E-31E3-48ED-B8E4-2E6D28B6EE75}" type="slidenum">
              <a:rPr lang="en-US"/>
              <a:pPr/>
              <a:t>9</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6CCDD4A2-C6D3-4FCF-B11A-78D496E746B8}" type="slidenum">
              <a:rPr lang="en-US"/>
              <a:pPr/>
              <a:t>14</a:t>
            </a:fld>
            <a:endParaRPr lang="en-US"/>
          </a:p>
        </p:txBody>
      </p:sp>
      <p:sp>
        <p:nvSpPr>
          <p:cNvPr id="49155" name="Rectangle 2"/>
          <p:cNvSpPr>
            <a:spLocks noGrp="1" noRot="1" noChangeAspect="1" noChangeArrowheads="1" noTextEdit="1"/>
          </p:cNvSpPr>
          <p:nvPr>
            <p:ph type="sldImg"/>
          </p:nvPr>
        </p:nvSpPr>
        <p:spPr>
          <a:xfrm>
            <a:off x="1152525" y="692150"/>
            <a:ext cx="4554538" cy="3416300"/>
          </a:xfrm>
          <a:ln w="12699" cap="flat">
            <a:solidFill>
              <a:schemeClr val="tx1"/>
            </a:solidFill>
          </a:ln>
        </p:spPr>
      </p:sp>
      <p:sp>
        <p:nvSpPr>
          <p:cNvPr id="49156"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GB" sz="200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FB679B0F-7946-46FC-B7EE-17FDF8FAC9F9}" type="slidenum">
              <a:rPr lang="en-US"/>
              <a:pPr/>
              <a:t>16</a:t>
            </a:fld>
            <a:endParaRPr lang="en-US"/>
          </a:p>
        </p:txBody>
      </p:sp>
      <p:sp>
        <p:nvSpPr>
          <p:cNvPr id="50179" name="Rectangle 2"/>
          <p:cNvSpPr>
            <a:spLocks noGrp="1" noRot="1" noChangeAspect="1" noChangeArrowheads="1" noTextEdit="1"/>
          </p:cNvSpPr>
          <p:nvPr>
            <p:ph type="sldImg"/>
          </p:nvPr>
        </p:nvSpPr>
        <p:spPr>
          <a:xfrm>
            <a:off x="1152525" y="692150"/>
            <a:ext cx="4554538" cy="3416300"/>
          </a:xfrm>
          <a:ln w="12699" cap="flat">
            <a:solidFill>
              <a:schemeClr val="tx1"/>
            </a:solidFill>
          </a:ln>
        </p:spPr>
      </p:sp>
      <p:sp>
        <p:nvSpPr>
          <p:cNvPr id="50180" name="Rectangle 3"/>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GB" sz="200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EF2AE30-3704-42A9-8925-701F148EC785}" type="slidenum">
              <a:rPr lang="en-US"/>
              <a:pPr/>
              <a:t>21</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EF2AE30-3704-42A9-8925-701F148EC785}" type="slidenum">
              <a:rPr lang="en-US"/>
              <a:pPr/>
              <a:t>22</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EF2AE30-3704-42A9-8925-701F148EC785}" type="slidenum">
              <a:rPr lang="en-US"/>
              <a:pPr/>
              <a:t>23</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8B58076-145D-457C-8E07-467167D88EB1}" type="slidenum">
              <a:rPr lang="en-US"/>
              <a:pPr/>
              <a:t>24</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EF2AE30-3704-42A9-8925-701F148EC785}" type="slidenum">
              <a:rPr lang="en-US"/>
              <a:pPr/>
              <a:t>25</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8B58076-145D-457C-8E07-467167D88EB1}" type="slidenum">
              <a:rPr lang="en-US"/>
              <a:pPr/>
              <a:t>26</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8B58076-145D-457C-8E07-467167D88EB1}" type="slidenum">
              <a:rPr lang="en-US"/>
              <a:pPr/>
              <a:t>27</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B10107-1590-42C1-B65E-55A07CE609C3}" type="slidenum">
              <a:rPr lang="en-US"/>
              <a:pPr/>
              <a:t>38</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BDD4FE-87B6-421C-9504-844D7AD6B96B}" type="slidenum">
              <a:rPr lang="en-US"/>
              <a:pPr/>
              <a:t>39</a:t>
            </a:fld>
            <a:endParaRPr lang="en-US"/>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B5BE47-45BA-4D36-A66C-DDB558EAE819}" type="slidenum">
              <a:rPr lang="en-US"/>
              <a:pPr/>
              <a:t>41</a:t>
            </a:fld>
            <a:endParaRPr 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907582-240F-4A4B-90B8-511371FDEAF7}" type="slidenum">
              <a:rPr lang="en-US"/>
              <a:pPr/>
              <a:t>52</a:t>
            </a:fld>
            <a:endParaRPr lang="en-US"/>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r>
              <a:rPr lang="en-US" smtClean="0"/>
              <a:t> </a:t>
            </a:r>
            <a:endParaRPr lang="en-US" dirty="0"/>
          </a:p>
          <a:p>
            <a:endParaRPr lang="en-US" dirty="0"/>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AC2D74-BFEB-468E-9C5D-390B85511134}" type="datetimeFigureOut">
              <a:rPr lang="en-US" smtClean="0"/>
              <a:pPr/>
              <a:t>2/19/2018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AC2D74-BFEB-468E-9C5D-390B85511134}" type="datetimeFigureOut">
              <a:rPr lang="en-US" smtClean="0"/>
              <a:pPr/>
              <a:t>2/19/2018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AC2D74-BFEB-468E-9C5D-390B85511134}" type="datetimeFigureOut">
              <a:rPr lang="en-US" smtClean="0"/>
              <a:pPr/>
              <a:t>2/19/2018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AC2D74-BFEB-468E-9C5D-390B85511134}" type="datetimeFigureOut">
              <a:rPr lang="en-US" smtClean="0"/>
              <a:pPr/>
              <a:t>2/19/2018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AC2D74-BFEB-468E-9C5D-390B85511134}" type="datetimeFigureOut">
              <a:rPr lang="en-US" smtClean="0"/>
              <a:pPr/>
              <a:t>2/19/2018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AC2D74-BFEB-468E-9C5D-390B85511134}" type="datetimeFigureOut">
              <a:rPr lang="en-US" smtClean="0"/>
              <a:pPr/>
              <a:t>2/19/2018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AC2D74-BFEB-468E-9C5D-390B85511134}" type="datetimeFigureOut">
              <a:rPr lang="en-US" smtClean="0"/>
              <a:pPr/>
              <a:t>2/19/2018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AC2D74-BFEB-468E-9C5D-390B85511134}" type="datetimeFigureOut">
              <a:rPr lang="en-US" smtClean="0"/>
              <a:pPr/>
              <a:t>2/19/2018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AC2D74-BFEB-468E-9C5D-390B85511134}" type="datetimeFigureOut">
              <a:rPr lang="en-US" smtClean="0"/>
              <a:pPr/>
              <a:t>2/19/2018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AC2D74-BFEB-468E-9C5D-390B85511134}" type="datetimeFigureOut">
              <a:rPr lang="en-US" smtClean="0"/>
              <a:pPr/>
              <a:t>2/19/2018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AC2D74-BFEB-468E-9C5D-390B85511134}" type="datetimeFigureOut">
              <a:rPr lang="en-US" smtClean="0"/>
              <a:pPr/>
              <a:t>2/19/2018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300B1-683F-4221-B6BD-DC5991D4217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09335497-D139-47B4-A37D-993BE9FC3F5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C2D74-BFEB-468E-9C5D-390B85511134}" type="datetimeFigureOut">
              <a:rPr lang="en-US" smtClean="0"/>
              <a:pPr/>
              <a:t>2/19/2018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300B1-683F-4221-B6BD-DC5991D4217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taylorandfrancis.metapress.com/content/n708745v34251883/"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260350"/>
            <a:ext cx="8229600" cy="1143000"/>
          </a:xfrm>
        </p:spPr>
        <p:txBody>
          <a:bodyPr/>
          <a:lstStyle/>
          <a:p>
            <a:pPr eaLnBrk="1" hangingPunct="1"/>
            <a:endParaRPr lang="en-ZA" sz="4800" b="1" u="sng" dirty="0" smtClean="0"/>
          </a:p>
        </p:txBody>
      </p:sp>
      <p:sp>
        <p:nvSpPr>
          <p:cNvPr id="36867" name="Rectangle 3"/>
          <p:cNvSpPr>
            <a:spLocks noGrp="1" noChangeArrowheads="1"/>
          </p:cNvSpPr>
          <p:nvPr>
            <p:ph type="body" idx="1"/>
          </p:nvPr>
        </p:nvSpPr>
        <p:spPr>
          <a:xfrm>
            <a:off x="468313" y="1412875"/>
            <a:ext cx="8135937" cy="4149725"/>
          </a:xfrm>
        </p:spPr>
        <p:txBody>
          <a:bodyPr/>
          <a:lstStyle/>
          <a:p>
            <a:pPr lvl="1" eaLnBrk="1" hangingPunct="1">
              <a:buNone/>
            </a:pPr>
            <a:endParaRPr lang="en-ZA" dirty="0" smtClean="0"/>
          </a:p>
          <a:p>
            <a:pPr lvl="1" eaLnBrk="1" hangingPunct="1">
              <a:buNone/>
            </a:pPr>
            <a:endParaRPr lang="en-ZA" dirty="0" smtClean="0"/>
          </a:p>
          <a:p>
            <a:pPr lvl="1" algn="ctr">
              <a:buNone/>
            </a:pPr>
            <a:r>
              <a:rPr lang="en-ZA" sz="3200" b="1" i="1" dirty="0" smtClean="0"/>
              <a:t>COHORT STUDIES</a:t>
            </a:r>
            <a:endParaRPr lang="en-ZA" sz="3200" i="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en-US" dirty="0"/>
          </a:p>
        </p:txBody>
      </p:sp>
      <p:sp>
        <p:nvSpPr>
          <p:cNvPr id="3" name="Content Placeholder 2"/>
          <p:cNvSpPr>
            <a:spLocks noGrp="1"/>
          </p:cNvSpPr>
          <p:nvPr>
            <p:ph idx="1"/>
          </p:nvPr>
        </p:nvSpPr>
        <p:spPr>
          <a:xfrm>
            <a:off x="228600" y="1600200"/>
            <a:ext cx="8610600" cy="4525963"/>
          </a:xfrm>
        </p:spPr>
        <p:txBody>
          <a:bodyPr>
            <a:normAutofit/>
          </a:bodyPr>
          <a:lstStyle/>
          <a:p>
            <a:pPr>
              <a:buNone/>
            </a:pPr>
            <a:r>
              <a:rPr lang="en-US" b="1" u="sng" dirty="0" smtClean="0"/>
              <a:t>Purpose</a:t>
            </a:r>
            <a:r>
              <a:rPr lang="en-US" dirty="0" smtClean="0"/>
              <a:t>: To relate exposure and occurrence of an outcome</a:t>
            </a:r>
          </a:p>
          <a:p>
            <a:pPr>
              <a:buNone/>
            </a:pPr>
            <a:endParaRPr lang="en-US" dirty="0" smtClean="0"/>
          </a:p>
          <a:p>
            <a:pPr>
              <a:buNone/>
            </a:pPr>
            <a:r>
              <a:rPr lang="en-US" dirty="0" smtClean="0"/>
              <a:t>		</a:t>
            </a:r>
            <a:r>
              <a:rPr lang="en-US" b="1" dirty="0" smtClean="0"/>
              <a:t>Exposure (E)</a:t>
            </a:r>
            <a:r>
              <a:rPr lang="en-US" dirty="0" smtClean="0"/>
              <a:t>  		     </a:t>
            </a:r>
            <a:r>
              <a:rPr lang="en-US" b="1" dirty="0" smtClean="0">
                <a:solidFill>
                  <a:srgbClr val="7030A0"/>
                </a:solidFill>
              </a:rPr>
              <a:t>Outcome (O)</a:t>
            </a:r>
          </a:p>
          <a:p>
            <a:pPr>
              <a:buNone/>
            </a:pPr>
            <a:r>
              <a:rPr lang="en-US" b="1" dirty="0" smtClean="0">
                <a:solidFill>
                  <a:srgbClr val="7030A0"/>
                </a:solidFill>
              </a:rPr>
              <a:t>   (</a:t>
            </a:r>
            <a:r>
              <a:rPr lang="en-US" sz="2800" b="1" dirty="0" smtClean="0">
                <a:solidFill>
                  <a:srgbClr val="7030A0"/>
                </a:solidFill>
              </a:rPr>
              <a:t>e.g. Cigarette smoking </a:t>
            </a:r>
            <a:r>
              <a:rPr lang="en-US" sz="2800" dirty="0" smtClean="0"/>
              <a:t>verses</a:t>
            </a:r>
            <a:r>
              <a:rPr lang="en-US" sz="2800" b="1" dirty="0" smtClean="0">
                <a:solidFill>
                  <a:srgbClr val="7030A0"/>
                </a:solidFill>
              </a:rPr>
              <a:t> Coronary heart  Disease</a:t>
            </a:r>
            <a:r>
              <a:rPr lang="en-US" b="1" dirty="0" smtClean="0">
                <a:solidFill>
                  <a:srgbClr val="7030A0"/>
                </a:solidFill>
              </a:rPr>
              <a:t>)</a:t>
            </a:r>
          </a:p>
          <a:p>
            <a:pPr>
              <a:lnSpc>
                <a:spcPct val="90000"/>
              </a:lnSpc>
              <a:spcBef>
                <a:spcPct val="50000"/>
              </a:spcBef>
            </a:pPr>
            <a:endParaRPr lang="en-US" sz="2800" dirty="0" smtClean="0">
              <a:solidFill>
                <a:schemeClr val="tx2"/>
              </a:solidFill>
            </a:endParaRPr>
          </a:p>
          <a:p>
            <a:pPr>
              <a:lnSpc>
                <a:spcPct val="90000"/>
              </a:lnSpc>
              <a:spcBef>
                <a:spcPct val="50000"/>
              </a:spcBef>
            </a:pPr>
            <a:r>
              <a:rPr lang="en-US" sz="2800" dirty="0" smtClean="0">
                <a:solidFill>
                  <a:schemeClr val="tx2"/>
                </a:solidFill>
              </a:rPr>
              <a:t>Exposure not randomly assigned, but assessed</a:t>
            </a:r>
          </a:p>
          <a:p>
            <a:pPr lvl="1">
              <a:lnSpc>
                <a:spcPct val="90000"/>
              </a:lnSpc>
              <a:spcBef>
                <a:spcPct val="50000"/>
              </a:spcBef>
              <a:buNone/>
            </a:pPr>
            <a:endParaRPr lang="en-US" b="1" dirty="0">
              <a:solidFill>
                <a:srgbClr val="7030A0"/>
              </a:solidFill>
            </a:endParaRPr>
          </a:p>
        </p:txBody>
      </p:sp>
      <p:sp>
        <p:nvSpPr>
          <p:cNvPr id="4" name="Right Arrow 3"/>
          <p:cNvSpPr/>
          <p:nvPr/>
        </p:nvSpPr>
        <p:spPr>
          <a:xfrm>
            <a:off x="3581400" y="3505200"/>
            <a:ext cx="15240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260350"/>
            <a:ext cx="8229600" cy="882650"/>
          </a:xfrm>
        </p:spPr>
        <p:txBody>
          <a:bodyPr>
            <a:normAutofit/>
          </a:bodyPr>
          <a:lstStyle/>
          <a:p>
            <a:pPr eaLnBrk="1" hangingPunct="1"/>
            <a:r>
              <a:rPr lang="en-ZA" sz="4000" b="1" dirty="0" smtClean="0"/>
              <a:t>Cohort studies</a:t>
            </a:r>
          </a:p>
        </p:txBody>
      </p:sp>
      <p:sp>
        <p:nvSpPr>
          <p:cNvPr id="36867" name="Rectangle 3"/>
          <p:cNvSpPr>
            <a:spLocks noGrp="1" noChangeArrowheads="1"/>
          </p:cNvSpPr>
          <p:nvPr>
            <p:ph type="body" idx="1"/>
          </p:nvPr>
        </p:nvSpPr>
        <p:spPr>
          <a:xfrm>
            <a:off x="228601" y="1066801"/>
            <a:ext cx="8763000" cy="4648200"/>
          </a:xfrm>
        </p:spPr>
        <p:txBody>
          <a:bodyPr>
            <a:normAutofit/>
          </a:bodyPr>
          <a:lstStyle/>
          <a:p>
            <a:pPr eaLnBrk="1" hangingPunct="1">
              <a:lnSpc>
                <a:spcPct val="120000"/>
              </a:lnSpc>
            </a:pPr>
            <a:r>
              <a:rPr lang="en-ZA" dirty="0" smtClean="0"/>
              <a:t>Start with group of individuals without the outcome of interest: </a:t>
            </a:r>
            <a:r>
              <a:rPr lang="en-ZA" b="1" dirty="0" smtClean="0">
                <a:solidFill>
                  <a:srgbClr val="996600"/>
                </a:solidFill>
              </a:rPr>
              <a:t>“at risk”.</a:t>
            </a:r>
          </a:p>
          <a:p>
            <a:pPr>
              <a:lnSpc>
                <a:spcPct val="120000"/>
              </a:lnSpc>
            </a:pPr>
            <a:r>
              <a:rPr lang="en-ZA" b="1" dirty="0" smtClean="0"/>
              <a:t>Identify those exposed and those not exposed to the factor of interest .</a:t>
            </a:r>
          </a:p>
          <a:p>
            <a:pPr lvl="1">
              <a:lnSpc>
                <a:spcPct val="120000"/>
              </a:lnSpc>
            </a:pPr>
            <a:r>
              <a:rPr lang="en-ZA" b="1" dirty="0" smtClean="0"/>
              <a:t>Measure exposures at the beginning of the study.</a:t>
            </a:r>
          </a:p>
          <a:p>
            <a:pPr lvl="1" eaLnBrk="1" hangingPunct="1">
              <a:buNone/>
            </a:pPr>
            <a:endParaRPr lang="en-Z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260350"/>
            <a:ext cx="8229600" cy="882650"/>
          </a:xfrm>
        </p:spPr>
        <p:txBody>
          <a:bodyPr>
            <a:normAutofit/>
          </a:bodyPr>
          <a:lstStyle/>
          <a:p>
            <a:pPr eaLnBrk="1" hangingPunct="1"/>
            <a:r>
              <a:rPr lang="en-ZA" sz="4000" b="1" dirty="0" smtClean="0"/>
              <a:t>Cohort studies</a:t>
            </a:r>
          </a:p>
        </p:txBody>
      </p:sp>
      <p:sp>
        <p:nvSpPr>
          <p:cNvPr id="36867" name="Rectangle 3"/>
          <p:cNvSpPr>
            <a:spLocks noGrp="1" noChangeArrowheads="1"/>
          </p:cNvSpPr>
          <p:nvPr>
            <p:ph type="body" idx="1"/>
          </p:nvPr>
        </p:nvSpPr>
        <p:spPr>
          <a:xfrm>
            <a:off x="228601" y="1143001"/>
            <a:ext cx="8686800" cy="4800599"/>
          </a:xfrm>
        </p:spPr>
        <p:txBody>
          <a:bodyPr>
            <a:normAutofit/>
          </a:bodyPr>
          <a:lstStyle/>
          <a:p>
            <a:pPr eaLnBrk="1" hangingPunct="1">
              <a:lnSpc>
                <a:spcPct val="120000"/>
              </a:lnSpc>
            </a:pPr>
            <a:r>
              <a:rPr lang="en-ZA" dirty="0" smtClean="0"/>
              <a:t>Start with group of individuals without the outcome of interest: </a:t>
            </a:r>
            <a:r>
              <a:rPr lang="en-ZA" b="1" dirty="0" smtClean="0">
                <a:solidFill>
                  <a:srgbClr val="996600"/>
                </a:solidFill>
              </a:rPr>
              <a:t>“at risk”.</a:t>
            </a:r>
          </a:p>
          <a:p>
            <a:pPr eaLnBrk="1" hangingPunct="1">
              <a:lnSpc>
                <a:spcPct val="120000"/>
              </a:lnSpc>
            </a:pPr>
            <a:r>
              <a:rPr lang="en-ZA" dirty="0" smtClean="0"/>
              <a:t>Identify </a:t>
            </a:r>
            <a:r>
              <a:rPr lang="en-ZA" b="1" dirty="0" smtClean="0"/>
              <a:t>those exposed </a:t>
            </a:r>
            <a:r>
              <a:rPr lang="en-ZA" dirty="0" smtClean="0"/>
              <a:t>and </a:t>
            </a:r>
            <a:r>
              <a:rPr lang="en-ZA" b="1" dirty="0" smtClean="0"/>
              <a:t>those not exposed </a:t>
            </a:r>
            <a:r>
              <a:rPr lang="en-ZA" dirty="0" smtClean="0"/>
              <a:t>to the factor of interest.</a:t>
            </a:r>
          </a:p>
          <a:p>
            <a:pPr eaLnBrk="1" hangingPunct="1">
              <a:lnSpc>
                <a:spcPct val="120000"/>
              </a:lnSpc>
            </a:pPr>
            <a:r>
              <a:rPr lang="en-ZA" b="1" dirty="0" smtClean="0"/>
              <a:t>Follow in time (i.e. </a:t>
            </a:r>
            <a:r>
              <a:rPr lang="en-ZA" b="1" dirty="0" smtClean="0">
                <a:solidFill>
                  <a:srgbClr val="00B050"/>
                </a:solidFill>
              </a:rPr>
              <a:t>from time of identification</a:t>
            </a:r>
            <a:r>
              <a:rPr lang="en-ZA" b="1" dirty="0" smtClean="0"/>
              <a:t>) to observe incidence of disease(s) or outcomes .</a:t>
            </a:r>
          </a:p>
          <a:p>
            <a:pPr eaLnBrk="1" hangingPunct="1">
              <a:lnSpc>
                <a:spcPct val="120000"/>
              </a:lnSpc>
              <a:buNone/>
            </a:pPr>
            <a:endParaRPr lang="en-ZA" dirty="0" smtClean="0"/>
          </a:p>
          <a:p>
            <a:pPr lvl="1" eaLnBrk="1" hangingPunct="1"/>
            <a:endParaRPr lang="en-ZA"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6296025" y="5373688"/>
            <a:ext cx="2847975" cy="682625"/>
          </a:xfrm>
          <a:prstGeom prst="rect">
            <a:avLst/>
          </a:prstGeom>
          <a:noFill/>
          <a:ln w="9525">
            <a:noFill/>
            <a:miter lim="800000"/>
            <a:headEnd/>
            <a:tailEnd/>
          </a:ln>
        </p:spPr>
        <p:txBody>
          <a:bodyPr lIns="0" tIns="0" rIns="0" bIns="0"/>
          <a:lstStyle/>
          <a:p>
            <a:r>
              <a:rPr lang="en-ZA" sz="2000"/>
              <a:t>Do </a:t>
            </a:r>
            <a:r>
              <a:rPr lang="en-ZA" sz="2000" u="sng"/>
              <a:t>not</a:t>
            </a:r>
            <a:r>
              <a:rPr lang="en-ZA" sz="2000"/>
              <a:t> develop outcome of interest</a:t>
            </a:r>
          </a:p>
        </p:txBody>
      </p:sp>
      <p:sp>
        <p:nvSpPr>
          <p:cNvPr id="38915" name="Text Box 5"/>
          <p:cNvSpPr txBox="1">
            <a:spLocks noChangeArrowheads="1"/>
          </p:cNvSpPr>
          <p:nvPr/>
        </p:nvSpPr>
        <p:spPr bwMode="auto">
          <a:xfrm>
            <a:off x="6372225" y="4149725"/>
            <a:ext cx="2398713" cy="682625"/>
          </a:xfrm>
          <a:prstGeom prst="rect">
            <a:avLst/>
          </a:prstGeom>
          <a:noFill/>
          <a:ln w="9525">
            <a:noFill/>
            <a:miter lim="800000"/>
            <a:headEnd/>
            <a:tailEnd/>
          </a:ln>
        </p:spPr>
        <p:txBody>
          <a:bodyPr lIns="0" tIns="0" rIns="0" bIns="0"/>
          <a:lstStyle/>
          <a:p>
            <a:r>
              <a:rPr lang="en-ZA"/>
              <a:t>Develop the outcome of interest</a:t>
            </a:r>
          </a:p>
        </p:txBody>
      </p:sp>
      <p:sp>
        <p:nvSpPr>
          <p:cNvPr id="38916" name="Text Box 6"/>
          <p:cNvSpPr txBox="1">
            <a:spLocks noChangeArrowheads="1"/>
          </p:cNvSpPr>
          <p:nvPr/>
        </p:nvSpPr>
        <p:spPr bwMode="auto">
          <a:xfrm>
            <a:off x="2119313" y="4797425"/>
            <a:ext cx="2182812" cy="454025"/>
          </a:xfrm>
          <a:prstGeom prst="rect">
            <a:avLst/>
          </a:prstGeom>
          <a:noFill/>
          <a:ln w="9525">
            <a:noFill/>
            <a:miter lim="800000"/>
            <a:headEnd/>
            <a:tailEnd/>
          </a:ln>
        </p:spPr>
        <p:txBody>
          <a:bodyPr lIns="0" tIns="0" rIns="0" bIns="0"/>
          <a:lstStyle/>
          <a:p>
            <a:r>
              <a:rPr lang="en-ZA" sz="2400"/>
              <a:t>No exposure</a:t>
            </a:r>
          </a:p>
        </p:txBody>
      </p:sp>
      <p:sp>
        <p:nvSpPr>
          <p:cNvPr id="38917" name="Text Box 7"/>
          <p:cNvSpPr txBox="1">
            <a:spLocks noChangeArrowheads="1"/>
          </p:cNvSpPr>
          <p:nvPr/>
        </p:nvSpPr>
        <p:spPr bwMode="auto">
          <a:xfrm>
            <a:off x="2190750" y="2205038"/>
            <a:ext cx="1822450" cy="360362"/>
          </a:xfrm>
          <a:prstGeom prst="rect">
            <a:avLst/>
          </a:prstGeom>
          <a:noFill/>
          <a:ln w="9525">
            <a:noFill/>
            <a:miter lim="800000"/>
            <a:headEnd/>
            <a:tailEnd/>
          </a:ln>
        </p:spPr>
        <p:txBody>
          <a:bodyPr lIns="0" tIns="0" rIns="0" bIns="0"/>
          <a:lstStyle/>
          <a:p>
            <a:r>
              <a:rPr lang="en-ZA" sz="2400"/>
              <a:t>Exposure</a:t>
            </a:r>
          </a:p>
        </p:txBody>
      </p:sp>
      <p:sp>
        <p:nvSpPr>
          <p:cNvPr id="38918" name="Text Box 9"/>
          <p:cNvSpPr txBox="1">
            <a:spLocks noChangeArrowheads="1"/>
          </p:cNvSpPr>
          <p:nvPr/>
        </p:nvSpPr>
        <p:spPr bwMode="auto">
          <a:xfrm>
            <a:off x="461963" y="2708275"/>
            <a:ext cx="1639887" cy="1944688"/>
          </a:xfrm>
          <a:prstGeom prst="rect">
            <a:avLst/>
          </a:prstGeom>
          <a:noFill/>
          <a:ln w="9525">
            <a:noFill/>
            <a:miter lim="800000"/>
            <a:headEnd/>
            <a:tailEnd/>
          </a:ln>
        </p:spPr>
        <p:txBody>
          <a:bodyPr lIns="0" tIns="0" rIns="0" bIns="0"/>
          <a:lstStyle/>
          <a:p>
            <a:r>
              <a:rPr lang="en-ZA" sz="2400" i="1"/>
              <a:t>Study population without the outcome of interest</a:t>
            </a:r>
          </a:p>
        </p:txBody>
      </p:sp>
      <p:sp>
        <p:nvSpPr>
          <p:cNvPr id="38919" name="Line 10"/>
          <p:cNvSpPr>
            <a:spLocks noChangeShapeType="1"/>
          </p:cNvSpPr>
          <p:nvPr/>
        </p:nvSpPr>
        <p:spPr bwMode="auto">
          <a:xfrm>
            <a:off x="2124075" y="4076700"/>
            <a:ext cx="836613" cy="482600"/>
          </a:xfrm>
          <a:prstGeom prst="line">
            <a:avLst/>
          </a:prstGeom>
          <a:noFill/>
          <a:ln w="9525">
            <a:solidFill>
              <a:srgbClr val="000000"/>
            </a:solidFill>
            <a:round/>
            <a:headEnd/>
            <a:tailEnd type="triangle" w="med" len="med"/>
          </a:ln>
        </p:spPr>
        <p:txBody>
          <a:bodyPr/>
          <a:lstStyle/>
          <a:p>
            <a:endParaRPr lang="en-US"/>
          </a:p>
        </p:txBody>
      </p:sp>
      <p:sp>
        <p:nvSpPr>
          <p:cNvPr id="38920" name="Line 11"/>
          <p:cNvSpPr>
            <a:spLocks noChangeShapeType="1"/>
          </p:cNvSpPr>
          <p:nvPr/>
        </p:nvSpPr>
        <p:spPr bwMode="auto">
          <a:xfrm flipH="1">
            <a:off x="2051050" y="2636838"/>
            <a:ext cx="860425" cy="504825"/>
          </a:xfrm>
          <a:prstGeom prst="line">
            <a:avLst/>
          </a:prstGeom>
          <a:noFill/>
          <a:ln w="9525">
            <a:solidFill>
              <a:srgbClr val="000000"/>
            </a:solidFill>
            <a:round/>
            <a:headEnd type="triangle" w="med" len="med"/>
            <a:tailEnd/>
          </a:ln>
        </p:spPr>
        <p:txBody>
          <a:bodyPr/>
          <a:lstStyle/>
          <a:p>
            <a:endParaRPr lang="en-US"/>
          </a:p>
        </p:txBody>
      </p:sp>
      <p:sp>
        <p:nvSpPr>
          <p:cNvPr id="38921" name="Line 13"/>
          <p:cNvSpPr>
            <a:spLocks noChangeShapeType="1"/>
          </p:cNvSpPr>
          <p:nvPr/>
        </p:nvSpPr>
        <p:spPr bwMode="auto">
          <a:xfrm flipV="1">
            <a:off x="3559175" y="1739900"/>
            <a:ext cx="2311400" cy="681038"/>
          </a:xfrm>
          <a:prstGeom prst="line">
            <a:avLst/>
          </a:prstGeom>
          <a:noFill/>
          <a:ln w="9525">
            <a:solidFill>
              <a:srgbClr val="000000"/>
            </a:solidFill>
            <a:round/>
            <a:headEnd/>
            <a:tailEnd type="triangle" w="med" len="med"/>
          </a:ln>
        </p:spPr>
        <p:txBody>
          <a:bodyPr/>
          <a:lstStyle/>
          <a:p>
            <a:endParaRPr lang="en-US"/>
          </a:p>
        </p:txBody>
      </p:sp>
      <p:sp>
        <p:nvSpPr>
          <p:cNvPr id="38922" name="Line 14"/>
          <p:cNvSpPr>
            <a:spLocks noChangeShapeType="1"/>
          </p:cNvSpPr>
          <p:nvPr/>
        </p:nvSpPr>
        <p:spPr bwMode="auto">
          <a:xfrm>
            <a:off x="3559175" y="2420938"/>
            <a:ext cx="2311400" cy="682625"/>
          </a:xfrm>
          <a:prstGeom prst="line">
            <a:avLst/>
          </a:prstGeom>
          <a:noFill/>
          <a:ln w="9525">
            <a:solidFill>
              <a:srgbClr val="000000"/>
            </a:solidFill>
            <a:round/>
            <a:headEnd/>
            <a:tailEnd type="triangle" w="med" len="med"/>
          </a:ln>
        </p:spPr>
        <p:txBody>
          <a:bodyPr/>
          <a:lstStyle/>
          <a:p>
            <a:endParaRPr lang="en-US"/>
          </a:p>
        </p:txBody>
      </p:sp>
      <p:sp>
        <p:nvSpPr>
          <p:cNvPr id="38923" name="Line 15"/>
          <p:cNvSpPr>
            <a:spLocks noChangeShapeType="1"/>
          </p:cNvSpPr>
          <p:nvPr/>
        </p:nvSpPr>
        <p:spPr bwMode="auto">
          <a:xfrm flipV="1">
            <a:off x="3919538" y="4257675"/>
            <a:ext cx="2311400" cy="682625"/>
          </a:xfrm>
          <a:prstGeom prst="line">
            <a:avLst/>
          </a:prstGeom>
          <a:noFill/>
          <a:ln w="9525">
            <a:solidFill>
              <a:srgbClr val="000000"/>
            </a:solidFill>
            <a:round/>
            <a:headEnd/>
            <a:tailEnd type="triangle" w="med" len="med"/>
          </a:ln>
        </p:spPr>
        <p:txBody>
          <a:bodyPr/>
          <a:lstStyle/>
          <a:p>
            <a:endParaRPr lang="en-US"/>
          </a:p>
        </p:txBody>
      </p:sp>
      <p:sp>
        <p:nvSpPr>
          <p:cNvPr id="38924" name="Line 16"/>
          <p:cNvSpPr>
            <a:spLocks noChangeShapeType="1"/>
          </p:cNvSpPr>
          <p:nvPr/>
        </p:nvSpPr>
        <p:spPr bwMode="auto">
          <a:xfrm>
            <a:off x="3919538" y="4940300"/>
            <a:ext cx="2311400" cy="682625"/>
          </a:xfrm>
          <a:prstGeom prst="line">
            <a:avLst/>
          </a:prstGeom>
          <a:noFill/>
          <a:ln w="9525">
            <a:solidFill>
              <a:srgbClr val="000000"/>
            </a:solidFill>
            <a:round/>
            <a:headEnd/>
            <a:tailEnd type="triangle" w="med" len="med"/>
          </a:ln>
        </p:spPr>
        <p:txBody>
          <a:bodyPr/>
          <a:lstStyle/>
          <a:p>
            <a:endParaRPr lang="en-US"/>
          </a:p>
        </p:txBody>
      </p:sp>
      <p:sp>
        <p:nvSpPr>
          <p:cNvPr id="38925" name="Line 17"/>
          <p:cNvSpPr>
            <a:spLocks noChangeShapeType="1"/>
          </p:cNvSpPr>
          <p:nvPr/>
        </p:nvSpPr>
        <p:spPr bwMode="auto">
          <a:xfrm>
            <a:off x="611188" y="6292850"/>
            <a:ext cx="7926387" cy="0"/>
          </a:xfrm>
          <a:prstGeom prst="line">
            <a:avLst/>
          </a:prstGeom>
          <a:noFill/>
          <a:ln w="63500">
            <a:solidFill>
              <a:srgbClr val="000000"/>
            </a:solidFill>
            <a:round/>
            <a:headEnd/>
            <a:tailEnd type="triangle" w="med" len="med"/>
          </a:ln>
        </p:spPr>
        <p:txBody>
          <a:bodyPr/>
          <a:lstStyle/>
          <a:p>
            <a:endParaRPr lang="en-US"/>
          </a:p>
        </p:txBody>
      </p:sp>
      <p:sp>
        <p:nvSpPr>
          <p:cNvPr id="38926" name="Text Box 18"/>
          <p:cNvSpPr txBox="1">
            <a:spLocks noChangeArrowheads="1"/>
          </p:cNvSpPr>
          <p:nvPr/>
        </p:nvSpPr>
        <p:spPr bwMode="auto">
          <a:xfrm>
            <a:off x="5940425" y="2708275"/>
            <a:ext cx="2849563" cy="682625"/>
          </a:xfrm>
          <a:prstGeom prst="rect">
            <a:avLst/>
          </a:prstGeom>
          <a:noFill/>
          <a:ln w="9525">
            <a:noFill/>
            <a:miter lim="800000"/>
            <a:headEnd/>
            <a:tailEnd/>
          </a:ln>
        </p:spPr>
        <p:txBody>
          <a:bodyPr lIns="0" tIns="0" rIns="0" bIns="0"/>
          <a:lstStyle/>
          <a:p>
            <a:r>
              <a:rPr lang="en-ZA" sz="2000"/>
              <a:t>Do </a:t>
            </a:r>
            <a:r>
              <a:rPr lang="en-ZA" sz="2000" u="sng"/>
              <a:t>not</a:t>
            </a:r>
            <a:r>
              <a:rPr lang="en-ZA" sz="2000"/>
              <a:t> develop the outcome of interest</a:t>
            </a:r>
          </a:p>
        </p:txBody>
      </p:sp>
      <p:sp>
        <p:nvSpPr>
          <p:cNvPr id="38927" name="Text Box 19"/>
          <p:cNvSpPr txBox="1">
            <a:spLocks noChangeArrowheads="1"/>
          </p:cNvSpPr>
          <p:nvPr/>
        </p:nvSpPr>
        <p:spPr bwMode="auto">
          <a:xfrm>
            <a:off x="6011863" y="1628775"/>
            <a:ext cx="2249487" cy="682625"/>
          </a:xfrm>
          <a:prstGeom prst="rect">
            <a:avLst/>
          </a:prstGeom>
          <a:noFill/>
          <a:ln w="9525">
            <a:noFill/>
            <a:miter lim="800000"/>
            <a:headEnd/>
            <a:tailEnd/>
          </a:ln>
        </p:spPr>
        <p:txBody>
          <a:bodyPr lIns="0" tIns="0" rIns="0" bIns="0"/>
          <a:lstStyle/>
          <a:p>
            <a:r>
              <a:rPr lang="en-ZA"/>
              <a:t>Develop the outcome of interest</a:t>
            </a:r>
          </a:p>
        </p:txBody>
      </p:sp>
      <p:sp>
        <p:nvSpPr>
          <p:cNvPr id="38928" name="Text Box 20"/>
          <p:cNvSpPr txBox="1">
            <a:spLocks noChangeArrowheads="1"/>
          </p:cNvSpPr>
          <p:nvPr/>
        </p:nvSpPr>
        <p:spPr bwMode="auto">
          <a:xfrm>
            <a:off x="4211638" y="6435725"/>
            <a:ext cx="1016000" cy="422275"/>
          </a:xfrm>
          <a:prstGeom prst="rect">
            <a:avLst/>
          </a:prstGeom>
          <a:noFill/>
          <a:ln w="9525">
            <a:noFill/>
            <a:miter lim="800000"/>
            <a:headEnd/>
            <a:tailEnd/>
          </a:ln>
        </p:spPr>
        <p:txBody>
          <a:bodyPr lIns="0" tIns="0" rIns="0" bIns="0"/>
          <a:lstStyle/>
          <a:p>
            <a:r>
              <a:rPr lang="en-ZA" sz="2400" i="1"/>
              <a:t>Time</a:t>
            </a:r>
            <a:endParaRPr lang="en-ZA" sz="2400"/>
          </a:p>
        </p:txBody>
      </p:sp>
      <p:sp>
        <p:nvSpPr>
          <p:cNvPr id="38929" name="Rectangle 21"/>
          <p:cNvSpPr>
            <a:spLocks noChangeArrowheads="1"/>
          </p:cNvSpPr>
          <p:nvPr/>
        </p:nvSpPr>
        <p:spPr bwMode="auto">
          <a:xfrm>
            <a:off x="323850" y="333375"/>
            <a:ext cx="8351838" cy="1214438"/>
          </a:xfrm>
          <a:prstGeom prst="rect">
            <a:avLst/>
          </a:prstGeom>
          <a:noFill/>
          <a:ln w="9525">
            <a:noFill/>
            <a:miter lim="800000"/>
            <a:headEnd/>
            <a:tailEnd/>
          </a:ln>
        </p:spPr>
        <p:txBody>
          <a:bodyPr anchor="ctr"/>
          <a:lstStyle/>
          <a:p>
            <a:r>
              <a:rPr lang="en-ZA" sz="3200" b="1" dirty="0">
                <a:solidFill>
                  <a:schemeClr val="tx2"/>
                </a:solidFill>
              </a:rPr>
              <a:t>Analytic cohort study</a:t>
            </a:r>
            <a:br>
              <a:rPr lang="en-ZA" sz="3200" b="1" dirty="0">
                <a:solidFill>
                  <a:schemeClr val="tx2"/>
                </a:solidFill>
              </a:rPr>
            </a:br>
            <a:endParaRPr lang="en-ZA" sz="3200" dirty="0">
              <a:solidFill>
                <a:srgbClr val="6600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srcRect/>
          <a:stretch>
            <a:fillRect/>
          </a:stretch>
        </p:blipFill>
        <p:spPr bwMode="auto">
          <a:xfrm>
            <a:off x="304800" y="381000"/>
            <a:ext cx="8305800" cy="5503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ChangeArrowheads="1"/>
          </p:cNvSpPr>
          <p:nvPr/>
        </p:nvSpPr>
        <p:spPr bwMode="auto">
          <a:xfrm>
            <a:off x="59705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17" name="Rectangle 5"/>
          <p:cNvSpPr>
            <a:spLocks noChangeArrowheads="1"/>
          </p:cNvSpPr>
          <p:nvPr/>
        </p:nvSpPr>
        <p:spPr bwMode="auto">
          <a:xfrm>
            <a:off x="5970588" y="4032250"/>
            <a:ext cx="1350962" cy="1079500"/>
          </a:xfrm>
          <a:prstGeom prst="rect">
            <a:avLst/>
          </a:prstGeom>
          <a:noFill/>
          <a:ln w="25400">
            <a:solidFill>
              <a:schemeClr val="tx1"/>
            </a:solidFill>
            <a:miter lim="800000"/>
            <a:headEnd/>
            <a:tailEnd/>
          </a:ln>
          <a:effectLst/>
        </p:spPr>
        <p:txBody>
          <a:bodyPr wrap="none" anchor="ctr"/>
          <a:lstStyle/>
          <a:p>
            <a:endParaRPr lang="en-US"/>
          </a:p>
        </p:txBody>
      </p:sp>
      <p:sp>
        <p:nvSpPr>
          <p:cNvPr id="38919" name="Rectangle 7"/>
          <p:cNvSpPr>
            <a:spLocks noChangeArrowheads="1"/>
          </p:cNvSpPr>
          <p:nvPr/>
        </p:nvSpPr>
        <p:spPr bwMode="auto">
          <a:xfrm>
            <a:off x="46751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0" name="Rectangle 8"/>
          <p:cNvSpPr>
            <a:spLocks noChangeArrowheads="1"/>
          </p:cNvSpPr>
          <p:nvPr/>
        </p:nvSpPr>
        <p:spPr bwMode="auto">
          <a:xfrm>
            <a:off x="4675188" y="40322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3" name="Rectangle 11"/>
          <p:cNvSpPr>
            <a:spLocks noChangeArrowheads="1"/>
          </p:cNvSpPr>
          <p:nvPr/>
        </p:nvSpPr>
        <p:spPr bwMode="auto">
          <a:xfrm>
            <a:off x="3379788" y="40322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4" name="Rectangle 12"/>
          <p:cNvSpPr>
            <a:spLocks noChangeArrowheads="1"/>
          </p:cNvSpPr>
          <p:nvPr/>
        </p:nvSpPr>
        <p:spPr bwMode="auto">
          <a:xfrm>
            <a:off x="33797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dirty="0"/>
          </a:p>
        </p:txBody>
      </p:sp>
      <p:sp>
        <p:nvSpPr>
          <p:cNvPr id="38925" name="Rectangle 13"/>
          <p:cNvSpPr>
            <a:spLocks noChangeArrowheads="1"/>
          </p:cNvSpPr>
          <p:nvPr/>
        </p:nvSpPr>
        <p:spPr bwMode="auto">
          <a:xfrm>
            <a:off x="381000" y="228600"/>
            <a:ext cx="8305800" cy="1104900"/>
          </a:xfrm>
          <a:prstGeom prst="rect">
            <a:avLst/>
          </a:prstGeom>
          <a:noFill/>
          <a:ln w="9525">
            <a:noFill/>
            <a:miter lim="800000"/>
            <a:headEnd/>
            <a:tailEnd/>
          </a:ln>
          <a:effectLst/>
        </p:spPr>
        <p:txBody>
          <a:bodyPr lIns="92075" tIns="46038" rIns="92075" bIns="46038" anchor="ctr"/>
          <a:lstStyle/>
          <a:p>
            <a:pPr algn="ctr"/>
            <a:r>
              <a:rPr lang="en-US" sz="2400" dirty="0">
                <a:solidFill>
                  <a:schemeClr val="tx2"/>
                </a:solidFill>
                <a:effectLst>
                  <a:outerShdw blurRad="38100" dist="38100" dir="2700000" algn="tl">
                    <a:srgbClr val="000000"/>
                  </a:outerShdw>
                </a:effectLst>
              </a:rPr>
              <a:t>Frame work of Cohort studies</a:t>
            </a:r>
          </a:p>
        </p:txBody>
      </p:sp>
      <p:sp>
        <p:nvSpPr>
          <p:cNvPr id="38927" name="Rectangle 15"/>
          <p:cNvSpPr>
            <a:spLocks noChangeArrowheads="1"/>
          </p:cNvSpPr>
          <p:nvPr/>
        </p:nvSpPr>
        <p:spPr bwMode="auto">
          <a:xfrm>
            <a:off x="3846513" y="4268788"/>
            <a:ext cx="892175" cy="519112"/>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c+d</a:t>
            </a:r>
            <a:endParaRPr lang="en-US" sz="2800">
              <a:solidFill>
                <a:schemeClr val="bg2"/>
              </a:solidFill>
              <a:latin typeface="Arial Black" pitchFamily="34" charset="0"/>
            </a:endParaRPr>
          </a:p>
        </p:txBody>
      </p:sp>
      <p:sp>
        <p:nvSpPr>
          <p:cNvPr id="38929" name="Rectangle 17"/>
          <p:cNvSpPr>
            <a:spLocks noChangeArrowheads="1"/>
          </p:cNvSpPr>
          <p:nvPr/>
        </p:nvSpPr>
        <p:spPr bwMode="auto">
          <a:xfrm>
            <a:off x="3810000" y="3276600"/>
            <a:ext cx="89217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a+b</a:t>
            </a:r>
            <a:endParaRPr lang="en-US" sz="2800">
              <a:solidFill>
                <a:schemeClr val="bg2"/>
              </a:solidFill>
              <a:latin typeface="Arial Black" pitchFamily="34" charset="0"/>
            </a:endParaRPr>
          </a:p>
        </p:txBody>
      </p:sp>
      <p:sp>
        <p:nvSpPr>
          <p:cNvPr id="38930" name="Rectangle 18"/>
          <p:cNvSpPr>
            <a:spLocks noChangeArrowheads="1"/>
          </p:cNvSpPr>
          <p:nvPr/>
        </p:nvSpPr>
        <p:spPr bwMode="auto">
          <a:xfrm>
            <a:off x="3633788" y="2362200"/>
            <a:ext cx="91122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dirty="0">
                <a:latin typeface="Arial" charset="0"/>
              </a:rPr>
              <a:t>Total</a:t>
            </a:r>
          </a:p>
        </p:txBody>
      </p:sp>
      <p:sp>
        <p:nvSpPr>
          <p:cNvPr id="38931" name="Rectangle 19"/>
          <p:cNvSpPr>
            <a:spLocks noChangeArrowheads="1"/>
          </p:cNvSpPr>
          <p:nvPr/>
        </p:nvSpPr>
        <p:spPr bwMode="auto">
          <a:xfrm>
            <a:off x="4987925" y="2362200"/>
            <a:ext cx="72707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Yes</a:t>
            </a:r>
          </a:p>
        </p:txBody>
      </p:sp>
      <p:sp>
        <p:nvSpPr>
          <p:cNvPr id="38932" name="Rectangle 20"/>
          <p:cNvSpPr>
            <a:spLocks noChangeArrowheads="1"/>
          </p:cNvSpPr>
          <p:nvPr/>
        </p:nvSpPr>
        <p:spPr bwMode="auto">
          <a:xfrm>
            <a:off x="3867150" y="1625600"/>
            <a:ext cx="224472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Times New Roman" pitchFamily="18" charset="0"/>
              </a:rPr>
              <a:t>Disease Status</a:t>
            </a:r>
            <a:endParaRPr lang="en-US" sz="2800" b="1">
              <a:solidFill>
                <a:schemeClr val="tx2"/>
              </a:solidFill>
              <a:latin typeface="Arial" charset="0"/>
            </a:endParaRPr>
          </a:p>
        </p:txBody>
      </p:sp>
      <p:sp>
        <p:nvSpPr>
          <p:cNvPr id="38933" name="Rectangle 21"/>
          <p:cNvSpPr>
            <a:spLocks noChangeArrowheads="1"/>
          </p:cNvSpPr>
          <p:nvPr/>
        </p:nvSpPr>
        <p:spPr bwMode="auto">
          <a:xfrm>
            <a:off x="2414588" y="3276600"/>
            <a:ext cx="72707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Yes</a:t>
            </a:r>
          </a:p>
        </p:txBody>
      </p:sp>
      <p:sp>
        <p:nvSpPr>
          <p:cNvPr id="38934" name="Rectangle 22"/>
          <p:cNvSpPr>
            <a:spLocks noChangeArrowheads="1"/>
          </p:cNvSpPr>
          <p:nvPr/>
        </p:nvSpPr>
        <p:spPr bwMode="auto">
          <a:xfrm>
            <a:off x="2549525" y="4191000"/>
            <a:ext cx="590550"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No</a:t>
            </a:r>
          </a:p>
        </p:txBody>
      </p:sp>
      <p:sp>
        <p:nvSpPr>
          <p:cNvPr id="38935" name="Rectangle 23"/>
          <p:cNvSpPr>
            <a:spLocks noChangeArrowheads="1"/>
          </p:cNvSpPr>
          <p:nvPr/>
        </p:nvSpPr>
        <p:spPr bwMode="auto">
          <a:xfrm>
            <a:off x="685800" y="3429000"/>
            <a:ext cx="1625600" cy="946150"/>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Times New Roman" pitchFamily="18" charset="0"/>
              </a:rPr>
              <a:t>Exposure</a:t>
            </a:r>
            <a:r>
              <a:rPr lang="en-US" sz="2800" b="1">
                <a:solidFill>
                  <a:schemeClr val="tx2"/>
                </a:solidFill>
                <a:latin typeface="Arial" charset="0"/>
              </a:rPr>
              <a:t> </a:t>
            </a:r>
          </a:p>
          <a:p>
            <a:pPr eaLnBrk="0" hangingPunct="0"/>
            <a:r>
              <a:rPr lang="en-US" sz="2800">
                <a:solidFill>
                  <a:schemeClr val="tx2"/>
                </a:solidFill>
                <a:latin typeface="Times New Roman" pitchFamily="18" charset="0"/>
              </a:rPr>
              <a:t>Status</a:t>
            </a:r>
            <a:endParaRPr lang="en-US" sz="2800" b="1">
              <a:solidFill>
                <a:schemeClr val="tx2"/>
              </a:solidFill>
              <a:latin typeface="Arial" charset="0"/>
            </a:endParaRPr>
          </a:p>
        </p:txBody>
      </p:sp>
      <p:sp>
        <p:nvSpPr>
          <p:cNvPr id="38940" name="Line 28"/>
          <p:cNvSpPr>
            <a:spLocks noChangeShapeType="1"/>
          </p:cNvSpPr>
          <p:nvPr/>
        </p:nvSpPr>
        <p:spPr bwMode="auto">
          <a:xfrm flipV="1">
            <a:off x="6019800" y="2135188"/>
            <a:ext cx="0" cy="836612"/>
          </a:xfrm>
          <a:prstGeom prst="line">
            <a:avLst/>
          </a:prstGeom>
          <a:noFill/>
          <a:ln w="25400">
            <a:solidFill>
              <a:schemeClr val="tx1"/>
            </a:solidFill>
            <a:round/>
            <a:headEnd type="none" w="sm" len="sm"/>
            <a:tailEnd type="none" w="sm" len="sm"/>
          </a:ln>
          <a:effectLst/>
        </p:spPr>
        <p:txBody>
          <a:bodyPr wrap="none" anchor="ctr"/>
          <a:lstStyle/>
          <a:p>
            <a:endParaRPr lang="en-US"/>
          </a:p>
        </p:txBody>
      </p:sp>
      <p:sp>
        <p:nvSpPr>
          <p:cNvPr id="38941" name="Rectangle 29"/>
          <p:cNvSpPr>
            <a:spLocks noChangeArrowheads="1"/>
          </p:cNvSpPr>
          <p:nvPr/>
        </p:nvSpPr>
        <p:spPr bwMode="auto">
          <a:xfrm>
            <a:off x="6096000" y="2362200"/>
            <a:ext cx="590550"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No</a:t>
            </a:r>
          </a:p>
        </p:txBody>
      </p:sp>
      <p:sp>
        <p:nvSpPr>
          <p:cNvPr id="38942" name="Text Box 30"/>
          <p:cNvSpPr txBox="1">
            <a:spLocks noChangeArrowheads="1"/>
          </p:cNvSpPr>
          <p:nvPr/>
        </p:nvSpPr>
        <p:spPr bwMode="auto">
          <a:xfrm>
            <a:off x="6324600" y="5562600"/>
            <a:ext cx="533400" cy="366713"/>
          </a:xfrm>
          <a:prstGeom prst="rect">
            <a:avLst/>
          </a:prstGeom>
          <a:noFill/>
          <a:ln w="9525">
            <a:noFill/>
            <a:miter lim="800000"/>
            <a:headEnd/>
            <a:tailEnd/>
          </a:ln>
          <a:effectLst/>
        </p:spPr>
        <p:txBody>
          <a:bodyPr>
            <a:spAutoFit/>
          </a:bodyPr>
          <a:lstStyle/>
          <a:p>
            <a:pPr>
              <a:spcBef>
                <a:spcPct val="50000"/>
              </a:spcBef>
            </a:pPr>
            <a:endParaRPr lang="en-US">
              <a:latin typeface="Arial" charset="0"/>
            </a:endParaRPr>
          </a:p>
        </p:txBody>
      </p:sp>
      <p:sp>
        <p:nvSpPr>
          <p:cNvPr id="38943" name="Line 31"/>
          <p:cNvSpPr>
            <a:spLocks noChangeShapeType="1"/>
          </p:cNvSpPr>
          <p:nvPr/>
        </p:nvSpPr>
        <p:spPr bwMode="auto">
          <a:xfrm>
            <a:off x="4343400" y="3276600"/>
            <a:ext cx="1981200" cy="0"/>
          </a:xfrm>
          <a:prstGeom prst="line">
            <a:avLst/>
          </a:prstGeom>
          <a:noFill/>
          <a:ln w="57150">
            <a:solidFill>
              <a:schemeClr val="tx1"/>
            </a:solidFill>
            <a:round/>
            <a:headEnd/>
            <a:tailEnd type="triangle" w="med" len="med"/>
          </a:ln>
          <a:effectLst/>
        </p:spPr>
        <p:txBody>
          <a:bodyPr/>
          <a:lstStyle/>
          <a:p>
            <a:endParaRPr lang="en-US"/>
          </a:p>
        </p:txBody>
      </p:sp>
      <p:sp>
        <p:nvSpPr>
          <p:cNvPr id="38944" name="Line 32"/>
          <p:cNvSpPr>
            <a:spLocks noChangeShapeType="1"/>
          </p:cNvSpPr>
          <p:nvPr/>
        </p:nvSpPr>
        <p:spPr bwMode="auto">
          <a:xfrm>
            <a:off x="4343400" y="3733800"/>
            <a:ext cx="914400" cy="0"/>
          </a:xfrm>
          <a:prstGeom prst="line">
            <a:avLst/>
          </a:prstGeom>
          <a:noFill/>
          <a:ln w="57150">
            <a:solidFill>
              <a:schemeClr val="tx1"/>
            </a:solidFill>
            <a:round/>
            <a:headEnd/>
            <a:tailEnd type="triangle" w="med" len="med"/>
          </a:ln>
          <a:effectLst/>
        </p:spPr>
        <p:txBody>
          <a:bodyPr/>
          <a:lstStyle/>
          <a:p>
            <a:endParaRPr lang="en-US"/>
          </a:p>
        </p:txBody>
      </p:sp>
      <p:sp>
        <p:nvSpPr>
          <p:cNvPr id="38945" name="Line 33"/>
          <p:cNvSpPr>
            <a:spLocks noChangeShapeType="1"/>
          </p:cNvSpPr>
          <p:nvPr/>
        </p:nvSpPr>
        <p:spPr bwMode="auto">
          <a:xfrm>
            <a:off x="4419600" y="4343400"/>
            <a:ext cx="2133600" cy="0"/>
          </a:xfrm>
          <a:prstGeom prst="line">
            <a:avLst/>
          </a:prstGeom>
          <a:noFill/>
          <a:ln w="57150">
            <a:solidFill>
              <a:schemeClr val="tx1"/>
            </a:solidFill>
            <a:round/>
            <a:headEnd/>
            <a:tailEnd type="triangle" w="med" len="med"/>
          </a:ln>
          <a:effectLst/>
        </p:spPr>
        <p:txBody>
          <a:bodyPr/>
          <a:lstStyle/>
          <a:p>
            <a:endParaRPr lang="en-US"/>
          </a:p>
        </p:txBody>
      </p:sp>
      <p:sp>
        <p:nvSpPr>
          <p:cNvPr id="38946" name="Line 34"/>
          <p:cNvSpPr>
            <a:spLocks noChangeShapeType="1"/>
          </p:cNvSpPr>
          <p:nvPr/>
        </p:nvSpPr>
        <p:spPr bwMode="auto">
          <a:xfrm>
            <a:off x="4419600" y="4953000"/>
            <a:ext cx="990600" cy="0"/>
          </a:xfrm>
          <a:prstGeom prst="line">
            <a:avLst/>
          </a:prstGeom>
          <a:noFill/>
          <a:ln w="57150">
            <a:solidFill>
              <a:schemeClr val="tx1"/>
            </a:solidFill>
            <a:round/>
            <a:headEnd/>
            <a:tailEnd type="triangle" w="med" len="med"/>
          </a:ln>
          <a:effectLst/>
        </p:spPr>
        <p:txBody>
          <a:bodyPr/>
          <a:lstStyle/>
          <a:p>
            <a:endParaRPr lang="en-US"/>
          </a:p>
        </p:txBody>
      </p:sp>
      <p:sp>
        <p:nvSpPr>
          <p:cNvPr id="38947" name="Text Box 35"/>
          <p:cNvSpPr txBox="1">
            <a:spLocks noChangeArrowheads="1"/>
          </p:cNvSpPr>
          <p:nvPr/>
        </p:nvSpPr>
        <p:spPr bwMode="auto">
          <a:xfrm>
            <a:off x="7543800" y="3200400"/>
            <a:ext cx="1143000" cy="641350"/>
          </a:xfrm>
          <a:prstGeom prst="rect">
            <a:avLst/>
          </a:prstGeom>
          <a:noFill/>
          <a:ln w="9525" algn="ctr">
            <a:noFill/>
            <a:miter lim="800000"/>
            <a:headEnd/>
            <a:tailEnd/>
          </a:ln>
          <a:effectLst/>
        </p:spPr>
        <p:txBody>
          <a:bodyPr>
            <a:spAutoFit/>
          </a:bodyPr>
          <a:lstStyle/>
          <a:p>
            <a:pPr algn="ctr">
              <a:spcBef>
                <a:spcPct val="50000"/>
              </a:spcBef>
            </a:pPr>
            <a:r>
              <a:rPr lang="en-US" b="1">
                <a:latin typeface="Arial" charset="0"/>
              </a:rPr>
              <a:t>Study cohort</a:t>
            </a:r>
          </a:p>
        </p:txBody>
      </p:sp>
      <p:sp>
        <p:nvSpPr>
          <p:cNvPr id="38948" name="Text Box 36"/>
          <p:cNvSpPr txBox="1">
            <a:spLocks noChangeArrowheads="1"/>
          </p:cNvSpPr>
          <p:nvPr/>
        </p:nvSpPr>
        <p:spPr bwMode="auto">
          <a:xfrm>
            <a:off x="7467600" y="4191000"/>
            <a:ext cx="1524000" cy="641350"/>
          </a:xfrm>
          <a:prstGeom prst="rect">
            <a:avLst/>
          </a:prstGeom>
          <a:noFill/>
          <a:ln w="9525" algn="ctr">
            <a:noFill/>
            <a:miter lim="800000"/>
            <a:headEnd/>
            <a:tailEnd/>
          </a:ln>
          <a:effectLst/>
        </p:spPr>
        <p:txBody>
          <a:bodyPr>
            <a:spAutoFit/>
          </a:bodyPr>
          <a:lstStyle/>
          <a:p>
            <a:pPr algn="ctr">
              <a:spcBef>
                <a:spcPct val="50000"/>
              </a:spcBef>
            </a:pPr>
            <a:r>
              <a:rPr lang="en-US" b="1">
                <a:latin typeface="Arial" charset="0"/>
              </a:rPr>
              <a:t>Comparison  cohort</a:t>
            </a:r>
          </a:p>
        </p:txBody>
      </p:sp>
      <p:sp>
        <p:nvSpPr>
          <p:cNvPr id="35" name="Slide Number Placeholder 34"/>
          <p:cNvSpPr>
            <a:spLocks noGrp="1"/>
          </p:cNvSpPr>
          <p:nvPr>
            <p:ph type="sldNum" sz="quarter" idx="12"/>
          </p:nvPr>
        </p:nvSpPr>
        <p:spPr/>
        <p:txBody>
          <a:bodyPr/>
          <a:lstStyle/>
          <a:p>
            <a:fld id="{F0EECF0D-F409-4859-99CD-86EC7E61194F}" type="slidenum">
              <a:rPr lang="en-US" smtClean="0"/>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9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9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9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7" grpId="0"/>
      <p:bldP spid="38929" grpId="0"/>
      <p:bldP spid="38943" grpId="0" animBg="1"/>
      <p:bldP spid="38944" grpId="0" animBg="1"/>
      <p:bldP spid="38945" grpId="0" animBg="1"/>
      <p:bldP spid="389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ChangeArrowheads="1"/>
          </p:cNvSpPr>
          <p:nvPr/>
        </p:nvSpPr>
        <p:spPr bwMode="auto">
          <a:xfrm>
            <a:off x="59705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17" name="Rectangle 5"/>
          <p:cNvSpPr>
            <a:spLocks noChangeArrowheads="1"/>
          </p:cNvSpPr>
          <p:nvPr/>
        </p:nvSpPr>
        <p:spPr bwMode="auto">
          <a:xfrm>
            <a:off x="5970588" y="4032250"/>
            <a:ext cx="1350962" cy="1079500"/>
          </a:xfrm>
          <a:prstGeom prst="rect">
            <a:avLst/>
          </a:prstGeom>
          <a:noFill/>
          <a:ln w="25400">
            <a:solidFill>
              <a:schemeClr val="tx1"/>
            </a:solidFill>
            <a:miter lim="800000"/>
            <a:headEnd/>
            <a:tailEnd/>
          </a:ln>
          <a:effectLst/>
        </p:spPr>
        <p:txBody>
          <a:bodyPr wrap="none" anchor="ctr"/>
          <a:lstStyle/>
          <a:p>
            <a:endParaRPr lang="en-US"/>
          </a:p>
        </p:txBody>
      </p:sp>
      <p:sp>
        <p:nvSpPr>
          <p:cNvPr id="38919" name="Rectangle 7"/>
          <p:cNvSpPr>
            <a:spLocks noChangeArrowheads="1"/>
          </p:cNvSpPr>
          <p:nvPr/>
        </p:nvSpPr>
        <p:spPr bwMode="auto">
          <a:xfrm>
            <a:off x="46751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0" name="Rectangle 8"/>
          <p:cNvSpPr>
            <a:spLocks noChangeArrowheads="1"/>
          </p:cNvSpPr>
          <p:nvPr/>
        </p:nvSpPr>
        <p:spPr bwMode="auto">
          <a:xfrm>
            <a:off x="4675188" y="40322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3" name="Rectangle 11"/>
          <p:cNvSpPr>
            <a:spLocks noChangeArrowheads="1"/>
          </p:cNvSpPr>
          <p:nvPr/>
        </p:nvSpPr>
        <p:spPr bwMode="auto">
          <a:xfrm>
            <a:off x="3379788" y="40322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4" name="Rectangle 12"/>
          <p:cNvSpPr>
            <a:spLocks noChangeArrowheads="1"/>
          </p:cNvSpPr>
          <p:nvPr/>
        </p:nvSpPr>
        <p:spPr bwMode="auto">
          <a:xfrm>
            <a:off x="33797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dirty="0"/>
          </a:p>
        </p:txBody>
      </p:sp>
      <p:sp>
        <p:nvSpPr>
          <p:cNvPr id="38925" name="Rectangle 13"/>
          <p:cNvSpPr>
            <a:spLocks noChangeArrowheads="1"/>
          </p:cNvSpPr>
          <p:nvPr/>
        </p:nvSpPr>
        <p:spPr bwMode="auto">
          <a:xfrm>
            <a:off x="381000" y="76200"/>
            <a:ext cx="8305800" cy="1104900"/>
          </a:xfrm>
          <a:prstGeom prst="rect">
            <a:avLst/>
          </a:prstGeom>
          <a:noFill/>
          <a:ln w="9525">
            <a:noFill/>
            <a:miter lim="800000"/>
            <a:headEnd/>
            <a:tailEnd/>
          </a:ln>
          <a:effectLst/>
        </p:spPr>
        <p:txBody>
          <a:bodyPr lIns="92075" tIns="46038" rIns="92075" bIns="46038" anchor="ctr"/>
          <a:lstStyle/>
          <a:p>
            <a:pPr algn="ctr"/>
            <a:r>
              <a:rPr lang="en-US" sz="2400" dirty="0">
                <a:solidFill>
                  <a:schemeClr val="tx2"/>
                </a:solidFill>
                <a:effectLst>
                  <a:outerShdw blurRad="38100" dist="38100" dir="2700000" algn="tl">
                    <a:srgbClr val="000000"/>
                  </a:outerShdw>
                </a:effectLst>
              </a:rPr>
              <a:t>Frame work of Cohort studies</a:t>
            </a:r>
          </a:p>
        </p:txBody>
      </p:sp>
      <p:sp>
        <p:nvSpPr>
          <p:cNvPr id="38926" name="Rectangle 14"/>
          <p:cNvSpPr>
            <a:spLocks noChangeArrowheads="1"/>
          </p:cNvSpPr>
          <p:nvPr/>
        </p:nvSpPr>
        <p:spPr bwMode="auto">
          <a:xfrm>
            <a:off x="5105400" y="4268788"/>
            <a:ext cx="420688" cy="519112"/>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c</a:t>
            </a:r>
            <a:endParaRPr lang="en-US" sz="2800">
              <a:solidFill>
                <a:schemeClr val="bg2"/>
              </a:solidFill>
              <a:latin typeface="Arial Black" pitchFamily="34" charset="0"/>
            </a:endParaRPr>
          </a:p>
        </p:txBody>
      </p:sp>
      <p:sp>
        <p:nvSpPr>
          <p:cNvPr id="38927" name="Rectangle 15"/>
          <p:cNvSpPr>
            <a:spLocks noChangeArrowheads="1"/>
          </p:cNvSpPr>
          <p:nvPr/>
        </p:nvSpPr>
        <p:spPr bwMode="auto">
          <a:xfrm>
            <a:off x="3846513" y="4268788"/>
            <a:ext cx="892175" cy="519112"/>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c+d</a:t>
            </a:r>
            <a:endParaRPr lang="en-US" sz="2800">
              <a:solidFill>
                <a:schemeClr val="bg2"/>
              </a:solidFill>
              <a:latin typeface="Arial Black" pitchFamily="34" charset="0"/>
            </a:endParaRPr>
          </a:p>
        </p:txBody>
      </p:sp>
      <p:sp>
        <p:nvSpPr>
          <p:cNvPr id="38928" name="Rectangle 16"/>
          <p:cNvSpPr>
            <a:spLocks noChangeArrowheads="1"/>
          </p:cNvSpPr>
          <p:nvPr/>
        </p:nvSpPr>
        <p:spPr bwMode="auto">
          <a:xfrm>
            <a:off x="5065713" y="3276600"/>
            <a:ext cx="420687"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a</a:t>
            </a:r>
            <a:endParaRPr lang="en-US" sz="2800">
              <a:solidFill>
                <a:schemeClr val="bg2"/>
              </a:solidFill>
              <a:latin typeface="Arial Black" pitchFamily="34" charset="0"/>
            </a:endParaRPr>
          </a:p>
        </p:txBody>
      </p:sp>
      <p:sp>
        <p:nvSpPr>
          <p:cNvPr id="38929" name="Rectangle 17"/>
          <p:cNvSpPr>
            <a:spLocks noChangeArrowheads="1"/>
          </p:cNvSpPr>
          <p:nvPr/>
        </p:nvSpPr>
        <p:spPr bwMode="auto">
          <a:xfrm>
            <a:off x="3810000" y="3276600"/>
            <a:ext cx="89217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a+b</a:t>
            </a:r>
            <a:endParaRPr lang="en-US" sz="2800">
              <a:solidFill>
                <a:schemeClr val="bg2"/>
              </a:solidFill>
              <a:latin typeface="Arial Black" pitchFamily="34" charset="0"/>
            </a:endParaRPr>
          </a:p>
        </p:txBody>
      </p:sp>
      <p:sp>
        <p:nvSpPr>
          <p:cNvPr id="38930" name="Rectangle 18"/>
          <p:cNvSpPr>
            <a:spLocks noChangeArrowheads="1"/>
          </p:cNvSpPr>
          <p:nvPr/>
        </p:nvSpPr>
        <p:spPr bwMode="auto">
          <a:xfrm>
            <a:off x="3633788" y="2362200"/>
            <a:ext cx="91122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dirty="0">
                <a:latin typeface="Arial" charset="0"/>
              </a:rPr>
              <a:t>Total</a:t>
            </a:r>
          </a:p>
        </p:txBody>
      </p:sp>
      <p:sp>
        <p:nvSpPr>
          <p:cNvPr id="38931" name="Rectangle 19"/>
          <p:cNvSpPr>
            <a:spLocks noChangeArrowheads="1"/>
          </p:cNvSpPr>
          <p:nvPr/>
        </p:nvSpPr>
        <p:spPr bwMode="auto">
          <a:xfrm>
            <a:off x="4987925" y="2362200"/>
            <a:ext cx="72707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Yes</a:t>
            </a:r>
          </a:p>
        </p:txBody>
      </p:sp>
      <p:sp>
        <p:nvSpPr>
          <p:cNvPr id="38932" name="Rectangle 20"/>
          <p:cNvSpPr>
            <a:spLocks noChangeArrowheads="1"/>
          </p:cNvSpPr>
          <p:nvPr/>
        </p:nvSpPr>
        <p:spPr bwMode="auto">
          <a:xfrm>
            <a:off x="3867150" y="1625600"/>
            <a:ext cx="224472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Times New Roman" pitchFamily="18" charset="0"/>
              </a:rPr>
              <a:t>Disease Status</a:t>
            </a:r>
            <a:endParaRPr lang="en-US" sz="2800" b="1">
              <a:solidFill>
                <a:schemeClr val="tx2"/>
              </a:solidFill>
              <a:latin typeface="Arial" charset="0"/>
            </a:endParaRPr>
          </a:p>
        </p:txBody>
      </p:sp>
      <p:sp>
        <p:nvSpPr>
          <p:cNvPr id="38933" name="Rectangle 21"/>
          <p:cNvSpPr>
            <a:spLocks noChangeArrowheads="1"/>
          </p:cNvSpPr>
          <p:nvPr/>
        </p:nvSpPr>
        <p:spPr bwMode="auto">
          <a:xfrm>
            <a:off x="2414588" y="3276600"/>
            <a:ext cx="72707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Yes</a:t>
            </a:r>
          </a:p>
        </p:txBody>
      </p:sp>
      <p:sp>
        <p:nvSpPr>
          <p:cNvPr id="38934" name="Rectangle 22"/>
          <p:cNvSpPr>
            <a:spLocks noChangeArrowheads="1"/>
          </p:cNvSpPr>
          <p:nvPr/>
        </p:nvSpPr>
        <p:spPr bwMode="auto">
          <a:xfrm>
            <a:off x="2549525" y="4191000"/>
            <a:ext cx="590550"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No</a:t>
            </a:r>
          </a:p>
        </p:txBody>
      </p:sp>
      <p:sp>
        <p:nvSpPr>
          <p:cNvPr id="38935" name="Rectangle 23"/>
          <p:cNvSpPr>
            <a:spLocks noChangeArrowheads="1"/>
          </p:cNvSpPr>
          <p:nvPr/>
        </p:nvSpPr>
        <p:spPr bwMode="auto">
          <a:xfrm>
            <a:off x="685800" y="3429000"/>
            <a:ext cx="1625600" cy="946150"/>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Times New Roman" pitchFamily="18" charset="0"/>
              </a:rPr>
              <a:t>Exposure</a:t>
            </a:r>
            <a:r>
              <a:rPr lang="en-US" sz="2800" b="1">
                <a:solidFill>
                  <a:schemeClr val="tx2"/>
                </a:solidFill>
                <a:latin typeface="Arial" charset="0"/>
              </a:rPr>
              <a:t> </a:t>
            </a:r>
          </a:p>
          <a:p>
            <a:pPr eaLnBrk="0" hangingPunct="0"/>
            <a:r>
              <a:rPr lang="en-US" sz="2800">
                <a:solidFill>
                  <a:schemeClr val="tx2"/>
                </a:solidFill>
                <a:latin typeface="Times New Roman" pitchFamily="18" charset="0"/>
              </a:rPr>
              <a:t>Status</a:t>
            </a:r>
            <a:endParaRPr lang="en-US" sz="2800" b="1">
              <a:solidFill>
                <a:schemeClr val="tx2"/>
              </a:solidFill>
              <a:latin typeface="Arial" charset="0"/>
            </a:endParaRPr>
          </a:p>
        </p:txBody>
      </p:sp>
      <p:sp>
        <p:nvSpPr>
          <p:cNvPr id="38936" name="Rectangle 24"/>
          <p:cNvSpPr>
            <a:spLocks noChangeArrowheads="1"/>
          </p:cNvSpPr>
          <p:nvPr/>
        </p:nvSpPr>
        <p:spPr bwMode="auto">
          <a:xfrm>
            <a:off x="6075363" y="3305175"/>
            <a:ext cx="77787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  b </a:t>
            </a:r>
            <a:endParaRPr lang="en-US" sz="2800">
              <a:solidFill>
                <a:schemeClr val="bg2"/>
              </a:solidFill>
              <a:latin typeface="Arial Black" pitchFamily="34" charset="0"/>
            </a:endParaRPr>
          </a:p>
        </p:txBody>
      </p:sp>
      <p:sp>
        <p:nvSpPr>
          <p:cNvPr id="38937" name="Rectangle 25"/>
          <p:cNvSpPr>
            <a:spLocks noChangeArrowheads="1"/>
          </p:cNvSpPr>
          <p:nvPr/>
        </p:nvSpPr>
        <p:spPr bwMode="auto">
          <a:xfrm>
            <a:off x="6096000" y="4295775"/>
            <a:ext cx="658813"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  d</a:t>
            </a:r>
          </a:p>
        </p:txBody>
      </p:sp>
      <p:sp>
        <p:nvSpPr>
          <p:cNvPr id="38940" name="Line 28"/>
          <p:cNvSpPr>
            <a:spLocks noChangeShapeType="1"/>
          </p:cNvSpPr>
          <p:nvPr/>
        </p:nvSpPr>
        <p:spPr bwMode="auto">
          <a:xfrm flipV="1">
            <a:off x="6019800" y="2135188"/>
            <a:ext cx="0" cy="836612"/>
          </a:xfrm>
          <a:prstGeom prst="line">
            <a:avLst/>
          </a:prstGeom>
          <a:noFill/>
          <a:ln w="25400">
            <a:solidFill>
              <a:schemeClr val="tx1"/>
            </a:solidFill>
            <a:round/>
            <a:headEnd type="none" w="sm" len="sm"/>
            <a:tailEnd type="none" w="sm" len="sm"/>
          </a:ln>
          <a:effectLst/>
        </p:spPr>
        <p:txBody>
          <a:bodyPr wrap="none" anchor="ctr"/>
          <a:lstStyle/>
          <a:p>
            <a:endParaRPr lang="en-US"/>
          </a:p>
        </p:txBody>
      </p:sp>
      <p:sp>
        <p:nvSpPr>
          <p:cNvPr id="38941" name="Rectangle 29"/>
          <p:cNvSpPr>
            <a:spLocks noChangeArrowheads="1"/>
          </p:cNvSpPr>
          <p:nvPr/>
        </p:nvSpPr>
        <p:spPr bwMode="auto">
          <a:xfrm>
            <a:off x="6096000" y="2362200"/>
            <a:ext cx="590550"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No</a:t>
            </a:r>
          </a:p>
        </p:txBody>
      </p:sp>
      <p:sp>
        <p:nvSpPr>
          <p:cNvPr id="38942" name="Text Box 30"/>
          <p:cNvSpPr txBox="1">
            <a:spLocks noChangeArrowheads="1"/>
          </p:cNvSpPr>
          <p:nvPr/>
        </p:nvSpPr>
        <p:spPr bwMode="auto">
          <a:xfrm>
            <a:off x="6324600" y="5562600"/>
            <a:ext cx="533400" cy="366713"/>
          </a:xfrm>
          <a:prstGeom prst="rect">
            <a:avLst/>
          </a:prstGeom>
          <a:noFill/>
          <a:ln w="9525">
            <a:noFill/>
            <a:miter lim="800000"/>
            <a:headEnd/>
            <a:tailEnd/>
          </a:ln>
          <a:effectLst/>
        </p:spPr>
        <p:txBody>
          <a:bodyPr>
            <a:spAutoFit/>
          </a:bodyPr>
          <a:lstStyle/>
          <a:p>
            <a:pPr>
              <a:spcBef>
                <a:spcPct val="50000"/>
              </a:spcBef>
            </a:pPr>
            <a:endParaRPr lang="en-US">
              <a:latin typeface="Arial" charset="0"/>
            </a:endParaRPr>
          </a:p>
        </p:txBody>
      </p:sp>
      <p:sp>
        <p:nvSpPr>
          <p:cNvPr id="38943" name="Line 31"/>
          <p:cNvSpPr>
            <a:spLocks noChangeShapeType="1"/>
          </p:cNvSpPr>
          <p:nvPr/>
        </p:nvSpPr>
        <p:spPr bwMode="auto">
          <a:xfrm>
            <a:off x="4343400" y="3276600"/>
            <a:ext cx="1981200" cy="0"/>
          </a:xfrm>
          <a:prstGeom prst="line">
            <a:avLst/>
          </a:prstGeom>
          <a:noFill/>
          <a:ln w="57150">
            <a:solidFill>
              <a:schemeClr val="tx1"/>
            </a:solidFill>
            <a:round/>
            <a:headEnd/>
            <a:tailEnd type="triangle" w="med" len="med"/>
          </a:ln>
          <a:effectLst/>
        </p:spPr>
        <p:txBody>
          <a:bodyPr/>
          <a:lstStyle/>
          <a:p>
            <a:endParaRPr lang="en-US"/>
          </a:p>
        </p:txBody>
      </p:sp>
      <p:sp>
        <p:nvSpPr>
          <p:cNvPr id="38944" name="Line 32"/>
          <p:cNvSpPr>
            <a:spLocks noChangeShapeType="1"/>
          </p:cNvSpPr>
          <p:nvPr/>
        </p:nvSpPr>
        <p:spPr bwMode="auto">
          <a:xfrm>
            <a:off x="4343400" y="3733800"/>
            <a:ext cx="914400" cy="0"/>
          </a:xfrm>
          <a:prstGeom prst="line">
            <a:avLst/>
          </a:prstGeom>
          <a:noFill/>
          <a:ln w="57150">
            <a:solidFill>
              <a:schemeClr val="tx1"/>
            </a:solidFill>
            <a:round/>
            <a:headEnd/>
            <a:tailEnd type="triangle" w="med" len="med"/>
          </a:ln>
          <a:effectLst/>
        </p:spPr>
        <p:txBody>
          <a:bodyPr/>
          <a:lstStyle/>
          <a:p>
            <a:endParaRPr lang="en-US"/>
          </a:p>
        </p:txBody>
      </p:sp>
      <p:sp>
        <p:nvSpPr>
          <p:cNvPr id="38945" name="Line 33"/>
          <p:cNvSpPr>
            <a:spLocks noChangeShapeType="1"/>
          </p:cNvSpPr>
          <p:nvPr/>
        </p:nvSpPr>
        <p:spPr bwMode="auto">
          <a:xfrm>
            <a:off x="4419600" y="4343400"/>
            <a:ext cx="2133600" cy="0"/>
          </a:xfrm>
          <a:prstGeom prst="line">
            <a:avLst/>
          </a:prstGeom>
          <a:noFill/>
          <a:ln w="57150">
            <a:solidFill>
              <a:schemeClr val="tx1"/>
            </a:solidFill>
            <a:round/>
            <a:headEnd/>
            <a:tailEnd type="triangle" w="med" len="med"/>
          </a:ln>
          <a:effectLst/>
        </p:spPr>
        <p:txBody>
          <a:bodyPr/>
          <a:lstStyle/>
          <a:p>
            <a:endParaRPr lang="en-US"/>
          </a:p>
        </p:txBody>
      </p:sp>
      <p:sp>
        <p:nvSpPr>
          <p:cNvPr id="38946" name="Line 34"/>
          <p:cNvSpPr>
            <a:spLocks noChangeShapeType="1"/>
          </p:cNvSpPr>
          <p:nvPr/>
        </p:nvSpPr>
        <p:spPr bwMode="auto">
          <a:xfrm>
            <a:off x="4419600" y="4953000"/>
            <a:ext cx="990600" cy="0"/>
          </a:xfrm>
          <a:prstGeom prst="line">
            <a:avLst/>
          </a:prstGeom>
          <a:noFill/>
          <a:ln w="57150">
            <a:solidFill>
              <a:schemeClr val="tx1"/>
            </a:solidFill>
            <a:round/>
            <a:headEnd/>
            <a:tailEnd type="triangle" w="med" len="med"/>
          </a:ln>
          <a:effectLst/>
        </p:spPr>
        <p:txBody>
          <a:bodyPr/>
          <a:lstStyle/>
          <a:p>
            <a:endParaRPr lang="en-US"/>
          </a:p>
        </p:txBody>
      </p:sp>
      <p:sp>
        <p:nvSpPr>
          <p:cNvPr id="38947" name="Text Box 35"/>
          <p:cNvSpPr txBox="1">
            <a:spLocks noChangeArrowheads="1"/>
          </p:cNvSpPr>
          <p:nvPr/>
        </p:nvSpPr>
        <p:spPr bwMode="auto">
          <a:xfrm>
            <a:off x="7543800" y="3200400"/>
            <a:ext cx="1143000" cy="641350"/>
          </a:xfrm>
          <a:prstGeom prst="rect">
            <a:avLst/>
          </a:prstGeom>
          <a:noFill/>
          <a:ln w="9525" algn="ctr">
            <a:noFill/>
            <a:miter lim="800000"/>
            <a:headEnd/>
            <a:tailEnd/>
          </a:ln>
          <a:effectLst/>
        </p:spPr>
        <p:txBody>
          <a:bodyPr>
            <a:spAutoFit/>
          </a:bodyPr>
          <a:lstStyle/>
          <a:p>
            <a:pPr algn="ctr">
              <a:spcBef>
                <a:spcPct val="50000"/>
              </a:spcBef>
            </a:pPr>
            <a:r>
              <a:rPr lang="en-US" b="1">
                <a:latin typeface="Arial" charset="0"/>
              </a:rPr>
              <a:t>Study cohort</a:t>
            </a:r>
          </a:p>
        </p:txBody>
      </p:sp>
      <p:sp>
        <p:nvSpPr>
          <p:cNvPr id="38948" name="Text Box 36"/>
          <p:cNvSpPr txBox="1">
            <a:spLocks noChangeArrowheads="1"/>
          </p:cNvSpPr>
          <p:nvPr/>
        </p:nvSpPr>
        <p:spPr bwMode="auto">
          <a:xfrm>
            <a:off x="7467600" y="4191000"/>
            <a:ext cx="1524000" cy="641350"/>
          </a:xfrm>
          <a:prstGeom prst="rect">
            <a:avLst/>
          </a:prstGeom>
          <a:noFill/>
          <a:ln w="9525" algn="ctr">
            <a:noFill/>
            <a:miter lim="800000"/>
            <a:headEnd/>
            <a:tailEnd/>
          </a:ln>
          <a:effectLst/>
        </p:spPr>
        <p:txBody>
          <a:bodyPr>
            <a:spAutoFit/>
          </a:bodyPr>
          <a:lstStyle/>
          <a:p>
            <a:pPr algn="ctr">
              <a:spcBef>
                <a:spcPct val="50000"/>
              </a:spcBef>
            </a:pPr>
            <a:r>
              <a:rPr lang="en-US" b="1">
                <a:latin typeface="Arial" charset="0"/>
              </a:rPr>
              <a:t>Comparison  cohort</a:t>
            </a:r>
          </a:p>
        </p:txBody>
      </p:sp>
      <p:sp>
        <p:nvSpPr>
          <p:cNvPr id="35" name="Slide Number Placeholder 34"/>
          <p:cNvSpPr>
            <a:spLocks noGrp="1"/>
          </p:cNvSpPr>
          <p:nvPr>
            <p:ph type="sldNum" sz="quarter" idx="12"/>
          </p:nvPr>
        </p:nvSpPr>
        <p:spPr/>
        <p:txBody>
          <a:bodyPr/>
          <a:lstStyle/>
          <a:p>
            <a:fld id="{F0EECF0D-F409-4859-99CD-86EC7E61194F}" type="slidenum">
              <a:rPr lang="en-US" smtClean="0"/>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9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9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9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9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9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9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9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6" grpId="0"/>
      <p:bldP spid="38927" grpId="0"/>
      <p:bldP spid="38928" grpId="0"/>
      <p:bldP spid="38929" grpId="0"/>
      <p:bldP spid="38936" grpId="0"/>
      <p:bldP spid="38937" grpId="0"/>
      <p:bldP spid="38943" grpId="0" animBg="1"/>
      <p:bldP spid="38944" grpId="0" animBg="1"/>
      <p:bldP spid="38945" grpId="0" animBg="1"/>
      <p:bldP spid="389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176338"/>
            <a:ext cx="8305800" cy="390525"/>
          </a:xfrm>
        </p:spPr>
        <p:txBody>
          <a:bodyPr>
            <a:normAutofit fontScale="90000"/>
          </a:bodyPr>
          <a:lstStyle/>
          <a:p>
            <a:pPr eaLnBrk="1" hangingPunct="1"/>
            <a:r>
              <a:rPr lang="en-US" sz="4000" smtClean="0"/>
              <a:t>Multi-Sample Cohort Study Design</a:t>
            </a:r>
            <a:endParaRPr lang="en-US" sz="2800" smtClean="0"/>
          </a:p>
        </p:txBody>
      </p:sp>
      <p:sp>
        <p:nvSpPr>
          <p:cNvPr id="16387" name="Text Box 3"/>
          <p:cNvSpPr txBox="1">
            <a:spLocks noChangeArrowheads="1"/>
          </p:cNvSpPr>
          <p:nvPr/>
        </p:nvSpPr>
        <p:spPr bwMode="auto">
          <a:xfrm>
            <a:off x="1257300" y="3352800"/>
            <a:ext cx="1314450" cy="946150"/>
          </a:xfrm>
          <a:prstGeom prst="rect">
            <a:avLst/>
          </a:prstGeom>
          <a:noFill/>
          <a:ln w="9525">
            <a:noFill/>
            <a:miter lim="800000"/>
            <a:headEnd/>
            <a:tailEnd/>
          </a:ln>
        </p:spPr>
        <p:txBody>
          <a:bodyPr>
            <a:spAutoFit/>
          </a:bodyPr>
          <a:lstStyle/>
          <a:p>
            <a:pPr algn="ctr">
              <a:spcBef>
                <a:spcPct val="50000"/>
              </a:spcBef>
            </a:pPr>
            <a:r>
              <a:rPr lang="en-US" sz="2800">
                <a:solidFill>
                  <a:srgbClr val="010000"/>
                </a:solidFill>
              </a:rPr>
              <a:t>Study Cohort</a:t>
            </a:r>
          </a:p>
        </p:txBody>
      </p:sp>
      <p:sp>
        <p:nvSpPr>
          <p:cNvPr id="16388" name="Text Box 4"/>
          <p:cNvSpPr txBox="1">
            <a:spLocks noChangeArrowheads="1"/>
          </p:cNvSpPr>
          <p:nvPr/>
        </p:nvSpPr>
        <p:spPr bwMode="auto">
          <a:xfrm>
            <a:off x="3200400" y="3505200"/>
            <a:ext cx="1524000" cy="457200"/>
          </a:xfrm>
          <a:prstGeom prst="rect">
            <a:avLst/>
          </a:prstGeom>
          <a:noFill/>
          <a:ln w="9525">
            <a:noFill/>
            <a:miter lim="800000"/>
            <a:headEnd/>
            <a:tailEnd/>
          </a:ln>
        </p:spPr>
        <p:txBody>
          <a:bodyPr>
            <a:spAutoFit/>
          </a:bodyPr>
          <a:lstStyle/>
          <a:p>
            <a:pPr algn="ctr">
              <a:spcBef>
                <a:spcPct val="20000"/>
              </a:spcBef>
            </a:pPr>
            <a:r>
              <a:rPr lang="en-US">
                <a:solidFill>
                  <a:srgbClr val="010000"/>
                </a:solidFill>
              </a:rPr>
              <a:t>Exposed</a:t>
            </a:r>
          </a:p>
        </p:txBody>
      </p:sp>
      <p:sp>
        <p:nvSpPr>
          <p:cNvPr id="16389" name="Text Box 5"/>
          <p:cNvSpPr txBox="1">
            <a:spLocks noChangeArrowheads="1"/>
          </p:cNvSpPr>
          <p:nvPr/>
        </p:nvSpPr>
        <p:spPr bwMode="auto">
          <a:xfrm>
            <a:off x="2895600" y="5257800"/>
            <a:ext cx="2133600" cy="457200"/>
          </a:xfrm>
          <a:prstGeom prst="rect">
            <a:avLst/>
          </a:prstGeom>
          <a:noFill/>
          <a:ln w="9525">
            <a:noFill/>
            <a:miter lim="800000"/>
            <a:headEnd/>
            <a:tailEnd/>
          </a:ln>
        </p:spPr>
        <p:txBody>
          <a:bodyPr>
            <a:spAutoFit/>
          </a:bodyPr>
          <a:lstStyle/>
          <a:p>
            <a:pPr algn="ctr">
              <a:spcBef>
                <a:spcPct val="20000"/>
              </a:spcBef>
            </a:pPr>
            <a:r>
              <a:rPr lang="en-US">
                <a:solidFill>
                  <a:srgbClr val="010000"/>
                </a:solidFill>
              </a:rPr>
              <a:t>Not Exposed</a:t>
            </a:r>
          </a:p>
        </p:txBody>
      </p:sp>
      <p:sp>
        <p:nvSpPr>
          <p:cNvPr id="16390" name="Text Box 6"/>
          <p:cNvSpPr txBox="1">
            <a:spLocks noChangeArrowheads="1"/>
          </p:cNvSpPr>
          <p:nvPr/>
        </p:nvSpPr>
        <p:spPr bwMode="auto">
          <a:xfrm>
            <a:off x="7086600" y="2819400"/>
            <a:ext cx="1676400" cy="519113"/>
          </a:xfrm>
          <a:prstGeom prst="rect">
            <a:avLst/>
          </a:prstGeom>
          <a:noFill/>
          <a:ln w="9525">
            <a:noFill/>
            <a:miter lim="800000"/>
            <a:headEnd/>
            <a:tailEnd/>
          </a:ln>
        </p:spPr>
        <p:txBody>
          <a:bodyPr>
            <a:spAutoFit/>
          </a:bodyPr>
          <a:lstStyle/>
          <a:p>
            <a:pPr>
              <a:spcBef>
                <a:spcPct val="50000"/>
              </a:spcBef>
            </a:pPr>
            <a:r>
              <a:rPr lang="en-US" sz="2800">
                <a:solidFill>
                  <a:srgbClr val="010000"/>
                </a:solidFill>
              </a:rPr>
              <a:t>Diseased</a:t>
            </a:r>
          </a:p>
        </p:txBody>
      </p:sp>
      <p:sp>
        <p:nvSpPr>
          <p:cNvPr id="16391" name="Text Box 7"/>
          <p:cNvSpPr txBox="1">
            <a:spLocks noChangeArrowheads="1"/>
          </p:cNvSpPr>
          <p:nvPr/>
        </p:nvSpPr>
        <p:spPr bwMode="auto">
          <a:xfrm>
            <a:off x="6781800" y="3900488"/>
            <a:ext cx="2514600" cy="519112"/>
          </a:xfrm>
          <a:prstGeom prst="rect">
            <a:avLst/>
          </a:prstGeom>
          <a:noFill/>
          <a:ln w="9525">
            <a:noFill/>
            <a:miter lim="800000"/>
            <a:headEnd/>
            <a:tailEnd/>
          </a:ln>
        </p:spPr>
        <p:txBody>
          <a:bodyPr>
            <a:spAutoFit/>
          </a:bodyPr>
          <a:lstStyle/>
          <a:p>
            <a:pPr>
              <a:spcBef>
                <a:spcPct val="50000"/>
              </a:spcBef>
            </a:pPr>
            <a:r>
              <a:rPr lang="en-US" sz="2800">
                <a:solidFill>
                  <a:srgbClr val="010000"/>
                </a:solidFill>
              </a:rPr>
              <a:t>Not Diseased</a:t>
            </a:r>
          </a:p>
        </p:txBody>
      </p:sp>
      <p:sp>
        <p:nvSpPr>
          <p:cNvPr id="16392" name="Text Box 8"/>
          <p:cNvSpPr txBox="1">
            <a:spLocks noChangeArrowheads="1"/>
          </p:cNvSpPr>
          <p:nvPr/>
        </p:nvSpPr>
        <p:spPr bwMode="auto">
          <a:xfrm>
            <a:off x="7086600" y="4648200"/>
            <a:ext cx="1676400" cy="519113"/>
          </a:xfrm>
          <a:prstGeom prst="rect">
            <a:avLst/>
          </a:prstGeom>
          <a:noFill/>
          <a:ln w="9525">
            <a:noFill/>
            <a:miter lim="800000"/>
            <a:headEnd/>
            <a:tailEnd/>
          </a:ln>
        </p:spPr>
        <p:txBody>
          <a:bodyPr>
            <a:spAutoFit/>
          </a:bodyPr>
          <a:lstStyle/>
          <a:p>
            <a:pPr>
              <a:spcBef>
                <a:spcPct val="50000"/>
              </a:spcBef>
            </a:pPr>
            <a:r>
              <a:rPr lang="en-US" sz="2800">
                <a:solidFill>
                  <a:srgbClr val="010000"/>
                </a:solidFill>
              </a:rPr>
              <a:t>Diseased</a:t>
            </a:r>
          </a:p>
        </p:txBody>
      </p:sp>
      <p:sp>
        <p:nvSpPr>
          <p:cNvPr id="16393" name="Text Box 9"/>
          <p:cNvSpPr txBox="1">
            <a:spLocks noChangeArrowheads="1"/>
          </p:cNvSpPr>
          <p:nvPr/>
        </p:nvSpPr>
        <p:spPr bwMode="auto">
          <a:xfrm>
            <a:off x="6781800" y="5653088"/>
            <a:ext cx="2819400" cy="519112"/>
          </a:xfrm>
          <a:prstGeom prst="rect">
            <a:avLst/>
          </a:prstGeom>
          <a:noFill/>
          <a:ln w="9525">
            <a:noFill/>
            <a:miter lim="800000"/>
            <a:headEnd/>
            <a:tailEnd/>
          </a:ln>
        </p:spPr>
        <p:txBody>
          <a:bodyPr>
            <a:spAutoFit/>
          </a:bodyPr>
          <a:lstStyle/>
          <a:p>
            <a:pPr>
              <a:spcBef>
                <a:spcPct val="50000"/>
              </a:spcBef>
            </a:pPr>
            <a:r>
              <a:rPr lang="en-US" sz="2800">
                <a:solidFill>
                  <a:srgbClr val="010000"/>
                </a:solidFill>
              </a:rPr>
              <a:t>Not Diseased</a:t>
            </a:r>
          </a:p>
        </p:txBody>
      </p:sp>
      <p:sp>
        <p:nvSpPr>
          <p:cNvPr id="16394" name="Rectangle 10"/>
          <p:cNvSpPr>
            <a:spLocks noChangeArrowheads="1"/>
          </p:cNvSpPr>
          <p:nvPr/>
        </p:nvSpPr>
        <p:spPr bwMode="auto">
          <a:xfrm>
            <a:off x="762000" y="1676400"/>
            <a:ext cx="8077200" cy="4495800"/>
          </a:xfrm>
          <a:prstGeom prst="rect">
            <a:avLst/>
          </a:prstGeom>
          <a:noFill/>
          <a:ln w="9525">
            <a:solidFill>
              <a:schemeClr val="tx1"/>
            </a:solidFill>
            <a:miter lim="800000"/>
            <a:headEnd/>
            <a:tailEnd/>
          </a:ln>
        </p:spPr>
        <p:txBody>
          <a:bodyPr wrap="none" anchor="ctr"/>
          <a:lstStyle/>
          <a:p>
            <a:pPr algn="ctr"/>
            <a:endParaRPr lang="en-US" b="0">
              <a:solidFill>
                <a:srgbClr val="010000"/>
              </a:solidFill>
            </a:endParaRPr>
          </a:p>
        </p:txBody>
      </p:sp>
      <p:grpSp>
        <p:nvGrpSpPr>
          <p:cNvPr id="2" name="Group 11"/>
          <p:cNvGrpSpPr>
            <a:grpSpLocks/>
          </p:cNvGrpSpPr>
          <p:nvPr/>
        </p:nvGrpSpPr>
        <p:grpSpPr bwMode="auto">
          <a:xfrm>
            <a:off x="4800600" y="3124200"/>
            <a:ext cx="2133600" cy="2819400"/>
            <a:chOff x="3552" y="1632"/>
            <a:chExt cx="816" cy="1776"/>
          </a:xfrm>
        </p:grpSpPr>
        <p:cxnSp>
          <p:nvCxnSpPr>
            <p:cNvPr id="16401" name="AutoShape 12"/>
            <p:cNvCxnSpPr>
              <a:cxnSpLocks noChangeShapeType="1"/>
            </p:cNvCxnSpPr>
            <p:nvPr/>
          </p:nvCxnSpPr>
          <p:spPr bwMode="auto">
            <a:xfrm flipV="1">
              <a:off x="3552" y="2784"/>
              <a:ext cx="816" cy="336"/>
            </a:xfrm>
            <a:prstGeom prst="bentConnector3">
              <a:avLst>
                <a:gd name="adj1" fmla="val 50000"/>
              </a:avLst>
            </a:prstGeom>
            <a:noFill/>
            <a:ln w="28575">
              <a:solidFill>
                <a:schemeClr val="tx1"/>
              </a:solidFill>
              <a:miter lim="800000"/>
              <a:headEnd/>
              <a:tailEnd type="triangle" w="med" len="med"/>
            </a:ln>
          </p:spPr>
        </p:cxnSp>
        <p:cxnSp>
          <p:nvCxnSpPr>
            <p:cNvPr id="16402" name="AutoShape 13"/>
            <p:cNvCxnSpPr>
              <a:cxnSpLocks noChangeShapeType="1"/>
            </p:cNvCxnSpPr>
            <p:nvPr/>
          </p:nvCxnSpPr>
          <p:spPr bwMode="auto">
            <a:xfrm>
              <a:off x="3552" y="3120"/>
              <a:ext cx="816" cy="288"/>
            </a:xfrm>
            <a:prstGeom prst="bentConnector3">
              <a:avLst>
                <a:gd name="adj1" fmla="val 50000"/>
              </a:avLst>
            </a:prstGeom>
            <a:noFill/>
            <a:ln w="28575">
              <a:solidFill>
                <a:schemeClr val="tx1"/>
              </a:solidFill>
              <a:miter lim="800000"/>
              <a:headEnd/>
              <a:tailEnd type="triangle" w="med" len="med"/>
            </a:ln>
          </p:spPr>
        </p:cxnSp>
        <p:cxnSp>
          <p:nvCxnSpPr>
            <p:cNvPr id="16403" name="AutoShape 14"/>
            <p:cNvCxnSpPr>
              <a:cxnSpLocks noChangeShapeType="1"/>
            </p:cNvCxnSpPr>
            <p:nvPr/>
          </p:nvCxnSpPr>
          <p:spPr bwMode="auto">
            <a:xfrm flipV="1">
              <a:off x="3552" y="1632"/>
              <a:ext cx="816" cy="336"/>
            </a:xfrm>
            <a:prstGeom prst="bentConnector3">
              <a:avLst>
                <a:gd name="adj1" fmla="val 50000"/>
              </a:avLst>
            </a:prstGeom>
            <a:noFill/>
            <a:ln w="28575">
              <a:solidFill>
                <a:schemeClr val="tx1"/>
              </a:solidFill>
              <a:miter lim="800000"/>
              <a:headEnd/>
              <a:tailEnd type="triangle" w="med" len="med"/>
            </a:ln>
          </p:spPr>
        </p:cxnSp>
        <p:cxnSp>
          <p:nvCxnSpPr>
            <p:cNvPr id="16404" name="AutoShape 15"/>
            <p:cNvCxnSpPr>
              <a:cxnSpLocks noChangeShapeType="1"/>
            </p:cNvCxnSpPr>
            <p:nvPr/>
          </p:nvCxnSpPr>
          <p:spPr bwMode="auto">
            <a:xfrm>
              <a:off x="3552" y="1968"/>
              <a:ext cx="816" cy="288"/>
            </a:xfrm>
            <a:prstGeom prst="bentConnector3">
              <a:avLst>
                <a:gd name="adj1" fmla="val 50000"/>
              </a:avLst>
            </a:prstGeom>
            <a:noFill/>
            <a:ln w="28575">
              <a:solidFill>
                <a:schemeClr val="tx1"/>
              </a:solidFill>
              <a:miter lim="800000"/>
              <a:headEnd/>
              <a:tailEnd type="triangle" w="med" len="med"/>
            </a:ln>
          </p:spPr>
        </p:cxnSp>
      </p:grpSp>
      <p:sp>
        <p:nvSpPr>
          <p:cNvPr id="16396" name="Line 16"/>
          <p:cNvSpPr>
            <a:spLocks noChangeShapeType="1"/>
          </p:cNvSpPr>
          <p:nvPr/>
        </p:nvSpPr>
        <p:spPr bwMode="auto">
          <a:xfrm>
            <a:off x="914400" y="2514600"/>
            <a:ext cx="7391400" cy="0"/>
          </a:xfrm>
          <a:prstGeom prst="line">
            <a:avLst/>
          </a:prstGeom>
          <a:noFill/>
          <a:ln w="76200">
            <a:solidFill>
              <a:schemeClr val="accent2"/>
            </a:solidFill>
            <a:miter lim="800000"/>
            <a:headEnd/>
            <a:tailEnd type="triangle" w="med" len="med"/>
          </a:ln>
        </p:spPr>
        <p:txBody>
          <a:bodyPr wrap="none"/>
          <a:lstStyle/>
          <a:p>
            <a:endParaRPr lang="en-US"/>
          </a:p>
        </p:txBody>
      </p:sp>
      <p:sp>
        <p:nvSpPr>
          <p:cNvPr id="16397" name="Text Box 17"/>
          <p:cNvSpPr txBox="1">
            <a:spLocks noChangeArrowheads="1"/>
          </p:cNvSpPr>
          <p:nvPr/>
        </p:nvSpPr>
        <p:spPr bwMode="auto">
          <a:xfrm>
            <a:off x="3200400" y="2057400"/>
            <a:ext cx="3200400" cy="457200"/>
          </a:xfrm>
          <a:prstGeom prst="rect">
            <a:avLst/>
          </a:prstGeom>
          <a:noFill/>
          <a:ln w="9525">
            <a:noFill/>
            <a:miter lim="800000"/>
            <a:headEnd/>
            <a:tailEnd/>
          </a:ln>
        </p:spPr>
        <p:txBody>
          <a:bodyPr>
            <a:spAutoFit/>
          </a:bodyPr>
          <a:lstStyle/>
          <a:p>
            <a:pPr algn="ctr">
              <a:spcBef>
                <a:spcPct val="50000"/>
              </a:spcBef>
            </a:pPr>
            <a:r>
              <a:rPr lang="en-US">
                <a:solidFill>
                  <a:srgbClr val="CC3300"/>
                </a:solidFill>
              </a:rPr>
              <a:t>TIME</a:t>
            </a:r>
          </a:p>
        </p:txBody>
      </p:sp>
      <p:sp>
        <p:nvSpPr>
          <p:cNvPr id="16398" name="Rectangle 18"/>
          <p:cNvSpPr>
            <a:spLocks noChangeArrowheads="1"/>
          </p:cNvSpPr>
          <p:nvPr/>
        </p:nvSpPr>
        <p:spPr bwMode="auto">
          <a:xfrm>
            <a:off x="3124200" y="3352800"/>
            <a:ext cx="1676400" cy="762000"/>
          </a:xfrm>
          <a:prstGeom prst="rect">
            <a:avLst/>
          </a:prstGeom>
          <a:noFill/>
          <a:ln w="9525">
            <a:solidFill>
              <a:schemeClr val="tx1"/>
            </a:solidFill>
            <a:miter lim="800000"/>
            <a:headEnd/>
            <a:tailEnd/>
          </a:ln>
        </p:spPr>
        <p:txBody>
          <a:bodyPr wrap="none" anchor="ctr"/>
          <a:lstStyle/>
          <a:p>
            <a:endParaRPr lang="en-US"/>
          </a:p>
        </p:txBody>
      </p:sp>
      <p:sp>
        <p:nvSpPr>
          <p:cNvPr id="16399" name="Rectangle 19"/>
          <p:cNvSpPr>
            <a:spLocks noChangeArrowheads="1"/>
          </p:cNvSpPr>
          <p:nvPr/>
        </p:nvSpPr>
        <p:spPr bwMode="auto">
          <a:xfrm>
            <a:off x="3124200" y="5105400"/>
            <a:ext cx="1676400" cy="762000"/>
          </a:xfrm>
          <a:prstGeom prst="rect">
            <a:avLst/>
          </a:prstGeom>
          <a:noFill/>
          <a:ln w="9525">
            <a:solidFill>
              <a:schemeClr val="tx1"/>
            </a:solidFill>
            <a:miter lim="800000"/>
            <a:headEnd/>
            <a:tailEnd/>
          </a:ln>
        </p:spPr>
        <p:txBody>
          <a:bodyPr wrap="none" anchor="ctr"/>
          <a:lstStyle/>
          <a:p>
            <a:endParaRPr lang="en-US"/>
          </a:p>
        </p:txBody>
      </p:sp>
      <p:sp>
        <p:nvSpPr>
          <p:cNvPr id="16400" name="Text Box 20"/>
          <p:cNvSpPr txBox="1">
            <a:spLocks noChangeArrowheads="1"/>
          </p:cNvSpPr>
          <p:nvPr/>
        </p:nvSpPr>
        <p:spPr bwMode="auto">
          <a:xfrm>
            <a:off x="1219200" y="5029200"/>
            <a:ext cx="1562100" cy="946150"/>
          </a:xfrm>
          <a:prstGeom prst="rect">
            <a:avLst/>
          </a:prstGeom>
          <a:noFill/>
          <a:ln w="9525">
            <a:noFill/>
            <a:miter lim="800000"/>
            <a:headEnd/>
            <a:tailEnd/>
          </a:ln>
        </p:spPr>
        <p:txBody>
          <a:bodyPr>
            <a:spAutoFit/>
          </a:bodyPr>
          <a:lstStyle/>
          <a:p>
            <a:pPr algn="ctr">
              <a:spcBef>
                <a:spcPct val="50000"/>
              </a:spcBef>
            </a:pPr>
            <a:r>
              <a:rPr lang="en-US" sz="2800" dirty="0">
                <a:solidFill>
                  <a:srgbClr val="002060"/>
                </a:solidFill>
              </a:rPr>
              <a:t>Control Cohort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68313" y="260350"/>
            <a:ext cx="8229600" cy="882650"/>
          </a:xfrm>
        </p:spPr>
        <p:txBody>
          <a:bodyPr>
            <a:normAutofit/>
          </a:bodyPr>
          <a:lstStyle/>
          <a:p>
            <a:pPr eaLnBrk="1" hangingPunct="1"/>
            <a:r>
              <a:rPr lang="en-ZA" sz="4000" b="1" dirty="0" smtClean="0"/>
              <a:t>Cohort studies</a:t>
            </a:r>
          </a:p>
        </p:txBody>
      </p:sp>
      <p:sp>
        <p:nvSpPr>
          <p:cNvPr id="36867" name="Rectangle 3"/>
          <p:cNvSpPr>
            <a:spLocks noGrp="1" noChangeArrowheads="1"/>
          </p:cNvSpPr>
          <p:nvPr>
            <p:ph type="body" idx="1"/>
          </p:nvPr>
        </p:nvSpPr>
        <p:spPr>
          <a:xfrm>
            <a:off x="468313" y="1143001"/>
            <a:ext cx="8370887" cy="5105399"/>
          </a:xfrm>
        </p:spPr>
        <p:txBody>
          <a:bodyPr>
            <a:normAutofit/>
          </a:bodyPr>
          <a:lstStyle/>
          <a:p>
            <a:pPr eaLnBrk="1" hangingPunct="1">
              <a:lnSpc>
                <a:spcPct val="120000"/>
              </a:lnSpc>
            </a:pPr>
            <a:r>
              <a:rPr lang="en-ZA" dirty="0" smtClean="0"/>
              <a:t>Start with group of individuals without the outcome of interest: </a:t>
            </a:r>
            <a:r>
              <a:rPr lang="en-ZA" b="1" dirty="0" smtClean="0">
                <a:solidFill>
                  <a:srgbClr val="996600"/>
                </a:solidFill>
              </a:rPr>
              <a:t>“at risk”.</a:t>
            </a:r>
          </a:p>
          <a:p>
            <a:pPr eaLnBrk="1" hangingPunct="1">
              <a:lnSpc>
                <a:spcPct val="120000"/>
              </a:lnSpc>
            </a:pPr>
            <a:r>
              <a:rPr lang="en-ZA" dirty="0" smtClean="0"/>
              <a:t>Identify those exposed and those not exposed to the factor of interest.</a:t>
            </a:r>
          </a:p>
          <a:p>
            <a:pPr eaLnBrk="1" hangingPunct="1">
              <a:lnSpc>
                <a:spcPct val="120000"/>
              </a:lnSpc>
            </a:pPr>
            <a:r>
              <a:rPr lang="en-ZA" dirty="0" smtClean="0"/>
              <a:t>Follow forward in time to observe incidence of disease or outcome.</a:t>
            </a:r>
          </a:p>
          <a:p>
            <a:pPr eaLnBrk="1" hangingPunct="1">
              <a:lnSpc>
                <a:spcPct val="120000"/>
              </a:lnSpc>
            </a:pPr>
            <a:r>
              <a:rPr lang="en-ZA" dirty="0" smtClean="0"/>
              <a:t>Compare the incidence rates in the exposed and unexposed groups.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ChangeArrowheads="1"/>
          </p:cNvSpPr>
          <p:nvPr/>
        </p:nvSpPr>
        <p:spPr bwMode="auto">
          <a:xfrm>
            <a:off x="59705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17" name="Rectangle 5"/>
          <p:cNvSpPr>
            <a:spLocks noChangeArrowheads="1"/>
          </p:cNvSpPr>
          <p:nvPr/>
        </p:nvSpPr>
        <p:spPr bwMode="auto">
          <a:xfrm>
            <a:off x="5970588" y="4032250"/>
            <a:ext cx="1350962" cy="1079500"/>
          </a:xfrm>
          <a:prstGeom prst="rect">
            <a:avLst/>
          </a:prstGeom>
          <a:noFill/>
          <a:ln w="25400">
            <a:solidFill>
              <a:schemeClr val="tx1"/>
            </a:solidFill>
            <a:miter lim="800000"/>
            <a:headEnd/>
            <a:tailEnd/>
          </a:ln>
          <a:effectLst/>
        </p:spPr>
        <p:txBody>
          <a:bodyPr wrap="none" anchor="ctr"/>
          <a:lstStyle/>
          <a:p>
            <a:endParaRPr lang="en-US"/>
          </a:p>
        </p:txBody>
      </p:sp>
      <p:sp>
        <p:nvSpPr>
          <p:cNvPr id="38919" name="Rectangle 7"/>
          <p:cNvSpPr>
            <a:spLocks noChangeArrowheads="1"/>
          </p:cNvSpPr>
          <p:nvPr/>
        </p:nvSpPr>
        <p:spPr bwMode="auto">
          <a:xfrm>
            <a:off x="46751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0" name="Rectangle 8"/>
          <p:cNvSpPr>
            <a:spLocks noChangeArrowheads="1"/>
          </p:cNvSpPr>
          <p:nvPr/>
        </p:nvSpPr>
        <p:spPr bwMode="auto">
          <a:xfrm>
            <a:off x="4675188" y="40322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3" name="Rectangle 11"/>
          <p:cNvSpPr>
            <a:spLocks noChangeArrowheads="1"/>
          </p:cNvSpPr>
          <p:nvPr/>
        </p:nvSpPr>
        <p:spPr bwMode="auto">
          <a:xfrm>
            <a:off x="3379788" y="40322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38924" name="Rectangle 12"/>
          <p:cNvSpPr>
            <a:spLocks noChangeArrowheads="1"/>
          </p:cNvSpPr>
          <p:nvPr/>
        </p:nvSpPr>
        <p:spPr bwMode="auto">
          <a:xfrm>
            <a:off x="3379788" y="2965450"/>
            <a:ext cx="1350962" cy="1079500"/>
          </a:xfrm>
          <a:prstGeom prst="rect">
            <a:avLst/>
          </a:prstGeom>
          <a:solidFill>
            <a:schemeClr val="bg1"/>
          </a:solidFill>
          <a:ln w="25400">
            <a:solidFill>
              <a:schemeClr val="tx1"/>
            </a:solidFill>
            <a:miter lim="800000"/>
            <a:headEnd/>
            <a:tailEnd/>
          </a:ln>
          <a:effectLst/>
        </p:spPr>
        <p:txBody>
          <a:bodyPr wrap="none" anchor="ctr"/>
          <a:lstStyle/>
          <a:p>
            <a:endParaRPr lang="en-US" dirty="0"/>
          </a:p>
        </p:txBody>
      </p:sp>
      <p:sp>
        <p:nvSpPr>
          <p:cNvPr id="38925" name="Rectangle 13"/>
          <p:cNvSpPr>
            <a:spLocks noChangeArrowheads="1"/>
          </p:cNvSpPr>
          <p:nvPr/>
        </p:nvSpPr>
        <p:spPr bwMode="auto">
          <a:xfrm>
            <a:off x="381000" y="228600"/>
            <a:ext cx="8305800" cy="1104900"/>
          </a:xfrm>
          <a:prstGeom prst="rect">
            <a:avLst/>
          </a:prstGeom>
          <a:noFill/>
          <a:ln w="9525">
            <a:noFill/>
            <a:miter lim="800000"/>
            <a:headEnd/>
            <a:tailEnd/>
          </a:ln>
          <a:effectLst/>
        </p:spPr>
        <p:txBody>
          <a:bodyPr lIns="92075" tIns="46038" rIns="92075" bIns="46038" anchor="ctr"/>
          <a:lstStyle/>
          <a:p>
            <a:pPr algn="ctr"/>
            <a:r>
              <a:rPr lang="en-US" sz="2400" dirty="0">
                <a:solidFill>
                  <a:schemeClr val="tx2"/>
                </a:solidFill>
                <a:effectLst>
                  <a:outerShdw blurRad="38100" dist="38100" dir="2700000" algn="tl">
                    <a:srgbClr val="000000"/>
                  </a:outerShdw>
                </a:effectLst>
              </a:rPr>
              <a:t>Frame work of Cohort studies</a:t>
            </a:r>
          </a:p>
        </p:txBody>
      </p:sp>
      <p:sp>
        <p:nvSpPr>
          <p:cNvPr id="38926" name="Rectangle 14"/>
          <p:cNvSpPr>
            <a:spLocks noChangeArrowheads="1"/>
          </p:cNvSpPr>
          <p:nvPr/>
        </p:nvSpPr>
        <p:spPr bwMode="auto">
          <a:xfrm>
            <a:off x="5105400" y="4268788"/>
            <a:ext cx="420688" cy="519112"/>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c</a:t>
            </a:r>
            <a:endParaRPr lang="en-US" sz="2800">
              <a:solidFill>
                <a:schemeClr val="bg2"/>
              </a:solidFill>
              <a:latin typeface="Arial Black" pitchFamily="34" charset="0"/>
            </a:endParaRPr>
          </a:p>
        </p:txBody>
      </p:sp>
      <p:sp>
        <p:nvSpPr>
          <p:cNvPr id="38927" name="Rectangle 15"/>
          <p:cNvSpPr>
            <a:spLocks noChangeArrowheads="1"/>
          </p:cNvSpPr>
          <p:nvPr/>
        </p:nvSpPr>
        <p:spPr bwMode="auto">
          <a:xfrm>
            <a:off x="3846513" y="4268788"/>
            <a:ext cx="892175" cy="519112"/>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c+d</a:t>
            </a:r>
            <a:endParaRPr lang="en-US" sz="2800">
              <a:solidFill>
                <a:schemeClr val="bg2"/>
              </a:solidFill>
              <a:latin typeface="Arial Black" pitchFamily="34" charset="0"/>
            </a:endParaRPr>
          </a:p>
        </p:txBody>
      </p:sp>
      <p:sp>
        <p:nvSpPr>
          <p:cNvPr id="38928" name="Rectangle 16"/>
          <p:cNvSpPr>
            <a:spLocks noChangeArrowheads="1"/>
          </p:cNvSpPr>
          <p:nvPr/>
        </p:nvSpPr>
        <p:spPr bwMode="auto">
          <a:xfrm>
            <a:off x="5065713" y="3276600"/>
            <a:ext cx="420687"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a</a:t>
            </a:r>
            <a:endParaRPr lang="en-US" sz="2800">
              <a:solidFill>
                <a:schemeClr val="bg2"/>
              </a:solidFill>
              <a:latin typeface="Arial Black" pitchFamily="34" charset="0"/>
            </a:endParaRPr>
          </a:p>
        </p:txBody>
      </p:sp>
      <p:sp>
        <p:nvSpPr>
          <p:cNvPr id="38929" name="Rectangle 17"/>
          <p:cNvSpPr>
            <a:spLocks noChangeArrowheads="1"/>
          </p:cNvSpPr>
          <p:nvPr/>
        </p:nvSpPr>
        <p:spPr bwMode="auto">
          <a:xfrm>
            <a:off x="3810000" y="3276600"/>
            <a:ext cx="89217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dirty="0" err="1">
                <a:solidFill>
                  <a:schemeClr val="tx2"/>
                </a:solidFill>
                <a:latin typeface="Arial Black" pitchFamily="34" charset="0"/>
              </a:rPr>
              <a:t>a+b</a:t>
            </a:r>
            <a:endParaRPr lang="en-US" sz="2800" dirty="0">
              <a:solidFill>
                <a:schemeClr val="bg2"/>
              </a:solidFill>
              <a:latin typeface="Arial Black" pitchFamily="34" charset="0"/>
            </a:endParaRPr>
          </a:p>
        </p:txBody>
      </p:sp>
      <p:sp>
        <p:nvSpPr>
          <p:cNvPr id="38930" name="Rectangle 18"/>
          <p:cNvSpPr>
            <a:spLocks noChangeArrowheads="1"/>
          </p:cNvSpPr>
          <p:nvPr/>
        </p:nvSpPr>
        <p:spPr bwMode="auto">
          <a:xfrm>
            <a:off x="3633788" y="2362200"/>
            <a:ext cx="91122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dirty="0">
                <a:latin typeface="Arial" charset="0"/>
              </a:rPr>
              <a:t>Total</a:t>
            </a:r>
          </a:p>
        </p:txBody>
      </p:sp>
      <p:sp>
        <p:nvSpPr>
          <p:cNvPr id="38931" name="Rectangle 19"/>
          <p:cNvSpPr>
            <a:spLocks noChangeArrowheads="1"/>
          </p:cNvSpPr>
          <p:nvPr/>
        </p:nvSpPr>
        <p:spPr bwMode="auto">
          <a:xfrm>
            <a:off x="4987925" y="2362200"/>
            <a:ext cx="72707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Yes</a:t>
            </a:r>
          </a:p>
        </p:txBody>
      </p:sp>
      <p:sp>
        <p:nvSpPr>
          <p:cNvPr id="38932" name="Rectangle 20"/>
          <p:cNvSpPr>
            <a:spLocks noChangeArrowheads="1"/>
          </p:cNvSpPr>
          <p:nvPr/>
        </p:nvSpPr>
        <p:spPr bwMode="auto">
          <a:xfrm>
            <a:off x="3867150" y="1625600"/>
            <a:ext cx="224472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Times New Roman" pitchFamily="18" charset="0"/>
              </a:rPr>
              <a:t>Disease Status</a:t>
            </a:r>
            <a:endParaRPr lang="en-US" sz="2800" b="1">
              <a:solidFill>
                <a:schemeClr val="tx2"/>
              </a:solidFill>
              <a:latin typeface="Arial" charset="0"/>
            </a:endParaRPr>
          </a:p>
        </p:txBody>
      </p:sp>
      <p:sp>
        <p:nvSpPr>
          <p:cNvPr id="38933" name="Rectangle 21"/>
          <p:cNvSpPr>
            <a:spLocks noChangeArrowheads="1"/>
          </p:cNvSpPr>
          <p:nvPr/>
        </p:nvSpPr>
        <p:spPr bwMode="auto">
          <a:xfrm>
            <a:off x="2414588" y="3276600"/>
            <a:ext cx="727075"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Yes</a:t>
            </a:r>
          </a:p>
        </p:txBody>
      </p:sp>
      <p:sp>
        <p:nvSpPr>
          <p:cNvPr id="38934" name="Rectangle 22"/>
          <p:cNvSpPr>
            <a:spLocks noChangeArrowheads="1"/>
          </p:cNvSpPr>
          <p:nvPr/>
        </p:nvSpPr>
        <p:spPr bwMode="auto">
          <a:xfrm>
            <a:off x="2549525" y="4191000"/>
            <a:ext cx="590550"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No</a:t>
            </a:r>
          </a:p>
        </p:txBody>
      </p:sp>
      <p:sp>
        <p:nvSpPr>
          <p:cNvPr id="38935" name="Rectangle 23"/>
          <p:cNvSpPr>
            <a:spLocks noChangeArrowheads="1"/>
          </p:cNvSpPr>
          <p:nvPr/>
        </p:nvSpPr>
        <p:spPr bwMode="auto">
          <a:xfrm>
            <a:off x="685800" y="3429000"/>
            <a:ext cx="1625600" cy="946150"/>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Times New Roman" pitchFamily="18" charset="0"/>
              </a:rPr>
              <a:t>Exposure</a:t>
            </a:r>
            <a:r>
              <a:rPr lang="en-US" sz="2800" b="1">
                <a:solidFill>
                  <a:schemeClr val="tx2"/>
                </a:solidFill>
                <a:latin typeface="Arial" charset="0"/>
              </a:rPr>
              <a:t> </a:t>
            </a:r>
          </a:p>
          <a:p>
            <a:pPr eaLnBrk="0" hangingPunct="0"/>
            <a:r>
              <a:rPr lang="en-US" sz="2800">
                <a:solidFill>
                  <a:schemeClr val="tx2"/>
                </a:solidFill>
                <a:latin typeface="Times New Roman" pitchFamily="18" charset="0"/>
              </a:rPr>
              <a:t>Status</a:t>
            </a:r>
            <a:endParaRPr lang="en-US" sz="2800" b="1">
              <a:solidFill>
                <a:schemeClr val="tx2"/>
              </a:solidFill>
              <a:latin typeface="Arial" charset="0"/>
            </a:endParaRPr>
          </a:p>
        </p:txBody>
      </p:sp>
      <p:sp>
        <p:nvSpPr>
          <p:cNvPr id="38936" name="Rectangle 24"/>
          <p:cNvSpPr>
            <a:spLocks noChangeArrowheads="1"/>
          </p:cNvSpPr>
          <p:nvPr/>
        </p:nvSpPr>
        <p:spPr bwMode="auto">
          <a:xfrm>
            <a:off x="6075363" y="3305175"/>
            <a:ext cx="777875"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  b </a:t>
            </a:r>
            <a:endParaRPr lang="en-US" sz="2800">
              <a:solidFill>
                <a:schemeClr val="bg2"/>
              </a:solidFill>
              <a:latin typeface="Arial Black" pitchFamily="34" charset="0"/>
            </a:endParaRPr>
          </a:p>
        </p:txBody>
      </p:sp>
      <p:sp>
        <p:nvSpPr>
          <p:cNvPr id="38937" name="Rectangle 25"/>
          <p:cNvSpPr>
            <a:spLocks noChangeArrowheads="1"/>
          </p:cNvSpPr>
          <p:nvPr/>
        </p:nvSpPr>
        <p:spPr bwMode="auto">
          <a:xfrm>
            <a:off x="6096000" y="4295775"/>
            <a:ext cx="658813" cy="519113"/>
          </a:xfrm>
          <a:prstGeom prst="rect">
            <a:avLst/>
          </a:prstGeom>
          <a:noFill/>
          <a:ln w="9525">
            <a:noFill/>
            <a:miter lim="800000"/>
            <a:headEnd/>
            <a:tailEnd/>
          </a:ln>
          <a:effectLst/>
        </p:spPr>
        <p:txBody>
          <a:bodyPr wrap="none" lIns="92075" tIns="46038" rIns="92075" bIns="46038">
            <a:spAutoFit/>
          </a:bodyPr>
          <a:lstStyle/>
          <a:p>
            <a:pPr eaLnBrk="0" hangingPunct="0"/>
            <a:r>
              <a:rPr lang="en-US" sz="2800">
                <a:solidFill>
                  <a:schemeClr val="tx2"/>
                </a:solidFill>
                <a:latin typeface="Arial Black" pitchFamily="34" charset="0"/>
              </a:rPr>
              <a:t>  d</a:t>
            </a:r>
          </a:p>
        </p:txBody>
      </p:sp>
      <p:sp>
        <p:nvSpPr>
          <p:cNvPr id="38940" name="Line 28"/>
          <p:cNvSpPr>
            <a:spLocks noChangeShapeType="1"/>
          </p:cNvSpPr>
          <p:nvPr/>
        </p:nvSpPr>
        <p:spPr bwMode="auto">
          <a:xfrm flipV="1">
            <a:off x="6019800" y="2135188"/>
            <a:ext cx="0" cy="836612"/>
          </a:xfrm>
          <a:prstGeom prst="line">
            <a:avLst/>
          </a:prstGeom>
          <a:noFill/>
          <a:ln w="25400">
            <a:solidFill>
              <a:schemeClr val="tx1"/>
            </a:solidFill>
            <a:round/>
            <a:headEnd type="none" w="sm" len="sm"/>
            <a:tailEnd type="none" w="sm" len="sm"/>
          </a:ln>
          <a:effectLst/>
        </p:spPr>
        <p:txBody>
          <a:bodyPr wrap="none" anchor="ctr"/>
          <a:lstStyle/>
          <a:p>
            <a:endParaRPr lang="en-US"/>
          </a:p>
        </p:txBody>
      </p:sp>
      <p:sp>
        <p:nvSpPr>
          <p:cNvPr id="38941" name="Rectangle 29"/>
          <p:cNvSpPr>
            <a:spLocks noChangeArrowheads="1"/>
          </p:cNvSpPr>
          <p:nvPr/>
        </p:nvSpPr>
        <p:spPr bwMode="auto">
          <a:xfrm>
            <a:off x="6096000" y="2362200"/>
            <a:ext cx="590550" cy="457200"/>
          </a:xfrm>
          <a:prstGeom prst="rect">
            <a:avLst/>
          </a:prstGeom>
          <a:noFill/>
          <a:ln w="9525">
            <a:noFill/>
            <a:miter lim="800000"/>
            <a:headEnd/>
            <a:tailEnd/>
          </a:ln>
          <a:effectLst/>
        </p:spPr>
        <p:txBody>
          <a:bodyPr wrap="none" lIns="92075" tIns="46038" rIns="92075" bIns="46038">
            <a:spAutoFit/>
          </a:bodyPr>
          <a:lstStyle/>
          <a:p>
            <a:pPr eaLnBrk="0" hangingPunct="0"/>
            <a:r>
              <a:rPr lang="en-US" sz="2400" b="1">
                <a:latin typeface="Arial" charset="0"/>
              </a:rPr>
              <a:t>No</a:t>
            </a:r>
          </a:p>
        </p:txBody>
      </p:sp>
      <p:sp>
        <p:nvSpPr>
          <p:cNvPr id="38942" name="Text Box 30"/>
          <p:cNvSpPr txBox="1">
            <a:spLocks noChangeArrowheads="1"/>
          </p:cNvSpPr>
          <p:nvPr/>
        </p:nvSpPr>
        <p:spPr bwMode="auto">
          <a:xfrm>
            <a:off x="6324600" y="5562600"/>
            <a:ext cx="533400" cy="366713"/>
          </a:xfrm>
          <a:prstGeom prst="rect">
            <a:avLst/>
          </a:prstGeom>
          <a:noFill/>
          <a:ln w="9525">
            <a:noFill/>
            <a:miter lim="800000"/>
            <a:headEnd/>
            <a:tailEnd/>
          </a:ln>
          <a:effectLst/>
        </p:spPr>
        <p:txBody>
          <a:bodyPr>
            <a:spAutoFit/>
          </a:bodyPr>
          <a:lstStyle/>
          <a:p>
            <a:pPr>
              <a:spcBef>
                <a:spcPct val="50000"/>
              </a:spcBef>
            </a:pPr>
            <a:endParaRPr lang="en-US">
              <a:latin typeface="Arial" charset="0"/>
            </a:endParaRPr>
          </a:p>
        </p:txBody>
      </p:sp>
      <p:sp>
        <p:nvSpPr>
          <p:cNvPr id="38943" name="Line 31"/>
          <p:cNvSpPr>
            <a:spLocks noChangeShapeType="1"/>
          </p:cNvSpPr>
          <p:nvPr/>
        </p:nvSpPr>
        <p:spPr bwMode="auto">
          <a:xfrm>
            <a:off x="4343400" y="3276600"/>
            <a:ext cx="1981200" cy="0"/>
          </a:xfrm>
          <a:prstGeom prst="line">
            <a:avLst/>
          </a:prstGeom>
          <a:noFill/>
          <a:ln w="57150">
            <a:solidFill>
              <a:schemeClr val="tx1"/>
            </a:solidFill>
            <a:round/>
            <a:headEnd/>
            <a:tailEnd type="triangle" w="med" len="med"/>
          </a:ln>
          <a:effectLst/>
        </p:spPr>
        <p:txBody>
          <a:bodyPr/>
          <a:lstStyle/>
          <a:p>
            <a:endParaRPr lang="en-US"/>
          </a:p>
        </p:txBody>
      </p:sp>
      <p:sp>
        <p:nvSpPr>
          <p:cNvPr id="38944" name="Line 32"/>
          <p:cNvSpPr>
            <a:spLocks noChangeShapeType="1"/>
          </p:cNvSpPr>
          <p:nvPr/>
        </p:nvSpPr>
        <p:spPr bwMode="auto">
          <a:xfrm>
            <a:off x="4343400" y="3733800"/>
            <a:ext cx="914400" cy="0"/>
          </a:xfrm>
          <a:prstGeom prst="line">
            <a:avLst/>
          </a:prstGeom>
          <a:noFill/>
          <a:ln w="57150">
            <a:solidFill>
              <a:schemeClr val="tx1"/>
            </a:solidFill>
            <a:round/>
            <a:headEnd/>
            <a:tailEnd type="triangle" w="med" len="med"/>
          </a:ln>
          <a:effectLst/>
        </p:spPr>
        <p:txBody>
          <a:bodyPr/>
          <a:lstStyle/>
          <a:p>
            <a:endParaRPr lang="en-US"/>
          </a:p>
        </p:txBody>
      </p:sp>
      <p:sp>
        <p:nvSpPr>
          <p:cNvPr id="38945" name="Line 33"/>
          <p:cNvSpPr>
            <a:spLocks noChangeShapeType="1"/>
          </p:cNvSpPr>
          <p:nvPr/>
        </p:nvSpPr>
        <p:spPr bwMode="auto">
          <a:xfrm>
            <a:off x="4419600" y="4343400"/>
            <a:ext cx="2133600" cy="0"/>
          </a:xfrm>
          <a:prstGeom prst="line">
            <a:avLst/>
          </a:prstGeom>
          <a:noFill/>
          <a:ln w="57150">
            <a:solidFill>
              <a:schemeClr val="tx1"/>
            </a:solidFill>
            <a:round/>
            <a:headEnd/>
            <a:tailEnd type="triangle" w="med" len="med"/>
          </a:ln>
          <a:effectLst/>
        </p:spPr>
        <p:txBody>
          <a:bodyPr/>
          <a:lstStyle/>
          <a:p>
            <a:endParaRPr lang="en-US"/>
          </a:p>
        </p:txBody>
      </p:sp>
      <p:sp>
        <p:nvSpPr>
          <p:cNvPr id="38946" name="Line 34"/>
          <p:cNvSpPr>
            <a:spLocks noChangeShapeType="1"/>
          </p:cNvSpPr>
          <p:nvPr/>
        </p:nvSpPr>
        <p:spPr bwMode="auto">
          <a:xfrm>
            <a:off x="4419600" y="4953000"/>
            <a:ext cx="990600" cy="0"/>
          </a:xfrm>
          <a:prstGeom prst="line">
            <a:avLst/>
          </a:prstGeom>
          <a:noFill/>
          <a:ln w="57150">
            <a:solidFill>
              <a:schemeClr val="tx1"/>
            </a:solidFill>
            <a:round/>
            <a:headEnd/>
            <a:tailEnd type="triangle" w="med" len="med"/>
          </a:ln>
          <a:effectLst/>
        </p:spPr>
        <p:txBody>
          <a:bodyPr/>
          <a:lstStyle/>
          <a:p>
            <a:endParaRPr lang="en-US"/>
          </a:p>
        </p:txBody>
      </p:sp>
      <p:sp>
        <p:nvSpPr>
          <p:cNvPr id="38947" name="Text Box 35"/>
          <p:cNvSpPr txBox="1">
            <a:spLocks noChangeArrowheads="1"/>
          </p:cNvSpPr>
          <p:nvPr/>
        </p:nvSpPr>
        <p:spPr bwMode="auto">
          <a:xfrm>
            <a:off x="7543800" y="3200400"/>
            <a:ext cx="1143000" cy="641350"/>
          </a:xfrm>
          <a:prstGeom prst="rect">
            <a:avLst/>
          </a:prstGeom>
          <a:noFill/>
          <a:ln w="9525" algn="ctr">
            <a:noFill/>
            <a:miter lim="800000"/>
            <a:headEnd/>
            <a:tailEnd/>
          </a:ln>
          <a:effectLst/>
        </p:spPr>
        <p:txBody>
          <a:bodyPr>
            <a:spAutoFit/>
          </a:bodyPr>
          <a:lstStyle/>
          <a:p>
            <a:pPr algn="ctr">
              <a:spcBef>
                <a:spcPct val="50000"/>
              </a:spcBef>
            </a:pPr>
            <a:r>
              <a:rPr lang="en-US" b="1">
                <a:latin typeface="Arial" charset="0"/>
              </a:rPr>
              <a:t>Study cohort</a:t>
            </a:r>
          </a:p>
        </p:txBody>
      </p:sp>
      <p:sp>
        <p:nvSpPr>
          <p:cNvPr id="38948" name="Text Box 36"/>
          <p:cNvSpPr txBox="1">
            <a:spLocks noChangeArrowheads="1"/>
          </p:cNvSpPr>
          <p:nvPr/>
        </p:nvSpPr>
        <p:spPr bwMode="auto">
          <a:xfrm>
            <a:off x="7467600" y="4191000"/>
            <a:ext cx="1524000" cy="641350"/>
          </a:xfrm>
          <a:prstGeom prst="rect">
            <a:avLst/>
          </a:prstGeom>
          <a:noFill/>
          <a:ln w="9525" algn="ctr">
            <a:noFill/>
            <a:miter lim="800000"/>
            <a:headEnd/>
            <a:tailEnd/>
          </a:ln>
          <a:effectLst/>
        </p:spPr>
        <p:txBody>
          <a:bodyPr>
            <a:spAutoFit/>
          </a:bodyPr>
          <a:lstStyle/>
          <a:p>
            <a:pPr algn="ctr">
              <a:spcBef>
                <a:spcPct val="50000"/>
              </a:spcBef>
            </a:pPr>
            <a:r>
              <a:rPr lang="en-US" b="1">
                <a:latin typeface="Arial" charset="0"/>
              </a:rPr>
              <a:t>Comparison  cohort</a:t>
            </a:r>
          </a:p>
        </p:txBody>
      </p:sp>
      <p:sp>
        <p:nvSpPr>
          <p:cNvPr id="35" name="Slide Number Placeholder 34"/>
          <p:cNvSpPr>
            <a:spLocks noGrp="1"/>
          </p:cNvSpPr>
          <p:nvPr>
            <p:ph type="sldNum" sz="quarter" idx="12"/>
          </p:nvPr>
        </p:nvSpPr>
        <p:spPr/>
        <p:txBody>
          <a:bodyPr/>
          <a:lstStyle/>
          <a:p>
            <a:fld id="{F0EECF0D-F409-4859-99CD-86EC7E61194F}" type="slidenum">
              <a:rPr lang="en-US" smtClean="0"/>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9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9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9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9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9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9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9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6" grpId="0"/>
      <p:bldP spid="38927" grpId="0"/>
      <p:bldP spid="38928" grpId="0"/>
      <p:bldP spid="38929" grpId="0"/>
      <p:bldP spid="38936" grpId="0"/>
      <p:bldP spid="38937" grpId="0"/>
      <p:bldP spid="38943" grpId="0" animBg="1"/>
      <p:bldP spid="38944" grpId="0" animBg="1"/>
      <p:bldP spid="38945" grpId="0" animBg="1"/>
      <p:bldP spid="389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pPr eaLnBrk="1" hangingPunct="1"/>
            <a:r>
              <a:rPr lang="en-ZA" sz="4000" b="1" dirty="0" smtClean="0">
                <a:solidFill>
                  <a:srgbClr val="0070C0"/>
                </a:solidFill>
              </a:rPr>
              <a:t>Types of cohort studies</a:t>
            </a:r>
          </a:p>
        </p:txBody>
      </p:sp>
      <p:sp>
        <p:nvSpPr>
          <p:cNvPr id="39939" name="Rectangle 3"/>
          <p:cNvSpPr>
            <a:spLocks noGrp="1" noChangeArrowheads="1"/>
          </p:cNvSpPr>
          <p:nvPr>
            <p:ph type="body" idx="1"/>
          </p:nvPr>
        </p:nvSpPr>
        <p:spPr>
          <a:xfrm>
            <a:off x="228600" y="1600200"/>
            <a:ext cx="8686800" cy="4997450"/>
          </a:xfrm>
        </p:spPr>
        <p:txBody>
          <a:bodyPr/>
          <a:lstStyle/>
          <a:p>
            <a:pPr eaLnBrk="1" hangingPunct="1"/>
            <a:r>
              <a:rPr lang="en-ZA" sz="3600" b="1" i="1" dirty="0" smtClean="0"/>
              <a:t>Prospective. </a:t>
            </a:r>
          </a:p>
          <a:p>
            <a:pPr lvl="1" eaLnBrk="1" hangingPunct="1">
              <a:buNone/>
            </a:pPr>
            <a:endParaRPr lang="en-ZA" sz="3600" b="1" i="1" dirty="0" smtClean="0"/>
          </a:p>
          <a:p>
            <a:pPr eaLnBrk="1" hangingPunct="1"/>
            <a:r>
              <a:rPr lang="en-ZA" sz="3600" b="1" i="1" dirty="0" smtClean="0"/>
              <a:t>Retrospective (or Historical Cohort). </a:t>
            </a:r>
          </a:p>
          <a:p>
            <a:pPr lvl="1" eaLnBrk="1" hangingPunct="1">
              <a:buNone/>
            </a:pPr>
            <a:endParaRPr lang="en-Z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ZA" sz="4000" dirty="0" smtClean="0">
                <a:solidFill>
                  <a:srgbClr val="00B0F0"/>
                </a:solidFill>
              </a:rPr>
              <a:t/>
            </a:r>
            <a:br>
              <a:rPr lang="en-ZA" sz="4000" dirty="0" smtClean="0">
                <a:solidFill>
                  <a:srgbClr val="00B0F0"/>
                </a:solidFill>
              </a:rPr>
            </a:br>
            <a:r>
              <a:rPr lang="en-ZA" sz="4000" b="1" dirty="0" smtClean="0"/>
              <a:t>Types of cohort studies: </a:t>
            </a:r>
            <a:r>
              <a:rPr lang="en-ZA" sz="4000" b="1" i="1" dirty="0" smtClean="0">
                <a:solidFill>
                  <a:srgbClr val="7030A0"/>
                </a:solidFill>
              </a:rPr>
              <a:t>Prospective</a:t>
            </a:r>
            <a:r>
              <a:rPr lang="en-ZA" sz="4000" b="1" dirty="0" smtClean="0">
                <a:solidFill>
                  <a:srgbClr val="7030A0"/>
                </a:solidFill>
              </a:rPr>
              <a:t> </a:t>
            </a:r>
            <a:br>
              <a:rPr lang="en-ZA" sz="4000" b="1" dirty="0" smtClean="0">
                <a:solidFill>
                  <a:srgbClr val="7030A0"/>
                </a:solidFill>
              </a:rPr>
            </a:br>
            <a:endParaRPr lang="en-ZA" sz="4000" dirty="0" smtClean="0">
              <a:solidFill>
                <a:srgbClr val="00B0F0"/>
              </a:solidFill>
            </a:endParaRPr>
          </a:p>
        </p:txBody>
      </p:sp>
      <p:sp>
        <p:nvSpPr>
          <p:cNvPr id="39939" name="Rectangle 3"/>
          <p:cNvSpPr>
            <a:spLocks noGrp="1" noChangeArrowheads="1"/>
          </p:cNvSpPr>
          <p:nvPr>
            <p:ph type="body" idx="1"/>
          </p:nvPr>
        </p:nvSpPr>
        <p:spPr>
          <a:xfrm>
            <a:off x="152400" y="1600200"/>
            <a:ext cx="8763000" cy="4800600"/>
          </a:xfrm>
        </p:spPr>
        <p:txBody>
          <a:bodyPr/>
          <a:lstStyle/>
          <a:p>
            <a:pPr lvl="1" eaLnBrk="1" hangingPunct="1"/>
            <a:r>
              <a:rPr lang="en-ZA" sz="3600" dirty="0" smtClean="0"/>
              <a:t>Following cohort forward through time from present.</a:t>
            </a:r>
          </a:p>
          <a:p>
            <a:pPr lvl="1">
              <a:lnSpc>
                <a:spcPct val="90000"/>
              </a:lnSpc>
              <a:spcBef>
                <a:spcPct val="50000"/>
              </a:spcBef>
            </a:pPr>
            <a:r>
              <a:rPr lang="en-US" sz="3600" dirty="0" smtClean="0"/>
              <a:t>Outcomes are future events</a:t>
            </a:r>
          </a:p>
          <a:p>
            <a:pPr lvl="1" eaLnBrk="1" hangingPunct="1"/>
            <a:endParaRPr lang="en-Z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52400" y="1295400"/>
            <a:ext cx="8763000" cy="2362200"/>
          </a:xfrm>
          <a:prstGeom prst="rect">
            <a:avLst/>
          </a:prstGeom>
          <a:solidFill>
            <a:srgbClr val="DDDDDD"/>
          </a:solidFill>
          <a:ln w="9525">
            <a:noFill/>
            <a:miter lim="800000"/>
            <a:headEnd/>
            <a:tailEnd/>
          </a:ln>
        </p:spPr>
        <p:txBody>
          <a:bodyPr wrap="none" anchor="ctr"/>
          <a:lstStyle/>
          <a:p>
            <a:endParaRPr lang="en-US"/>
          </a:p>
        </p:txBody>
      </p:sp>
      <p:sp>
        <p:nvSpPr>
          <p:cNvPr id="19459" name="Line 3"/>
          <p:cNvSpPr>
            <a:spLocks noChangeShapeType="1"/>
          </p:cNvSpPr>
          <p:nvPr/>
        </p:nvSpPr>
        <p:spPr bwMode="auto">
          <a:xfrm>
            <a:off x="609600" y="3140075"/>
            <a:ext cx="6986588" cy="0"/>
          </a:xfrm>
          <a:prstGeom prst="line">
            <a:avLst/>
          </a:prstGeom>
          <a:noFill/>
          <a:ln w="76200">
            <a:solidFill>
              <a:srgbClr val="0033CC"/>
            </a:solidFill>
            <a:round/>
            <a:headEnd type="none" w="sm" len="sm"/>
            <a:tailEnd type="triangle" w="med" len="med"/>
          </a:ln>
        </p:spPr>
        <p:txBody>
          <a:bodyPr wrap="none" anchor="ctr"/>
          <a:lstStyle/>
          <a:p>
            <a:endParaRPr lang="en-US"/>
          </a:p>
        </p:txBody>
      </p:sp>
      <p:sp>
        <p:nvSpPr>
          <p:cNvPr id="19460" name="Rectangle 4"/>
          <p:cNvSpPr>
            <a:spLocks noChangeArrowheads="1"/>
          </p:cNvSpPr>
          <p:nvPr/>
        </p:nvSpPr>
        <p:spPr bwMode="auto">
          <a:xfrm>
            <a:off x="7740650" y="3141663"/>
            <a:ext cx="704850" cy="396875"/>
          </a:xfrm>
          <a:prstGeom prst="rect">
            <a:avLst/>
          </a:prstGeom>
          <a:noFill/>
          <a:ln w="9525">
            <a:noFill/>
            <a:miter lim="800000"/>
            <a:headEnd/>
            <a:tailEnd/>
          </a:ln>
        </p:spPr>
        <p:txBody>
          <a:bodyPr wrap="none" lIns="92075" tIns="46038" rIns="92075" bIns="46038">
            <a:spAutoFit/>
          </a:bodyPr>
          <a:lstStyle/>
          <a:p>
            <a:pPr eaLnBrk="0" hangingPunct="0"/>
            <a:r>
              <a:rPr lang="en-GB" i="1">
                <a:solidFill>
                  <a:srgbClr val="0033CC"/>
                </a:solidFill>
              </a:rPr>
              <a:t>time</a:t>
            </a:r>
          </a:p>
        </p:txBody>
      </p:sp>
      <p:sp>
        <p:nvSpPr>
          <p:cNvPr id="19461" name="Rectangle 5"/>
          <p:cNvSpPr>
            <a:spLocks noChangeArrowheads="1"/>
          </p:cNvSpPr>
          <p:nvPr/>
        </p:nvSpPr>
        <p:spPr bwMode="auto">
          <a:xfrm>
            <a:off x="1143000" y="1676400"/>
            <a:ext cx="1343025" cy="396875"/>
          </a:xfrm>
          <a:prstGeom prst="rect">
            <a:avLst/>
          </a:prstGeom>
          <a:noFill/>
          <a:ln w="38100">
            <a:noFill/>
            <a:miter lim="800000"/>
            <a:headEnd/>
            <a:tailEnd/>
          </a:ln>
        </p:spPr>
        <p:txBody>
          <a:bodyPr wrap="none" lIns="92075" tIns="46038" rIns="92075" bIns="46038">
            <a:spAutoFit/>
          </a:bodyPr>
          <a:lstStyle/>
          <a:p>
            <a:pPr eaLnBrk="0" hangingPunct="0"/>
            <a:r>
              <a:rPr lang="en-GB">
                <a:solidFill>
                  <a:srgbClr val="0033CC"/>
                </a:solidFill>
              </a:rPr>
              <a:t>Exposure</a:t>
            </a:r>
          </a:p>
        </p:txBody>
      </p:sp>
      <p:sp>
        <p:nvSpPr>
          <p:cNvPr id="19462" name="Line 6"/>
          <p:cNvSpPr>
            <a:spLocks noChangeShapeType="1"/>
          </p:cNvSpPr>
          <p:nvPr/>
        </p:nvSpPr>
        <p:spPr bwMode="auto">
          <a:xfrm>
            <a:off x="1447800" y="3687763"/>
            <a:ext cx="0" cy="838200"/>
          </a:xfrm>
          <a:prstGeom prst="line">
            <a:avLst/>
          </a:prstGeom>
          <a:noFill/>
          <a:ln w="38100">
            <a:noFill/>
            <a:round/>
            <a:headEnd type="none" w="sm" len="sm"/>
            <a:tailEnd type="stealth" w="med" len="lg"/>
          </a:ln>
        </p:spPr>
        <p:txBody>
          <a:bodyPr wrap="none" anchor="ctr"/>
          <a:lstStyle/>
          <a:p>
            <a:endParaRPr lang="en-US"/>
          </a:p>
        </p:txBody>
      </p:sp>
      <p:sp>
        <p:nvSpPr>
          <p:cNvPr id="19463" name="Line 7"/>
          <p:cNvSpPr>
            <a:spLocks noChangeShapeType="1"/>
          </p:cNvSpPr>
          <p:nvPr/>
        </p:nvSpPr>
        <p:spPr bwMode="auto">
          <a:xfrm>
            <a:off x="1806575" y="2058988"/>
            <a:ext cx="0" cy="990600"/>
          </a:xfrm>
          <a:prstGeom prst="line">
            <a:avLst/>
          </a:prstGeom>
          <a:noFill/>
          <a:ln w="57150">
            <a:solidFill>
              <a:srgbClr val="0033CC"/>
            </a:solidFill>
            <a:round/>
            <a:headEnd/>
            <a:tailEnd type="triangle" w="med" len="med"/>
          </a:ln>
        </p:spPr>
        <p:txBody>
          <a:bodyPr wrap="none" anchor="ctr"/>
          <a:lstStyle/>
          <a:p>
            <a:endParaRPr lang="en-US"/>
          </a:p>
        </p:txBody>
      </p:sp>
      <p:sp>
        <p:nvSpPr>
          <p:cNvPr id="19464" name="Line 8"/>
          <p:cNvSpPr>
            <a:spLocks noChangeShapeType="1"/>
          </p:cNvSpPr>
          <p:nvPr/>
        </p:nvSpPr>
        <p:spPr bwMode="auto">
          <a:xfrm>
            <a:off x="6588125" y="2058988"/>
            <a:ext cx="0" cy="990600"/>
          </a:xfrm>
          <a:prstGeom prst="line">
            <a:avLst/>
          </a:prstGeom>
          <a:noFill/>
          <a:ln w="57150">
            <a:solidFill>
              <a:srgbClr val="0033CC"/>
            </a:solidFill>
            <a:round/>
            <a:headEnd/>
            <a:tailEnd type="triangle" w="med" len="med"/>
          </a:ln>
        </p:spPr>
        <p:txBody>
          <a:bodyPr wrap="none" anchor="ctr"/>
          <a:lstStyle/>
          <a:p>
            <a:endParaRPr lang="en-US"/>
          </a:p>
        </p:txBody>
      </p:sp>
      <p:grpSp>
        <p:nvGrpSpPr>
          <p:cNvPr id="2" name="Group 9"/>
          <p:cNvGrpSpPr>
            <a:grpSpLocks/>
          </p:cNvGrpSpPr>
          <p:nvPr/>
        </p:nvGrpSpPr>
        <p:grpSpPr bwMode="auto">
          <a:xfrm>
            <a:off x="3048000" y="1676400"/>
            <a:ext cx="1651000" cy="1373188"/>
            <a:chOff x="1920" y="1056"/>
            <a:chExt cx="1040" cy="865"/>
          </a:xfrm>
        </p:grpSpPr>
        <p:sp>
          <p:nvSpPr>
            <p:cNvPr id="19480" name="Line 10"/>
            <p:cNvSpPr>
              <a:spLocks noChangeShapeType="1"/>
            </p:cNvSpPr>
            <p:nvPr/>
          </p:nvSpPr>
          <p:spPr bwMode="auto">
            <a:xfrm>
              <a:off x="2448" y="1344"/>
              <a:ext cx="0" cy="577"/>
            </a:xfrm>
            <a:prstGeom prst="line">
              <a:avLst/>
            </a:prstGeom>
            <a:noFill/>
            <a:ln w="57150">
              <a:solidFill>
                <a:schemeClr val="tx1"/>
              </a:solidFill>
              <a:round/>
              <a:headEnd/>
              <a:tailEnd type="triangle" w="med" len="med"/>
            </a:ln>
          </p:spPr>
          <p:txBody>
            <a:bodyPr wrap="none" anchor="ctr"/>
            <a:lstStyle/>
            <a:p>
              <a:endParaRPr lang="en-US"/>
            </a:p>
          </p:txBody>
        </p:sp>
        <p:sp>
          <p:nvSpPr>
            <p:cNvPr id="19481" name="Rectangle 11"/>
            <p:cNvSpPr>
              <a:spLocks noChangeArrowheads="1"/>
            </p:cNvSpPr>
            <p:nvPr/>
          </p:nvSpPr>
          <p:spPr bwMode="auto">
            <a:xfrm>
              <a:off x="1920" y="1056"/>
              <a:ext cx="1040" cy="250"/>
            </a:xfrm>
            <a:prstGeom prst="rect">
              <a:avLst/>
            </a:prstGeom>
            <a:solidFill>
              <a:schemeClr val="tx1"/>
            </a:solidFill>
            <a:ln w="38100">
              <a:noFill/>
              <a:miter lim="800000"/>
              <a:headEnd/>
              <a:tailEnd/>
            </a:ln>
          </p:spPr>
          <p:txBody>
            <a:bodyPr wrap="none" lIns="92075" tIns="46038" rIns="92075" bIns="46038">
              <a:spAutoFit/>
            </a:bodyPr>
            <a:lstStyle/>
            <a:p>
              <a:pPr eaLnBrk="0" hangingPunct="0"/>
              <a:r>
                <a:rPr lang="en-GB">
                  <a:solidFill>
                    <a:schemeClr val="bg1"/>
                  </a:solidFill>
                </a:rPr>
                <a:t>Study starts</a:t>
              </a:r>
            </a:p>
          </p:txBody>
        </p:sp>
      </p:grpSp>
      <p:sp>
        <p:nvSpPr>
          <p:cNvPr id="19466" name="Rectangle 12"/>
          <p:cNvSpPr>
            <a:spLocks noChangeArrowheads="1"/>
          </p:cNvSpPr>
          <p:nvPr/>
        </p:nvSpPr>
        <p:spPr bwMode="auto">
          <a:xfrm>
            <a:off x="5795963" y="1371600"/>
            <a:ext cx="1554162" cy="701675"/>
          </a:xfrm>
          <a:prstGeom prst="rect">
            <a:avLst/>
          </a:prstGeom>
          <a:noFill/>
          <a:ln w="38100">
            <a:noFill/>
            <a:miter lim="800000"/>
            <a:headEnd/>
            <a:tailEnd/>
          </a:ln>
        </p:spPr>
        <p:txBody>
          <a:bodyPr wrap="none" lIns="92075" tIns="46038" rIns="92075" bIns="46038">
            <a:spAutoFit/>
          </a:bodyPr>
          <a:lstStyle/>
          <a:p>
            <a:pPr algn="ctr" eaLnBrk="0" hangingPunct="0"/>
            <a:r>
              <a:rPr lang="en-GB">
                <a:solidFill>
                  <a:srgbClr val="0033CC"/>
                </a:solidFill>
              </a:rPr>
              <a:t>Disease</a:t>
            </a:r>
          </a:p>
          <a:p>
            <a:pPr algn="ctr" eaLnBrk="0" hangingPunct="0"/>
            <a:r>
              <a:rPr lang="en-GB">
                <a:solidFill>
                  <a:srgbClr val="0033CC"/>
                </a:solidFill>
              </a:rPr>
              <a:t>occurrence</a:t>
            </a:r>
          </a:p>
        </p:txBody>
      </p:sp>
      <p:sp>
        <p:nvSpPr>
          <p:cNvPr id="80909" name="Rectangle 13"/>
          <p:cNvSpPr>
            <a:spLocks noGrp="1" noChangeArrowheads="1"/>
          </p:cNvSpPr>
          <p:nvPr>
            <p:ph type="title"/>
          </p:nvPr>
        </p:nvSpPr>
        <p:spPr>
          <a:xfrm>
            <a:off x="684213" y="333375"/>
            <a:ext cx="7772400" cy="1143000"/>
          </a:xfrm>
        </p:spPr>
        <p:txBody>
          <a:bodyPr>
            <a:normAutofit/>
          </a:bodyPr>
          <a:lstStyle/>
          <a:p>
            <a:pPr eaLnBrk="1" hangingPunct="1">
              <a:defRPr/>
            </a:pPr>
            <a:r>
              <a:rPr lang="en-GB" sz="3600" b="1" dirty="0" smtClean="0">
                <a:solidFill>
                  <a:srgbClr val="000066"/>
                </a:solidFill>
                <a:effectLst>
                  <a:outerShdw blurRad="38100" dist="38100" dir="2700000" algn="tl">
                    <a:srgbClr val="C0C0C0"/>
                  </a:outerShdw>
                </a:effectLst>
                <a:latin typeface="Arial" charset="0"/>
              </a:rPr>
              <a:t>Prospective cohort study</a:t>
            </a:r>
          </a:p>
        </p:txBody>
      </p:sp>
      <p:grpSp>
        <p:nvGrpSpPr>
          <p:cNvPr id="3" name="Group 14"/>
          <p:cNvGrpSpPr>
            <a:grpSpLocks/>
          </p:cNvGrpSpPr>
          <p:nvPr/>
        </p:nvGrpSpPr>
        <p:grpSpPr bwMode="auto">
          <a:xfrm>
            <a:off x="179388" y="4019550"/>
            <a:ext cx="8763000" cy="2362200"/>
            <a:chOff x="113" y="2532"/>
            <a:chExt cx="5520" cy="1488"/>
          </a:xfrm>
        </p:grpSpPr>
        <p:sp>
          <p:nvSpPr>
            <p:cNvPr id="19470" name="Rectangle 15"/>
            <p:cNvSpPr>
              <a:spLocks noChangeArrowheads="1"/>
            </p:cNvSpPr>
            <p:nvPr/>
          </p:nvSpPr>
          <p:spPr bwMode="auto">
            <a:xfrm>
              <a:off x="113" y="2532"/>
              <a:ext cx="5520" cy="1488"/>
            </a:xfrm>
            <a:prstGeom prst="rect">
              <a:avLst/>
            </a:prstGeom>
            <a:solidFill>
              <a:srgbClr val="DDDDDD"/>
            </a:solidFill>
            <a:ln w="9525">
              <a:noFill/>
              <a:miter lim="800000"/>
              <a:headEnd/>
              <a:tailEnd/>
            </a:ln>
          </p:spPr>
          <p:txBody>
            <a:bodyPr wrap="none" anchor="ctr"/>
            <a:lstStyle/>
            <a:p>
              <a:endParaRPr lang="en-US"/>
            </a:p>
          </p:txBody>
        </p:sp>
        <p:sp>
          <p:nvSpPr>
            <p:cNvPr id="19471" name="Line 16"/>
            <p:cNvSpPr>
              <a:spLocks noChangeShapeType="1"/>
            </p:cNvSpPr>
            <p:nvPr/>
          </p:nvSpPr>
          <p:spPr bwMode="auto">
            <a:xfrm>
              <a:off x="401" y="3694"/>
              <a:ext cx="4401" cy="0"/>
            </a:xfrm>
            <a:prstGeom prst="line">
              <a:avLst/>
            </a:prstGeom>
            <a:noFill/>
            <a:ln w="76200">
              <a:solidFill>
                <a:srgbClr val="0033CC"/>
              </a:solidFill>
              <a:round/>
              <a:headEnd type="none" w="sm" len="sm"/>
              <a:tailEnd type="triangle" w="med" len="med"/>
            </a:ln>
          </p:spPr>
          <p:txBody>
            <a:bodyPr wrap="none" anchor="ctr"/>
            <a:lstStyle/>
            <a:p>
              <a:endParaRPr lang="en-US"/>
            </a:p>
          </p:txBody>
        </p:sp>
        <p:sp>
          <p:nvSpPr>
            <p:cNvPr id="19472" name="Rectangle 17"/>
            <p:cNvSpPr>
              <a:spLocks noChangeArrowheads="1"/>
            </p:cNvSpPr>
            <p:nvPr/>
          </p:nvSpPr>
          <p:spPr bwMode="auto">
            <a:xfrm>
              <a:off x="4893" y="3695"/>
              <a:ext cx="444" cy="250"/>
            </a:xfrm>
            <a:prstGeom prst="rect">
              <a:avLst/>
            </a:prstGeom>
            <a:noFill/>
            <a:ln w="9525">
              <a:noFill/>
              <a:miter lim="800000"/>
              <a:headEnd/>
              <a:tailEnd/>
            </a:ln>
          </p:spPr>
          <p:txBody>
            <a:bodyPr wrap="none" lIns="92075" tIns="46038" rIns="92075" bIns="46038">
              <a:spAutoFit/>
            </a:bodyPr>
            <a:lstStyle/>
            <a:p>
              <a:pPr eaLnBrk="0" hangingPunct="0"/>
              <a:r>
                <a:rPr lang="en-GB" i="1">
                  <a:solidFill>
                    <a:srgbClr val="0033CC"/>
                  </a:solidFill>
                </a:rPr>
                <a:t>time</a:t>
              </a:r>
            </a:p>
          </p:txBody>
        </p:sp>
        <p:sp>
          <p:nvSpPr>
            <p:cNvPr id="19473" name="Rectangle 18"/>
            <p:cNvSpPr>
              <a:spLocks noChangeArrowheads="1"/>
            </p:cNvSpPr>
            <p:nvPr/>
          </p:nvSpPr>
          <p:spPr bwMode="auto">
            <a:xfrm>
              <a:off x="2018" y="2772"/>
              <a:ext cx="846" cy="250"/>
            </a:xfrm>
            <a:prstGeom prst="rect">
              <a:avLst/>
            </a:prstGeom>
            <a:noFill/>
            <a:ln w="38100">
              <a:noFill/>
              <a:miter lim="800000"/>
              <a:headEnd/>
              <a:tailEnd/>
            </a:ln>
          </p:spPr>
          <p:txBody>
            <a:bodyPr wrap="none" lIns="92075" tIns="46038" rIns="92075" bIns="46038">
              <a:spAutoFit/>
            </a:bodyPr>
            <a:lstStyle/>
            <a:p>
              <a:pPr eaLnBrk="0" hangingPunct="0"/>
              <a:r>
                <a:rPr lang="en-GB">
                  <a:solidFill>
                    <a:srgbClr val="0033CC"/>
                  </a:solidFill>
                </a:rPr>
                <a:t>Exposure</a:t>
              </a:r>
            </a:p>
          </p:txBody>
        </p:sp>
        <p:sp>
          <p:nvSpPr>
            <p:cNvPr id="19474" name="Line 19"/>
            <p:cNvSpPr>
              <a:spLocks noChangeShapeType="1"/>
            </p:cNvSpPr>
            <p:nvPr/>
          </p:nvSpPr>
          <p:spPr bwMode="auto">
            <a:xfrm>
              <a:off x="2426" y="3013"/>
              <a:ext cx="0" cy="624"/>
            </a:xfrm>
            <a:prstGeom prst="line">
              <a:avLst/>
            </a:prstGeom>
            <a:noFill/>
            <a:ln w="57150">
              <a:solidFill>
                <a:srgbClr val="0033CC"/>
              </a:solidFill>
              <a:round/>
              <a:headEnd/>
              <a:tailEnd type="triangle" w="med" len="med"/>
            </a:ln>
          </p:spPr>
          <p:txBody>
            <a:bodyPr wrap="none" anchor="ctr"/>
            <a:lstStyle/>
            <a:p>
              <a:endParaRPr lang="en-US"/>
            </a:p>
          </p:txBody>
        </p:sp>
        <p:sp>
          <p:nvSpPr>
            <p:cNvPr id="19475" name="Line 20"/>
            <p:cNvSpPr>
              <a:spLocks noChangeShapeType="1"/>
            </p:cNvSpPr>
            <p:nvPr/>
          </p:nvSpPr>
          <p:spPr bwMode="auto">
            <a:xfrm>
              <a:off x="4167" y="3013"/>
              <a:ext cx="0" cy="624"/>
            </a:xfrm>
            <a:prstGeom prst="line">
              <a:avLst/>
            </a:prstGeom>
            <a:noFill/>
            <a:ln w="57150">
              <a:solidFill>
                <a:srgbClr val="0033CC"/>
              </a:solidFill>
              <a:round/>
              <a:headEnd/>
              <a:tailEnd type="triangle" w="med" len="med"/>
            </a:ln>
          </p:spPr>
          <p:txBody>
            <a:bodyPr wrap="none" anchor="ctr"/>
            <a:lstStyle/>
            <a:p>
              <a:endParaRPr lang="en-US"/>
            </a:p>
          </p:txBody>
        </p:sp>
        <p:grpSp>
          <p:nvGrpSpPr>
            <p:cNvPr id="4" name="Group 21"/>
            <p:cNvGrpSpPr>
              <a:grpSpLocks/>
            </p:cNvGrpSpPr>
            <p:nvPr/>
          </p:nvGrpSpPr>
          <p:grpSpPr bwMode="auto">
            <a:xfrm>
              <a:off x="615" y="2772"/>
              <a:ext cx="1040" cy="865"/>
              <a:chOff x="1920" y="1056"/>
              <a:chExt cx="1040" cy="865"/>
            </a:xfrm>
          </p:grpSpPr>
          <p:sp>
            <p:nvSpPr>
              <p:cNvPr id="19478" name="Line 22"/>
              <p:cNvSpPr>
                <a:spLocks noChangeShapeType="1"/>
              </p:cNvSpPr>
              <p:nvPr/>
            </p:nvSpPr>
            <p:spPr bwMode="auto">
              <a:xfrm>
                <a:off x="2448" y="1344"/>
                <a:ext cx="0" cy="577"/>
              </a:xfrm>
              <a:prstGeom prst="line">
                <a:avLst/>
              </a:prstGeom>
              <a:noFill/>
              <a:ln w="57150">
                <a:solidFill>
                  <a:schemeClr val="tx1"/>
                </a:solidFill>
                <a:round/>
                <a:headEnd/>
                <a:tailEnd type="triangle" w="med" len="med"/>
              </a:ln>
            </p:spPr>
            <p:txBody>
              <a:bodyPr wrap="none" anchor="ctr"/>
              <a:lstStyle/>
              <a:p>
                <a:endParaRPr lang="en-US"/>
              </a:p>
            </p:txBody>
          </p:sp>
          <p:sp>
            <p:nvSpPr>
              <p:cNvPr id="19479" name="Rectangle 23"/>
              <p:cNvSpPr>
                <a:spLocks noChangeArrowheads="1"/>
              </p:cNvSpPr>
              <p:nvPr/>
            </p:nvSpPr>
            <p:spPr bwMode="auto">
              <a:xfrm>
                <a:off x="1920" y="1056"/>
                <a:ext cx="1040" cy="250"/>
              </a:xfrm>
              <a:prstGeom prst="rect">
                <a:avLst/>
              </a:prstGeom>
              <a:solidFill>
                <a:schemeClr val="tx1"/>
              </a:solidFill>
              <a:ln w="38100">
                <a:noFill/>
                <a:miter lim="800000"/>
                <a:headEnd/>
                <a:tailEnd/>
              </a:ln>
            </p:spPr>
            <p:txBody>
              <a:bodyPr wrap="none" lIns="92075" tIns="46038" rIns="92075" bIns="46038">
                <a:spAutoFit/>
              </a:bodyPr>
              <a:lstStyle/>
              <a:p>
                <a:pPr eaLnBrk="0" hangingPunct="0"/>
                <a:r>
                  <a:rPr lang="en-GB">
                    <a:solidFill>
                      <a:schemeClr val="bg1"/>
                    </a:solidFill>
                  </a:rPr>
                  <a:t>Study starts</a:t>
                </a:r>
              </a:p>
            </p:txBody>
          </p:sp>
        </p:grpSp>
        <p:sp>
          <p:nvSpPr>
            <p:cNvPr id="19477" name="Rectangle 24"/>
            <p:cNvSpPr>
              <a:spLocks noChangeArrowheads="1"/>
            </p:cNvSpPr>
            <p:nvPr/>
          </p:nvSpPr>
          <p:spPr bwMode="auto">
            <a:xfrm>
              <a:off x="3668" y="2580"/>
              <a:ext cx="979" cy="442"/>
            </a:xfrm>
            <a:prstGeom prst="rect">
              <a:avLst/>
            </a:prstGeom>
            <a:noFill/>
            <a:ln w="38100">
              <a:noFill/>
              <a:miter lim="800000"/>
              <a:headEnd/>
              <a:tailEnd/>
            </a:ln>
          </p:spPr>
          <p:txBody>
            <a:bodyPr wrap="none" lIns="92075" tIns="46038" rIns="92075" bIns="46038">
              <a:spAutoFit/>
            </a:bodyPr>
            <a:lstStyle/>
            <a:p>
              <a:pPr algn="ctr" eaLnBrk="0" hangingPunct="0"/>
              <a:r>
                <a:rPr lang="en-GB">
                  <a:solidFill>
                    <a:srgbClr val="0033CC"/>
                  </a:solidFill>
                </a:rPr>
                <a:t>Disease</a:t>
              </a:r>
            </a:p>
            <a:p>
              <a:pPr algn="ctr" eaLnBrk="0" hangingPunct="0"/>
              <a:r>
                <a:rPr lang="en-GB">
                  <a:solidFill>
                    <a:srgbClr val="0033CC"/>
                  </a:solidFill>
                </a:rPr>
                <a:t>occurrence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868362"/>
          </a:xfrm>
        </p:spPr>
        <p:txBody>
          <a:bodyPr>
            <a:normAutofit fontScale="90000"/>
          </a:bodyPr>
          <a:lstStyle/>
          <a:p>
            <a:r>
              <a:rPr lang="en-ZA" sz="4000" b="1" dirty="0" smtClean="0">
                <a:solidFill>
                  <a:srgbClr val="00B0F0"/>
                </a:solidFill>
              </a:rPr>
              <a:t/>
            </a:r>
            <a:br>
              <a:rPr lang="en-ZA" sz="4000" b="1" dirty="0" smtClean="0">
                <a:solidFill>
                  <a:srgbClr val="00B0F0"/>
                </a:solidFill>
              </a:rPr>
            </a:br>
            <a:r>
              <a:rPr lang="en-ZA" sz="4000" b="1" dirty="0" smtClean="0"/>
              <a:t>Types of cohort studies: </a:t>
            </a:r>
            <a:r>
              <a:rPr lang="en-ZA" sz="4000" i="1" dirty="0" smtClean="0">
                <a:solidFill>
                  <a:srgbClr val="7030A0"/>
                </a:solidFill>
              </a:rPr>
              <a:t>Retrospective</a:t>
            </a:r>
            <a:br>
              <a:rPr lang="en-ZA" sz="4000" i="1" dirty="0" smtClean="0">
                <a:solidFill>
                  <a:srgbClr val="7030A0"/>
                </a:solidFill>
              </a:rPr>
            </a:br>
            <a:endParaRPr lang="en-ZA" sz="4000" b="1" dirty="0" smtClean="0">
              <a:solidFill>
                <a:srgbClr val="00B0F0"/>
              </a:solidFill>
            </a:endParaRPr>
          </a:p>
        </p:txBody>
      </p:sp>
      <p:sp>
        <p:nvSpPr>
          <p:cNvPr id="39939" name="Rectangle 3"/>
          <p:cNvSpPr>
            <a:spLocks noGrp="1" noChangeArrowheads="1"/>
          </p:cNvSpPr>
          <p:nvPr>
            <p:ph type="body" idx="1"/>
          </p:nvPr>
        </p:nvSpPr>
        <p:spPr>
          <a:xfrm>
            <a:off x="152400" y="1600200"/>
            <a:ext cx="8763000" cy="4997450"/>
          </a:xfrm>
        </p:spPr>
        <p:txBody>
          <a:bodyPr>
            <a:normAutofit/>
          </a:bodyPr>
          <a:lstStyle/>
          <a:p>
            <a:pPr lvl="1">
              <a:spcBef>
                <a:spcPct val="50000"/>
              </a:spcBef>
              <a:buFontTx/>
              <a:buChar char="•"/>
              <a:defRPr/>
            </a:pPr>
            <a:r>
              <a:rPr lang="en-US" sz="3000" dirty="0" smtClean="0">
                <a:cs typeface="Calibri" pitchFamily="34" charset="0"/>
              </a:rPr>
              <a:t>Group of subjects or cohort is identified in the past</a:t>
            </a:r>
          </a:p>
          <a:p>
            <a:pPr lvl="2">
              <a:spcBef>
                <a:spcPct val="50000"/>
              </a:spcBef>
              <a:buFontTx/>
              <a:buChar char="•"/>
              <a:defRPr/>
            </a:pPr>
            <a:r>
              <a:rPr lang="en-US" sz="2600" dirty="0" smtClean="0">
                <a:cs typeface="Calibri" pitchFamily="34" charset="0"/>
              </a:rPr>
              <a:t> is then to the present (</a:t>
            </a:r>
            <a:r>
              <a:rPr lang="en-US" sz="2600" dirty="0" smtClean="0">
                <a:solidFill>
                  <a:schemeClr val="tx2"/>
                </a:solidFill>
              </a:rPr>
              <a:t>Outcomes have already occurred</a:t>
            </a:r>
            <a:r>
              <a:rPr lang="en-US" sz="2600" dirty="0" smtClean="0">
                <a:cs typeface="Calibri" pitchFamily="34" charset="0"/>
              </a:rPr>
              <a:t>).</a:t>
            </a:r>
          </a:p>
          <a:p>
            <a:pPr lvl="2">
              <a:spcBef>
                <a:spcPct val="50000"/>
              </a:spcBef>
              <a:buFontTx/>
              <a:buChar char="•"/>
              <a:defRPr/>
            </a:pPr>
            <a:r>
              <a:rPr lang="en-ZA" sz="2600" dirty="0" smtClean="0"/>
              <a:t>Follow-up is in the past (can extend into present)</a:t>
            </a:r>
          </a:p>
          <a:p>
            <a:pPr lvl="1">
              <a:spcBef>
                <a:spcPct val="50000"/>
              </a:spcBef>
              <a:buFontTx/>
              <a:buChar char="•"/>
              <a:defRPr/>
            </a:pPr>
            <a:r>
              <a:rPr lang="en-US" dirty="0" smtClean="0"/>
              <a:t>Advantage that most data already collected and events have occurred</a:t>
            </a:r>
          </a:p>
          <a:p>
            <a:pPr lvl="1">
              <a:spcBef>
                <a:spcPct val="50000"/>
              </a:spcBef>
              <a:buFontTx/>
              <a:buChar char="•"/>
              <a:defRPr/>
            </a:pPr>
            <a:r>
              <a:rPr lang="en-US" dirty="0" smtClean="0"/>
              <a:t>Cheaper to perform as do not have to wait long period before analysis</a:t>
            </a:r>
          </a:p>
          <a:p>
            <a:pPr lvl="1">
              <a:spcBef>
                <a:spcPct val="50000"/>
              </a:spcBef>
              <a:buFontTx/>
              <a:buChar char="•"/>
              <a:defRPr/>
            </a:pPr>
            <a:endParaRPr lang="en-ZA" sz="3000" dirty="0" smtClean="0"/>
          </a:p>
          <a:p>
            <a:pPr lvl="1" eaLnBrk="1" hangingPunct="1">
              <a:buNone/>
            </a:pPr>
            <a:endParaRPr lang="en-ZA"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52400" y="2193925"/>
            <a:ext cx="8763000" cy="2362200"/>
          </a:xfrm>
          <a:prstGeom prst="rect">
            <a:avLst/>
          </a:prstGeom>
          <a:solidFill>
            <a:srgbClr val="DDDDDD"/>
          </a:solidFill>
          <a:ln w="9525">
            <a:noFill/>
            <a:miter lim="800000"/>
            <a:headEnd/>
            <a:tailEnd/>
          </a:ln>
        </p:spPr>
        <p:txBody>
          <a:bodyPr wrap="none" anchor="ctr"/>
          <a:lstStyle/>
          <a:p>
            <a:endParaRPr lang="en-US"/>
          </a:p>
        </p:txBody>
      </p:sp>
      <p:sp>
        <p:nvSpPr>
          <p:cNvPr id="20483" name="Line 3"/>
          <p:cNvSpPr>
            <a:spLocks noChangeShapeType="1"/>
          </p:cNvSpPr>
          <p:nvPr/>
        </p:nvSpPr>
        <p:spPr bwMode="auto">
          <a:xfrm>
            <a:off x="609600" y="4124325"/>
            <a:ext cx="6986588" cy="0"/>
          </a:xfrm>
          <a:prstGeom prst="line">
            <a:avLst/>
          </a:prstGeom>
          <a:noFill/>
          <a:ln w="76200">
            <a:solidFill>
              <a:srgbClr val="0033CC"/>
            </a:solidFill>
            <a:round/>
            <a:headEnd type="none" w="sm" len="sm"/>
            <a:tailEnd type="triangle" w="med" len="med"/>
          </a:ln>
        </p:spPr>
        <p:txBody>
          <a:bodyPr wrap="none" anchor="ctr"/>
          <a:lstStyle/>
          <a:p>
            <a:endParaRPr lang="en-US"/>
          </a:p>
        </p:txBody>
      </p:sp>
      <p:sp>
        <p:nvSpPr>
          <p:cNvPr id="100356" name="Rectangle 4"/>
          <p:cNvSpPr>
            <a:spLocks noChangeArrowheads="1"/>
          </p:cNvSpPr>
          <p:nvPr/>
        </p:nvSpPr>
        <p:spPr bwMode="auto">
          <a:xfrm>
            <a:off x="1447800" y="830263"/>
            <a:ext cx="6303963" cy="579437"/>
          </a:xfrm>
          <a:prstGeom prst="rect">
            <a:avLst/>
          </a:prstGeom>
          <a:noFill/>
          <a:ln w="9525">
            <a:noFill/>
            <a:miter lim="800000"/>
            <a:headEnd/>
            <a:tailEnd/>
          </a:ln>
          <a:effectLst/>
        </p:spPr>
        <p:txBody>
          <a:bodyPr lIns="92075" tIns="46038" rIns="92075" bIns="46038" anchor="ctr"/>
          <a:lstStyle/>
          <a:p>
            <a:pPr algn="ctr" eaLnBrk="0" hangingPunct="0">
              <a:defRPr/>
            </a:pPr>
            <a:r>
              <a:rPr lang="en-GB" sz="3200" dirty="0">
                <a:solidFill>
                  <a:srgbClr val="000066"/>
                </a:solidFill>
                <a:effectLst>
                  <a:outerShdw blurRad="38100" dist="38100" dir="2700000" algn="tl">
                    <a:srgbClr val="C0C0C0"/>
                  </a:outerShdw>
                </a:effectLst>
              </a:rPr>
              <a:t>Retrospective cohort studies</a:t>
            </a:r>
          </a:p>
        </p:txBody>
      </p:sp>
      <p:sp>
        <p:nvSpPr>
          <p:cNvPr id="20485" name="Rectangle 5"/>
          <p:cNvSpPr>
            <a:spLocks noChangeArrowheads="1"/>
          </p:cNvSpPr>
          <p:nvPr/>
        </p:nvSpPr>
        <p:spPr bwMode="auto">
          <a:xfrm>
            <a:off x="1143000" y="2628900"/>
            <a:ext cx="1343025" cy="396875"/>
          </a:xfrm>
          <a:prstGeom prst="rect">
            <a:avLst/>
          </a:prstGeom>
          <a:noFill/>
          <a:ln w="38100">
            <a:noFill/>
            <a:miter lim="800000"/>
            <a:headEnd/>
            <a:tailEnd/>
          </a:ln>
        </p:spPr>
        <p:txBody>
          <a:bodyPr wrap="none" lIns="92075" tIns="46038" rIns="92075" bIns="46038">
            <a:spAutoFit/>
          </a:bodyPr>
          <a:lstStyle/>
          <a:p>
            <a:pPr eaLnBrk="0" hangingPunct="0"/>
            <a:r>
              <a:rPr lang="en-GB">
                <a:solidFill>
                  <a:srgbClr val="0033CC"/>
                </a:solidFill>
              </a:rPr>
              <a:t>Exposure</a:t>
            </a:r>
          </a:p>
        </p:txBody>
      </p:sp>
      <p:sp>
        <p:nvSpPr>
          <p:cNvPr id="20486" name="Line 6"/>
          <p:cNvSpPr>
            <a:spLocks noChangeShapeType="1"/>
          </p:cNvSpPr>
          <p:nvPr/>
        </p:nvSpPr>
        <p:spPr bwMode="auto">
          <a:xfrm>
            <a:off x="1806575" y="3009900"/>
            <a:ext cx="0" cy="990600"/>
          </a:xfrm>
          <a:prstGeom prst="line">
            <a:avLst/>
          </a:prstGeom>
          <a:noFill/>
          <a:ln w="57150">
            <a:solidFill>
              <a:srgbClr val="0033CC"/>
            </a:solidFill>
            <a:round/>
            <a:headEnd/>
            <a:tailEnd type="triangle" w="med" len="med"/>
          </a:ln>
        </p:spPr>
        <p:txBody>
          <a:bodyPr wrap="none" anchor="ctr"/>
          <a:lstStyle/>
          <a:p>
            <a:endParaRPr lang="en-US"/>
          </a:p>
        </p:txBody>
      </p:sp>
      <p:sp>
        <p:nvSpPr>
          <p:cNvPr id="20487" name="Line 7"/>
          <p:cNvSpPr>
            <a:spLocks noChangeShapeType="1"/>
          </p:cNvSpPr>
          <p:nvPr/>
        </p:nvSpPr>
        <p:spPr bwMode="auto">
          <a:xfrm>
            <a:off x="4425950" y="3009900"/>
            <a:ext cx="0" cy="990600"/>
          </a:xfrm>
          <a:prstGeom prst="line">
            <a:avLst/>
          </a:prstGeom>
          <a:noFill/>
          <a:ln w="57150">
            <a:solidFill>
              <a:srgbClr val="0033CC"/>
            </a:solidFill>
            <a:round/>
            <a:headEnd/>
            <a:tailEnd type="triangle" w="med" len="med"/>
          </a:ln>
        </p:spPr>
        <p:txBody>
          <a:bodyPr wrap="none" anchor="ctr"/>
          <a:lstStyle/>
          <a:p>
            <a:endParaRPr lang="en-US"/>
          </a:p>
        </p:txBody>
      </p:sp>
      <p:sp>
        <p:nvSpPr>
          <p:cNvPr id="20488" name="Rectangle 8"/>
          <p:cNvSpPr>
            <a:spLocks noChangeArrowheads="1"/>
          </p:cNvSpPr>
          <p:nvPr/>
        </p:nvSpPr>
        <p:spPr bwMode="auto">
          <a:xfrm>
            <a:off x="7812088" y="4124325"/>
            <a:ext cx="811212" cy="457200"/>
          </a:xfrm>
          <a:prstGeom prst="rect">
            <a:avLst/>
          </a:prstGeom>
          <a:noFill/>
          <a:ln w="9525">
            <a:noFill/>
            <a:miter lim="800000"/>
            <a:headEnd/>
            <a:tailEnd/>
          </a:ln>
        </p:spPr>
        <p:txBody>
          <a:bodyPr wrap="none" lIns="92075" tIns="46038" rIns="92075" bIns="46038">
            <a:spAutoFit/>
          </a:bodyPr>
          <a:lstStyle/>
          <a:p>
            <a:pPr eaLnBrk="0" hangingPunct="0"/>
            <a:r>
              <a:rPr lang="en-GB" sz="2400" i="1">
                <a:solidFill>
                  <a:srgbClr val="0033CC"/>
                </a:solidFill>
              </a:rPr>
              <a:t>time</a:t>
            </a:r>
          </a:p>
        </p:txBody>
      </p:sp>
      <p:sp>
        <p:nvSpPr>
          <p:cNvPr id="20489" name="Rectangle 9"/>
          <p:cNvSpPr>
            <a:spLocks noChangeArrowheads="1"/>
          </p:cNvSpPr>
          <p:nvPr/>
        </p:nvSpPr>
        <p:spPr bwMode="auto">
          <a:xfrm>
            <a:off x="3635375" y="2368550"/>
            <a:ext cx="1554163" cy="701675"/>
          </a:xfrm>
          <a:prstGeom prst="rect">
            <a:avLst/>
          </a:prstGeom>
          <a:noFill/>
          <a:ln w="38100">
            <a:noFill/>
            <a:miter lim="800000"/>
            <a:headEnd/>
            <a:tailEnd/>
          </a:ln>
        </p:spPr>
        <p:txBody>
          <a:bodyPr wrap="none" lIns="92075" tIns="46038" rIns="92075" bIns="46038">
            <a:spAutoFit/>
          </a:bodyPr>
          <a:lstStyle/>
          <a:p>
            <a:pPr algn="ctr" eaLnBrk="0" hangingPunct="0"/>
            <a:r>
              <a:rPr lang="en-GB">
                <a:solidFill>
                  <a:srgbClr val="0033CC"/>
                </a:solidFill>
              </a:rPr>
              <a:t>Disease</a:t>
            </a:r>
          </a:p>
          <a:p>
            <a:pPr algn="ctr" eaLnBrk="0" hangingPunct="0"/>
            <a:r>
              <a:rPr lang="en-GB">
                <a:solidFill>
                  <a:srgbClr val="0033CC"/>
                </a:solidFill>
              </a:rPr>
              <a:t>occurrence</a:t>
            </a:r>
          </a:p>
        </p:txBody>
      </p:sp>
      <p:grpSp>
        <p:nvGrpSpPr>
          <p:cNvPr id="2" name="Group 10"/>
          <p:cNvGrpSpPr>
            <a:grpSpLocks/>
          </p:cNvGrpSpPr>
          <p:nvPr/>
        </p:nvGrpSpPr>
        <p:grpSpPr bwMode="auto">
          <a:xfrm>
            <a:off x="6300788" y="2535238"/>
            <a:ext cx="1651000" cy="1373187"/>
            <a:chOff x="1920" y="1056"/>
            <a:chExt cx="1040" cy="865"/>
          </a:xfrm>
        </p:grpSpPr>
        <p:sp>
          <p:nvSpPr>
            <p:cNvPr id="20493" name="Line 11"/>
            <p:cNvSpPr>
              <a:spLocks noChangeShapeType="1"/>
            </p:cNvSpPr>
            <p:nvPr/>
          </p:nvSpPr>
          <p:spPr bwMode="auto">
            <a:xfrm>
              <a:off x="2448" y="1344"/>
              <a:ext cx="0" cy="577"/>
            </a:xfrm>
            <a:prstGeom prst="line">
              <a:avLst/>
            </a:prstGeom>
            <a:noFill/>
            <a:ln w="57150">
              <a:solidFill>
                <a:schemeClr val="tx1"/>
              </a:solidFill>
              <a:round/>
              <a:headEnd/>
              <a:tailEnd type="triangle" w="med" len="med"/>
            </a:ln>
          </p:spPr>
          <p:txBody>
            <a:bodyPr wrap="none" anchor="ctr"/>
            <a:lstStyle/>
            <a:p>
              <a:endParaRPr lang="en-US"/>
            </a:p>
          </p:txBody>
        </p:sp>
        <p:sp>
          <p:nvSpPr>
            <p:cNvPr id="20494" name="Rectangle 12"/>
            <p:cNvSpPr>
              <a:spLocks noChangeArrowheads="1"/>
            </p:cNvSpPr>
            <p:nvPr/>
          </p:nvSpPr>
          <p:spPr bwMode="auto">
            <a:xfrm>
              <a:off x="1920" y="1056"/>
              <a:ext cx="1040" cy="250"/>
            </a:xfrm>
            <a:prstGeom prst="rect">
              <a:avLst/>
            </a:prstGeom>
            <a:solidFill>
              <a:schemeClr val="tx1"/>
            </a:solidFill>
            <a:ln w="38100">
              <a:noFill/>
              <a:miter lim="800000"/>
              <a:headEnd/>
              <a:tailEnd/>
            </a:ln>
          </p:spPr>
          <p:txBody>
            <a:bodyPr wrap="none" lIns="92075" tIns="46038" rIns="92075" bIns="46038">
              <a:spAutoFit/>
            </a:bodyPr>
            <a:lstStyle/>
            <a:p>
              <a:pPr eaLnBrk="0" hangingPunct="0"/>
              <a:r>
                <a:rPr lang="en-GB">
                  <a:solidFill>
                    <a:schemeClr val="bg1"/>
                  </a:solidFill>
                </a:rPr>
                <a:t>Study starts</a:t>
              </a:r>
            </a:p>
          </p:txBody>
        </p:sp>
      </p:grpSp>
      <p:cxnSp>
        <p:nvCxnSpPr>
          <p:cNvPr id="20491" name="AutoShape 13"/>
          <p:cNvCxnSpPr>
            <a:cxnSpLocks noChangeShapeType="1"/>
            <a:stCxn id="20483" idx="1"/>
          </p:cNvCxnSpPr>
          <p:nvPr/>
        </p:nvCxnSpPr>
        <p:spPr bwMode="auto">
          <a:xfrm rot="16200000" flipV="1">
            <a:off x="3552031" y="118269"/>
            <a:ext cx="873125" cy="7215188"/>
          </a:xfrm>
          <a:prstGeom prst="bentConnector4">
            <a:avLst>
              <a:gd name="adj1" fmla="val -61454"/>
              <a:gd name="adj2" fmla="val 103167"/>
            </a:avLst>
          </a:prstGeom>
          <a:noFill/>
          <a:ln w="9525">
            <a:noFill/>
            <a:miter lim="800000"/>
            <a:headEnd/>
            <a:tailEnd type="triangle" w="med" len="med"/>
          </a:ln>
        </p:spPr>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i="1" dirty="0" smtClean="0"/>
              <a:t>Analysis – Cohort Studies</a:t>
            </a:r>
            <a:endParaRPr lang="en-US" sz="4000" i="1" dirty="0"/>
          </a:p>
        </p:txBody>
      </p:sp>
      <p:sp>
        <p:nvSpPr>
          <p:cNvPr id="3" name="Content Placeholder 2"/>
          <p:cNvSpPr>
            <a:spLocks noGrp="1"/>
          </p:cNvSpPr>
          <p:nvPr>
            <p:ph idx="1"/>
          </p:nvPr>
        </p:nvSpPr>
        <p:spPr>
          <a:xfrm>
            <a:off x="228600" y="1295400"/>
            <a:ext cx="8686800" cy="4830763"/>
          </a:xfrm>
        </p:spPr>
        <p:txBody>
          <a:bodyPr>
            <a:normAutofit lnSpcReduction="10000"/>
          </a:bodyPr>
          <a:lstStyle/>
          <a:p>
            <a:r>
              <a:rPr lang="en-US" dirty="0" smtClean="0"/>
              <a:t>Presentations: tables, diagrams, graphs</a:t>
            </a:r>
          </a:p>
          <a:p>
            <a:r>
              <a:rPr lang="en-US" dirty="0" smtClean="0"/>
              <a:t>Summarization: </a:t>
            </a:r>
          </a:p>
          <a:p>
            <a:pPr lvl="1"/>
            <a:r>
              <a:rPr lang="en-US" sz="3200" dirty="0" smtClean="0"/>
              <a:t>Measures of central tendency.</a:t>
            </a:r>
          </a:p>
          <a:p>
            <a:pPr lvl="1"/>
            <a:r>
              <a:rPr lang="en-US" sz="3200" dirty="0" smtClean="0"/>
              <a:t>Measures of dispersion.</a:t>
            </a:r>
          </a:p>
          <a:p>
            <a:pPr lvl="1"/>
            <a:r>
              <a:rPr lang="en-US" sz="3200" dirty="0" smtClean="0"/>
              <a:t>Proportions – </a:t>
            </a:r>
            <a:r>
              <a:rPr lang="en-US" sz="3200" b="1" dirty="0" smtClean="0">
                <a:solidFill>
                  <a:schemeClr val="tx2"/>
                </a:solidFill>
              </a:rPr>
              <a:t>Prevalence</a:t>
            </a:r>
          </a:p>
          <a:p>
            <a:pPr lvl="1"/>
            <a:r>
              <a:rPr lang="en-US" sz="3200" dirty="0" smtClean="0"/>
              <a:t>Ratios.</a:t>
            </a:r>
          </a:p>
          <a:p>
            <a:r>
              <a:rPr lang="en-US" b="1" dirty="0" smtClean="0"/>
              <a:t>Measures of association</a:t>
            </a:r>
            <a:r>
              <a:rPr lang="en-US" dirty="0" smtClean="0"/>
              <a:t>.</a:t>
            </a:r>
          </a:p>
          <a:p>
            <a:pPr lvl="1"/>
            <a:r>
              <a:rPr lang="en-US" sz="3200" dirty="0" smtClean="0"/>
              <a:t>Strength .</a:t>
            </a:r>
          </a:p>
          <a:p>
            <a:pPr lvl="1"/>
            <a:r>
              <a:rPr lang="en-US" sz="3200" dirty="0" smtClean="0"/>
              <a:t>Impact/effect.</a:t>
            </a:r>
          </a:p>
          <a:p>
            <a:pPr lvl="1">
              <a:buNone/>
            </a:pPr>
            <a:endParaRPr lang="en-US" sz="2400"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i="1" dirty="0" smtClean="0"/>
              <a:t>Analysis – Cohort Studies</a:t>
            </a:r>
            <a:endParaRPr lang="en-US" sz="4000" i="1" dirty="0"/>
          </a:p>
        </p:txBody>
      </p:sp>
      <p:sp>
        <p:nvSpPr>
          <p:cNvPr id="3" name="Content Placeholder 2"/>
          <p:cNvSpPr>
            <a:spLocks noGrp="1"/>
          </p:cNvSpPr>
          <p:nvPr>
            <p:ph idx="1"/>
          </p:nvPr>
        </p:nvSpPr>
        <p:spPr>
          <a:xfrm>
            <a:off x="228600" y="1295400"/>
            <a:ext cx="8686800" cy="4830763"/>
          </a:xfrm>
        </p:spPr>
        <p:txBody>
          <a:bodyPr>
            <a:normAutofit/>
          </a:bodyPr>
          <a:lstStyle/>
          <a:p>
            <a:r>
              <a:rPr lang="en-US" sz="2800" dirty="0" smtClean="0"/>
              <a:t>Measures of association.</a:t>
            </a:r>
          </a:p>
          <a:p>
            <a:pPr lvl="1"/>
            <a:r>
              <a:rPr lang="en-US" dirty="0" smtClean="0"/>
              <a:t>Strength .</a:t>
            </a:r>
          </a:p>
          <a:p>
            <a:pPr lvl="2"/>
            <a:r>
              <a:rPr lang="en-US" sz="2800" i="1" dirty="0" smtClean="0"/>
              <a:t>Relative risk.</a:t>
            </a:r>
          </a:p>
          <a:p>
            <a:pPr lvl="2"/>
            <a:r>
              <a:rPr lang="en-US" sz="2800" i="1" dirty="0" smtClean="0"/>
              <a:t>Odds ratio.</a:t>
            </a:r>
          </a:p>
          <a:p>
            <a:pPr lvl="1"/>
            <a:r>
              <a:rPr lang="en-US" b="1" dirty="0" smtClean="0"/>
              <a:t>Impact/effect.</a:t>
            </a:r>
          </a:p>
          <a:p>
            <a:pPr lvl="3"/>
            <a:r>
              <a:rPr lang="en-US" sz="2600" i="1" dirty="0" smtClean="0"/>
              <a:t>Attributable risk (i.e. rate difference).</a:t>
            </a:r>
          </a:p>
          <a:p>
            <a:pPr lvl="3"/>
            <a:r>
              <a:rPr lang="en-US" sz="2600" i="1" dirty="0" smtClean="0"/>
              <a:t>Attributable fraction (i.e. attributable rate percent)</a:t>
            </a:r>
          </a:p>
          <a:p>
            <a:pPr lvl="3"/>
            <a:r>
              <a:rPr lang="en-US" sz="2600" i="1" dirty="0" smtClean="0"/>
              <a:t>Population attributable risk.</a:t>
            </a:r>
          </a:p>
          <a:p>
            <a:pPr lvl="1">
              <a:buNone/>
            </a:pP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2195513" y="25638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dirty="0">
                <a:solidFill>
                  <a:srgbClr val="008000"/>
                </a:solidFill>
              </a:rPr>
              <a:t>A</a:t>
            </a:r>
          </a:p>
        </p:txBody>
      </p:sp>
      <p:sp>
        <p:nvSpPr>
          <p:cNvPr id="40963" name="Text Box 5"/>
          <p:cNvSpPr txBox="1">
            <a:spLocks noChangeArrowheads="1"/>
          </p:cNvSpPr>
          <p:nvPr/>
        </p:nvSpPr>
        <p:spPr bwMode="auto">
          <a:xfrm>
            <a:off x="3276600" y="25638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8000"/>
                </a:solidFill>
              </a:rPr>
              <a:t>B</a:t>
            </a:r>
          </a:p>
        </p:txBody>
      </p:sp>
      <p:sp>
        <p:nvSpPr>
          <p:cNvPr id="40964" name="Text Box 6"/>
          <p:cNvSpPr txBox="1">
            <a:spLocks noChangeArrowheads="1"/>
          </p:cNvSpPr>
          <p:nvPr/>
        </p:nvSpPr>
        <p:spPr bwMode="auto">
          <a:xfrm>
            <a:off x="3276600" y="36433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33CC"/>
                </a:solidFill>
              </a:rPr>
              <a:t>D</a:t>
            </a:r>
          </a:p>
        </p:txBody>
      </p:sp>
      <p:sp>
        <p:nvSpPr>
          <p:cNvPr id="40965" name="Text Box 7"/>
          <p:cNvSpPr txBox="1">
            <a:spLocks noChangeArrowheads="1"/>
          </p:cNvSpPr>
          <p:nvPr/>
        </p:nvSpPr>
        <p:spPr bwMode="auto">
          <a:xfrm>
            <a:off x="2195513" y="36433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33CC"/>
                </a:solidFill>
              </a:rPr>
              <a:t>C</a:t>
            </a:r>
          </a:p>
        </p:txBody>
      </p:sp>
      <p:sp>
        <p:nvSpPr>
          <p:cNvPr id="40966" name="Text Box 8"/>
          <p:cNvSpPr txBox="1">
            <a:spLocks noChangeArrowheads="1"/>
          </p:cNvSpPr>
          <p:nvPr/>
        </p:nvSpPr>
        <p:spPr bwMode="auto">
          <a:xfrm>
            <a:off x="879475" y="2800350"/>
            <a:ext cx="1160895" cy="430887"/>
          </a:xfrm>
          <a:prstGeom prst="rect">
            <a:avLst/>
          </a:prstGeom>
          <a:noFill/>
          <a:ln w="9525">
            <a:noFill/>
            <a:miter lim="800000"/>
            <a:headEnd/>
            <a:tailEnd/>
          </a:ln>
        </p:spPr>
        <p:txBody>
          <a:bodyPr wrap="none">
            <a:spAutoFit/>
          </a:bodyPr>
          <a:lstStyle/>
          <a:p>
            <a:r>
              <a:rPr lang="en-ZA" sz="2200" b="1" dirty="0"/>
              <a:t>Exposed</a:t>
            </a:r>
          </a:p>
        </p:txBody>
      </p:sp>
      <p:sp>
        <p:nvSpPr>
          <p:cNvPr id="40967" name="Text Box 9"/>
          <p:cNvSpPr txBox="1">
            <a:spLocks noChangeArrowheads="1"/>
          </p:cNvSpPr>
          <p:nvPr/>
        </p:nvSpPr>
        <p:spPr bwMode="auto">
          <a:xfrm>
            <a:off x="684213" y="3932238"/>
            <a:ext cx="1496307" cy="430887"/>
          </a:xfrm>
          <a:prstGeom prst="rect">
            <a:avLst/>
          </a:prstGeom>
          <a:noFill/>
          <a:ln w="9525">
            <a:noFill/>
            <a:miter lim="800000"/>
            <a:headEnd/>
            <a:tailEnd/>
          </a:ln>
        </p:spPr>
        <p:txBody>
          <a:bodyPr wrap="none">
            <a:spAutoFit/>
          </a:bodyPr>
          <a:lstStyle/>
          <a:p>
            <a:r>
              <a:rPr lang="en-ZA" sz="2200" b="1" dirty="0"/>
              <a:t>Unexposed</a:t>
            </a:r>
          </a:p>
        </p:txBody>
      </p:sp>
      <p:sp>
        <p:nvSpPr>
          <p:cNvPr id="40968" name="Text Box 10"/>
          <p:cNvSpPr txBox="1">
            <a:spLocks noChangeArrowheads="1"/>
          </p:cNvSpPr>
          <p:nvPr/>
        </p:nvSpPr>
        <p:spPr bwMode="auto">
          <a:xfrm>
            <a:off x="2052638" y="1555750"/>
            <a:ext cx="1296987" cy="1107996"/>
          </a:xfrm>
          <a:prstGeom prst="rect">
            <a:avLst/>
          </a:prstGeom>
          <a:noFill/>
          <a:ln w="9525">
            <a:noFill/>
            <a:miter lim="800000"/>
            <a:headEnd/>
            <a:tailEnd/>
          </a:ln>
        </p:spPr>
        <p:txBody>
          <a:bodyPr>
            <a:spAutoFit/>
          </a:bodyPr>
          <a:lstStyle/>
          <a:p>
            <a:r>
              <a:rPr lang="en-ZA" sz="2200" b="1" dirty="0"/>
              <a:t>New cases of outcome</a:t>
            </a:r>
          </a:p>
        </p:txBody>
      </p:sp>
      <p:sp>
        <p:nvSpPr>
          <p:cNvPr id="40969" name="Text Box 11"/>
          <p:cNvSpPr txBox="1">
            <a:spLocks noChangeArrowheads="1"/>
          </p:cNvSpPr>
          <p:nvPr/>
        </p:nvSpPr>
        <p:spPr bwMode="auto">
          <a:xfrm>
            <a:off x="3348038" y="1555750"/>
            <a:ext cx="2214562" cy="1107996"/>
          </a:xfrm>
          <a:prstGeom prst="rect">
            <a:avLst/>
          </a:prstGeom>
          <a:noFill/>
          <a:ln w="9525">
            <a:noFill/>
            <a:miter lim="800000"/>
            <a:headEnd/>
            <a:tailEnd/>
          </a:ln>
        </p:spPr>
        <p:txBody>
          <a:bodyPr wrap="square">
            <a:spAutoFit/>
          </a:bodyPr>
          <a:lstStyle/>
          <a:p>
            <a:r>
              <a:rPr lang="en-ZA" sz="2200" b="1" dirty="0"/>
              <a:t>Participants who do not develop outcome</a:t>
            </a:r>
          </a:p>
        </p:txBody>
      </p:sp>
      <p:sp>
        <p:nvSpPr>
          <p:cNvPr id="40970" name="Text Box 12"/>
          <p:cNvSpPr txBox="1">
            <a:spLocks noChangeArrowheads="1"/>
          </p:cNvSpPr>
          <p:nvPr/>
        </p:nvSpPr>
        <p:spPr bwMode="auto">
          <a:xfrm>
            <a:off x="4573588" y="2852738"/>
            <a:ext cx="3960812" cy="430887"/>
          </a:xfrm>
          <a:prstGeom prst="rect">
            <a:avLst/>
          </a:prstGeom>
          <a:noFill/>
          <a:ln w="9525">
            <a:noFill/>
            <a:miter lim="800000"/>
            <a:headEnd/>
            <a:tailEnd/>
          </a:ln>
        </p:spPr>
        <p:txBody>
          <a:bodyPr wrap="square">
            <a:spAutoFit/>
          </a:bodyPr>
          <a:lstStyle/>
          <a:p>
            <a:r>
              <a:rPr lang="en-ZA" sz="2200" b="1" dirty="0"/>
              <a:t>Total number of exposed = A + B</a:t>
            </a:r>
          </a:p>
        </p:txBody>
      </p:sp>
      <p:sp>
        <p:nvSpPr>
          <p:cNvPr id="40971" name="Text Box 13"/>
          <p:cNvSpPr txBox="1">
            <a:spLocks noChangeArrowheads="1"/>
          </p:cNvSpPr>
          <p:nvPr/>
        </p:nvSpPr>
        <p:spPr bwMode="auto">
          <a:xfrm>
            <a:off x="4572000" y="3932238"/>
            <a:ext cx="4258410" cy="430887"/>
          </a:xfrm>
          <a:prstGeom prst="rect">
            <a:avLst/>
          </a:prstGeom>
          <a:noFill/>
          <a:ln w="9525">
            <a:noFill/>
            <a:miter lim="800000"/>
            <a:headEnd/>
            <a:tailEnd/>
          </a:ln>
        </p:spPr>
        <p:txBody>
          <a:bodyPr wrap="none">
            <a:spAutoFit/>
          </a:bodyPr>
          <a:lstStyle/>
          <a:p>
            <a:r>
              <a:rPr lang="en-ZA" sz="2200" b="1" dirty="0"/>
              <a:t>Total number of unexposed = C + D</a:t>
            </a:r>
          </a:p>
        </p:txBody>
      </p:sp>
      <p:sp>
        <p:nvSpPr>
          <p:cNvPr id="40972" name="Line 14"/>
          <p:cNvSpPr>
            <a:spLocks noChangeShapeType="1"/>
          </p:cNvSpPr>
          <p:nvPr/>
        </p:nvSpPr>
        <p:spPr bwMode="auto">
          <a:xfrm>
            <a:off x="2195513" y="3644900"/>
            <a:ext cx="2520950" cy="0"/>
          </a:xfrm>
          <a:prstGeom prst="line">
            <a:avLst/>
          </a:prstGeom>
          <a:noFill/>
          <a:ln w="9525">
            <a:solidFill>
              <a:schemeClr val="tx1"/>
            </a:solidFill>
            <a:round/>
            <a:headEnd/>
            <a:tailEnd/>
          </a:ln>
        </p:spPr>
        <p:txBody>
          <a:bodyPr/>
          <a:lstStyle/>
          <a:p>
            <a:endParaRPr lang="en-US"/>
          </a:p>
        </p:txBody>
      </p:sp>
      <p:sp>
        <p:nvSpPr>
          <p:cNvPr id="40973" name="Line 15"/>
          <p:cNvSpPr>
            <a:spLocks noChangeShapeType="1"/>
          </p:cNvSpPr>
          <p:nvPr/>
        </p:nvSpPr>
        <p:spPr bwMode="auto">
          <a:xfrm>
            <a:off x="3275013" y="2563813"/>
            <a:ext cx="0" cy="2520950"/>
          </a:xfrm>
          <a:prstGeom prst="line">
            <a:avLst/>
          </a:prstGeom>
          <a:noFill/>
          <a:ln w="9525">
            <a:solidFill>
              <a:schemeClr val="tx1"/>
            </a:solidFill>
            <a:round/>
            <a:headEnd/>
            <a:tailEnd/>
          </a:ln>
        </p:spPr>
        <p:txBody>
          <a:bodyPr/>
          <a:lstStyle/>
          <a:p>
            <a:endParaRPr lang="en-US"/>
          </a:p>
        </p:txBody>
      </p:sp>
      <p:sp>
        <p:nvSpPr>
          <p:cNvPr id="40974" name="Line 16"/>
          <p:cNvSpPr>
            <a:spLocks noChangeShapeType="1"/>
          </p:cNvSpPr>
          <p:nvPr/>
        </p:nvSpPr>
        <p:spPr bwMode="auto">
          <a:xfrm>
            <a:off x="2195513" y="4724400"/>
            <a:ext cx="2520950" cy="0"/>
          </a:xfrm>
          <a:prstGeom prst="line">
            <a:avLst/>
          </a:prstGeom>
          <a:noFill/>
          <a:ln w="9525">
            <a:solidFill>
              <a:schemeClr val="tx1"/>
            </a:solidFill>
            <a:round/>
            <a:headEnd/>
            <a:tailEnd/>
          </a:ln>
        </p:spPr>
        <p:txBody>
          <a:bodyPr/>
          <a:lstStyle/>
          <a:p>
            <a:endParaRPr lang="en-US"/>
          </a:p>
        </p:txBody>
      </p:sp>
      <p:sp>
        <p:nvSpPr>
          <p:cNvPr id="40975" name="Line 17"/>
          <p:cNvSpPr>
            <a:spLocks noChangeShapeType="1"/>
          </p:cNvSpPr>
          <p:nvPr/>
        </p:nvSpPr>
        <p:spPr bwMode="auto">
          <a:xfrm>
            <a:off x="4356100" y="2563813"/>
            <a:ext cx="0" cy="2520950"/>
          </a:xfrm>
          <a:prstGeom prst="line">
            <a:avLst/>
          </a:prstGeom>
          <a:noFill/>
          <a:ln w="9525">
            <a:solidFill>
              <a:schemeClr val="tx1"/>
            </a:solidFill>
            <a:round/>
            <a:headEnd/>
            <a:tailEnd/>
          </a:ln>
        </p:spPr>
        <p:txBody>
          <a:bodyPr/>
          <a:lstStyle/>
          <a:p>
            <a:endParaRPr lang="en-US"/>
          </a:p>
        </p:txBody>
      </p:sp>
      <p:sp>
        <p:nvSpPr>
          <p:cNvPr id="40976" name="Text Box 18"/>
          <p:cNvSpPr txBox="1">
            <a:spLocks noChangeArrowheads="1"/>
          </p:cNvSpPr>
          <p:nvPr/>
        </p:nvSpPr>
        <p:spPr bwMode="auto">
          <a:xfrm>
            <a:off x="4643438" y="4868863"/>
            <a:ext cx="4119562" cy="769441"/>
          </a:xfrm>
          <a:prstGeom prst="rect">
            <a:avLst/>
          </a:prstGeom>
          <a:noFill/>
          <a:ln w="9525">
            <a:noFill/>
            <a:miter lim="800000"/>
            <a:headEnd/>
            <a:tailEnd/>
          </a:ln>
        </p:spPr>
        <p:txBody>
          <a:bodyPr wrap="square">
            <a:spAutoFit/>
          </a:bodyPr>
          <a:lstStyle/>
          <a:p>
            <a:r>
              <a:rPr lang="en-ZA" sz="2200" b="1" dirty="0"/>
              <a:t>Total number of participants = A + B +C + D</a:t>
            </a:r>
          </a:p>
        </p:txBody>
      </p:sp>
      <p:sp>
        <p:nvSpPr>
          <p:cNvPr id="40977" name="Text Box 19"/>
          <p:cNvSpPr txBox="1">
            <a:spLocks noChangeArrowheads="1"/>
          </p:cNvSpPr>
          <p:nvPr/>
        </p:nvSpPr>
        <p:spPr bwMode="auto">
          <a:xfrm>
            <a:off x="250825" y="260350"/>
            <a:ext cx="8372475" cy="1066800"/>
          </a:xfrm>
          <a:prstGeom prst="rect">
            <a:avLst/>
          </a:prstGeom>
          <a:noFill/>
          <a:ln w="9525">
            <a:noFill/>
            <a:miter lim="800000"/>
            <a:headEnd/>
            <a:tailEnd/>
          </a:ln>
        </p:spPr>
        <p:txBody>
          <a:bodyPr>
            <a:spAutoFit/>
          </a:bodyPr>
          <a:lstStyle/>
          <a:p>
            <a:r>
              <a:rPr lang="en-ZA" sz="3200" dirty="0"/>
              <a:t>Measure of association in a cohort study: </a:t>
            </a:r>
            <a:r>
              <a:rPr lang="en-ZA" sz="3200" b="1" dirty="0">
                <a:solidFill>
                  <a:srgbClr val="002060"/>
                </a:solidFill>
              </a:rPr>
              <a:t>relative</a:t>
            </a:r>
            <a:r>
              <a:rPr lang="en-ZA" sz="3200" b="1" dirty="0">
                <a:solidFill>
                  <a:srgbClr val="CC00CC"/>
                </a:solidFill>
              </a:rPr>
              <a:t> </a:t>
            </a:r>
            <a:r>
              <a:rPr lang="en-ZA" sz="3200" b="1" dirty="0">
                <a:solidFill>
                  <a:srgbClr val="002060"/>
                </a:solidFill>
              </a:rPr>
              <a:t>risk</a:t>
            </a:r>
            <a:r>
              <a:rPr lang="en-ZA" sz="3200" dirty="0"/>
              <a:t> </a:t>
            </a:r>
            <a:r>
              <a:rPr lang="en-ZA" sz="2400" dirty="0" smtClean="0"/>
              <a:t>( </a:t>
            </a:r>
            <a:r>
              <a:rPr lang="en-ZA" sz="2400" dirty="0"/>
              <a:t>risk ratio, rate ratio)</a:t>
            </a:r>
          </a:p>
        </p:txBody>
      </p:sp>
      <p:sp>
        <p:nvSpPr>
          <p:cNvPr id="40978" name="Text Box 21"/>
          <p:cNvSpPr txBox="1">
            <a:spLocks noChangeArrowheads="1"/>
          </p:cNvSpPr>
          <p:nvPr/>
        </p:nvSpPr>
        <p:spPr bwMode="auto">
          <a:xfrm>
            <a:off x="684213" y="5661025"/>
            <a:ext cx="4538422" cy="584775"/>
          </a:xfrm>
          <a:prstGeom prst="rect">
            <a:avLst/>
          </a:prstGeom>
          <a:noFill/>
          <a:ln w="9525">
            <a:noFill/>
            <a:miter lim="800000"/>
            <a:headEnd/>
            <a:tailEnd/>
          </a:ln>
        </p:spPr>
        <p:txBody>
          <a:bodyPr wrap="none">
            <a:spAutoFit/>
          </a:bodyPr>
          <a:lstStyle/>
          <a:p>
            <a:r>
              <a:rPr lang="en-ZA" sz="3200" b="1" dirty="0">
                <a:solidFill>
                  <a:srgbClr val="002060"/>
                </a:solidFill>
              </a:rPr>
              <a:t>RR</a:t>
            </a:r>
            <a:r>
              <a:rPr lang="en-ZA" sz="3200" dirty="0">
                <a:solidFill>
                  <a:srgbClr val="002060"/>
                </a:solidFill>
              </a:rPr>
              <a:t> </a:t>
            </a:r>
            <a:r>
              <a:rPr lang="en-ZA" sz="3200" dirty="0"/>
              <a:t>= [</a:t>
            </a:r>
            <a:r>
              <a:rPr lang="en-ZA" sz="3200" b="1" dirty="0">
                <a:solidFill>
                  <a:srgbClr val="008000"/>
                </a:solidFill>
              </a:rPr>
              <a:t>A</a:t>
            </a:r>
            <a:r>
              <a:rPr lang="en-ZA" sz="3200" dirty="0"/>
              <a:t>/(</a:t>
            </a:r>
            <a:r>
              <a:rPr lang="en-ZA" sz="3200" b="1" dirty="0">
                <a:solidFill>
                  <a:srgbClr val="008000"/>
                </a:solidFill>
              </a:rPr>
              <a:t>A+B</a:t>
            </a:r>
            <a:r>
              <a:rPr lang="en-ZA" sz="3200" dirty="0"/>
              <a:t>)] / [</a:t>
            </a:r>
            <a:r>
              <a:rPr lang="en-ZA" sz="3200" b="1" dirty="0">
                <a:solidFill>
                  <a:srgbClr val="0000FF"/>
                </a:solidFill>
              </a:rPr>
              <a:t>C</a:t>
            </a:r>
            <a:r>
              <a:rPr lang="en-ZA" sz="3200" dirty="0"/>
              <a:t>/(</a:t>
            </a:r>
            <a:r>
              <a:rPr lang="en-ZA" sz="3200" b="1" dirty="0">
                <a:solidFill>
                  <a:srgbClr val="0000FF"/>
                </a:solidFill>
              </a:rPr>
              <a:t>C+D</a:t>
            </a:r>
            <a:r>
              <a:rPr lang="en-ZA" sz="3200" dirty="0"/>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2195513" y="25638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8000"/>
                </a:solidFill>
              </a:rPr>
              <a:t>A</a:t>
            </a:r>
          </a:p>
        </p:txBody>
      </p:sp>
      <p:sp>
        <p:nvSpPr>
          <p:cNvPr id="40963" name="Text Box 5"/>
          <p:cNvSpPr txBox="1">
            <a:spLocks noChangeArrowheads="1"/>
          </p:cNvSpPr>
          <p:nvPr/>
        </p:nvSpPr>
        <p:spPr bwMode="auto">
          <a:xfrm>
            <a:off x="3276600" y="25638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8000"/>
                </a:solidFill>
              </a:rPr>
              <a:t>B</a:t>
            </a:r>
          </a:p>
        </p:txBody>
      </p:sp>
      <p:sp>
        <p:nvSpPr>
          <p:cNvPr id="40964" name="Text Box 6"/>
          <p:cNvSpPr txBox="1">
            <a:spLocks noChangeArrowheads="1"/>
          </p:cNvSpPr>
          <p:nvPr/>
        </p:nvSpPr>
        <p:spPr bwMode="auto">
          <a:xfrm>
            <a:off x="3276600" y="36433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33CC"/>
                </a:solidFill>
              </a:rPr>
              <a:t>D</a:t>
            </a:r>
          </a:p>
        </p:txBody>
      </p:sp>
      <p:sp>
        <p:nvSpPr>
          <p:cNvPr id="40965" name="Text Box 7"/>
          <p:cNvSpPr txBox="1">
            <a:spLocks noChangeArrowheads="1"/>
          </p:cNvSpPr>
          <p:nvPr/>
        </p:nvSpPr>
        <p:spPr bwMode="auto">
          <a:xfrm>
            <a:off x="2195513" y="3643313"/>
            <a:ext cx="1079500" cy="1079500"/>
          </a:xfrm>
          <a:prstGeom prst="rect">
            <a:avLst/>
          </a:prstGeom>
          <a:solidFill>
            <a:schemeClr val="bg1"/>
          </a:solidFill>
          <a:ln w="9525">
            <a:solidFill>
              <a:schemeClr val="tx1"/>
            </a:solidFill>
            <a:miter lim="800000"/>
            <a:headEnd/>
            <a:tailEnd/>
          </a:ln>
        </p:spPr>
        <p:txBody>
          <a:bodyPr tIns="226800"/>
          <a:lstStyle/>
          <a:p>
            <a:pPr algn="ctr">
              <a:spcBef>
                <a:spcPct val="50000"/>
              </a:spcBef>
            </a:pPr>
            <a:r>
              <a:rPr lang="en-ZA" sz="3600" b="1">
                <a:solidFill>
                  <a:srgbClr val="0033CC"/>
                </a:solidFill>
              </a:rPr>
              <a:t>C</a:t>
            </a:r>
          </a:p>
        </p:txBody>
      </p:sp>
      <p:sp>
        <p:nvSpPr>
          <p:cNvPr id="40966" name="Text Box 8"/>
          <p:cNvSpPr txBox="1">
            <a:spLocks noChangeArrowheads="1"/>
          </p:cNvSpPr>
          <p:nvPr/>
        </p:nvSpPr>
        <p:spPr bwMode="auto">
          <a:xfrm>
            <a:off x="879475" y="2800350"/>
            <a:ext cx="1160895" cy="430887"/>
          </a:xfrm>
          <a:prstGeom prst="rect">
            <a:avLst/>
          </a:prstGeom>
          <a:noFill/>
          <a:ln w="9525">
            <a:noFill/>
            <a:miter lim="800000"/>
            <a:headEnd/>
            <a:tailEnd/>
          </a:ln>
        </p:spPr>
        <p:txBody>
          <a:bodyPr wrap="none">
            <a:spAutoFit/>
          </a:bodyPr>
          <a:lstStyle/>
          <a:p>
            <a:r>
              <a:rPr lang="en-ZA" sz="2200" b="1" dirty="0"/>
              <a:t>Exposed</a:t>
            </a:r>
          </a:p>
        </p:txBody>
      </p:sp>
      <p:sp>
        <p:nvSpPr>
          <p:cNvPr id="40967" name="Text Box 9"/>
          <p:cNvSpPr txBox="1">
            <a:spLocks noChangeArrowheads="1"/>
          </p:cNvSpPr>
          <p:nvPr/>
        </p:nvSpPr>
        <p:spPr bwMode="auto">
          <a:xfrm>
            <a:off x="684213" y="3932238"/>
            <a:ext cx="1496307" cy="430887"/>
          </a:xfrm>
          <a:prstGeom prst="rect">
            <a:avLst/>
          </a:prstGeom>
          <a:noFill/>
          <a:ln w="9525">
            <a:noFill/>
            <a:miter lim="800000"/>
            <a:headEnd/>
            <a:tailEnd/>
          </a:ln>
        </p:spPr>
        <p:txBody>
          <a:bodyPr wrap="none">
            <a:spAutoFit/>
          </a:bodyPr>
          <a:lstStyle/>
          <a:p>
            <a:r>
              <a:rPr lang="en-ZA" sz="2200" b="1" dirty="0"/>
              <a:t>Unexposed</a:t>
            </a:r>
          </a:p>
        </p:txBody>
      </p:sp>
      <p:sp>
        <p:nvSpPr>
          <p:cNvPr id="40968" name="Text Box 10"/>
          <p:cNvSpPr txBox="1">
            <a:spLocks noChangeArrowheads="1"/>
          </p:cNvSpPr>
          <p:nvPr/>
        </p:nvSpPr>
        <p:spPr bwMode="auto">
          <a:xfrm>
            <a:off x="2052638" y="1555750"/>
            <a:ext cx="1296987" cy="915988"/>
          </a:xfrm>
          <a:prstGeom prst="rect">
            <a:avLst/>
          </a:prstGeom>
          <a:noFill/>
          <a:ln w="9525">
            <a:noFill/>
            <a:miter lim="800000"/>
            <a:headEnd/>
            <a:tailEnd/>
          </a:ln>
        </p:spPr>
        <p:txBody>
          <a:bodyPr>
            <a:spAutoFit/>
          </a:bodyPr>
          <a:lstStyle/>
          <a:p>
            <a:r>
              <a:rPr lang="en-ZA" b="1" dirty="0"/>
              <a:t>New cases of outcome</a:t>
            </a:r>
          </a:p>
        </p:txBody>
      </p:sp>
      <p:sp>
        <p:nvSpPr>
          <p:cNvPr id="40969" name="Text Box 11"/>
          <p:cNvSpPr txBox="1">
            <a:spLocks noChangeArrowheads="1"/>
          </p:cNvSpPr>
          <p:nvPr/>
        </p:nvSpPr>
        <p:spPr bwMode="auto">
          <a:xfrm>
            <a:off x="3348038" y="1555750"/>
            <a:ext cx="2089150" cy="915988"/>
          </a:xfrm>
          <a:prstGeom prst="rect">
            <a:avLst/>
          </a:prstGeom>
          <a:noFill/>
          <a:ln w="9525">
            <a:noFill/>
            <a:miter lim="800000"/>
            <a:headEnd/>
            <a:tailEnd/>
          </a:ln>
        </p:spPr>
        <p:txBody>
          <a:bodyPr>
            <a:spAutoFit/>
          </a:bodyPr>
          <a:lstStyle/>
          <a:p>
            <a:r>
              <a:rPr lang="en-ZA" b="1"/>
              <a:t>Participants who do not develop outcome</a:t>
            </a:r>
          </a:p>
        </p:txBody>
      </p:sp>
      <p:sp>
        <p:nvSpPr>
          <p:cNvPr id="40970" name="Text Box 12"/>
          <p:cNvSpPr txBox="1">
            <a:spLocks noChangeArrowheads="1"/>
          </p:cNvSpPr>
          <p:nvPr/>
        </p:nvSpPr>
        <p:spPr bwMode="auto">
          <a:xfrm>
            <a:off x="4573588" y="2852738"/>
            <a:ext cx="4037012" cy="430887"/>
          </a:xfrm>
          <a:prstGeom prst="rect">
            <a:avLst/>
          </a:prstGeom>
          <a:noFill/>
          <a:ln w="9525">
            <a:noFill/>
            <a:miter lim="800000"/>
            <a:headEnd/>
            <a:tailEnd/>
          </a:ln>
        </p:spPr>
        <p:txBody>
          <a:bodyPr wrap="square">
            <a:spAutoFit/>
          </a:bodyPr>
          <a:lstStyle/>
          <a:p>
            <a:r>
              <a:rPr lang="en-ZA" sz="2200" b="1" dirty="0"/>
              <a:t>Total number of exposed = A + B</a:t>
            </a:r>
          </a:p>
        </p:txBody>
      </p:sp>
      <p:sp>
        <p:nvSpPr>
          <p:cNvPr id="40971" name="Text Box 13"/>
          <p:cNvSpPr txBox="1">
            <a:spLocks noChangeArrowheads="1"/>
          </p:cNvSpPr>
          <p:nvPr/>
        </p:nvSpPr>
        <p:spPr bwMode="auto">
          <a:xfrm>
            <a:off x="4572000" y="3932238"/>
            <a:ext cx="4258410" cy="430887"/>
          </a:xfrm>
          <a:prstGeom prst="rect">
            <a:avLst/>
          </a:prstGeom>
          <a:noFill/>
          <a:ln w="9525">
            <a:noFill/>
            <a:miter lim="800000"/>
            <a:headEnd/>
            <a:tailEnd/>
          </a:ln>
        </p:spPr>
        <p:txBody>
          <a:bodyPr wrap="none">
            <a:spAutoFit/>
          </a:bodyPr>
          <a:lstStyle/>
          <a:p>
            <a:r>
              <a:rPr lang="en-ZA" sz="2200" b="1" dirty="0"/>
              <a:t>Total number of unexposed = C + D</a:t>
            </a:r>
          </a:p>
        </p:txBody>
      </p:sp>
      <p:sp>
        <p:nvSpPr>
          <p:cNvPr id="40972" name="Line 14"/>
          <p:cNvSpPr>
            <a:spLocks noChangeShapeType="1"/>
          </p:cNvSpPr>
          <p:nvPr/>
        </p:nvSpPr>
        <p:spPr bwMode="auto">
          <a:xfrm>
            <a:off x="2195513" y="3644900"/>
            <a:ext cx="2520950" cy="0"/>
          </a:xfrm>
          <a:prstGeom prst="line">
            <a:avLst/>
          </a:prstGeom>
          <a:noFill/>
          <a:ln w="9525">
            <a:solidFill>
              <a:schemeClr val="tx1"/>
            </a:solidFill>
            <a:round/>
            <a:headEnd/>
            <a:tailEnd/>
          </a:ln>
        </p:spPr>
        <p:txBody>
          <a:bodyPr/>
          <a:lstStyle/>
          <a:p>
            <a:endParaRPr lang="en-US"/>
          </a:p>
        </p:txBody>
      </p:sp>
      <p:sp>
        <p:nvSpPr>
          <p:cNvPr id="40973" name="Line 15"/>
          <p:cNvSpPr>
            <a:spLocks noChangeShapeType="1"/>
          </p:cNvSpPr>
          <p:nvPr/>
        </p:nvSpPr>
        <p:spPr bwMode="auto">
          <a:xfrm>
            <a:off x="3275013" y="2563813"/>
            <a:ext cx="0" cy="2520950"/>
          </a:xfrm>
          <a:prstGeom prst="line">
            <a:avLst/>
          </a:prstGeom>
          <a:noFill/>
          <a:ln w="9525">
            <a:solidFill>
              <a:schemeClr val="tx1"/>
            </a:solidFill>
            <a:round/>
            <a:headEnd/>
            <a:tailEnd/>
          </a:ln>
        </p:spPr>
        <p:txBody>
          <a:bodyPr/>
          <a:lstStyle/>
          <a:p>
            <a:endParaRPr lang="en-US"/>
          </a:p>
        </p:txBody>
      </p:sp>
      <p:sp>
        <p:nvSpPr>
          <p:cNvPr id="40974" name="Line 16"/>
          <p:cNvSpPr>
            <a:spLocks noChangeShapeType="1"/>
          </p:cNvSpPr>
          <p:nvPr/>
        </p:nvSpPr>
        <p:spPr bwMode="auto">
          <a:xfrm>
            <a:off x="2195513" y="4724400"/>
            <a:ext cx="2520950" cy="0"/>
          </a:xfrm>
          <a:prstGeom prst="line">
            <a:avLst/>
          </a:prstGeom>
          <a:noFill/>
          <a:ln w="9525">
            <a:solidFill>
              <a:schemeClr val="tx1"/>
            </a:solidFill>
            <a:round/>
            <a:headEnd/>
            <a:tailEnd/>
          </a:ln>
        </p:spPr>
        <p:txBody>
          <a:bodyPr/>
          <a:lstStyle/>
          <a:p>
            <a:endParaRPr lang="en-US"/>
          </a:p>
        </p:txBody>
      </p:sp>
      <p:sp>
        <p:nvSpPr>
          <p:cNvPr id="40975" name="Line 17"/>
          <p:cNvSpPr>
            <a:spLocks noChangeShapeType="1"/>
          </p:cNvSpPr>
          <p:nvPr/>
        </p:nvSpPr>
        <p:spPr bwMode="auto">
          <a:xfrm>
            <a:off x="4356100" y="2563813"/>
            <a:ext cx="0" cy="2520950"/>
          </a:xfrm>
          <a:prstGeom prst="line">
            <a:avLst/>
          </a:prstGeom>
          <a:noFill/>
          <a:ln w="9525">
            <a:solidFill>
              <a:schemeClr val="tx1"/>
            </a:solidFill>
            <a:round/>
            <a:headEnd/>
            <a:tailEnd/>
          </a:ln>
        </p:spPr>
        <p:txBody>
          <a:bodyPr/>
          <a:lstStyle/>
          <a:p>
            <a:endParaRPr lang="en-US"/>
          </a:p>
        </p:txBody>
      </p:sp>
      <p:sp>
        <p:nvSpPr>
          <p:cNvPr id="40976" name="Text Box 18"/>
          <p:cNvSpPr txBox="1">
            <a:spLocks noChangeArrowheads="1"/>
          </p:cNvSpPr>
          <p:nvPr/>
        </p:nvSpPr>
        <p:spPr bwMode="auto">
          <a:xfrm>
            <a:off x="4643438" y="4868863"/>
            <a:ext cx="3529012" cy="769441"/>
          </a:xfrm>
          <a:prstGeom prst="rect">
            <a:avLst/>
          </a:prstGeom>
          <a:noFill/>
          <a:ln w="9525">
            <a:noFill/>
            <a:miter lim="800000"/>
            <a:headEnd/>
            <a:tailEnd/>
          </a:ln>
        </p:spPr>
        <p:txBody>
          <a:bodyPr>
            <a:spAutoFit/>
          </a:bodyPr>
          <a:lstStyle/>
          <a:p>
            <a:r>
              <a:rPr lang="en-ZA" sz="2200" b="1" dirty="0"/>
              <a:t>Total number of participants = A + B +C + D</a:t>
            </a:r>
          </a:p>
        </p:txBody>
      </p:sp>
      <p:sp>
        <p:nvSpPr>
          <p:cNvPr id="40977" name="Text Box 19"/>
          <p:cNvSpPr txBox="1">
            <a:spLocks noChangeArrowheads="1"/>
          </p:cNvSpPr>
          <p:nvPr/>
        </p:nvSpPr>
        <p:spPr bwMode="auto">
          <a:xfrm>
            <a:off x="152400" y="260350"/>
            <a:ext cx="8839200" cy="584775"/>
          </a:xfrm>
          <a:prstGeom prst="rect">
            <a:avLst/>
          </a:prstGeom>
          <a:noFill/>
          <a:ln w="9525">
            <a:noFill/>
            <a:miter lim="800000"/>
            <a:headEnd/>
            <a:tailEnd/>
          </a:ln>
        </p:spPr>
        <p:txBody>
          <a:bodyPr wrap="square">
            <a:spAutoFit/>
          </a:bodyPr>
          <a:lstStyle/>
          <a:p>
            <a:r>
              <a:rPr lang="en-ZA" sz="3200" dirty="0"/>
              <a:t>Measure of association in a cohort study: </a:t>
            </a:r>
            <a:r>
              <a:rPr lang="en-ZA" sz="3200" b="1" dirty="0" smtClean="0">
                <a:solidFill>
                  <a:srgbClr val="002060"/>
                </a:solidFill>
              </a:rPr>
              <a:t>Odds ratio</a:t>
            </a:r>
            <a:endParaRPr lang="en-ZA" sz="2400" dirty="0"/>
          </a:p>
        </p:txBody>
      </p:sp>
      <p:sp>
        <p:nvSpPr>
          <p:cNvPr id="40978" name="Text Box 21"/>
          <p:cNvSpPr txBox="1">
            <a:spLocks noChangeArrowheads="1"/>
          </p:cNvSpPr>
          <p:nvPr/>
        </p:nvSpPr>
        <p:spPr bwMode="auto">
          <a:xfrm>
            <a:off x="684213" y="5661025"/>
            <a:ext cx="4594719" cy="461665"/>
          </a:xfrm>
          <a:prstGeom prst="rect">
            <a:avLst/>
          </a:prstGeom>
          <a:noFill/>
          <a:ln w="9525">
            <a:noFill/>
            <a:miter lim="800000"/>
            <a:headEnd/>
            <a:tailEnd/>
          </a:ln>
        </p:spPr>
        <p:txBody>
          <a:bodyPr wrap="none">
            <a:spAutoFit/>
          </a:bodyPr>
          <a:lstStyle/>
          <a:p>
            <a:r>
              <a:rPr lang="en-ZA" sz="2400" b="1" dirty="0" smtClean="0">
                <a:solidFill>
                  <a:srgbClr val="002060"/>
                </a:solidFill>
              </a:rPr>
              <a:t>OR</a:t>
            </a:r>
            <a:r>
              <a:rPr lang="en-ZA" sz="2400" dirty="0" smtClean="0">
                <a:solidFill>
                  <a:srgbClr val="002060"/>
                </a:solidFill>
              </a:rPr>
              <a:t> </a:t>
            </a:r>
            <a:r>
              <a:rPr lang="en-ZA" sz="2400" dirty="0"/>
              <a:t>= [</a:t>
            </a:r>
            <a:r>
              <a:rPr lang="en-ZA" sz="2400" b="1" dirty="0" smtClean="0">
                <a:solidFill>
                  <a:srgbClr val="008000"/>
                </a:solidFill>
              </a:rPr>
              <a:t>A</a:t>
            </a:r>
            <a:r>
              <a:rPr lang="en-ZA" sz="2400" dirty="0" smtClean="0"/>
              <a:t>/</a:t>
            </a:r>
            <a:r>
              <a:rPr lang="en-ZA" sz="2400" b="1" dirty="0" smtClean="0">
                <a:solidFill>
                  <a:srgbClr val="008000"/>
                </a:solidFill>
              </a:rPr>
              <a:t>B</a:t>
            </a:r>
            <a:r>
              <a:rPr lang="en-ZA" sz="2400" dirty="0" smtClean="0"/>
              <a:t>] </a:t>
            </a:r>
            <a:r>
              <a:rPr lang="en-ZA" sz="2400" dirty="0"/>
              <a:t>/ [</a:t>
            </a:r>
            <a:r>
              <a:rPr lang="en-ZA" sz="2400" b="1" dirty="0" smtClean="0">
                <a:solidFill>
                  <a:srgbClr val="0000FF"/>
                </a:solidFill>
              </a:rPr>
              <a:t>C</a:t>
            </a:r>
            <a:r>
              <a:rPr lang="en-ZA" sz="2400" dirty="0" smtClean="0"/>
              <a:t>/</a:t>
            </a:r>
            <a:r>
              <a:rPr lang="en-ZA" sz="2400" b="1" dirty="0" smtClean="0">
                <a:solidFill>
                  <a:srgbClr val="0000FF"/>
                </a:solidFill>
              </a:rPr>
              <a:t>D</a:t>
            </a:r>
            <a:r>
              <a:rPr lang="en-ZA" sz="2400" dirty="0" smtClean="0"/>
              <a:t>]   =   [</a:t>
            </a:r>
            <a:r>
              <a:rPr lang="en-ZA" sz="2400" b="1" dirty="0" smtClean="0">
                <a:solidFill>
                  <a:srgbClr val="008000"/>
                </a:solidFill>
              </a:rPr>
              <a:t>A.D</a:t>
            </a:r>
            <a:r>
              <a:rPr lang="en-ZA" sz="2400" dirty="0" smtClean="0"/>
              <a:t>] / [</a:t>
            </a:r>
            <a:r>
              <a:rPr lang="en-ZA" sz="2400" b="1" dirty="0" smtClean="0">
                <a:solidFill>
                  <a:srgbClr val="0000FF"/>
                </a:solidFill>
              </a:rPr>
              <a:t>B.C</a:t>
            </a:r>
            <a:r>
              <a:rPr lang="en-ZA" sz="2400" dirty="0" smtClean="0"/>
              <a:t>] </a:t>
            </a:r>
            <a:endParaRPr lang="en-ZA"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ChangeArrowheads="1"/>
          </p:cNvSpPr>
          <p:nvPr/>
        </p:nvSpPr>
        <p:spPr bwMode="gray">
          <a:xfrm>
            <a:off x="5151438" y="3783013"/>
            <a:ext cx="1379537"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smtClean="0">
                <a:solidFill>
                  <a:srgbClr val="2C2824"/>
                </a:solidFill>
              </a:rPr>
              <a:t>?</a:t>
            </a:r>
            <a:endParaRPr lang="en-US" dirty="0">
              <a:solidFill>
                <a:srgbClr val="2C2824"/>
              </a:solidFill>
            </a:endParaRPr>
          </a:p>
        </p:txBody>
      </p:sp>
      <p:sp>
        <p:nvSpPr>
          <p:cNvPr id="23555" name="Rectangle 4"/>
          <p:cNvSpPr>
            <a:spLocks noChangeArrowheads="1"/>
          </p:cNvSpPr>
          <p:nvPr/>
        </p:nvSpPr>
        <p:spPr bwMode="gray">
          <a:xfrm>
            <a:off x="5151438" y="3200400"/>
            <a:ext cx="1379537"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smtClean="0">
                <a:solidFill>
                  <a:srgbClr val="2C2824"/>
                </a:solidFill>
              </a:rPr>
              <a:t>?</a:t>
            </a:r>
            <a:endParaRPr lang="en-US" dirty="0">
              <a:solidFill>
                <a:srgbClr val="2C2824"/>
              </a:solidFill>
            </a:endParaRPr>
          </a:p>
        </p:txBody>
      </p:sp>
      <p:sp>
        <p:nvSpPr>
          <p:cNvPr id="23556" name="Rectangle 5"/>
          <p:cNvSpPr>
            <a:spLocks noChangeArrowheads="1"/>
          </p:cNvSpPr>
          <p:nvPr/>
        </p:nvSpPr>
        <p:spPr bwMode="gray">
          <a:xfrm>
            <a:off x="5151438" y="2209800"/>
            <a:ext cx="1554162" cy="9144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400" dirty="0">
                <a:solidFill>
                  <a:srgbClr val="002060"/>
                </a:solidFill>
              </a:rPr>
              <a:t>No CHD</a:t>
            </a:r>
          </a:p>
          <a:p>
            <a:pPr algn="ctr">
              <a:lnSpc>
                <a:spcPct val="110000"/>
              </a:lnSpc>
              <a:spcBef>
                <a:spcPct val="30000"/>
              </a:spcBef>
              <a:buClr>
                <a:srgbClr val="A50021"/>
              </a:buClr>
              <a:buSzPct val="75000"/>
              <a:buFont typeface="Wingdings" pitchFamily="2" charset="2"/>
              <a:buNone/>
            </a:pPr>
            <a:r>
              <a:rPr lang="en-US" sz="2400" dirty="0">
                <a:solidFill>
                  <a:srgbClr val="2C2824"/>
                </a:solidFill>
              </a:rPr>
              <a:t>(Controls)</a:t>
            </a:r>
          </a:p>
        </p:txBody>
      </p:sp>
      <p:sp>
        <p:nvSpPr>
          <p:cNvPr id="23557" name="Rectangle 6"/>
          <p:cNvSpPr>
            <a:spLocks noChangeArrowheads="1"/>
          </p:cNvSpPr>
          <p:nvPr/>
        </p:nvSpPr>
        <p:spPr bwMode="gray">
          <a:xfrm>
            <a:off x="6530975" y="1828800"/>
            <a:ext cx="1241425"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endParaRPr lang="en-US" sz="2000" b="0" u="sng">
              <a:solidFill>
                <a:srgbClr val="2C2824"/>
              </a:solidFill>
            </a:endParaRPr>
          </a:p>
        </p:txBody>
      </p:sp>
      <p:sp>
        <p:nvSpPr>
          <p:cNvPr id="23558" name="Rectangle 7"/>
          <p:cNvSpPr>
            <a:spLocks noChangeArrowheads="1"/>
          </p:cNvSpPr>
          <p:nvPr/>
        </p:nvSpPr>
        <p:spPr bwMode="gray">
          <a:xfrm>
            <a:off x="6530975" y="3783013"/>
            <a:ext cx="1241425" cy="700087"/>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b="1" dirty="0">
                <a:solidFill>
                  <a:srgbClr val="002060"/>
                </a:solidFill>
              </a:rPr>
              <a:t>312</a:t>
            </a:r>
          </a:p>
        </p:txBody>
      </p:sp>
      <p:sp>
        <p:nvSpPr>
          <p:cNvPr id="23559" name="Rectangle 8"/>
          <p:cNvSpPr>
            <a:spLocks noChangeArrowheads="1"/>
          </p:cNvSpPr>
          <p:nvPr/>
        </p:nvSpPr>
        <p:spPr bwMode="gray">
          <a:xfrm>
            <a:off x="3633788" y="3783013"/>
            <a:ext cx="1517650"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smtClean="0">
                <a:solidFill>
                  <a:srgbClr val="2C2824"/>
                </a:solidFill>
              </a:rPr>
              <a:t>?</a:t>
            </a:r>
            <a:endParaRPr lang="en-US" dirty="0">
              <a:solidFill>
                <a:srgbClr val="2C2824"/>
              </a:solidFill>
            </a:endParaRPr>
          </a:p>
        </p:txBody>
      </p:sp>
      <p:sp>
        <p:nvSpPr>
          <p:cNvPr id="23560" name="Rectangle 9"/>
          <p:cNvSpPr>
            <a:spLocks noChangeArrowheads="1"/>
          </p:cNvSpPr>
          <p:nvPr/>
        </p:nvSpPr>
        <p:spPr bwMode="gray">
          <a:xfrm>
            <a:off x="2516188" y="3783013"/>
            <a:ext cx="1117600" cy="700087"/>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200" dirty="0">
                <a:solidFill>
                  <a:srgbClr val="002060"/>
                </a:solidFill>
              </a:rPr>
              <a:t>Non-smoker</a:t>
            </a:r>
          </a:p>
        </p:txBody>
      </p:sp>
      <p:sp>
        <p:nvSpPr>
          <p:cNvPr id="23561" name="Rectangle 10"/>
          <p:cNvSpPr>
            <a:spLocks noChangeArrowheads="1"/>
          </p:cNvSpPr>
          <p:nvPr/>
        </p:nvSpPr>
        <p:spPr bwMode="gray">
          <a:xfrm>
            <a:off x="6530975" y="3200400"/>
            <a:ext cx="1241425" cy="582613"/>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b="1" dirty="0">
                <a:solidFill>
                  <a:srgbClr val="002060"/>
                </a:solidFill>
              </a:rPr>
              <a:t>288</a:t>
            </a:r>
          </a:p>
        </p:txBody>
      </p:sp>
      <p:sp>
        <p:nvSpPr>
          <p:cNvPr id="23562" name="Rectangle 11"/>
          <p:cNvSpPr>
            <a:spLocks noChangeArrowheads="1"/>
          </p:cNvSpPr>
          <p:nvPr/>
        </p:nvSpPr>
        <p:spPr bwMode="gray">
          <a:xfrm>
            <a:off x="3633788" y="3200400"/>
            <a:ext cx="1517650"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smtClean="0">
                <a:solidFill>
                  <a:srgbClr val="2C2824"/>
                </a:solidFill>
              </a:rPr>
              <a:t>?</a:t>
            </a:r>
            <a:endParaRPr lang="en-US" dirty="0">
              <a:solidFill>
                <a:srgbClr val="2C2824"/>
              </a:solidFill>
            </a:endParaRPr>
          </a:p>
        </p:txBody>
      </p:sp>
      <p:sp>
        <p:nvSpPr>
          <p:cNvPr id="23563" name="Rectangle 12"/>
          <p:cNvSpPr>
            <a:spLocks noChangeArrowheads="1"/>
          </p:cNvSpPr>
          <p:nvPr/>
        </p:nvSpPr>
        <p:spPr bwMode="gray">
          <a:xfrm>
            <a:off x="2516188" y="3200400"/>
            <a:ext cx="1117600" cy="582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200" dirty="0">
                <a:solidFill>
                  <a:srgbClr val="002060"/>
                </a:solidFill>
              </a:rPr>
              <a:t>Smoker</a:t>
            </a:r>
          </a:p>
        </p:txBody>
      </p:sp>
      <p:sp>
        <p:nvSpPr>
          <p:cNvPr id="23564" name="Rectangle 13"/>
          <p:cNvSpPr>
            <a:spLocks noChangeArrowheads="1"/>
          </p:cNvSpPr>
          <p:nvPr/>
        </p:nvSpPr>
        <p:spPr bwMode="gray">
          <a:xfrm>
            <a:off x="685800" y="3200400"/>
            <a:ext cx="1830388" cy="12192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800" u="sng">
                <a:solidFill>
                  <a:srgbClr val="2C2824"/>
                </a:solidFill>
              </a:rPr>
              <a:t>Exposure Status</a:t>
            </a:r>
          </a:p>
        </p:txBody>
      </p:sp>
      <p:sp>
        <p:nvSpPr>
          <p:cNvPr id="23565" name="Rectangle 14"/>
          <p:cNvSpPr>
            <a:spLocks noChangeArrowheads="1"/>
          </p:cNvSpPr>
          <p:nvPr/>
        </p:nvSpPr>
        <p:spPr bwMode="gray">
          <a:xfrm>
            <a:off x="6378575" y="2362200"/>
            <a:ext cx="1698625" cy="914400"/>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TOTAL</a:t>
            </a:r>
          </a:p>
        </p:txBody>
      </p:sp>
      <p:sp>
        <p:nvSpPr>
          <p:cNvPr id="23566" name="Rectangle 15"/>
          <p:cNvSpPr>
            <a:spLocks noChangeArrowheads="1"/>
          </p:cNvSpPr>
          <p:nvPr/>
        </p:nvSpPr>
        <p:spPr bwMode="gray">
          <a:xfrm>
            <a:off x="3352800" y="2209800"/>
            <a:ext cx="2005013" cy="9144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400" dirty="0">
                <a:solidFill>
                  <a:srgbClr val="002060"/>
                </a:solidFill>
              </a:rPr>
              <a:t>CHD cases</a:t>
            </a:r>
          </a:p>
          <a:p>
            <a:pPr algn="ctr">
              <a:lnSpc>
                <a:spcPct val="110000"/>
              </a:lnSpc>
              <a:spcBef>
                <a:spcPct val="30000"/>
              </a:spcBef>
              <a:buClr>
                <a:srgbClr val="A50021"/>
              </a:buClr>
              <a:buSzPct val="75000"/>
              <a:buFont typeface="Wingdings" pitchFamily="2" charset="2"/>
              <a:buNone/>
            </a:pPr>
            <a:r>
              <a:rPr lang="en-US" sz="2400" dirty="0">
                <a:solidFill>
                  <a:srgbClr val="2C2824"/>
                </a:solidFill>
              </a:rPr>
              <a:t>(Cases)</a:t>
            </a:r>
          </a:p>
        </p:txBody>
      </p:sp>
      <p:sp>
        <p:nvSpPr>
          <p:cNvPr id="23567" name="Rectangle 16"/>
          <p:cNvSpPr>
            <a:spLocks noChangeArrowheads="1"/>
          </p:cNvSpPr>
          <p:nvPr/>
        </p:nvSpPr>
        <p:spPr bwMode="gray">
          <a:xfrm>
            <a:off x="2516188" y="2284413"/>
            <a:ext cx="1117600"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8" name="Rectangle 17"/>
          <p:cNvSpPr>
            <a:spLocks noChangeArrowheads="1"/>
          </p:cNvSpPr>
          <p:nvPr/>
        </p:nvSpPr>
        <p:spPr bwMode="gray">
          <a:xfrm>
            <a:off x="1219200" y="2284413"/>
            <a:ext cx="1296988"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9" name="Rectangle 18"/>
          <p:cNvSpPr>
            <a:spLocks noChangeArrowheads="1"/>
          </p:cNvSpPr>
          <p:nvPr/>
        </p:nvSpPr>
        <p:spPr bwMode="gray">
          <a:xfrm>
            <a:off x="3633788" y="1524000"/>
            <a:ext cx="2897187"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3200" u="sng" dirty="0">
                <a:solidFill>
                  <a:srgbClr val="2C2824"/>
                </a:solidFill>
              </a:rPr>
              <a:t>Disease Status</a:t>
            </a:r>
          </a:p>
        </p:txBody>
      </p:sp>
      <p:sp>
        <p:nvSpPr>
          <p:cNvPr id="23570" name="Rectangle 19"/>
          <p:cNvSpPr>
            <a:spLocks noChangeArrowheads="1"/>
          </p:cNvSpPr>
          <p:nvPr/>
        </p:nvSpPr>
        <p:spPr bwMode="gray">
          <a:xfrm>
            <a:off x="2516188" y="1828800"/>
            <a:ext cx="1117600"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1" name="Rectangle 20"/>
          <p:cNvSpPr>
            <a:spLocks noChangeArrowheads="1"/>
          </p:cNvSpPr>
          <p:nvPr/>
        </p:nvSpPr>
        <p:spPr bwMode="gray">
          <a:xfrm>
            <a:off x="1219200" y="1828800"/>
            <a:ext cx="1296988"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2" name="Line 21"/>
          <p:cNvSpPr>
            <a:spLocks noChangeShapeType="1"/>
          </p:cNvSpPr>
          <p:nvPr/>
        </p:nvSpPr>
        <p:spPr bwMode="gray">
          <a:xfrm>
            <a:off x="1219200" y="1828800"/>
            <a:ext cx="1296988" cy="0"/>
          </a:xfrm>
          <a:prstGeom prst="line">
            <a:avLst/>
          </a:prstGeom>
          <a:noFill/>
          <a:ln w="28575" cap="sq">
            <a:noFill/>
            <a:miter lim="800000"/>
            <a:headEnd/>
            <a:tailEnd/>
          </a:ln>
        </p:spPr>
        <p:txBody>
          <a:bodyPr wrap="none"/>
          <a:lstStyle/>
          <a:p>
            <a:endParaRPr lang="en-US"/>
          </a:p>
        </p:txBody>
      </p:sp>
      <p:sp>
        <p:nvSpPr>
          <p:cNvPr id="23573" name="Line 22"/>
          <p:cNvSpPr>
            <a:spLocks noChangeShapeType="1"/>
          </p:cNvSpPr>
          <p:nvPr/>
        </p:nvSpPr>
        <p:spPr bwMode="gray">
          <a:xfrm>
            <a:off x="1219200" y="4483100"/>
            <a:ext cx="1296988" cy="0"/>
          </a:xfrm>
          <a:prstGeom prst="line">
            <a:avLst/>
          </a:prstGeom>
          <a:noFill/>
          <a:ln w="28575" cap="sq">
            <a:noFill/>
            <a:miter lim="800000"/>
            <a:headEnd/>
            <a:tailEnd/>
          </a:ln>
        </p:spPr>
        <p:txBody>
          <a:bodyPr wrap="none"/>
          <a:lstStyle/>
          <a:p>
            <a:endParaRPr lang="en-US"/>
          </a:p>
        </p:txBody>
      </p:sp>
      <p:sp>
        <p:nvSpPr>
          <p:cNvPr id="23574" name="Line 23"/>
          <p:cNvSpPr>
            <a:spLocks noChangeShapeType="1"/>
          </p:cNvSpPr>
          <p:nvPr/>
        </p:nvSpPr>
        <p:spPr bwMode="gray">
          <a:xfrm>
            <a:off x="1219200" y="1828800"/>
            <a:ext cx="0" cy="455613"/>
          </a:xfrm>
          <a:prstGeom prst="line">
            <a:avLst/>
          </a:prstGeom>
          <a:noFill/>
          <a:ln w="28575" cap="sq">
            <a:noFill/>
            <a:miter lim="800000"/>
            <a:headEnd/>
            <a:tailEnd/>
          </a:ln>
        </p:spPr>
        <p:txBody>
          <a:bodyPr wrap="none"/>
          <a:lstStyle/>
          <a:p>
            <a:endParaRPr lang="en-US"/>
          </a:p>
        </p:txBody>
      </p:sp>
      <p:sp>
        <p:nvSpPr>
          <p:cNvPr id="23575" name="Line 24"/>
          <p:cNvSpPr>
            <a:spLocks noChangeShapeType="1"/>
          </p:cNvSpPr>
          <p:nvPr/>
        </p:nvSpPr>
        <p:spPr bwMode="gray">
          <a:xfrm>
            <a:off x="1219200" y="2284413"/>
            <a:ext cx="0" cy="915987"/>
          </a:xfrm>
          <a:prstGeom prst="line">
            <a:avLst/>
          </a:prstGeom>
          <a:noFill/>
          <a:ln w="28575" cap="sq">
            <a:noFill/>
            <a:miter lim="800000"/>
            <a:headEnd/>
            <a:tailEnd/>
          </a:ln>
        </p:spPr>
        <p:txBody>
          <a:bodyPr wrap="none"/>
          <a:lstStyle/>
          <a:p>
            <a:endParaRPr lang="en-US"/>
          </a:p>
        </p:txBody>
      </p:sp>
      <p:sp>
        <p:nvSpPr>
          <p:cNvPr id="23576" name="Line 25"/>
          <p:cNvSpPr>
            <a:spLocks noChangeShapeType="1"/>
          </p:cNvSpPr>
          <p:nvPr/>
        </p:nvSpPr>
        <p:spPr bwMode="gray">
          <a:xfrm>
            <a:off x="3633788" y="1828800"/>
            <a:ext cx="2897187" cy="0"/>
          </a:xfrm>
          <a:prstGeom prst="line">
            <a:avLst/>
          </a:prstGeom>
          <a:noFill/>
          <a:ln w="12700" cap="sq">
            <a:noFill/>
            <a:miter lim="800000"/>
            <a:headEnd/>
            <a:tailEnd/>
          </a:ln>
        </p:spPr>
        <p:txBody>
          <a:bodyPr wrap="none"/>
          <a:lstStyle/>
          <a:p>
            <a:endParaRPr lang="en-US"/>
          </a:p>
        </p:txBody>
      </p:sp>
      <p:sp>
        <p:nvSpPr>
          <p:cNvPr id="23577" name="Line 26"/>
          <p:cNvSpPr>
            <a:spLocks noChangeShapeType="1"/>
          </p:cNvSpPr>
          <p:nvPr/>
        </p:nvSpPr>
        <p:spPr bwMode="gray">
          <a:xfrm>
            <a:off x="1219200" y="3200400"/>
            <a:ext cx="0" cy="1282700"/>
          </a:xfrm>
          <a:prstGeom prst="line">
            <a:avLst/>
          </a:prstGeom>
          <a:noFill/>
          <a:ln w="28575" cap="sq">
            <a:noFill/>
            <a:miter lim="800000"/>
            <a:headEnd/>
            <a:tailEnd/>
          </a:ln>
        </p:spPr>
        <p:txBody>
          <a:bodyPr wrap="none"/>
          <a:lstStyle/>
          <a:p>
            <a:endParaRPr lang="en-US"/>
          </a:p>
        </p:txBody>
      </p:sp>
      <p:sp>
        <p:nvSpPr>
          <p:cNvPr id="23578" name="Line 27"/>
          <p:cNvSpPr>
            <a:spLocks noChangeShapeType="1"/>
          </p:cNvSpPr>
          <p:nvPr/>
        </p:nvSpPr>
        <p:spPr bwMode="gray">
          <a:xfrm>
            <a:off x="3633788" y="4483100"/>
            <a:ext cx="4138612" cy="0"/>
          </a:xfrm>
          <a:prstGeom prst="line">
            <a:avLst/>
          </a:prstGeom>
          <a:noFill/>
          <a:ln w="12700" cap="sq">
            <a:solidFill>
              <a:schemeClr val="tx1"/>
            </a:solidFill>
            <a:miter lim="800000"/>
            <a:headEnd/>
            <a:tailEnd/>
          </a:ln>
        </p:spPr>
        <p:txBody>
          <a:bodyPr wrap="none"/>
          <a:lstStyle/>
          <a:p>
            <a:endParaRPr lang="en-US"/>
          </a:p>
        </p:txBody>
      </p:sp>
      <p:sp>
        <p:nvSpPr>
          <p:cNvPr id="23579" name="Line 28"/>
          <p:cNvSpPr>
            <a:spLocks noChangeShapeType="1"/>
          </p:cNvSpPr>
          <p:nvPr/>
        </p:nvSpPr>
        <p:spPr bwMode="gray">
          <a:xfrm>
            <a:off x="3633788" y="3783013"/>
            <a:ext cx="4138612" cy="0"/>
          </a:xfrm>
          <a:prstGeom prst="line">
            <a:avLst/>
          </a:prstGeom>
          <a:noFill/>
          <a:ln w="12700">
            <a:solidFill>
              <a:schemeClr val="tx1"/>
            </a:solidFill>
            <a:miter lim="800000"/>
            <a:headEnd/>
            <a:tailEnd/>
          </a:ln>
        </p:spPr>
        <p:txBody>
          <a:bodyPr wrap="none"/>
          <a:lstStyle/>
          <a:p>
            <a:endParaRPr lang="en-US"/>
          </a:p>
        </p:txBody>
      </p:sp>
      <p:sp>
        <p:nvSpPr>
          <p:cNvPr id="23580" name="Line 29"/>
          <p:cNvSpPr>
            <a:spLocks noChangeShapeType="1"/>
          </p:cNvSpPr>
          <p:nvPr/>
        </p:nvSpPr>
        <p:spPr bwMode="gray">
          <a:xfrm>
            <a:off x="2516188" y="1828800"/>
            <a:ext cx="1117600" cy="0"/>
          </a:xfrm>
          <a:prstGeom prst="line">
            <a:avLst/>
          </a:prstGeom>
          <a:noFill/>
          <a:ln w="28575" cap="sq">
            <a:noFill/>
            <a:miter lim="800000"/>
            <a:headEnd/>
            <a:tailEnd/>
          </a:ln>
        </p:spPr>
        <p:txBody>
          <a:bodyPr wrap="none"/>
          <a:lstStyle/>
          <a:p>
            <a:endParaRPr lang="en-US"/>
          </a:p>
        </p:txBody>
      </p:sp>
      <p:sp>
        <p:nvSpPr>
          <p:cNvPr id="23581" name="Line 30"/>
          <p:cNvSpPr>
            <a:spLocks noChangeShapeType="1"/>
          </p:cNvSpPr>
          <p:nvPr/>
        </p:nvSpPr>
        <p:spPr bwMode="gray">
          <a:xfrm>
            <a:off x="7772400" y="1828800"/>
            <a:ext cx="0" cy="455613"/>
          </a:xfrm>
          <a:prstGeom prst="line">
            <a:avLst/>
          </a:prstGeom>
          <a:noFill/>
          <a:ln w="12700" cap="sq">
            <a:noFill/>
            <a:miter lim="800000"/>
            <a:headEnd/>
            <a:tailEnd/>
          </a:ln>
        </p:spPr>
        <p:txBody>
          <a:bodyPr wrap="none"/>
          <a:lstStyle/>
          <a:p>
            <a:endParaRPr lang="en-US"/>
          </a:p>
        </p:txBody>
      </p:sp>
      <p:sp>
        <p:nvSpPr>
          <p:cNvPr id="23582" name="Line 31"/>
          <p:cNvSpPr>
            <a:spLocks noChangeShapeType="1"/>
          </p:cNvSpPr>
          <p:nvPr/>
        </p:nvSpPr>
        <p:spPr bwMode="gray">
          <a:xfrm>
            <a:off x="2516188" y="4483100"/>
            <a:ext cx="1117600" cy="0"/>
          </a:xfrm>
          <a:prstGeom prst="line">
            <a:avLst/>
          </a:prstGeom>
          <a:noFill/>
          <a:ln w="28575" cap="sq">
            <a:noFill/>
            <a:miter lim="800000"/>
            <a:headEnd/>
            <a:tailEnd/>
          </a:ln>
        </p:spPr>
        <p:txBody>
          <a:bodyPr wrap="none"/>
          <a:lstStyle/>
          <a:p>
            <a:endParaRPr lang="en-US"/>
          </a:p>
        </p:txBody>
      </p:sp>
      <p:sp>
        <p:nvSpPr>
          <p:cNvPr id="23583" name="Line 32"/>
          <p:cNvSpPr>
            <a:spLocks noChangeShapeType="1"/>
          </p:cNvSpPr>
          <p:nvPr/>
        </p:nvSpPr>
        <p:spPr bwMode="gray">
          <a:xfrm>
            <a:off x="6530975" y="1828800"/>
            <a:ext cx="1241425" cy="0"/>
          </a:xfrm>
          <a:prstGeom prst="line">
            <a:avLst/>
          </a:prstGeom>
          <a:noFill/>
          <a:ln w="12700" cap="sq">
            <a:noFill/>
            <a:miter lim="800000"/>
            <a:headEnd/>
            <a:tailEnd/>
          </a:ln>
        </p:spPr>
        <p:txBody>
          <a:bodyPr wrap="none"/>
          <a:lstStyle/>
          <a:p>
            <a:endParaRPr lang="en-US"/>
          </a:p>
        </p:txBody>
      </p:sp>
      <p:sp>
        <p:nvSpPr>
          <p:cNvPr id="23584" name="Line 33"/>
          <p:cNvSpPr>
            <a:spLocks noChangeShapeType="1"/>
          </p:cNvSpPr>
          <p:nvPr/>
        </p:nvSpPr>
        <p:spPr bwMode="gray">
          <a:xfrm>
            <a:off x="7772400" y="2284413"/>
            <a:ext cx="0" cy="915987"/>
          </a:xfrm>
          <a:prstGeom prst="line">
            <a:avLst/>
          </a:prstGeom>
          <a:noFill/>
          <a:ln w="12700" cap="sq">
            <a:noFill/>
            <a:miter lim="800000"/>
            <a:headEnd/>
            <a:tailEnd/>
          </a:ln>
        </p:spPr>
        <p:txBody>
          <a:bodyPr wrap="none"/>
          <a:lstStyle/>
          <a:p>
            <a:endParaRPr lang="en-US"/>
          </a:p>
        </p:txBody>
      </p:sp>
      <p:sp>
        <p:nvSpPr>
          <p:cNvPr id="23585" name="Line 34"/>
          <p:cNvSpPr>
            <a:spLocks noChangeShapeType="1"/>
          </p:cNvSpPr>
          <p:nvPr/>
        </p:nvSpPr>
        <p:spPr bwMode="auto">
          <a:xfrm>
            <a:off x="3633788"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6" name="Line 35"/>
          <p:cNvSpPr>
            <a:spLocks noChangeShapeType="1"/>
          </p:cNvSpPr>
          <p:nvPr/>
        </p:nvSpPr>
        <p:spPr bwMode="auto">
          <a:xfrm>
            <a:off x="5151438" y="3200400"/>
            <a:ext cx="0" cy="1282700"/>
          </a:xfrm>
          <a:prstGeom prst="line">
            <a:avLst/>
          </a:prstGeom>
          <a:noFill/>
          <a:ln w="12700">
            <a:solidFill>
              <a:schemeClr val="tx1"/>
            </a:solidFill>
            <a:miter lim="800000"/>
            <a:headEnd/>
            <a:tailEnd/>
          </a:ln>
        </p:spPr>
        <p:txBody>
          <a:bodyPr wrap="none"/>
          <a:lstStyle/>
          <a:p>
            <a:endParaRPr lang="en-US"/>
          </a:p>
        </p:txBody>
      </p:sp>
      <p:sp>
        <p:nvSpPr>
          <p:cNvPr id="23587" name="Line 36"/>
          <p:cNvSpPr>
            <a:spLocks noChangeShapeType="1"/>
          </p:cNvSpPr>
          <p:nvPr/>
        </p:nvSpPr>
        <p:spPr bwMode="auto">
          <a:xfrm>
            <a:off x="6530975" y="3200400"/>
            <a:ext cx="0" cy="1282700"/>
          </a:xfrm>
          <a:prstGeom prst="line">
            <a:avLst/>
          </a:prstGeom>
          <a:noFill/>
          <a:ln w="12700">
            <a:solidFill>
              <a:schemeClr val="tx1"/>
            </a:solidFill>
            <a:miter lim="800000"/>
            <a:headEnd/>
            <a:tailEnd/>
          </a:ln>
        </p:spPr>
        <p:txBody>
          <a:bodyPr wrap="none"/>
          <a:lstStyle/>
          <a:p>
            <a:endParaRPr lang="en-US"/>
          </a:p>
        </p:txBody>
      </p:sp>
      <p:sp>
        <p:nvSpPr>
          <p:cNvPr id="23588" name="Line 37"/>
          <p:cNvSpPr>
            <a:spLocks noChangeShapeType="1"/>
          </p:cNvSpPr>
          <p:nvPr/>
        </p:nvSpPr>
        <p:spPr bwMode="gray">
          <a:xfrm>
            <a:off x="7772400"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9" name="Line 38"/>
          <p:cNvSpPr>
            <a:spLocks noChangeShapeType="1"/>
          </p:cNvSpPr>
          <p:nvPr/>
        </p:nvSpPr>
        <p:spPr bwMode="auto">
          <a:xfrm>
            <a:off x="3633788" y="3200400"/>
            <a:ext cx="4138612" cy="0"/>
          </a:xfrm>
          <a:prstGeom prst="line">
            <a:avLst/>
          </a:prstGeom>
          <a:noFill/>
          <a:ln w="12700">
            <a:solidFill>
              <a:schemeClr val="tx1"/>
            </a:solidFill>
            <a:miter lim="800000"/>
            <a:headEnd/>
            <a:tailEnd/>
          </a:ln>
        </p:spPr>
        <p:txBody>
          <a:bodyPr wrap="none"/>
          <a:lstStyle/>
          <a:p>
            <a:endParaRPr lang="en-US"/>
          </a:p>
        </p:txBody>
      </p:sp>
      <p:sp>
        <p:nvSpPr>
          <p:cNvPr id="23590" name="Rectangle 39"/>
          <p:cNvSpPr>
            <a:spLocks noGrp="1" noChangeArrowheads="1"/>
          </p:cNvSpPr>
          <p:nvPr>
            <p:ph type="title"/>
          </p:nvPr>
        </p:nvSpPr>
        <p:spPr>
          <a:xfrm>
            <a:off x="457200" y="685800"/>
            <a:ext cx="8305800" cy="457200"/>
          </a:xfrm>
          <a:noFill/>
        </p:spPr>
        <p:txBody>
          <a:bodyPr>
            <a:normAutofit fontScale="90000"/>
          </a:bodyPr>
          <a:lstStyle/>
          <a:p>
            <a:pPr eaLnBrk="1" hangingPunct="1"/>
            <a:r>
              <a:rPr lang="en-US" sz="3600" dirty="0" smtClean="0"/>
              <a:t>Example:  Designing a Cohort Study</a:t>
            </a:r>
            <a:endParaRPr lang="en-US" sz="1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ChangeArrowheads="1"/>
          </p:cNvSpPr>
          <p:nvPr/>
        </p:nvSpPr>
        <p:spPr bwMode="gray">
          <a:xfrm>
            <a:off x="5151438" y="3783013"/>
            <a:ext cx="1379537"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224</a:t>
            </a:r>
          </a:p>
        </p:txBody>
      </p:sp>
      <p:sp>
        <p:nvSpPr>
          <p:cNvPr id="23555" name="Rectangle 4"/>
          <p:cNvSpPr>
            <a:spLocks noChangeArrowheads="1"/>
          </p:cNvSpPr>
          <p:nvPr/>
        </p:nvSpPr>
        <p:spPr bwMode="gray">
          <a:xfrm>
            <a:off x="5151438" y="3200400"/>
            <a:ext cx="1379537"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176</a:t>
            </a:r>
          </a:p>
        </p:txBody>
      </p:sp>
      <p:sp>
        <p:nvSpPr>
          <p:cNvPr id="23556" name="Rectangle 5"/>
          <p:cNvSpPr>
            <a:spLocks noChangeArrowheads="1"/>
          </p:cNvSpPr>
          <p:nvPr/>
        </p:nvSpPr>
        <p:spPr bwMode="gray">
          <a:xfrm>
            <a:off x="5151438" y="2514600"/>
            <a:ext cx="1554162" cy="6096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No CHD</a:t>
            </a:r>
          </a:p>
          <a:p>
            <a:pPr algn="ctr">
              <a:lnSpc>
                <a:spcPct val="110000"/>
              </a:lnSpc>
              <a:spcBef>
                <a:spcPct val="30000"/>
              </a:spcBef>
              <a:buClr>
                <a:srgbClr val="A50021"/>
              </a:buClr>
              <a:buSzPct val="75000"/>
              <a:buFont typeface="Wingdings" pitchFamily="2" charset="2"/>
              <a:buNone/>
            </a:pPr>
            <a:endParaRPr lang="en-US" sz="2000" dirty="0">
              <a:solidFill>
                <a:srgbClr val="2C2824"/>
              </a:solidFill>
            </a:endParaRPr>
          </a:p>
        </p:txBody>
      </p:sp>
      <p:sp>
        <p:nvSpPr>
          <p:cNvPr id="23557" name="Rectangle 6"/>
          <p:cNvSpPr>
            <a:spLocks noChangeArrowheads="1"/>
          </p:cNvSpPr>
          <p:nvPr/>
        </p:nvSpPr>
        <p:spPr bwMode="gray">
          <a:xfrm>
            <a:off x="6530975" y="1828800"/>
            <a:ext cx="1241425"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endParaRPr lang="en-US" sz="2000" b="0" u="sng">
              <a:solidFill>
                <a:srgbClr val="2C2824"/>
              </a:solidFill>
            </a:endParaRPr>
          </a:p>
        </p:txBody>
      </p:sp>
      <p:sp>
        <p:nvSpPr>
          <p:cNvPr id="23558" name="Rectangle 7"/>
          <p:cNvSpPr>
            <a:spLocks noChangeArrowheads="1"/>
          </p:cNvSpPr>
          <p:nvPr/>
        </p:nvSpPr>
        <p:spPr bwMode="gray">
          <a:xfrm>
            <a:off x="6530975" y="3783013"/>
            <a:ext cx="1241425" cy="700087"/>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400" b="1" dirty="0"/>
              <a:t>312</a:t>
            </a:r>
          </a:p>
        </p:txBody>
      </p:sp>
      <p:sp>
        <p:nvSpPr>
          <p:cNvPr id="23559" name="Rectangle 8"/>
          <p:cNvSpPr>
            <a:spLocks noChangeArrowheads="1"/>
          </p:cNvSpPr>
          <p:nvPr/>
        </p:nvSpPr>
        <p:spPr bwMode="gray">
          <a:xfrm>
            <a:off x="3633788" y="3783013"/>
            <a:ext cx="1517650"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88</a:t>
            </a:r>
          </a:p>
        </p:txBody>
      </p:sp>
      <p:sp>
        <p:nvSpPr>
          <p:cNvPr id="23560" name="Rectangle 9"/>
          <p:cNvSpPr>
            <a:spLocks noChangeArrowheads="1"/>
          </p:cNvSpPr>
          <p:nvPr/>
        </p:nvSpPr>
        <p:spPr bwMode="gray">
          <a:xfrm>
            <a:off x="2516188" y="3783013"/>
            <a:ext cx="1117600" cy="700087"/>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Non-smoker</a:t>
            </a:r>
          </a:p>
        </p:txBody>
      </p:sp>
      <p:sp>
        <p:nvSpPr>
          <p:cNvPr id="23561" name="Rectangle 10"/>
          <p:cNvSpPr>
            <a:spLocks noChangeArrowheads="1"/>
          </p:cNvSpPr>
          <p:nvPr/>
        </p:nvSpPr>
        <p:spPr bwMode="gray">
          <a:xfrm>
            <a:off x="6530975" y="3200400"/>
            <a:ext cx="1241425" cy="582613"/>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400" dirty="0"/>
              <a:t>288</a:t>
            </a:r>
          </a:p>
        </p:txBody>
      </p:sp>
      <p:sp>
        <p:nvSpPr>
          <p:cNvPr id="23562" name="Rectangle 11"/>
          <p:cNvSpPr>
            <a:spLocks noChangeArrowheads="1"/>
          </p:cNvSpPr>
          <p:nvPr/>
        </p:nvSpPr>
        <p:spPr bwMode="gray">
          <a:xfrm>
            <a:off x="3633788" y="3200400"/>
            <a:ext cx="1517650"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112</a:t>
            </a:r>
          </a:p>
        </p:txBody>
      </p:sp>
      <p:sp>
        <p:nvSpPr>
          <p:cNvPr id="23563" name="Rectangle 12"/>
          <p:cNvSpPr>
            <a:spLocks noChangeArrowheads="1"/>
          </p:cNvSpPr>
          <p:nvPr/>
        </p:nvSpPr>
        <p:spPr bwMode="gray">
          <a:xfrm>
            <a:off x="2516188" y="3200400"/>
            <a:ext cx="1117600" cy="582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200" dirty="0">
                <a:solidFill>
                  <a:srgbClr val="7030A0"/>
                </a:solidFill>
              </a:rPr>
              <a:t>Smoker</a:t>
            </a:r>
          </a:p>
        </p:txBody>
      </p:sp>
      <p:sp>
        <p:nvSpPr>
          <p:cNvPr id="23564" name="Rectangle 13"/>
          <p:cNvSpPr>
            <a:spLocks noChangeArrowheads="1"/>
          </p:cNvSpPr>
          <p:nvPr/>
        </p:nvSpPr>
        <p:spPr bwMode="gray">
          <a:xfrm>
            <a:off x="685800" y="3200400"/>
            <a:ext cx="1830388" cy="12192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800" u="sng">
                <a:solidFill>
                  <a:srgbClr val="2C2824"/>
                </a:solidFill>
              </a:rPr>
              <a:t>Exposure Status</a:t>
            </a:r>
          </a:p>
        </p:txBody>
      </p:sp>
      <p:sp>
        <p:nvSpPr>
          <p:cNvPr id="23565" name="Rectangle 14"/>
          <p:cNvSpPr>
            <a:spLocks noChangeArrowheads="1"/>
          </p:cNvSpPr>
          <p:nvPr/>
        </p:nvSpPr>
        <p:spPr bwMode="gray">
          <a:xfrm>
            <a:off x="6378575" y="2362200"/>
            <a:ext cx="1698625" cy="914400"/>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a:solidFill>
                  <a:srgbClr val="2C2824"/>
                </a:solidFill>
              </a:rPr>
              <a:t>TOTAL</a:t>
            </a:r>
          </a:p>
        </p:txBody>
      </p:sp>
      <p:sp>
        <p:nvSpPr>
          <p:cNvPr id="23566" name="Rectangle 15"/>
          <p:cNvSpPr>
            <a:spLocks noChangeArrowheads="1"/>
          </p:cNvSpPr>
          <p:nvPr/>
        </p:nvSpPr>
        <p:spPr bwMode="gray">
          <a:xfrm>
            <a:off x="3352800" y="2514600"/>
            <a:ext cx="2005013" cy="6096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CHD cases</a:t>
            </a:r>
          </a:p>
          <a:p>
            <a:pPr algn="ctr">
              <a:lnSpc>
                <a:spcPct val="110000"/>
              </a:lnSpc>
              <a:spcBef>
                <a:spcPct val="30000"/>
              </a:spcBef>
              <a:buClr>
                <a:srgbClr val="A50021"/>
              </a:buClr>
              <a:buSzPct val="75000"/>
              <a:buFont typeface="Wingdings" pitchFamily="2" charset="2"/>
              <a:buNone/>
            </a:pPr>
            <a:endParaRPr lang="en-US" dirty="0">
              <a:solidFill>
                <a:srgbClr val="2C2824"/>
              </a:solidFill>
            </a:endParaRPr>
          </a:p>
        </p:txBody>
      </p:sp>
      <p:sp>
        <p:nvSpPr>
          <p:cNvPr id="23567" name="Rectangle 16"/>
          <p:cNvSpPr>
            <a:spLocks noChangeArrowheads="1"/>
          </p:cNvSpPr>
          <p:nvPr/>
        </p:nvSpPr>
        <p:spPr bwMode="gray">
          <a:xfrm>
            <a:off x="2516188" y="2284413"/>
            <a:ext cx="1117600"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8" name="Rectangle 17"/>
          <p:cNvSpPr>
            <a:spLocks noChangeArrowheads="1"/>
          </p:cNvSpPr>
          <p:nvPr/>
        </p:nvSpPr>
        <p:spPr bwMode="gray">
          <a:xfrm>
            <a:off x="1219200" y="2284413"/>
            <a:ext cx="1296988"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9" name="Rectangle 18"/>
          <p:cNvSpPr>
            <a:spLocks noChangeArrowheads="1"/>
          </p:cNvSpPr>
          <p:nvPr/>
        </p:nvSpPr>
        <p:spPr bwMode="gray">
          <a:xfrm>
            <a:off x="3633788" y="1524000"/>
            <a:ext cx="2897187"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3200" u="sng">
                <a:solidFill>
                  <a:srgbClr val="2C2824"/>
                </a:solidFill>
              </a:rPr>
              <a:t>Disease Status</a:t>
            </a:r>
          </a:p>
        </p:txBody>
      </p:sp>
      <p:sp>
        <p:nvSpPr>
          <p:cNvPr id="23570" name="Rectangle 19"/>
          <p:cNvSpPr>
            <a:spLocks noChangeArrowheads="1"/>
          </p:cNvSpPr>
          <p:nvPr/>
        </p:nvSpPr>
        <p:spPr bwMode="gray">
          <a:xfrm>
            <a:off x="2516188" y="1828800"/>
            <a:ext cx="1117600"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1" name="Rectangle 20"/>
          <p:cNvSpPr>
            <a:spLocks noChangeArrowheads="1"/>
          </p:cNvSpPr>
          <p:nvPr/>
        </p:nvSpPr>
        <p:spPr bwMode="gray">
          <a:xfrm>
            <a:off x="1219200" y="1828800"/>
            <a:ext cx="1296988"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2" name="Line 21"/>
          <p:cNvSpPr>
            <a:spLocks noChangeShapeType="1"/>
          </p:cNvSpPr>
          <p:nvPr/>
        </p:nvSpPr>
        <p:spPr bwMode="gray">
          <a:xfrm>
            <a:off x="1219200" y="1828800"/>
            <a:ext cx="1296988" cy="0"/>
          </a:xfrm>
          <a:prstGeom prst="line">
            <a:avLst/>
          </a:prstGeom>
          <a:noFill/>
          <a:ln w="28575" cap="sq">
            <a:noFill/>
            <a:miter lim="800000"/>
            <a:headEnd/>
            <a:tailEnd/>
          </a:ln>
        </p:spPr>
        <p:txBody>
          <a:bodyPr wrap="none"/>
          <a:lstStyle/>
          <a:p>
            <a:endParaRPr lang="en-US"/>
          </a:p>
        </p:txBody>
      </p:sp>
      <p:sp>
        <p:nvSpPr>
          <p:cNvPr id="23573" name="Line 22"/>
          <p:cNvSpPr>
            <a:spLocks noChangeShapeType="1"/>
          </p:cNvSpPr>
          <p:nvPr/>
        </p:nvSpPr>
        <p:spPr bwMode="gray">
          <a:xfrm>
            <a:off x="1219200" y="4483100"/>
            <a:ext cx="1296988" cy="0"/>
          </a:xfrm>
          <a:prstGeom prst="line">
            <a:avLst/>
          </a:prstGeom>
          <a:noFill/>
          <a:ln w="28575" cap="sq">
            <a:noFill/>
            <a:miter lim="800000"/>
            <a:headEnd/>
            <a:tailEnd/>
          </a:ln>
        </p:spPr>
        <p:txBody>
          <a:bodyPr wrap="none"/>
          <a:lstStyle/>
          <a:p>
            <a:endParaRPr lang="en-US"/>
          </a:p>
        </p:txBody>
      </p:sp>
      <p:sp>
        <p:nvSpPr>
          <p:cNvPr id="23574" name="Line 23"/>
          <p:cNvSpPr>
            <a:spLocks noChangeShapeType="1"/>
          </p:cNvSpPr>
          <p:nvPr/>
        </p:nvSpPr>
        <p:spPr bwMode="gray">
          <a:xfrm>
            <a:off x="1219200" y="1828800"/>
            <a:ext cx="0" cy="455613"/>
          </a:xfrm>
          <a:prstGeom prst="line">
            <a:avLst/>
          </a:prstGeom>
          <a:noFill/>
          <a:ln w="28575" cap="sq">
            <a:noFill/>
            <a:miter lim="800000"/>
            <a:headEnd/>
            <a:tailEnd/>
          </a:ln>
        </p:spPr>
        <p:txBody>
          <a:bodyPr wrap="none"/>
          <a:lstStyle/>
          <a:p>
            <a:endParaRPr lang="en-US"/>
          </a:p>
        </p:txBody>
      </p:sp>
      <p:sp>
        <p:nvSpPr>
          <p:cNvPr id="23575" name="Line 24"/>
          <p:cNvSpPr>
            <a:spLocks noChangeShapeType="1"/>
          </p:cNvSpPr>
          <p:nvPr/>
        </p:nvSpPr>
        <p:spPr bwMode="gray">
          <a:xfrm>
            <a:off x="1219200" y="2284413"/>
            <a:ext cx="0" cy="915987"/>
          </a:xfrm>
          <a:prstGeom prst="line">
            <a:avLst/>
          </a:prstGeom>
          <a:noFill/>
          <a:ln w="28575" cap="sq">
            <a:noFill/>
            <a:miter lim="800000"/>
            <a:headEnd/>
            <a:tailEnd/>
          </a:ln>
        </p:spPr>
        <p:txBody>
          <a:bodyPr wrap="none"/>
          <a:lstStyle/>
          <a:p>
            <a:endParaRPr lang="en-US"/>
          </a:p>
        </p:txBody>
      </p:sp>
      <p:sp>
        <p:nvSpPr>
          <p:cNvPr id="23576" name="Line 25"/>
          <p:cNvSpPr>
            <a:spLocks noChangeShapeType="1"/>
          </p:cNvSpPr>
          <p:nvPr/>
        </p:nvSpPr>
        <p:spPr bwMode="gray">
          <a:xfrm>
            <a:off x="3633788" y="1828800"/>
            <a:ext cx="2897187" cy="0"/>
          </a:xfrm>
          <a:prstGeom prst="line">
            <a:avLst/>
          </a:prstGeom>
          <a:noFill/>
          <a:ln w="12700" cap="sq">
            <a:noFill/>
            <a:miter lim="800000"/>
            <a:headEnd/>
            <a:tailEnd/>
          </a:ln>
        </p:spPr>
        <p:txBody>
          <a:bodyPr wrap="none"/>
          <a:lstStyle/>
          <a:p>
            <a:endParaRPr lang="en-US"/>
          </a:p>
        </p:txBody>
      </p:sp>
      <p:sp>
        <p:nvSpPr>
          <p:cNvPr id="23577" name="Line 26"/>
          <p:cNvSpPr>
            <a:spLocks noChangeShapeType="1"/>
          </p:cNvSpPr>
          <p:nvPr/>
        </p:nvSpPr>
        <p:spPr bwMode="gray">
          <a:xfrm>
            <a:off x="1219200" y="3200400"/>
            <a:ext cx="0" cy="1282700"/>
          </a:xfrm>
          <a:prstGeom prst="line">
            <a:avLst/>
          </a:prstGeom>
          <a:noFill/>
          <a:ln w="28575" cap="sq">
            <a:noFill/>
            <a:miter lim="800000"/>
            <a:headEnd/>
            <a:tailEnd/>
          </a:ln>
        </p:spPr>
        <p:txBody>
          <a:bodyPr wrap="none"/>
          <a:lstStyle/>
          <a:p>
            <a:endParaRPr lang="en-US"/>
          </a:p>
        </p:txBody>
      </p:sp>
      <p:sp>
        <p:nvSpPr>
          <p:cNvPr id="23578" name="Line 27"/>
          <p:cNvSpPr>
            <a:spLocks noChangeShapeType="1"/>
          </p:cNvSpPr>
          <p:nvPr/>
        </p:nvSpPr>
        <p:spPr bwMode="gray">
          <a:xfrm>
            <a:off x="3633788" y="4483100"/>
            <a:ext cx="4138612" cy="0"/>
          </a:xfrm>
          <a:prstGeom prst="line">
            <a:avLst/>
          </a:prstGeom>
          <a:noFill/>
          <a:ln w="12700" cap="sq">
            <a:solidFill>
              <a:schemeClr val="tx1"/>
            </a:solidFill>
            <a:miter lim="800000"/>
            <a:headEnd/>
            <a:tailEnd/>
          </a:ln>
        </p:spPr>
        <p:txBody>
          <a:bodyPr wrap="none"/>
          <a:lstStyle/>
          <a:p>
            <a:endParaRPr lang="en-US"/>
          </a:p>
        </p:txBody>
      </p:sp>
      <p:sp>
        <p:nvSpPr>
          <p:cNvPr id="23579" name="Line 28"/>
          <p:cNvSpPr>
            <a:spLocks noChangeShapeType="1"/>
          </p:cNvSpPr>
          <p:nvPr/>
        </p:nvSpPr>
        <p:spPr bwMode="gray">
          <a:xfrm>
            <a:off x="3633788" y="3783013"/>
            <a:ext cx="4138612" cy="0"/>
          </a:xfrm>
          <a:prstGeom prst="line">
            <a:avLst/>
          </a:prstGeom>
          <a:noFill/>
          <a:ln w="12700">
            <a:solidFill>
              <a:schemeClr val="tx1"/>
            </a:solidFill>
            <a:miter lim="800000"/>
            <a:headEnd/>
            <a:tailEnd/>
          </a:ln>
        </p:spPr>
        <p:txBody>
          <a:bodyPr wrap="none"/>
          <a:lstStyle/>
          <a:p>
            <a:endParaRPr lang="en-US"/>
          </a:p>
        </p:txBody>
      </p:sp>
      <p:sp>
        <p:nvSpPr>
          <p:cNvPr id="23580" name="Line 29"/>
          <p:cNvSpPr>
            <a:spLocks noChangeShapeType="1"/>
          </p:cNvSpPr>
          <p:nvPr/>
        </p:nvSpPr>
        <p:spPr bwMode="gray">
          <a:xfrm>
            <a:off x="2516188" y="1828800"/>
            <a:ext cx="1117600" cy="0"/>
          </a:xfrm>
          <a:prstGeom prst="line">
            <a:avLst/>
          </a:prstGeom>
          <a:noFill/>
          <a:ln w="28575" cap="sq">
            <a:noFill/>
            <a:miter lim="800000"/>
            <a:headEnd/>
            <a:tailEnd/>
          </a:ln>
        </p:spPr>
        <p:txBody>
          <a:bodyPr wrap="none"/>
          <a:lstStyle/>
          <a:p>
            <a:endParaRPr lang="en-US"/>
          </a:p>
        </p:txBody>
      </p:sp>
      <p:sp>
        <p:nvSpPr>
          <p:cNvPr id="23581" name="Line 30"/>
          <p:cNvSpPr>
            <a:spLocks noChangeShapeType="1"/>
          </p:cNvSpPr>
          <p:nvPr/>
        </p:nvSpPr>
        <p:spPr bwMode="gray">
          <a:xfrm>
            <a:off x="7772400" y="1828800"/>
            <a:ext cx="0" cy="455613"/>
          </a:xfrm>
          <a:prstGeom prst="line">
            <a:avLst/>
          </a:prstGeom>
          <a:noFill/>
          <a:ln w="12700" cap="sq">
            <a:noFill/>
            <a:miter lim="800000"/>
            <a:headEnd/>
            <a:tailEnd/>
          </a:ln>
        </p:spPr>
        <p:txBody>
          <a:bodyPr wrap="none"/>
          <a:lstStyle/>
          <a:p>
            <a:endParaRPr lang="en-US"/>
          </a:p>
        </p:txBody>
      </p:sp>
      <p:sp>
        <p:nvSpPr>
          <p:cNvPr id="23582" name="Line 31"/>
          <p:cNvSpPr>
            <a:spLocks noChangeShapeType="1"/>
          </p:cNvSpPr>
          <p:nvPr/>
        </p:nvSpPr>
        <p:spPr bwMode="gray">
          <a:xfrm>
            <a:off x="2516188" y="4483100"/>
            <a:ext cx="1117600" cy="0"/>
          </a:xfrm>
          <a:prstGeom prst="line">
            <a:avLst/>
          </a:prstGeom>
          <a:noFill/>
          <a:ln w="28575" cap="sq">
            <a:noFill/>
            <a:miter lim="800000"/>
            <a:headEnd/>
            <a:tailEnd/>
          </a:ln>
        </p:spPr>
        <p:txBody>
          <a:bodyPr wrap="none"/>
          <a:lstStyle/>
          <a:p>
            <a:endParaRPr lang="en-US"/>
          </a:p>
        </p:txBody>
      </p:sp>
      <p:sp>
        <p:nvSpPr>
          <p:cNvPr id="23583" name="Line 32"/>
          <p:cNvSpPr>
            <a:spLocks noChangeShapeType="1"/>
          </p:cNvSpPr>
          <p:nvPr/>
        </p:nvSpPr>
        <p:spPr bwMode="gray">
          <a:xfrm>
            <a:off x="6530975" y="1828800"/>
            <a:ext cx="1241425" cy="0"/>
          </a:xfrm>
          <a:prstGeom prst="line">
            <a:avLst/>
          </a:prstGeom>
          <a:noFill/>
          <a:ln w="12700" cap="sq">
            <a:noFill/>
            <a:miter lim="800000"/>
            <a:headEnd/>
            <a:tailEnd/>
          </a:ln>
        </p:spPr>
        <p:txBody>
          <a:bodyPr wrap="none"/>
          <a:lstStyle/>
          <a:p>
            <a:endParaRPr lang="en-US"/>
          </a:p>
        </p:txBody>
      </p:sp>
      <p:sp>
        <p:nvSpPr>
          <p:cNvPr id="23584" name="Line 33"/>
          <p:cNvSpPr>
            <a:spLocks noChangeShapeType="1"/>
          </p:cNvSpPr>
          <p:nvPr/>
        </p:nvSpPr>
        <p:spPr bwMode="gray">
          <a:xfrm>
            <a:off x="7772400" y="2284413"/>
            <a:ext cx="0" cy="915987"/>
          </a:xfrm>
          <a:prstGeom prst="line">
            <a:avLst/>
          </a:prstGeom>
          <a:noFill/>
          <a:ln w="12700" cap="sq">
            <a:noFill/>
            <a:miter lim="800000"/>
            <a:headEnd/>
            <a:tailEnd/>
          </a:ln>
        </p:spPr>
        <p:txBody>
          <a:bodyPr wrap="none"/>
          <a:lstStyle/>
          <a:p>
            <a:endParaRPr lang="en-US"/>
          </a:p>
        </p:txBody>
      </p:sp>
      <p:sp>
        <p:nvSpPr>
          <p:cNvPr id="23585" name="Line 34"/>
          <p:cNvSpPr>
            <a:spLocks noChangeShapeType="1"/>
          </p:cNvSpPr>
          <p:nvPr/>
        </p:nvSpPr>
        <p:spPr bwMode="auto">
          <a:xfrm>
            <a:off x="3633788"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6" name="Line 35"/>
          <p:cNvSpPr>
            <a:spLocks noChangeShapeType="1"/>
          </p:cNvSpPr>
          <p:nvPr/>
        </p:nvSpPr>
        <p:spPr bwMode="auto">
          <a:xfrm>
            <a:off x="5151438" y="3200400"/>
            <a:ext cx="0" cy="1282700"/>
          </a:xfrm>
          <a:prstGeom prst="line">
            <a:avLst/>
          </a:prstGeom>
          <a:noFill/>
          <a:ln w="12700">
            <a:solidFill>
              <a:schemeClr val="tx1"/>
            </a:solidFill>
            <a:miter lim="800000"/>
            <a:headEnd/>
            <a:tailEnd/>
          </a:ln>
        </p:spPr>
        <p:txBody>
          <a:bodyPr wrap="none"/>
          <a:lstStyle/>
          <a:p>
            <a:endParaRPr lang="en-US"/>
          </a:p>
        </p:txBody>
      </p:sp>
      <p:sp>
        <p:nvSpPr>
          <p:cNvPr id="23587" name="Line 36"/>
          <p:cNvSpPr>
            <a:spLocks noChangeShapeType="1"/>
          </p:cNvSpPr>
          <p:nvPr/>
        </p:nvSpPr>
        <p:spPr bwMode="auto">
          <a:xfrm>
            <a:off x="6530975" y="3200400"/>
            <a:ext cx="0" cy="1282700"/>
          </a:xfrm>
          <a:prstGeom prst="line">
            <a:avLst/>
          </a:prstGeom>
          <a:noFill/>
          <a:ln w="12700">
            <a:solidFill>
              <a:schemeClr val="tx1"/>
            </a:solidFill>
            <a:miter lim="800000"/>
            <a:headEnd/>
            <a:tailEnd/>
          </a:ln>
        </p:spPr>
        <p:txBody>
          <a:bodyPr wrap="none"/>
          <a:lstStyle/>
          <a:p>
            <a:endParaRPr lang="en-US"/>
          </a:p>
        </p:txBody>
      </p:sp>
      <p:sp>
        <p:nvSpPr>
          <p:cNvPr id="23588" name="Line 37"/>
          <p:cNvSpPr>
            <a:spLocks noChangeShapeType="1"/>
          </p:cNvSpPr>
          <p:nvPr/>
        </p:nvSpPr>
        <p:spPr bwMode="gray">
          <a:xfrm>
            <a:off x="7772400"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9" name="Line 38"/>
          <p:cNvSpPr>
            <a:spLocks noChangeShapeType="1"/>
          </p:cNvSpPr>
          <p:nvPr/>
        </p:nvSpPr>
        <p:spPr bwMode="auto">
          <a:xfrm>
            <a:off x="3633788" y="3200400"/>
            <a:ext cx="4138612" cy="0"/>
          </a:xfrm>
          <a:prstGeom prst="line">
            <a:avLst/>
          </a:prstGeom>
          <a:noFill/>
          <a:ln w="12700">
            <a:solidFill>
              <a:schemeClr val="tx1"/>
            </a:solidFill>
            <a:miter lim="800000"/>
            <a:headEnd/>
            <a:tailEnd/>
          </a:ln>
        </p:spPr>
        <p:txBody>
          <a:bodyPr wrap="none"/>
          <a:lstStyle/>
          <a:p>
            <a:endParaRPr lang="en-US"/>
          </a:p>
        </p:txBody>
      </p:sp>
      <p:sp>
        <p:nvSpPr>
          <p:cNvPr id="23590" name="Rectangle 39"/>
          <p:cNvSpPr>
            <a:spLocks noGrp="1" noChangeArrowheads="1"/>
          </p:cNvSpPr>
          <p:nvPr>
            <p:ph type="title"/>
          </p:nvPr>
        </p:nvSpPr>
        <p:spPr>
          <a:xfrm>
            <a:off x="457200" y="533400"/>
            <a:ext cx="8305800" cy="998538"/>
          </a:xfrm>
          <a:noFill/>
        </p:spPr>
        <p:txBody>
          <a:bodyPr>
            <a:normAutofit/>
          </a:bodyPr>
          <a:lstStyle/>
          <a:p>
            <a:pPr eaLnBrk="1" hangingPunct="1"/>
            <a:r>
              <a:rPr lang="en-US" sz="3600" dirty="0" smtClean="0"/>
              <a:t>Example:  Calculating the Relative Risk</a:t>
            </a:r>
            <a:endParaRPr lang="en-US" sz="1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ChangeArrowheads="1"/>
          </p:cNvSpPr>
          <p:nvPr/>
        </p:nvSpPr>
        <p:spPr bwMode="gray">
          <a:xfrm>
            <a:off x="5151438" y="3783013"/>
            <a:ext cx="1379537"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224</a:t>
            </a:r>
          </a:p>
        </p:txBody>
      </p:sp>
      <p:sp>
        <p:nvSpPr>
          <p:cNvPr id="23555" name="Rectangle 4"/>
          <p:cNvSpPr>
            <a:spLocks noChangeArrowheads="1"/>
          </p:cNvSpPr>
          <p:nvPr/>
        </p:nvSpPr>
        <p:spPr bwMode="gray">
          <a:xfrm>
            <a:off x="5151438" y="3200400"/>
            <a:ext cx="1379537"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176</a:t>
            </a:r>
          </a:p>
        </p:txBody>
      </p:sp>
      <p:sp>
        <p:nvSpPr>
          <p:cNvPr id="23556" name="Rectangle 5"/>
          <p:cNvSpPr>
            <a:spLocks noChangeArrowheads="1"/>
          </p:cNvSpPr>
          <p:nvPr/>
        </p:nvSpPr>
        <p:spPr bwMode="gray">
          <a:xfrm>
            <a:off x="5151438" y="2514600"/>
            <a:ext cx="1554162" cy="6096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No CHD</a:t>
            </a:r>
          </a:p>
          <a:p>
            <a:pPr algn="ctr">
              <a:lnSpc>
                <a:spcPct val="110000"/>
              </a:lnSpc>
              <a:spcBef>
                <a:spcPct val="30000"/>
              </a:spcBef>
              <a:buClr>
                <a:srgbClr val="A50021"/>
              </a:buClr>
              <a:buSzPct val="75000"/>
              <a:buFont typeface="Wingdings" pitchFamily="2" charset="2"/>
              <a:buNone/>
            </a:pPr>
            <a:endParaRPr lang="en-US" sz="2000" dirty="0">
              <a:solidFill>
                <a:srgbClr val="2C2824"/>
              </a:solidFill>
            </a:endParaRPr>
          </a:p>
        </p:txBody>
      </p:sp>
      <p:sp>
        <p:nvSpPr>
          <p:cNvPr id="23557" name="Rectangle 6"/>
          <p:cNvSpPr>
            <a:spLocks noChangeArrowheads="1"/>
          </p:cNvSpPr>
          <p:nvPr/>
        </p:nvSpPr>
        <p:spPr bwMode="gray">
          <a:xfrm>
            <a:off x="6530975" y="1828800"/>
            <a:ext cx="1241425"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endParaRPr lang="en-US" sz="2000" b="0" u="sng">
              <a:solidFill>
                <a:srgbClr val="2C2824"/>
              </a:solidFill>
            </a:endParaRPr>
          </a:p>
        </p:txBody>
      </p:sp>
      <p:sp>
        <p:nvSpPr>
          <p:cNvPr id="23558" name="Rectangle 7"/>
          <p:cNvSpPr>
            <a:spLocks noChangeArrowheads="1"/>
          </p:cNvSpPr>
          <p:nvPr/>
        </p:nvSpPr>
        <p:spPr bwMode="gray">
          <a:xfrm>
            <a:off x="6530975" y="3783013"/>
            <a:ext cx="1241425" cy="700087"/>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400" dirty="0"/>
              <a:t>312</a:t>
            </a:r>
          </a:p>
        </p:txBody>
      </p:sp>
      <p:sp>
        <p:nvSpPr>
          <p:cNvPr id="23559" name="Rectangle 8"/>
          <p:cNvSpPr>
            <a:spLocks noChangeArrowheads="1"/>
          </p:cNvSpPr>
          <p:nvPr/>
        </p:nvSpPr>
        <p:spPr bwMode="gray">
          <a:xfrm>
            <a:off x="3633788" y="3783013"/>
            <a:ext cx="1517650"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88</a:t>
            </a:r>
          </a:p>
        </p:txBody>
      </p:sp>
      <p:sp>
        <p:nvSpPr>
          <p:cNvPr id="23560" name="Rectangle 9"/>
          <p:cNvSpPr>
            <a:spLocks noChangeArrowheads="1"/>
          </p:cNvSpPr>
          <p:nvPr/>
        </p:nvSpPr>
        <p:spPr bwMode="gray">
          <a:xfrm>
            <a:off x="2516188" y="3783013"/>
            <a:ext cx="1117600" cy="700087"/>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Non-smoker</a:t>
            </a:r>
          </a:p>
        </p:txBody>
      </p:sp>
      <p:sp>
        <p:nvSpPr>
          <p:cNvPr id="23561" name="Rectangle 10"/>
          <p:cNvSpPr>
            <a:spLocks noChangeArrowheads="1"/>
          </p:cNvSpPr>
          <p:nvPr/>
        </p:nvSpPr>
        <p:spPr bwMode="gray">
          <a:xfrm>
            <a:off x="6530975" y="3200400"/>
            <a:ext cx="1241425" cy="582613"/>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400" dirty="0"/>
              <a:t>288</a:t>
            </a:r>
          </a:p>
        </p:txBody>
      </p:sp>
      <p:sp>
        <p:nvSpPr>
          <p:cNvPr id="23562" name="Rectangle 11"/>
          <p:cNvSpPr>
            <a:spLocks noChangeArrowheads="1"/>
          </p:cNvSpPr>
          <p:nvPr/>
        </p:nvSpPr>
        <p:spPr bwMode="gray">
          <a:xfrm>
            <a:off x="3633788" y="3200400"/>
            <a:ext cx="1517650"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112</a:t>
            </a:r>
          </a:p>
        </p:txBody>
      </p:sp>
      <p:sp>
        <p:nvSpPr>
          <p:cNvPr id="23563" name="Rectangle 12"/>
          <p:cNvSpPr>
            <a:spLocks noChangeArrowheads="1"/>
          </p:cNvSpPr>
          <p:nvPr/>
        </p:nvSpPr>
        <p:spPr bwMode="gray">
          <a:xfrm>
            <a:off x="2516188" y="3200400"/>
            <a:ext cx="1117600" cy="582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200" dirty="0">
                <a:solidFill>
                  <a:srgbClr val="7030A0"/>
                </a:solidFill>
              </a:rPr>
              <a:t>Smoker</a:t>
            </a:r>
          </a:p>
        </p:txBody>
      </p:sp>
      <p:sp>
        <p:nvSpPr>
          <p:cNvPr id="23564" name="Rectangle 13"/>
          <p:cNvSpPr>
            <a:spLocks noChangeArrowheads="1"/>
          </p:cNvSpPr>
          <p:nvPr/>
        </p:nvSpPr>
        <p:spPr bwMode="gray">
          <a:xfrm>
            <a:off x="685800" y="3200400"/>
            <a:ext cx="1830388" cy="12192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800" u="sng">
                <a:solidFill>
                  <a:srgbClr val="2C2824"/>
                </a:solidFill>
              </a:rPr>
              <a:t>Exposure Status</a:t>
            </a:r>
          </a:p>
        </p:txBody>
      </p:sp>
      <p:sp>
        <p:nvSpPr>
          <p:cNvPr id="23565" name="Rectangle 14"/>
          <p:cNvSpPr>
            <a:spLocks noChangeArrowheads="1"/>
          </p:cNvSpPr>
          <p:nvPr/>
        </p:nvSpPr>
        <p:spPr bwMode="gray">
          <a:xfrm>
            <a:off x="6378575" y="2362200"/>
            <a:ext cx="1698625" cy="914400"/>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a:solidFill>
                  <a:srgbClr val="2C2824"/>
                </a:solidFill>
              </a:rPr>
              <a:t>TOTAL</a:t>
            </a:r>
          </a:p>
        </p:txBody>
      </p:sp>
      <p:sp>
        <p:nvSpPr>
          <p:cNvPr id="23566" name="Rectangle 15"/>
          <p:cNvSpPr>
            <a:spLocks noChangeArrowheads="1"/>
          </p:cNvSpPr>
          <p:nvPr/>
        </p:nvSpPr>
        <p:spPr bwMode="gray">
          <a:xfrm>
            <a:off x="3352800" y="2514600"/>
            <a:ext cx="2005013" cy="6096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CHD cases</a:t>
            </a:r>
          </a:p>
          <a:p>
            <a:pPr algn="ctr">
              <a:lnSpc>
                <a:spcPct val="110000"/>
              </a:lnSpc>
              <a:spcBef>
                <a:spcPct val="30000"/>
              </a:spcBef>
              <a:buClr>
                <a:srgbClr val="A50021"/>
              </a:buClr>
              <a:buSzPct val="75000"/>
              <a:buFont typeface="Wingdings" pitchFamily="2" charset="2"/>
              <a:buNone/>
            </a:pPr>
            <a:endParaRPr lang="en-US" dirty="0">
              <a:solidFill>
                <a:srgbClr val="2C2824"/>
              </a:solidFill>
            </a:endParaRPr>
          </a:p>
        </p:txBody>
      </p:sp>
      <p:sp>
        <p:nvSpPr>
          <p:cNvPr id="23567" name="Rectangle 16"/>
          <p:cNvSpPr>
            <a:spLocks noChangeArrowheads="1"/>
          </p:cNvSpPr>
          <p:nvPr/>
        </p:nvSpPr>
        <p:spPr bwMode="gray">
          <a:xfrm>
            <a:off x="2516188" y="2284413"/>
            <a:ext cx="1117600"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8" name="Rectangle 17"/>
          <p:cNvSpPr>
            <a:spLocks noChangeArrowheads="1"/>
          </p:cNvSpPr>
          <p:nvPr/>
        </p:nvSpPr>
        <p:spPr bwMode="gray">
          <a:xfrm>
            <a:off x="1219200" y="2284413"/>
            <a:ext cx="1296988"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9" name="Rectangle 18"/>
          <p:cNvSpPr>
            <a:spLocks noChangeArrowheads="1"/>
          </p:cNvSpPr>
          <p:nvPr/>
        </p:nvSpPr>
        <p:spPr bwMode="gray">
          <a:xfrm>
            <a:off x="3633788" y="1524000"/>
            <a:ext cx="2897187"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3200" u="sng">
                <a:solidFill>
                  <a:srgbClr val="2C2824"/>
                </a:solidFill>
              </a:rPr>
              <a:t>Disease Status</a:t>
            </a:r>
          </a:p>
        </p:txBody>
      </p:sp>
      <p:sp>
        <p:nvSpPr>
          <p:cNvPr id="23570" name="Rectangle 19"/>
          <p:cNvSpPr>
            <a:spLocks noChangeArrowheads="1"/>
          </p:cNvSpPr>
          <p:nvPr/>
        </p:nvSpPr>
        <p:spPr bwMode="gray">
          <a:xfrm>
            <a:off x="2516188" y="1828800"/>
            <a:ext cx="1117600"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1" name="Rectangle 20"/>
          <p:cNvSpPr>
            <a:spLocks noChangeArrowheads="1"/>
          </p:cNvSpPr>
          <p:nvPr/>
        </p:nvSpPr>
        <p:spPr bwMode="gray">
          <a:xfrm>
            <a:off x="1219200" y="1828800"/>
            <a:ext cx="1296988"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2" name="Line 21"/>
          <p:cNvSpPr>
            <a:spLocks noChangeShapeType="1"/>
          </p:cNvSpPr>
          <p:nvPr/>
        </p:nvSpPr>
        <p:spPr bwMode="gray">
          <a:xfrm>
            <a:off x="1219200" y="1828800"/>
            <a:ext cx="1296988" cy="0"/>
          </a:xfrm>
          <a:prstGeom prst="line">
            <a:avLst/>
          </a:prstGeom>
          <a:noFill/>
          <a:ln w="28575" cap="sq">
            <a:noFill/>
            <a:miter lim="800000"/>
            <a:headEnd/>
            <a:tailEnd/>
          </a:ln>
        </p:spPr>
        <p:txBody>
          <a:bodyPr wrap="none"/>
          <a:lstStyle/>
          <a:p>
            <a:endParaRPr lang="en-US"/>
          </a:p>
        </p:txBody>
      </p:sp>
      <p:sp>
        <p:nvSpPr>
          <p:cNvPr id="23573" name="Line 22"/>
          <p:cNvSpPr>
            <a:spLocks noChangeShapeType="1"/>
          </p:cNvSpPr>
          <p:nvPr/>
        </p:nvSpPr>
        <p:spPr bwMode="gray">
          <a:xfrm>
            <a:off x="1219200" y="4483100"/>
            <a:ext cx="1296988" cy="0"/>
          </a:xfrm>
          <a:prstGeom prst="line">
            <a:avLst/>
          </a:prstGeom>
          <a:noFill/>
          <a:ln w="28575" cap="sq">
            <a:noFill/>
            <a:miter lim="800000"/>
            <a:headEnd/>
            <a:tailEnd/>
          </a:ln>
        </p:spPr>
        <p:txBody>
          <a:bodyPr wrap="none"/>
          <a:lstStyle/>
          <a:p>
            <a:endParaRPr lang="en-US"/>
          </a:p>
        </p:txBody>
      </p:sp>
      <p:sp>
        <p:nvSpPr>
          <p:cNvPr id="23574" name="Line 23"/>
          <p:cNvSpPr>
            <a:spLocks noChangeShapeType="1"/>
          </p:cNvSpPr>
          <p:nvPr/>
        </p:nvSpPr>
        <p:spPr bwMode="gray">
          <a:xfrm>
            <a:off x="1219200" y="1828800"/>
            <a:ext cx="0" cy="455613"/>
          </a:xfrm>
          <a:prstGeom prst="line">
            <a:avLst/>
          </a:prstGeom>
          <a:noFill/>
          <a:ln w="28575" cap="sq">
            <a:noFill/>
            <a:miter lim="800000"/>
            <a:headEnd/>
            <a:tailEnd/>
          </a:ln>
        </p:spPr>
        <p:txBody>
          <a:bodyPr wrap="none"/>
          <a:lstStyle/>
          <a:p>
            <a:endParaRPr lang="en-US"/>
          </a:p>
        </p:txBody>
      </p:sp>
      <p:sp>
        <p:nvSpPr>
          <p:cNvPr id="23575" name="Line 24"/>
          <p:cNvSpPr>
            <a:spLocks noChangeShapeType="1"/>
          </p:cNvSpPr>
          <p:nvPr/>
        </p:nvSpPr>
        <p:spPr bwMode="gray">
          <a:xfrm>
            <a:off x="1219200" y="2284413"/>
            <a:ext cx="0" cy="915987"/>
          </a:xfrm>
          <a:prstGeom prst="line">
            <a:avLst/>
          </a:prstGeom>
          <a:noFill/>
          <a:ln w="28575" cap="sq">
            <a:noFill/>
            <a:miter lim="800000"/>
            <a:headEnd/>
            <a:tailEnd/>
          </a:ln>
        </p:spPr>
        <p:txBody>
          <a:bodyPr wrap="none"/>
          <a:lstStyle/>
          <a:p>
            <a:endParaRPr lang="en-US"/>
          </a:p>
        </p:txBody>
      </p:sp>
      <p:sp>
        <p:nvSpPr>
          <p:cNvPr id="23576" name="Line 25"/>
          <p:cNvSpPr>
            <a:spLocks noChangeShapeType="1"/>
          </p:cNvSpPr>
          <p:nvPr/>
        </p:nvSpPr>
        <p:spPr bwMode="gray">
          <a:xfrm>
            <a:off x="3633788" y="1828800"/>
            <a:ext cx="2897187" cy="0"/>
          </a:xfrm>
          <a:prstGeom prst="line">
            <a:avLst/>
          </a:prstGeom>
          <a:noFill/>
          <a:ln w="12700" cap="sq">
            <a:noFill/>
            <a:miter lim="800000"/>
            <a:headEnd/>
            <a:tailEnd/>
          </a:ln>
        </p:spPr>
        <p:txBody>
          <a:bodyPr wrap="none"/>
          <a:lstStyle/>
          <a:p>
            <a:endParaRPr lang="en-US"/>
          </a:p>
        </p:txBody>
      </p:sp>
      <p:sp>
        <p:nvSpPr>
          <p:cNvPr id="23577" name="Line 26"/>
          <p:cNvSpPr>
            <a:spLocks noChangeShapeType="1"/>
          </p:cNvSpPr>
          <p:nvPr/>
        </p:nvSpPr>
        <p:spPr bwMode="gray">
          <a:xfrm>
            <a:off x="1219200" y="3200400"/>
            <a:ext cx="0" cy="1282700"/>
          </a:xfrm>
          <a:prstGeom prst="line">
            <a:avLst/>
          </a:prstGeom>
          <a:noFill/>
          <a:ln w="28575" cap="sq">
            <a:noFill/>
            <a:miter lim="800000"/>
            <a:headEnd/>
            <a:tailEnd/>
          </a:ln>
        </p:spPr>
        <p:txBody>
          <a:bodyPr wrap="none"/>
          <a:lstStyle/>
          <a:p>
            <a:endParaRPr lang="en-US"/>
          </a:p>
        </p:txBody>
      </p:sp>
      <p:sp>
        <p:nvSpPr>
          <p:cNvPr id="23578" name="Line 27"/>
          <p:cNvSpPr>
            <a:spLocks noChangeShapeType="1"/>
          </p:cNvSpPr>
          <p:nvPr/>
        </p:nvSpPr>
        <p:spPr bwMode="gray">
          <a:xfrm>
            <a:off x="3633788" y="4483100"/>
            <a:ext cx="4138612" cy="0"/>
          </a:xfrm>
          <a:prstGeom prst="line">
            <a:avLst/>
          </a:prstGeom>
          <a:noFill/>
          <a:ln w="12700" cap="sq">
            <a:solidFill>
              <a:schemeClr val="tx1"/>
            </a:solidFill>
            <a:miter lim="800000"/>
            <a:headEnd/>
            <a:tailEnd/>
          </a:ln>
        </p:spPr>
        <p:txBody>
          <a:bodyPr wrap="none"/>
          <a:lstStyle/>
          <a:p>
            <a:endParaRPr lang="en-US"/>
          </a:p>
        </p:txBody>
      </p:sp>
      <p:sp>
        <p:nvSpPr>
          <p:cNvPr id="23579" name="Line 28"/>
          <p:cNvSpPr>
            <a:spLocks noChangeShapeType="1"/>
          </p:cNvSpPr>
          <p:nvPr/>
        </p:nvSpPr>
        <p:spPr bwMode="gray">
          <a:xfrm>
            <a:off x="3633788" y="3783013"/>
            <a:ext cx="4138612" cy="0"/>
          </a:xfrm>
          <a:prstGeom prst="line">
            <a:avLst/>
          </a:prstGeom>
          <a:noFill/>
          <a:ln w="12700">
            <a:solidFill>
              <a:schemeClr val="tx1"/>
            </a:solidFill>
            <a:miter lim="800000"/>
            <a:headEnd/>
            <a:tailEnd/>
          </a:ln>
        </p:spPr>
        <p:txBody>
          <a:bodyPr wrap="none"/>
          <a:lstStyle/>
          <a:p>
            <a:endParaRPr lang="en-US"/>
          </a:p>
        </p:txBody>
      </p:sp>
      <p:sp>
        <p:nvSpPr>
          <p:cNvPr id="23580" name="Line 29"/>
          <p:cNvSpPr>
            <a:spLocks noChangeShapeType="1"/>
          </p:cNvSpPr>
          <p:nvPr/>
        </p:nvSpPr>
        <p:spPr bwMode="gray">
          <a:xfrm>
            <a:off x="2516188" y="1828800"/>
            <a:ext cx="1117600" cy="0"/>
          </a:xfrm>
          <a:prstGeom prst="line">
            <a:avLst/>
          </a:prstGeom>
          <a:noFill/>
          <a:ln w="28575" cap="sq">
            <a:noFill/>
            <a:miter lim="800000"/>
            <a:headEnd/>
            <a:tailEnd/>
          </a:ln>
        </p:spPr>
        <p:txBody>
          <a:bodyPr wrap="none"/>
          <a:lstStyle/>
          <a:p>
            <a:endParaRPr lang="en-US"/>
          </a:p>
        </p:txBody>
      </p:sp>
      <p:sp>
        <p:nvSpPr>
          <p:cNvPr id="23581" name="Line 30"/>
          <p:cNvSpPr>
            <a:spLocks noChangeShapeType="1"/>
          </p:cNvSpPr>
          <p:nvPr/>
        </p:nvSpPr>
        <p:spPr bwMode="gray">
          <a:xfrm>
            <a:off x="7772400" y="1828800"/>
            <a:ext cx="0" cy="455613"/>
          </a:xfrm>
          <a:prstGeom prst="line">
            <a:avLst/>
          </a:prstGeom>
          <a:noFill/>
          <a:ln w="12700" cap="sq">
            <a:noFill/>
            <a:miter lim="800000"/>
            <a:headEnd/>
            <a:tailEnd/>
          </a:ln>
        </p:spPr>
        <p:txBody>
          <a:bodyPr wrap="none"/>
          <a:lstStyle/>
          <a:p>
            <a:endParaRPr lang="en-US"/>
          </a:p>
        </p:txBody>
      </p:sp>
      <p:sp>
        <p:nvSpPr>
          <p:cNvPr id="23582" name="Line 31"/>
          <p:cNvSpPr>
            <a:spLocks noChangeShapeType="1"/>
          </p:cNvSpPr>
          <p:nvPr/>
        </p:nvSpPr>
        <p:spPr bwMode="gray">
          <a:xfrm>
            <a:off x="2516188" y="4483100"/>
            <a:ext cx="1117600" cy="0"/>
          </a:xfrm>
          <a:prstGeom prst="line">
            <a:avLst/>
          </a:prstGeom>
          <a:noFill/>
          <a:ln w="28575" cap="sq">
            <a:noFill/>
            <a:miter lim="800000"/>
            <a:headEnd/>
            <a:tailEnd/>
          </a:ln>
        </p:spPr>
        <p:txBody>
          <a:bodyPr wrap="none"/>
          <a:lstStyle/>
          <a:p>
            <a:endParaRPr lang="en-US"/>
          </a:p>
        </p:txBody>
      </p:sp>
      <p:sp>
        <p:nvSpPr>
          <p:cNvPr id="23583" name="Line 32"/>
          <p:cNvSpPr>
            <a:spLocks noChangeShapeType="1"/>
          </p:cNvSpPr>
          <p:nvPr/>
        </p:nvSpPr>
        <p:spPr bwMode="gray">
          <a:xfrm>
            <a:off x="6530975" y="1828800"/>
            <a:ext cx="1241425" cy="0"/>
          </a:xfrm>
          <a:prstGeom prst="line">
            <a:avLst/>
          </a:prstGeom>
          <a:noFill/>
          <a:ln w="12700" cap="sq">
            <a:noFill/>
            <a:miter lim="800000"/>
            <a:headEnd/>
            <a:tailEnd/>
          </a:ln>
        </p:spPr>
        <p:txBody>
          <a:bodyPr wrap="none"/>
          <a:lstStyle/>
          <a:p>
            <a:endParaRPr lang="en-US"/>
          </a:p>
        </p:txBody>
      </p:sp>
      <p:sp>
        <p:nvSpPr>
          <p:cNvPr id="23584" name="Line 33"/>
          <p:cNvSpPr>
            <a:spLocks noChangeShapeType="1"/>
          </p:cNvSpPr>
          <p:nvPr/>
        </p:nvSpPr>
        <p:spPr bwMode="gray">
          <a:xfrm>
            <a:off x="7772400" y="2284413"/>
            <a:ext cx="0" cy="915987"/>
          </a:xfrm>
          <a:prstGeom prst="line">
            <a:avLst/>
          </a:prstGeom>
          <a:noFill/>
          <a:ln w="12700" cap="sq">
            <a:noFill/>
            <a:miter lim="800000"/>
            <a:headEnd/>
            <a:tailEnd/>
          </a:ln>
        </p:spPr>
        <p:txBody>
          <a:bodyPr wrap="none"/>
          <a:lstStyle/>
          <a:p>
            <a:endParaRPr lang="en-US"/>
          </a:p>
        </p:txBody>
      </p:sp>
      <p:sp>
        <p:nvSpPr>
          <p:cNvPr id="23585" name="Line 34"/>
          <p:cNvSpPr>
            <a:spLocks noChangeShapeType="1"/>
          </p:cNvSpPr>
          <p:nvPr/>
        </p:nvSpPr>
        <p:spPr bwMode="auto">
          <a:xfrm>
            <a:off x="3633788"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6" name="Line 35"/>
          <p:cNvSpPr>
            <a:spLocks noChangeShapeType="1"/>
          </p:cNvSpPr>
          <p:nvPr/>
        </p:nvSpPr>
        <p:spPr bwMode="auto">
          <a:xfrm>
            <a:off x="5151438" y="3200400"/>
            <a:ext cx="0" cy="1282700"/>
          </a:xfrm>
          <a:prstGeom prst="line">
            <a:avLst/>
          </a:prstGeom>
          <a:noFill/>
          <a:ln w="12700">
            <a:solidFill>
              <a:schemeClr val="tx1"/>
            </a:solidFill>
            <a:miter lim="800000"/>
            <a:headEnd/>
            <a:tailEnd/>
          </a:ln>
        </p:spPr>
        <p:txBody>
          <a:bodyPr wrap="none"/>
          <a:lstStyle/>
          <a:p>
            <a:endParaRPr lang="en-US"/>
          </a:p>
        </p:txBody>
      </p:sp>
      <p:sp>
        <p:nvSpPr>
          <p:cNvPr id="23587" name="Line 36"/>
          <p:cNvSpPr>
            <a:spLocks noChangeShapeType="1"/>
          </p:cNvSpPr>
          <p:nvPr/>
        </p:nvSpPr>
        <p:spPr bwMode="auto">
          <a:xfrm>
            <a:off x="6530975" y="3200400"/>
            <a:ext cx="0" cy="1282700"/>
          </a:xfrm>
          <a:prstGeom prst="line">
            <a:avLst/>
          </a:prstGeom>
          <a:noFill/>
          <a:ln w="12700">
            <a:solidFill>
              <a:schemeClr val="tx1"/>
            </a:solidFill>
            <a:miter lim="800000"/>
            <a:headEnd/>
            <a:tailEnd/>
          </a:ln>
        </p:spPr>
        <p:txBody>
          <a:bodyPr wrap="none"/>
          <a:lstStyle/>
          <a:p>
            <a:endParaRPr lang="en-US"/>
          </a:p>
        </p:txBody>
      </p:sp>
      <p:sp>
        <p:nvSpPr>
          <p:cNvPr id="23588" name="Line 37"/>
          <p:cNvSpPr>
            <a:spLocks noChangeShapeType="1"/>
          </p:cNvSpPr>
          <p:nvPr/>
        </p:nvSpPr>
        <p:spPr bwMode="gray">
          <a:xfrm>
            <a:off x="7772400"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9" name="Line 38"/>
          <p:cNvSpPr>
            <a:spLocks noChangeShapeType="1"/>
          </p:cNvSpPr>
          <p:nvPr/>
        </p:nvSpPr>
        <p:spPr bwMode="auto">
          <a:xfrm>
            <a:off x="3633788" y="3200400"/>
            <a:ext cx="4138612" cy="0"/>
          </a:xfrm>
          <a:prstGeom prst="line">
            <a:avLst/>
          </a:prstGeom>
          <a:noFill/>
          <a:ln w="12700">
            <a:solidFill>
              <a:schemeClr val="tx1"/>
            </a:solidFill>
            <a:miter lim="800000"/>
            <a:headEnd/>
            <a:tailEnd/>
          </a:ln>
        </p:spPr>
        <p:txBody>
          <a:bodyPr wrap="none"/>
          <a:lstStyle/>
          <a:p>
            <a:endParaRPr lang="en-US"/>
          </a:p>
        </p:txBody>
      </p:sp>
      <p:sp>
        <p:nvSpPr>
          <p:cNvPr id="23590" name="Rectangle 39"/>
          <p:cNvSpPr>
            <a:spLocks noGrp="1" noChangeArrowheads="1"/>
          </p:cNvSpPr>
          <p:nvPr>
            <p:ph type="title"/>
          </p:nvPr>
        </p:nvSpPr>
        <p:spPr>
          <a:xfrm>
            <a:off x="457200" y="1176338"/>
            <a:ext cx="8305800" cy="355600"/>
          </a:xfrm>
          <a:noFill/>
        </p:spPr>
        <p:txBody>
          <a:bodyPr>
            <a:normAutofit fontScale="90000"/>
          </a:bodyPr>
          <a:lstStyle/>
          <a:p>
            <a:pPr eaLnBrk="1" hangingPunct="1"/>
            <a:r>
              <a:rPr lang="en-US" sz="3600" smtClean="0"/>
              <a:t>Example:  Calculating the Relative Risk</a:t>
            </a:r>
            <a:endParaRPr lang="en-US" sz="1800" smtClean="0"/>
          </a:p>
        </p:txBody>
      </p:sp>
      <p:sp>
        <p:nvSpPr>
          <p:cNvPr id="23591" name="Text Box 40"/>
          <p:cNvSpPr txBox="1">
            <a:spLocks noChangeArrowheads="1"/>
          </p:cNvSpPr>
          <p:nvPr/>
        </p:nvSpPr>
        <p:spPr bwMode="auto">
          <a:xfrm>
            <a:off x="1143000" y="5334000"/>
            <a:ext cx="2133600" cy="461665"/>
          </a:xfrm>
          <a:prstGeom prst="rect">
            <a:avLst/>
          </a:prstGeom>
          <a:noFill/>
          <a:ln w="9525">
            <a:noFill/>
            <a:miter lim="800000"/>
            <a:headEnd/>
            <a:tailEnd/>
          </a:ln>
        </p:spPr>
        <p:txBody>
          <a:bodyPr>
            <a:spAutoFit/>
          </a:bodyPr>
          <a:lstStyle/>
          <a:p>
            <a:pPr>
              <a:spcBef>
                <a:spcPct val="50000"/>
              </a:spcBef>
            </a:pPr>
            <a:r>
              <a:rPr lang="en-US" sz="2400" dirty="0"/>
              <a:t>Relative Risk</a:t>
            </a:r>
          </a:p>
        </p:txBody>
      </p:sp>
      <p:sp>
        <p:nvSpPr>
          <p:cNvPr id="23592" name="Text Box 41"/>
          <p:cNvSpPr txBox="1">
            <a:spLocks noChangeArrowheads="1"/>
          </p:cNvSpPr>
          <p:nvPr/>
        </p:nvSpPr>
        <p:spPr bwMode="auto">
          <a:xfrm>
            <a:off x="3124200" y="5334000"/>
            <a:ext cx="381000" cy="461665"/>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3593" name="Text Box 42"/>
          <p:cNvSpPr txBox="1">
            <a:spLocks noChangeArrowheads="1"/>
          </p:cNvSpPr>
          <p:nvPr/>
        </p:nvSpPr>
        <p:spPr bwMode="auto">
          <a:xfrm>
            <a:off x="5334000" y="5334000"/>
            <a:ext cx="381000" cy="461665"/>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3594" name="Text Box 43"/>
          <p:cNvSpPr txBox="1">
            <a:spLocks noChangeArrowheads="1"/>
          </p:cNvSpPr>
          <p:nvPr/>
        </p:nvSpPr>
        <p:spPr bwMode="auto">
          <a:xfrm>
            <a:off x="3733800" y="5105400"/>
            <a:ext cx="1447800" cy="461665"/>
          </a:xfrm>
          <a:prstGeom prst="rect">
            <a:avLst/>
          </a:prstGeom>
          <a:noFill/>
          <a:ln w="9525">
            <a:noFill/>
            <a:miter lim="800000"/>
            <a:headEnd/>
            <a:tailEnd/>
          </a:ln>
        </p:spPr>
        <p:txBody>
          <a:bodyPr>
            <a:spAutoFit/>
          </a:bodyPr>
          <a:lstStyle/>
          <a:p>
            <a:pPr>
              <a:spcBef>
                <a:spcPct val="50000"/>
              </a:spcBef>
            </a:pPr>
            <a:r>
              <a:rPr lang="en-US" sz="2400" dirty="0"/>
              <a:t>A/(A+B)</a:t>
            </a:r>
          </a:p>
        </p:txBody>
      </p:sp>
      <p:sp>
        <p:nvSpPr>
          <p:cNvPr id="23595" name="Text Box 44"/>
          <p:cNvSpPr txBox="1">
            <a:spLocks noChangeArrowheads="1"/>
          </p:cNvSpPr>
          <p:nvPr/>
        </p:nvSpPr>
        <p:spPr bwMode="auto">
          <a:xfrm>
            <a:off x="3733800" y="5638800"/>
            <a:ext cx="1371600" cy="461665"/>
          </a:xfrm>
          <a:prstGeom prst="rect">
            <a:avLst/>
          </a:prstGeom>
          <a:noFill/>
          <a:ln w="9525">
            <a:noFill/>
            <a:miter lim="800000"/>
            <a:headEnd/>
            <a:tailEnd/>
          </a:ln>
        </p:spPr>
        <p:txBody>
          <a:bodyPr>
            <a:spAutoFit/>
          </a:bodyPr>
          <a:lstStyle/>
          <a:p>
            <a:pPr>
              <a:spcBef>
                <a:spcPct val="50000"/>
              </a:spcBef>
            </a:pPr>
            <a:r>
              <a:rPr lang="en-US" sz="2400" dirty="0"/>
              <a:t>B/(C+D)</a:t>
            </a:r>
          </a:p>
        </p:txBody>
      </p:sp>
      <p:sp>
        <p:nvSpPr>
          <p:cNvPr id="23596" name="Line 45"/>
          <p:cNvSpPr>
            <a:spLocks noChangeShapeType="1"/>
          </p:cNvSpPr>
          <p:nvPr/>
        </p:nvSpPr>
        <p:spPr bwMode="auto">
          <a:xfrm>
            <a:off x="3657600" y="5613400"/>
            <a:ext cx="1447800" cy="0"/>
          </a:xfrm>
          <a:prstGeom prst="line">
            <a:avLst/>
          </a:prstGeom>
          <a:noFill/>
          <a:ln w="38100">
            <a:solidFill>
              <a:srgbClr val="CC3300"/>
            </a:solidFill>
            <a:miter lim="800000"/>
            <a:headEnd/>
            <a:tailEnd/>
          </a:ln>
        </p:spPr>
        <p:txBody>
          <a:bodyPr wrap="none"/>
          <a:lstStyle/>
          <a:p>
            <a:endParaRPr lang="en-US"/>
          </a:p>
        </p:txBody>
      </p:sp>
      <p:sp>
        <p:nvSpPr>
          <p:cNvPr id="23597" name="Text Box 46"/>
          <p:cNvSpPr txBox="1">
            <a:spLocks noChangeArrowheads="1"/>
          </p:cNvSpPr>
          <p:nvPr/>
        </p:nvSpPr>
        <p:spPr bwMode="auto">
          <a:xfrm>
            <a:off x="6019800" y="5105400"/>
            <a:ext cx="1447800" cy="457200"/>
          </a:xfrm>
          <a:prstGeom prst="rect">
            <a:avLst/>
          </a:prstGeom>
          <a:noFill/>
          <a:ln w="9525">
            <a:noFill/>
            <a:miter lim="800000"/>
            <a:headEnd/>
            <a:tailEnd/>
          </a:ln>
        </p:spPr>
        <p:txBody>
          <a:bodyPr>
            <a:spAutoFit/>
          </a:bodyPr>
          <a:lstStyle/>
          <a:p>
            <a:pPr>
              <a:spcBef>
                <a:spcPct val="50000"/>
              </a:spcBef>
            </a:pPr>
            <a:r>
              <a:rPr lang="en-US" sz="2400" dirty="0"/>
              <a:t>112 / 288</a:t>
            </a:r>
          </a:p>
        </p:txBody>
      </p:sp>
      <p:sp>
        <p:nvSpPr>
          <p:cNvPr id="23598" name="Line 47"/>
          <p:cNvSpPr>
            <a:spLocks noChangeShapeType="1"/>
          </p:cNvSpPr>
          <p:nvPr/>
        </p:nvSpPr>
        <p:spPr bwMode="auto">
          <a:xfrm>
            <a:off x="5943600" y="5613400"/>
            <a:ext cx="1447800" cy="0"/>
          </a:xfrm>
          <a:prstGeom prst="line">
            <a:avLst/>
          </a:prstGeom>
          <a:noFill/>
          <a:ln w="38100">
            <a:solidFill>
              <a:srgbClr val="CC3300"/>
            </a:solidFill>
            <a:miter lim="800000"/>
            <a:headEnd/>
            <a:tailEnd/>
          </a:ln>
        </p:spPr>
        <p:txBody>
          <a:bodyPr wrap="none"/>
          <a:lstStyle/>
          <a:p>
            <a:endParaRPr lang="en-US"/>
          </a:p>
        </p:txBody>
      </p:sp>
      <p:sp>
        <p:nvSpPr>
          <p:cNvPr id="23599" name="Text Box 48"/>
          <p:cNvSpPr txBox="1">
            <a:spLocks noChangeArrowheads="1"/>
          </p:cNvSpPr>
          <p:nvPr/>
        </p:nvSpPr>
        <p:spPr bwMode="auto">
          <a:xfrm>
            <a:off x="6096000" y="5715000"/>
            <a:ext cx="1295400" cy="461665"/>
          </a:xfrm>
          <a:prstGeom prst="rect">
            <a:avLst/>
          </a:prstGeom>
          <a:noFill/>
          <a:ln w="9525">
            <a:noFill/>
            <a:miter lim="800000"/>
            <a:headEnd/>
            <a:tailEnd/>
          </a:ln>
        </p:spPr>
        <p:txBody>
          <a:bodyPr>
            <a:spAutoFit/>
          </a:bodyPr>
          <a:lstStyle/>
          <a:p>
            <a:pPr>
              <a:spcBef>
                <a:spcPct val="50000"/>
              </a:spcBef>
            </a:pPr>
            <a:r>
              <a:rPr lang="en-US" sz="2400" dirty="0"/>
              <a:t>88 / 312</a:t>
            </a:r>
          </a:p>
        </p:txBody>
      </p:sp>
      <p:sp>
        <p:nvSpPr>
          <p:cNvPr id="23600" name="Text Box 49"/>
          <p:cNvSpPr txBox="1">
            <a:spLocks noChangeArrowheads="1"/>
          </p:cNvSpPr>
          <p:nvPr/>
        </p:nvSpPr>
        <p:spPr bwMode="auto">
          <a:xfrm>
            <a:off x="7543800" y="5334000"/>
            <a:ext cx="381000" cy="457200"/>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3601" name="Text Box 50"/>
          <p:cNvSpPr txBox="1">
            <a:spLocks noChangeArrowheads="1"/>
          </p:cNvSpPr>
          <p:nvPr/>
        </p:nvSpPr>
        <p:spPr bwMode="auto">
          <a:xfrm>
            <a:off x="8001000" y="5334000"/>
            <a:ext cx="762000" cy="457200"/>
          </a:xfrm>
          <a:prstGeom prst="rect">
            <a:avLst/>
          </a:prstGeom>
          <a:noFill/>
          <a:ln w="9525">
            <a:noFill/>
            <a:miter lim="800000"/>
            <a:headEnd/>
            <a:tailEnd/>
          </a:ln>
        </p:spPr>
        <p:txBody>
          <a:bodyPr>
            <a:spAutoFit/>
          </a:bodyPr>
          <a:lstStyle/>
          <a:p>
            <a:pPr>
              <a:spcBef>
                <a:spcPct val="50000"/>
              </a:spcBef>
            </a:pPr>
            <a:r>
              <a:rPr lang="en-US" sz="2400" dirty="0"/>
              <a:t>1.38</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176338"/>
            <a:ext cx="8305800" cy="355600"/>
          </a:xfrm>
          <a:noFill/>
        </p:spPr>
        <p:txBody>
          <a:bodyPr>
            <a:normAutofit fontScale="90000"/>
          </a:bodyPr>
          <a:lstStyle/>
          <a:p>
            <a:pPr eaLnBrk="1" hangingPunct="1"/>
            <a:r>
              <a:rPr lang="en-US" sz="3600" smtClean="0"/>
              <a:t>Example:  Interpreting the Relative Risk</a:t>
            </a:r>
            <a:endParaRPr lang="en-US" sz="1800" smtClean="0"/>
          </a:p>
        </p:txBody>
      </p:sp>
      <p:grpSp>
        <p:nvGrpSpPr>
          <p:cNvPr id="2" name="Group 3"/>
          <p:cNvGrpSpPr>
            <a:grpSpLocks/>
          </p:cNvGrpSpPr>
          <p:nvPr/>
        </p:nvGrpSpPr>
        <p:grpSpPr bwMode="auto">
          <a:xfrm>
            <a:off x="2514600" y="2133600"/>
            <a:ext cx="4114800" cy="488950"/>
            <a:chOff x="912" y="1536"/>
            <a:chExt cx="1776" cy="231"/>
          </a:xfrm>
        </p:grpSpPr>
        <p:sp>
          <p:nvSpPr>
            <p:cNvPr id="24584" name="Text Box 4"/>
            <p:cNvSpPr txBox="1">
              <a:spLocks noChangeArrowheads="1"/>
            </p:cNvSpPr>
            <p:nvPr/>
          </p:nvSpPr>
          <p:spPr bwMode="auto">
            <a:xfrm>
              <a:off x="912" y="1536"/>
              <a:ext cx="1104" cy="231"/>
            </a:xfrm>
            <a:prstGeom prst="rect">
              <a:avLst/>
            </a:prstGeom>
            <a:noFill/>
            <a:ln w="9525">
              <a:noFill/>
              <a:miter lim="800000"/>
              <a:headEnd/>
              <a:tailEnd/>
            </a:ln>
          </p:spPr>
          <p:txBody>
            <a:bodyPr>
              <a:spAutoFit/>
            </a:bodyPr>
            <a:lstStyle/>
            <a:p>
              <a:pPr>
                <a:spcBef>
                  <a:spcPct val="50000"/>
                </a:spcBef>
              </a:pPr>
              <a:r>
                <a:rPr lang="en-US" sz="2600" dirty="0">
                  <a:solidFill>
                    <a:srgbClr val="7030A0"/>
                  </a:solidFill>
                </a:rPr>
                <a:t>Relative Risk</a:t>
              </a:r>
              <a:endParaRPr lang="en-US" sz="2200" dirty="0">
                <a:solidFill>
                  <a:srgbClr val="7030A0"/>
                </a:solidFill>
              </a:endParaRPr>
            </a:p>
          </p:txBody>
        </p:sp>
        <p:sp>
          <p:nvSpPr>
            <p:cNvPr id="24585" name="Text Box 5"/>
            <p:cNvSpPr txBox="1">
              <a:spLocks noChangeArrowheads="1"/>
            </p:cNvSpPr>
            <p:nvPr/>
          </p:nvSpPr>
          <p:spPr bwMode="auto">
            <a:xfrm>
              <a:off x="1920" y="1536"/>
              <a:ext cx="240" cy="216"/>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4586" name="Text Box 6"/>
            <p:cNvSpPr txBox="1">
              <a:spLocks noChangeArrowheads="1"/>
            </p:cNvSpPr>
            <p:nvPr/>
          </p:nvSpPr>
          <p:spPr bwMode="auto">
            <a:xfrm>
              <a:off x="2208" y="1536"/>
              <a:ext cx="480" cy="218"/>
            </a:xfrm>
            <a:prstGeom prst="rect">
              <a:avLst/>
            </a:prstGeom>
            <a:noFill/>
            <a:ln w="9525">
              <a:noFill/>
              <a:miter lim="800000"/>
              <a:headEnd/>
              <a:tailEnd/>
            </a:ln>
          </p:spPr>
          <p:txBody>
            <a:bodyPr>
              <a:spAutoFit/>
            </a:bodyPr>
            <a:lstStyle/>
            <a:p>
              <a:pPr>
                <a:spcBef>
                  <a:spcPct val="50000"/>
                </a:spcBef>
              </a:pPr>
              <a:r>
                <a:rPr lang="en-US" sz="2400" dirty="0">
                  <a:solidFill>
                    <a:srgbClr val="7030A0"/>
                  </a:solidFill>
                </a:rPr>
                <a:t>1.38</a:t>
              </a:r>
            </a:p>
          </p:txBody>
        </p:sp>
      </p:grpSp>
      <p:sp>
        <p:nvSpPr>
          <p:cNvPr id="24580" name="Text Box 7"/>
          <p:cNvSpPr txBox="1">
            <a:spLocks noChangeArrowheads="1"/>
          </p:cNvSpPr>
          <p:nvPr/>
        </p:nvSpPr>
        <p:spPr bwMode="auto">
          <a:xfrm>
            <a:off x="1219200" y="3657600"/>
            <a:ext cx="7391400" cy="457200"/>
          </a:xfrm>
          <a:prstGeom prst="rect">
            <a:avLst/>
          </a:prstGeom>
          <a:noFill/>
          <a:ln w="9525">
            <a:noFill/>
            <a:miter lim="800000"/>
            <a:headEnd/>
            <a:tailEnd/>
          </a:ln>
        </p:spPr>
        <p:txBody>
          <a:bodyPr>
            <a:spAutoFit/>
          </a:bodyPr>
          <a:lstStyle/>
          <a:p>
            <a:pPr>
              <a:spcBef>
                <a:spcPct val="50000"/>
              </a:spcBef>
            </a:pPr>
            <a:endParaRPr lang="en-US" b="0"/>
          </a:p>
        </p:txBody>
      </p:sp>
      <p:sp>
        <p:nvSpPr>
          <p:cNvPr id="24581" name="Text Box 8"/>
          <p:cNvSpPr txBox="1">
            <a:spLocks noChangeArrowheads="1"/>
          </p:cNvSpPr>
          <p:nvPr/>
        </p:nvSpPr>
        <p:spPr bwMode="auto">
          <a:xfrm>
            <a:off x="1295400" y="4800600"/>
            <a:ext cx="7315200" cy="885825"/>
          </a:xfrm>
          <a:prstGeom prst="rect">
            <a:avLst/>
          </a:prstGeom>
          <a:noFill/>
          <a:ln w="9525">
            <a:noFill/>
            <a:miter lim="800000"/>
            <a:headEnd/>
            <a:tailEnd/>
          </a:ln>
        </p:spPr>
        <p:txBody>
          <a:bodyPr>
            <a:spAutoFit/>
          </a:bodyPr>
          <a:lstStyle/>
          <a:p>
            <a:pPr>
              <a:spcBef>
                <a:spcPct val="50000"/>
              </a:spcBef>
            </a:pPr>
            <a:r>
              <a:rPr lang="en-US" sz="2600" dirty="0"/>
              <a:t>The risk of developing CHD is </a:t>
            </a:r>
            <a:r>
              <a:rPr lang="en-US" sz="2600" dirty="0">
                <a:solidFill>
                  <a:srgbClr val="7030A0"/>
                </a:solidFill>
              </a:rPr>
              <a:t>38% higher </a:t>
            </a:r>
            <a:r>
              <a:rPr lang="en-US" sz="2600" dirty="0"/>
              <a:t>for a smoker than for a nonsmoker. </a:t>
            </a:r>
          </a:p>
        </p:txBody>
      </p:sp>
      <p:sp>
        <p:nvSpPr>
          <p:cNvPr id="24582" name="Text Box 9"/>
          <p:cNvSpPr txBox="1">
            <a:spLocks noChangeArrowheads="1"/>
          </p:cNvSpPr>
          <p:nvPr/>
        </p:nvSpPr>
        <p:spPr bwMode="auto">
          <a:xfrm>
            <a:off x="1295400" y="3200400"/>
            <a:ext cx="7162800" cy="885825"/>
          </a:xfrm>
          <a:prstGeom prst="rect">
            <a:avLst/>
          </a:prstGeom>
          <a:noFill/>
          <a:ln w="9525">
            <a:noFill/>
            <a:miter lim="800000"/>
            <a:headEnd/>
            <a:tailEnd/>
          </a:ln>
        </p:spPr>
        <p:txBody>
          <a:bodyPr>
            <a:spAutoFit/>
          </a:bodyPr>
          <a:lstStyle/>
          <a:p>
            <a:pPr>
              <a:spcBef>
                <a:spcPct val="50000"/>
              </a:spcBef>
            </a:pPr>
            <a:r>
              <a:rPr lang="en-US" sz="2600" dirty="0"/>
              <a:t>The risk of developing CHD is </a:t>
            </a:r>
            <a:r>
              <a:rPr lang="en-US" sz="2600" dirty="0">
                <a:solidFill>
                  <a:srgbClr val="7030A0"/>
                </a:solidFill>
              </a:rPr>
              <a:t>1.38 times </a:t>
            </a:r>
            <a:r>
              <a:rPr lang="en-US" sz="2600" dirty="0"/>
              <a:t>higher for a smoker than for a nonsmoker.</a:t>
            </a:r>
            <a:endParaRPr lang="en-US" sz="2800" dirty="0"/>
          </a:p>
        </p:txBody>
      </p:sp>
      <p:sp>
        <p:nvSpPr>
          <p:cNvPr id="24583" name="Text Box 10"/>
          <p:cNvSpPr txBox="1">
            <a:spLocks noChangeArrowheads="1"/>
          </p:cNvSpPr>
          <p:nvPr/>
        </p:nvSpPr>
        <p:spPr bwMode="auto">
          <a:xfrm>
            <a:off x="4267200" y="4114800"/>
            <a:ext cx="533400" cy="519113"/>
          </a:xfrm>
          <a:prstGeom prst="rect">
            <a:avLst/>
          </a:prstGeom>
          <a:noFill/>
          <a:ln w="9525">
            <a:noFill/>
            <a:miter lim="800000"/>
            <a:headEnd/>
            <a:tailEnd/>
          </a:ln>
        </p:spPr>
        <p:txBody>
          <a:bodyPr>
            <a:spAutoFit/>
          </a:bodyPr>
          <a:lstStyle/>
          <a:p>
            <a:pPr>
              <a:spcBef>
                <a:spcPct val="50000"/>
              </a:spcBef>
            </a:pPr>
            <a:r>
              <a:rPr lang="en-US" sz="2800"/>
              <a:t>or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ChangeArrowheads="1"/>
          </p:cNvSpPr>
          <p:nvPr/>
        </p:nvSpPr>
        <p:spPr bwMode="gray">
          <a:xfrm>
            <a:off x="5151438" y="3783013"/>
            <a:ext cx="1379537"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224</a:t>
            </a:r>
          </a:p>
        </p:txBody>
      </p:sp>
      <p:sp>
        <p:nvSpPr>
          <p:cNvPr id="23555" name="Rectangle 4"/>
          <p:cNvSpPr>
            <a:spLocks noChangeArrowheads="1"/>
          </p:cNvSpPr>
          <p:nvPr/>
        </p:nvSpPr>
        <p:spPr bwMode="gray">
          <a:xfrm>
            <a:off x="5151438" y="3200400"/>
            <a:ext cx="1379537"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176</a:t>
            </a:r>
          </a:p>
        </p:txBody>
      </p:sp>
      <p:sp>
        <p:nvSpPr>
          <p:cNvPr id="23556" name="Rectangle 5"/>
          <p:cNvSpPr>
            <a:spLocks noChangeArrowheads="1"/>
          </p:cNvSpPr>
          <p:nvPr/>
        </p:nvSpPr>
        <p:spPr bwMode="gray">
          <a:xfrm>
            <a:off x="5151438" y="2514600"/>
            <a:ext cx="1554162" cy="6096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No CHD</a:t>
            </a:r>
          </a:p>
          <a:p>
            <a:pPr algn="ctr">
              <a:lnSpc>
                <a:spcPct val="110000"/>
              </a:lnSpc>
              <a:spcBef>
                <a:spcPct val="30000"/>
              </a:spcBef>
              <a:buClr>
                <a:srgbClr val="A50021"/>
              </a:buClr>
              <a:buSzPct val="75000"/>
              <a:buFont typeface="Wingdings" pitchFamily="2" charset="2"/>
              <a:buNone/>
            </a:pPr>
            <a:endParaRPr lang="en-US" sz="2000" dirty="0">
              <a:solidFill>
                <a:srgbClr val="2C2824"/>
              </a:solidFill>
            </a:endParaRPr>
          </a:p>
        </p:txBody>
      </p:sp>
      <p:sp>
        <p:nvSpPr>
          <p:cNvPr id="23557" name="Rectangle 6"/>
          <p:cNvSpPr>
            <a:spLocks noChangeArrowheads="1"/>
          </p:cNvSpPr>
          <p:nvPr/>
        </p:nvSpPr>
        <p:spPr bwMode="gray">
          <a:xfrm>
            <a:off x="6530975" y="1828800"/>
            <a:ext cx="1241425"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endParaRPr lang="en-US" sz="2000" b="0" u="sng">
              <a:solidFill>
                <a:srgbClr val="2C2824"/>
              </a:solidFill>
            </a:endParaRPr>
          </a:p>
        </p:txBody>
      </p:sp>
      <p:sp>
        <p:nvSpPr>
          <p:cNvPr id="23558" name="Rectangle 7"/>
          <p:cNvSpPr>
            <a:spLocks noChangeArrowheads="1"/>
          </p:cNvSpPr>
          <p:nvPr/>
        </p:nvSpPr>
        <p:spPr bwMode="gray">
          <a:xfrm>
            <a:off x="6530975" y="3783013"/>
            <a:ext cx="1241425" cy="700087"/>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400" dirty="0"/>
              <a:t>312</a:t>
            </a:r>
          </a:p>
        </p:txBody>
      </p:sp>
      <p:sp>
        <p:nvSpPr>
          <p:cNvPr id="23559" name="Rectangle 8"/>
          <p:cNvSpPr>
            <a:spLocks noChangeArrowheads="1"/>
          </p:cNvSpPr>
          <p:nvPr/>
        </p:nvSpPr>
        <p:spPr bwMode="gray">
          <a:xfrm>
            <a:off x="3633788" y="3783013"/>
            <a:ext cx="1517650" cy="700087"/>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88</a:t>
            </a:r>
          </a:p>
        </p:txBody>
      </p:sp>
      <p:sp>
        <p:nvSpPr>
          <p:cNvPr id="23560" name="Rectangle 9"/>
          <p:cNvSpPr>
            <a:spLocks noChangeArrowheads="1"/>
          </p:cNvSpPr>
          <p:nvPr/>
        </p:nvSpPr>
        <p:spPr bwMode="gray">
          <a:xfrm>
            <a:off x="2516188" y="3783013"/>
            <a:ext cx="1117600" cy="700087"/>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Non-smoker</a:t>
            </a:r>
          </a:p>
        </p:txBody>
      </p:sp>
      <p:sp>
        <p:nvSpPr>
          <p:cNvPr id="23561" name="Rectangle 10"/>
          <p:cNvSpPr>
            <a:spLocks noChangeArrowheads="1"/>
          </p:cNvSpPr>
          <p:nvPr/>
        </p:nvSpPr>
        <p:spPr bwMode="gray">
          <a:xfrm>
            <a:off x="6530975" y="3200400"/>
            <a:ext cx="1241425" cy="582613"/>
          </a:xfrm>
          <a:prstGeom prst="rect">
            <a:avLst/>
          </a:prstGeom>
          <a:solidFill>
            <a:srgbClr val="CC3300"/>
          </a:solid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400" dirty="0"/>
              <a:t>288</a:t>
            </a:r>
          </a:p>
        </p:txBody>
      </p:sp>
      <p:sp>
        <p:nvSpPr>
          <p:cNvPr id="23562" name="Rectangle 11"/>
          <p:cNvSpPr>
            <a:spLocks noChangeArrowheads="1"/>
          </p:cNvSpPr>
          <p:nvPr/>
        </p:nvSpPr>
        <p:spPr bwMode="gray">
          <a:xfrm>
            <a:off x="3633788" y="3200400"/>
            <a:ext cx="1517650" cy="582613"/>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sz="2200" dirty="0">
                <a:solidFill>
                  <a:srgbClr val="2C2824"/>
                </a:solidFill>
              </a:rPr>
              <a:t>112</a:t>
            </a:r>
          </a:p>
        </p:txBody>
      </p:sp>
      <p:sp>
        <p:nvSpPr>
          <p:cNvPr id="23563" name="Rectangle 12"/>
          <p:cNvSpPr>
            <a:spLocks noChangeArrowheads="1"/>
          </p:cNvSpPr>
          <p:nvPr/>
        </p:nvSpPr>
        <p:spPr bwMode="gray">
          <a:xfrm>
            <a:off x="2516188" y="3200400"/>
            <a:ext cx="1117600" cy="582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200" dirty="0">
                <a:solidFill>
                  <a:srgbClr val="7030A0"/>
                </a:solidFill>
              </a:rPr>
              <a:t>Smoker</a:t>
            </a:r>
          </a:p>
        </p:txBody>
      </p:sp>
      <p:sp>
        <p:nvSpPr>
          <p:cNvPr id="23564" name="Rectangle 13"/>
          <p:cNvSpPr>
            <a:spLocks noChangeArrowheads="1"/>
          </p:cNvSpPr>
          <p:nvPr/>
        </p:nvSpPr>
        <p:spPr bwMode="gray">
          <a:xfrm>
            <a:off x="685800" y="3200400"/>
            <a:ext cx="1830388" cy="12192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800" u="sng">
                <a:solidFill>
                  <a:srgbClr val="2C2824"/>
                </a:solidFill>
              </a:rPr>
              <a:t>Exposure Status</a:t>
            </a:r>
          </a:p>
        </p:txBody>
      </p:sp>
      <p:sp>
        <p:nvSpPr>
          <p:cNvPr id="23565" name="Rectangle 14"/>
          <p:cNvSpPr>
            <a:spLocks noChangeArrowheads="1"/>
          </p:cNvSpPr>
          <p:nvPr/>
        </p:nvSpPr>
        <p:spPr bwMode="gray">
          <a:xfrm>
            <a:off x="6378575" y="2362200"/>
            <a:ext cx="1698625" cy="914400"/>
          </a:xfrm>
          <a:prstGeom prst="rect">
            <a:avLst/>
          </a:prstGeom>
          <a:noFill/>
          <a:ln w="9525">
            <a:noFill/>
            <a:miter lim="800000"/>
            <a:headEnd/>
            <a:tailEnd/>
          </a:ln>
        </p:spPr>
        <p:txBody>
          <a:bodyPr anchor="ctr"/>
          <a:lstStyle/>
          <a:p>
            <a:pPr algn="ctr">
              <a:lnSpc>
                <a:spcPct val="110000"/>
              </a:lnSpc>
              <a:spcBef>
                <a:spcPct val="30000"/>
              </a:spcBef>
              <a:buClr>
                <a:srgbClr val="A50021"/>
              </a:buClr>
              <a:buSzPct val="75000"/>
              <a:buFont typeface="Wingdings" pitchFamily="2" charset="2"/>
              <a:buNone/>
            </a:pPr>
            <a:r>
              <a:rPr lang="en-US" dirty="0">
                <a:solidFill>
                  <a:srgbClr val="2C2824"/>
                </a:solidFill>
              </a:rPr>
              <a:t>TOTAL</a:t>
            </a:r>
          </a:p>
        </p:txBody>
      </p:sp>
      <p:sp>
        <p:nvSpPr>
          <p:cNvPr id="23566" name="Rectangle 15"/>
          <p:cNvSpPr>
            <a:spLocks noChangeArrowheads="1"/>
          </p:cNvSpPr>
          <p:nvPr/>
        </p:nvSpPr>
        <p:spPr bwMode="gray">
          <a:xfrm>
            <a:off x="3352800" y="2514600"/>
            <a:ext cx="2005013" cy="609600"/>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2000" dirty="0">
                <a:solidFill>
                  <a:srgbClr val="7030A0"/>
                </a:solidFill>
              </a:rPr>
              <a:t>CHD cases</a:t>
            </a:r>
          </a:p>
          <a:p>
            <a:pPr algn="ctr">
              <a:lnSpc>
                <a:spcPct val="110000"/>
              </a:lnSpc>
              <a:spcBef>
                <a:spcPct val="30000"/>
              </a:spcBef>
              <a:buClr>
                <a:srgbClr val="A50021"/>
              </a:buClr>
              <a:buSzPct val="75000"/>
              <a:buFont typeface="Wingdings" pitchFamily="2" charset="2"/>
              <a:buNone/>
            </a:pPr>
            <a:endParaRPr lang="en-US" dirty="0">
              <a:solidFill>
                <a:srgbClr val="2C2824"/>
              </a:solidFill>
            </a:endParaRPr>
          </a:p>
        </p:txBody>
      </p:sp>
      <p:sp>
        <p:nvSpPr>
          <p:cNvPr id="23567" name="Rectangle 16"/>
          <p:cNvSpPr>
            <a:spLocks noChangeArrowheads="1"/>
          </p:cNvSpPr>
          <p:nvPr/>
        </p:nvSpPr>
        <p:spPr bwMode="gray">
          <a:xfrm>
            <a:off x="2516188" y="2284413"/>
            <a:ext cx="1117600"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8" name="Rectangle 17"/>
          <p:cNvSpPr>
            <a:spLocks noChangeArrowheads="1"/>
          </p:cNvSpPr>
          <p:nvPr/>
        </p:nvSpPr>
        <p:spPr bwMode="gray">
          <a:xfrm>
            <a:off x="1219200" y="2284413"/>
            <a:ext cx="1296988" cy="915987"/>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69" name="Rectangle 18"/>
          <p:cNvSpPr>
            <a:spLocks noChangeArrowheads="1"/>
          </p:cNvSpPr>
          <p:nvPr/>
        </p:nvSpPr>
        <p:spPr bwMode="gray">
          <a:xfrm>
            <a:off x="3633788" y="1524000"/>
            <a:ext cx="2897187" cy="455613"/>
          </a:xfrm>
          <a:prstGeom prst="rect">
            <a:avLst/>
          </a:prstGeom>
          <a:noFill/>
          <a:ln w="9525">
            <a:noFill/>
            <a:miter lim="800000"/>
            <a:headEnd/>
            <a:tailEnd/>
          </a:ln>
        </p:spPr>
        <p:txBody>
          <a:bodyPr/>
          <a:lstStyle/>
          <a:p>
            <a:pPr algn="ctr">
              <a:lnSpc>
                <a:spcPct val="110000"/>
              </a:lnSpc>
              <a:spcBef>
                <a:spcPct val="30000"/>
              </a:spcBef>
              <a:buClr>
                <a:srgbClr val="A50021"/>
              </a:buClr>
              <a:buSzPct val="75000"/>
              <a:buFont typeface="Wingdings" pitchFamily="2" charset="2"/>
              <a:buNone/>
            </a:pPr>
            <a:r>
              <a:rPr lang="en-US" sz="3200" u="sng">
                <a:solidFill>
                  <a:srgbClr val="2C2824"/>
                </a:solidFill>
              </a:rPr>
              <a:t>Disease Status</a:t>
            </a:r>
          </a:p>
        </p:txBody>
      </p:sp>
      <p:sp>
        <p:nvSpPr>
          <p:cNvPr id="23570" name="Rectangle 19"/>
          <p:cNvSpPr>
            <a:spLocks noChangeArrowheads="1"/>
          </p:cNvSpPr>
          <p:nvPr/>
        </p:nvSpPr>
        <p:spPr bwMode="gray">
          <a:xfrm>
            <a:off x="2516188" y="1828800"/>
            <a:ext cx="1117600"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1" name="Rectangle 20"/>
          <p:cNvSpPr>
            <a:spLocks noChangeArrowheads="1"/>
          </p:cNvSpPr>
          <p:nvPr/>
        </p:nvSpPr>
        <p:spPr bwMode="gray">
          <a:xfrm>
            <a:off x="1219200" y="1828800"/>
            <a:ext cx="1296988" cy="455613"/>
          </a:xfrm>
          <a:prstGeom prst="rect">
            <a:avLst/>
          </a:prstGeom>
          <a:noFill/>
          <a:ln w="9525">
            <a:noFill/>
            <a:miter lim="800000"/>
            <a:headEnd/>
            <a:tailEnd/>
          </a:ln>
        </p:spPr>
        <p:txBody>
          <a:bodyPr/>
          <a:lstStyle/>
          <a:p>
            <a:pPr>
              <a:lnSpc>
                <a:spcPct val="110000"/>
              </a:lnSpc>
              <a:spcBef>
                <a:spcPct val="30000"/>
              </a:spcBef>
              <a:buClr>
                <a:srgbClr val="A50021"/>
              </a:buClr>
              <a:buSzPct val="75000"/>
              <a:buFont typeface="Wingdings" pitchFamily="2" charset="2"/>
              <a:buNone/>
            </a:pPr>
            <a:endParaRPr lang="en-US" b="0">
              <a:solidFill>
                <a:srgbClr val="2C2824"/>
              </a:solidFill>
            </a:endParaRPr>
          </a:p>
        </p:txBody>
      </p:sp>
      <p:sp>
        <p:nvSpPr>
          <p:cNvPr id="23572" name="Line 21"/>
          <p:cNvSpPr>
            <a:spLocks noChangeShapeType="1"/>
          </p:cNvSpPr>
          <p:nvPr/>
        </p:nvSpPr>
        <p:spPr bwMode="gray">
          <a:xfrm>
            <a:off x="1219200" y="1828800"/>
            <a:ext cx="1296988" cy="0"/>
          </a:xfrm>
          <a:prstGeom prst="line">
            <a:avLst/>
          </a:prstGeom>
          <a:noFill/>
          <a:ln w="28575" cap="sq">
            <a:noFill/>
            <a:miter lim="800000"/>
            <a:headEnd/>
            <a:tailEnd/>
          </a:ln>
        </p:spPr>
        <p:txBody>
          <a:bodyPr wrap="none"/>
          <a:lstStyle/>
          <a:p>
            <a:endParaRPr lang="en-US"/>
          </a:p>
        </p:txBody>
      </p:sp>
      <p:sp>
        <p:nvSpPr>
          <p:cNvPr id="23573" name="Line 22"/>
          <p:cNvSpPr>
            <a:spLocks noChangeShapeType="1"/>
          </p:cNvSpPr>
          <p:nvPr/>
        </p:nvSpPr>
        <p:spPr bwMode="gray">
          <a:xfrm>
            <a:off x="1219200" y="4483100"/>
            <a:ext cx="1296988" cy="0"/>
          </a:xfrm>
          <a:prstGeom prst="line">
            <a:avLst/>
          </a:prstGeom>
          <a:noFill/>
          <a:ln w="28575" cap="sq">
            <a:noFill/>
            <a:miter lim="800000"/>
            <a:headEnd/>
            <a:tailEnd/>
          </a:ln>
        </p:spPr>
        <p:txBody>
          <a:bodyPr wrap="none"/>
          <a:lstStyle/>
          <a:p>
            <a:endParaRPr lang="en-US"/>
          </a:p>
        </p:txBody>
      </p:sp>
      <p:sp>
        <p:nvSpPr>
          <p:cNvPr id="23574" name="Line 23"/>
          <p:cNvSpPr>
            <a:spLocks noChangeShapeType="1"/>
          </p:cNvSpPr>
          <p:nvPr/>
        </p:nvSpPr>
        <p:spPr bwMode="gray">
          <a:xfrm>
            <a:off x="1219200" y="1828800"/>
            <a:ext cx="0" cy="455613"/>
          </a:xfrm>
          <a:prstGeom prst="line">
            <a:avLst/>
          </a:prstGeom>
          <a:noFill/>
          <a:ln w="28575" cap="sq">
            <a:noFill/>
            <a:miter lim="800000"/>
            <a:headEnd/>
            <a:tailEnd/>
          </a:ln>
        </p:spPr>
        <p:txBody>
          <a:bodyPr wrap="none"/>
          <a:lstStyle/>
          <a:p>
            <a:endParaRPr lang="en-US"/>
          </a:p>
        </p:txBody>
      </p:sp>
      <p:sp>
        <p:nvSpPr>
          <p:cNvPr id="23575" name="Line 24"/>
          <p:cNvSpPr>
            <a:spLocks noChangeShapeType="1"/>
          </p:cNvSpPr>
          <p:nvPr/>
        </p:nvSpPr>
        <p:spPr bwMode="gray">
          <a:xfrm>
            <a:off x="1219200" y="2284413"/>
            <a:ext cx="0" cy="915987"/>
          </a:xfrm>
          <a:prstGeom prst="line">
            <a:avLst/>
          </a:prstGeom>
          <a:noFill/>
          <a:ln w="28575" cap="sq">
            <a:noFill/>
            <a:miter lim="800000"/>
            <a:headEnd/>
            <a:tailEnd/>
          </a:ln>
        </p:spPr>
        <p:txBody>
          <a:bodyPr wrap="none"/>
          <a:lstStyle/>
          <a:p>
            <a:endParaRPr lang="en-US"/>
          </a:p>
        </p:txBody>
      </p:sp>
      <p:sp>
        <p:nvSpPr>
          <p:cNvPr id="23576" name="Line 25"/>
          <p:cNvSpPr>
            <a:spLocks noChangeShapeType="1"/>
          </p:cNvSpPr>
          <p:nvPr/>
        </p:nvSpPr>
        <p:spPr bwMode="gray">
          <a:xfrm>
            <a:off x="3633788" y="1828800"/>
            <a:ext cx="2897187" cy="0"/>
          </a:xfrm>
          <a:prstGeom prst="line">
            <a:avLst/>
          </a:prstGeom>
          <a:noFill/>
          <a:ln w="12700" cap="sq">
            <a:noFill/>
            <a:miter lim="800000"/>
            <a:headEnd/>
            <a:tailEnd/>
          </a:ln>
        </p:spPr>
        <p:txBody>
          <a:bodyPr wrap="none"/>
          <a:lstStyle/>
          <a:p>
            <a:endParaRPr lang="en-US"/>
          </a:p>
        </p:txBody>
      </p:sp>
      <p:sp>
        <p:nvSpPr>
          <p:cNvPr id="23577" name="Line 26"/>
          <p:cNvSpPr>
            <a:spLocks noChangeShapeType="1"/>
          </p:cNvSpPr>
          <p:nvPr/>
        </p:nvSpPr>
        <p:spPr bwMode="gray">
          <a:xfrm>
            <a:off x="1219200" y="3200400"/>
            <a:ext cx="0" cy="1282700"/>
          </a:xfrm>
          <a:prstGeom prst="line">
            <a:avLst/>
          </a:prstGeom>
          <a:noFill/>
          <a:ln w="28575" cap="sq">
            <a:noFill/>
            <a:miter lim="800000"/>
            <a:headEnd/>
            <a:tailEnd/>
          </a:ln>
        </p:spPr>
        <p:txBody>
          <a:bodyPr wrap="none"/>
          <a:lstStyle/>
          <a:p>
            <a:endParaRPr lang="en-US"/>
          </a:p>
        </p:txBody>
      </p:sp>
      <p:sp>
        <p:nvSpPr>
          <p:cNvPr id="23578" name="Line 27"/>
          <p:cNvSpPr>
            <a:spLocks noChangeShapeType="1"/>
          </p:cNvSpPr>
          <p:nvPr/>
        </p:nvSpPr>
        <p:spPr bwMode="gray">
          <a:xfrm>
            <a:off x="3633788" y="4483100"/>
            <a:ext cx="4138612" cy="0"/>
          </a:xfrm>
          <a:prstGeom prst="line">
            <a:avLst/>
          </a:prstGeom>
          <a:noFill/>
          <a:ln w="12700" cap="sq">
            <a:solidFill>
              <a:schemeClr val="tx1"/>
            </a:solidFill>
            <a:miter lim="800000"/>
            <a:headEnd/>
            <a:tailEnd/>
          </a:ln>
        </p:spPr>
        <p:txBody>
          <a:bodyPr wrap="none"/>
          <a:lstStyle/>
          <a:p>
            <a:endParaRPr lang="en-US"/>
          </a:p>
        </p:txBody>
      </p:sp>
      <p:sp>
        <p:nvSpPr>
          <p:cNvPr id="23579" name="Line 28"/>
          <p:cNvSpPr>
            <a:spLocks noChangeShapeType="1"/>
          </p:cNvSpPr>
          <p:nvPr/>
        </p:nvSpPr>
        <p:spPr bwMode="gray">
          <a:xfrm>
            <a:off x="3633788" y="3783013"/>
            <a:ext cx="4138612" cy="0"/>
          </a:xfrm>
          <a:prstGeom prst="line">
            <a:avLst/>
          </a:prstGeom>
          <a:noFill/>
          <a:ln w="12700">
            <a:solidFill>
              <a:schemeClr val="tx1"/>
            </a:solidFill>
            <a:miter lim="800000"/>
            <a:headEnd/>
            <a:tailEnd/>
          </a:ln>
        </p:spPr>
        <p:txBody>
          <a:bodyPr wrap="none"/>
          <a:lstStyle/>
          <a:p>
            <a:endParaRPr lang="en-US"/>
          </a:p>
        </p:txBody>
      </p:sp>
      <p:sp>
        <p:nvSpPr>
          <p:cNvPr id="23580" name="Line 29"/>
          <p:cNvSpPr>
            <a:spLocks noChangeShapeType="1"/>
          </p:cNvSpPr>
          <p:nvPr/>
        </p:nvSpPr>
        <p:spPr bwMode="gray">
          <a:xfrm>
            <a:off x="2516188" y="1828800"/>
            <a:ext cx="1117600" cy="0"/>
          </a:xfrm>
          <a:prstGeom prst="line">
            <a:avLst/>
          </a:prstGeom>
          <a:noFill/>
          <a:ln w="28575" cap="sq">
            <a:noFill/>
            <a:miter lim="800000"/>
            <a:headEnd/>
            <a:tailEnd/>
          </a:ln>
        </p:spPr>
        <p:txBody>
          <a:bodyPr wrap="none"/>
          <a:lstStyle/>
          <a:p>
            <a:endParaRPr lang="en-US"/>
          </a:p>
        </p:txBody>
      </p:sp>
      <p:sp>
        <p:nvSpPr>
          <p:cNvPr id="23581" name="Line 30"/>
          <p:cNvSpPr>
            <a:spLocks noChangeShapeType="1"/>
          </p:cNvSpPr>
          <p:nvPr/>
        </p:nvSpPr>
        <p:spPr bwMode="gray">
          <a:xfrm>
            <a:off x="7772400" y="1828800"/>
            <a:ext cx="0" cy="455613"/>
          </a:xfrm>
          <a:prstGeom prst="line">
            <a:avLst/>
          </a:prstGeom>
          <a:noFill/>
          <a:ln w="12700" cap="sq">
            <a:noFill/>
            <a:miter lim="800000"/>
            <a:headEnd/>
            <a:tailEnd/>
          </a:ln>
        </p:spPr>
        <p:txBody>
          <a:bodyPr wrap="none"/>
          <a:lstStyle/>
          <a:p>
            <a:endParaRPr lang="en-US"/>
          </a:p>
        </p:txBody>
      </p:sp>
      <p:sp>
        <p:nvSpPr>
          <p:cNvPr id="23582" name="Line 31"/>
          <p:cNvSpPr>
            <a:spLocks noChangeShapeType="1"/>
          </p:cNvSpPr>
          <p:nvPr/>
        </p:nvSpPr>
        <p:spPr bwMode="gray">
          <a:xfrm>
            <a:off x="2516188" y="4483100"/>
            <a:ext cx="1117600" cy="0"/>
          </a:xfrm>
          <a:prstGeom prst="line">
            <a:avLst/>
          </a:prstGeom>
          <a:noFill/>
          <a:ln w="28575" cap="sq">
            <a:noFill/>
            <a:miter lim="800000"/>
            <a:headEnd/>
            <a:tailEnd/>
          </a:ln>
        </p:spPr>
        <p:txBody>
          <a:bodyPr wrap="none"/>
          <a:lstStyle/>
          <a:p>
            <a:endParaRPr lang="en-US"/>
          </a:p>
        </p:txBody>
      </p:sp>
      <p:sp>
        <p:nvSpPr>
          <p:cNvPr id="23583" name="Line 32"/>
          <p:cNvSpPr>
            <a:spLocks noChangeShapeType="1"/>
          </p:cNvSpPr>
          <p:nvPr/>
        </p:nvSpPr>
        <p:spPr bwMode="gray">
          <a:xfrm>
            <a:off x="6530975" y="1828800"/>
            <a:ext cx="1241425" cy="0"/>
          </a:xfrm>
          <a:prstGeom prst="line">
            <a:avLst/>
          </a:prstGeom>
          <a:noFill/>
          <a:ln w="12700" cap="sq">
            <a:noFill/>
            <a:miter lim="800000"/>
            <a:headEnd/>
            <a:tailEnd/>
          </a:ln>
        </p:spPr>
        <p:txBody>
          <a:bodyPr wrap="none"/>
          <a:lstStyle/>
          <a:p>
            <a:endParaRPr lang="en-US"/>
          </a:p>
        </p:txBody>
      </p:sp>
      <p:sp>
        <p:nvSpPr>
          <p:cNvPr id="23584" name="Line 33"/>
          <p:cNvSpPr>
            <a:spLocks noChangeShapeType="1"/>
          </p:cNvSpPr>
          <p:nvPr/>
        </p:nvSpPr>
        <p:spPr bwMode="gray">
          <a:xfrm>
            <a:off x="7772400" y="2284413"/>
            <a:ext cx="0" cy="915987"/>
          </a:xfrm>
          <a:prstGeom prst="line">
            <a:avLst/>
          </a:prstGeom>
          <a:noFill/>
          <a:ln w="12700" cap="sq">
            <a:noFill/>
            <a:miter lim="800000"/>
            <a:headEnd/>
            <a:tailEnd/>
          </a:ln>
        </p:spPr>
        <p:txBody>
          <a:bodyPr wrap="none"/>
          <a:lstStyle/>
          <a:p>
            <a:endParaRPr lang="en-US"/>
          </a:p>
        </p:txBody>
      </p:sp>
      <p:sp>
        <p:nvSpPr>
          <p:cNvPr id="23585" name="Line 34"/>
          <p:cNvSpPr>
            <a:spLocks noChangeShapeType="1"/>
          </p:cNvSpPr>
          <p:nvPr/>
        </p:nvSpPr>
        <p:spPr bwMode="auto">
          <a:xfrm>
            <a:off x="3633788"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6" name="Line 35"/>
          <p:cNvSpPr>
            <a:spLocks noChangeShapeType="1"/>
          </p:cNvSpPr>
          <p:nvPr/>
        </p:nvSpPr>
        <p:spPr bwMode="auto">
          <a:xfrm>
            <a:off x="5151438" y="3200400"/>
            <a:ext cx="0" cy="1282700"/>
          </a:xfrm>
          <a:prstGeom prst="line">
            <a:avLst/>
          </a:prstGeom>
          <a:noFill/>
          <a:ln w="12700">
            <a:solidFill>
              <a:schemeClr val="tx1"/>
            </a:solidFill>
            <a:miter lim="800000"/>
            <a:headEnd/>
            <a:tailEnd/>
          </a:ln>
        </p:spPr>
        <p:txBody>
          <a:bodyPr wrap="none"/>
          <a:lstStyle/>
          <a:p>
            <a:endParaRPr lang="en-US"/>
          </a:p>
        </p:txBody>
      </p:sp>
      <p:sp>
        <p:nvSpPr>
          <p:cNvPr id="23587" name="Line 36"/>
          <p:cNvSpPr>
            <a:spLocks noChangeShapeType="1"/>
          </p:cNvSpPr>
          <p:nvPr/>
        </p:nvSpPr>
        <p:spPr bwMode="auto">
          <a:xfrm>
            <a:off x="6530975" y="3200400"/>
            <a:ext cx="0" cy="1282700"/>
          </a:xfrm>
          <a:prstGeom prst="line">
            <a:avLst/>
          </a:prstGeom>
          <a:noFill/>
          <a:ln w="12700">
            <a:solidFill>
              <a:schemeClr val="tx1"/>
            </a:solidFill>
            <a:miter lim="800000"/>
            <a:headEnd/>
            <a:tailEnd/>
          </a:ln>
        </p:spPr>
        <p:txBody>
          <a:bodyPr wrap="none"/>
          <a:lstStyle/>
          <a:p>
            <a:endParaRPr lang="en-US"/>
          </a:p>
        </p:txBody>
      </p:sp>
      <p:sp>
        <p:nvSpPr>
          <p:cNvPr id="23588" name="Line 37"/>
          <p:cNvSpPr>
            <a:spLocks noChangeShapeType="1"/>
          </p:cNvSpPr>
          <p:nvPr/>
        </p:nvSpPr>
        <p:spPr bwMode="gray">
          <a:xfrm>
            <a:off x="7772400" y="3200400"/>
            <a:ext cx="0" cy="1282700"/>
          </a:xfrm>
          <a:prstGeom prst="line">
            <a:avLst/>
          </a:prstGeom>
          <a:noFill/>
          <a:ln w="12700" cap="sq">
            <a:solidFill>
              <a:schemeClr val="tx1"/>
            </a:solidFill>
            <a:miter lim="800000"/>
            <a:headEnd/>
            <a:tailEnd/>
          </a:ln>
        </p:spPr>
        <p:txBody>
          <a:bodyPr wrap="none"/>
          <a:lstStyle/>
          <a:p>
            <a:endParaRPr lang="en-US"/>
          </a:p>
        </p:txBody>
      </p:sp>
      <p:sp>
        <p:nvSpPr>
          <p:cNvPr id="23589" name="Line 38"/>
          <p:cNvSpPr>
            <a:spLocks noChangeShapeType="1"/>
          </p:cNvSpPr>
          <p:nvPr/>
        </p:nvSpPr>
        <p:spPr bwMode="auto">
          <a:xfrm>
            <a:off x="3633788" y="3200400"/>
            <a:ext cx="4138612" cy="0"/>
          </a:xfrm>
          <a:prstGeom prst="line">
            <a:avLst/>
          </a:prstGeom>
          <a:noFill/>
          <a:ln w="12700">
            <a:solidFill>
              <a:schemeClr val="tx1"/>
            </a:solidFill>
            <a:miter lim="800000"/>
            <a:headEnd/>
            <a:tailEnd/>
          </a:ln>
        </p:spPr>
        <p:txBody>
          <a:bodyPr wrap="none"/>
          <a:lstStyle/>
          <a:p>
            <a:endParaRPr lang="en-US"/>
          </a:p>
        </p:txBody>
      </p:sp>
      <p:sp>
        <p:nvSpPr>
          <p:cNvPr id="23590" name="Rectangle 39"/>
          <p:cNvSpPr>
            <a:spLocks noGrp="1" noChangeArrowheads="1"/>
          </p:cNvSpPr>
          <p:nvPr>
            <p:ph type="title"/>
          </p:nvPr>
        </p:nvSpPr>
        <p:spPr>
          <a:xfrm>
            <a:off x="457200" y="1176338"/>
            <a:ext cx="8305800" cy="355600"/>
          </a:xfrm>
          <a:noFill/>
        </p:spPr>
        <p:txBody>
          <a:bodyPr>
            <a:normAutofit fontScale="90000"/>
          </a:bodyPr>
          <a:lstStyle/>
          <a:p>
            <a:pPr eaLnBrk="1" hangingPunct="1"/>
            <a:r>
              <a:rPr lang="en-US" sz="3600" dirty="0" smtClean="0"/>
              <a:t>Example:  Calculating the Odds Ratio</a:t>
            </a:r>
            <a:endParaRPr lang="en-US" sz="1800" dirty="0" smtClean="0"/>
          </a:p>
        </p:txBody>
      </p:sp>
      <p:sp>
        <p:nvSpPr>
          <p:cNvPr id="23591" name="Text Box 40"/>
          <p:cNvSpPr txBox="1">
            <a:spLocks noChangeArrowheads="1"/>
          </p:cNvSpPr>
          <p:nvPr/>
        </p:nvSpPr>
        <p:spPr bwMode="auto">
          <a:xfrm>
            <a:off x="1143000" y="5334000"/>
            <a:ext cx="2133600" cy="461665"/>
          </a:xfrm>
          <a:prstGeom prst="rect">
            <a:avLst/>
          </a:prstGeom>
          <a:noFill/>
          <a:ln w="9525">
            <a:noFill/>
            <a:miter lim="800000"/>
            <a:headEnd/>
            <a:tailEnd/>
          </a:ln>
        </p:spPr>
        <p:txBody>
          <a:bodyPr>
            <a:spAutoFit/>
          </a:bodyPr>
          <a:lstStyle/>
          <a:p>
            <a:pPr>
              <a:spcBef>
                <a:spcPct val="50000"/>
              </a:spcBef>
            </a:pPr>
            <a:r>
              <a:rPr lang="en-US" sz="2400" dirty="0" smtClean="0"/>
              <a:t> Odds Ratio</a:t>
            </a:r>
            <a:endParaRPr lang="en-US" sz="2400" dirty="0"/>
          </a:p>
        </p:txBody>
      </p:sp>
      <p:sp>
        <p:nvSpPr>
          <p:cNvPr id="23592" name="Text Box 41"/>
          <p:cNvSpPr txBox="1">
            <a:spLocks noChangeArrowheads="1"/>
          </p:cNvSpPr>
          <p:nvPr/>
        </p:nvSpPr>
        <p:spPr bwMode="auto">
          <a:xfrm>
            <a:off x="3124200" y="5334000"/>
            <a:ext cx="381000" cy="461665"/>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3593" name="Text Box 42"/>
          <p:cNvSpPr txBox="1">
            <a:spLocks noChangeArrowheads="1"/>
          </p:cNvSpPr>
          <p:nvPr/>
        </p:nvSpPr>
        <p:spPr bwMode="auto">
          <a:xfrm>
            <a:off x="5334000" y="5334000"/>
            <a:ext cx="381000" cy="461665"/>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3594" name="Text Box 43"/>
          <p:cNvSpPr txBox="1">
            <a:spLocks noChangeArrowheads="1"/>
          </p:cNvSpPr>
          <p:nvPr/>
        </p:nvSpPr>
        <p:spPr bwMode="auto">
          <a:xfrm>
            <a:off x="3733800" y="5105400"/>
            <a:ext cx="1447800" cy="461665"/>
          </a:xfrm>
          <a:prstGeom prst="rect">
            <a:avLst/>
          </a:prstGeom>
          <a:noFill/>
          <a:ln w="9525">
            <a:noFill/>
            <a:miter lim="800000"/>
            <a:headEnd/>
            <a:tailEnd/>
          </a:ln>
        </p:spPr>
        <p:txBody>
          <a:bodyPr>
            <a:spAutoFit/>
          </a:bodyPr>
          <a:lstStyle/>
          <a:p>
            <a:pPr>
              <a:spcBef>
                <a:spcPct val="50000"/>
              </a:spcBef>
            </a:pPr>
            <a:r>
              <a:rPr lang="en-US" sz="2400" dirty="0" smtClean="0"/>
              <a:t>A.D</a:t>
            </a:r>
            <a:endParaRPr lang="en-US" sz="2400" dirty="0"/>
          </a:p>
        </p:txBody>
      </p:sp>
      <p:sp>
        <p:nvSpPr>
          <p:cNvPr id="23595" name="Text Box 44"/>
          <p:cNvSpPr txBox="1">
            <a:spLocks noChangeArrowheads="1"/>
          </p:cNvSpPr>
          <p:nvPr/>
        </p:nvSpPr>
        <p:spPr bwMode="auto">
          <a:xfrm>
            <a:off x="3733800" y="5638800"/>
            <a:ext cx="1371600" cy="461665"/>
          </a:xfrm>
          <a:prstGeom prst="rect">
            <a:avLst/>
          </a:prstGeom>
          <a:noFill/>
          <a:ln w="9525">
            <a:noFill/>
            <a:miter lim="800000"/>
            <a:headEnd/>
            <a:tailEnd/>
          </a:ln>
        </p:spPr>
        <p:txBody>
          <a:bodyPr>
            <a:spAutoFit/>
          </a:bodyPr>
          <a:lstStyle/>
          <a:p>
            <a:pPr>
              <a:spcBef>
                <a:spcPct val="50000"/>
              </a:spcBef>
            </a:pPr>
            <a:r>
              <a:rPr lang="en-US" sz="2400" dirty="0" smtClean="0"/>
              <a:t>B.C</a:t>
            </a:r>
            <a:endParaRPr lang="en-US" sz="2400" dirty="0"/>
          </a:p>
        </p:txBody>
      </p:sp>
      <p:sp>
        <p:nvSpPr>
          <p:cNvPr id="23596" name="Line 45"/>
          <p:cNvSpPr>
            <a:spLocks noChangeShapeType="1"/>
          </p:cNvSpPr>
          <p:nvPr/>
        </p:nvSpPr>
        <p:spPr bwMode="auto">
          <a:xfrm>
            <a:off x="3657600" y="5613400"/>
            <a:ext cx="1447800" cy="0"/>
          </a:xfrm>
          <a:prstGeom prst="line">
            <a:avLst/>
          </a:prstGeom>
          <a:noFill/>
          <a:ln w="38100">
            <a:solidFill>
              <a:srgbClr val="CC3300"/>
            </a:solidFill>
            <a:miter lim="800000"/>
            <a:headEnd/>
            <a:tailEnd/>
          </a:ln>
        </p:spPr>
        <p:txBody>
          <a:bodyPr wrap="none"/>
          <a:lstStyle/>
          <a:p>
            <a:endParaRPr lang="en-US"/>
          </a:p>
        </p:txBody>
      </p:sp>
      <p:sp>
        <p:nvSpPr>
          <p:cNvPr id="23597" name="Text Box 46"/>
          <p:cNvSpPr txBox="1">
            <a:spLocks noChangeArrowheads="1"/>
          </p:cNvSpPr>
          <p:nvPr/>
        </p:nvSpPr>
        <p:spPr bwMode="auto">
          <a:xfrm>
            <a:off x="6019800" y="5105400"/>
            <a:ext cx="1447800" cy="461665"/>
          </a:xfrm>
          <a:prstGeom prst="rect">
            <a:avLst/>
          </a:prstGeom>
          <a:noFill/>
          <a:ln w="9525">
            <a:noFill/>
            <a:miter lim="800000"/>
            <a:headEnd/>
            <a:tailEnd/>
          </a:ln>
        </p:spPr>
        <p:txBody>
          <a:bodyPr>
            <a:spAutoFit/>
          </a:bodyPr>
          <a:lstStyle/>
          <a:p>
            <a:pPr>
              <a:spcBef>
                <a:spcPct val="50000"/>
              </a:spcBef>
            </a:pPr>
            <a:r>
              <a:rPr lang="en-US" sz="2400" dirty="0"/>
              <a:t>112 </a:t>
            </a:r>
            <a:r>
              <a:rPr lang="en-US" sz="2400" dirty="0" smtClean="0"/>
              <a:t>x 224</a:t>
            </a:r>
            <a:endParaRPr lang="en-US" sz="2400" dirty="0"/>
          </a:p>
        </p:txBody>
      </p:sp>
      <p:sp>
        <p:nvSpPr>
          <p:cNvPr id="23598" name="Line 47"/>
          <p:cNvSpPr>
            <a:spLocks noChangeShapeType="1"/>
          </p:cNvSpPr>
          <p:nvPr/>
        </p:nvSpPr>
        <p:spPr bwMode="auto">
          <a:xfrm>
            <a:off x="5943600" y="5613400"/>
            <a:ext cx="1447800" cy="0"/>
          </a:xfrm>
          <a:prstGeom prst="line">
            <a:avLst/>
          </a:prstGeom>
          <a:noFill/>
          <a:ln w="38100">
            <a:solidFill>
              <a:srgbClr val="CC3300"/>
            </a:solidFill>
            <a:miter lim="800000"/>
            <a:headEnd/>
            <a:tailEnd/>
          </a:ln>
        </p:spPr>
        <p:txBody>
          <a:bodyPr wrap="none"/>
          <a:lstStyle/>
          <a:p>
            <a:endParaRPr lang="en-US"/>
          </a:p>
        </p:txBody>
      </p:sp>
      <p:sp>
        <p:nvSpPr>
          <p:cNvPr id="23599" name="Text Box 48"/>
          <p:cNvSpPr txBox="1">
            <a:spLocks noChangeArrowheads="1"/>
          </p:cNvSpPr>
          <p:nvPr/>
        </p:nvSpPr>
        <p:spPr bwMode="auto">
          <a:xfrm>
            <a:off x="6096000" y="5715000"/>
            <a:ext cx="1295400" cy="461665"/>
          </a:xfrm>
          <a:prstGeom prst="rect">
            <a:avLst/>
          </a:prstGeom>
          <a:noFill/>
          <a:ln w="9525">
            <a:noFill/>
            <a:miter lim="800000"/>
            <a:headEnd/>
            <a:tailEnd/>
          </a:ln>
        </p:spPr>
        <p:txBody>
          <a:bodyPr>
            <a:spAutoFit/>
          </a:bodyPr>
          <a:lstStyle/>
          <a:p>
            <a:pPr>
              <a:spcBef>
                <a:spcPct val="50000"/>
              </a:spcBef>
            </a:pPr>
            <a:r>
              <a:rPr lang="en-US" sz="2400" dirty="0" smtClean="0"/>
              <a:t>176x88</a:t>
            </a:r>
            <a:endParaRPr lang="en-US" sz="2400" dirty="0"/>
          </a:p>
        </p:txBody>
      </p:sp>
      <p:sp>
        <p:nvSpPr>
          <p:cNvPr id="23600" name="Text Box 49"/>
          <p:cNvSpPr txBox="1">
            <a:spLocks noChangeArrowheads="1"/>
          </p:cNvSpPr>
          <p:nvPr/>
        </p:nvSpPr>
        <p:spPr bwMode="auto">
          <a:xfrm>
            <a:off x="7543800" y="5334000"/>
            <a:ext cx="381000" cy="457200"/>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3601" name="Text Box 50"/>
          <p:cNvSpPr txBox="1">
            <a:spLocks noChangeArrowheads="1"/>
          </p:cNvSpPr>
          <p:nvPr/>
        </p:nvSpPr>
        <p:spPr bwMode="auto">
          <a:xfrm>
            <a:off x="8001000" y="5334000"/>
            <a:ext cx="762000" cy="461665"/>
          </a:xfrm>
          <a:prstGeom prst="rect">
            <a:avLst/>
          </a:prstGeom>
          <a:noFill/>
          <a:ln w="9525">
            <a:noFill/>
            <a:miter lim="800000"/>
            <a:headEnd/>
            <a:tailEnd/>
          </a:ln>
        </p:spPr>
        <p:txBody>
          <a:bodyPr>
            <a:spAutoFit/>
          </a:bodyPr>
          <a:lstStyle/>
          <a:p>
            <a:pPr>
              <a:spcBef>
                <a:spcPct val="50000"/>
              </a:spcBef>
            </a:pPr>
            <a:r>
              <a:rPr lang="en-US" sz="2400" dirty="0" smtClean="0"/>
              <a:t>1.62</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176338"/>
            <a:ext cx="8305800" cy="355600"/>
          </a:xfrm>
          <a:noFill/>
        </p:spPr>
        <p:txBody>
          <a:bodyPr>
            <a:normAutofit fontScale="90000"/>
          </a:bodyPr>
          <a:lstStyle/>
          <a:p>
            <a:pPr eaLnBrk="1" hangingPunct="1"/>
            <a:r>
              <a:rPr lang="en-US" sz="3600" dirty="0" smtClean="0"/>
              <a:t>Example:  Other Measures</a:t>
            </a:r>
            <a:endParaRPr lang="en-US" sz="1800" dirty="0" smtClean="0"/>
          </a:p>
        </p:txBody>
      </p:sp>
      <p:grpSp>
        <p:nvGrpSpPr>
          <p:cNvPr id="2" name="Group 3"/>
          <p:cNvGrpSpPr>
            <a:grpSpLocks/>
          </p:cNvGrpSpPr>
          <p:nvPr/>
        </p:nvGrpSpPr>
        <p:grpSpPr bwMode="auto">
          <a:xfrm>
            <a:off x="2514600" y="2133598"/>
            <a:ext cx="4114800" cy="493183"/>
            <a:chOff x="912" y="1536"/>
            <a:chExt cx="1776" cy="233"/>
          </a:xfrm>
        </p:grpSpPr>
        <p:sp>
          <p:nvSpPr>
            <p:cNvPr id="24584" name="Text Box 4"/>
            <p:cNvSpPr txBox="1">
              <a:spLocks noChangeArrowheads="1"/>
            </p:cNvSpPr>
            <p:nvPr/>
          </p:nvSpPr>
          <p:spPr bwMode="auto">
            <a:xfrm>
              <a:off x="912" y="1536"/>
              <a:ext cx="1104" cy="233"/>
            </a:xfrm>
            <a:prstGeom prst="rect">
              <a:avLst/>
            </a:prstGeom>
            <a:noFill/>
            <a:ln w="9525">
              <a:noFill/>
              <a:miter lim="800000"/>
              <a:headEnd/>
              <a:tailEnd/>
            </a:ln>
          </p:spPr>
          <p:txBody>
            <a:bodyPr>
              <a:spAutoFit/>
            </a:bodyPr>
            <a:lstStyle/>
            <a:p>
              <a:pPr>
                <a:spcBef>
                  <a:spcPct val="50000"/>
                </a:spcBef>
              </a:pPr>
              <a:r>
                <a:rPr lang="en-US" sz="2600" dirty="0" smtClean="0">
                  <a:solidFill>
                    <a:srgbClr val="7030A0"/>
                  </a:solidFill>
                </a:rPr>
                <a:t>Attributable risk</a:t>
              </a:r>
              <a:endParaRPr lang="en-US" sz="2200" dirty="0">
                <a:solidFill>
                  <a:srgbClr val="7030A0"/>
                </a:solidFill>
              </a:endParaRPr>
            </a:p>
          </p:txBody>
        </p:sp>
        <p:sp>
          <p:nvSpPr>
            <p:cNvPr id="24585" name="Text Box 5"/>
            <p:cNvSpPr txBox="1">
              <a:spLocks noChangeArrowheads="1"/>
            </p:cNvSpPr>
            <p:nvPr/>
          </p:nvSpPr>
          <p:spPr bwMode="auto">
            <a:xfrm>
              <a:off x="1920" y="1536"/>
              <a:ext cx="240" cy="216"/>
            </a:xfrm>
            <a:prstGeom prst="rect">
              <a:avLst/>
            </a:prstGeom>
            <a:noFill/>
            <a:ln w="9525">
              <a:noFill/>
              <a:miter lim="800000"/>
              <a:headEnd/>
              <a:tailEnd/>
            </a:ln>
          </p:spPr>
          <p:txBody>
            <a:bodyPr>
              <a:spAutoFit/>
            </a:bodyPr>
            <a:lstStyle/>
            <a:p>
              <a:pPr>
                <a:spcBef>
                  <a:spcPct val="50000"/>
                </a:spcBef>
              </a:pPr>
              <a:r>
                <a:rPr lang="en-US" sz="2400" dirty="0"/>
                <a:t>=</a:t>
              </a:r>
            </a:p>
          </p:txBody>
        </p:sp>
        <p:sp>
          <p:nvSpPr>
            <p:cNvPr id="24586" name="Text Box 6"/>
            <p:cNvSpPr txBox="1">
              <a:spLocks noChangeArrowheads="1"/>
            </p:cNvSpPr>
            <p:nvPr/>
          </p:nvSpPr>
          <p:spPr bwMode="auto">
            <a:xfrm>
              <a:off x="2208" y="1536"/>
              <a:ext cx="480" cy="218"/>
            </a:xfrm>
            <a:prstGeom prst="rect">
              <a:avLst/>
            </a:prstGeom>
            <a:noFill/>
            <a:ln w="9525">
              <a:noFill/>
              <a:miter lim="800000"/>
              <a:headEnd/>
              <a:tailEnd/>
            </a:ln>
          </p:spPr>
          <p:txBody>
            <a:bodyPr>
              <a:spAutoFit/>
            </a:bodyPr>
            <a:lstStyle/>
            <a:p>
              <a:pPr algn="ctr">
                <a:spcBef>
                  <a:spcPct val="50000"/>
                </a:spcBef>
              </a:pPr>
              <a:r>
                <a:rPr lang="en-US" sz="2400" dirty="0" smtClean="0">
                  <a:solidFill>
                    <a:srgbClr val="7030A0"/>
                  </a:solidFill>
                </a:rPr>
                <a:t>?</a:t>
              </a:r>
              <a:endParaRPr lang="en-US" sz="2400" dirty="0">
                <a:solidFill>
                  <a:srgbClr val="7030A0"/>
                </a:solidFill>
              </a:endParaRPr>
            </a:p>
          </p:txBody>
        </p:sp>
      </p:grpSp>
      <p:sp>
        <p:nvSpPr>
          <p:cNvPr id="24580" name="Text Box 7"/>
          <p:cNvSpPr txBox="1">
            <a:spLocks noChangeArrowheads="1"/>
          </p:cNvSpPr>
          <p:nvPr/>
        </p:nvSpPr>
        <p:spPr bwMode="auto">
          <a:xfrm>
            <a:off x="1219200" y="3657600"/>
            <a:ext cx="7391400" cy="457200"/>
          </a:xfrm>
          <a:prstGeom prst="rect">
            <a:avLst/>
          </a:prstGeom>
          <a:noFill/>
          <a:ln w="9525">
            <a:noFill/>
            <a:miter lim="800000"/>
            <a:headEnd/>
            <a:tailEnd/>
          </a:ln>
        </p:spPr>
        <p:txBody>
          <a:bodyPr>
            <a:spAutoFit/>
          </a:bodyPr>
          <a:lstStyle/>
          <a:p>
            <a:pPr>
              <a:spcBef>
                <a:spcPct val="50000"/>
              </a:spcBef>
            </a:pPr>
            <a:endParaRPr lang="en-US" b="0"/>
          </a:p>
        </p:txBody>
      </p:sp>
      <p:sp>
        <p:nvSpPr>
          <p:cNvPr id="24582" name="Text Box 9"/>
          <p:cNvSpPr txBox="1">
            <a:spLocks noChangeArrowheads="1"/>
          </p:cNvSpPr>
          <p:nvPr/>
        </p:nvSpPr>
        <p:spPr bwMode="auto">
          <a:xfrm>
            <a:off x="1295400" y="3200400"/>
            <a:ext cx="7162800" cy="492443"/>
          </a:xfrm>
          <a:prstGeom prst="rect">
            <a:avLst/>
          </a:prstGeom>
          <a:noFill/>
          <a:ln w="9525">
            <a:noFill/>
            <a:miter lim="800000"/>
            <a:headEnd/>
            <a:tailEnd/>
          </a:ln>
        </p:spPr>
        <p:txBody>
          <a:bodyPr>
            <a:spAutoFit/>
          </a:bodyPr>
          <a:lstStyle/>
          <a:p>
            <a:pPr>
              <a:spcBef>
                <a:spcPct val="50000"/>
              </a:spcBef>
            </a:pPr>
            <a:r>
              <a:rPr lang="en-US" sz="2600" dirty="0" smtClean="0"/>
              <a:t>	   </a:t>
            </a:r>
            <a:r>
              <a:rPr lang="en-US" sz="2600" b="1" dirty="0" smtClean="0"/>
              <a:t>Attributable fraction =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176338"/>
            <a:ext cx="8305800" cy="355600"/>
          </a:xfrm>
          <a:noFill/>
        </p:spPr>
        <p:txBody>
          <a:bodyPr>
            <a:normAutofit fontScale="90000"/>
          </a:bodyPr>
          <a:lstStyle/>
          <a:p>
            <a:pPr eaLnBrk="1" hangingPunct="1"/>
            <a:r>
              <a:rPr lang="en-US" sz="3600" dirty="0" smtClean="0"/>
              <a:t>Example:  Other Measures</a:t>
            </a:r>
            <a:endParaRPr lang="en-US" sz="1800" dirty="0" smtClean="0"/>
          </a:p>
        </p:txBody>
      </p:sp>
      <p:grpSp>
        <p:nvGrpSpPr>
          <p:cNvPr id="2" name="Group 3"/>
          <p:cNvGrpSpPr>
            <a:grpSpLocks/>
          </p:cNvGrpSpPr>
          <p:nvPr/>
        </p:nvGrpSpPr>
        <p:grpSpPr bwMode="auto">
          <a:xfrm>
            <a:off x="2057400" y="2133598"/>
            <a:ext cx="6780385" cy="493183"/>
            <a:chOff x="912" y="1536"/>
            <a:chExt cx="1951" cy="233"/>
          </a:xfrm>
        </p:grpSpPr>
        <p:sp>
          <p:nvSpPr>
            <p:cNvPr id="24584" name="Text Box 4"/>
            <p:cNvSpPr txBox="1">
              <a:spLocks noChangeArrowheads="1"/>
            </p:cNvSpPr>
            <p:nvPr/>
          </p:nvSpPr>
          <p:spPr bwMode="auto">
            <a:xfrm>
              <a:off x="912" y="1536"/>
              <a:ext cx="706" cy="233"/>
            </a:xfrm>
            <a:prstGeom prst="rect">
              <a:avLst/>
            </a:prstGeom>
            <a:noFill/>
            <a:ln w="9525">
              <a:noFill/>
              <a:miter lim="800000"/>
              <a:headEnd/>
              <a:tailEnd/>
            </a:ln>
          </p:spPr>
          <p:txBody>
            <a:bodyPr wrap="square">
              <a:spAutoFit/>
            </a:bodyPr>
            <a:lstStyle/>
            <a:p>
              <a:pPr>
                <a:spcBef>
                  <a:spcPct val="50000"/>
                </a:spcBef>
              </a:pPr>
              <a:r>
                <a:rPr lang="en-US" sz="2600" dirty="0" smtClean="0">
                  <a:solidFill>
                    <a:srgbClr val="7030A0"/>
                  </a:solidFill>
                </a:rPr>
                <a:t>Attributable risk </a:t>
              </a:r>
              <a:endParaRPr lang="en-US" sz="2200" dirty="0">
                <a:solidFill>
                  <a:srgbClr val="7030A0"/>
                </a:solidFill>
              </a:endParaRPr>
            </a:p>
          </p:txBody>
        </p:sp>
        <p:sp>
          <p:nvSpPr>
            <p:cNvPr id="24585" name="Text Box 5"/>
            <p:cNvSpPr txBox="1">
              <a:spLocks noChangeArrowheads="1"/>
            </p:cNvSpPr>
            <p:nvPr/>
          </p:nvSpPr>
          <p:spPr bwMode="auto">
            <a:xfrm>
              <a:off x="1636" y="1536"/>
              <a:ext cx="110" cy="218"/>
            </a:xfrm>
            <a:prstGeom prst="rect">
              <a:avLst/>
            </a:prstGeom>
            <a:noFill/>
            <a:ln w="9525">
              <a:noFill/>
              <a:miter lim="800000"/>
              <a:headEnd/>
              <a:tailEnd/>
            </a:ln>
          </p:spPr>
          <p:txBody>
            <a:bodyPr wrap="square">
              <a:spAutoFit/>
            </a:bodyPr>
            <a:lstStyle/>
            <a:p>
              <a:pPr>
                <a:spcBef>
                  <a:spcPct val="50000"/>
                </a:spcBef>
              </a:pPr>
              <a:r>
                <a:rPr lang="en-US" sz="2400" dirty="0"/>
                <a:t>=</a:t>
              </a:r>
            </a:p>
          </p:txBody>
        </p:sp>
        <p:sp>
          <p:nvSpPr>
            <p:cNvPr id="24586" name="Text Box 6"/>
            <p:cNvSpPr txBox="1">
              <a:spLocks noChangeArrowheads="1"/>
            </p:cNvSpPr>
            <p:nvPr/>
          </p:nvSpPr>
          <p:spPr bwMode="auto">
            <a:xfrm>
              <a:off x="1745" y="1536"/>
              <a:ext cx="1118" cy="218"/>
            </a:xfrm>
            <a:prstGeom prst="rect">
              <a:avLst/>
            </a:prstGeom>
            <a:noFill/>
            <a:ln w="9525">
              <a:noFill/>
              <a:miter lim="800000"/>
              <a:headEnd/>
              <a:tailEnd/>
            </a:ln>
          </p:spPr>
          <p:txBody>
            <a:bodyPr wrap="square">
              <a:spAutoFit/>
            </a:bodyPr>
            <a:lstStyle/>
            <a:p>
              <a:pPr algn="ctr">
                <a:spcBef>
                  <a:spcPct val="50000"/>
                </a:spcBef>
              </a:pPr>
              <a:r>
                <a:rPr lang="en-US" sz="2400" dirty="0" smtClean="0">
                  <a:solidFill>
                    <a:srgbClr val="7030A0"/>
                  </a:solidFill>
                </a:rPr>
                <a:t>(38.9 – 28.2)% = 10.7 per 100</a:t>
              </a:r>
              <a:endParaRPr lang="en-US" sz="2400" dirty="0">
                <a:solidFill>
                  <a:srgbClr val="7030A0"/>
                </a:solidFill>
              </a:endParaRPr>
            </a:p>
          </p:txBody>
        </p:sp>
      </p:grpSp>
      <p:sp>
        <p:nvSpPr>
          <p:cNvPr id="24580" name="Text Box 7"/>
          <p:cNvSpPr txBox="1">
            <a:spLocks noChangeArrowheads="1"/>
          </p:cNvSpPr>
          <p:nvPr/>
        </p:nvSpPr>
        <p:spPr bwMode="auto">
          <a:xfrm>
            <a:off x="1219200" y="3657600"/>
            <a:ext cx="7391400" cy="457200"/>
          </a:xfrm>
          <a:prstGeom prst="rect">
            <a:avLst/>
          </a:prstGeom>
          <a:noFill/>
          <a:ln w="9525">
            <a:noFill/>
            <a:miter lim="800000"/>
            <a:headEnd/>
            <a:tailEnd/>
          </a:ln>
        </p:spPr>
        <p:txBody>
          <a:bodyPr>
            <a:spAutoFit/>
          </a:bodyPr>
          <a:lstStyle/>
          <a:p>
            <a:pPr>
              <a:spcBef>
                <a:spcPct val="50000"/>
              </a:spcBef>
            </a:pPr>
            <a:endParaRPr lang="en-US" b="0"/>
          </a:p>
        </p:txBody>
      </p:sp>
      <p:sp>
        <p:nvSpPr>
          <p:cNvPr id="24581" name="Text Box 8"/>
          <p:cNvSpPr txBox="1">
            <a:spLocks noChangeArrowheads="1"/>
          </p:cNvSpPr>
          <p:nvPr/>
        </p:nvSpPr>
        <p:spPr bwMode="auto">
          <a:xfrm>
            <a:off x="1295400" y="4800600"/>
            <a:ext cx="7315200" cy="523220"/>
          </a:xfrm>
          <a:prstGeom prst="rect">
            <a:avLst/>
          </a:prstGeom>
          <a:noFill/>
          <a:ln w="9525">
            <a:noFill/>
            <a:miter lim="800000"/>
            <a:headEnd/>
            <a:tailEnd/>
          </a:ln>
        </p:spPr>
        <p:txBody>
          <a:bodyPr>
            <a:spAutoFit/>
          </a:bodyPr>
          <a:lstStyle/>
          <a:p>
            <a:pPr>
              <a:spcBef>
                <a:spcPct val="50000"/>
              </a:spcBef>
            </a:pPr>
            <a:r>
              <a:rPr lang="en-US" sz="2800" b="1" dirty="0" smtClean="0"/>
              <a:t>In Case-control studies:  </a:t>
            </a:r>
            <a:r>
              <a:rPr lang="en-US" sz="2600" b="1" dirty="0" smtClean="0">
                <a:solidFill>
                  <a:srgbClr val="7030A0"/>
                </a:solidFill>
              </a:rPr>
              <a:t>AF</a:t>
            </a:r>
            <a:r>
              <a:rPr lang="en-US" sz="2600" dirty="0" smtClean="0"/>
              <a:t> = </a:t>
            </a:r>
            <a:r>
              <a:rPr lang="en-ZA" sz="2800" dirty="0" smtClean="0"/>
              <a:t>[</a:t>
            </a:r>
            <a:r>
              <a:rPr lang="en-ZA" sz="2800" b="1" dirty="0" smtClean="0">
                <a:solidFill>
                  <a:srgbClr val="0070C0"/>
                </a:solidFill>
              </a:rPr>
              <a:t>OR - 1</a:t>
            </a:r>
            <a:r>
              <a:rPr lang="en-ZA" sz="2800" dirty="0" smtClean="0"/>
              <a:t>] / [</a:t>
            </a:r>
            <a:r>
              <a:rPr lang="en-ZA" sz="2800" b="1" dirty="0" smtClean="0">
                <a:solidFill>
                  <a:srgbClr val="0000FF"/>
                </a:solidFill>
              </a:rPr>
              <a:t>OR</a:t>
            </a:r>
            <a:r>
              <a:rPr lang="en-ZA" sz="2800" dirty="0" smtClean="0"/>
              <a:t>] </a:t>
            </a:r>
            <a:r>
              <a:rPr lang="en-US" sz="2600" dirty="0" smtClean="0"/>
              <a:t> </a:t>
            </a:r>
            <a:endParaRPr lang="en-US" sz="2600" dirty="0"/>
          </a:p>
        </p:txBody>
      </p:sp>
      <p:sp>
        <p:nvSpPr>
          <p:cNvPr id="24582" name="Text Box 9"/>
          <p:cNvSpPr txBox="1">
            <a:spLocks noChangeArrowheads="1"/>
          </p:cNvSpPr>
          <p:nvPr/>
        </p:nvSpPr>
        <p:spPr bwMode="auto">
          <a:xfrm>
            <a:off x="2057400" y="3200400"/>
            <a:ext cx="6400800" cy="492443"/>
          </a:xfrm>
          <a:prstGeom prst="rect">
            <a:avLst/>
          </a:prstGeom>
          <a:noFill/>
          <a:ln w="9525">
            <a:noFill/>
            <a:miter lim="800000"/>
            <a:headEnd/>
            <a:tailEnd/>
          </a:ln>
        </p:spPr>
        <p:txBody>
          <a:bodyPr wrap="square">
            <a:spAutoFit/>
          </a:bodyPr>
          <a:lstStyle/>
          <a:p>
            <a:pPr>
              <a:spcBef>
                <a:spcPct val="50000"/>
              </a:spcBef>
            </a:pPr>
            <a:r>
              <a:rPr lang="en-US" sz="2600" dirty="0" smtClean="0">
                <a:solidFill>
                  <a:srgbClr val="002060"/>
                </a:solidFill>
              </a:rPr>
              <a:t>Attributable Fraction (AF)  or  AR% =  27.5%</a:t>
            </a:r>
            <a:endParaRPr lang="en-US" sz="2800" dirty="0">
              <a:solidFill>
                <a:srgbClr val="002060"/>
              </a:solidFill>
            </a:endParaRPr>
          </a:p>
        </p:txBody>
      </p:sp>
      <p:sp>
        <p:nvSpPr>
          <p:cNvPr id="24583" name="Text Box 10"/>
          <p:cNvSpPr txBox="1">
            <a:spLocks noChangeArrowheads="1"/>
          </p:cNvSpPr>
          <p:nvPr/>
        </p:nvSpPr>
        <p:spPr bwMode="auto">
          <a:xfrm>
            <a:off x="4267200" y="4114800"/>
            <a:ext cx="1143000" cy="523220"/>
          </a:xfrm>
          <a:prstGeom prst="rect">
            <a:avLst/>
          </a:prstGeom>
          <a:noFill/>
          <a:ln w="9525">
            <a:noFill/>
            <a:miter lim="800000"/>
            <a:headEnd/>
            <a:tailEnd/>
          </a:ln>
        </p:spPr>
        <p:txBody>
          <a:bodyPr wrap="square">
            <a:spAutoFit/>
          </a:bodyPr>
          <a:lstStyle/>
          <a:p>
            <a:pPr>
              <a:spcBef>
                <a:spcPct val="50000"/>
              </a:spcBef>
            </a:pPr>
            <a:r>
              <a:rPr lang="en-US" sz="2800" b="1" u="sng" dirty="0" smtClean="0"/>
              <a:t>NOTE</a:t>
            </a:r>
            <a:endParaRPr lang="en-US" sz="2800" b="1" u="sng"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0"/>
            <a:ext cx="9144000" cy="1143000"/>
          </a:xfrm>
        </p:spPr>
        <p:txBody>
          <a:bodyPr>
            <a:normAutofit/>
          </a:bodyPr>
          <a:lstStyle/>
          <a:p>
            <a:pPr eaLnBrk="1" hangingPunct="1"/>
            <a:r>
              <a:rPr lang="en-ZA" sz="4000" dirty="0" smtClean="0"/>
              <a:t>Strengths + Weaknesses of cohort studies</a:t>
            </a:r>
          </a:p>
        </p:txBody>
      </p:sp>
      <p:sp>
        <p:nvSpPr>
          <p:cNvPr id="41987" name="Rectangle 3"/>
          <p:cNvSpPr>
            <a:spLocks noGrp="1" noChangeArrowheads="1"/>
          </p:cNvSpPr>
          <p:nvPr>
            <p:ph type="body" idx="1"/>
          </p:nvPr>
        </p:nvSpPr>
        <p:spPr>
          <a:xfrm>
            <a:off x="152400" y="1268413"/>
            <a:ext cx="8839200" cy="5589587"/>
          </a:xfrm>
        </p:spPr>
        <p:txBody>
          <a:bodyPr>
            <a:normAutofit fontScale="92500" lnSpcReduction="10000"/>
          </a:bodyPr>
          <a:lstStyle/>
          <a:p>
            <a:pPr eaLnBrk="1" hangingPunct="1"/>
            <a:r>
              <a:rPr lang="en-ZA" dirty="0" smtClean="0"/>
              <a:t>Strengths</a:t>
            </a:r>
          </a:p>
          <a:p>
            <a:pPr lvl="1" eaLnBrk="1" hangingPunct="1"/>
            <a:r>
              <a:rPr lang="en-ZA" dirty="0" smtClean="0"/>
              <a:t>Can calculate incidence rates and relative risks.</a:t>
            </a:r>
          </a:p>
          <a:p>
            <a:pPr lvl="1" eaLnBrk="1" hangingPunct="1"/>
            <a:r>
              <a:rPr lang="en-ZA" dirty="0" smtClean="0"/>
              <a:t>Timing of exposure before disease assured</a:t>
            </a:r>
          </a:p>
          <a:p>
            <a:pPr lvl="1" eaLnBrk="1" hangingPunct="1"/>
            <a:r>
              <a:rPr lang="en-ZA" dirty="0" smtClean="0"/>
              <a:t>Good for studying health effects of </a:t>
            </a:r>
            <a:r>
              <a:rPr lang="en-ZA" u="sng" dirty="0" smtClean="0">
                <a:solidFill>
                  <a:srgbClr val="0000FF"/>
                </a:solidFill>
              </a:rPr>
              <a:t>rare exposures</a:t>
            </a:r>
            <a:r>
              <a:rPr lang="en-ZA" dirty="0" smtClean="0"/>
              <a:t> (can select an exposed cohort)</a:t>
            </a:r>
          </a:p>
          <a:p>
            <a:pPr lvl="1" eaLnBrk="1" hangingPunct="1"/>
            <a:r>
              <a:rPr lang="en-ZA" dirty="0" smtClean="0"/>
              <a:t>Can study multiple outcomes for given exposure.</a:t>
            </a:r>
          </a:p>
          <a:p>
            <a:pPr eaLnBrk="1" hangingPunct="1"/>
            <a:r>
              <a:rPr lang="en-ZA" dirty="0" smtClean="0"/>
              <a:t>Weaknesses</a:t>
            </a:r>
          </a:p>
          <a:p>
            <a:pPr lvl="1" eaLnBrk="1" hangingPunct="1"/>
            <a:r>
              <a:rPr lang="en-ZA" dirty="0" smtClean="0"/>
              <a:t>Take time, resources (if prospective)</a:t>
            </a:r>
          </a:p>
          <a:p>
            <a:pPr lvl="1" eaLnBrk="1" hangingPunct="1"/>
            <a:r>
              <a:rPr lang="en-ZA" dirty="0" smtClean="0"/>
              <a:t>Many subjects needed for rare outcomes.</a:t>
            </a:r>
          </a:p>
          <a:p>
            <a:pPr lvl="1" eaLnBrk="1" hangingPunct="1"/>
            <a:r>
              <a:rPr lang="en-ZA" dirty="0" smtClean="0"/>
              <a:t>Attrition – loss to follow-up.</a:t>
            </a:r>
          </a:p>
          <a:p>
            <a:pPr lvl="1" eaLnBrk="1" hangingPunct="1"/>
            <a:r>
              <a:rPr lang="en-ZA" dirty="0" smtClean="0"/>
              <a:t>Unsuitable for rare outcomes.</a:t>
            </a:r>
          </a:p>
          <a:p>
            <a:pPr lvl="1" eaLnBrk="1" hangingPunct="1"/>
            <a:r>
              <a:rPr lang="en-ZA" dirty="0" smtClean="0"/>
              <a:t>Change in the exposure status during the follow-up period.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600" b="1" dirty="0" smtClean="0"/>
              <a:t>Observational study designs include:</a:t>
            </a:r>
            <a:endParaRPr lang="en-US" sz="3600" b="1" dirty="0"/>
          </a:p>
        </p:txBody>
      </p:sp>
      <p:sp>
        <p:nvSpPr>
          <p:cNvPr id="3" name="Content Placeholder 2"/>
          <p:cNvSpPr>
            <a:spLocks noGrp="1"/>
          </p:cNvSpPr>
          <p:nvPr>
            <p:ph idx="1"/>
          </p:nvPr>
        </p:nvSpPr>
        <p:spPr>
          <a:xfrm>
            <a:off x="228600" y="990600"/>
            <a:ext cx="8610600" cy="5135563"/>
          </a:xfrm>
        </p:spPr>
        <p:txBody>
          <a:bodyPr>
            <a:normAutofit fontScale="92500" lnSpcReduction="10000"/>
          </a:bodyPr>
          <a:lstStyle/>
          <a:p>
            <a:r>
              <a:rPr lang="en-US" sz="2700" b="1" dirty="0" smtClean="0"/>
              <a:t>Descriptive study designs.</a:t>
            </a:r>
          </a:p>
          <a:p>
            <a:pPr lvl="1"/>
            <a:r>
              <a:rPr lang="en-US" sz="2700" dirty="0" smtClean="0"/>
              <a:t>Case series study.</a:t>
            </a:r>
          </a:p>
          <a:p>
            <a:pPr lvl="1"/>
            <a:r>
              <a:rPr lang="en-US" sz="2700" dirty="0" smtClean="0"/>
              <a:t>Longitudinal study.</a:t>
            </a:r>
          </a:p>
          <a:p>
            <a:pPr lvl="1"/>
            <a:r>
              <a:rPr lang="en-US" sz="2700" dirty="0" smtClean="0"/>
              <a:t>Cross-sectional (or prevalence) study.</a:t>
            </a:r>
          </a:p>
          <a:p>
            <a:pPr lvl="1"/>
            <a:r>
              <a:rPr lang="en-US" sz="2700" dirty="0" smtClean="0"/>
              <a:t>Ecological study.</a:t>
            </a:r>
          </a:p>
          <a:p>
            <a:pPr lvl="1"/>
            <a:r>
              <a:rPr lang="en-US" sz="2700" dirty="0" smtClean="0"/>
              <a:t>Case study.</a:t>
            </a:r>
          </a:p>
          <a:p>
            <a:r>
              <a:rPr lang="en-US" sz="2700" b="1" dirty="0" smtClean="0"/>
              <a:t>Cohort study design.</a:t>
            </a:r>
          </a:p>
          <a:p>
            <a:pPr lvl="1"/>
            <a:r>
              <a:rPr lang="en-US" sz="2700" dirty="0" smtClean="0"/>
              <a:t>Prospective</a:t>
            </a:r>
          </a:p>
          <a:p>
            <a:pPr lvl="1"/>
            <a:r>
              <a:rPr lang="en-US" sz="2700" dirty="0" smtClean="0"/>
              <a:t>Retrospective or historical.</a:t>
            </a:r>
          </a:p>
          <a:p>
            <a:r>
              <a:rPr lang="en-US" sz="2700" b="1" dirty="0" smtClean="0"/>
              <a:t>Case-control study design</a:t>
            </a:r>
          </a:p>
          <a:p>
            <a:pPr lvl="1"/>
            <a:r>
              <a:rPr lang="en-US" sz="2700" dirty="0" smtClean="0"/>
              <a:t>Retrospective.</a:t>
            </a:r>
          </a:p>
          <a:p>
            <a:pPr lvl="1"/>
            <a:r>
              <a:rPr lang="en-US" sz="2700" dirty="0" smtClean="0"/>
              <a:t>Prospective (nested case-control)</a:t>
            </a:r>
          </a:p>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pPr algn="l"/>
            <a:r>
              <a:rPr lang="en-US" sz="2700" b="1" dirty="0" smtClean="0"/>
              <a:t>Schematic diagram showing temporal direction of three</a:t>
            </a:r>
            <a:br>
              <a:rPr lang="en-US" sz="2700" b="1" dirty="0" smtClean="0"/>
            </a:br>
            <a:r>
              <a:rPr lang="en-US" sz="2700" b="1" dirty="0" smtClean="0"/>
              <a:t> study designs </a:t>
            </a:r>
            <a:endParaRPr lang="en-US" sz="2700" b="1" dirty="0"/>
          </a:p>
        </p:txBody>
      </p:sp>
      <p:sp>
        <p:nvSpPr>
          <p:cNvPr id="3" name="Content Placeholder 2"/>
          <p:cNvSpPr>
            <a:spLocks noGrp="1"/>
          </p:cNvSpPr>
          <p:nvPr>
            <p:ph idx="1"/>
          </p:nvPr>
        </p:nvSpPr>
        <p:spPr>
          <a:xfrm>
            <a:off x="457200" y="1295400"/>
            <a:ext cx="8229600" cy="5181600"/>
          </a:xfrm>
        </p:spPr>
        <p:txBody>
          <a:bodyPr>
            <a:normAutofit/>
          </a:bodyPr>
          <a:lstStyle/>
          <a:p>
            <a:pPr>
              <a:buNone/>
            </a:pPr>
            <a:r>
              <a:rPr lang="en-US" dirty="0" smtClean="0"/>
              <a:t>(1)     Exposure			 Outcome</a:t>
            </a:r>
          </a:p>
          <a:p>
            <a:pPr>
              <a:buNone/>
            </a:pPr>
            <a:endParaRPr lang="en-US" dirty="0" smtClean="0"/>
          </a:p>
          <a:p>
            <a:pPr>
              <a:buNone/>
            </a:pPr>
            <a:r>
              <a:rPr lang="en-US" dirty="0" smtClean="0"/>
              <a:t>(2)	 Exposure			  Outcome</a:t>
            </a:r>
          </a:p>
          <a:p>
            <a:pPr>
              <a:buNone/>
            </a:pPr>
            <a:r>
              <a:rPr lang="en-US" dirty="0" smtClean="0"/>
              <a:t>					</a:t>
            </a:r>
          </a:p>
          <a:p>
            <a:pPr>
              <a:buNone/>
            </a:pPr>
            <a:r>
              <a:rPr lang="en-US" dirty="0" smtClean="0"/>
              <a:t>					Exposure</a:t>
            </a:r>
          </a:p>
          <a:p>
            <a:pPr>
              <a:buNone/>
            </a:pPr>
            <a:r>
              <a:rPr lang="en-US" dirty="0" smtClean="0"/>
              <a:t>(3)			        </a:t>
            </a:r>
          </a:p>
          <a:p>
            <a:pPr>
              <a:buNone/>
            </a:pPr>
            <a:r>
              <a:rPr lang="en-US" dirty="0" smtClean="0"/>
              <a:t>					Outcome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30</a:t>
            </a:fld>
            <a:endParaRPr lang="en-US"/>
          </a:p>
        </p:txBody>
      </p:sp>
      <p:sp>
        <p:nvSpPr>
          <p:cNvPr id="7" name="Left Arrow 6"/>
          <p:cNvSpPr/>
          <p:nvPr/>
        </p:nvSpPr>
        <p:spPr>
          <a:xfrm>
            <a:off x="3124200" y="2743200"/>
            <a:ext cx="205740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048000" y="1447800"/>
            <a:ext cx="2057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Down Arrow 14"/>
          <p:cNvSpPr/>
          <p:nvPr/>
        </p:nvSpPr>
        <p:spPr>
          <a:xfrm>
            <a:off x="4876800" y="4191000"/>
            <a:ext cx="304800" cy="685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1219200" y="5486400"/>
            <a:ext cx="6553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362200"/>
            <a:ext cx="7772400" cy="1470025"/>
          </a:xfrm>
        </p:spPr>
        <p:txBody>
          <a:bodyPr/>
          <a:lstStyle/>
          <a:p>
            <a:r>
              <a:rPr lang="en-US" sz="4000" b="1" i="1" dirty="0" smtClean="0"/>
              <a:t>EXPERIMENTAL STUDIES</a:t>
            </a:r>
            <a:r>
              <a:rPr lang="en-US" dirty="0" smtClean="0"/>
              <a:t/>
            </a:r>
            <a:br>
              <a:rPr lang="en-US" dirty="0" smtClean="0"/>
            </a:b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a:bodyPr>
          <a:lstStyle/>
          <a:p>
            <a:r>
              <a:rPr lang="en-US" sz="3600" b="1" dirty="0" smtClean="0"/>
              <a:t>Experimental Studies</a:t>
            </a:r>
            <a:endParaRPr lang="en-US" sz="3600" b="1" dirty="0"/>
          </a:p>
        </p:txBody>
      </p:sp>
      <p:sp>
        <p:nvSpPr>
          <p:cNvPr id="3" name="Content Placeholder 2"/>
          <p:cNvSpPr>
            <a:spLocks noGrp="1"/>
          </p:cNvSpPr>
          <p:nvPr>
            <p:ph idx="1"/>
          </p:nvPr>
        </p:nvSpPr>
        <p:spPr>
          <a:xfrm>
            <a:off x="228600" y="990600"/>
            <a:ext cx="8686800" cy="5334000"/>
          </a:xfrm>
        </p:spPr>
        <p:txBody>
          <a:bodyPr>
            <a:noAutofit/>
          </a:bodyPr>
          <a:lstStyle/>
          <a:p>
            <a:r>
              <a:rPr lang="en-GB" sz="2400" dirty="0" smtClean="0"/>
              <a:t>Provide </a:t>
            </a:r>
            <a:r>
              <a:rPr lang="en-GB" sz="2400" dirty="0"/>
              <a:t>the strongest evidence for testing any hypothesis regarding the cause of </a:t>
            </a:r>
            <a:r>
              <a:rPr lang="en-GB" sz="2400" dirty="0" smtClean="0"/>
              <a:t>disease.  </a:t>
            </a:r>
          </a:p>
          <a:p>
            <a:r>
              <a:rPr lang="en-GB" sz="2400" b="1" dirty="0" smtClean="0"/>
              <a:t>As </a:t>
            </a:r>
            <a:r>
              <a:rPr lang="en-GB" sz="2400" b="1" dirty="0"/>
              <a:t>in a cohort study, individuals </a:t>
            </a:r>
            <a:r>
              <a:rPr lang="en-GB" sz="2400" b="1" dirty="0" smtClean="0"/>
              <a:t>start off with  </a:t>
            </a:r>
            <a:r>
              <a:rPr lang="en-GB" sz="2400" b="1" i="1" dirty="0">
                <a:solidFill>
                  <a:srgbClr val="7030A0"/>
                </a:solidFill>
              </a:rPr>
              <a:t>exposure </a:t>
            </a:r>
            <a:r>
              <a:rPr lang="en-GB" sz="2400" b="1" i="1" dirty="0" smtClean="0">
                <a:solidFill>
                  <a:srgbClr val="7030A0"/>
                </a:solidFill>
              </a:rPr>
              <a:t>status </a:t>
            </a:r>
            <a:r>
              <a:rPr lang="en-GB" sz="2400" dirty="0" smtClean="0"/>
              <a:t>(i.e. </a:t>
            </a:r>
            <a:r>
              <a:rPr lang="en-GB" sz="2400" dirty="0" smtClean="0">
                <a:solidFill>
                  <a:srgbClr val="7030A0"/>
                </a:solidFill>
              </a:rPr>
              <a:t>Intervention status</a:t>
            </a:r>
            <a:r>
              <a:rPr lang="en-GB" sz="2400" dirty="0" smtClean="0"/>
              <a:t>).  </a:t>
            </a:r>
          </a:p>
          <a:p>
            <a:pPr lvl="1"/>
            <a:r>
              <a:rPr lang="en-GB" sz="2400" dirty="0" smtClean="0"/>
              <a:t>However</a:t>
            </a:r>
            <a:r>
              <a:rPr lang="en-GB" sz="2400" dirty="0"/>
              <a:t>, the distinguishing characteristic is that investigators themselves allocate or manipulate the exposure.  </a:t>
            </a:r>
            <a:endParaRPr lang="en-GB" sz="2400" dirty="0" smtClean="0"/>
          </a:p>
          <a:p>
            <a:r>
              <a:rPr lang="en-US" sz="2400" dirty="0" smtClean="0"/>
              <a:t>Both the </a:t>
            </a:r>
            <a:r>
              <a:rPr lang="en-US" sz="2400" b="1" i="1" dirty="0" smtClean="0">
                <a:solidFill>
                  <a:srgbClr val="7030A0"/>
                </a:solidFill>
              </a:rPr>
              <a:t>exposure </a:t>
            </a:r>
            <a:r>
              <a:rPr lang="en-US" sz="2400" i="1" dirty="0" smtClean="0"/>
              <a:t>(i.e. intervention)</a:t>
            </a:r>
            <a:r>
              <a:rPr lang="en-US" sz="2400" b="1" dirty="0" smtClean="0"/>
              <a:t> </a:t>
            </a:r>
            <a:r>
              <a:rPr lang="en-US" sz="2400" dirty="0" smtClean="0"/>
              <a:t>and the</a:t>
            </a:r>
          </a:p>
          <a:p>
            <a:pPr>
              <a:buNone/>
            </a:pPr>
            <a:r>
              <a:rPr lang="en-US" sz="2400" dirty="0" smtClean="0"/>
              <a:t>	</a:t>
            </a:r>
            <a:r>
              <a:rPr lang="en-US" sz="2400" b="1" i="1" dirty="0" smtClean="0">
                <a:solidFill>
                  <a:srgbClr val="7030A0"/>
                </a:solidFill>
              </a:rPr>
              <a:t>outcome</a:t>
            </a:r>
            <a:r>
              <a:rPr lang="en-US" sz="2400" b="1" dirty="0" smtClean="0"/>
              <a:t> </a:t>
            </a:r>
            <a:r>
              <a:rPr lang="en-US" sz="2400" dirty="0" smtClean="0"/>
              <a:t>must be defined at the time of </a:t>
            </a:r>
          </a:p>
          <a:p>
            <a:pPr>
              <a:buNone/>
            </a:pPr>
            <a:r>
              <a:rPr lang="en-US" sz="2400" dirty="0" smtClean="0"/>
              <a:t>	planning for the study. And how they will be measured.</a:t>
            </a:r>
          </a:p>
          <a:p>
            <a:endParaRPr lang="en-GB" sz="3400" dirty="0" smtClean="0"/>
          </a:p>
          <a:p>
            <a:pPr>
              <a:buNone/>
            </a:pPr>
            <a:endParaRPr lang="en-US" sz="3000" dirty="0"/>
          </a:p>
          <a:p>
            <a:endParaRPr lang="en-US" sz="3000"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t>Experimental studies</a:t>
            </a:r>
            <a:endParaRPr lang="en-US" sz="3600" b="1" dirty="0"/>
          </a:p>
        </p:txBody>
      </p:sp>
      <p:sp>
        <p:nvSpPr>
          <p:cNvPr id="3" name="Content Placeholder 2"/>
          <p:cNvSpPr>
            <a:spLocks noGrp="1"/>
          </p:cNvSpPr>
          <p:nvPr>
            <p:ph idx="1"/>
          </p:nvPr>
        </p:nvSpPr>
        <p:spPr>
          <a:xfrm>
            <a:off x="304800" y="1143000"/>
            <a:ext cx="8610600" cy="4983163"/>
          </a:xfrm>
        </p:spPr>
        <p:txBody>
          <a:bodyPr>
            <a:normAutofit/>
          </a:bodyPr>
          <a:lstStyle/>
          <a:p>
            <a:pPr>
              <a:buNone/>
            </a:pPr>
            <a:r>
              <a:rPr lang="en-GB" sz="2800" dirty="0" smtClean="0"/>
              <a:t>Experimental (or Intervention) </a:t>
            </a:r>
            <a:r>
              <a:rPr lang="en-GB" sz="2800" dirty="0"/>
              <a:t>studies can generally </a:t>
            </a:r>
            <a:r>
              <a:rPr lang="en-GB" sz="2800" dirty="0" smtClean="0"/>
              <a:t>be</a:t>
            </a:r>
          </a:p>
          <a:p>
            <a:pPr>
              <a:buNone/>
            </a:pPr>
            <a:r>
              <a:rPr lang="en-GB" sz="2800" dirty="0" smtClean="0"/>
              <a:t>considered either as:</a:t>
            </a:r>
          </a:p>
          <a:p>
            <a:pPr lvl="1"/>
            <a:r>
              <a:rPr lang="en-GB" dirty="0" smtClean="0"/>
              <a:t> </a:t>
            </a:r>
            <a:r>
              <a:rPr lang="en-GB" b="1" dirty="0" smtClean="0"/>
              <a:t>Therapeutic </a:t>
            </a:r>
            <a:r>
              <a:rPr lang="en-GB" u="sng" dirty="0" smtClean="0"/>
              <a:t>or</a:t>
            </a:r>
          </a:p>
          <a:p>
            <a:pPr lvl="1"/>
            <a:r>
              <a:rPr lang="en-GB" b="1" dirty="0" smtClean="0"/>
              <a:t> Preventive</a:t>
            </a:r>
            <a:r>
              <a:rPr lang="en-GB" b="1" dirty="0"/>
              <a:t>.</a:t>
            </a:r>
            <a:endParaRPr lang="en-US" b="1" dirty="0"/>
          </a:p>
          <a:p>
            <a:pPr>
              <a:buNone/>
            </a:pPr>
            <a:r>
              <a:rPr lang="en-GB" dirty="0"/>
              <a:t> </a:t>
            </a:r>
            <a:endParaRPr lang="en-US" dirty="0"/>
          </a:p>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t>Experimental studies: </a:t>
            </a:r>
            <a:r>
              <a:rPr lang="en-GB" sz="3600" b="1" i="1" dirty="0" smtClean="0">
                <a:solidFill>
                  <a:srgbClr val="7030A0"/>
                </a:solidFill>
              </a:rPr>
              <a:t>Therapeutic trials </a:t>
            </a:r>
            <a:endParaRPr lang="en-US" sz="3600" b="1" dirty="0">
              <a:solidFill>
                <a:srgbClr val="7030A0"/>
              </a:solidFill>
            </a:endParaRPr>
          </a:p>
        </p:txBody>
      </p:sp>
      <p:sp>
        <p:nvSpPr>
          <p:cNvPr id="3" name="Content Placeholder 2"/>
          <p:cNvSpPr>
            <a:spLocks noGrp="1"/>
          </p:cNvSpPr>
          <p:nvPr>
            <p:ph idx="1"/>
          </p:nvPr>
        </p:nvSpPr>
        <p:spPr>
          <a:xfrm>
            <a:off x="228600" y="1143000"/>
            <a:ext cx="8686800" cy="4983163"/>
          </a:xfrm>
        </p:spPr>
        <p:txBody>
          <a:bodyPr>
            <a:normAutofit/>
          </a:bodyPr>
          <a:lstStyle/>
          <a:p>
            <a:r>
              <a:rPr lang="en-GB" dirty="0" smtClean="0"/>
              <a:t>Are </a:t>
            </a:r>
            <a:r>
              <a:rPr lang="en-GB" dirty="0"/>
              <a:t>conducted among patients with a particular disease to determine the ability of an agent or procedure </a:t>
            </a:r>
            <a:r>
              <a:rPr lang="en-GB" dirty="0" smtClean="0"/>
              <a:t>to:</a:t>
            </a:r>
          </a:p>
          <a:p>
            <a:pPr lvl="1"/>
            <a:r>
              <a:rPr lang="en-GB" dirty="0" smtClean="0"/>
              <a:t>diminish </a:t>
            </a:r>
            <a:r>
              <a:rPr lang="en-GB" dirty="0"/>
              <a:t>symptoms, </a:t>
            </a:r>
            <a:endParaRPr lang="en-GB" dirty="0" smtClean="0"/>
          </a:p>
          <a:p>
            <a:pPr lvl="1"/>
            <a:r>
              <a:rPr lang="en-GB" dirty="0" smtClean="0"/>
              <a:t>prevent </a:t>
            </a:r>
            <a:r>
              <a:rPr lang="en-GB" dirty="0"/>
              <a:t>recurrence, or </a:t>
            </a:r>
            <a:endParaRPr lang="en-GB" dirty="0" smtClean="0"/>
          </a:p>
          <a:p>
            <a:pPr lvl="1"/>
            <a:r>
              <a:rPr lang="en-GB" dirty="0" smtClean="0"/>
              <a:t>decrease </a:t>
            </a:r>
            <a:r>
              <a:rPr lang="en-GB" dirty="0"/>
              <a:t>risk of death from that disease.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Experimental studies: </a:t>
            </a:r>
            <a:r>
              <a:rPr lang="en-GB" sz="3600" i="1" dirty="0" smtClean="0">
                <a:solidFill>
                  <a:srgbClr val="7030A0"/>
                </a:solidFill>
              </a:rPr>
              <a:t>Preventive trials</a:t>
            </a:r>
            <a:endParaRPr lang="en-US" sz="3600" dirty="0"/>
          </a:p>
        </p:txBody>
      </p:sp>
      <p:sp>
        <p:nvSpPr>
          <p:cNvPr id="3" name="Content Placeholder 2"/>
          <p:cNvSpPr>
            <a:spLocks noGrp="1"/>
          </p:cNvSpPr>
          <p:nvPr>
            <p:ph idx="1"/>
          </p:nvPr>
        </p:nvSpPr>
        <p:spPr>
          <a:xfrm>
            <a:off x="228600" y="1219200"/>
            <a:ext cx="8763000" cy="4906963"/>
          </a:xfrm>
        </p:spPr>
        <p:txBody>
          <a:bodyPr>
            <a:normAutofit/>
          </a:bodyPr>
          <a:lstStyle/>
          <a:p>
            <a:r>
              <a:rPr lang="en-GB" sz="3000" dirty="0" smtClean="0"/>
              <a:t>Involve </a:t>
            </a:r>
            <a:r>
              <a:rPr lang="en-GB" sz="3000" dirty="0"/>
              <a:t>the evaluation of whether an agent or procedure reduces the risk of developing disease among those free from that condition.  </a:t>
            </a:r>
            <a:endParaRPr lang="en-GB" sz="3000" dirty="0" smtClean="0"/>
          </a:p>
          <a:p>
            <a:pPr>
              <a:buNone/>
            </a:pPr>
            <a:endParaRPr lang="en-GB" sz="3000" dirty="0" smtClean="0"/>
          </a:p>
          <a:p>
            <a:r>
              <a:rPr lang="en-GB" sz="3000" dirty="0" smtClean="0"/>
              <a:t>Can be </a:t>
            </a:r>
            <a:r>
              <a:rPr lang="en-GB" sz="3000" dirty="0"/>
              <a:t>conducted among health individuals at usual risk or those already recognized to be at high risk of developing a </a:t>
            </a:r>
            <a:r>
              <a:rPr lang="en-GB" sz="3000" dirty="0" smtClean="0"/>
              <a:t>disease (e.g. </a:t>
            </a:r>
            <a:r>
              <a:rPr lang="en-GB" sz="3000" dirty="0" smtClean="0">
                <a:solidFill>
                  <a:schemeClr val="tx2"/>
                </a:solidFill>
              </a:rPr>
              <a:t>Community trials</a:t>
            </a:r>
            <a:r>
              <a:rPr lang="en-GB" sz="3000" dirty="0" smtClean="0"/>
              <a:t>)</a:t>
            </a:r>
          </a:p>
          <a:p>
            <a:pPr lvl="1"/>
            <a:r>
              <a:rPr lang="en-GB" sz="2600" dirty="0" smtClean="0"/>
              <a:t>e.g. Health education, vaccination programs.</a:t>
            </a:r>
          </a:p>
          <a:p>
            <a:pPr>
              <a:buNone/>
            </a:pPr>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p:spPr>
        <p:txBody>
          <a:bodyPr>
            <a:normAutofit/>
          </a:bodyPr>
          <a:lstStyle/>
          <a:p>
            <a:r>
              <a:rPr lang="en-US" sz="3600" b="1" dirty="0" smtClean="0"/>
              <a:t>Experimental Studies: </a:t>
            </a:r>
            <a:r>
              <a:rPr lang="en-US" sz="3600" b="1" dirty="0" smtClean="0">
                <a:solidFill>
                  <a:srgbClr val="7030A0"/>
                </a:solidFill>
              </a:rPr>
              <a:t>Randomization</a:t>
            </a:r>
            <a:endParaRPr lang="en-US" sz="3600" b="1" dirty="0">
              <a:solidFill>
                <a:srgbClr val="7030A0"/>
              </a:solidFill>
            </a:endParaRPr>
          </a:p>
        </p:txBody>
      </p:sp>
      <p:sp>
        <p:nvSpPr>
          <p:cNvPr id="3" name="Content Placeholder 2"/>
          <p:cNvSpPr>
            <a:spLocks noGrp="1"/>
          </p:cNvSpPr>
          <p:nvPr>
            <p:ph idx="1"/>
          </p:nvPr>
        </p:nvSpPr>
        <p:spPr>
          <a:xfrm>
            <a:off x="228600" y="990600"/>
            <a:ext cx="8686800" cy="5334000"/>
          </a:xfrm>
        </p:spPr>
        <p:txBody>
          <a:bodyPr>
            <a:noAutofit/>
          </a:bodyPr>
          <a:lstStyle/>
          <a:p>
            <a:r>
              <a:rPr lang="en-GB" sz="3000" dirty="0" smtClean="0"/>
              <a:t>Randomization is the allocation of study participants to study groups/arms at random.</a:t>
            </a:r>
          </a:p>
          <a:p>
            <a:r>
              <a:rPr lang="en-GB" sz="3000" dirty="0" smtClean="0"/>
              <a:t>The </a:t>
            </a:r>
            <a:r>
              <a:rPr lang="en-GB" sz="3000" dirty="0"/>
              <a:t>subjects are </a:t>
            </a:r>
            <a:r>
              <a:rPr lang="en-GB" sz="3000" dirty="0" smtClean="0"/>
              <a:t>usually randomized </a:t>
            </a:r>
            <a:r>
              <a:rPr lang="en-GB" sz="3000" dirty="0"/>
              <a:t>to the study </a:t>
            </a:r>
            <a:r>
              <a:rPr lang="en-GB" sz="3000" dirty="0" smtClean="0"/>
              <a:t>groups (or arms). </a:t>
            </a:r>
          </a:p>
          <a:p>
            <a:pPr lvl="1"/>
            <a:r>
              <a:rPr lang="en-GB" sz="3000" dirty="0" smtClean="0"/>
              <a:t> </a:t>
            </a:r>
            <a:r>
              <a:rPr lang="en-GB" sz="3000" dirty="0"/>
              <a:t>The purpose of </a:t>
            </a:r>
            <a:r>
              <a:rPr lang="en-GB" sz="3000" dirty="0">
                <a:solidFill>
                  <a:srgbClr val="7030A0"/>
                </a:solidFill>
              </a:rPr>
              <a:t>randomization</a:t>
            </a:r>
            <a:r>
              <a:rPr lang="en-GB" sz="3000" dirty="0"/>
              <a:t> is to ensure comparability of the groups with respect to baseline characteristics</a:t>
            </a:r>
            <a:r>
              <a:rPr lang="en-GB" sz="3000" dirty="0" smtClean="0"/>
              <a:t>.</a:t>
            </a:r>
          </a:p>
          <a:p>
            <a:pPr lvl="2"/>
            <a:r>
              <a:rPr lang="en-GB" sz="2600" dirty="0" smtClean="0"/>
              <a:t>Controlling for ‘</a:t>
            </a:r>
            <a:r>
              <a:rPr lang="en-GB" sz="2600" b="1" i="1" dirty="0" smtClean="0"/>
              <a:t>confounding</a:t>
            </a:r>
            <a:r>
              <a:rPr lang="en-GB" sz="2600" dirty="0" smtClean="0"/>
              <a:t>’.</a:t>
            </a:r>
            <a:endParaRPr lang="en-US" sz="2600" dirty="0"/>
          </a:p>
          <a:p>
            <a:pPr>
              <a:buNone/>
            </a:pPr>
            <a:endParaRPr lang="en-US" sz="3000" dirty="0"/>
          </a:p>
          <a:p>
            <a:endParaRPr lang="en-US" sz="3000"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5"/>
          <p:cNvSpPr txBox="1">
            <a:spLocks noChangeArrowheads="1"/>
          </p:cNvSpPr>
          <p:nvPr/>
        </p:nvSpPr>
        <p:spPr bwMode="auto">
          <a:xfrm>
            <a:off x="6296025" y="4581525"/>
            <a:ext cx="2847975" cy="682625"/>
          </a:xfrm>
          <a:prstGeom prst="rect">
            <a:avLst/>
          </a:prstGeom>
          <a:noFill/>
          <a:ln w="9525">
            <a:noFill/>
            <a:miter lim="800000"/>
            <a:headEnd/>
            <a:tailEnd/>
          </a:ln>
        </p:spPr>
        <p:txBody>
          <a:bodyPr lIns="0" tIns="0" rIns="0" bIns="0"/>
          <a:lstStyle/>
          <a:p>
            <a:r>
              <a:rPr lang="en-ZA" sz="2400"/>
              <a:t>Do </a:t>
            </a:r>
            <a:r>
              <a:rPr lang="en-ZA" sz="2400" u="sng"/>
              <a:t>not</a:t>
            </a:r>
            <a:r>
              <a:rPr lang="en-ZA" sz="2400"/>
              <a:t> develop outcome of interest</a:t>
            </a:r>
          </a:p>
        </p:txBody>
      </p:sp>
      <p:sp>
        <p:nvSpPr>
          <p:cNvPr id="44035" name="Text Box 6"/>
          <p:cNvSpPr txBox="1">
            <a:spLocks noChangeArrowheads="1"/>
          </p:cNvSpPr>
          <p:nvPr/>
        </p:nvSpPr>
        <p:spPr bwMode="auto">
          <a:xfrm>
            <a:off x="6296025" y="3140075"/>
            <a:ext cx="2398713" cy="682625"/>
          </a:xfrm>
          <a:prstGeom prst="rect">
            <a:avLst/>
          </a:prstGeom>
          <a:noFill/>
          <a:ln w="9525">
            <a:noFill/>
            <a:miter lim="800000"/>
            <a:headEnd/>
            <a:tailEnd/>
          </a:ln>
        </p:spPr>
        <p:txBody>
          <a:bodyPr lIns="0" tIns="0" rIns="0" bIns="0"/>
          <a:lstStyle/>
          <a:p>
            <a:r>
              <a:rPr lang="en-ZA" sz="2400"/>
              <a:t>Have outcome of interest</a:t>
            </a:r>
          </a:p>
        </p:txBody>
      </p:sp>
      <p:sp>
        <p:nvSpPr>
          <p:cNvPr id="44036" name="Text Box 8"/>
          <p:cNvSpPr txBox="1">
            <a:spLocks noChangeArrowheads="1"/>
          </p:cNvSpPr>
          <p:nvPr/>
        </p:nvSpPr>
        <p:spPr bwMode="auto">
          <a:xfrm>
            <a:off x="2119313" y="4005263"/>
            <a:ext cx="2182812" cy="454025"/>
          </a:xfrm>
          <a:prstGeom prst="rect">
            <a:avLst/>
          </a:prstGeom>
          <a:noFill/>
          <a:ln w="9525">
            <a:noFill/>
            <a:miter lim="800000"/>
            <a:headEnd/>
            <a:tailEnd/>
          </a:ln>
        </p:spPr>
        <p:txBody>
          <a:bodyPr lIns="0" tIns="0" rIns="0" bIns="0"/>
          <a:lstStyle/>
          <a:p>
            <a:r>
              <a:rPr lang="en-ZA" sz="2400"/>
              <a:t>No exposure</a:t>
            </a:r>
          </a:p>
        </p:txBody>
      </p:sp>
      <p:sp>
        <p:nvSpPr>
          <p:cNvPr id="44037" name="Text Box 9"/>
          <p:cNvSpPr txBox="1">
            <a:spLocks noChangeArrowheads="1"/>
          </p:cNvSpPr>
          <p:nvPr/>
        </p:nvSpPr>
        <p:spPr bwMode="auto">
          <a:xfrm>
            <a:off x="2190750" y="1412875"/>
            <a:ext cx="1822450" cy="360363"/>
          </a:xfrm>
          <a:prstGeom prst="rect">
            <a:avLst/>
          </a:prstGeom>
          <a:noFill/>
          <a:ln w="9525">
            <a:noFill/>
            <a:miter lim="800000"/>
            <a:headEnd/>
            <a:tailEnd/>
          </a:ln>
        </p:spPr>
        <p:txBody>
          <a:bodyPr lIns="0" tIns="0" rIns="0" bIns="0"/>
          <a:lstStyle/>
          <a:p>
            <a:r>
              <a:rPr lang="en-ZA" sz="2400"/>
              <a:t>Exposure</a:t>
            </a:r>
          </a:p>
        </p:txBody>
      </p:sp>
      <p:sp>
        <p:nvSpPr>
          <p:cNvPr id="44038" name="Text Box 10"/>
          <p:cNvSpPr txBox="1">
            <a:spLocks noChangeArrowheads="1"/>
          </p:cNvSpPr>
          <p:nvPr/>
        </p:nvSpPr>
        <p:spPr bwMode="auto">
          <a:xfrm>
            <a:off x="2411413" y="2636838"/>
            <a:ext cx="2786062" cy="682625"/>
          </a:xfrm>
          <a:prstGeom prst="rect">
            <a:avLst/>
          </a:prstGeom>
          <a:noFill/>
          <a:ln w="9525">
            <a:noFill/>
            <a:miter lim="800000"/>
            <a:headEnd/>
            <a:tailEnd/>
          </a:ln>
        </p:spPr>
        <p:txBody>
          <a:bodyPr lIns="0" tIns="0" rIns="0" bIns="0"/>
          <a:lstStyle/>
          <a:p>
            <a:r>
              <a:rPr lang="en-ZA" sz="2800" b="1">
                <a:solidFill>
                  <a:srgbClr val="009900"/>
                </a:solidFill>
              </a:rPr>
              <a:t>Randomisation</a:t>
            </a:r>
          </a:p>
        </p:txBody>
      </p:sp>
      <p:sp>
        <p:nvSpPr>
          <p:cNvPr id="44039" name="Text Box 11"/>
          <p:cNvSpPr txBox="1">
            <a:spLocks noChangeArrowheads="1"/>
          </p:cNvSpPr>
          <p:nvPr/>
        </p:nvSpPr>
        <p:spPr bwMode="auto">
          <a:xfrm>
            <a:off x="250825" y="1989138"/>
            <a:ext cx="1639888" cy="1944687"/>
          </a:xfrm>
          <a:prstGeom prst="rect">
            <a:avLst/>
          </a:prstGeom>
          <a:noFill/>
          <a:ln w="9525">
            <a:noFill/>
            <a:miter lim="800000"/>
            <a:headEnd/>
            <a:tailEnd/>
          </a:ln>
        </p:spPr>
        <p:txBody>
          <a:bodyPr lIns="0" tIns="0" rIns="0" bIns="0"/>
          <a:lstStyle/>
          <a:p>
            <a:r>
              <a:rPr lang="en-ZA" sz="2400" i="1"/>
              <a:t>Study population without the outcome of interest</a:t>
            </a:r>
          </a:p>
        </p:txBody>
      </p:sp>
      <p:sp>
        <p:nvSpPr>
          <p:cNvPr id="44040" name="Line 12"/>
          <p:cNvSpPr>
            <a:spLocks noChangeShapeType="1"/>
          </p:cNvSpPr>
          <p:nvPr/>
        </p:nvSpPr>
        <p:spPr bwMode="auto">
          <a:xfrm>
            <a:off x="2887663" y="3084513"/>
            <a:ext cx="0" cy="682625"/>
          </a:xfrm>
          <a:prstGeom prst="line">
            <a:avLst/>
          </a:prstGeom>
          <a:noFill/>
          <a:ln w="9525">
            <a:solidFill>
              <a:srgbClr val="000000"/>
            </a:solidFill>
            <a:round/>
            <a:headEnd/>
            <a:tailEnd type="triangle" w="med" len="med"/>
          </a:ln>
        </p:spPr>
        <p:txBody>
          <a:bodyPr/>
          <a:lstStyle/>
          <a:p>
            <a:endParaRPr lang="en-US"/>
          </a:p>
        </p:txBody>
      </p:sp>
      <p:sp>
        <p:nvSpPr>
          <p:cNvPr id="44041" name="Line 13"/>
          <p:cNvSpPr>
            <a:spLocks noChangeShapeType="1"/>
          </p:cNvSpPr>
          <p:nvPr/>
        </p:nvSpPr>
        <p:spPr bwMode="auto">
          <a:xfrm>
            <a:off x="2911475" y="1844675"/>
            <a:ext cx="0" cy="682625"/>
          </a:xfrm>
          <a:prstGeom prst="line">
            <a:avLst/>
          </a:prstGeom>
          <a:noFill/>
          <a:ln w="9525">
            <a:solidFill>
              <a:srgbClr val="000000"/>
            </a:solidFill>
            <a:round/>
            <a:headEnd type="triangle" w="med" len="med"/>
            <a:tailEnd/>
          </a:ln>
        </p:spPr>
        <p:txBody>
          <a:bodyPr/>
          <a:lstStyle/>
          <a:p>
            <a:endParaRPr lang="en-US"/>
          </a:p>
        </p:txBody>
      </p:sp>
      <p:sp>
        <p:nvSpPr>
          <p:cNvPr id="44042" name="Line 14"/>
          <p:cNvSpPr>
            <a:spLocks noChangeShapeType="1"/>
          </p:cNvSpPr>
          <p:nvPr/>
        </p:nvSpPr>
        <p:spPr bwMode="auto">
          <a:xfrm>
            <a:off x="1835150" y="2852738"/>
            <a:ext cx="495300" cy="0"/>
          </a:xfrm>
          <a:prstGeom prst="line">
            <a:avLst/>
          </a:prstGeom>
          <a:noFill/>
          <a:ln w="9525">
            <a:solidFill>
              <a:srgbClr val="000000"/>
            </a:solidFill>
            <a:round/>
            <a:headEnd/>
            <a:tailEnd type="triangle" w="med" len="med"/>
          </a:ln>
        </p:spPr>
        <p:txBody>
          <a:bodyPr/>
          <a:lstStyle/>
          <a:p>
            <a:endParaRPr lang="en-US"/>
          </a:p>
        </p:txBody>
      </p:sp>
      <p:sp>
        <p:nvSpPr>
          <p:cNvPr id="44043" name="Line 15"/>
          <p:cNvSpPr>
            <a:spLocks noChangeShapeType="1"/>
          </p:cNvSpPr>
          <p:nvPr/>
        </p:nvSpPr>
        <p:spPr bwMode="auto">
          <a:xfrm flipV="1">
            <a:off x="3559175" y="947738"/>
            <a:ext cx="2311400" cy="681037"/>
          </a:xfrm>
          <a:prstGeom prst="line">
            <a:avLst/>
          </a:prstGeom>
          <a:noFill/>
          <a:ln w="9525">
            <a:solidFill>
              <a:srgbClr val="000000"/>
            </a:solidFill>
            <a:round/>
            <a:headEnd/>
            <a:tailEnd type="triangle" w="med" len="med"/>
          </a:ln>
        </p:spPr>
        <p:txBody>
          <a:bodyPr/>
          <a:lstStyle/>
          <a:p>
            <a:endParaRPr lang="en-US"/>
          </a:p>
        </p:txBody>
      </p:sp>
      <p:sp>
        <p:nvSpPr>
          <p:cNvPr id="44044" name="Line 16"/>
          <p:cNvSpPr>
            <a:spLocks noChangeShapeType="1"/>
          </p:cNvSpPr>
          <p:nvPr/>
        </p:nvSpPr>
        <p:spPr bwMode="auto">
          <a:xfrm>
            <a:off x="3559175" y="1628775"/>
            <a:ext cx="2311400" cy="682625"/>
          </a:xfrm>
          <a:prstGeom prst="line">
            <a:avLst/>
          </a:prstGeom>
          <a:noFill/>
          <a:ln w="9525">
            <a:solidFill>
              <a:srgbClr val="000000"/>
            </a:solidFill>
            <a:round/>
            <a:headEnd/>
            <a:tailEnd type="triangle" w="med" len="med"/>
          </a:ln>
        </p:spPr>
        <p:txBody>
          <a:bodyPr/>
          <a:lstStyle/>
          <a:p>
            <a:endParaRPr lang="en-US"/>
          </a:p>
        </p:txBody>
      </p:sp>
      <p:sp>
        <p:nvSpPr>
          <p:cNvPr id="44045" name="Line 17"/>
          <p:cNvSpPr>
            <a:spLocks noChangeShapeType="1"/>
          </p:cNvSpPr>
          <p:nvPr/>
        </p:nvSpPr>
        <p:spPr bwMode="auto">
          <a:xfrm flipV="1">
            <a:off x="3919538" y="3465513"/>
            <a:ext cx="2311400" cy="682625"/>
          </a:xfrm>
          <a:prstGeom prst="line">
            <a:avLst/>
          </a:prstGeom>
          <a:noFill/>
          <a:ln w="9525">
            <a:solidFill>
              <a:srgbClr val="000000"/>
            </a:solidFill>
            <a:round/>
            <a:headEnd/>
            <a:tailEnd type="triangle" w="med" len="med"/>
          </a:ln>
        </p:spPr>
        <p:txBody>
          <a:bodyPr/>
          <a:lstStyle/>
          <a:p>
            <a:endParaRPr lang="en-US"/>
          </a:p>
        </p:txBody>
      </p:sp>
      <p:sp>
        <p:nvSpPr>
          <p:cNvPr id="44046" name="Line 18"/>
          <p:cNvSpPr>
            <a:spLocks noChangeShapeType="1"/>
          </p:cNvSpPr>
          <p:nvPr/>
        </p:nvSpPr>
        <p:spPr bwMode="auto">
          <a:xfrm>
            <a:off x="3919538" y="4148138"/>
            <a:ext cx="2311400" cy="682625"/>
          </a:xfrm>
          <a:prstGeom prst="line">
            <a:avLst/>
          </a:prstGeom>
          <a:noFill/>
          <a:ln w="9525">
            <a:solidFill>
              <a:srgbClr val="000000"/>
            </a:solidFill>
            <a:round/>
            <a:headEnd/>
            <a:tailEnd type="triangle" w="med" len="med"/>
          </a:ln>
        </p:spPr>
        <p:txBody>
          <a:bodyPr/>
          <a:lstStyle/>
          <a:p>
            <a:endParaRPr lang="en-US"/>
          </a:p>
        </p:txBody>
      </p:sp>
      <p:sp>
        <p:nvSpPr>
          <p:cNvPr id="44047" name="Line 19"/>
          <p:cNvSpPr>
            <a:spLocks noChangeShapeType="1"/>
          </p:cNvSpPr>
          <p:nvPr/>
        </p:nvSpPr>
        <p:spPr bwMode="auto">
          <a:xfrm>
            <a:off x="468313" y="6092825"/>
            <a:ext cx="7926387" cy="0"/>
          </a:xfrm>
          <a:prstGeom prst="line">
            <a:avLst/>
          </a:prstGeom>
          <a:noFill/>
          <a:ln w="63500">
            <a:solidFill>
              <a:srgbClr val="000000"/>
            </a:solidFill>
            <a:round/>
            <a:headEnd/>
            <a:tailEnd type="triangle" w="med" len="med"/>
          </a:ln>
        </p:spPr>
        <p:txBody>
          <a:bodyPr/>
          <a:lstStyle/>
          <a:p>
            <a:endParaRPr lang="en-US"/>
          </a:p>
        </p:txBody>
      </p:sp>
      <p:sp>
        <p:nvSpPr>
          <p:cNvPr id="44048" name="Text Box 20"/>
          <p:cNvSpPr txBox="1">
            <a:spLocks noChangeArrowheads="1"/>
          </p:cNvSpPr>
          <p:nvPr/>
        </p:nvSpPr>
        <p:spPr bwMode="auto">
          <a:xfrm>
            <a:off x="5935663" y="1989138"/>
            <a:ext cx="2849562" cy="682625"/>
          </a:xfrm>
          <a:prstGeom prst="rect">
            <a:avLst/>
          </a:prstGeom>
          <a:noFill/>
          <a:ln w="9525">
            <a:noFill/>
            <a:miter lim="800000"/>
            <a:headEnd/>
            <a:tailEnd/>
          </a:ln>
        </p:spPr>
        <p:txBody>
          <a:bodyPr lIns="0" tIns="0" rIns="0" bIns="0"/>
          <a:lstStyle/>
          <a:p>
            <a:r>
              <a:rPr lang="en-ZA" sz="2400"/>
              <a:t>Do </a:t>
            </a:r>
            <a:r>
              <a:rPr lang="en-ZA" sz="2400" u="sng"/>
              <a:t>not</a:t>
            </a:r>
            <a:r>
              <a:rPr lang="en-ZA" sz="2400"/>
              <a:t> develop outcome of interest</a:t>
            </a:r>
          </a:p>
        </p:txBody>
      </p:sp>
      <p:sp>
        <p:nvSpPr>
          <p:cNvPr id="44049" name="Text Box 21"/>
          <p:cNvSpPr txBox="1">
            <a:spLocks noChangeArrowheads="1"/>
          </p:cNvSpPr>
          <p:nvPr/>
        </p:nvSpPr>
        <p:spPr bwMode="auto">
          <a:xfrm>
            <a:off x="5935663" y="547688"/>
            <a:ext cx="2249487" cy="682625"/>
          </a:xfrm>
          <a:prstGeom prst="rect">
            <a:avLst/>
          </a:prstGeom>
          <a:noFill/>
          <a:ln w="9525">
            <a:noFill/>
            <a:miter lim="800000"/>
            <a:headEnd/>
            <a:tailEnd/>
          </a:ln>
        </p:spPr>
        <p:txBody>
          <a:bodyPr lIns="0" tIns="0" rIns="0" bIns="0"/>
          <a:lstStyle/>
          <a:p>
            <a:r>
              <a:rPr lang="en-ZA" sz="2400"/>
              <a:t>Have outcome of interest</a:t>
            </a:r>
          </a:p>
        </p:txBody>
      </p:sp>
      <p:sp>
        <p:nvSpPr>
          <p:cNvPr id="44050" name="Text Box 22"/>
          <p:cNvSpPr txBox="1">
            <a:spLocks noChangeArrowheads="1"/>
          </p:cNvSpPr>
          <p:nvPr/>
        </p:nvSpPr>
        <p:spPr bwMode="auto">
          <a:xfrm>
            <a:off x="4068763" y="6235700"/>
            <a:ext cx="1016000" cy="422275"/>
          </a:xfrm>
          <a:prstGeom prst="rect">
            <a:avLst/>
          </a:prstGeom>
          <a:noFill/>
          <a:ln w="9525">
            <a:noFill/>
            <a:miter lim="800000"/>
            <a:headEnd/>
            <a:tailEnd/>
          </a:ln>
        </p:spPr>
        <p:txBody>
          <a:bodyPr lIns="0" tIns="0" rIns="0" bIns="0"/>
          <a:lstStyle/>
          <a:p>
            <a:r>
              <a:rPr lang="en-ZA" sz="2400" i="1"/>
              <a:t>Time</a:t>
            </a:r>
            <a:endParaRPr lang="en-ZA" sz="24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1026" descr="fig 6-1, pg"/>
          <p:cNvPicPr>
            <a:picLocks noChangeAspect="1" noChangeArrowheads="1"/>
          </p:cNvPicPr>
          <p:nvPr/>
        </p:nvPicPr>
        <p:blipFill>
          <a:blip r:embed="rId3"/>
          <a:srcRect/>
          <a:stretch>
            <a:fillRect/>
          </a:stretch>
        </p:blipFill>
        <p:spPr bwMode="auto">
          <a:xfrm>
            <a:off x="1447800" y="1454150"/>
            <a:ext cx="6248400" cy="5099050"/>
          </a:xfrm>
          <a:prstGeom prst="rect">
            <a:avLst/>
          </a:prstGeom>
          <a:noFill/>
          <a:ln w="76200" algn="ctr">
            <a:solidFill>
              <a:srgbClr val="FF0000"/>
            </a:solidFill>
            <a:miter lim="800000"/>
            <a:headEnd/>
            <a:tailEnd/>
          </a:ln>
          <a:effectLst/>
        </p:spPr>
      </p:pic>
      <p:sp>
        <p:nvSpPr>
          <p:cNvPr id="137219" name="Text Box 1027"/>
          <p:cNvSpPr txBox="1">
            <a:spLocks noChangeArrowheads="1"/>
          </p:cNvSpPr>
          <p:nvPr/>
        </p:nvSpPr>
        <p:spPr bwMode="auto">
          <a:xfrm>
            <a:off x="0" y="152400"/>
            <a:ext cx="9144000" cy="1089529"/>
          </a:xfrm>
          <a:prstGeom prst="rect">
            <a:avLst/>
          </a:prstGeom>
          <a:noFill/>
          <a:ln w="9525">
            <a:noFill/>
            <a:miter lim="800000"/>
            <a:headEnd/>
            <a:tailEnd/>
          </a:ln>
          <a:effectLst/>
        </p:spPr>
        <p:txBody>
          <a:bodyPr>
            <a:spAutoFit/>
          </a:bodyPr>
          <a:lstStyle/>
          <a:p>
            <a:pPr algn="ctr">
              <a:lnSpc>
                <a:spcPct val="80000"/>
              </a:lnSpc>
            </a:pPr>
            <a:r>
              <a:rPr lang="en-US" sz="4000" dirty="0"/>
              <a:t>Design of a </a:t>
            </a:r>
          </a:p>
          <a:p>
            <a:pPr algn="ctr">
              <a:lnSpc>
                <a:spcPct val="80000"/>
              </a:lnSpc>
            </a:pPr>
            <a:r>
              <a:rPr lang="en-US" sz="4000" dirty="0"/>
              <a:t>Randomized Clinical Trial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BC20549-68AF-40BB-91BC-083EBFFE0019}" type="slidenum">
              <a:rPr lang="en-US"/>
              <a:pPr/>
              <a:t>39</a:t>
            </a:fld>
            <a:endParaRPr lang="en-US"/>
          </a:p>
        </p:txBody>
      </p:sp>
      <p:sp>
        <p:nvSpPr>
          <p:cNvPr id="192514" name="Rectangle 2"/>
          <p:cNvSpPr>
            <a:spLocks noGrp="1" noChangeArrowheads="1"/>
          </p:cNvSpPr>
          <p:nvPr>
            <p:ph type="title"/>
          </p:nvPr>
        </p:nvSpPr>
        <p:spPr/>
        <p:txBody>
          <a:bodyPr>
            <a:normAutofit/>
          </a:bodyPr>
          <a:lstStyle/>
          <a:p>
            <a:r>
              <a:rPr lang="en-US" sz="3000" b="1" dirty="0"/>
              <a:t>Randomized Clinical Trials</a:t>
            </a:r>
          </a:p>
        </p:txBody>
      </p:sp>
      <p:sp>
        <p:nvSpPr>
          <p:cNvPr id="192515" name="Rectangle 3"/>
          <p:cNvSpPr>
            <a:spLocks noGrp="1" noChangeArrowheads="1"/>
          </p:cNvSpPr>
          <p:nvPr>
            <p:ph type="body" idx="1"/>
          </p:nvPr>
        </p:nvSpPr>
        <p:spPr>
          <a:xfrm>
            <a:off x="304800" y="1295400"/>
            <a:ext cx="8610600" cy="4830763"/>
          </a:xfrm>
        </p:spPr>
        <p:txBody>
          <a:bodyPr/>
          <a:lstStyle/>
          <a:p>
            <a:pPr>
              <a:lnSpc>
                <a:spcPct val="90000"/>
              </a:lnSpc>
            </a:pPr>
            <a:r>
              <a:rPr lang="en-US" sz="2400" dirty="0"/>
              <a:t>In simplest implementation:</a:t>
            </a:r>
          </a:p>
          <a:p>
            <a:pPr lvl="2">
              <a:lnSpc>
                <a:spcPct val="90000"/>
              </a:lnSpc>
            </a:pPr>
            <a:r>
              <a:rPr lang="en-US" dirty="0"/>
              <a:t>Subject enrolls in study</a:t>
            </a:r>
          </a:p>
          <a:p>
            <a:pPr lvl="2">
              <a:lnSpc>
                <a:spcPct val="90000"/>
              </a:lnSpc>
            </a:pPr>
            <a:r>
              <a:rPr lang="en-US" dirty="0"/>
              <a:t>Randomly assigned to one of </a:t>
            </a:r>
            <a:r>
              <a:rPr lang="en-US" dirty="0">
                <a:cs typeface="Arial" charset="0"/>
              </a:rPr>
              <a:t>≥ 2 treatments</a:t>
            </a:r>
          </a:p>
          <a:p>
            <a:pPr lvl="2">
              <a:lnSpc>
                <a:spcPct val="90000"/>
              </a:lnSpc>
            </a:pPr>
            <a:r>
              <a:rPr lang="en-US" dirty="0">
                <a:cs typeface="Arial" charset="0"/>
              </a:rPr>
              <a:t>Followed up until end of study or outcome measure is obtained</a:t>
            </a:r>
            <a:endParaRPr lang="en-US" dirty="0"/>
          </a:p>
          <a:p>
            <a:pPr>
              <a:lnSpc>
                <a:spcPct val="90000"/>
              </a:lnSpc>
            </a:pPr>
            <a:r>
              <a:rPr lang="en-US" sz="2400" dirty="0"/>
              <a:t>Outcome comparisons are made among treatment groups</a:t>
            </a:r>
          </a:p>
          <a:p>
            <a:pPr>
              <a:lnSpc>
                <a:spcPct val="90000"/>
              </a:lnSpc>
            </a:pPr>
            <a:r>
              <a:rPr lang="en-US" sz="2400" dirty="0"/>
              <a:t>Treatment groups should be comparable on measured and unmeasured covariates due to randomization</a:t>
            </a:r>
          </a:p>
          <a:p>
            <a:pPr lvl="2">
              <a:lnSpc>
                <a:spcPct val="90000"/>
              </a:lnSpc>
            </a:pPr>
            <a:r>
              <a:rPr lang="en-US" dirty="0"/>
              <a:t>Strongest design to establish causal relationships</a:t>
            </a:r>
          </a:p>
          <a:p>
            <a:pPr>
              <a:lnSpc>
                <a:spcPct val="90000"/>
              </a:lnSpc>
            </a:pPr>
            <a:r>
              <a:rPr lang="en-US" sz="2400" dirty="0"/>
              <a:t>May be beneficial to blind subjects/investigators to treatment groups</a:t>
            </a:r>
          </a:p>
          <a:p>
            <a:pPr>
              <a:lnSpc>
                <a:spcPct val="90000"/>
              </a:lnSpc>
            </a:pPr>
            <a:endParaRPr lang="en-US" sz="2400" dirty="0"/>
          </a:p>
        </p:txBody>
      </p:sp>
    </p:spTree>
  </p:cSld>
  <p:clrMapOvr>
    <a:masterClrMapping/>
  </p:clrMapOvr>
  <p:transition advTm="67406"/>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274638"/>
            <a:ext cx="8610600" cy="1143000"/>
          </a:xfrm>
          <a:noFill/>
          <a:ln/>
        </p:spPr>
        <p:txBody>
          <a:bodyPr>
            <a:normAutofit fontScale="90000"/>
          </a:bodyPr>
          <a:lstStyle/>
          <a:p>
            <a:pPr algn="l"/>
            <a:r>
              <a:rPr lang="en-US" sz="3600" b="1" dirty="0" smtClean="0"/>
              <a:t>Experimental Studies</a:t>
            </a:r>
            <a:r>
              <a:rPr lang="en-US" sz="3600" dirty="0" smtClean="0"/>
              <a:t>: </a:t>
            </a:r>
            <a:r>
              <a:rPr lang="en-US" sz="3600" i="1" dirty="0" smtClean="0">
                <a:solidFill>
                  <a:srgbClr val="7030A0"/>
                </a:solidFill>
              </a:rPr>
              <a:t>Quasi-Experimental </a:t>
            </a:r>
            <a:r>
              <a:rPr lang="en-US" sz="3600" i="1" dirty="0">
                <a:solidFill>
                  <a:srgbClr val="7030A0"/>
                </a:solidFill>
              </a:rPr>
              <a:t>Designs</a:t>
            </a:r>
          </a:p>
        </p:txBody>
      </p:sp>
      <p:sp>
        <p:nvSpPr>
          <p:cNvPr id="9219" name="Rectangle 3"/>
          <p:cNvSpPr>
            <a:spLocks noGrp="1" noChangeArrowheads="1"/>
          </p:cNvSpPr>
          <p:nvPr>
            <p:ph type="body" idx="1"/>
          </p:nvPr>
        </p:nvSpPr>
        <p:spPr>
          <a:xfrm>
            <a:off x="457200" y="1371600"/>
            <a:ext cx="8382000" cy="4754563"/>
          </a:xfrm>
          <a:noFill/>
          <a:ln/>
        </p:spPr>
        <p:txBody>
          <a:bodyPr>
            <a:normAutofit lnSpcReduction="10000"/>
          </a:bodyPr>
          <a:lstStyle/>
          <a:p>
            <a:r>
              <a:rPr lang="en-US" sz="3000" dirty="0"/>
              <a:t>Groups or subjects </a:t>
            </a:r>
            <a:r>
              <a:rPr lang="en-US" sz="3000" i="1" dirty="0"/>
              <a:t>not </a:t>
            </a:r>
            <a:r>
              <a:rPr lang="en-US" sz="3000" dirty="0"/>
              <a:t>randomly assigned</a:t>
            </a:r>
          </a:p>
          <a:p>
            <a:pPr lvl="1"/>
            <a:r>
              <a:rPr lang="en-US" sz="3000" dirty="0"/>
              <a:t>e.g., sample of convenience</a:t>
            </a:r>
          </a:p>
          <a:p>
            <a:r>
              <a:rPr lang="en-US" sz="3000" dirty="0"/>
              <a:t>May not have a comparison group</a:t>
            </a:r>
          </a:p>
          <a:p>
            <a:r>
              <a:rPr lang="en-US" sz="3000" dirty="0"/>
              <a:t>Typical of clinical research</a:t>
            </a:r>
          </a:p>
          <a:p>
            <a:pPr lvl="1"/>
            <a:r>
              <a:rPr lang="en-US" sz="3000" dirty="0"/>
              <a:t>e.g., within subjects repeated measures</a:t>
            </a:r>
          </a:p>
          <a:p>
            <a:r>
              <a:rPr lang="en-US" sz="3000" dirty="0"/>
              <a:t>Less “subject-intensive</a:t>
            </a:r>
            <a:r>
              <a:rPr lang="en-US" sz="3000" dirty="0" smtClean="0"/>
              <a:t>”</a:t>
            </a:r>
          </a:p>
          <a:p>
            <a:pPr>
              <a:buNone/>
            </a:pPr>
            <a:r>
              <a:rPr lang="en-US" sz="2800" b="1" u="sng" dirty="0" smtClean="0"/>
              <a:t>Note:</a:t>
            </a:r>
            <a:r>
              <a:rPr lang="en-US" sz="2800" b="1" dirty="0" smtClean="0"/>
              <a:t>  </a:t>
            </a:r>
          </a:p>
          <a:p>
            <a:pPr>
              <a:buNone/>
            </a:pPr>
            <a:r>
              <a:rPr lang="en-US" sz="2800" b="1" dirty="0" smtClean="0"/>
              <a:t> </a:t>
            </a:r>
            <a:r>
              <a:rPr lang="en-US" sz="2800" dirty="0" smtClean="0"/>
              <a:t>Other Types of Experimental Studies are also</a:t>
            </a:r>
          </a:p>
          <a:p>
            <a:pPr>
              <a:buNone/>
            </a:pPr>
            <a:r>
              <a:rPr lang="en-US" sz="2800" dirty="0" smtClean="0"/>
              <a:t>designed.</a:t>
            </a:r>
          </a:p>
          <a:p>
            <a:pPr>
              <a:buNone/>
            </a:pPr>
            <a:endParaRPr lang="en-US" sz="3000" dirty="0"/>
          </a:p>
        </p:txBody>
      </p:sp>
    </p:spTree>
  </p:cSld>
  <p:clrMapOvr>
    <a:masterClrMapping/>
  </p:clrMapOvr>
  <p:transition spd="med">
    <p:cover dir="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26"/>
          <p:cNvSpPr>
            <a:spLocks noGrp="1" noChangeArrowheads="1"/>
          </p:cNvSpPr>
          <p:nvPr>
            <p:ph type="title"/>
          </p:nvPr>
        </p:nvSpPr>
        <p:spPr>
          <a:xfrm>
            <a:off x="0" y="266700"/>
            <a:ext cx="9144000" cy="707886"/>
          </a:xfrm>
          <a:noFill/>
        </p:spPr>
        <p:txBody>
          <a:bodyPr>
            <a:spAutoFit/>
          </a:bodyPr>
          <a:lstStyle/>
          <a:p>
            <a:r>
              <a:rPr lang="en-US" sz="4000" dirty="0" smtClean="0"/>
              <a:t>Masking </a:t>
            </a:r>
            <a:r>
              <a:rPr lang="en-US" sz="4000" dirty="0"/>
              <a:t>(Blinding)</a:t>
            </a:r>
          </a:p>
        </p:txBody>
      </p:sp>
      <p:sp>
        <p:nvSpPr>
          <p:cNvPr id="148483" name="Rectangle 1027"/>
          <p:cNvSpPr>
            <a:spLocks noGrp="1" noChangeArrowheads="1"/>
          </p:cNvSpPr>
          <p:nvPr>
            <p:ph type="body" idx="1"/>
          </p:nvPr>
        </p:nvSpPr>
        <p:spPr>
          <a:xfrm>
            <a:off x="228600" y="1143000"/>
            <a:ext cx="8686800" cy="5090624"/>
          </a:xfrm>
          <a:noFill/>
        </p:spPr>
        <p:txBody>
          <a:bodyPr wrap="square">
            <a:spAutoFit/>
          </a:bodyPr>
          <a:lstStyle/>
          <a:p>
            <a:r>
              <a:rPr lang="en-US" sz="2800" dirty="0"/>
              <a:t>Attempt to eliminate biases &amp; preconceptions</a:t>
            </a:r>
          </a:p>
          <a:p>
            <a:r>
              <a:rPr lang="en-US" sz="2800" b="1" i="1" dirty="0"/>
              <a:t>Single-blind</a:t>
            </a:r>
            <a:r>
              <a:rPr lang="en-US" sz="2800" dirty="0"/>
              <a:t> </a:t>
            </a:r>
          </a:p>
          <a:p>
            <a:pPr lvl="1"/>
            <a:r>
              <a:rPr lang="en-US" dirty="0"/>
              <a:t>Subject masking </a:t>
            </a:r>
          </a:p>
          <a:p>
            <a:pPr lvl="1">
              <a:buNone/>
            </a:pPr>
            <a:endParaRPr lang="en-US" dirty="0"/>
          </a:p>
          <a:p>
            <a:r>
              <a:rPr lang="en-US" sz="2800" b="1" i="1" dirty="0"/>
              <a:t>Double-blind</a:t>
            </a:r>
          </a:p>
          <a:p>
            <a:pPr lvl="1"/>
            <a:r>
              <a:rPr lang="en-US" dirty="0"/>
              <a:t>Subject masking and researcher masking</a:t>
            </a:r>
          </a:p>
          <a:p>
            <a:pPr lvl="2"/>
            <a:r>
              <a:rPr lang="en-US" sz="2800" dirty="0">
                <a:solidFill>
                  <a:schemeClr val="bg1"/>
                </a:solidFill>
              </a:rPr>
              <a:t>Data collectors and data analysts</a:t>
            </a:r>
          </a:p>
          <a:p>
            <a:r>
              <a:rPr lang="en-US" sz="2800" b="1" i="1" dirty="0"/>
              <a:t>Triple-blind</a:t>
            </a:r>
          </a:p>
          <a:p>
            <a:pPr lvl="1"/>
            <a:r>
              <a:rPr lang="en-US" dirty="0"/>
              <a:t>Subject masking, researcher masking and study sponsor </a:t>
            </a:r>
            <a:r>
              <a:rPr lang="en-US" dirty="0" smtClean="0"/>
              <a:t>masking/data handler/drug administrator.</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792162"/>
          </a:xfrm>
        </p:spPr>
        <p:txBody>
          <a:bodyPr>
            <a:normAutofit fontScale="90000"/>
          </a:bodyPr>
          <a:lstStyle/>
          <a:p>
            <a:pPr algn="l"/>
            <a:r>
              <a:rPr lang="en-US" sz="4000" dirty="0" smtClean="0"/>
              <a:t/>
            </a:r>
            <a:br>
              <a:rPr lang="en-US" sz="4000" dirty="0" smtClean="0"/>
            </a:br>
            <a:r>
              <a:rPr lang="en-US" sz="4000" dirty="0" smtClean="0"/>
              <a:t>Experimental studies: </a:t>
            </a:r>
            <a:r>
              <a:rPr lang="en-GB" sz="4000" b="1" dirty="0" smtClean="0"/>
              <a:t>Ethical issues </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382000" cy="4983163"/>
          </a:xfrm>
        </p:spPr>
        <p:txBody>
          <a:bodyPr>
            <a:normAutofit fontScale="92500"/>
          </a:bodyPr>
          <a:lstStyle/>
          <a:p>
            <a:pPr>
              <a:buNone/>
            </a:pPr>
            <a:r>
              <a:rPr lang="en-GB" dirty="0" smtClean="0"/>
              <a:t>Although </a:t>
            </a:r>
            <a:r>
              <a:rPr lang="en-GB" dirty="0"/>
              <a:t>scientifically a randomized controlled trial </a:t>
            </a:r>
            <a:endParaRPr lang="en-GB" dirty="0" smtClean="0"/>
          </a:p>
          <a:p>
            <a:pPr>
              <a:buNone/>
            </a:pPr>
            <a:r>
              <a:rPr lang="en-GB" dirty="0" smtClean="0"/>
              <a:t>is </a:t>
            </a:r>
            <a:r>
              <a:rPr lang="en-GB" dirty="0"/>
              <a:t>the </a:t>
            </a:r>
            <a:r>
              <a:rPr lang="en-GB" dirty="0" smtClean="0"/>
              <a:t>best </a:t>
            </a:r>
            <a:r>
              <a:rPr lang="en-GB" dirty="0"/>
              <a:t>way to demonstrate the benefit of </a:t>
            </a:r>
            <a:r>
              <a:rPr lang="en-GB" dirty="0" smtClean="0"/>
              <a:t>a</a:t>
            </a:r>
          </a:p>
          <a:p>
            <a:pPr>
              <a:buNone/>
            </a:pPr>
            <a:r>
              <a:rPr lang="en-GB" dirty="0" smtClean="0"/>
              <a:t> treatment regime</a:t>
            </a:r>
            <a:r>
              <a:rPr lang="en-GB" dirty="0"/>
              <a:t>, its use raises important ethical </a:t>
            </a:r>
            <a:endParaRPr lang="en-GB" dirty="0" smtClean="0"/>
          </a:p>
          <a:p>
            <a:pPr>
              <a:buNone/>
            </a:pPr>
            <a:r>
              <a:rPr lang="en-GB" dirty="0" smtClean="0"/>
              <a:t>issues. </a:t>
            </a:r>
            <a:endParaRPr lang="en-US" dirty="0"/>
          </a:p>
          <a:p>
            <a:r>
              <a:rPr lang="en-GB" dirty="0" smtClean="0"/>
              <a:t> </a:t>
            </a:r>
            <a:r>
              <a:rPr lang="en-GB" dirty="0"/>
              <a:t>Is it justifiable to withhold a treatment from the control group that might be </a:t>
            </a:r>
            <a:r>
              <a:rPr lang="en-GB" dirty="0" smtClean="0"/>
              <a:t>beneficial </a:t>
            </a:r>
            <a:r>
              <a:rPr lang="en-GB" dirty="0"/>
              <a:t>to them?</a:t>
            </a:r>
            <a:endParaRPr lang="en-US" dirty="0"/>
          </a:p>
          <a:p>
            <a:r>
              <a:rPr lang="en-GB" dirty="0" smtClean="0"/>
              <a:t> </a:t>
            </a:r>
            <a:r>
              <a:rPr lang="en-GB" dirty="0"/>
              <a:t>Is randomization justified, or should participants </a:t>
            </a:r>
            <a:r>
              <a:rPr lang="en-GB" dirty="0" smtClean="0"/>
              <a:t>be able </a:t>
            </a:r>
            <a:r>
              <a:rPr lang="en-GB" dirty="0"/>
              <a:t>to choose which </a:t>
            </a:r>
            <a:r>
              <a:rPr lang="en-GB" dirty="0" smtClean="0"/>
              <a:t>group </a:t>
            </a:r>
            <a:r>
              <a:rPr lang="en-GB" dirty="0"/>
              <a:t>they are in?</a:t>
            </a:r>
            <a:endParaRPr lang="en-US" dirty="0"/>
          </a:p>
          <a:p>
            <a:r>
              <a:rPr lang="en-GB" b="1" dirty="0"/>
              <a:t> </a:t>
            </a:r>
            <a:r>
              <a:rPr lang="en-GB" b="1" dirty="0" smtClean="0"/>
              <a:t>Is </a:t>
            </a:r>
            <a:r>
              <a:rPr lang="en-GB" b="1" dirty="0"/>
              <a:t>informed consent necessary</a:t>
            </a:r>
            <a:r>
              <a:rPr lang="en-GB" dirty="0"/>
              <a:t>?</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smtClean="0"/>
              <a:t/>
            </a:r>
            <a:br>
              <a:rPr lang="en-US" sz="3600" dirty="0" smtClean="0"/>
            </a:br>
            <a:r>
              <a:rPr lang="en-US" sz="3600" dirty="0"/>
              <a:t/>
            </a:r>
            <a:br>
              <a:rPr lang="en-US" sz="3600" dirty="0"/>
            </a:br>
            <a:r>
              <a:rPr lang="en-US" sz="3600" b="1" dirty="0" smtClean="0"/>
              <a:t>Experimental studies</a:t>
            </a:r>
            <a:r>
              <a:rPr lang="en-US" sz="3600" dirty="0" smtClean="0"/>
              <a:t>: </a:t>
            </a:r>
            <a:r>
              <a:rPr lang="en-GB" sz="3600" i="1" dirty="0" smtClean="0"/>
              <a:t>Compliance</a:t>
            </a:r>
            <a:r>
              <a:rPr lang="en-US" sz="3600" dirty="0" smtClean="0"/>
              <a:t/>
            </a:r>
            <a:br>
              <a:rPr lang="en-US" sz="3600" dirty="0" smtClean="0"/>
            </a:br>
            <a:r>
              <a:rPr lang="en-GB" sz="3600" b="1" dirty="0" smtClean="0"/>
              <a:t> </a:t>
            </a:r>
            <a:r>
              <a:rPr lang="en-US" sz="3600" dirty="0" smtClean="0"/>
              <a:t/>
            </a:r>
            <a:br>
              <a:rPr lang="en-US" sz="3600" dirty="0" smtClean="0"/>
            </a:br>
            <a:endParaRPr lang="en-US" sz="3600" dirty="0"/>
          </a:p>
        </p:txBody>
      </p:sp>
      <p:sp>
        <p:nvSpPr>
          <p:cNvPr id="3" name="Content Placeholder 2"/>
          <p:cNvSpPr>
            <a:spLocks noGrp="1"/>
          </p:cNvSpPr>
          <p:nvPr>
            <p:ph idx="1"/>
          </p:nvPr>
        </p:nvSpPr>
        <p:spPr>
          <a:xfrm>
            <a:off x="228600" y="1219200"/>
            <a:ext cx="8686800" cy="4906963"/>
          </a:xfrm>
        </p:spPr>
        <p:txBody>
          <a:bodyPr>
            <a:normAutofit fontScale="92500" lnSpcReduction="20000"/>
          </a:bodyPr>
          <a:lstStyle/>
          <a:p>
            <a:r>
              <a:rPr lang="en-GB" dirty="0" smtClean="0"/>
              <a:t>An </a:t>
            </a:r>
            <a:r>
              <a:rPr lang="en-GB" dirty="0"/>
              <a:t>intervention study requires the active participation and cooperation of the study subjects.  </a:t>
            </a:r>
            <a:endParaRPr lang="en-GB" dirty="0" smtClean="0"/>
          </a:p>
          <a:p>
            <a:pPr lvl="1"/>
            <a:r>
              <a:rPr lang="en-GB" sz="3200" dirty="0" smtClean="0"/>
              <a:t>After consenting to </a:t>
            </a:r>
            <a:r>
              <a:rPr lang="en-GB" sz="3200" dirty="0"/>
              <a:t>participate, subjects in a trial may deviate from the protocol for a variety of reasons, </a:t>
            </a:r>
            <a:r>
              <a:rPr lang="en-GB" sz="3200" dirty="0" smtClean="0"/>
              <a:t>including:</a:t>
            </a:r>
          </a:p>
          <a:p>
            <a:pPr lvl="2"/>
            <a:r>
              <a:rPr lang="en-GB" sz="3200" dirty="0" smtClean="0"/>
              <a:t> </a:t>
            </a:r>
            <a:r>
              <a:rPr lang="en-GB" sz="3200" dirty="0"/>
              <a:t>developing side effects, </a:t>
            </a:r>
            <a:endParaRPr lang="en-GB" sz="3200" dirty="0" smtClean="0"/>
          </a:p>
          <a:p>
            <a:pPr lvl="2"/>
            <a:r>
              <a:rPr lang="en-GB" sz="3200" dirty="0" smtClean="0"/>
              <a:t>forgetting </a:t>
            </a:r>
            <a:r>
              <a:rPr lang="en-GB" sz="3200" dirty="0"/>
              <a:t>to take their medication, or </a:t>
            </a:r>
            <a:endParaRPr lang="en-GB" sz="3200" dirty="0" smtClean="0"/>
          </a:p>
          <a:p>
            <a:pPr lvl="2"/>
            <a:r>
              <a:rPr lang="en-GB" sz="3200" dirty="0" smtClean="0"/>
              <a:t>simply </a:t>
            </a:r>
            <a:r>
              <a:rPr lang="en-GB" sz="3200" dirty="0"/>
              <a:t>withdrawing their consent after randomization.  </a:t>
            </a:r>
            <a:endParaRPr lang="en-GB" sz="3200" dirty="0" smtClean="0"/>
          </a:p>
          <a:p>
            <a:pPr lvl="2">
              <a:buNone/>
            </a:pPr>
            <a:endParaRPr lang="en-GB" sz="3200" dirty="0" smtClean="0"/>
          </a:p>
          <a:p>
            <a:r>
              <a:rPr lang="en-GB" dirty="0" smtClean="0"/>
              <a:t>Non-compliance </a:t>
            </a:r>
            <a:r>
              <a:rPr lang="en-GB" dirty="0"/>
              <a:t>can affect the validity of a trial.</a:t>
            </a:r>
            <a:endParaRPr lang="en-US" dirty="0"/>
          </a:p>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smtClean="0"/>
              <a:t/>
            </a:r>
            <a:br>
              <a:rPr lang="en-US" sz="3600" dirty="0" smtClean="0"/>
            </a:br>
            <a:r>
              <a:rPr lang="en-US" sz="3600" dirty="0"/>
              <a:t/>
            </a:r>
            <a:br>
              <a:rPr lang="en-US" sz="3600" dirty="0"/>
            </a:br>
            <a:r>
              <a:rPr lang="en-US" sz="3600" b="1" dirty="0" smtClean="0"/>
              <a:t>Experimental studies</a:t>
            </a:r>
            <a:r>
              <a:rPr lang="en-US" sz="3600" dirty="0" smtClean="0"/>
              <a:t>: </a:t>
            </a:r>
            <a:r>
              <a:rPr lang="en-GB" sz="3600" i="1" dirty="0" smtClean="0"/>
              <a:t>Compliance</a:t>
            </a:r>
            <a:r>
              <a:rPr lang="en-US" sz="3600" dirty="0" smtClean="0"/>
              <a:t/>
            </a:r>
            <a:br>
              <a:rPr lang="en-US" sz="3600" dirty="0" smtClean="0"/>
            </a:br>
            <a:r>
              <a:rPr lang="en-GB" sz="3600" b="1" dirty="0" smtClean="0"/>
              <a:t> </a:t>
            </a:r>
            <a:r>
              <a:rPr lang="en-US" sz="3600" dirty="0" smtClean="0"/>
              <a:t/>
            </a:r>
            <a:br>
              <a:rPr lang="en-US" sz="3600" dirty="0" smtClean="0"/>
            </a:br>
            <a:endParaRPr lang="en-US" sz="3600" dirty="0"/>
          </a:p>
        </p:txBody>
      </p:sp>
      <p:sp>
        <p:nvSpPr>
          <p:cNvPr id="3" name="Content Placeholder 2"/>
          <p:cNvSpPr>
            <a:spLocks noGrp="1"/>
          </p:cNvSpPr>
          <p:nvPr>
            <p:ph idx="1"/>
          </p:nvPr>
        </p:nvSpPr>
        <p:spPr>
          <a:xfrm>
            <a:off x="228600" y="1219200"/>
            <a:ext cx="8686800" cy="5257800"/>
          </a:xfrm>
        </p:spPr>
        <p:txBody>
          <a:bodyPr>
            <a:normAutofit/>
          </a:bodyPr>
          <a:lstStyle/>
          <a:p>
            <a:r>
              <a:rPr lang="en-GB" dirty="0" smtClean="0"/>
              <a:t>An </a:t>
            </a:r>
            <a:r>
              <a:rPr lang="en-GB" dirty="0"/>
              <a:t>intervention study requires the active participation and cooperation of the study subjects.  </a:t>
            </a:r>
            <a:endParaRPr lang="en-GB" dirty="0" smtClean="0"/>
          </a:p>
          <a:p>
            <a:pPr lvl="1"/>
            <a:r>
              <a:rPr lang="en-GB" sz="3200" dirty="0" smtClean="0"/>
              <a:t>After consenting to </a:t>
            </a:r>
            <a:r>
              <a:rPr lang="en-GB" sz="3200" dirty="0"/>
              <a:t>participate, subjects in a trial may deviate from the protocol for a variety of reasons, </a:t>
            </a:r>
            <a:r>
              <a:rPr lang="en-GB" sz="3200" dirty="0" smtClean="0"/>
              <a:t>including:</a:t>
            </a:r>
          </a:p>
          <a:p>
            <a:pPr lvl="2"/>
            <a:r>
              <a:rPr lang="en-GB" sz="3200" dirty="0" smtClean="0"/>
              <a:t> </a:t>
            </a:r>
            <a:r>
              <a:rPr lang="en-GB" sz="2800" i="1" dirty="0"/>
              <a:t>developing side effects, </a:t>
            </a:r>
            <a:endParaRPr lang="en-GB" sz="2800" i="1" dirty="0" smtClean="0"/>
          </a:p>
          <a:p>
            <a:pPr lvl="2"/>
            <a:r>
              <a:rPr lang="en-GB" sz="2800" i="1" dirty="0" smtClean="0"/>
              <a:t>forgetting </a:t>
            </a:r>
            <a:r>
              <a:rPr lang="en-GB" sz="2800" i="1" dirty="0"/>
              <a:t>to take their medication, or </a:t>
            </a:r>
            <a:endParaRPr lang="en-GB" sz="2800" i="1" dirty="0" smtClean="0"/>
          </a:p>
          <a:p>
            <a:pPr lvl="2"/>
            <a:r>
              <a:rPr lang="en-GB" sz="2800" i="1" dirty="0" smtClean="0"/>
              <a:t>simply </a:t>
            </a:r>
            <a:r>
              <a:rPr lang="en-GB" sz="2800" i="1" dirty="0"/>
              <a:t>withdrawing their consent after randomization.  </a:t>
            </a:r>
            <a:endParaRPr lang="en-GB" sz="2800" i="1" dirty="0" smtClean="0"/>
          </a:p>
          <a:p>
            <a:pPr lvl="2">
              <a:buNone/>
            </a:pPr>
            <a:endParaRPr lang="en-GB" sz="3200" dirty="0" smtClean="0"/>
          </a:p>
          <a:p>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Data Analysis</a:t>
            </a:r>
            <a:endParaRPr lang="en-US" sz="4000" b="1" dirty="0"/>
          </a:p>
        </p:txBody>
      </p:sp>
      <p:sp>
        <p:nvSpPr>
          <p:cNvPr id="3" name="Content Placeholder 2"/>
          <p:cNvSpPr>
            <a:spLocks noGrp="1"/>
          </p:cNvSpPr>
          <p:nvPr>
            <p:ph idx="1"/>
          </p:nvPr>
        </p:nvSpPr>
        <p:spPr>
          <a:xfrm>
            <a:off x="228600" y="1600200"/>
            <a:ext cx="8610600" cy="4525963"/>
          </a:xfrm>
        </p:spPr>
        <p:txBody>
          <a:bodyPr>
            <a:normAutofit/>
          </a:bodyPr>
          <a:lstStyle/>
          <a:p>
            <a:r>
              <a:rPr lang="en-US" sz="3000" dirty="0" smtClean="0"/>
              <a:t>Different methods may be applied depending on the:</a:t>
            </a:r>
          </a:p>
          <a:p>
            <a:pPr lvl="1"/>
            <a:r>
              <a:rPr lang="en-US" sz="2600" dirty="0" smtClean="0"/>
              <a:t> </a:t>
            </a:r>
            <a:r>
              <a:rPr lang="en-US" sz="2600" b="1" dirty="0" smtClean="0"/>
              <a:t>Research questions.</a:t>
            </a:r>
          </a:p>
          <a:p>
            <a:pPr lvl="1"/>
            <a:r>
              <a:rPr lang="en-US" sz="2600" b="1" dirty="0" smtClean="0"/>
              <a:t>Kind of data collected</a:t>
            </a:r>
            <a:r>
              <a:rPr lang="en-US" sz="2600" dirty="0" smtClean="0"/>
              <a:t>. </a:t>
            </a:r>
          </a:p>
          <a:p>
            <a:r>
              <a:rPr lang="en-US" sz="3000" dirty="0" smtClean="0"/>
              <a:t>As for analytic cohort studies.</a:t>
            </a:r>
            <a:endParaRPr lang="en-US" sz="3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600" dirty="0" smtClean="0"/>
              <a:t/>
            </a:r>
            <a:br>
              <a:rPr lang="en-US" sz="3600" dirty="0" smtClean="0"/>
            </a:br>
            <a:r>
              <a:rPr lang="en-US" sz="3600" dirty="0"/>
              <a:t/>
            </a:r>
            <a:br>
              <a:rPr lang="en-US" sz="3600" dirty="0"/>
            </a:br>
            <a:r>
              <a:rPr lang="en-US" sz="3600" b="1" dirty="0" smtClean="0"/>
              <a:t>Experimental studies</a:t>
            </a:r>
            <a:r>
              <a:rPr lang="en-US" sz="3600" dirty="0" smtClean="0"/>
              <a:t>: </a:t>
            </a:r>
            <a:r>
              <a:rPr lang="en-US" sz="3600" i="1" dirty="0" smtClean="0"/>
              <a:t>Disadvantages</a:t>
            </a:r>
            <a:r>
              <a:rPr lang="en-US" sz="3600" dirty="0" smtClean="0"/>
              <a:t/>
            </a:r>
            <a:br>
              <a:rPr lang="en-US" sz="3600" dirty="0" smtClean="0"/>
            </a:br>
            <a:r>
              <a:rPr lang="en-GB" sz="3600" b="1" dirty="0" smtClean="0"/>
              <a:t> </a:t>
            </a:r>
            <a:r>
              <a:rPr lang="en-US" sz="3600" dirty="0" smtClean="0"/>
              <a:t/>
            </a:r>
            <a:br>
              <a:rPr lang="en-US" sz="3600" dirty="0" smtClean="0"/>
            </a:b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GB" sz="3000" dirty="0" smtClean="0"/>
              <a:t>Expensive and take a long time to complete.</a:t>
            </a:r>
            <a:endParaRPr lang="en-US" sz="3000" dirty="0" smtClean="0"/>
          </a:p>
          <a:p>
            <a:pPr lvl="0"/>
            <a:r>
              <a:rPr lang="en-GB" sz="3000" dirty="0" smtClean="0"/>
              <a:t>Attrition or losses to follow-up of study subjects.</a:t>
            </a:r>
            <a:endParaRPr lang="en-US" sz="3000" dirty="0" smtClean="0"/>
          </a:p>
          <a:p>
            <a:pPr lvl="0"/>
            <a:r>
              <a:rPr lang="en-GB" sz="3000" dirty="0" smtClean="0"/>
              <a:t>Non-compliance of the study participants.</a:t>
            </a:r>
            <a:endParaRPr lang="en-US" sz="3000" dirty="0" smtClean="0"/>
          </a:p>
          <a:p>
            <a:pPr lvl="0"/>
            <a:r>
              <a:rPr lang="en-GB" sz="3000" dirty="0" smtClean="0"/>
              <a:t>Ethical issues when dealing with human subjects.</a:t>
            </a:r>
          </a:p>
          <a:p>
            <a:pPr lvl="0"/>
            <a:r>
              <a:rPr lang="en-GB" sz="3000" b="1" dirty="0" smtClean="0"/>
              <a:t>Sometimes blinding may not be possible e.g. Surgical procedures.</a:t>
            </a:r>
          </a:p>
          <a:p>
            <a:pPr lvl="0">
              <a:buNone/>
            </a:pPr>
            <a:endParaRPr lang="en-US" sz="3000" b="1" dirty="0" smtClean="0"/>
          </a:p>
          <a:p>
            <a:pPr>
              <a:buNone/>
            </a:pPr>
            <a:endParaRPr lang="en-US"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792162"/>
          </a:xfrm>
        </p:spPr>
        <p:txBody>
          <a:bodyPr>
            <a:normAutofit fontScale="90000"/>
          </a:bodyPr>
          <a:lstStyle/>
          <a:p>
            <a:r>
              <a:rPr lang="en-US" sz="3600" dirty="0" smtClean="0">
                <a:solidFill>
                  <a:srgbClr val="7030A0"/>
                </a:solidFill>
                <a:cs typeface="Arial" charset="0"/>
              </a:rPr>
              <a:t/>
            </a:r>
            <a:br>
              <a:rPr lang="en-US" sz="3600" dirty="0" smtClean="0">
                <a:solidFill>
                  <a:srgbClr val="7030A0"/>
                </a:solidFill>
                <a:cs typeface="Arial" charset="0"/>
              </a:rPr>
            </a:br>
            <a:r>
              <a:rPr lang="en-US" sz="3600" b="1" dirty="0" smtClean="0">
                <a:solidFill>
                  <a:srgbClr val="7030A0"/>
                </a:solidFill>
                <a:cs typeface="Arial" charset="0"/>
              </a:rPr>
              <a:t>Choice of study design depends on:</a:t>
            </a:r>
            <a:r>
              <a:rPr lang="en-US" sz="3600" b="1" dirty="0" smtClean="0">
                <a:solidFill>
                  <a:srgbClr val="7030A0"/>
                </a:solidFill>
                <a:cs typeface="Times New Roman" pitchFamily="18" charset="0"/>
              </a:rPr>
              <a:t/>
            </a:r>
            <a:br>
              <a:rPr lang="en-US" sz="3600" b="1" dirty="0" smtClean="0">
                <a:solidFill>
                  <a:srgbClr val="7030A0"/>
                </a:solidFill>
                <a:cs typeface="Times New Roman" pitchFamily="18" charset="0"/>
              </a:rPr>
            </a:br>
            <a:endParaRPr lang="en-US" sz="3600" b="1" dirty="0"/>
          </a:p>
        </p:txBody>
      </p:sp>
      <p:sp>
        <p:nvSpPr>
          <p:cNvPr id="56323" name="Rectangle 3"/>
          <p:cNvSpPr>
            <a:spLocks noGrp="1" noChangeArrowheads="1"/>
          </p:cNvSpPr>
          <p:nvPr>
            <p:ph type="body" idx="1"/>
          </p:nvPr>
        </p:nvSpPr>
        <p:spPr>
          <a:xfrm>
            <a:off x="609600" y="1219200"/>
            <a:ext cx="8153400" cy="5257800"/>
          </a:xfrm>
        </p:spPr>
        <p:txBody>
          <a:bodyPr/>
          <a:lstStyle/>
          <a:p>
            <a:r>
              <a:rPr lang="en-US" b="1" dirty="0" smtClean="0">
                <a:cs typeface="Arial" charset="0"/>
              </a:rPr>
              <a:t>Research question</a:t>
            </a:r>
            <a:r>
              <a:rPr lang="en-US" b="1" dirty="0">
                <a:cs typeface="Arial" charset="0"/>
              </a:rPr>
              <a:t>/ </a:t>
            </a:r>
            <a:r>
              <a:rPr lang="en-US" b="1" dirty="0" smtClean="0">
                <a:cs typeface="Arial" charset="0"/>
              </a:rPr>
              <a:t>objective.</a:t>
            </a:r>
            <a:endParaRPr lang="en-US" b="1" dirty="0">
              <a:cs typeface="Arial" charset="0"/>
            </a:endParaRPr>
          </a:p>
          <a:p>
            <a:pPr>
              <a:buFontTx/>
              <a:buNone/>
            </a:pPr>
            <a:endParaRPr lang="en-U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r>
              <a:rPr lang="en-US" sz="3600" b="1" dirty="0" smtClean="0">
                <a:solidFill>
                  <a:srgbClr val="7030A0"/>
                </a:solidFill>
                <a:cs typeface="Arial" charset="0"/>
              </a:rPr>
              <a:t>Choice of study design depends on:</a:t>
            </a:r>
            <a:endParaRPr lang="en-US" sz="3600" dirty="0"/>
          </a:p>
        </p:txBody>
      </p:sp>
      <p:sp>
        <p:nvSpPr>
          <p:cNvPr id="56323" name="Rectangle 3"/>
          <p:cNvSpPr>
            <a:spLocks noGrp="1" noChangeArrowheads="1"/>
          </p:cNvSpPr>
          <p:nvPr>
            <p:ph type="body" idx="1"/>
          </p:nvPr>
        </p:nvSpPr>
        <p:spPr>
          <a:xfrm>
            <a:off x="533400" y="1524000"/>
            <a:ext cx="8534400" cy="4953000"/>
          </a:xfrm>
        </p:spPr>
        <p:txBody>
          <a:bodyPr/>
          <a:lstStyle/>
          <a:p>
            <a:pPr>
              <a:buFont typeface="Wingdings" pitchFamily="2" charset="2"/>
              <a:buChar char="Ø"/>
            </a:pPr>
            <a:r>
              <a:rPr lang="en-US" dirty="0" smtClean="0">
                <a:cs typeface="Arial" charset="0"/>
              </a:rPr>
              <a:t>Time </a:t>
            </a:r>
            <a:r>
              <a:rPr lang="en-US" dirty="0">
                <a:cs typeface="Arial" charset="0"/>
              </a:rPr>
              <a:t>available for study</a:t>
            </a:r>
          </a:p>
          <a:p>
            <a:pPr>
              <a:buFontTx/>
              <a:buNone/>
            </a:pPr>
            <a:endParaRPr lang="en-US"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944562"/>
          </a:xfrm>
        </p:spPr>
        <p:txBody>
          <a:bodyPr>
            <a:normAutofit fontScale="90000"/>
          </a:bodyPr>
          <a:lstStyle/>
          <a:p>
            <a:r>
              <a:rPr lang="en-US" sz="3600" b="1" dirty="0" smtClean="0">
                <a:solidFill>
                  <a:srgbClr val="7030A0"/>
                </a:solidFill>
                <a:cs typeface="Arial" charset="0"/>
              </a:rPr>
              <a:t>Choice of study design depends on:</a:t>
            </a:r>
            <a:r>
              <a:rPr lang="en-US" sz="3600" b="1" dirty="0" smtClean="0">
                <a:solidFill>
                  <a:srgbClr val="7030A0"/>
                </a:solidFill>
                <a:cs typeface="Times New Roman" pitchFamily="18" charset="0"/>
              </a:rPr>
              <a:t/>
            </a:r>
            <a:br>
              <a:rPr lang="en-US" sz="3600" b="1" dirty="0" smtClean="0">
                <a:solidFill>
                  <a:srgbClr val="7030A0"/>
                </a:solidFill>
                <a:cs typeface="Times New Roman" pitchFamily="18" charset="0"/>
              </a:rPr>
            </a:br>
            <a:r>
              <a:rPr lang="en-US" sz="3600" dirty="0" smtClean="0">
                <a:solidFill>
                  <a:srgbClr val="7030A0"/>
                </a:solidFill>
                <a:cs typeface="Arial" charset="0"/>
              </a:rPr>
              <a:t> </a:t>
            </a:r>
            <a:endParaRPr lang="en-US" sz="3600" dirty="0"/>
          </a:p>
        </p:txBody>
      </p:sp>
      <p:sp>
        <p:nvSpPr>
          <p:cNvPr id="56323" name="Rectangle 3"/>
          <p:cNvSpPr>
            <a:spLocks noGrp="1" noChangeArrowheads="1"/>
          </p:cNvSpPr>
          <p:nvPr>
            <p:ph type="body" idx="1"/>
          </p:nvPr>
        </p:nvSpPr>
        <p:spPr>
          <a:xfrm>
            <a:off x="533400" y="1371600"/>
            <a:ext cx="8153400" cy="5105400"/>
          </a:xfrm>
        </p:spPr>
        <p:txBody>
          <a:bodyPr/>
          <a:lstStyle/>
          <a:p>
            <a:pPr>
              <a:buFont typeface="Wingdings" pitchFamily="2" charset="2"/>
              <a:buChar char="Ø"/>
            </a:pPr>
            <a:r>
              <a:rPr lang="en-US" dirty="0" smtClean="0">
                <a:cs typeface="Arial" charset="0"/>
              </a:rPr>
              <a:t>Resources </a:t>
            </a:r>
            <a:r>
              <a:rPr lang="en-US" dirty="0">
                <a:cs typeface="Arial" charset="0"/>
              </a:rPr>
              <a:t>available for the study</a:t>
            </a:r>
          </a:p>
          <a:p>
            <a:pPr>
              <a:buFontTx/>
              <a:buNone/>
            </a:pPr>
            <a:endParaRPr lang="en-US"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r>
              <a:rPr lang="en-US" sz="3600" b="1" dirty="0" smtClean="0">
                <a:solidFill>
                  <a:srgbClr val="7030A0"/>
                </a:solidFill>
                <a:cs typeface="Arial" charset="0"/>
              </a:rPr>
              <a:t>Choice of study design depends on:</a:t>
            </a:r>
            <a:r>
              <a:rPr lang="en-US" sz="3600" b="1" dirty="0" smtClean="0">
                <a:solidFill>
                  <a:srgbClr val="7030A0"/>
                </a:solidFill>
                <a:cs typeface="Times New Roman" pitchFamily="18" charset="0"/>
              </a:rPr>
              <a:t/>
            </a:r>
            <a:br>
              <a:rPr lang="en-US" sz="3600" b="1" dirty="0" smtClean="0">
                <a:solidFill>
                  <a:srgbClr val="7030A0"/>
                </a:solidFill>
                <a:cs typeface="Times New Roman" pitchFamily="18" charset="0"/>
              </a:rPr>
            </a:br>
            <a:r>
              <a:rPr lang="en-US" sz="3600" dirty="0" smtClean="0">
                <a:solidFill>
                  <a:srgbClr val="7030A0"/>
                </a:solidFill>
                <a:cs typeface="Arial" charset="0"/>
              </a:rPr>
              <a:t> </a:t>
            </a:r>
            <a:endParaRPr lang="en-US" sz="3600" dirty="0"/>
          </a:p>
        </p:txBody>
      </p:sp>
      <p:sp>
        <p:nvSpPr>
          <p:cNvPr id="56323" name="Rectangle 3"/>
          <p:cNvSpPr>
            <a:spLocks noGrp="1" noChangeArrowheads="1"/>
          </p:cNvSpPr>
          <p:nvPr>
            <p:ph type="body" idx="1"/>
          </p:nvPr>
        </p:nvSpPr>
        <p:spPr>
          <a:xfrm>
            <a:off x="609600" y="1524000"/>
            <a:ext cx="7848600" cy="4953000"/>
          </a:xfrm>
        </p:spPr>
        <p:txBody>
          <a:bodyPr/>
          <a:lstStyle/>
          <a:p>
            <a:pPr>
              <a:buFont typeface="Wingdings" pitchFamily="2" charset="2"/>
              <a:buChar char="Ø"/>
            </a:pPr>
            <a:r>
              <a:rPr lang="en-US" dirty="0" smtClean="0">
                <a:cs typeface="Arial" charset="0"/>
              </a:rPr>
              <a:t>Type </a:t>
            </a:r>
            <a:r>
              <a:rPr lang="en-US" dirty="0">
                <a:cs typeface="Arial" charset="0"/>
              </a:rPr>
              <a:t>of outcome of </a:t>
            </a:r>
            <a:r>
              <a:rPr lang="en-US" dirty="0" smtClean="0">
                <a:cs typeface="Arial" charset="0"/>
              </a:rPr>
              <a:t>interest (common or infrequent).</a:t>
            </a:r>
            <a:endParaRPr lang="en-US" dirty="0">
              <a:cs typeface="Arial"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r>
              <a:rPr lang="en-US" sz="3600" b="1" dirty="0" smtClean="0">
                <a:solidFill>
                  <a:srgbClr val="7030A0"/>
                </a:solidFill>
                <a:cs typeface="Arial" charset="0"/>
              </a:rPr>
              <a:t>Choice of study design depends on:</a:t>
            </a:r>
            <a:r>
              <a:rPr lang="en-US" sz="3600" b="1" dirty="0" smtClean="0">
                <a:solidFill>
                  <a:srgbClr val="7030A0"/>
                </a:solidFill>
                <a:cs typeface="Times New Roman" pitchFamily="18" charset="0"/>
              </a:rPr>
              <a:t/>
            </a:r>
            <a:br>
              <a:rPr lang="en-US" sz="3600" b="1" dirty="0" smtClean="0">
                <a:solidFill>
                  <a:srgbClr val="7030A0"/>
                </a:solidFill>
                <a:cs typeface="Times New Roman" pitchFamily="18" charset="0"/>
              </a:rPr>
            </a:br>
            <a:endParaRPr lang="en-US" sz="3600" dirty="0"/>
          </a:p>
        </p:txBody>
      </p:sp>
      <p:sp>
        <p:nvSpPr>
          <p:cNvPr id="56323" name="Rectangle 3"/>
          <p:cNvSpPr>
            <a:spLocks noGrp="1" noChangeArrowheads="1"/>
          </p:cNvSpPr>
          <p:nvPr>
            <p:ph type="body" idx="1"/>
          </p:nvPr>
        </p:nvSpPr>
        <p:spPr>
          <a:xfrm>
            <a:off x="685800" y="1524000"/>
            <a:ext cx="8382000" cy="4953000"/>
          </a:xfrm>
        </p:spPr>
        <p:txBody>
          <a:bodyPr/>
          <a:lstStyle/>
          <a:p>
            <a:pPr>
              <a:buFont typeface="Wingdings" pitchFamily="2" charset="2"/>
              <a:buChar char="Ø"/>
            </a:pPr>
            <a:r>
              <a:rPr lang="en-US" dirty="0" smtClean="0">
                <a:cs typeface="Arial" charset="0"/>
              </a:rPr>
              <a:t>Quality </a:t>
            </a:r>
            <a:r>
              <a:rPr lang="en-US" dirty="0">
                <a:cs typeface="Arial" charset="0"/>
              </a:rPr>
              <a:t>of data from various </a:t>
            </a:r>
            <a:r>
              <a:rPr lang="en-US" dirty="0" smtClean="0">
                <a:cs typeface="Arial" charset="0"/>
              </a:rPr>
              <a:t>sources.</a:t>
            </a:r>
            <a:endParaRPr lang="en-US" dirty="0">
              <a:cs typeface="Arial" charset="0"/>
            </a:endParaRPr>
          </a:p>
          <a:p>
            <a:pPr>
              <a:buFontTx/>
              <a:buNone/>
            </a:pPr>
            <a:endParaRPr 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fld id="{2F71FF91-B97C-475E-87B3-3C1E1D3B3165}" type="slidenum">
              <a:rPr lang="en-US"/>
              <a:pPr/>
              <a:t>52</a:t>
            </a:fld>
            <a:endParaRPr lang="en-US"/>
          </a:p>
        </p:txBody>
      </p:sp>
      <p:pic>
        <p:nvPicPr>
          <p:cNvPr id="147458" name="Picture 2" descr="scan0004"/>
          <p:cNvPicPr>
            <a:picLocks noChangeAspect="1" noChangeArrowheads="1"/>
          </p:cNvPicPr>
          <p:nvPr/>
        </p:nvPicPr>
        <p:blipFill>
          <a:blip r:embed="rId3"/>
          <a:srcRect/>
          <a:stretch>
            <a:fillRect/>
          </a:stretch>
        </p:blipFill>
        <p:spPr bwMode="auto">
          <a:xfrm>
            <a:off x="1828800" y="304800"/>
            <a:ext cx="5554663" cy="6096000"/>
          </a:xfrm>
          <a:prstGeom prst="rect">
            <a:avLst/>
          </a:prstGeom>
          <a:noFill/>
        </p:spPr>
      </p:pic>
      <p:sp>
        <p:nvSpPr>
          <p:cNvPr id="147459" name="Text Box 3"/>
          <p:cNvSpPr txBox="1">
            <a:spLocks noChangeArrowheads="1"/>
          </p:cNvSpPr>
          <p:nvPr/>
        </p:nvSpPr>
        <p:spPr bwMode="auto">
          <a:xfrm>
            <a:off x="228600" y="6400800"/>
            <a:ext cx="7620000" cy="336550"/>
          </a:xfrm>
          <a:prstGeom prst="rect">
            <a:avLst/>
          </a:prstGeom>
          <a:noFill/>
          <a:ln w="9525">
            <a:noFill/>
            <a:miter lim="800000"/>
            <a:headEnd/>
            <a:tailEnd/>
          </a:ln>
          <a:effectLst/>
        </p:spPr>
        <p:txBody>
          <a:bodyPr>
            <a:spAutoFit/>
          </a:bodyPr>
          <a:lstStyle/>
          <a:p>
            <a:pPr marL="457200" indent="-457200" eaLnBrk="1" hangingPunct="1"/>
            <a:r>
              <a:rPr lang="en-US" sz="1600"/>
              <a:t>Grimes DA and Schulz KF 2002.  An overview of clinical research.  Lancet 359:57-61.</a:t>
            </a:r>
          </a:p>
        </p:txBody>
      </p:sp>
      <p:sp>
        <p:nvSpPr>
          <p:cNvPr id="147460" name="AutoShape 4"/>
          <p:cNvSpPr>
            <a:spLocks noChangeArrowheads="1"/>
          </p:cNvSpPr>
          <p:nvPr/>
        </p:nvSpPr>
        <p:spPr bwMode="auto">
          <a:xfrm rot="8185716">
            <a:off x="5181600" y="4953000"/>
            <a:ext cx="2514600" cy="1628775"/>
          </a:xfrm>
          <a:prstGeom prst="curvedDownArrow">
            <a:avLst>
              <a:gd name="adj1" fmla="val 14059"/>
              <a:gd name="adj2" fmla="val 73984"/>
              <a:gd name="adj3" fmla="val 36449"/>
            </a:avLst>
          </a:prstGeom>
          <a:solidFill>
            <a:schemeClr val="accent1"/>
          </a:solidFill>
          <a:ln w="9525">
            <a:solidFill>
              <a:schemeClr val="tx1"/>
            </a:solidFill>
            <a:miter lim="800000"/>
            <a:headEnd/>
            <a:tailEnd/>
          </a:ln>
          <a:effectLst/>
        </p:spPr>
        <p:txBody>
          <a:bodyPr wrap="none" anchor="ctr"/>
          <a:lstStyle/>
          <a:p>
            <a:endParaRPr lang="en-US"/>
          </a:p>
        </p:txBody>
      </p:sp>
      <p:sp>
        <p:nvSpPr>
          <p:cNvPr id="147461" name="AutoShape 5"/>
          <p:cNvSpPr>
            <a:spLocks noChangeArrowheads="1"/>
          </p:cNvSpPr>
          <p:nvPr/>
        </p:nvSpPr>
        <p:spPr bwMode="auto">
          <a:xfrm rot="8185716">
            <a:off x="6477000" y="2438400"/>
            <a:ext cx="2514600" cy="1628775"/>
          </a:xfrm>
          <a:prstGeom prst="curvedDownArrow">
            <a:avLst>
              <a:gd name="adj1" fmla="val 14059"/>
              <a:gd name="adj2" fmla="val 73984"/>
              <a:gd name="adj3" fmla="val 36449"/>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l="15742" t="18393" r="15157" b="21339"/>
          <a:stretch>
            <a:fillRect/>
          </a:stretch>
        </p:blipFill>
        <p:spPr bwMode="auto">
          <a:xfrm>
            <a:off x="612775" y="923925"/>
            <a:ext cx="7991475" cy="5400675"/>
          </a:xfrm>
          <a:prstGeom prst="rect">
            <a:avLst/>
          </a:prstGeom>
          <a:noFill/>
          <a:ln w="9525">
            <a:solidFill>
              <a:schemeClr val="accent1"/>
            </a:solidFill>
            <a:miter lim="800000"/>
            <a:headEnd/>
            <a:tailEnd/>
          </a:ln>
        </p:spPr>
      </p:pic>
      <p:sp>
        <p:nvSpPr>
          <p:cNvPr id="106499" name="Text Box 3"/>
          <p:cNvSpPr txBox="1">
            <a:spLocks noChangeArrowheads="1"/>
          </p:cNvSpPr>
          <p:nvPr/>
        </p:nvSpPr>
        <p:spPr bwMode="auto">
          <a:xfrm>
            <a:off x="387350" y="234950"/>
            <a:ext cx="8375650" cy="579438"/>
          </a:xfrm>
          <a:prstGeom prst="rect">
            <a:avLst/>
          </a:prstGeom>
          <a:noFill/>
          <a:ln w="9525">
            <a:noFill/>
            <a:miter lim="800000"/>
            <a:headEnd/>
            <a:tailEnd/>
          </a:ln>
          <a:effectLst/>
        </p:spPr>
        <p:txBody>
          <a:bodyPr>
            <a:spAutoFit/>
          </a:bodyPr>
          <a:lstStyle/>
          <a:p>
            <a:pPr algn="ctr">
              <a:spcBef>
                <a:spcPct val="50000"/>
              </a:spcBef>
              <a:defRPr/>
            </a:pPr>
            <a:r>
              <a:rPr lang="en-GB" sz="3200">
                <a:solidFill>
                  <a:srgbClr val="000066"/>
                </a:solidFill>
                <a:effectLst>
                  <a:outerShdw blurRad="38100" dist="38100" dir="2700000" algn="tl">
                    <a:srgbClr val="C0C0C0"/>
                  </a:outerShdw>
                </a:effectLst>
              </a:rPr>
              <a:t>Hierarchy of Epidemiologic Study Design</a:t>
            </a:r>
          </a:p>
        </p:txBody>
      </p:sp>
      <p:sp>
        <p:nvSpPr>
          <p:cNvPr id="9220" name="Text Box 4"/>
          <p:cNvSpPr txBox="1">
            <a:spLocks noChangeArrowheads="1"/>
          </p:cNvSpPr>
          <p:nvPr/>
        </p:nvSpPr>
        <p:spPr bwMode="auto">
          <a:xfrm>
            <a:off x="6083300" y="6453188"/>
            <a:ext cx="2736850" cy="274637"/>
          </a:xfrm>
          <a:prstGeom prst="rect">
            <a:avLst/>
          </a:prstGeom>
          <a:noFill/>
          <a:ln w="9525">
            <a:noFill/>
            <a:miter lim="800000"/>
            <a:headEnd/>
            <a:tailEnd/>
          </a:ln>
        </p:spPr>
        <p:txBody>
          <a:bodyPr>
            <a:spAutoFit/>
          </a:bodyPr>
          <a:lstStyle/>
          <a:p>
            <a:pPr>
              <a:spcBef>
                <a:spcPct val="50000"/>
              </a:spcBef>
            </a:pPr>
            <a:r>
              <a:rPr lang="en-GB" sz="1200">
                <a:latin typeface="Verdana" pitchFamily="34" charset="0"/>
              </a:rPr>
              <a:t>Tower &amp; Spector, 2007 </a:t>
            </a:r>
            <a:r>
              <a:rPr lang="en-GB" sz="900">
                <a:latin typeface="Verdana" pitchFamily="34" charset="0"/>
              </a:rPr>
              <a:t>(</a:t>
            </a:r>
            <a:r>
              <a:rPr lang="en-GB" sz="900">
                <a:latin typeface="Verdana" pitchFamily="34" charset="0"/>
                <a:hlinkClick r:id="rId3"/>
              </a:rPr>
              <a:t>www</a:t>
            </a:r>
            <a:r>
              <a:rPr lang="en-GB" sz="900">
                <a:latin typeface="Verdana" pitchFamily="34" charset="0"/>
              </a:rPr>
              <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600" b="1" dirty="0" smtClean="0"/>
              <a:t>Problem:</a:t>
            </a:r>
            <a:endParaRPr lang="en-US" sz="3600" b="1" dirty="0"/>
          </a:p>
        </p:txBody>
      </p:sp>
      <p:sp>
        <p:nvSpPr>
          <p:cNvPr id="3" name="Content Placeholder 2"/>
          <p:cNvSpPr>
            <a:spLocks noGrp="1"/>
          </p:cNvSpPr>
          <p:nvPr>
            <p:ph idx="1"/>
          </p:nvPr>
        </p:nvSpPr>
        <p:spPr>
          <a:xfrm>
            <a:off x="228600" y="762000"/>
            <a:ext cx="8686800" cy="5486400"/>
          </a:xfrm>
        </p:spPr>
        <p:txBody>
          <a:bodyPr>
            <a:noAutofit/>
          </a:bodyPr>
          <a:lstStyle/>
          <a:p>
            <a:r>
              <a:rPr lang="en-US" sz="2500" dirty="0" smtClean="0"/>
              <a:t>In 1975, there were 1,000 women who worked in a factory painting radium dials on watches.  The incidence of bone cancer in these women up to 2005 was compared to that of 1,000 women who worked as telephone operators in 1975.  Forty (40) of the radium dial painters and eight (8) of the telephone operators developed bone cancer between 1975 and 2005.  </a:t>
            </a:r>
          </a:p>
          <a:p>
            <a:pPr marL="457200" indent="-457200">
              <a:buAutoNum type="arabicPeriod"/>
            </a:pPr>
            <a:r>
              <a:rPr lang="en-US" sz="2500" b="1" dirty="0" smtClean="0"/>
              <a:t>What study design is this?</a:t>
            </a:r>
          </a:p>
          <a:p>
            <a:pPr marL="457200" indent="-457200">
              <a:buAutoNum type="arabicPeriod"/>
            </a:pPr>
            <a:r>
              <a:rPr lang="en-US" sz="2500" dirty="0" smtClean="0"/>
              <a:t>What are the:</a:t>
            </a:r>
          </a:p>
          <a:p>
            <a:pPr marL="457200" indent="-457200">
              <a:buNone/>
            </a:pPr>
            <a:r>
              <a:rPr lang="en-US" sz="2500" dirty="0" smtClean="0"/>
              <a:t>	a)  </a:t>
            </a:r>
            <a:r>
              <a:rPr lang="en-US" sz="2500" b="1" dirty="0" smtClean="0"/>
              <a:t>Strengths</a:t>
            </a:r>
            <a:r>
              <a:rPr lang="en-US" sz="2500" dirty="0" smtClean="0"/>
              <a:t> of this study design?</a:t>
            </a:r>
          </a:p>
          <a:p>
            <a:pPr marL="457200" indent="-457200">
              <a:buNone/>
            </a:pPr>
            <a:r>
              <a:rPr lang="en-US" sz="2500" dirty="0" smtClean="0"/>
              <a:t>	b)  </a:t>
            </a:r>
            <a:r>
              <a:rPr lang="en-US" sz="2500" b="1" dirty="0" smtClean="0"/>
              <a:t>Limitations</a:t>
            </a:r>
            <a:r>
              <a:rPr lang="en-US" sz="2500" dirty="0" smtClean="0"/>
              <a:t> of this study design?</a:t>
            </a:r>
          </a:p>
          <a:p>
            <a:pPr marL="457200" indent="-457200">
              <a:buNone/>
            </a:pPr>
            <a:r>
              <a:rPr lang="en-US" sz="2500" dirty="0" smtClean="0"/>
              <a:t>3.	How much of bone cancer could be prevented if women were not exposed to radium dials?</a:t>
            </a:r>
            <a:endParaRPr lang="en-US" sz="2500" dirty="0"/>
          </a:p>
        </p:txBody>
      </p:sp>
      <p:sp>
        <p:nvSpPr>
          <p:cNvPr id="4" name="Slide Number Placeholder 3"/>
          <p:cNvSpPr>
            <a:spLocks noGrp="1"/>
          </p:cNvSpPr>
          <p:nvPr>
            <p:ph type="sldNum" sz="quarter" idx="12"/>
          </p:nvPr>
        </p:nvSpPr>
        <p:spPr/>
        <p:txBody>
          <a:bodyPr/>
          <a:lstStyle/>
          <a:p>
            <a:fld id="{9DC3CDEC-6514-4EF3-A916-4DA41390C9D2}" type="slidenum">
              <a:rPr lang="en-US" smtClean="0"/>
              <a:pPr/>
              <a:t>54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1110</TotalTime>
  <Words>1795</Words>
  <Application>Microsoft Office PowerPoint</Application>
  <PresentationFormat>On-screen Show (4:3)</PresentationFormat>
  <Paragraphs>448</Paragraphs>
  <Slides>54</Slides>
  <Notes>15</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Slide 1</vt:lpstr>
      <vt:lpstr>Slide 2</vt:lpstr>
      <vt:lpstr>Cohort studies</vt:lpstr>
      <vt:lpstr>Cohort studies</vt:lpstr>
      <vt:lpstr>Slide 5</vt:lpstr>
      <vt:lpstr>Slide 6</vt:lpstr>
      <vt:lpstr>Slide 7</vt:lpstr>
      <vt:lpstr>Slide 8</vt:lpstr>
      <vt:lpstr>Multi-Sample Cohort Study Design</vt:lpstr>
      <vt:lpstr>Cohort studies</vt:lpstr>
      <vt:lpstr>Slide 11</vt:lpstr>
      <vt:lpstr>Types of cohort studies</vt:lpstr>
      <vt:lpstr> Types of cohort studies: Prospective  </vt:lpstr>
      <vt:lpstr>Prospective cohort study</vt:lpstr>
      <vt:lpstr> Types of cohort studies: Retrospective </vt:lpstr>
      <vt:lpstr>Slide 16</vt:lpstr>
      <vt:lpstr>Analysis – Cohort Studies</vt:lpstr>
      <vt:lpstr>Analysis – Cohort Studies</vt:lpstr>
      <vt:lpstr>Slide 19</vt:lpstr>
      <vt:lpstr>Slide 20</vt:lpstr>
      <vt:lpstr>Example:  Designing a Cohort Study</vt:lpstr>
      <vt:lpstr>Example:  Calculating the Relative Risk</vt:lpstr>
      <vt:lpstr>Example:  Calculating the Relative Risk</vt:lpstr>
      <vt:lpstr>Example:  Interpreting the Relative Risk</vt:lpstr>
      <vt:lpstr>Example:  Calculating the Odds Ratio</vt:lpstr>
      <vt:lpstr>Example:  Other Measures</vt:lpstr>
      <vt:lpstr>Example:  Other Measures</vt:lpstr>
      <vt:lpstr>Strengths + Weaknesses of cohort studies</vt:lpstr>
      <vt:lpstr>Observational study designs include:</vt:lpstr>
      <vt:lpstr>Schematic diagram showing temporal direction of three  study designs </vt:lpstr>
      <vt:lpstr>EXPERIMENTAL STUDIES </vt:lpstr>
      <vt:lpstr>Experimental Studies</vt:lpstr>
      <vt:lpstr>Experimental studies</vt:lpstr>
      <vt:lpstr>Experimental studies: Therapeutic trials </vt:lpstr>
      <vt:lpstr>Experimental studies: Preventive trials</vt:lpstr>
      <vt:lpstr>Experimental Studies: Randomization</vt:lpstr>
      <vt:lpstr>Slide 37</vt:lpstr>
      <vt:lpstr>Slide 38</vt:lpstr>
      <vt:lpstr>Randomized Clinical Trials</vt:lpstr>
      <vt:lpstr>Experimental Studies: Quasi-Experimental Designs</vt:lpstr>
      <vt:lpstr>Masking (Blinding)</vt:lpstr>
      <vt:lpstr> Experimental studies: Ethical issues  </vt:lpstr>
      <vt:lpstr>  Experimental studies: Compliance   </vt:lpstr>
      <vt:lpstr>  Experimental studies: Compliance   </vt:lpstr>
      <vt:lpstr>Data Analysis</vt:lpstr>
      <vt:lpstr>  Experimental studies: Disadvantages   </vt:lpstr>
      <vt:lpstr> Choice of study design depends on: </vt:lpstr>
      <vt:lpstr>Choice of study design depends on:</vt:lpstr>
      <vt:lpstr>Choice of study design depends on:  </vt:lpstr>
      <vt:lpstr>Choice of study design depends on:  </vt:lpstr>
      <vt:lpstr>Choice of study design depends on: </vt:lpstr>
      <vt:lpstr>Slide 52</vt:lpstr>
      <vt:lpstr>Slide 53</vt:lpstr>
      <vt:lpstr>Problem: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Guest</dc:creator>
  <cp:lastModifiedBy>Guest</cp:lastModifiedBy>
  <cp:revision>43</cp:revision>
  <dcterms:created xsi:type="dcterms:W3CDTF">2018-02-01T05:18:31Z</dcterms:created>
  <dcterms:modified xsi:type="dcterms:W3CDTF">2018-02-19T11:26:24Z</dcterms:modified>
</cp:coreProperties>
</file>