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sldIdLst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338" r:id="rId41"/>
    <p:sldId id="339" r:id="rId42"/>
    <p:sldId id="340" r:id="rId43"/>
    <p:sldId id="341" r:id="rId44"/>
    <p:sldId id="342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96" y="-21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0149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257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3777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629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788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986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69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0226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7153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594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7423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fld id="{DA4ECD05-BF53-4B28-BB30-78FEB546C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5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06D5-2BD9-4466-B0E8-5600C52120FE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5376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79BBE-A784-4BD6-BB13-0AFE8269DF8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05971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0A534-9D14-4032-9DC9-7B94C46025A9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44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69695-303E-4636-B0AC-935A2CBB91A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3541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F0713-9C33-4125-AF27-F24C23A6F0EB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9333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8C3F-F7AB-4389-9E72-49DCD61B4B1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9573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CE950-8786-47FF-BAA9-8A57D57766D5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0787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9F947-C3E9-4938-A9C2-65A14D8ABA4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46860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7580-A3ED-41E0-9436-A97A45219647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15779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7FB-4814-41F9-AAD3-528AD9D0943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474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B551E0-50D6-476E-B17B-ED85AEB851DF}" type="slidenum">
              <a:rPr lang="ar-SA">
                <a:solidFill>
                  <a:srgbClr val="FFFFCC"/>
                </a:solidFill>
              </a:rPr>
              <a:pPr/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504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CC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FFFFCC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F415CB-D21E-47A1-A1B4-B78202BA29EF}" type="slidenum">
              <a:rPr lang="en-GB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7609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91A35-EE73-4751-BD91-56A77290E4E5}" type="datetimeFigureOut">
              <a:rPr lang="en-GB" smtClean="0"/>
              <a:t>31/12/2013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3831EB-7FE4-4E5A-8AE1-E1449DE5E9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9125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Pr>
        <a:blipFill dpi="0" rotWithShape="1">
          <a:blip r:embed="rId15">
            <a:lum/>
          </a:blip>
          <a:srcRect/>
          <a:stretch>
            <a:fillRect/>
          </a:stretch>
        </a:blip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1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2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3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69402479-71D7-4A3C-8B7A-2E9F7D866F1C}" type="slidenum">
              <a:rPr lang="en-US">
                <a:solidFill>
                  <a:srgbClr val="FFFFCC"/>
                </a:solidFill>
              </a:rPr>
              <a:pPr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55586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image" Target="../media/image35.gif"/><Relationship Id="rId1" Type="http://schemas.openxmlformats.org/officeDocument/2006/relationships/slideLayout" Target="../slideLayouts/slideLayout2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4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gif"/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9512" y="980728"/>
            <a:ext cx="8496944" cy="2880320"/>
          </a:xfrm>
        </p:spPr>
        <p:txBody>
          <a:bodyPr/>
          <a:lstStyle/>
          <a:p>
            <a:r>
              <a:rPr lang="en-GB" b="1" dirty="0" smtClean="0"/>
              <a:t>METHODS IN PARASITOLOGY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KIMAIGA H.O</a:t>
            </a:r>
          </a:p>
          <a:p>
            <a:r>
              <a:rPr lang="en-US" b="1" dirty="0" smtClean="0"/>
              <a:t>MBChB (University of Nairobi)</a:t>
            </a:r>
          </a:p>
        </p:txBody>
      </p:sp>
    </p:spTree>
    <p:extLst>
      <p:ext uri="{BB962C8B-B14F-4D97-AF65-F5344CB8AC3E}">
        <p14:creationId xmlns:p14="http://schemas.microsoft.com/office/powerpoint/2010/main" val="45321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3200" smtClean="0"/>
              <a:t>Laboratory Diagnosis of Parasitic Infections</a:t>
            </a:r>
          </a:p>
        </p:txBody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700808"/>
            <a:ext cx="8352928" cy="4824536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Purpose –</a:t>
            </a:r>
          </a:p>
          <a:p>
            <a:pPr lvl="1" eaLnBrk="1" hangingPunct="1"/>
            <a:r>
              <a:rPr lang="en-US" altLang="en-US" dirty="0" smtClean="0"/>
              <a:t>Confirmation of clinical suspicion</a:t>
            </a:r>
          </a:p>
          <a:p>
            <a:pPr lvl="1" eaLnBrk="1" hangingPunct="1"/>
            <a:r>
              <a:rPr lang="en-US" altLang="en-US" dirty="0" smtClean="0"/>
              <a:t>Identification of unsuspected infection</a:t>
            </a:r>
          </a:p>
          <a:p>
            <a:pPr eaLnBrk="1" hangingPunct="1"/>
            <a:r>
              <a:rPr lang="en-US" altLang="en-US" dirty="0" smtClean="0"/>
              <a:t>Methods same as used in Bacteriology &amp; Virology but significance of different methods varies.</a:t>
            </a:r>
          </a:p>
          <a:p>
            <a:pPr eaLnBrk="1" hangingPunct="1"/>
            <a:r>
              <a:rPr lang="en-US" altLang="en-US" dirty="0" smtClean="0"/>
              <a:t>Isolation least important, morphological identification very important.</a:t>
            </a:r>
          </a:p>
          <a:p>
            <a:pPr eaLnBrk="1" hangingPunct="1"/>
            <a:r>
              <a:rPr lang="en-US" altLang="en-US" dirty="0" smtClean="0"/>
              <a:t>Serology relatively less important</a:t>
            </a:r>
          </a:p>
        </p:txBody>
      </p:sp>
    </p:spTree>
    <p:extLst>
      <p:ext uri="{BB962C8B-B14F-4D97-AF65-F5344CB8AC3E}">
        <p14:creationId xmlns:p14="http://schemas.microsoft.com/office/powerpoint/2010/main" val="121332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Morphological identification</a:t>
            </a:r>
          </a:p>
        </p:txBody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628800"/>
            <a:ext cx="8568952" cy="489654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smtClean="0"/>
              <a:t>Examination of </a:t>
            </a:r>
            <a:r>
              <a:rPr lang="en-US" altLang="en-US" dirty="0" err="1" smtClean="0"/>
              <a:t>faeces</a:t>
            </a:r>
            <a:r>
              <a:rPr lang="en-US" altLang="en-US" dirty="0" smtClean="0"/>
              <a:t> –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Gross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Microscopy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Saline mount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Iodine Mount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Thick smears – not commonly used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Permanent stained smears</a:t>
            </a:r>
          </a:p>
          <a:p>
            <a:pPr lvl="3" eaLnBrk="1" hangingPunct="1">
              <a:lnSpc>
                <a:spcPct val="90000"/>
              </a:lnSpc>
            </a:pPr>
            <a:r>
              <a:rPr lang="en-US" altLang="en-US" dirty="0" smtClean="0"/>
              <a:t>Iron </a:t>
            </a:r>
            <a:r>
              <a:rPr lang="en-US" altLang="en-US" dirty="0" err="1" smtClean="0"/>
              <a:t>hematoxylene</a:t>
            </a:r>
            <a:endParaRPr lang="en-US" altLang="en-US" dirty="0" smtClean="0"/>
          </a:p>
          <a:p>
            <a:pPr lvl="3" eaLnBrk="1" hangingPunct="1">
              <a:lnSpc>
                <a:spcPct val="90000"/>
              </a:lnSpc>
            </a:pPr>
            <a:r>
              <a:rPr lang="en-US" altLang="en-US" dirty="0" err="1" smtClean="0"/>
              <a:t>Whearley’s</a:t>
            </a:r>
            <a:r>
              <a:rPr lang="en-US" altLang="en-US" dirty="0" smtClean="0"/>
              <a:t> </a:t>
            </a:r>
            <a:r>
              <a:rPr lang="en-US" altLang="en-US" dirty="0" err="1" smtClean="0"/>
              <a:t>trichrome</a:t>
            </a:r>
            <a:r>
              <a:rPr lang="en-US" altLang="en-US" dirty="0" smtClean="0"/>
              <a:t> stain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 smtClean="0"/>
              <a:t>Concentration methods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Floatation techniques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en-US" dirty="0" smtClean="0"/>
              <a:t>Sedimentation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387856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Morphological identification</a:t>
            </a:r>
          </a:p>
        </p:txBody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Examination of Blood</a:t>
            </a:r>
          </a:p>
          <a:p>
            <a:pPr lvl="1" eaLnBrk="1" hangingPunct="1"/>
            <a:r>
              <a:rPr lang="en-US" altLang="en-US" smtClean="0"/>
              <a:t>Thin Smear</a:t>
            </a:r>
          </a:p>
          <a:p>
            <a:pPr lvl="1" eaLnBrk="1" hangingPunct="1"/>
            <a:r>
              <a:rPr lang="en-US" altLang="en-US" smtClean="0"/>
              <a:t>Thick smear</a:t>
            </a:r>
          </a:p>
          <a:p>
            <a:pPr lvl="1" eaLnBrk="1" hangingPunct="1"/>
            <a:r>
              <a:rPr lang="en-US" altLang="en-US" smtClean="0"/>
              <a:t>Wet mount for microfilaria</a:t>
            </a:r>
          </a:p>
          <a:p>
            <a:pPr lvl="1" eaLnBrk="1" hangingPunct="1"/>
            <a:r>
              <a:rPr lang="en-US" altLang="en-US" smtClean="0"/>
              <a:t>Stains used</a:t>
            </a:r>
          </a:p>
          <a:p>
            <a:pPr lvl="1" eaLnBrk="1" hangingPunct="1">
              <a:buFontTx/>
              <a:buNone/>
            </a:pPr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6430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KATO-Katz technique for </a:t>
            </a:r>
            <a:r>
              <a:rPr lang="en-GB" b="1" dirty="0" err="1"/>
              <a:t>helminth</a:t>
            </a:r>
            <a:r>
              <a:rPr lang="en-GB" b="1" dirty="0"/>
              <a:t> eggs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Materials:</a:t>
            </a:r>
          </a:p>
          <a:p>
            <a:r>
              <a:rPr lang="en-GB" dirty="0" smtClean="0"/>
              <a:t>Kato-set</a:t>
            </a:r>
            <a:endParaRPr lang="en-GB" dirty="0"/>
          </a:p>
          <a:p>
            <a:r>
              <a:rPr lang="en-GB" dirty="0"/>
              <a:t>(Template with hole, </a:t>
            </a:r>
            <a:r>
              <a:rPr lang="en-GB" dirty="0" smtClean="0"/>
              <a:t>screen, nylon </a:t>
            </a:r>
            <a:r>
              <a:rPr lang="en-GB" dirty="0"/>
              <a:t>or plastic, </a:t>
            </a:r>
            <a:r>
              <a:rPr lang="en-GB" dirty="0" smtClean="0"/>
              <a:t>plastic spatula</a:t>
            </a:r>
            <a:r>
              <a:rPr lang="en-GB" dirty="0"/>
              <a:t>)</a:t>
            </a:r>
          </a:p>
          <a:p>
            <a:r>
              <a:rPr lang="en-GB" dirty="0" smtClean="0"/>
              <a:t>Newspaper </a:t>
            </a:r>
            <a:r>
              <a:rPr lang="en-GB" dirty="0"/>
              <a:t>or glazed tile</a:t>
            </a:r>
          </a:p>
          <a:p>
            <a:r>
              <a:rPr lang="en-GB" dirty="0" smtClean="0"/>
              <a:t>Microscope </a:t>
            </a:r>
            <a:r>
              <a:rPr lang="en-GB" dirty="0"/>
              <a:t>slides</a:t>
            </a:r>
          </a:p>
          <a:p>
            <a:r>
              <a:rPr lang="en-GB" dirty="0" smtClean="0"/>
              <a:t>Cellophane </a:t>
            </a:r>
            <a:r>
              <a:rPr lang="en-GB" dirty="0"/>
              <a:t>as cover </a:t>
            </a:r>
            <a:r>
              <a:rPr lang="en-GB" dirty="0" smtClean="0"/>
              <a:t>slip, soaked </a:t>
            </a:r>
            <a:r>
              <a:rPr lang="en-GB" dirty="0"/>
              <a:t>in </a:t>
            </a:r>
            <a:r>
              <a:rPr lang="en-GB" dirty="0" smtClean="0"/>
              <a:t>Glycerol-malachite green </a:t>
            </a:r>
            <a:r>
              <a:rPr lang="en-GB" dirty="0"/>
              <a:t>solution</a:t>
            </a:r>
          </a:p>
          <a:p>
            <a:r>
              <a:rPr lang="en-GB" dirty="0" smtClean="0"/>
              <a:t>Fresh </a:t>
            </a:r>
            <a:r>
              <a:rPr lang="en-GB" dirty="0"/>
              <a:t>stool</a:t>
            </a:r>
          </a:p>
          <a:p>
            <a:r>
              <a:rPr lang="en-GB" dirty="0" smtClean="0"/>
              <a:t>Gloves</a:t>
            </a:r>
            <a:endParaRPr lang="en-GB" dirty="0"/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2571839"/>
            <a:ext cx="3810000" cy="293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249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404664"/>
            <a:ext cx="4392488" cy="6048672"/>
          </a:xfrm>
        </p:spPr>
        <p:txBody>
          <a:bodyPr/>
          <a:lstStyle/>
          <a:p>
            <a:r>
              <a:rPr lang="en-GB" dirty="0"/>
              <a:t>Prepare the layer</a:t>
            </a:r>
          </a:p>
          <a:p>
            <a:r>
              <a:rPr lang="en-GB" dirty="0"/>
              <a:t>Glazed tile or newspaper</a:t>
            </a:r>
          </a:p>
          <a:p>
            <a:r>
              <a:rPr lang="en-GB" dirty="0"/>
              <a:t>Place the template </a:t>
            </a:r>
            <a:r>
              <a:rPr lang="en-GB" dirty="0" smtClean="0"/>
              <a:t>with hole </a:t>
            </a:r>
            <a:r>
              <a:rPr lang="en-GB" dirty="0"/>
              <a:t>in the centre of </a:t>
            </a:r>
            <a:r>
              <a:rPr lang="en-GB" dirty="0" smtClean="0"/>
              <a:t>a microscope slide</a:t>
            </a:r>
          </a:p>
          <a:p>
            <a:r>
              <a:rPr lang="en-GB" dirty="0"/>
              <a:t>Use </a:t>
            </a:r>
            <a:r>
              <a:rPr lang="en-GB" dirty="0" smtClean="0"/>
              <a:t>gloves!</a:t>
            </a:r>
            <a:endParaRPr lang="en-GB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86" y="44624"/>
            <a:ext cx="3841126" cy="233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9386" y="2180716"/>
            <a:ext cx="3804614" cy="23754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2018" y="4149080"/>
            <a:ext cx="3867082" cy="2708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777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536504" cy="6264696"/>
          </a:xfrm>
        </p:spPr>
        <p:txBody>
          <a:bodyPr/>
          <a:lstStyle/>
          <a:p>
            <a:r>
              <a:rPr lang="en-GB" dirty="0"/>
              <a:t>Place a small amount of faecal material on the newspaper or the glazed tile</a:t>
            </a:r>
            <a:r>
              <a:rPr lang="en-GB" dirty="0" smtClean="0"/>
              <a:t>.</a:t>
            </a:r>
          </a:p>
          <a:p>
            <a:r>
              <a:rPr lang="en-GB" dirty="0"/>
              <a:t>Press the screen on top so that some of the faeces filters through and scrape with the flat spatula across the upper surface to collect the filtered faeces. </a:t>
            </a:r>
          </a:p>
          <a:p>
            <a:r>
              <a:rPr lang="en-GB" dirty="0"/>
              <a:t>Add the collected faeces in the hole of the template so that it is completely filled</a:t>
            </a:r>
            <a:r>
              <a:rPr lang="en-GB" dirty="0" smtClean="0"/>
              <a:t>.</a:t>
            </a:r>
            <a:endParaRPr lang="en-GB" dirty="0"/>
          </a:p>
        </p:txBody>
      </p:sp>
      <p:pic>
        <p:nvPicPr>
          <p:cNvPr id="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5174"/>
            <a:ext cx="3810000" cy="24520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492896"/>
            <a:ext cx="3780920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9" y="4725144"/>
            <a:ext cx="3816424" cy="2135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681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260648"/>
            <a:ext cx="4536504" cy="6264696"/>
          </a:xfrm>
        </p:spPr>
        <p:txBody>
          <a:bodyPr/>
          <a:lstStyle/>
          <a:p>
            <a:r>
              <a:rPr lang="en-GB" dirty="0"/>
              <a:t>Remove the </a:t>
            </a:r>
            <a:r>
              <a:rPr lang="en-GB" dirty="0" smtClean="0"/>
              <a:t>template carefully </a:t>
            </a:r>
            <a:r>
              <a:rPr lang="en-GB" dirty="0"/>
              <a:t>so that </a:t>
            </a:r>
            <a:r>
              <a:rPr lang="en-GB" dirty="0" smtClean="0"/>
              <a:t>the cylinder</a:t>
            </a:r>
            <a:r>
              <a:rPr lang="en-GB" dirty="0"/>
              <a:t> </a:t>
            </a:r>
            <a:r>
              <a:rPr lang="en-GB" dirty="0" smtClean="0"/>
              <a:t>of </a:t>
            </a:r>
            <a:r>
              <a:rPr lang="en-GB" dirty="0"/>
              <a:t>faeces is left on the </a:t>
            </a:r>
            <a:r>
              <a:rPr lang="en-GB" dirty="0" smtClean="0"/>
              <a:t>slide.</a:t>
            </a:r>
          </a:p>
          <a:p>
            <a:r>
              <a:rPr lang="en-GB" dirty="0" smtClean="0"/>
              <a:t>Cover </a:t>
            </a:r>
            <a:r>
              <a:rPr lang="en-GB" dirty="0"/>
              <a:t>the faecal material </a:t>
            </a:r>
            <a:r>
              <a:rPr lang="en-GB" dirty="0" smtClean="0"/>
              <a:t>with the pre-soaked cellophane</a:t>
            </a:r>
            <a:r>
              <a:rPr lang="en-GB" dirty="0"/>
              <a:t> </a:t>
            </a:r>
            <a:r>
              <a:rPr lang="en-GB" dirty="0" smtClean="0"/>
              <a:t>strip.</a:t>
            </a:r>
          </a:p>
          <a:p>
            <a:r>
              <a:rPr lang="en-GB" dirty="0"/>
              <a:t>Invert the microscope slide and firmly press the faecal sample against the cellophane strip on a smooth hard surface such as a tile</a:t>
            </a:r>
            <a:endParaRPr lang="en-GB" dirty="0" smtClean="0"/>
          </a:p>
          <a:p>
            <a:endParaRPr lang="en-GB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4438" y="44624"/>
            <a:ext cx="4016074" cy="2409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592" y="2114144"/>
            <a:ext cx="3995936" cy="256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6592" y="4365104"/>
            <a:ext cx="3987408" cy="253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309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520" y="404664"/>
            <a:ext cx="8640960" cy="3700976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The </a:t>
            </a:r>
            <a:r>
              <a:rPr lang="en-GB" dirty="0"/>
              <a:t>material will be </a:t>
            </a:r>
            <a:r>
              <a:rPr lang="en-GB" dirty="0" smtClean="0"/>
              <a:t>spread evenly.</a:t>
            </a:r>
          </a:p>
          <a:p>
            <a:r>
              <a:rPr lang="en-GB" dirty="0" smtClean="0"/>
              <a:t>Carefully </a:t>
            </a:r>
            <a:r>
              <a:rPr lang="en-GB" dirty="0"/>
              <a:t>remove the slide </a:t>
            </a:r>
            <a:r>
              <a:rPr lang="en-GB" dirty="0" smtClean="0"/>
              <a:t>by gently </a:t>
            </a:r>
            <a:r>
              <a:rPr lang="en-GB" dirty="0"/>
              <a:t>sliding it sideways </a:t>
            </a:r>
            <a:r>
              <a:rPr lang="en-GB" dirty="0" smtClean="0"/>
              <a:t>to avoid </a:t>
            </a:r>
            <a:r>
              <a:rPr lang="en-GB" dirty="0"/>
              <a:t>separating the </a:t>
            </a:r>
            <a:r>
              <a:rPr lang="en-GB" dirty="0" smtClean="0"/>
              <a:t>cellophane strip</a:t>
            </a:r>
            <a:r>
              <a:rPr lang="en-GB" dirty="0"/>
              <a:t>. Place the slide with </a:t>
            </a:r>
            <a:r>
              <a:rPr lang="en-GB" dirty="0" smtClean="0"/>
              <a:t>the cellophane </a:t>
            </a:r>
            <a:r>
              <a:rPr lang="en-GB" dirty="0"/>
              <a:t>upwards</a:t>
            </a:r>
            <a:r>
              <a:rPr lang="en-GB" dirty="0" smtClean="0"/>
              <a:t>.</a:t>
            </a:r>
          </a:p>
          <a:p>
            <a:r>
              <a:rPr lang="en-GB" dirty="0"/>
              <a:t>The smear should be examined in a systematic manner and the eggs of each species reported.</a:t>
            </a:r>
          </a:p>
          <a:p>
            <a:r>
              <a:rPr lang="en-GB" dirty="0"/>
              <a:t>Later multiply by the appropriate number (</a:t>
            </a:r>
            <a:r>
              <a:rPr lang="en-GB" dirty="0" err="1"/>
              <a:t>seeinlet</a:t>
            </a:r>
            <a:r>
              <a:rPr lang="en-GB" dirty="0"/>
              <a:t>-information of the Kato-set) to give the number of the eggs per gram faeces.</a:t>
            </a:r>
          </a:p>
          <a:p>
            <a:endParaRPr lang="en-GB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098" y="4105640"/>
            <a:ext cx="4587267" cy="2752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1692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Adhesive tape method for the </a:t>
            </a:r>
            <a:r>
              <a:rPr lang="en-GB" dirty="0" smtClean="0"/>
              <a:t>detection of </a:t>
            </a:r>
            <a:r>
              <a:rPr lang="en-GB" dirty="0"/>
              <a:t>pinworm eggs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Clear </a:t>
            </a:r>
            <a:r>
              <a:rPr lang="en-GB" dirty="0"/>
              <a:t>adhesive tape</a:t>
            </a:r>
          </a:p>
          <a:p>
            <a:r>
              <a:rPr lang="en-GB" dirty="0" smtClean="0"/>
              <a:t>Microscope </a:t>
            </a:r>
            <a:r>
              <a:rPr lang="en-GB" dirty="0"/>
              <a:t>slides</a:t>
            </a:r>
          </a:p>
          <a:p>
            <a:r>
              <a:rPr lang="en-GB" dirty="0" smtClean="0"/>
              <a:t>Gloves</a:t>
            </a:r>
            <a:endParaRPr lang="en-GB" dirty="0"/>
          </a:p>
          <a:p>
            <a:r>
              <a:rPr lang="en-GB" dirty="0" smtClean="0"/>
              <a:t>(</a:t>
            </a:r>
            <a:r>
              <a:rPr lang="en-GB" dirty="0"/>
              <a:t>Xylene </a:t>
            </a:r>
            <a:r>
              <a:rPr lang="en-GB" dirty="0" smtClean="0"/>
              <a:t>or Butyl </a:t>
            </a:r>
            <a:r>
              <a:rPr lang="en-GB" dirty="0"/>
              <a:t>acetate)</a:t>
            </a: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852936"/>
            <a:ext cx="4194811" cy="3139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119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4944427"/>
            <a:ext cx="8748464" cy="1913573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Use gloves! (pinworm eggs are infectious!)</a:t>
            </a:r>
          </a:p>
          <a:p>
            <a:r>
              <a:rPr lang="en-GB" dirty="0"/>
              <a:t>Prepare the tape</a:t>
            </a:r>
          </a:p>
          <a:p>
            <a:r>
              <a:rPr lang="en-GB" dirty="0" smtClean="0"/>
              <a:t>Take </a:t>
            </a:r>
            <a:r>
              <a:rPr lang="en-GB" dirty="0"/>
              <a:t>sample on </a:t>
            </a:r>
            <a:r>
              <a:rPr lang="en-GB" dirty="0" err="1" smtClean="0"/>
              <a:t>peri</a:t>
            </a:r>
            <a:r>
              <a:rPr lang="en-GB" dirty="0" smtClean="0"/>
              <a:t>-anal skin </a:t>
            </a:r>
            <a:r>
              <a:rPr lang="en-GB" dirty="0"/>
              <a:t>in the </a:t>
            </a:r>
            <a:r>
              <a:rPr lang="en-GB" dirty="0" smtClean="0"/>
              <a:t>morning</a:t>
            </a:r>
          </a:p>
          <a:p>
            <a:r>
              <a:rPr lang="en-GB" dirty="0"/>
              <a:t>Stick tape on </a:t>
            </a:r>
            <a:r>
              <a:rPr lang="en-GB" dirty="0" smtClean="0"/>
              <a:t>microscope slide</a:t>
            </a:r>
            <a:endParaRPr lang="en-GB" dirty="0"/>
          </a:p>
          <a:p>
            <a:r>
              <a:rPr lang="en-GB" dirty="0"/>
              <a:t>4-6 negative tapes </a:t>
            </a:r>
            <a:r>
              <a:rPr lang="en-GB" dirty="0" smtClean="0"/>
              <a:t>are needed </a:t>
            </a:r>
            <a:r>
              <a:rPr lang="en-GB" dirty="0"/>
              <a:t>to rule out </a:t>
            </a:r>
            <a:r>
              <a:rPr lang="en-GB" dirty="0" smtClean="0"/>
              <a:t>a pinworm </a:t>
            </a:r>
            <a:r>
              <a:rPr lang="en-GB" dirty="0"/>
              <a:t>infection!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00" y="2413370"/>
            <a:ext cx="3130518" cy="2531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270" y="2413369"/>
            <a:ext cx="3290050" cy="252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270" y="0"/>
            <a:ext cx="3290050" cy="23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28" y="0"/>
            <a:ext cx="3153790" cy="2360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9031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3528" y="332656"/>
            <a:ext cx="8496944" cy="3862753"/>
          </a:xfrm>
        </p:spPr>
        <p:txBody>
          <a:bodyPr/>
          <a:lstStyle/>
          <a:p>
            <a:r>
              <a:rPr lang="en-GB" dirty="0"/>
              <a:t>Picture under microscope:</a:t>
            </a:r>
          </a:p>
          <a:p>
            <a:pPr lvl="1"/>
            <a:r>
              <a:rPr lang="en-GB" dirty="0"/>
              <a:t>Tape without Butyl </a:t>
            </a:r>
            <a:r>
              <a:rPr lang="en-GB" dirty="0" smtClean="0"/>
              <a:t>acetate /Xylene </a:t>
            </a:r>
            <a:r>
              <a:rPr lang="en-GB" dirty="0"/>
              <a:t>produces </a:t>
            </a:r>
            <a:r>
              <a:rPr lang="en-GB" dirty="0" smtClean="0"/>
              <a:t>many air </a:t>
            </a:r>
            <a:r>
              <a:rPr lang="en-GB" dirty="0"/>
              <a:t>bubbles</a:t>
            </a:r>
            <a:r>
              <a:rPr lang="en-GB" dirty="0" smtClean="0"/>
              <a:t>!</a:t>
            </a:r>
          </a:p>
          <a:p>
            <a:r>
              <a:rPr lang="en-GB" dirty="0"/>
              <a:t>Place a drop of </a:t>
            </a:r>
            <a:r>
              <a:rPr lang="en-GB" dirty="0" smtClean="0"/>
              <a:t>Xylene on </a:t>
            </a:r>
            <a:r>
              <a:rPr lang="en-GB" dirty="0"/>
              <a:t>the edge of </a:t>
            </a:r>
            <a:r>
              <a:rPr lang="en-GB" dirty="0" smtClean="0"/>
              <a:t>the tape </a:t>
            </a:r>
            <a:r>
              <a:rPr lang="en-GB" dirty="0"/>
              <a:t>to remove </a:t>
            </a:r>
            <a:r>
              <a:rPr lang="en-GB" dirty="0" smtClean="0"/>
              <a:t>air bubbles</a:t>
            </a:r>
          </a:p>
          <a:p>
            <a:r>
              <a:rPr lang="en-GB" dirty="0"/>
              <a:t>Picture under </a:t>
            </a:r>
            <a:r>
              <a:rPr lang="en-GB" dirty="0" err="1"/>
              <a:t>mikroscope</a:t>
            </a:r>
            <a:r>
              <a:rPr lang="en-GB" dirty="0"/>
              <a:t>:</a:t>
            </a:r>
          </a:p>
          <a:p>
            <a:pPr lvl="1"/>
            <a:r>
              <a:rPr lang="en-GB" dirty="0"/>
              <a:t>Without air bubbles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11433"/>
            <a:ext cx="3058210" cy="24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411433"/>
            <a:ext cx="2987824" cy="24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7" y="4411433"/>
            <a:ext cx="2987824" cy="2446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2736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b="1" dirty="0" smtClean="0"/>
              <a:t>Cultivation of parasites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Culture methods –</a:t>
            </a:r>
          </a:p>
          <a:p>
            <a:pPr lvl="1" eaLnBrk="1" hangingPunct="1"/>
            <a:r>
              <a:rPr lang="en-US" altLang="en-US" smtClean="0"/>
              <a:t>Amoeba</a:t>
            </a:r>
          </a:p>
          <a:p>
            <a:pPr lvl="1" eaLnBrk="1" hangingPunct="1"/>
            <a:r>
              <a:rPr lang="en-US" altLang="en-US" smtClean="0"/>
              <a:t>Leishmania &amp; Trypanosoma</a:t>
            </a:r>
          </a:p>
          <a:p>
            <a:pPr lvl="1" eaLnBrk="1" hangingPunct="1"/>
            <a:r>
              <a:rPr lang="en-US" altLang="en-US" smtClean="0"/>
              <a:t>Malarial parasite</a:t>
            </a:r>
          </a:p>
          <a:p>
            <a:pPr eaLnBrk="1" hangingPunct="1"/>
            <a:r>
              <a:rPr lang="en-US" altLang="en-US" smtClean="0"/>
              <a:t>Animal inoculation – Not practical</a:t>
            </a:r>
          </a:p>
          <a:p>
            <a:pPr eaLnBrk="1" hangingPunct="1"/>
            <a:r>
              <a:rPr lang="en-US" altLang="en-US" smtClean="0"/>
              <a:t>Xenodiagnosis – Vectors infected experimentally</a:t>
            </a:r>
          </a:p>
          <a:p>
            <a:pPr eaLnBrk="1" hangingPunct="1"/>
            <a:r>
              <a:rPr lang="en-US" altLang="en-US" smtClean="0"/>
              <a:t>Immunological diagnosis</a:t>
            </a:r>
          </a:p>
        </p:txBody>
      </p:sp>
    </p:spTree>
    <p:extLst>
      <p:ext uri="{BB962C8B-B14F-4D97-AF65-F5344CB8AC3E}">
        <p14:creationId xmlns:p14="http://schemas.microsoft.com/office/powerpoint/2010/main" val="388478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404664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Immunological diagnosis</a:t>
            </a:r>
          </a:p>
        </p:txBody>
      </p:sp>
      <p:sp>
        <p:nvSpPr>
          <p:cNvPr id="53252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981200"/>
            <a:ext cx="8206680" cy="4616152"/>
          </a:xfrm>
        </p:spPr>
        <p:txBody>
          <a:bodyPr numCol="2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2300" dirty="0" smtClean="0"/>
              <a:t>Serology – All tests available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IHA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ELISA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CIEP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IF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CFT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 smtClean="0"/>
              <a:t>More useful 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 smtClean="0"/>
              <a:t>Amoebiasis</a:t>
            </a: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 smtClean="0"/>
              <a:t>Leishmaniasis</a:t>
            </a: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Malaria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Toxoplasmosis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smtClean="0"/>
              <a:t>Trichinosis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 smtClean="0"/>
              <a:t>Filariasis</a:t>
            </a:r>
            <a:endParaRPr lang="en-US" altLang="en-US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 smtClean="0"/>
              <a:t>Echinococcosis</a:t>
            </a:r>
            <a:endParaRPr lang="en-US" altLang="en-US" sz="1800" dirty="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300" dirty="0"/>
              <a:t>Skin Tests – Specificity low, cross reactions common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/>
              <a:t>Casoni’s</a:t>
            </a:r>
            <a:r>
              <a:rPr lang="en-US" altLang="en-US" sz="1800" dirty="0"/>
              <a:t> test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1800" dirty="0" err="1"/>
              <a:t>Leishmanin</a:t>
            </a:r>
            <a:r>
              <a:rPr lang="en-US" altLang="en-US" sz="1800" dirty="0"/>
              <a:t> test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300" dirty="0"/>
          </a:p>
          <a:p>
            <a:pPr lvl="1" eaLnBrk="1" hangingPunct="1">
              <a:lnSpc>
                <a:spcPct val="90000"/>
              </a:lnSpc>
            </a:pPr>
            <a:endParaRPr lang="en-US" alt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156938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7772400" cy="792088"/>
          </a:xfrm>
        </p:spPr>
        <p:txBody>
          <a:bodyPr/>
          <a:lstStyle/>
          <a:p>
            <a:r>
              <a:rPr lang="en-US" altLang="en-US" dirty="0" smtClean="0"/>
              <a:t>Need for </a:t>
            </a:r>
            <a:r>
              <a:rPr lang="en-US" altLang="en-US" dirty="0" err="1" smtClean="0"/>
              <a:t>Serodiagnosis</a:t>
            </a:r>
            <a:endParaRPr lang="en-US" altLang="en-US" dirty="0" smtClean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340768"/>
            <a:ext cx="8568952" cy="525658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en-US" dirty="0" smtClean="0"/>
              <a:t>1. Unattainable parasitological diagnosis</a:t>
            </a:r>
          </a:p>
          <a:p>
            <a:pPr lvl="1"/>
            <a:r>
              <a:rPr lang="en-US" altLang="en-US" dirty="0" smtClean="0"/>
              <a:t>Special specimens &amp; Tests,</a:t>
            </a:r>
          </a:p>
          <a:p>
            <a:pPr lvl="2"/>
            <a:r>
              <a:rPr lang="en-US" altLang="en-US" dirty="0" smtClean="0"/>
              <a:t>Trichinosis- muscle biopsy</a:t>
            </a:r>
          </a:p>
          <a:p>
            <a:pPr lvl="2"/>
            <a:r>
              <a:rPr lang="en-US" altLang="en-US" dirty="0" smtClean="0"/>
              <a:t>Toxoplasmosis- lymph node, placenta</a:t>
            </a:r>
          </a:p>
          <a:p>
            <a:pPr lvl="1"/>
            <a:r>
              <a:rPr lang="en-US" altLang="en-US" dirty="0" smtClean="0"/>
              <a:t>Long </a:t>
            </a:r>
            <a:r>
              <a:rPr lang="en-US" altLang="en-US" dirty="0" err="1" smtClean="0"/>
              <a:t>prepatent</a:t>
            </a:r>
            <a:r>
              <a:rPr lang="en-US" altLang="en-US" dirty="0" smtClean="0"/>
              <a:t> period</a:t>
            </a:r>
          </a:p>
          <a:p>
            <a:pPr lvl="2"/>
            <a:r>
              <a:rPr lang="en-US" altLang="en-US" dirty="0" err="1" smtClean="0"/>
              <a:t>Filariasis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No method available, e.g., </a:t>
            </a:r>
            <a:r>
              <a:rPr lang="en-US" altLang="en-US" dirty="0" err="1" smtClean="0"/>
              <a:t>gnathostomiasis</a:t>
            </a:r>
            <a:r>
              <a:rPr lang="en-US" altLang="en-US" dirty="0" smtClean="0"/>
              <a:t> </a:t>
            </a:r>
          </a:p>
          <a:p>
            <a:pPr lvl="1"/>
            <a:r>
              <a:rPr lang="en-US" altLang="en-US" dirty="0" smtClean="0"/>
              <a:t>Micros. exam of excreta tedious, time-consuming, impractical</a:t>
            </a:r>
          </a:p>
          <a:p>
            <a:pPr lvl="1"/>
            <a:r>
              <a:rPr lang="en-US" altLang="en-US" dirty="0" smtClean="0"/>
              <a:t>Negative in light infection, e.g., </a:t>
            </a:r>
            <a:r>
              <a:rPr lang="en-US" altLang="en-US" dirty="0" err="1" smtClean="0"/>
              <a:t>strongyloidiasis</a:t>
            </a:r>
            <a:r>
              <a:rPr lang="en-US" altLang="en-US" dirty="0" smtClean="0"/>
              <a:t>, </a:t>
            </a:r>
            <a:r>
              <a:rPr lang="en-US" altLang="en-US" dirty="0" err="1" smtClean="0"/>
              <a:t>opisthorchiasis</a:t>
            </a:r>
            <a:endParaRPr lang="en-US" altLang="en-US" dirty="0" smtClean="0"/>
          </a:p>
          <a:p>
            <a:pPr marL="0" indent="0">
              <a:buNone/>
            </a:pPr>
            <a:r>
              <a:rPr lang="en-US" altLang="en-US" dirty="0"/>
              <a:t>2. Cost-effective in epidemiological survey</a:t>
            </a:r>
          </a:p>
          <a:p>
            <a:pPr lvl="1"/>
            <a:r>
              <a:rPr lang="th-TH" altLang="en-US" dirty="0"/>
              <a:t> Labour</a:t>
            </a:r>
          </a:p>
          <a:p>
            <a:pPr lvl="1"/>
            <a:r>
              <a:rPr lang="th-TH" altLang="en-US" dirty="0"/>
              <a:t> </a:t>
            </a:r>
            <a:r>
              <a:rPr lang="th-TH" altLang="en-US" dirty="0" smtClean="0"/>
              <a:t>Time</a:t>
            </a:r>
            <a:endParaRPr lang="th-TH" altLang="en-US" dirty="0"/>
          </a:p>
        </p:txBody>
      </p:sp>
    </p:spTree>
    <p:extLst>
      <p:ext uri="{BB962C8B-B14F-4D97-AF65-F5344CB8AC3E}">
        <p14:creationId xmlns:p14="http://schemas.microsoft.com/office/powerpoint/2010/main" val="4030491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C:\NIMIT\PPT\ELISApwrx3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238125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  <a:latin typeface="Arial" charset="0"/>
              </a:rPr>
              <a:t>Drawbacks of </a:t>
            </a:r>
            <a:r>
              <a:rPr lang="en-US" altLang="en-US" b="1" dirty="0" err="1" smtClean="0">
                <a:solidFill>
                  <a:srgbClr val="FF0000"/>
                </a:solidFill>
                <a:latin typeface="Arial" charset="0"/>
              </a:rPr>
              <a:t>serodiagnosis</a:t>
            </a:r>
            <a:endParaRPr lang="en-US" altLang="en-US" dirty="0" smtClean="0">
              <a:latin typeface="Arial" charset="0"/>
            </a:endParaRPr>
          </a:p>
        </p:txBody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5029200" cy="464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mtClean="0">
                <a:solidFill>
                  <a:srgbClr val="FFFF99"/>
                </a:solidFill>
                <a:latin typeface="Arial" charset="0"/>
              </a:rPr>
              <a:t>1. Specificity and sensitivity not 100%</a:t>
            </a:r>
          </a:p>
          <a:p>
            <a:pPr>
              <a:buFontTx/>
              <a:buNone/>
            </a:pPr>
            <a:r>
              <a:rPr lang="en-US" altLang="en-US" smtClean="0">
                <a:solidFill>
                  <a:srgbClr val="FFFF99"/>
                </a:solidFill>
                <a:latin typeface="Arial" charset="0"/>
              </a:rPr>
              <a:t>2. Depending on host's immune response- e.g., ocular parasitosis</a:t>
            </a:r>
          </a:p>
          <a:p>
            <a:pPr>
              <a:buFontTx/>
              <a:buNone/>
            </a:pPr>
            <a:r>
              <a:rPr lang="en-US" altLang="en-US" smtClean="0">
                <a:solidFill>
                  <a:srgbClr val="FFFF99"/>
                </a:solidFill>
                <a:latin typeface="Arial" charset="0"/>
              </a:rPr>
              <a:t>3. Sophisticated and expensive equipment</a:t>
            </a:r>
          </a:p>
          <a:p>
            <a:pPr>
              <a:buFontTx/>
              <a:buNone/>
            </a:pPr>
            <a:r>
              <a:rPr lang="en-US" altLang="en-US" smtClean="0">
                <a:solidFill>
                  <a:srgbClr val="FFFF99"/>
                </a:solidFill>
                <a:latin typeface="Arial" charset="0"/>
              </a:rPr>
              <a:t>4. Well-trained personnel</a:t>
            </a:r>
            <a:br>
              <a:rPr lang="en-US" altLang="en-US" smtClean="0">
                <a:solidFill>
                  <a:srgbClr val="FFFF99"/>
                </a:solidFill>
                <a:latin typeface="Arial" charset="0"/>
              </a:rPr>
            </a:br>
            <a:endParaRPr lang="en-US" altLang="en-US" smtClean="0">
              <a:latin typeface="Arial" charset="0"/>
            </a:endParaRPr>
          </a:p>
        </p:txBody>
      </p:sp>
      <p:pic>
        <p:nvPicPr>
          <p:cNvPr id="20485" name="Picture 5" descr="C:\NIMIT\PPT\WaherEl_x40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43400"/>
            <a:ext cx="235267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195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Antibody Assay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rgbClr val="00B050"/>
                </a:solidFill>
              </a:rPr>
              <a:t>1. Skin or intradermal test</a:t>
            </a:r>
          </a:p>
          <a:p>
            <a:pPr lvl="1"/>
            <a:r>
              <a:rPr lang="en-US" altLang="en-US" dirty="0" smtClean="0"/>
              <a:t>Easiest to perform</a:t>
            </a:r>
          </a:p>
          <a:p>
            <a:pPr lvl="1"/>
            <a:r>
              <a:rPr lang="en-US" altLang="en-US" dirty="0" smtClean="0"/>
              <a:t>Type I &amp; IV hypersensitivity</a:t>
            </a:r>
          </a:p>
          <a:p>
            <a:pPr lvl="1"/>
            <a:r>
              <a:rPr lang="en-US" altLang="en-US" dirty="0" smtClean="0"/>
              <a:t>Type I-&gt; </a:t>
            </a:r>
            <a:r>
              <a:rPr lang="en-US" altLang="en-US" dirty="0" err="1" smtClean="0"/>
              <a:t>helminthiases</a:t>
            </a:r>
            <a:endParaRPr lang="en-US" altLang="en-US" dirty="0" smtClean="0"/>
          </a:p>
          <a:p>
            <a:pPr lvl="1"/>
            <a:r>
              <a:rPr lang="en-US" altLang="en-US" dirty="0" smtClean="0"/>
              <a:t>Type IV-&gt;protozoan infections</a:t>
            </a:r>
            <a:br>
              <a:rPr lang="en-US" altLang="en-US" dirty="0" smtClean="0"/>
            </a:b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92445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0259" y="3105703"/>
            <a:ext cx="5170487" cy="3871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48187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4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latin typeface="Arial" charset="0"/>
              </a:rPr>
              <a:t>2. Complement fixation test (CF)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rgbClr val="00B050"/>
                </a:solidFill>
                <a:latin typeface="Arial" charset="0"/>
              </a:rPr>
              <a:t>3. Precipitin methods</a:t>
            </a:r>
            <a:r>
              <a:rPr lang="en-US" altLang="en-US" dirty="0">
                <a:latin typeface="Arial" charset="0"/>
              </a:rPr>
              <a:t/>
            </a:r>
            <a:br>
              <a:rPr lang="en-US" altLang="en-US" dirty="0">
                <a:latin typeface="Arial" charset="0"/>
              </a:rPr>
            </a:br>
            <a:r>
              <a:rPr lang="en-US" altLang="en-US" dirty="0">
                <a:latin typeface="Arial" charset="0"/>
              </a:rPr>
              <a:t>	-Double diffusion in agar (DD)</a:t>
            </a:r>
            <a:br>
              <a:rPr lang="en-US" altLang="en-US" dirty="0">
                <a:latin typeface="Arial" charset="0"/>
              </a:rPr>
            </a:br>
            <a:r>
              <a:rPr lang="en-US" altLang="en-US" dirty="0">
                <a:latin typeface="Arial" charset="0"/>
              </a:rPr>
              <a:t>	-</a:t>
            </a:r>
            <a:r>
              <a:rPr lang="en-US" altLang="en-US" dirty="0" err="1">
                <a:latin typeface="Arial" charset="0"/>
              </a:rPr>
              <a:t>Counterimmunoelectrophoresis</a:t>
            </a:r>
            <a:r>
              <a:rPr lang="en-US" altLang="en-US" dirty="0">
                <a:latin typeface="Arial" charset="0"/>
              </a:rPr>
              <a:t> </a:t>
            </a:r>
            <a:br>
              <a:rPr lang="en-US" altLang="en-US" dirty="0">
                <a:latin typeface="Arial" charset="0"/>
              </a:rPr>
            </a:br>
            <a:r>
              <a:rPr lang="en-US" altLang="en-US" dirty="0">
                <a:latin typeface="Arial" charset="0"/>
              </a:rPr>
              <a:t>	(CIEP)</a:t>
            </a:r>
            <a:br>
              <a:rPr lang="en-US" altLang="en-US" dirty="0">
                <a:latin typeface="Arial" charset="0"/>
              </a:rPr>
            </a:br>
            <a:r>
              <a:rPr lang="en-US" altLang="en-US" dirty="0">
                <a:latin typeface="Arial" charset="0"/>
              </a:rPr>
              <a:t>	-</a:t>
            </a:r>
            <a:r>
              <a:rPr lang="en-US" altLang="en-US" dirty="0" err="1">
                <a:latin typeface="Arial" charset="0"/>
              </a:rPr>
              <a:t>Immunoelectrophoresis</a:t>
            </a:r>
            <a:r>
              <a:rPr lang="en-US" altLang="en-US" dirty="0">
                <a:latin typeface="Arial" charset="0"/>
              </a:rPr>
              <a:t> (IEP)</a:t>
            </a:r>
            <a:br>
              <a:rPr lang="en-US" altLang="en-US" dirty="0">
                <a:latin typeface="Arial" charset="0"/>
              </a:rPr>
            </a:br>
            <a:r>
              <a:rPr lang="en-US" altLang="en-US" dirty="0">
                <a:latin typeface="Arial" charset="0"/>
              </a:rPr>
              <a:t>	-</a:t>
            </a:r>
            <a:r>
              <a:rPr lang="en-US" altLang="en-US" dirty="0" err="1">
                <a:latin typeface="Arial" charset="0"/>
              </a:rPr>
              <a:t>Nephelometry</a:t>
            </a:r>
            <a:r>
              <a:rPr lang="en-US" altLang="en-US" dirty="0">
                <a:latin typeface="Arial" charset="0"/>
              </a:rPr>
              <a:t/>
            </a:r>
            <a:br>
              <a:rPr lang="en-US" altLang="en-US" dirty="0">
                <a:latin typeface="Arial" charset="0"/>
              </a:rPr>
            </a:br>
            <a:endParaRPr lang="en-US" altLang="en-US" dirty="0">
              <a:latin typeface="Arial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4103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026" descr="C:\NIMIT\PPT\CIE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66800"/>
            <a:ext cx="6248400" cy="417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ext Box 1027"/>
          <p:cNvSpPr txBox="1">
            <a:spLocks noChangeArrowheads="1"/>
          </p:cNvSpPr>
          <p:nvPr/>
        </p:nvSpPr>
        <p:spPr bwMode="auto">
          <a:xfrm>
            <a:off x="2362200" y="5486400"/>
            <a:ext cx="4648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CIEP for cysticercosis</a:t>
            </a:r>
            <a:endParaRPr lang="th-TH" altLang="en-US" sz="2800" smtClean="0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5878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332656"/>
            <a:ext cx="8712968" cy="396044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rgbClr val="00B050"/>
                </a:solidFill>
              </a:rPr>
              <a:t>4. Agglutination methods</a:t>
            </a:r>
          </a:p>
          <a:p>
            <a:pPr lvl="1"/>
            <a:r>
              <a:rPr lang="en-US" altLang="en-US" dirty="0" smtClean="0"/>
              <a:t>Direct agglutination (DA)</a:t>
            </a:r>
          </a:p>
          <a:p>
            <a:pPr lvl="1"/>
            <a:r>
              <a:rPr lang="en-US" altLang="en-US" dirty="0" err="1" smtClean="0"/>
              <a:t>Bentonite</a:t>
            </a:r>
            <a:r>
              <a:rPr lang="en-US" altLang="en-US" dirty="0" smtClean="0"/>
              <a:t> flocculation (BF)</a:t>
            </a:r>
          </a:p>
          <a:p>
            <a:pPr lvl="1"/>
            <a:r>
              <a:rPr lang="en-US" altLang="en-US" dirty="0" smtClean="0"/>
              <a:t>Latex agglutination (LA)</a:t>
            </a:r>
          </a:p>
          <a:p>
            <a:pPr lvl="1"/>
            <a:r>
              <a:rPr lang="en-US" altLang="en-US" dirty="0" smtClean="0"/>
              <a:t>Indirect </a:t>
            </a:r>
            <a:r>
              <a:rPr lang="en-US" altLang="en-US" dirty="0" err="1" smtClean="0"/>
              <a:t>hemagglutination</a:t>
            </a:r>
            <a:r>
              <a:rPr lang="en-US" altLang="en-US" dirty="0" smtClean="0"/>
              <a:t> (IHA)</a:t>
            </a:r>
          </a:p>
        </p:txBody>
      </p:sp>
      <p:pic>
        <p:nvPicPr>
          <p:cNvPr id="25604" name="Picture 4" descr="C:\NIMIT\PPT\IHA-ehi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96" y="3861048"/>
            <a:ext cx="8609053" cy="2994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0032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60648"/>
            <a:ext cx="8458200" cy="3244552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>
                <a:solidFill>
                  <a:srgbClr val="00B050"/>
                </a:solidFill>
              </a:rPr>
              <a:t>5. </a:t>
            </a:r>
            <a:r>
              <a:rPr lang="en-US" altLang="en-US" dirty="0" err="1" smtClean="0">
                <a:solidFill>
                  <a:srgbClr val="00B050"/>
                </a:solidFill>
              </a:rPr>
              <a:t>Labelled</a:t>
            </a:r>
            <a:r>
              <a:rPr lang="en-US" altLang="en-US" dirty="0" smtClean="0">
                <a:solidFill>
                  <a:srgbClr val="00B050"/>
                </a:solidFill>
              </a:rPr>
              <a:t> reagent methods </a:t>
            </a:r>
          </a:p>
          <a:p>
            <a:pPr lvl="1"/>
            <a:r>
              <a:rPr lang="en-US" altLang="en-US" dirty="0" smtClean="0"/>
              <a:t>Label with fluorescein dye</a:t>
            </a:r>
          </a:p>
          <a:p>
            <a:pPr lvl="1"/>
            <a:r>
              <a:rPr lang="en-US" altLang="en-US" dirty="0" smtClean="0"/>
              <a:t>Immunofluorescence (IF)- FITC, </a:t>
            </a:r>
            <a:r>
              <a:rPr lang="en-US" altLang="en-US" dirty="0" err="1" smtClean="0"/>
              <a:t>rhodamine</a:t>
            </a:r>
            <a:endParaRPr lang="en-US" altLang="en-US" dirty="0" smtClean="0"/>
          </a:p>
        </p:txBody>
      </p:sp>
      <p:pic>
        <p:nvPicPr>
          <p:cNvPr id="26628" name="Picture 5" descr="C:\NIMIT\PPT\IFA-malari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21075"/>
            <a:ext cx="2938463" cy="21939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9" name="Picture 6" descr="C:\NIMIT\PPT\IFA-tox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51"/>
          <a:stretch>
            <a:fillRect/>
          </a:stretch>
        </p:blipFill>
        <p:spPr bwMode="auto">
          <a:xfrm>
            <a:off x="6096000" y="3505200"/>
            <a:ext cx="2792413" cy="2209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30" name="Text Box 8"/>
          <p:cNvSpPr txBox="1">
            <a:spLocks noChangeArrowheads="1"/>
          </p:cNvSpPr>
          <p:nvPr/>
        </p:nvSpPr>
        <p:spPr bwMode="auto">
          <a:xfrm>
            <a:off x="1905000" y="5791200"/>
            <a:ext cx="2362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i="1" smtClean="0">
                <a:solidFill>
                  <a:srgbClr val="00FFFF"/>
                </a:solidFill>
                <a:latin typeface="Arial" charset="0"/>
              </a:rPr>
              <a:t>P. falciparum</a:t>
            </a:r>
            <a:endParaRPr lang="th-TH" altLang="en-US" sz="2800" smtClean="0">
              <a:solidFill>
                <a:srgbClr val="00FFFF"/>
              </a:solidFill>
            </a:endParaRPr>
          </a:p>
        </p:txBody>
      </p:sp>
      <p:sp>
        <p:nvSpPr>
          <p:cNvPr id="26631" name="Text Box 9"/>
          <p:cNvSpPr txBox="1">
            <a:spLocks noChangeArrowheads="1"/>
          </p:cNvSpPr>
          <p:nvPr/>
        </p:nvSpPr>
        <p:spPr bwMode="auto">
          <a:xfrm>
            <a:off x="6324600" y="57912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i="1" dirty="0" smtClean="0">
                <a:solidFill>
                  <a:srgbClr val="00FFFF"/>
                </a:solidFill>
                <a:latin typeface="Arial" charset="0"/>
              </a:rPr>
              <a:t>Toxoplasma</a:t>
            </a:r>
            <a:endParaRPr lang="th-TH" altLang="en-US" sz="2800" i="1" dirty="0" smtClean="0">
              <a:solidFill>
                <a:srgbClr val="00FFFF"/>
              </a:solidFill>
            </a:endParaRPr>
          </a:p>
        </p:txBody>
      </p:sp>
      <p:pic>
        <p:nvPicPr>
          <p:cNvPr id="26632" name="Picture 10" descr="C:\NIMIT\PPT\Pf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3453"/>
          <a:stretch>
            <a:fillRect/>
          </a:stretch>
        </p:blipFill>
        <p:spPr bwMode="auto">
          <a:xfrm>
            <a:off x="304800" y="3584575"/>
            <a:ext cx="2743200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77564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1" name="Picture 3" descr="C:\NIMIT\PPT\ELISA-AB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928938"/>
            <a:ext cx="3048000" cy="263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C:\NIMIT\PPT\ELISA-OP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916238"/>
            <a:ext cx="2438400" cy="264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828800" y="5562600"/>
            <a:ext cx="2438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000" smtClean="0">
                <a:solidFill>
                  <a:srgbClr val="FFFF99"/>
                </a:solidFill>
                <a:latin typeface="Arial" charset="0"/>
              </a:rPr>
              <a:t>ABTS-substrate</a:t>
            </a:r>
            <a:endParaRPr lang="th-TH" altLang="en-US" sz="2800" smtClean="0">
              <a:solidFill>
                <a:srgbClr val="FFFFCC"/>
              </a:solidFill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181600" y="5562600"/>
            <a:ext cx="2286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000" smtClean="0">
                <a:solidFill>
                  <a:srgbClr val="FFFF99"/>
                </a:solidFill>
                <a:latin typeface="Arial" charset="0"/>
              </a:rPr>
              <a:t>OPD-substrate</a:t>
            </a:r>
            <a:endParaRPr lang="th-TH" altLang="en-US" sz="2800" smtClean="0">
              <a:solidFill>
                <a:srgbClr val="FFFFCC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332656"/>
            <a:ext cx="8496944" cy="2583582"/>
          </a:xfrm>
        </p:spPr>
        <p:txBody>
          <a:bodyPr/>
          <a:lstStyle/>
          <a:p>
            <a:pPr lvl="1"/>
            <a:r>
              <a:rPr lang="en-US" altLang="en-US" dirty="0" smtClean="0"/>
              <a:t>Label with enzyme</a:t>
            </a:r>
          </a:p>
          <a:p>
            <a:pPr lvl="2"/>
            <a:r>
              <a:rPr lang="en-US" altLang="en-US" dirty="0" smtClean="0"/>
              <a:t>Enzyme immunoassay- ELISA</a:t>
            </a:r>
            <a:br>
              <a:rPr lang="en-US" altLang="en-US" dirty="0" smtClean="0"/>
            </a:br>
            <a:r>
              <a:rPr lang="en-US" altLang="en-US" dirty="0" smtClean="0"/>
              <a:t>	</a:t>
            </a:r>
            <a:endParaRPr lang="th-TH" altLang="en-US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593351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219200" y="685800"/>
            <a:ext cx="6781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 smtClean="0">
                <a:solidFill>
                  <a:srgbClr val="FFFF99"/>
                </a:solidFill>
                <a:latin typeface="Arial" charset="0"/>
              </a:rPr>
              <a:t>-</a:t>
            </a:r>
            <a:r>
              <a:rPr lang="en-US" altLang="en-US" sz="2800" dirty="0" err="1" smtClean="0">
                <a:solidFill>
                  <a:srgbClr val="FFFF99"/>
                </a:solidFill>
                <a:latin typeface="Arial" charset="0"/>
              </a:rPr>
              <a:t>Electroimmunotransfer</a:t>
            </a:r>
            <a:r>
              <a:rPr lang="en-US" altLang="en-US" sz="2800" dirty="0" smtClean="0">
                <a:solidFill>
                  <a:srgbClr val="FFFF99"/>
                </a:solidFill>
                <a:latin typeface="Arial" charset="0"/>
              </a:rPr>
              <a:t> blot (EITB)</a:t>
            </a:r>
            <a:endParaRPr lang="th-TH" altLang="en-US" dirty="0" smtClean="0">
              <a:solidFill>
                <a:srgbClr val="FFFFCC"/>
              </a:solidFill>
              <a:latin typeface="Arial" charset="0"/>
            </a:endParaRPr>
          </a:p>
        </p:txBody>
      </p:sp>
      <p:pic>
        <p:nvPicPr>
          <p:cNvPr id="28675" name="Picture 3" descr="C:\NIMIT\PPT\immunobl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484313"/>
            <a:ext cx="6781800" cy="461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61618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Antigen assays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altLang="en-US" dirty="0" smtClean="0"/>
              <a:t>Merits:</a:t>
            </a:r>
          </a:p>
          <a:p>
            <a:r>
              <a:rPr lang="en-US" altLang="en-US" dirty="0" smtClean="0"/>
              <a:t>Appear </a:t>
            </a:r>
            <a:r>
              <a:rPr lang="en-US" altLang="en-US" dirty="0"/>
              <a:t>earlier than </a:t>
            </a:r>
            <a:r>
              <a:rPr lang="en-US" altLang="en-US" dirty="0" smtClean="0"/>
              <a:t>antibody</a:t>
            </a:r>
          </a:p>
          <a:p>
            <a:r>
              <a:rPr lang="en-US" altLang="en-US" dirty="0" smtClean="0"/>
              <a:t>Amount </a:t>
            </a:r>
            <a:r>
              <a:rPr lang="en-US" altLang="en-US" dirty="0"/>
              <a:t>directly varies with degree of </a:t>
            </a:r>
            <a:r>
              <a:rPr lang="en-US" altLang="en-US" dirty="0" smtClean="0"/>
              <a:t>infection</a:t>
            </a:r>
          </a:p>
          <a:p>
            <a:r>
              <a:rPr lang="en-US" altLang="en-US" dirty="0" smtClean="0"/>
              <a:t>Not persist</a:t>
            </a:r>
          </a:p>
          <a:p>
            <a:endParaRPr lang="en-US" altLang="en-US" dirty="0"/>
          </a:p>
          <a:p>
            <a:pPr marL="0" indent="0">
              <a:spcBef>
                <a:spcPct val="50000"/>
              </a:spcBef>
              <a:buNone/>
            </a:pPr>
            <a:r>
              <a:rPr lang="th-TH" altLang="en-US" dirty="0">
                <a:solidFill>
                  <a:srgbClr val="9900CC"/>
                </a:solidFill>
                <a:latin typeface="Arial" charset="0"/>
              </a:rPr>
              <a:t>Commercial kit</a:t>
            </a:r>
            <a:endParaRPr lang="th-TH" altLang="en-US" dirty="0"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th-TH" altLang="en-US" dirty="0">
                <a:latin typeface="Arial" charset="0"/>
              </a:rPr>
              <a:t>Intestinal amoebiasis, giardiasis, cryptosporidiosis, etc.</a:t>
            </a:r>
            <a:endParaRPr lang="th-TH" altLang="en-US" dirty="0"/>
          </a:p>
          <a:p>
            <a:endParaRPr lang="en-US" altLang="en-U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32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 smtClean="0">
                <a:solidFill>
                  <a:schemeClr val="accent1"/>
                </a:solidFill>
                <a:latin typeface="Arial" charset="0"/>
              </a:rPr>
              <a:t>Method:</a:t>
            </a:r>
            <a:endParaRPr lang="en-US" altLang="en-US" smtClean="0">
              <a:latin typeface="Arial" charset="0"/>
            </a:endParaRP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2954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mtClean="0">
                <a:latin typeface="Arial" charset="0"/>
              </a:rPr>
              <a:t>	Use monoclonal or polyclonal</a:t>
            </a:r>
            <a:br>
              <a:rPr lang="en-US" altLang="en-US" smtClean="0">
                <a:latin typeface="Arial" charset="0"/>
              </a:rPr>
            </a:br>
            <a:r>
              <a:rPr lang="en-US" altLang="en-US" smtClean="0">
                <a:latin typeface="Arial" charset="0"/>
              </a:rPr>
              <a:t>antibodies in CIEP, ELISA</a:t>
            </a:r>
            <a:br>
              <a:rPr lang="en-US" altLang="en-US" smtClean="0">
                <a:latin typeface="Arial" charset="0"/>
              </a:rPr>
            </a:br>
            <a:endParaRPr lang="en-US" altLang="en-US" smtClean="0">
              <a:latin typeface="Arial" charset="0"/>
            </a:endParaRPr>
          </a:p>
        </p:txBody>
      </p:sp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1066800" y="3886200"/>
            <a:ext cx="541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3200" dirty="0" smtClean="0">
                <a:solidFill>
                  <a:srgbClr val="0033CC"/>
                </a:solidFill>
                <a:latin typeface="Arial" charset="0"/>
              </a:rPr>
              <a:t>DNA detection by PCR</a:t>
            </a:r>
            <a:endParaRPr lang="th-TH" altLang="en-US" sz="2800" dirty="0" smtClean="0">
              <a:solidFill>
                <a:srgbClr val="0033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824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NimitFile\PPT\ICT_mal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09600"/>
            <a:ext cx="8153400" cy="50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2209800" y="5943600"/>
            <a:ext cx="5895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th-TH" altLang="en-US" b="1" smtClean="0">
                <a:solidFill>
                  <a:srgbClr val="56002B"/>
                </a:solidFill>
                <a:latin typeface="Arial" charset="0"/>
              </a:rPr>
              <a:t>ICT (immunochromatographic assay)</a:t>
            </a:r>
          </a:p>
        </p:txBody>
      </p:sp>
    </p:spTree>
    <p:extLst>
      <p:ext uri="{BB962C8B-B14F-4D97-AF65-F5344CB8AC3E}">
        <p14:creationId xmlns:p14="http://schemas.microsoft.com/office/powerpoint/2010/main" val="1344707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1026" descr="D:\NimitFile\PPT\ICT_mal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534400" cy="479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74177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404664"/>
            <a:ext cx="7772400" cy="1143000"/>
          </a:xfrm>
        </p:spPr>
        <p:txBody>
          <a:bodyPr/>
          <a:lstStyle/>
          <a:p>
            <a:r>
              <a:rPr lang="en-US" altLang="en-US" dirty="0" smtClean="0"/>
              <a:t>Validation of immunoassays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700808"/>
            <a:ext cx="8496944" cy="4968552"/>
          </a:xfrm>
        </p:spPr>
        <p:txBody>
          <a:bodyPr>
            <a:normAutofit fontScale="85000" lnSpcReduction="10000"/>
          </a:bodyPr>
          <a:lstStyle/>
          <a:p>
            <a:r>
              <a:rPr lang="en-US" altLang="en-US" dirty="0" smtClean="0"/>
              <a:t>Most important = Predictive value (PV)</a:t>
            </a:r>
          </a:p>
          <a:p>
            <a:r>
              <a:rPr lang="en-US" altLang="en-US" dirty="0" smtClean="0"/>
              <a:t>PV - A measure of how accurately a test can predict the presence or absence of disease when applied under special circumstance</a:t>
            </a:r>
          </a:p>
          <a:p>
            <a:r>
              <a:rPr lang="en-US" altLang="en-US" dirty="0" smtClean="0"/>
              <a:t>PV </a:t>
            </a:r>
            <a:r>
              <a:rPr lang="en-US" altLang="en-US" dirty="0">
                <a:solidFill>
                  <a:srgbClr val="FF0000"/>
                </a:solidFill>
              </a:rPr>
              <a:t>depends on</a:t>
            </a:r>
            <a:r>
              <a:rPr lang="en-US" altLang="en-US" dirty="0"/>
              <a:t> Sensitivity, Specificity and </a:t>
            </a:r>
            <a:r>
              <a:rPr lang="en-US" altLang="en-US" dirty="0" smtClean="0"/>
              <a:t>Prevalence</a:t>
            </a:r>
          </a:p>
          <a:p>
            <a:r>
              <a:rPr lang="en-US" altLang="en-US" dirty="0" smtClean="0"/>
              <a:t>Sensitivity </a:t>
            </a:r>
            <a:r>
              <a:rPr lang="en-US" altLang="en-US" dirty="0"/>
              <a:t>= % diseased population whose tests are </a:t>
            </a:r>
            <a:r>
              <a:rPr lang="en-US" altLang="en-US" dirty="0" smtClean="0">
                <a:solidFill>
                  <a:srgbClr val="FF0000"/>
                </a:solidFill>
              </a:rPr>
              <a:t>POSITIVE</a:t>
            </a:r>
          </a:p>
          <a:p>
            <a:r>
              <a:rPr lang="en-US" altLang="en-US" dirty="0" smtClean="0"/>
              <a:t>Specificity </a:t>
            </a:r>
            <a:r>
              <a:rPr lang="en-US" altLang="en-US" dirty="0"/>
              <a:t>= % </a:t>
            </a:r>
            <a:r>
              <a:rPr lang="en-US" altLang="en-US" dirty="0" err="1"/>
              <a:t>nondiseased</a:t>
            </a:r>
            <a:r>
              <a:rPr lang="en-US" altLang="en-US" dirty="0"/>
              <a:t> pop whose test are </a:t>
            </a:r>
            <a:r>
              <a:rPr lang="en-US" altLang="en-US" dirty="0" smtClean="0">
                <a:solidFill>
                  <a:srgbClr val="FF0000"/>
                </a:solidFill>
              </a:rPr>
              <a:t>NEGATIVE</a:t>
            </a:r>
            <a:endParaRPr lang="en-US" altLang="en-US" dirty="0" smtClean="0"/>
          </a:p>
          <a:p>
            <a:r>
              <a:rPr lang="en-US" altLang="en-US" dirty="0" smtClean="0"/>
              <a:t>Prevalence </a:t>
            </a:r>
            <a:r>
              <a:rPr lang="en-US" altLang="en-US" dirty="0"/>
              <a:t>= </a:t>
            </a:r>
            <a:r>
              <a:rPr lang="en-US" altLang="en-US" dirty="0">
                <a:solidFill>
                  <a:srgbClr val="FF0000"/>
                </a:solidFill>
              </a:rPr>
              <a:t>% diseased pop</a:t>
            </a:r>
            <a:r>
              <a:rPr lang="en-US" altLang="en-US" dirty="0"/>
              <a:t> in total population </a:t>
            </a:r>
            <a:r>
              <a:rPr lang="en-US" altLang="en-US" dirty="0" smtClean="0"/>
              <a:t>tested</a:t>
            </a:r>
            <a:br>
              <a:rPr lang="en-US" altLang="en-US" dirty="0" smtClean="0"/>
            </a:b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317276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rgbClr val="9900CC"/>
                </a:solidFill>
                <a:latin typeface="Arial" charset="0"/>
              </a:rPr>
              <a:t>Definition</a:t>
            </a:r>
            <a:endParaRPr lang="en-US" altLang="en-US" dirty="0" smtClean="0">
              <a:latin typeface="Arial" charset="0"/>
            </a:endParaRP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>
                <a:latin typeface="Arial" charset="0"/>
              </a:rPr>
              <a:t>PV for positivity (%) = % of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positive-test</a:t>
            </a:r>
            <a:r>
              <a:rPr lang="en-US" altLang="en-US" dirty="0" smtClean="0">
                <a:latin typeface="Arial" charset="0"/>
              </a:rPr>
              <a:t> population who really get disease</a:t>
            </a:r>
          </a:p>
          <a:p>
            <a:r>
              <a:rPr lang="en-US" altLang="en-US" dirty="0" smtClean="0">
                <a:latin typeface="Arial" charset="0"/>
              </a:rPr>
              <a:t>PV for negativity (%) = % of </a:t>
            </a:r>
            <a:r>
              <a:rPr lang="en-US" altLang="en-US" dirty="0" smtClean="0">
                <a:solidFill>
                  <a:srgbClr val="FF0000"/>
                </a:solidFill>
                <a:latin typeface="Arial" charset="0"/>
              </a:rPr>
              <a:t>negative-test</a:t>
            </a:r>
            <a:r>
              <a:rPr lang="en-US" altLang="en-US" dirty="0" smtClean="0">
                <a:latin typeface="Arial" charset="0"/>
              </a:rPr>
              <a:t> population who really don't have disease</a:t>
            </a:r>
          </a:p>
          <a:p>
            <a:r>
              <a:rPr lang="en-US" altLang="en-US" dirty="0" smtClean="0">
                <a:latin typeface="Arial" charset="0"/>
              </a:rPr>
              <a:t>PV(+) decreases when prevalence of disease decreases</a:t>
            </a:r>
          </a:p>
        </p:txBody>
      </p:sp>
    </p:spTree>
    <p:extLst>
      <p:ext uri="{BB962C8B-B14F-4D97-AF65-F5344CB8AC3E}">
        <p14:creationId xmlns:p14="http://schemas.microsoft.com/office/powerpoint/2010/main" val="909335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/>
        </p:nvSpPr>
        <p:spPr bwMode="auto">
          <a:xfrm>
            <a:off x="914400" y="1981200"/>
            <a:ext cx="7696200" cy="351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673100" indent="-187325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280 Serum specimens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th-TH" altLang="en-US" sz="2800" smtClean="0">
                <a:solidFill>
                  <a:srgbClr val="9900CC"/>
                </a:solidFill>
                <a:latin typeface="Arial" charset="0"/>
              </a:rPr>
              <a:t>80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cases with </a:t>
            </a:r>
            <a:r>
              <a:rPr lang="th-TH" altLang="en-US" sz="2800" i="1" smtClean="0">
                <a:solidFill>
                  <a:srgbClr val="FFFFCC"/>
                </a:solidFill>
                <a:latin typeface="Arial" charset="0"/>
              </a:rPr>
              <a:t>Ascaris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eggs in stool</a:t>
            </a:r>
          </a:p>
          <a:p>
            <a:pPr lvl="2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th-TH" altLang="en-US" sz="2800" smtClean="0">
                <a:solidFill>
                  <a:srgbClr val="9900CC"/>
                </a:solidFill>
                <a:latin typeface="Arial" charset="0"/>
              </a:rPr>
              <a:t>40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cases = positive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200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normal volunteers with negative stool examination</a:t>
            </a:r>
          </a:p>
          <a:p>
            <a:pPr lvl="2" eaLnBrk="0" fontAlgn="base" hangingPunct="0">
              <a:spcBef>
                <a:spcPct val="50000"/>
              </a:spcBef>
              <a:spcAft>
                <a:spcPct val="0"/>
              </a:spcAft>
              <a:buFontTx/>
              <a:buChar char="•"/>
            </a:pP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10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cases = positive</a:t>
            </a:r>
          </a:p>
        </p:txBody>
      </p:sp>
      <p:sp>
        <p:nvSpPr>
          <p:cNvPr id="36867" name="Text Box 4"/>
          <p:cNvSpPr txBox="1">
            <a:spLocks noChangeArrowheads="1"/>
          </p:cNvSpPr>
          <p:nvPr/>
        </p:nvSpPr>
        <p:spPr bwMode="auto">
          <a:xfrm>
            <a:off x="685800" y="1066800"/>
            <a:ext cx="7315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9900CC"/>
                </a:solidFill>
                <a:latin typeface="Arial" charset="0"/>
              </a:rPr>
              <a:t>Example- ELISA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for ascariasis</a:t>
            </a:r>
          </a:p>
        </p:txBody>
      </p:sp>
    </p:spTree>
    <p:extLst>
      <p:ext uri="{BB962C8B-B14F-4D97-AF65-F5344CB8AC3E}">
        <p14:creationId xmlns:p14="http://schemas.microsoft.com/office/powerpoint/2010/main" val="1813335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050"/>
          <p:cNvSpPr txBox="1">
            <a:spLocks noChangeArrowheads="1"/>
          </p:cNvSpPr>
          <p:nvPr/>
        </p:nvSpPr>
        <p:spPr bwMode="auto">
          <a:xfrm>
            <a:off x="1066800" y="1066800"/>
            <a:ext cx="76200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Category	n	Test results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	+	-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Disease	80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40 (TP)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40 (FN)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No disease	200	10 (FP)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190 (TN)</a:t>
            </a:r>
            <a:endParaRPr lang="th-TH" altLang="en-US" sz="28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37891" name="Line 2051"/>
          <p:cNvSpPr>
            <a:spLocks noChangeShapeType="1"/>
          </p:cNvSpPr>
          <p:nvPr/>
        </p:nvSpPr>
        <p:spPr bwMode="auto">
          <a:xfrm>
            <a:off x="5867400" y="1600200"/>
            <a:ext cx="2362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7892" name="Line 2052"/>
          <p:cNvSpPr>
            <a:spLocks noChangeShapeType="1"/>
          </p:cNvSpPr>
          <p:nvPr/>
        </p:nvSpPr>
        <p:spPr bwMode="auto">
          <a:xfrm>
            <a:off x="1143000" y="22098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7893" name="Line 2053"/>
          <p:cNvSpPr>
            <a:spLocks noChangeShapeType="1"/>
          </p:cNvSpPr>
          <p:nvPr/>
        </p:nvSpPr>
        <p:spPr bwMode="auto">
          <a:xfrm>
            <a:off x="1219200" y="3733800"/>
            <a:ext cx="701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7894" name="Text Box 2054"/>
          <p:cNvSpPr txBox="1">
            <a:spLocks noChangeArrowheads="1"/>
          </p:cNvSpPr>
          <p:nvPr/>
        </p:nvSpPr>
        <p:spPr bwMode="auto">
          <a:xfrm>
            <a:off x="990600" y="4114800"/>
            <a:ext cx="7467600" cy="1801813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5427663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Sensitivity = 40/80 x 100 	= 50%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Specificity = 190/200 x 100 	= 95%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Prevalence = 80/(80+200) x 100 	= 28.6%</a:t>
            </a:r>
          </a:p>
        </p:txBody>
      </p:sp>
      <p:sp>
        <p:nvSpPr>
          <p:cNvPr id="37895" name="Line 2055"/>
          <p:cNvSpPr>
            <a:spLocks noChangeShapeType="1"/>
          </p:cNvSpPr>
          <p:nvPr/>
        </p:nvSpPr>
        <p:spPr bwMode="auto">
          <a:xfrm>
            <a:off x="1066800" y="762000"/>
            <a:ext cx="716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64689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1066800" y="4495800"/>
            <a:ext cx="7239000" cy="1160463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104298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PV(+) = TP/(TP+FP) x 100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	= 40/(40+10) x 100 = 80%</a:t>
            </a:r>
          </a:p>
        </p:txBody>
      </p:sp>
      <p:sp>
        <p:nvSpPr>
          <p:cNvPr id="38915" name="Text Box 5"/>
          <p:cNvSpPr txBox="1">
            <a:spLocks noChangeArrowheads="1"/>
          </p:cNvSpPr>
          <p:nvPr/>
        </p:nvSpPr>
        <p:spPr bwMode="auto">
          <a:xfrm>
            <a:off x="990600" y="1143000"/>
            <a:ext cx="76200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Category	n	Test results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	+	-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Disease	80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40 (TP)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40 (FN)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No disease	200	10 (FP)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190 (TN)</a:t>
            </a:r>
            <a:endParaRPr lang="th-TH" altLang="en-US" sz="28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38916" name="Line 6"/>
          <p:cNvSpPr>
            <a:spLocks noChangeShapeType="1"/>
          </p:cNvSpPr>
          <p:nvPr/>
        </p:nvSpPr>
        <p:spPr bwMode="auto">
          <a:xfrm>
            <a:off x="1066800" y="838200"/>
            <a:ext cx="701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8917" name="Line 7"/>
          <p:cNvSpPr>
            <a:spLocks noChangeShapeType="1"/>
          </p:cNvSpPr>
          <p:nvPr/>
        </p:nvSpPr>
        <p:spPr bwMode="auto">
          <a:xfrm>
            <a:off x="5105400" y="1752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8918" name="Line 8"/>
          <p:cNvSpPr>
            <a:spLocks noChangeShapeType="1"/>
          </p:cNvSpPr>
          <p:nvPr/>
        </p:nvSpPr>
        <p:spPr bwMode="auto">
          <a:xfrm>
            <a:off x="1066800" y="2362200"/>
            <a:ext cx="7086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8919" name="Line 9"/>
          <p:cNvSpPr>
            <a:spLocks noChangeShapeType="1"/>
          </p:cNvSpPr>
          <p:nvPr/>
        </p:nvSpPr>
        <p:spPr bwMode="auto">
          <a:xfrm>
            <a:off x="1066800" y="3810000"/>
            <a:ext cx="7391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797321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914400" y="914400"/>
            <a:ext cx="7620000" cy="2443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390775" algn="l"/>
                <a:tab pos="4008438" algn="l"/>
                <a:tab pos="6002338" algn="l"/>
              </a:tabLs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Category	n	Test results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	+	-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Disease	80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40 (TP)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	40 (FN)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No disease	200	10 (FP)	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190 (TN)</a:t>
            </a:r>
            <a:endParaRPr lang="th-TH" altLang="en-US" sz="28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066800" y="3886200"/>
            <a:ext cx="7162800" cy="1160463"/>
          </a:xfrm>
          <a:prstGeom prst="rect">
            <a:avLst/>
          </a:prstGeom>
          <a:solidFill>
            <a:srgbClr val="80008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660033"/>
                </a:solidFill>
                <a:latin typeface="Arial" charset="0"/>
              </a:rPr>
              <a:t>PV(-) = TN/(TN+FN) x 100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660033"/>
                </a:solidFill>
                <a:latin typeface="Arial" charset="0"/>
              </a:rPr>
              <a:t>	= 190/(190+40) x 100 = </a:t>
            </a:r>
            <a:r>
              <a:rPr lang="th-TH" altLang="en-US" sz="2800" smtClean="0">
                <a:solidFill>
                  <a:srgbClr val="FFFF99"/>
                </a:solidFill>
                <a:latin typeface="Arial" charset="0"/>
              </a:rPr>
              <a:t>82.6%</a:t>
            </a:r>
            <a:endParaRPr lang="th-TH" altLang="en-US" sz="2800" smtClean="0">
              <a:solidFill>
                <a:srgbClr val="660033"/>
              </a:solidFill>
            </a:endParaRP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1143000" y="5181600"/>
            <a:ext cx="6629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Under the condition that prevalence of the disease = 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28.6%</a:t>
            </a:r>
            <a:endParaRPr lang="th-TH" altLang="en-US" sz="28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39941" name="Line 5"/>
          <p:cNvSpPr>
            <a:spLocks noChangeShapeType="1"/>
          </p:cNvSpPr>
          <p:nvPr/>
        </p:nvSpPr>
        <p:spPr bwMode="auto">
          <a:xfrm>
            <a:off x="990600" y="609600"/>
            <a:ext cx="716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9942" name="Line 6"/>
          <p:cNvSpPr>
            <a:spLocks noChangeShapeType="1"/>
          </p:cNvSpPr>
          <p:nvPr/>
        </p:nvSpPr>
        <p:spPr bwMode="auto">
          <a:xfrm>
            <a:off x="4572000" y="1600200"/>
            <a:ext cx="3505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9943" name="Line 7"/>
          <p:cNvSpPr>
            <a:spLocks noChangeShapeType="1"/>
          </p:cNvSpPr>
          <p:nvPr/>
        </p:nvSpPr>
        <p:spPr bwMode="auto">
          <a:xfrm flipV="1">
            <a:off x="1066800" y="20574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990600" y="3581400"/>
            <a:ext cx="7315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sz="2400" smtClean="0">
              <a:solidFill>
                <a:srgbClr val="FFFFCC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4922294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1905000" y="609600"/>
            <a:ext cx="4648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algn="ctr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3200" smtClean="0">
                <a:solidFill>
                  <a:srgbClr val="9900CC"/>
                </a:solidFill>
                <a:latin typeface="Arial" charset="0"/>
              </a:rPr>
              <a:t>Interpretation</a:t>
            </a:r>
            <a:endParaRPr lang="th-TH" altLang="en-US" sz="32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990600" y="1600200"/>
            <a:ext cx="7086600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1609725" indent="-95250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Test applied to 300 villagers where prevalence of ascariasis = 25.6%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90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are positive, 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210</a:t>
            </a: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 are negative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PV(+) = 80% means that from 90 above, only (90 x 0.8) = 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72 cases really have disease</a:t>
            </a:r>
          </a:p>
          <a:p>
            <a:pPr lvl="1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PV(-) = 82.6% means that from 210 above, only (210 x 0.826)= 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173 cases do not have disease</a:t>
            </a:r>
          </a:p>
        </p:txBody>
      </p:sp>
    </p:spTree>
    <p:extLst>
      <p:ext uri="{BB962C8B-B14F-4D97-AF65-F5344CB8AC3E}">
        <p14:creationId xmlns:p14="http://schemas.microsoft.com/office/powerpoint/2010/main" val="42824376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026"/>
          <p:cNvSpPr txBox="1">
            <a:spLocks noChangeArrowheads="1"/>
          </p:cNvSpPr>
          <p:nvPr/>
        </p:nvSpPr>
        <p:spPr bwMode="auto">
          <a:xfrm>
            <a:off x="685800" y="609600"/>
            <a:ext cx="75438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z="2800" smtClean="0">
                <a:solidFill>
                  <a:srgbClr val="FFFFCC"/>
                </a:solidFill>
                <a:latin typeface="Arial" charset="0"/>
              </a:rPr>
              <a:t>What happen if tested with 1000 villagers with the prevalence of ascariasis about </a:t>
            </a:r>
            <a:r>
              <a:rPr lang="th-TH" altLang="en-US" sz="2800" smtClean="0">
                <a:solidFill>
                  <a:srgbClr val="FF0000"/>
                </a:solidFill>
                <a:latin typeface="Arial" charset="0"/>
              </a:rPr>
              <a:t>5% ?</a:t>
            </a:r>
            <a:endParaRPr lang="th-TH" altLang="en-US" sz="2800" smtClean="0">
              <a:solidFill>
                <a:srgbClr val="FFFFCC"/>
              </a:solidFill>
              <a:latin typeface="Arial" charset="0"/>
            </a:endParaRPr>
          </a:p>
        </p:txBody>
      </p:sp>
      <p:sp>
        <p:nvSpPr>
          <p:cNvPr id="41987" name="Text Box 1027"/>
          <p:cNvSpPr txBox="1">
            <a:spLocks noChangeArrowheads="1"/>
          </p:cNvSpPr>
          <p:nvPr/>
        </p:nvSpPr>
        <p:spPr bwMode="auto">
          <a:xfrm>
            <a:off x="914400" y="1676400"/>
            <a:ext cx="7543800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ngsana New" pitchFamily="18" charset="-34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ngsana New" pitchFamily="18" charset="-34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ngsana New" pitchFamily="18" charset="-34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1000 villagers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(0.05 x 1000) = 50 cases have ascariasis; test sens = 50%, so only 25 cases are positive (TP=25, FN=25)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(.95 x 1000)=950 cases do not have infection; test spec.=95%, so only (.95 x 950)= 860 cases are negative (TN=860, FP=90)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PV(+) =  25/(25+90) x 100 = </a:t>
            </a:r>
            <a:r>
              <a:rPr lang="th-TH" altLang="en-US" smtClean="0">
                <a:solidFill>
                  <a:srgbClr val="9900CC"/>
                </a:solidFill>
                <a:latin typeface="Arial" charset="0"/>
              </a:rPr>
              <a:t>21.7%</a:t>
            </a: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 (decreased from 80%) 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PV(-) = 860/(860+25) x 100 = </a:t>
            </a:r>
            <a:r>
              <a:rPr lang="th-TH" altLang="en-US" smtClean="0">
                <a:solidFill>
                  <a:srgbClr val="9900CC"/>
                </a:solidFill>
                <a:latin typeface="Arial" charset="0"/>
              </a:rPr>
              <a:t>99.4%</a:t>
            </a:r>
            <a:r>
              <a:rPr lang="th-TH" altLang="en-US" smtClean="0">
                <a:solidFill>
                  <a:srgbClr val="FFFFCC"/>
                </a:solidFill>
                <a:latin typeface="Arial" charset="0"/>
              </a:rPr>
              <a:t> (increased from 82.6%)</a:t>
            </a:r>
          </a:p>
        </p:txBody>
      </p:sp>
    </p:spTree>
    <p:extLst>
      <p:ext uri="{BB962C8B-B14F-4D97-AF65-F5344CB8AC3E}">
        <p14:creationId xmlns:p14="http://schemas.microsoft.com/office/powerpoint/2010/main" val="30337315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sz="quarter"/>
          </p:nvPr>
        </p:nvSpPr>
        <p:spPr>
          <a:xfrm>
            <a:off x="37480" y="886485"/>
            <a:ext cx="8229600" cy="1143000"/>
          </a:xfrm>
        </p:spPr>
        <p:txBody>
          <a:bodyPr/>
          <a:lstStyle/>
          <a:p>
            <a:r>
              <a:rPr lang="en-GB" b="1" dirty="0"/>
              <a:t>Nematodes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Capillaria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philippinensis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i="1" dirty="0" err="1"/>
              <a:t>Enterobius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vermicularis</a:t>
            </a:r>
            <a:endParaRPr lang="en-GB" dirty="0"/>
          </a:p>
        </p:txBody>
      </p:sp>
      <p:pic>
        <p:nvPicPr>
          <p:cNvPr id="9" name="Content Placeholder 8" descr="Capillaria philippinensis eg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38375" y="2231231"/>
            <a:ext cx="4762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10" descr="Enterobius vermicularis egg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162175" y="4437063"/>
            <a:ext cx="62865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33536" y="55488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GB" sz="2400" b="1" kern="0" dirty="0">
                <a:solidFill>
                  <a:srgbClr val="FFCC00"/>
                </a:solidFill>
                <a:latin typeface="Angsana New" pitchFamily="18" charset="-34"/>
              </a:rPr>
              <a:t>NEMATODE AND CESTODE EGGS FOUND IN STOOL SPECIMENS OF HUMANS</a:t>
            </a:r>
            <a:r>
              <a:rPr kumimoji="1" lang="en-GB" sz="2400" kern="0" dirty="0">
                <a:solidFill>
                  <a:srgbClr val="FFCC00"/>
                </a:solidFill>
                <a:latin typeface="Angsana New" pitchFamily="18" charset="-34"/>
              </a:rPr>
              <a:t> </a:t>
            </a:r>
            <a:endParaRPr lang="en-GB" sz="1200" dirty="0">
              <a:solidFill>
                <a:srgbClr val="FFFFCC"/>
              </a:solidFill>
              <a:latin typeface="Angsana New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50523604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Trichuris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trichiura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i="1" dirty="0" err="1"/>
              <a:t>Ascaris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lumbricoides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dirty="0"/>
              <a:t>fertile</a:t>
            </a:r>
          </a:p>
        </p:txBody>
      </p:sp>
      <p:pic>
        <p:nvPicPr>
          <p:cNvPr id="7" name="Content Placeholder 6"/>
          <p:cNvPicPr>
            <a:picLocks noGrp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523867" y="1740561"/>
            <a:ext cx="1905266" cy="1905266"/>
          </a:xfrm>
          <a:prstGeom prst="rect">
            <a:avLst/>
          </a:prstGeom>
        </p:spPr>
      </p:pic>
      <p:pic>
        <p:nvPicPr>
          <p:cNvPr id="8" name="Content Placeholder 7" descr="A. lumbricoides fertilized egg"/>
          <p:cNvPicPr>
            <a:picLocks noGrp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4509120"/>
            <a:ext cx="1520165" cy="128716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3263730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Ascaris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lumbricoides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dirty="0"/>
              <a:t>infertile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dirty="0" smtClean="0"/>
              <a:t>Hookworm</a:t>
            </a:r>
            <a:endParaRPr lang="en-GB" dirty="0"/>
          </a:p>
        </p:txBody>
      </p:sp>
      <p:pic>
        <p:nvPicPr>
          <p:cNvPr id="7" name="Content Placeholder 6" descr="Ascaris lumbricoides unfertilized decorticated eg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1383506" y="1600200"/>
            <a:ext cx="2185988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Hookworm egg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885950" y="4294188"/>
            <a:ext cx="11811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605084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Trichostrongylus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dirty="0"/>
              <a:t>spp.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Trichostrongylus eg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726406"/>
            <a:ext cx="1143000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228839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r>
              <a:rPr lang="en-GB" b="1" dirty="0" err="1"/>
              <a:t>Cestodes</a:t>
            </a:r>
            <a:endParaRPr lang="en-GB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Taenia</a:t>
            </a:r>
            <a:r>
              <a:rPr lang="en-GB" i="1" dirty="0"/>
              <a:t/>
            </a:r>
            <a:br>
              <a:rPr lang="en-GB" i="1" dirty="0"/>
            </a:br>
            <a:r>
              <a:rPr lang="en-GB" dirty="0"/>
              <a:t>spp.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i="1" dirty="0" err="1"/>
              <a:t>Hymenolepis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/>
              <a:t>nana</a:t>
            </a:r>
            <a:endParaRPr lang="en-GB" dirty="0"/>
          </a:p>
        </p:txBody>
      </p:sp>
      <p:pic>
        <p:nvPicPr>
          <p:cNvPr id="11" name="Content Placeholder 10" descr="Taenia eg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090737" y="2326481"/>
            <a:ext cx="771525" cy="73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Content Placeholder 11" descr="Hymenolepis nana egg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24062" y="4498975"/>
            <a:ext cx="904875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84963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Hymenolepis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diminuta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GB" i="1" dirty="0" err="1"/>
              <a:t>Diphyllobothrium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latum</a:t>
            </a:r>
            <a:endParaRPr lang="en-GB" dirty="0"/>
          </a:p>
        </p:txBody>
      </p:sp>
      <p:pic>
        <p:nvPicPr>
          <p:cNvPr id="7" name="Content Placeholder 6" descr="Hymenolepis diminuta egg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66887" y="1907381"/>
            <a:ext cx="14192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7" descr="Diphyllobothrium latum egg"/>
          <p:cNvPicPr>
            <a:picLocks noGrp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914525" y="4284663"/>
            <a:ext cx="1123950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6002753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GB" i="1" dirty="0" err="1"/>
              <a:t>Dipylidium</a:t>
            </a:r>
            <a:r>
              <a:rPr lang="en-GB" i="1" dirty="0"/>
              <a:t/>
            </a:r>
            <a:br>
              <a:rPr lang="en-GB" i="1" dirty="0"/>
            </a:br>
            <a:r>
              <a:rPr lang="en-GB" i="1" dirty="0" err="1"/>
              <a:t>caninum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Content Placeholder 6" descr="Dipylidium caninum egg packet"/>
          <p:cNvPicPr>
            <a:picLocks noGrp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743789" y="1600200"/>
            <a:ext cx="1465421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282883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Ribbons">
  <a:themeElements>
    <a:clrScheme name="Ribbons 1">
      <a:dk1>
        <a:srgbClr val="220011"/>
      </a:dk1>
      <a:lt1>
        <a:srgbClr val="FFFFCC"/>
      </a:lt1>
      <a:dk2>
        <a:srgbClr val="660033"/>
      </a:dk2>
      <a:lt2>
        <a:srgbClr val="FFCC00"/>
      </a:lt2>
      <a:accent1>
        <a:srgbClr val="CC0099"/>
      </a:accent1>
      <a:accent2>
        <a:srgbClr val="56002B"/>
      </a:accent2>
      <a:accent3>
        <a:srgbClr val="B8AAAD"/>
      </a:accent3>
      <a:accent4>
        <a:srgbClr val="DADAAE"/>
      </a:accent4>
      <a:accent5>
        <a:srgbClr val="E2AACA"/>
      </a:accent5>
      <a:accent6>
        <a:srgbClr val="4D0026"/>
      </a:accent6>
      <a:hlink>
        <a:srgbClr val="9C004E"/>
      </a:hlink>
      <a:folHlink>
        <a:srgbClr val="FF6600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1102</Words>
  <Application>Microsoft Office PowerPoint</Application>
  <PresentationFormat>On-screen Show (4:3)</PresentationFormat>
  <Paragraphs>210</Paragraphs>
  <Slides>43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45" baseType="lpstr">
      <vt:lpstr>Office Theme</vt:lpstr>
      <vt:lpstr>2_Ribbons</vt:lpstr>
      <vt:lpstr>METHODS IN PARASITOLOGY</vt:lpstr>
      <vt:lpstr>Laboratory Diagnosis of Parasitic Infections</vt:lpstr>
      <vt:lpstr>Morphological identification</vt:lpstr>
      <vt:lpstr>Morphological identification</vt:lpstr>
      <vt:lpstr>KATO-Katz technique for helminth eggs</vt:lpstr>
      <vt:lpstr>PowerPoint Presentation</vt:lpstr>
      <vt:lpstr>PowerPoint Presentation</vt:lpstr>
      <vt:lpstr>PowerPoint Presentation</vt:lpstr>
      <vt:lpstr>PowerPoint Presentation</vt:lpstr>
      <vt:lpstr>Adhesive tape method for the detection of pinworm eggs</vt:lpstr>
      <vt:lpstr>PowerPoint Presentation</vt:lpstr>
      <vt:lpstr>PowerPoint Presentation</vt:lpstr>
      <vt:lpstr>Cultivation of parasites</vt:lpstr>
      <vt:lpstr>Immunological diagnosis</vt:lpstr>
      <vt:lpstr>Need for Serodiagnosis</vt:lpstr>
      <vt:lpstr>Drawbacks of serodiagnosis</vt:lpstr>
      <vt:lpstr>Antibody Assay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Antigen assays</vt:lpstr>
      <vt:lpstr>Method:</vt:lpstr>
      <vt:lpstr>PowerPoint Presentation</vt:lpstr>
      <vt:lpstr>PowerPoint Presentation</vt:lpstr>
      <vt:lpstr>Validation of immunoassays</vt:lpstr>
      <vt:lpstr>Definition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Nematodes</vt:lpstr>
      <vt:lpstr>PowerPoint Presentation</vt:lpstr>
      <vt:lpstr>PowerPoint Presentation</vt:lpstr>
      <vt:lpstr>PowerPoint Presentation</vt:lpstr>
      <vt:lpstr>Cestodes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METHODS IN PARASITOLOGY</dc:title>
  <dc:creator>Dr. Kimaiga H.O. MBChB (UoN)</dc:creator>
  <cp:lastModifiedBy>Dr. Kimaiga H.O. MBChB (UoN)</cp:lastModifiedBy>
  <cp:revision>4</cp:revision>
  <dcterms:created xsi:type="dcterms:W3CDTF">2013-12-08T20:29:33Z</dcterms:created>
  <dcterms:modified xsi:type="dcterms:W3CDTF">2013-12-31T10:25:19Z</dcterms:modified>
</cp:coreProperties>
</file>