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8" r:id="rId2"/>
    <p:sldId id="260" r:id="rId3"/>
    <p:sldId id="266" r:id="rId4"/>
    <p:sldId id="265" r:id="rId5"/>
    <p:sldId id="275" r:id="rId6"/>
    <p:sldId id="270" r:id="rId7"/>
    <p:sldId id="271" r:id="rId8"/>
    <p:sldId id="280" r:id="rId9"/>
    <p:sldId id="276" r:id="rId10"/>
    <p:sldId id="279" r:id="rId11"/>
    <p:sldId id="277" r:id="rId12"/>
    <p:sldId id="272" r:id="rId13"/>
    <p:sldId id="273" r:id="rId14"/>
    <p:sldId id="261" r:id="rId15"/>
    <p:sldId id="263" r:id="rId16"/>
    <p:sldId id="262" r:id="rId17"/>
    <p:sldId id="278" r:id="rId18"/>
    <p:sldId id="259" r:id="rId19"/>
    <p:sldId id="282" r:id="rId20"/>
    <p:sldId id="283" r:id="rId21"/>
    <p:sldId id="284" r:id="rId22"/>
    <p:sldId id="285" r:id="rId23"/>
    <p:sldId id="267" r:id="rId24"/>
    <p:sldId id="268" r:id="rId25"/>
    <p:sldId id="288" r:id="rId26"/>
    <p:sldId id="281" r:id="rId27"/>
    <p:sldId id="286" r:id="rId28"/>
    <p:sldId id="287" r:id="rId29"/>
    <p:sldId id="26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0FB938-E341-453D-AE99-98B531A4BCE3}" type="datetimeFigureOut">
              <a:rPr lang="en-GB" smtClean="0"/>
              <a:t>21/01/2014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D15D66-DD70-45DC-A0E9-A8600AC32BEB}" type="slidenum">
              <a:rPr lang="en-GB" smtClean="0"/>
              <a:t>‹#›</a:t>
            </a:fld>
            <a:endParaRPr lang="en-GB"/>
          </a:p>
        </p:txBody>
      </p:sp>
    </p:spTree>
    <p:extLst>
      <p:ext uri="{BB962C8B-B14F-4D97-AF65-F5344CB8AC3E}">
        <p14:creationId xmlns:p14="http://schemas.microsoft.com/office/powerpoint/2010/main" val="3633480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210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0BEE4144-1595-4D80-87AA-3F708C935345}" type="slidenum">
              <a:rPr lang="en-US" sz="1200" smtClean="0"/>
              <a:pPr eaLnBrk="1" hangingPunct="1"/>
              <a:t>19</a:t>
            </a:fld>
            <a:endParaRPr lang="en-US" sz="12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a:ln/>
        </p:spPr>
      </p:sp>
      <p:sp>
        <p:nvSpPr>
          <p:cNvPr id="212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212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E0DD7BA8-EAB2-4F04-BCBC-F79A757A3CCC}" type="slidenum">
              <a:rPr lang="en-US" sz="1200" smtClean="0"/>
              <a:pPr eaLnBrk="1" hangingPunct="1"/>
              <a:t>20</a:t>
            </a:fld>
            <a:endParaRPr 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214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4322A3D2-2515-4927-B08F-D8C2DAAED86F}" type="slidenum">
              <a:rPr lang="en-US" sz="1200" smtClean="0"/>
              <a:pPr eaLnBrk="1" hangingPunct="1"/>
              <a:t>21</a:t>
            </a:fld>
            <a:endParaRPr lang="en-US"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a:ln/>
        </p:spPr>
      </p:sp>
      <p:sp>
        <p:nvSpPr>
          <p:cNvPr id="215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215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eaLnBrk="1" hangingPunct="1"/>
            <a:fld id="{4BB1FDC1-5658-44FB-9FBD-DD0A0A3AD350}" type="slidenum">
              <a:rPr lang="en-US" sz="1200" smtClean="0"/>
              <a:pPr eaLnBrk="1" hangingPunct="1"/>
              <a:t>22</a:t>
            </a:fld>
            <a:endParaRPr 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bg2"/>
            </a:gs>
            <a:gs pos="50000">
              <a:schemeClr val="bg1"/>
            </a:gs>
            <a:gs pos="100000">
              <a:schemeClr val="bg2"/>
            </a:gs>
          </a:gsLst>
          <a:lin ang="0" scaled="1"/>
        </a:gra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invGray">
          <a:xfrm>
            <a:off x="8783638" y="444500"/>
            <a:ext cx="360362" cy="31527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5" name="Freeform 3"/>
          <p:cNvSpPr>
            <a:spLocks/>
          </p:cNvSpPr>
          <p:nvPr/>
        </p:nvSpPr>
        <p:spPr bwMode="invGray">
          <a:xfrm>
            <a:off x="0" y="0"/>
            <a:ext cx="9144000" cy="2133600"/>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6" name="Freeform 4"/>
          <p:cNvSpPr>
            <a:spLocks/>
          </p:cNvSpPr>
          <p:nvPr/>
        </p:nvSpPr>
        <p:spPr bwMode="invGray">
          <a:xfrm>
            <a:off x="0" y="1163638"/>
            <a:ext cx="9144000" cy="569436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7" name="Freeform 5"/>
          <p:cNvSpPr>
            <a:spLocks/>
          </p:cNvSpPr>
          <p:nvPr/>
        </p:nvSpPr>
        <p:spPr bwMode="invGray">
          <a:xfrm>
            <a:off x="0" y="292100"/>
            <a:ext cx="9144000" cy="854075"/>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8" name="Freeform 6"/>
          <p:cNvSpPr>
            <a:spLocks/>
          </p:cNvSpPr>
          <p:nvPr/>
        </p:nvSpPr>
        <p:spPr bwMode="hidden">
          <a:xfrm>
            <a:off x="0" y="2405063"/>
            <a:ext cx="9144000" cy="106997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9" name="Freeform 7"/>
          <p:cNvSpPr>
            <a:spLocks/>
          </p:cNvSpPr>
          <p:nvPr/>
        </p:nvSpPr>
        <p:spPr bwMode="white">
          <a:xfrm>
            <a:off x="2476500" y="1522413"/>
            <a:ext cx="6667500" cy="5335587"/>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10" name="Freeform 8"/>
          <p:cNvSpPr>
            <a:spLocks/>
          </p:cNvSpPr>
          <p:nvPr/>
        </p:nvSpPr>
        <p:spPr bwMode="invGray">
          <a:xfrm>
            <a:off x="0" y="3443288"/>
            <a:ext cx="9144000" cy="3055937"/>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11" name="Freeform 9"/>
          <p:cNvSpPr>
            <a:spLocks/>
          </p:cNvSpPr>
          <p:nvPr/>
        </p:nvSpPr>
        <p:spPr bwMode="white">
          <a:xfrm>
            <a:off x="0" y="3552825"/>
            <a:ext cx="6237288" cy="336550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3082" name="Rectangle 10"/>
          <p:cNvSpPr>
            <a:spLocks noGrp="1" noChangeArrowheads="1"/>
          </p:cNvSpPr>
          <p:nvPr>
            <p:ph type="ctrTitle"/>
          </p:nvPr>
        </p:nvSpPr>
        <p:spPr>
          <a:xfrm>
            <a:off x="685800" y="2286000"/>
            <a:ext cx="7772400" cy="1143000"/>
          </a:xfrm>
        </p:spPr>
        <p:txBody>
          <a:bodyPr/>
          <a:lstStyle>
            <a:lvl1pPr>
              <a:defRPr/>
            </a:lvl1pPr>
          </a:lstStyle>
          <a:p>
            <a:r>
              <a:rPr lang="en-US"/>
              <a:t>Click to edit Master title style</a:t>
            </a:r>
          </a:p>
        </p:txBody>
      </p:sp>
      <p:sp>
        <p:nvSpPr>
          <p:cNvPr id="3083" name="Rectangle 11"/>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12" name="Rectangle 12"/>
          <p:cNvSpPr>
            <a:spLocks noGrp="1" noChangeArrowheads="1"/>
          </p:cNvSpPr>
          <p:nvPr>
            <p:ph type="dt" sz="half" idx="10"/>
          </p:nvPr>
        </p:nvSpPr>
        <p:spPr/>
        <p:txBody>
          <a:bodyPr/>
          <a:lstStyle>
            <a:lvl1pPr>
              <a:defRPr>
                <a:solidFill>
                  <a:srgbClr val="FFFFCC"/>
                </a:solidFill>
              </a:defRPr>
            </a:lvl1pPr>
          </a:lstStyle>
          <a:p>
            <a:pPr>
              <a:defRPr/>
            </a:pPr>
            <a:endParaRPr lang="en-US"/>
          </a:p>
        </p:txBody>
      </p:sp>
      <p:sp>
        <p:nvSpPr>
          <p:cNvPr id="13" name="Rectangle 13"/>
          <p:cNvSpPr>
            <a:spLocks noGrp="1" noChangeArrowheads="1"/>
          </p:cNvSpPr>
          <p:nvPr>
            <p:ph type="ftr" sz="quarter" idx="11"/>
          </p:nvPr>
        </p:nvSpPr>
        <p:spPr/>
        <p:txBody>
          <a:bodyPr/>
          <a:lstStyle>
            <a:lvl1pPr>
              <a:defRPr>
                <a:solidFill>
                  <a:srgbClr val="FFFFCC"/>
                </a:solidFill>
              </a:defRPr>
            </a:lvl1pPr>
          </a:lstStyle>
          <a:p>
            <a:pPr>
              <a:defRPr/>
            </a:pPr>
            <a:endParaRPr lang="en-US"/>
          </a:p>
        </p:txBody>
      </p:sp>
      <p:sp>
        <p:nvSpPr>
          <p:cNvPr id="14" name="Rectangle 14"/>
          <p:cNvSpPr>
            <a:spLocks noGrp="1" noChangeArrowheads="1"/>
          </p:cNvSpPr>
          <p:nvPr>
            <p:ph type="sldNum" sz="quarter" idx="12"/>
          </p:nvPr>
        </p:nvSpPr>
        <p:spPr/>
        <p:txBody>
          <a:bodyPr/>
          <a:lstStyle>
            <a:lvl1pPr>
              <a:defRPr>
                <a:solidFill>
                  <a:srgbClr val="FFFFCC"/>
                </a:solidFill>
              </a:defRPr>
            </a:lvl1pPr>
          </a:lstStyle>
          <a:p>
            <a:pPr>
              <a:defRPr/>
            </a:pPr>
            <a:fld id="{DA4ECD05-BF53-4B28-BB30-78FEB546C017}" type="slidenum">
              <a:rPr lang="en-US"/>
              <a:pPr>
                <a:defRPr/>
              </a:pPr>
              <a:t>‹#›</a:t>
            </a:fld>
            <a:endParaRPr lang="en-US"/>
          </a:p>
        </p:txBody>
      </p:sp>
    </p:spTree>
    <p:extLst>
      <p:ext uri="{BB962C8B-B14F-4D97-AF65-F5344CB8AC3E}">
        <p14:creationId xmlns:p14="http://schemas.microsoft.com/office/powerpoint/2010/main" val="65485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0-#ppt_w/2"/>
                                          </p:val>
                                        </p:tav>
                                        <p:tav tm="100000">
                                          <p:val>
                                            <p:strVal val="#ppt_x"/>
                                          </p:val>
                                        </p:tav>
                                      </p:tavLst>
                                    </p:anim>
                                    <p:anim calcmode="lin" valueType="num">
                                      <p:cBhvr additive="base">
                                        <p:cTn id="8" dur="5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4"/>
          <p:cNvSpPr>
            <a:spLocks noGrp="1" noChangeArrowheads="1"/>
          </p:cNvSpPr>
          <p:nvPr>
            <p:ph type="sldNum" sz="quarter" idx="12"/>
          </p:nvPr>
        </p:nvSpPr>
        <p:spPr>
          <a:ln/>
        </p:spPr>
        <p:txBody>
          <a:bodyPr/>
          <a:lstStyle>
            <a:lvl1pPr>
              <a:defRPr/>
            </a:lvl1pPr>
          </a:lstStyle>
          <a:p>
            <a:pPr>
              <a:defRPr/>
            </a:pPr>
            <a:fld id="{DF7206D5-2BD9-4466-B0E8-5600C52120FE}"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67853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4"/>
          <p:cNvSpPr>
            <a:spLocks noGrp="1" noChangeArrowheads="1"/>
          </p:cNvSpPr>
          <p:nvPr>
            <p:ph type="sldNum" sz="quarter" idx="12"/>
          </p:nvPr>
        </p:nvSpPr>
        <p:spPr>
          <a:ln/>
        </p:spPr>
        <p:txBody>
          <a:bodyPr/>
          <a:lstStyle>
            <a:lvl1pPr>
              <a:defRPr/>
            </a:lvl1pPr>
          </a:lstStyle>
          <a:p>
            <a:pPr>
              <a:defRPr/>
            </a:pPr>
            <a:fld id="{7FA79BBE-A784-4BD6-BB13-0AFE8269DF8A}"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913783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4"/>
          <p:cNvSpPr>
            <a:spLocks noGrp="1" noChangeArrowheads="1"/>
          </p:cNvSpPr>
          <p:nvPr>
            <p:ph type="sldNum" sz="quarter" idx="12"/>
          </p:nvPr>
        </p:nvSpPr>
        <p:spPr>
          <a:ln/>
        </p:spPr>
        <p:txBody>
          <a:bodyPr/>
          <a:lstStyle>
            <a:lvl1pPr>
              <a:defRPr/>
            </a:lvl1pPr>
          </a:lstStyle>
          <a:p>
            <a:pPr>
              <a:defRPr/>
            </a:pPr>
            <a:fld id="{8910A534-9D14-4032-9DC9-7B94C46025A9}"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11151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8"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9" name="Rectangle 14"/>
          <p:cNvSpPr>
            <a:spLocks noGrp="1" noChangeArrowheads="1"/>
          </p:cNvSpPr>
          <p:nvPr>
            <p:ph type="sldNum" sz="quarter" idx="12"/>
          </p:nvPr>
        </p:nvSpPr>
        <p:spPr>
          <a:ln/>
        </p:spPr>
        <p:txBody>
          <a:bodyPr/>
          <a:lstStyle>
            <a:lvl1pPr>
              <a:defRPr/>
            </a:lvl1pPr>
          </a:lstStyle>
          <a:p>
            <a:pPr>
              <a:defRPr/>
            </a:pPr>
            <a:fld id="{32A69695-303E-4636-B0AC-935A2CBB91AD}"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590498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4"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5" name="Rectangle 14"/>
          <p:cNvSpPr>
            <a:spLocks noGrp="1" noChangeArrowheads="1"/>
          </p:cNvSpPr>
          <p:nvPr>
            <p:ph type="sldNum" sz="quarter" idx="12"/>
          </p:nvPr>
        </p:nvSpPr>
        <p:spPr>
          <a:ln/>
        </p:spPr>
        <p:txBody>
          <a:bodyPr/>
          <a:lstStyle>
            <a:lvl1pPr>
              <a:defRPr/>
            </a:lvl1pPr>
          </a:lstStyle>
          <a:p>
            <a:pPr>
              <a:defRPr/>
            </a:pPr>
            <a:fld id="{0B4F0713-9C33-4125-AF27-F24C23A6F0EB}"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79958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3"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4" name="Rectangle 14"/>
          <p:cNvSpPr>
            <a:spLocks noGrp="1" noChangeArrowheads="1"/>
          </p:cNvSpPr>
          <p:nvPr>
            <p:ph type="sldNum" sz="quarter" idx="12"/>
          </p:nvPr>
        </p:nvSpPr>
        <p:spPr>
          <a:ln/>
        </p:spPr>
        <p:txBody>
          <a:bodyPr/>
          <a:lstStyle>
            <a:lvl1pPr>
              <a:defRPr/>
            </a:lvl1pPr>
          </a:lstStyle>
          <a:p>
            <a:pPr>
              <a:defRPr/>
            </a:pPr>
            <a:fld id="{5E838C3F-F7AB-4389-9E72-49DCD61B4B1A}"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3768209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4"/>
          <p:cNvSpPr>
            <a:spLocks noGrp="1" noChangeArrowheads="1"/>
          </p:cNvSpPr>
          <p:nvPr>
            <p:ph type="sldNum" sz="quarter" idx="12"/>
          </p:nvPr>
        </p:nvSpPr>
        <p:spPr>
          <a:ln/>
        </p:spPr>
        <p:txBody>
          <a:bodyPr/>
          <a:lstStyle>
            <a:lvl1pPr>
              <a:defRPr/>
            </a:lvl1pPr>
          </a:lstStyle>
          <a:p>
            <a:pPr>
              <a:defRPr/>
            </a:pPr>
            <a:fld id="{96DCE950-8786-47FF-BAA9-8A57D57766D5}"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3434072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6"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7" name="Rectangle 14"/>
          <p:cNvSpPr>
            <a:spLocks noGrp="1" noChangeArrowheads="1"/>
          </p:cNvSpPr>
          <p:nvPr>
            <p:ph type="sldNum" sz="quarter" idx="12"/>
          </p:nvPr>
        </p:nvSpPr>
        <p:spPr>
          <a:ln/>
        </p:spPr>
        <p:txBody>
          <a:bodyPr/>
          <a:lstStyle>
            <a:lvl1pPr>
              <a:defRPr/>
            </a:lvl1pPr>
          </a:lstStyle>
          <a:p>
            <a:pPr>
              <a:defRPr/>
            </a:pPr>
            <a:fld id="{71C9F947-C3E9-4938-A9C2-65A14D8ABA4A}"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037004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4"/>
          <p:cNvSpPr>
            <a:spLocks noGrp="1" noChangeArrowheads="1"/>
          </p:cNvSpPr>
          <p:nvPr>
            <p:ph type="sldNum" sz="quarter" idx="12"/>
          </p:nvPr>
        </p:nvSpPr>
        <p:spPr>
          <a:ln/>
        </p:spPr>
        <p:txBody>
          <a:bodyPr/>
          <a:lstStyle>
            <a:lvl1pPr>
              <a:defRPr/>
            </a:lvl1pPr>
          </a:lstStyle>
          <a:p>
            <a:pPr>
              <a:defRPr/>
            </a:pPr>
            <a:fld id="{9C1C7580-A3ED-41E0-9436-A97A45219647}"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261547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6" name="Rectangle 14"/>
          <p:cNvSpPr>
            <a:spLocks noGrp="1" noChangeArrowheads="1"/>
          </p:cNvSpPr>
          <p:nvPr>
            <p:ph type="sldNum" sz="quarter" idx="12"/>
          </p:nvPr>
        </p:nvSpPr>
        <p:spPr>
          <a:ln/>
        </p:spPr>
        <p:txBody>
          <a:bodyPr/>
          <a:lstStyle>
            <a:lvl1pPr>
              <a:defRPr/>
            </a:lvl1pPr>
          </a:lstStyle>
          <a:p>
            <a:pPr>
              <a:defRPr/>
            </a:pPr>
            <a:fld id="{EC8357FB-4814-41F9-AAD3-528AD9D0943D}" type="slidenum">
              <a:rPr lang="en-US">
                <a:solidFill>
                  <a:srgbClr val="FFFFCC"/>
                </a:solidFill>
              </a:rPr>
              <a:pPr>
                <a:defRPr/>
              </a:pPr>
              <a:t>‹#›</a:t>
            </a:fld>
            <a:endParaRPr lang="en-US">
              <a:solidFill>
                <a:srgbClr val="FFFFCC"/>
              </a:solidFill>
            </a:endParaRPr>
          </a:p>
        </p:txBody>
      </p:sp>
    </p:spTree>
    <p:extLst>
      <p:ext uri="{BB962C8B-B14F-4D97-AF65-F5344CB8AC3E}">
        <p14:creationId xmlns:p14="http://schemas.microsoft.com/office/powerpoint/2010/main" val="1912057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152400"/>
            <a:ext cx="7696200"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solidFill>
                <a:srgbClr val="FFFFCC"/>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solidFill>
                <a:srgbClr val="FFFFCC"/>
              </a:solidFill>
            </a:endParaRPr>
          </a:p>
        </p:txBody>
      </p:sp>
      <p:sp>
        <p:nvSpPr>
          <p:cNvPr id="5" name="Rectangle 7"/>
          <p:cNvSpPr>
            <a:spLocks noGrp="1" noChangeArrowheads="1"/>
          </p:cNvSpPr>
          <p:nvPr>
            <p:ph type="sldNum" sz="quarter" idx="12"/>
          </p:nvPr>
        </p:nvSpPr>
        <p:spPr>
          <a:ln/>
        </p:spPr>
        <p:txBody>
          <a:bodyPr/>
          <a:lstStyle>
            <a:lvl1pPr>
              <a:defRPr/>
            </a:lvl1pPr>
          </a:lstStyle>
          <a:p>
            <a:fld id="{C2B551E0-50D6-476E-B17B-ED85AEB851DF}" type="slidenum">
              <a:rPr lang="ar-SA">
                <a:solidFill>
                  <a:srgbClr val="FFFFCC"/>
                </a:solidFill>
              </a:rPr>
              <a:pPr/>
              <a:t>‹#›</a:t>
            </a:fld>
            <a:endParaRPr lang="en-US">
              <a:solidFill>
                <a:srgbClr val="FFFFCC"/>
              </a:solidFill>
            </a:endParaRPr>
          </a:p>
        </p:txBody>
      </p:sp>
    </p:spTree>
    <p:extLst>
      <p:ext uri="{BB962C8B-B14F-4D97-AF65-F5344CB8AC3E}">
        <p14:creationId xmlns:p14="http://schemas.microsoft.com/office/powerpoint/2010/main" val="273104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gradFill rotWithShape="0">
          <a:gsLst>
            <a:gs pos="0">
              <a:schemeClr val="bg2"/>
            </a:gs>
            <a:gs pos="50000">
              <a:schemeClr val="bg1"/>
            </a:gs>
            <a:gs pos="100000">
              <a:schemeClr val="bg2"/>
            </a:gs>
          </a:gsLst>
          <a:lin ang="0" scaled="1"/>
        </a:gra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invGray">
          <a:xfrm>
            <a:off x="8783638" y="444500"/>
            <a:ext cx="360362" cy="31527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1" name="Freeform 3"/>
          <p:cNvSpPr>
            <a:spLocks/>
          </p:cNvSpPr>
          <p:nvPr/>
        </p:nvSpPr>
        <p:spPr bwMode="invGray">
          <a:xfrm>
            <a:off x="0" y="0"/>
            <a:ext cx="9144000" cy="2133600"/>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2" name="Freeform 4"/>
          <p:cNvSpPr>
            <a:spLocks/>
          </p:cNvSpPr>
          <p:nvPr/>
        </p:nvSpPr>
        <p:spPr bwMode="invGray">
          <a:xfrm>
            <a:off x="0" y="1163638"/>
            <a:ext cx="9144000" cy="569436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3" name="Freeform 5"/>
          <p:cNvSpPr>
            <a:spLocks/>
          </p:cNvSpPr>
          <p:nvPr/>
        </p:nvSpPr>
        <p:spPr bwMode="invGray">
          <a:xfrm>
            <a:off x="0" y="292100"/>
            <a:ext cx="9144000" cy="854075"/>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4" name="Freeform 6"/>
          <p:cNvSpPr>
            <a:spLocks/>
          </p:cNvSpPr>
          <p:nvPr/>
        </p:nvSpPr>
        <p:spPr bwMode="invGray">
          <a:xfrm>
            <a:off x="0" y="2405063"/>
            <a:ext cx="9144000" cy="106997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5" name="Freeform 7"/>
          <p:cNvSpPr>
            <a:spLocks/>
          </p:cNvSpPr>
          <p:nvPr/>
        </p:nvSpPr>
        <p:spPr bwMode="white">
          <a:xfrm>
            <a:off x="2476500" y="1522413"/>
            <a:ext cx="6667500" cy="5335587"/>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6" name="Freeform 8"/>
          <p:cNvSpPr>
            <a:spLocks/>
          </p:cNvSpPr>
          <p:nvPr/>
        </p:nvSpPr>
        <p:spPr bwMode="white">
          <a:xfrm>
            <a:off x="0" y="3443288"/>
            <a:ext cx="9144000" cy="3055937"/>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2057" name="Freeform 9"/>
          <p:cNvSpPr>
            <a:spLocks/>
          </p:cNvSpPr>
          <p:nvPr/>
        </p:nvSpPr>
        <p:spPr bwMode="white">
          <a:xfrm>
            <a:off x="0" y="3552825"/>
            <a:ext cx="6237288" cy="3365500"/>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cap="flat">
            <a:noFill/>
            <a:prstDash val="solid"/>
            <a:round/>
            <a:headEnd type="none" w="med" len="med"/>
            <a:tailEnd type="none" w="med" len="med"/>
          </a:ln>
          <a:effectLst/>
        </p:spPr>
        <p:txBody>
          <a:bodyPr wrap="none" anchor="ctr"/>
          <a:lstStyle/>
          <a:p>
            <a:pPr eaLnBrk="0" fontAlgn="base" hangingPunct="0">
              <a:spcBef>
                <a:spcPct val="0"/>
              </a:spcBef>
              <a:spcAft>
                <a:spcPct val="0"/>
              </a:spcAft>
              <a:defRPr/>
            </a:pPr>
            <a:endParaRPr lang="en-US" sz="2400">
              <a:solidFill>
                <a:srgbClr val="FFFFCC"/>
              </a:solidFill>
            </a:endParaRPr>
          </a:p>
        </p:txBody>
      </p:sp>
      <p:sp>
        <p:nvSpPr>
          <p:cNvPr id="1034" name="Rectangle 10"/>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5" name="Rectangle 11"/>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		</a:t>
            </a:r>
          </a:p>
          <a:p>
            <a:pPr lvl="3"/>
            <a:r>
              <a:rPr lang="en-US" smtClean="0"/>
              <a:t>Fourth level</a:t>
            </a:r>
          </a:p>
          <a:p>
            <a:pPr lvl="4"/>
            <a:r>
              <a:rPr lang="en-US" smtClean="0"/>
              <a:t>Fifth level</a:t>
            </a:r>
          </a:p>
        </p:txBody>
      </p:sp>
      <p:sp>
        <p:nvSpPr>
          <p:cNvPr id="2060" name="Rectangle 12"/>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vl1pPr>
          </a:lstStyle>
          <a:p>
            <a:pPr eaLnBrk="0" fontAlgn="base" hangingPunct="0">
              <a:spcAft>
                <a:spcPct val="0"/>
              </a:spcAft>
              <a:defRPr/>
            </a:pPr>
            <a:endParaRPr lang="en-US">
              <a:solidFill>
                <a:srgbClr val="FFFFCC"/>
              </a:solidFill>
            </a:endParaRPr>
          </a:p>
        </p:txBody>
      </p:sp>
      <p:sp>
        <p:nvSpPr>
          <p:cNvPr id="2061"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lvl1pPr>
          </a:lstStyle>
          <a:p>
            <a:pPr eaLnBrk="0" fontAlgn="base" hangingPunct="0">
              <a:spcAft>
                <a:spcPct val="0"/>
              </a:spcAft>
              <a:defRPr/>
            </a:pPr>
            <a:endParaRPr lang="en-US">
              <a:solidFill>
                <a:srgbClr val="FFFFCC"/>
              </a:solidFill>
            </a:endParaRPr>
          </a:p>
        </p:txBody>
      </p:sp>
      <p:sp>
        <p:nvSpPr>
          <p:cNvPr id="2062" name="Rectangle 1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vl1pPr>
          </a:lstStyle>
          <a:p>
            <a:pPr eaLnBrk="0" fontAlgn="base" hangingPunct="0">
              <a:spcAft>
                <a:spcPct val="0"/>
              </a:spcAft>
              <a:defRPr/>
            </a:pPr>
            <a:fld id="{69402479-71D7-4A3C-8B7A-2E9F7D866F1C}" type="slidenum">
              <a:rPr lang="en-US">
                <a:solidFill>
                  <a:srgbClr val="FFFFCC"/>
                </a:solidFill>
              </a:rPr>
              <a:pPr eaLnBrk="0" fontAlgn="base" hangingPunct="0">
                <a:spcAft>
                  <a:spcPct val="0"/>
                </a:spcAft>
                <a:defRPr/>
              </a:pPr>
              <a:t>‹#›</a:t>
            </a:fld>
            <a:endParaRPr lang="en-US">
              <a:solidFill>
                <a:srgbClr val="FFFFCC"/>
              </a:solidFill>
            </a:endParaRPr>
          </a:p>
        </p:txBody>
      </p:sp>
    </p:spTree>
    <p:extLst>
      <p:ext uri="{BB962C8B-B14F-4D97-AF65-F5344CB8AC3E}">
        <p14:creationId xmlns:p14="http://schemas.microsoft.com/office/powerpoint/2010/main" val="14042705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100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0" fill="hold"/>
                                        <p:tgtEl>
                                          <p:spTgt spid="2050"/>
                                        </p:tgtEl>
                                        <p:attrNameLst>
                                          <p:attrName>ppt_x</p:attrName>
                                        </p:attrNameLst>
                                      </p:cBhvr>
                                      <p:tavLst>
                                        <p:tav tm="0">
                                          <p:val>
                                            <p:strVal val="0-#ppt_w/2"/>
                                          </p:val>
                                        </p:tav>
                                        <p:tav tm="100000">
                                          <p:val>
                                            <p:strVal val="#ppt_x"/>
                                          </p:val>
                                        </p:tav>
                                      </p:tavLst>
                                    </p:anim>
                                    <p:anim calcmode="lin" valueType="num">
                                      <p:cBhvr additive="base">
                                        <p:cTn id="8" dur="50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defRPr>
      </a:lvl2pPr>
      <a:lvl3pPr algn="ctr" rtl="0" eaLnBrk="0" fontAlgn="base" hangingPunct="0">
        <a:spcBef>
          <a:spcPct val="0"/>
        </a:spcBef>
        <a:spcAft>
          <a:spcPct val="0"/>
        </a:spcAft>
        <a:defRPr kumimoji="1" sz="4400">
          <a:solidFill>
            <a:schemeClr val="tx2"/>
          </a:solidFill>
          <a:latin typeface="Times New Roman" pitchFamily="18" charset="0"/>
        </a:defRPr>
      </a:lvl3pPr>
      <a:lvl4pPr algn="ctr" rtl="0" eaLnBrk="0" fontAlgn="base" hangingPunct="0">
        <a:spcBef>
          <a:spcPct val="0"/>
        </a:spcBef>
        <a:spcAft>
          <a:spcPct val="0"/>
        </a:spcAft>
        <a:defRPr kumimoji="1" sz="4400">
          <a:solidFill>
            <a:schemeClr val="tx2"/>
          </a:solidFill>
          <a:latin typeface="Times New Roman" pitchFamily="18" charset="0"/>
        </a:defRPr>
      </a:lvl4pPr>
      <a:lvl5pPr algn="ctr" rtl="0" eaLnBrk="0" fontAlgn="base" hangingPunct="0">
        <a:spcBef>
          <a:spcPct val="0"/>
        </a:spcBef>
        <a:spcAft>
          <a:spcPct val="0"/>
        </a:spcAft>
        <a:defRPr kumimoji="1" sz="4400">
          <a:solidFill>
            <a:schemeClr val="tx2"/>
          </a:solidFill>
          <a:latin typeface="Times New Roman" pitchFamily="18" charset="0"/>
        </a:defRPr>
      </a:lvl5pPr>
      <a:lvl6pPr marL="457200" algn="ctr" rtl="0" eaLnBrk="0" fontAlgn="base" hangingPunct="0">
        <a:spcBef>
          <a:spcPct val="0"/>
        </a:spcBef>
        <a:spcAft>
          <a:spcPct val="0"/>
        </a:spcAft>
        <a:defRPr kumimoji="1" sz="4400">
          <a:solidFill>
            <a:schemeClr val="tx2"/>
          </a:solidFill>
          <a:latin typeface="Times New Roman" pitchFamily="18" charset="0"/>
        </a:defRPr>
      </a:lvl6pPr>
      <a:lvl7pPr marL="914400" algn="ctr" rtl="0" eaLnBrk="0" fontAlgn="base" hangingPunct="0">
        <a:spcBef>
          <a:spcPct val="0"/>
        </a:spcBef>
        <a:spcAft>
          <a:spcPct val="0"/>
        </a:spcAft>
        <a:defRPr kumimoji="1" sz="4400">
          <a:solidFill>
            <a:schemeClr val="tx2"/>
          </a:solidFill>
          <a:latin typeface="Times New Roman" pitchFamily="18" charset="0"/>
        </a:defRPr>
      </a:lvl7pPr>
      <a:lvl8pPr marL="1371600" algn="ctr" rtl="0" eaLnBrk="0" fontAlgn="base" hangingPunct="0">
        <a:spcBef>
          <a:spcPct val="0"/>
        </a:spcBef>
        <a:spcAft>
          <a:spcPct val="0"/>
        </a:spcAft>
        <a:defRPr kumimoji="1" sz="4400">
          <a:solidFill>
            <a:schemeClr val="tx2"/>
          </a:solidFill>
          <a:latin typeface="Times New Roman" pitchFamily="18" charset="0"/>
        </a:defRPr>
      </a:lvl8pPr>
      <a:lvl9pPr marL="1828800" algn="ctr" rtl="0" eaLnBrk="0" fontAlgn="base" hangingPunct="0">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lvl="0"/>
            <a:r>
              <a:rPr lang="en-US" b="1" smtClean="0"/>
              <a:t>TRICHINELLA SPIRALIS</a:t>
            </a:r>
            <a:endParaRPr lang="en-GB" b="1" dirty="0"/>
          </a:p>
        </p:txBody>
      </p:sp>
      <p:sp>
        <p:nvSpPr>
          <p:cNvPr id="5" name="Subtitle 4"/>
          <p:cNvSpPr>
            <a:spLocks noGrp="1"/>
          </p:cNvSpPr>
          <p:nvPr>
            <p:ph type="subTitle" idx="1"/>
          </p:nvPr>
        </p:nvSpPr>
        <p:spPr/>
        <p:txBody>
          <a:bodyPr/>
          <a:lstStyle/>
          <a:p>
            <a:r>
              <a:rPr lang="en-US" b="1" dirty="0"/>
              <a:t>KIMAIGA H.O</a:t>
            </a:r>
          </a:p>
          <a:p>
            <a:r>
              <a:rPr lang="en-US" b="1" dirty="0"/>
              <a:t>MBChB (University of Nairobi</a:t>
            </a:r>
            <a:r>
              <a:rPr lang="en-US" b="1" dirty="0" smtClean="0"/>
              <a:t>)</a:t>
            </a:r>
            <a:endParaRPr lang="en-US" b="1" dirty="0"/>
          </a:p>
        </p:txBody>
      </p:sp>
    </p:spTree>
    <p:extLst>
      <p:ext uri="{BB962C8B-B14F-4D97-AF65-F5344CB8AC3E}">
        <p14:creationId xmlns:p14="http://schemas.microsoft.com/office/powerpoint/2010/main" val="643414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32656"/>
            <a:ext cx="7772400" cy="864096"/>
          </a:xfrm>
        </p:spPr>
        <p:txBody>
          <a:bodyPr/>
          <a:lstStyle/>
          <a:p>
            <a:r>
              <a:rPr lang="en-GB" b="1" dirty="0"/>
              <a:t>Causal Agents:</a:t>
            </a:r>
            <a:endParaRPr lang="en-GB" dirty="0"/>
          </a:p>
        </p:txBody>
      </p:sp>
      <p:sp>
        <p:nvSpPr>
          <p:cNvPr id="3" name="Content Placeholder 2"/>
          <p:cNvSpPr>
            <a:spLocks noGrp="1"/>
          </p:cNvSpPr>
          <p:nvPr>
            <p:ph idx="1"/>
          </p:nvPr>
        </p:nvSpPr>
        <p:spPr>
          <a:xfrm>
            <a:off x="179512" y="1268760"/>
            <a:ext cx="8856984" cy="5400600"/>
          </a:xfrm>
        </p:spPr>
        <p:txBody>
          <a:bodyPr/>
          <a:lstStyle/>
          <a:p>
            <a:r>
              <a:rPr lang="en-GB" dirty="0" err="1" smtClean="0"/>
              <a:t>Trichinellosis</a:t>
            </a:r>
            <a:r>
              <a:rPr lang="en-GB" dirty="0" smtClean="0"/>
              <a:t> </a:t>
            </a:r>
            <a:r>
              <a:rPr lang="en-GB" dirty="0"/>
              <a:t>(trichinosis) is caused by nematodes (roundworms) of the genus </a:t>
            </a:r>
            <a:r>
              <a:rPr lang="en-GB" i="1" dirty="0" err="1"/>
              <a:t>Trichinella</a:t>
            </a:r>
            <a:r>
              <a:rPr lang="en-GB" dirty="0"/>
              <a:t>.  </a:t>
            </a:r>
            <a:endParaRPr lang="en-GB" dirty="0" smtClean="0"/>
          </a:p>
          <a:p>
            <a:r>
              <a:rPr lang="en-GB" dirty="0"/>
              <a:t>S</a:t>
            </a:r>
            <a:r>
              <a:rPr lang="en-GB" dirty="0" smtClean="0"/>
              <a:t>everal </a:t>
            </a:r>
            <a:r>
              <a:rPr lang="en-GB" dirty="0"/>
              <a:t>other species </a:t>
            </a:r>
            <a:r>
              <a:rPr lang="en-GB" dirty="0" smtClean="0"/>
              <a:t>of</a:t>
            </a:r>
            <a:r>
              <a:rPr lang="en-GB" i="1" dirty="0"/>
              <a:t> </a:t>
            </a:r>
            <a:r>
              <a:rPr lang="en-GB" i="1" dirty="0" err="1" smtClean="0"/>
              <a:t>Trichinella</a:t>
            </a:r>
            <a:r>
              <a:rPr lang="en-GB" i="1" dirty="0" smtClean="0"/>
              <a:t> </a:t>
            </a:r>
            <a:r>
              <a:rPr lang="en-GB" dirty="0"/>
              <a:t> </a:t>
            </a:r>
            <a:r>
              <a:rPr lang="en-GB" dirty="0" smtClean="0"/>
              <a:t>include</a:t>
            </a:r>
          </a:p>
          <a:p>
            <a:pPr lvl="1"/>
            <a:r>
              <a:rPr lang="en-US" i="1" dirty="0" smtClean="0"/>
              <a:t>T</a:t>
            </a:r>
            <a:r>
              <a:rPr lang="en-US" i="1" dirty="0"/>
              <a:t>. </a:t>
            </a:r>
            <a:r>
              <a:rPr lang="en-US" i="1" dirty="0" err="1"/>
              <a:t>spiralis</a:t>
            </a:r>
            <a:r>
              <a:rPr lang="en-US" i="1" dirty="0"/>
              <a:t>-</a:t>
            </a:r>
            <a:r>
              <a:rPr lang="en-US" dirty="0"/>
              <a:t> W</a:t>
            </a:r>
            <a:r>
              <a:rPr lang="en-US" dirty="0" smtClean="0"/>
              <a:t>orldwide </a:t>
            </a:r>
            <a:r>
              <a:rPr lang="en-GB" dirty="0" smtClean="0"/>
              <a:t>in </a:t>
            </a:r>
            <a:r>
              <a:rPr lang="en-GB" dirty="0"/>
              <a:t>many carnivorous and omnivorous </a:t>
            </a:r>
            <a:r>
              <a:rPr lang="en-GB" dirty="0" smtClean="0"/>
              <a:t>animals</a:t>
            </a:r>
          </a:p>
          <a:p>
            <a:pPr lvl="1" eaLnBrk="1" hangingPunct="1"/>
            <a:r>
              <a:rPr lang="en-GB" i="1" dirty="0" smtClean="0"/>
              <a:t>T</a:t>
            </a:r>
            <a:r>
              <a:rPr lang="en-GB" i="1" dirty="0"/>
              <a:t>. </a:t>
            </a:r>
            <a:r>
              <a:rPr lang="en-GB" i="1" dirty="0" err="1"/>
              <a:t>pseudospiralis</a:t>
            </a:r>
            <a:r>
              <a:rPr lang="en-GB" dirty="0"/>
              <a:t> </a:t>
            </a:r>
            <a:r>
              <a:rPr lang="en-GB" dirty="0" smtClean="0"/>
              <a:t>- Mammals </a:t>
            </a:r>
            <a:r>
              <a:rPr lang="en-GB" dirty="0"/>
              <a:t>and birds </a:t>
            </a:r>
            <a:r>
              <a:rPr lang="en-GB" dirty="0" smtClean="0"/>
              <a:t>worldwide </a:t>
            </a:r>
            <a:endParaRPr lang="en-US" dirty="0"/>
          </a:p>
          <a:p>
            <a:pPr lvl="1" eaLnBrk="1" hangingPunct="1"/>
            <a:r>
              <a:rPr lang="en-US" i="1" dirty="0"/>
              <a:t>T. </a:t>
            </a:r>
            <a:r>
              <a:rPr lang="en-US" i="1" dirty="0" err="1"/>
              <a:t>nelsoni</a:t>
            </a:r>
            <a:r>
              <a:rPr lang="en-US" i="1" dirty="0"/>
              <a:t>-</a:t>
            </a:r>
            <a:r>
              <a:rPr lang="en-US" dirty="0"/>
              <a:t> Africa (predators &amp; carnivores)</a:t>
            </a:r>
          </a:p>
          <a:p>
            <a:pPr lvl="1" eaLnBrk="1" hangingPunct="1"/>
            <a:r>
              <a:rPr lang="en-US" i="1" dirty="0"/>
              <a:t>T. </a:t>
            </a:r>
            <a:r>
              <a:rPr lang="en-US" i="1" dirty="0" err="1"/>
              <a:t>nativa</a:t>
            </a:r>
            <a:r>
              <a:rPr lang="en-US" i="1" dirty="0"/>
              <a:t>-</a:t>
            </a:r>
            <a:r>
              <a:rPr lang="en-US" dirty="0"/>
              <a:t> Artic (bears)</a:t>
            </a:r>
          </a:p>
          <a:p>
            <a:pPr lvl="1" eaLnBrk="1" hangingPunct="1"/>
            <a:r>
              <a:rPr lang="en-US" i="1" dirty="0"/>
              <a:t>T. </a:t>
            </a:r>
            <a:r>
              <a:rPr lang="en-US" i="1" dirty="0" err="1"/>
              <a:t>britovi</a:t>
            </a:r>
            <a:r>
              <a:rPr lang="en-US" i="1" dirty="0"/>
              <a:t>-</a:t>
            </a:r>
            <a:r>
              <a:rPr lang="en-US" dirty="0"/>
              <a:t> Europe </a:t>
            </a:r>
            <a:r>
              <a:rPr lang="en-GB" dirty="0"/>
              <a:t>and western Asia </a:t>
            </a:r>
            <a:r>
              <a:rPr lang="en-US" dirty="0" smtClean="0"/>
              <a:t>(</a:t>
            </a:r>
            <a:r>
              <a:rPr lang="en-US" dirty="0"/>
              <a:t>carnivores</a:t>
            </a:r>
            <a:r>
              <a:rPr lang="en-US" dirty="0" smtClean="0"/>
              <a:t>).</a:t>
            </a:r>
            <a:endParaRPr lang="en-GB" dirty="0"/>
          </a:p>
          <a:p>
            <a:endParaRPr lang="en-GB" dirty="0"/>
          </a:p>
        </p:txBody>
      </p:sp>
    </p:spTree>
    <p:extLst>
      <p:ext uri="{BB962C8B-B14F-4D97-AF65-F5344CB8AC3E}">
        <p14:creationId xmlns:p14="http://schemas.microsoft.com/office/powerpoint/2010/main" val="3927642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Geographic Distribution:</a:t>
            </a:r>
            <a:endParaRPr lang="en-GB" dirty="0"/>
          </a:p>
        </p:txBody>
      </p:sp>
      <p:sp>
        <p:nvSpPr>
          <p:cNvPr id="3" name="Content Placeholder 2"/>
          <p:cNvSpPr>
            <a:spLocks noGrp="1"/>
          </p:cNvSpPr>
          <p:nvPr>
            <p:ph idx="1"/>
          </p:nvPr>
        </p:nvSpPr>
        <p:spPr/>
        <p:txBody>
          <a:bodyPr/>
          <a:lstStyle/>
          <a:p>
            <a:r>
              <a:rPr lang="en-GB" dirty="0" smtClean="0"/>
              <a:t>Worldwide</a:t>
            </a:r>
            <a:r>
              <a:rPr lang="en-GB" dirty="0"/>
              <a:t>.  </a:t>
            </a:r>
            <a:endParaRPr lang="en-GB" dirty="0" smtClean="0"/>
          </a:p>
          <a:p>
            <a:r>
              <a:rPr lang="en-GB" dirty="0" smtClean="0"/>
              <a:t>Most </a:t>
            </a:r>
            <a:r>
              <a:rPr lang="en-GB" dirty="0"/>
              <a:t>common in parts of Europe and the United States</a:t>
            </a:r>
            <a:r>
              <a:rPr lang="en-GB" dirty="0" smtClean="0"/>
              <a:t>.</a:t>
            </a:r>
            <a:r>
              <a:rPr lang="en-US" dirty="0"/>
              <a:t> </a:t>
            </a:r>
            <a:endParaRPr lang="en-US" dirty="0" smtClean="0"/>
          </a:p>
          <a:p>
            <a:r>
              <a:rPr lang="en-US" dirty="0" smtClean="0"/>
              <a:t>More </a:t>
            </a:r>
            <a:r>
              <a:rPr lang="en-US" dirty="0"/>
              <a:t>in areas where pork is eaten </a:t>
            </a:r>
            <a:endParaRPr lang="en-GB" dirty="0"/>
          </a:p>
          <a:p>
            <a:endParaRPr lang="en-GB" dirty="0"/>
          </a:p>
        </p:txBody>
      </p:sp>
    </p:spTree>
    <p:extLst>
      <p:ext uri="{BB962C8B-B14F-4D97-AF65-F5344CB8AC3E}">
        <p14:creationId xmlns:p14="http://schemas.microsoft.com/office/powerpoint/2010/main" val="4249524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MORPHOLOGY</a:t>
            </a:r>
            <a:endParaRPr lang="en-GB" b="1" dirty="0"/>
          </a:p>
        </p:txBody>
      </p:sp>
      <p:sp>
        <p:nvSpPr>
          <p:cNvPr id="3" name="Content Placeholder 2"/>
          <p:cNvSpPr>
            <a:spLocks noGrp="1"/>
          </p:cNvSpPr>
          <p:nvPr>
            <p:ph idx="1"/>
          </p:nvPr>
        </p:nvSpPr>
        <p:spPr>
          <a:xfrm>
            <a:off x="395536" y="1700808"/>
            <a:ext cx="8136904" cy="2736304"/>
          </a:xfrm>
        </p:spPr>
        <p:txBody>
          <a:bodyPr/>
          <a:lstStyle/>
          <a:p>
            <a:pPr lvl="0"/>
            <a:r>
              <a:rPr lang="en-US" dirty="0"/>
              <a:t>Adults; males (1.5mm); female (4mm)</a:t>
            </a:r>
            <a:endParaRPr lang="en-GB" dirty="0"/>
          </a:p>
          <a:p>
            <a:pPr lvl="0"/>
            <a:r>
              <a:rPr lang="en-US" dirty="0"/>
              <a:t>Larvae; encapsulated in human muscle </a:t>
            </a:r>
            <a:endParaRPr lang="en-GB" dirty="0"/>
          </a:p>
          <a:p>
            <a:r>
              <a:rPr lang="en-GB" dirty="0" smtClean="0"/>
              <a:t>Adult </a:t>
            </a:r>
            <a:r>
              <a:rPr lang="en-GB" i="1" dirty="0" err="1"/>
              <a:t>Trichinella</a:t>
            </a:r>
            <a:r>
              <a:rPr lang="en-GB" dirty="0"/>
              <a:t> spp. reside in the intestinal tract of the mammalian </a:t>
            </a:r>
            <a:r>
              <a:rPr lang="en-GB" dirty="0" smtClean="0"/>
              <a:t>host</a:t>
            </a:r>
          </a:p>
        </p:txBody>
      </p:sp>
      <p:pic>
        <p:nvPicPr>
          <p:cNvPr id="1026" name="Picture 2" descr="E:\Bachelor of Medicine And Bachelor of Surgery (MBChB)  Year  2\MEDICAL MICROBIOLOGY\5. MICROBIOLOGY PRACTICALS AND DEMONSTRATIONS\Laboratry Pictures\Microbiology cdc pics\trichurisd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4062550"/>
            <a:ext cx="4314180" cy="2774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277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Bachelor of Medicine And Bachelor of Surgery (MBChB)  Year  2\MEDICAL MICROBIOLOGY\2. PARASITOLOGY\PARA\Parasites-Trichinella spiral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36496" cy="67773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2320" y="4973164"/>
            <a:ext cx="1850655" cy="202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2535719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5123"/>
          <a:stretch/>
        </p:blipFill>
        <p:spPr bwMode="auto">
          <a:xfrm>
            <a:off x="251520" y="129030"/>
            <a:ext cx="8623773" cy="6728970"/>
          </a:xfrm>
          <a:prstGeom prst="rect">
            <a:avLst/>
          </a:prstGeom>
          <a:solidFill>
            <a:schemeClr val="tx1"/>
          </a:solidFill>
          <a:ln>
            <a:noFill/>
          </a:ln>
          <a:effectLst/>
        </p:spPr>
      </p:pic>
      <p:pic>
        <p:nvPicPr>
          <p:cNvPr id="14"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95536" y="260648"/>
            <a:ext cx="3787956" cy="3960440"/>
          </a:xfrm>
          <a:prstGeom prst="rect">
            <a:avLst/>
          </a:prstGeom>
        </p:spPr>
      </p:pic>
    </p:spTree>
    <p:extLst>
      <p:ext uri="{BB962C8B-B14F-4D97-AF65-F5344CB8AC3E}">
        <p14:creationId xmlns:p14="http://schemas.microsoft.com/office/powerpoint/2010/main" val="111006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04" y="31722"/>
            <a:ext cx="9122296" cy="5701533"/>
          </a:xfrm>
          <a:prstGeom prst="rect">
            <a:avLst/>
          </a:prstGeom>
          <a:solidFill>
            <a:schemeClr val="tx1"/>
          </a:solidFill>
          <a:ln>
            <a:noFill/>
          </a:ln>
          <a:effectLst/>
        </p:spPr>
      </p:pic>
    </p:spTree>
    <p:extLst>
      <p:ext uri="{BB962C8B-B14F-4D97-AF65-F5344CB8AC3E}">
        <p14:creationId xmlns:p14="http://schemas.microsoft.com/office/powerpoint/2010/main" val="3180840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Bachelor of Medicine And Bachelor of Surgery (MBChB)  Year  2\MEDICAL MICROBIOLOGY\2. PARASITOLOGY\PARA\unstained trichinella spiralis larva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848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Bachelor of Medicine And Bachelor of Surgery (MBChB)  Year  2\MEDICAL MICROBIOLOGY\2. PARASITOLOGY\PARA\stained trichinella spiralis larva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E:\Bachelor of Medicine And Bachelor of Surgery (MBChB)  Year  2\MEDICAL MICROBIOLOGY\2. PARASITOLOGY\PARA\TRICHI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23"/>
            <a:ext cx="2914650" cy="215265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E:\Bachelor of Medicine And Bachelor of Surgery (MBChB)  Year  2\MEDICAL MICROBIOLOGY\2. PARASITOLOGY\PARA\Trichinellaspiralisinmuscle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7" y="4644144"/>
            <a:ext cx="2246376" cy="2221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963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Bachelor of Medicine And Bachelor of Surgery (MBChB)  Year  2\MEDICAL MICROBIOLOGY\2. PARASITOLOGY\PARA\Trichinellaspiralisinmuscle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4665"/>
            <a:ext cx="9144000" cy="439248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140422" y="5819328"/>
            <a:ext cx="4591898" cy="523220"/>
          </a:xfrm>
          <a:prstGeom prst="rect">
            <a:avLst/>
          </a:prstGeom>
        </p:spPr>
        <p:txBody>
          <a:bodyPr wrap="none">
            <a:spAutoFit/>
          </a:bodyPr>
          <a:lstStyle/>
          <a:p>
            <a:r>
              <a:rPr lang="en-GB" sz="2800" b="1" dirty="0" err="1" smtClean="0"/>
              <a:t>Trichinella</a:t>
            </a:r>
            <a:r>
              <a:rPr lang="en-GB" sz="2800" b="1" dirty="0" smtClean="0"/>
              <a:t> </a:t>
            </a:r>
            <a:r>
              <a:rPr lang="en-GB" sz="2800" b="1" dirty="0" err="1" smtClean="0"/>
              <a:t>spiralis</a:t>
            </a:r>
            <a:r>
              <a:rPr lang="en-GB" sz="2800" b="1" dirty="0" smtClean="0"/>
              <a:t> in muscle</a:t>
            </a:r>
            <a:endParaRPr lang="en-GB" sz="2800" b="1" dirty="0"/>
          </a:p>
        </p:txBody>
      </p:sp>
      <p:pic>
        <p:nvPicPr>
          <p:cNvPr id="9219" name="Picture 3" descr="E:\Bachelor of Medicine And Bachelor of Surgery (MBChB)  Year  2\MEDICAL MICROBIOLOGY\2. PARASITOLOGY\PARA\T. spiralis cyst unstain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699792" cy="202484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E:\Bachelor of Medicine And Bachelor of Surgery (MBChB)  Year  2\MEDICAL MICROBIOLOGY\2. PARASITOLOGY\PARA\Larvae T. Spiralis (unstaine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047" y="4797153"/>
            <a:ext cx="2747796" cy="2060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190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Bachelor of Medicine And Bachelor of Surgery (MBChB)  Year  2\MEDICAL MICROBIOLOGY\2. PARASITOLOGY\PARA\stained trichinella spiralis larva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E:\Bachelor of Medicine And Bachelor of Surgery (MBChB)  Year  2\MEDICAL MICROBIOLOGY\2. PARASITOLOGY\PARA\TRICHI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27384"/>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E:\Bachelor of Medicine And Bachelor of Surgery (MBChB)  Year  2\MEDICAL MICROBIOLOGY\2. PARASITOLOGY\PARA\TRICHIN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18752"/>
            <a:ext cx="2880320" cy="2769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605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9301"/>
          <a:stretch/>
        </p:blipFill>
        <p:spPr bwMode="auto">
          <a:xfrm>
            <a:off x="179512" y="116632"/>
            <a:ext cx="8790317" cy="6509855"/>
          </a:xfrm>
          <a:prstGeom prst="rect">
            <a:avLst/>
          </a:prstGeom>
          <a:solidFill>
            <a:schemeClr val="tx1"/>
          </a:solidFill>
          <a:ln>
            <a:noFill/>
          </a:ln>
          <a:effectLst/>
        </p:spPr>
      </p:pic>
      <p:pic>
        <p:nvPicPr>
          <p:cNvPr id="7"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23528" y="332656"/>
            <a:ext cx="4156599" cy="3888432"/>
          </a:xfrm>
          <a:prstGeom prst="rect">
            <a:avLst/>
          </a:prstGeom>
        </p:spPr>
      </p:pic>
    </p:spTree>
    <p:extLst>
      <p:ext uri="{BB962C8B-B14F-4D97-AF65-F5344CB8AC3E}">
        <p14:creationId xmlns:p14="http://schemas.microsoft.com/office/powerpoint/2010/main" val="3474118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10105" cy="5661248"/>
          </a:xfrm>
          <a:prstGeom prst="rect">
            <a:avLst/>
          </a:prstGeom>
          <a:solidFill>
            <a:schemeClr val="tx1"/>
          </a:solidFill>
          <a:ln>
            <a:noFill/>
          </a:ln>
          <a:effectLst/>
        </p:spPr>
      </p:pic>
    </p:spTree>
    <p:extLst>
      <p:ext uri="{BB962C8B-B14F-4D97-AF65-F5344CB8AC3E}">
        <p14:creationId xmlns:p14="http://schemas.microsoft.com/office/powerpoint/2010/main" val="1087418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648"/>
            <a:ext cx="7772400" cy="720080"/>
          </a:xfrm>
        </p:spPr>
        <p:txBody>
          <a:bodyPr/>
          <a:lstStyle/>
          <a:p>
            <a:r>
              <a:rPr lang="en-GB" b="1" dirty="0" smtClean="0"/>
              <a:t>LIFE CYCLE</a:t>
            </a:r>
            <a:endParaRPr lang="en-GB" b="1" dirty="0"/>
          </a:p>
        </p:txBody>
      </p:sp>
      <p:sp>
        <p:nvSpPr>
          <p:cNvPr id="3" name="Content Placeholder 2"/>
          <p:cNvSpPr>
            <a:spLocks noGrp="1"/>
          </p:cNvSpPr>
          <p:nvPr>
            <p:ph idx="1"/>
          </p:nvPr>
        </p:nvSpPr>
        <p:spPr>
          <a:xfrm>
            <a:off x="107504" y="1052736"/>
            <a:ext cx="8964488" cy="5616624"/>
          </a:xfrm>
        </p:spPr>
        <p:txBody>
          <a:bodyPr>
            <a:normAutofit lnSpcReduction="10000"/>
          </a:bodyPr>
          <a:lstStyle/>
          <a:p>
            <a:pPr marL="514350" indent="-514350">
              <a:buFont typeface="+mj-lt"/>
              <a:buAutoNum type="arabicPeriod"/>
            </a:pPr>
            <a:r>
              <a:rPr lang="en-GB" sz="2800" dirty="0" err="1"/>
              <a:t>Trichinellosis</a:t>
            </a:r>
            <a:r>
              <a:rPr lang="en-GB" sz="2800" dirty="0"/>
              <a:t> is acquired by ingesting meat containing cysts (encysted larvae) of </a:t>
            </a:r>
            <a:r>
              <a:rPr lang="en-GB" sz="2800" i="1" dirty="0" err="1"/>
              <a:t>Trichinella</a:t>
            </a:r>
            <a:r>
              <a:rPr lang="en-GB" sz="2800" dirty="0"/>
              <a:t>.  </a:t>
            </a:r>
          </a:p>
          <a:p>
            <a:pPr marL="514350" indent="-514350">
              <a:buFont typeface="+mj-lt"/>
              <a:buAutoNum type="arabicPeriod"/>
            </a:pPr>
            <a:r>
              <a:rPr lang="en-GB" sz="2800" dirty="0"/>
              <a:t>After exposure to </a:t>
            </a:r>
            <a:r>
              <a:rPr lang="en-GB" sz="2800" dirty="0" smtClean="0"/>
              <a:t>digestive enzymes, gastric </a:t>
            </a:r>
            <a:r>
              <a:rPr lang="en-GB" sz="2800" dirty="0"/>
              <a:t>acid and pepsin, the larvae are </a:t>
            </a:r>
            <a:r>
              <a:rPr lang="en-GB" sz="2800" dirty="0" smtClean="0"/>
              <a:t>released </a:t>
            </a:r>
            <a:r>
              <a:rPr lang="en-GB" sz="2800" dirty="0"/>
              <a:t>from the cysts </a:t>
            </a:r>
          </a:p>
          <a:p>
            <a:pPr marL="514350" indent="-514350">
              <a:buFont typeface="+mj-lt"/>
              <a:buAutoNum type="arabicPeriod"/>
            </a:pPr>
            <a:r>
              <a:rPr lang="en-GB" sz="2800" dirty="0"/>
              <a:t>They invade the small </a:t>
            </a:r>
            <a:r>
              <a:rPr lang="en-GB" sz="2800" dirty="0" smtClean="0"/>
              <a:t>intestine (upper two thirds) </a:t>
            </a:r>
            <a:r>
              <a:rPr lang="en-GB" sz="2800" dirty="0"/>
              <a:t>mucosa </a:t>
            </a:r>
            <a:r>
              <a:rPr lang="en-GB" sz="2800" dirty="0" smtClean="0"/>
              <a:t>and develop </a:t>
            </a:r>
            <a:r>
              <a:rPr lang="en-GB" sz="2800" dirty="0"/>
              <a:t>into adult </a:t>
            </a:r>
            <a:r>
              <a:rPr lang="en-GB" sz="2800" dirty="0" smtClean="0"/>
              <a:t>worms. Life </a:t>
            </a:r>
            <a:r>
              <a:rPr lang="en-GB" sz="2800" dirty="0"/>
              <a:t>span in the small bowel: 4 </a:t>
            </a:r>
            <a:r>
              <a:rPr lang="en-GB" sz="2800" dirty="0" smtClean="0"/>
              <a:t>weeks.</a:t>
            </a:r>
            <a:r>
              <a:rPr lang="en-GB" sz="2800" dirty="0"/>
              <a:t>  </a:t>
            </a:r>
            <a:endParaRPr lang="en-GB" sz="2800" dirty="0" smtClean="0"/>
          </a:p>
          <a:p>
            <a:pPr marL="514350" indent="-514350">
              <a:buFont typeface="+mj-lt"/>
              <a:buAutoNum type="arabicPeriod"/>
            </a:pPr>
            <a:r>
              <a:rPr lang="en-GB" sz="2800" dirty="0" smtClean="0"/>
              <a:t>After </a:t>
            </a:r>
            <a:r>
              <a:rPr lang="en-GB" sz="2800" dirty="0"/>
              <a:t>1 week, the females release larvae </a:t>
            </a:r>
          </a:p>
          <a:p>
            <a:pPr marL="514350" indent="-514350">
              <a:buFont typeface="+mj-lt"/>
              <a:buAutoNum type="arabicPeriod"/>
            </a:pPr>
            <a:r>
              <a:rPr lang="en-GB" sz="2800" dirty="0"/>
              <a:t>Larvae migrates to </a:t>
            </a:r>
            <a:r>
              <a:rPr lang="en-GB" sz="2800" dirty="0" smtClean="0"/>
              <a:t>striated </a:t>
            </a:r>
            <a:r>
              <a:rPr lang="en-GB" sz="2800" dirty="0"/>
              <a:t>muscles where they </a:t>
            </a:r>
            <a:r>
              <a:rPr lang="en-GB" sz="2800" dirty="0" smtClean="0"/>
              <a:t>encyst.</a:t>
            </a:r>
            <a:r>
              <a:rPr lang="en-GB" sz="2800" dirty="0"/>
              <a:t> </a:t>
            </a:r>
            <a:r>
              <a:rPr lang="en-GB" sz="2800" i="1" dirty="0" err="1" smtClean="0"/>
              <a:t>Trichinella</a:t>
            </a:r>
            <a:r>
              <a:rPr lang="en-GB" sz="2800" i="1" dirty="0" smtClean="0"/>
              <a:t>  </a:t>
            </a:r>
            <a:r>
              <a:rPr lang="en-GB" sz="2800" i="1" dirty="0" err="1" smtClean="0"/>
              <a:t>pseudospiralis</a:t>
            </a:r>
            <a:r>
              <a:rPr lang="en-GB" sz="2800" dirty="0"/>
              <a:t>, however, </a:t>
            </a:r>
            <a:r>
              <a:rPr lang="en-GB" sz="2800" dirty="0" smtClean="0"/>
              <a:t>doesn’t </a:t>
            </a:r>
            <a:r>
              <a:rPr lang="en-GB" sz="2800" dirty="0"/>
              <a:t>encyst.  </a:t>
            </a:r>
            <a:r>
              <a:rPr lang="en-GB" sz="2800" dirty="0" err="1"/>
              <a:t>Encystment</a:t>
            </a:r>
            <a:r>
              <a:rPr lang="en-GB" sz="2800" dirty="0"/>
              <a:t> is completed in 4 to 5 weeks </a:t>
            </a:r>
            <a:r>
              <a:rPr lang="en-GB" sz="2800" dirty="0" smtClean="0"/>
              <a:t>and encysted </a:t>
            </a:r>
            <a:r>
              <a:rPr lang="en-GB" sz="2800" dirty="0"/>
              <a:t>larvae </a:t>
            </a:r>
            <a:r>
              <a:rPr lang="en-GB" sz="2800" dirty="0" smtClean="0"/>
              <a:t>remain </a:t>
            </a:r>
            <a:r>
              <a:rPr lang="en-GB" sz="2800" dirty="0"/>
              <a:t>viable for </a:t>
            </a:r>
            <a:r>
              <a:rPr lang="en-GB" sz="2800" dirty="0" smtClean="0"/>
              <a:t>several years</a:t>
            </a:r>
            <a:r>
              <a:rPr lang="en-GB" sz="2800" dirty="0"/>
              <a:t>.  Ingestion of the encysted larvae perpetuates the cycle.</a:t>
            </a:r>
          </a:p>
        </p:txBody>
      </p:sp>
    </p:spTree>
    <p:extLst>
      <p:ext uri="{BB962C8B-B14F-4D97-AF65-F5344CB8AC3E}">
        <p14:creationId xmlns:p14="http://schemas.microsoft.com/office/powerpoint/2010/main" val="3051517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88640"/>
            <a:ext cx="8856984" cy="6552728"/>
          </a:xfrm>
        </p:spPr>
        <p:txBody>
          <a:bodyPr/>
          <a:lstStyle/>
          <a:p>
            <a:r>
              <a:rPr lang="en-GB" dirty="0"/>
              <a:t>Rats and rodents are primarily responsible for maintaining the </a:t>
            </a:r>
            <a:r>
              <a:rPr lang="en-GB" dirty="0" err="1"/>
              <a:t>endemicity</a:t>
            </a:r>
            <a:r>
              <a:rPr lang="en-GB" dirty="0"/>
              <a:t> of this infection.  </a:t>
            </a:r>
            <a:endParaRPr lang="en-GB" dirty="0" smtClean="0"/>
          </a:p>
          <a:p>
            <a:pPr marL="342900" lvl="1" indent="-342900">
              <a:buFontTx/>
              <a:buChar char="•"/>
            </a:pPr>
            <a:r>
              <a:rPr lang="en-GB" dirty="0" smtClean="0"/>
              <a:t>Carnivorous/omnivorous </a:t>
            </a:r>
            <a:r>
              <a:rPr lang="en-GB" dirty="0"/>
              <a:t>animals, such as pigs or bears, feed on infected </a:t>
            </a:r>
            <a:r>
              <a:rPr lang="en-GB" dirty="0" smtClean="0"/>
              <a:t>rats or </a:t>
            </a:r>
            <a:r>
              <a:rPr lang="en-GB" dirty="0"/>
              <a:t>meat from other </a:t>
            </a:r>
            <a:r>
              <a:rPr lang="en-GB" dirty="0" smtClean="0"/>
              <a:t>animals</a:t>
            </a:r>
            <a:r>
              <a:rPr lang="en-GB" dirty="0"/>
              <a:t> </a:t>
            </a:r>
            <a:r>
              <a:rPr lang="en-GB" dirty="0" smtClean="0"/>
              <a:t> </a:t>
            </a:r>
            <a:r>
              <a:rPr lang="en-US" dirty="0" smtClean="0"/>
              <a:t>or </a:t>
            </a:r>
            <a:r>
              <a:rPr lang="en-US" dirty="0"/>
              <a:t>by </a:t>
            </a:r>
            <a:r>
              <a:rPr lang="en-US" dirty="0" smtClean="0"/>
              <a:t>nipping </a:t>
            </a:r>
            <a:r>
              <a:rPr lang="en-US" dirty="0"/>
              <a:t>of each other tails or </a:t>
            </a:r>
            <a:r>
              <a:rPr lang="en-US" dirty="0" smtClean="0"/>
              <a:t>ears</a:t>
            </a:r>
            <a:endParaRPr lang="en-GB" dirty="0" smtClean="0"/>
          </a:p>
          <a:p>
            <a:r>
              <a:rPr lang="en-GB" dirty="0"/>
              <a:t>Humans </a:t>
            </a:r>
            <a:r>
              <a:rPr lang="en-GB" dirty="0" smtClean="0"/>
              <a:t>are infected when eating </a:t>
            </a:r>
            <a:r>
              <a:rPr lang="en-GB" dirty="0"/>
              <a:t>undercooked infected </a:t>
            </a:r>
            <a:r>
              <a:rPr lang="en-GB" dirty="0" smtClean="0"/>
              <a:t>pork</a:t>
            </a:r>
          </a:p>
          <a:p>
            <a:pPr lvl="0"/>
            <a:r>
              <a:rPr lang="en-CA" dirty="0"/>
              <a:t>Reservoirs – Rats, pigs, and wild animals such as wolf, seals, bears and polar bears in the Arctic, and warthogs, hyenas, jackals, lions, and leopards in the </a:t>
            </a:r>
            <a:r>
              <a:rPr lang="en-CA" dirty="0" smtClean="0"/>
              <a:t>Tropics</a:t>
            </a:r>
            <a:endParaRPr lang="en-GB" dirty="0"/>
          </a:p>
        </p:txBody>
      </p:sp>
    </p:spTree>
    <p:extLst>
      <p:ext uri="{BB962C8B-B14F-4D97-AF65-F5344CB8AC3E}">
        <p14:creationId xmlns:p14="http://schemas.microsoft.com/office/powerpoint/2010/main" val="2244919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ife Cycle of Trichinella species"/>
          <p:cNvPicPr/>
          <p:nvPr/>
        </p:nvPicPr>
        <p:blipFill>
          <a:blip r:embed="rId2"/>
          <a:srcRect/>
          <a:stretch>
            <a:fillRect/>
          </a:stretch>
        </p:blipFill>
        <p:spPr bwMode="auto">
          <a:xfrm>
            <a:off x="43666" y="6748"/>
            <a:ext cx="9100333" cy="6851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5276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Bachelor of Medicine And Bachelor of Surgery (MBChB)  Year  2\MEDICAL MICROBIOLOGY\2. PARASITOLOGY\PARA\Trichinella Spiral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15371"/>
            <a:ext cx="9144000" cy="6870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965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1" y="9128"/>
            <a:ext cx="9141049" cy="684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extLst>
      <p:ext uri="{BB962C8B-B14F-4D97-AF65-F5344CB8AC3E}">
        <p14:creationId xmlns:p14="http://schemas.microsoft.com/office/powerpoint/2010/main" val="3289004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b="1" dirty="0" smtClean="0"/>
              <a:t>Pathology</a:t>
            </a:r>
          </a:p>
        </p:txBody>
      </p:sp>
      <p:sp>
        <p:nvSpPr>
          <p:cNvPr id="46083" name="Rectangle 3"/>
          <p:cNvSpPr>
            <a:spLocks noGrp="1" noChangeArrowheads="1"/>
          </p:cNvSpPr>
          <p:nvPr>
            <p:ph idx="1"/>
          </p:nvPr>
        </p:nvSpPr>
        <p:spPr/>
        <p:txBody>
          <a:bodyPr/>
          <a:lstStyle/>
          <a:p>
            <a:pPr eaLnBrk="1" hangingPunct="1">
              <a:lnSpc>
                <a:spcPct val="80000"/>
              </a:lnSpc>
            </a:pPr>
            <a:r>
              <a:rPr lang="en-US" sz="2400" dirty="0" smtClean="0"/>
              <a:t>The immature parasites penetrate the columnar epithelium at the base of the villus. They live within a row of these cells, and are considered intra-multi-cellular organisms </a:t>
            </a:r>
          </a:p>
          <a:p>
            <a:pPr eaLnBrk="1" hangingPunct="1">
              <a:lnSpc>
                <a:spcPct val="80000"/>
              </a:lnSpc>
            </a:pPr>
            <a:r>
              <a:rPr lang="en-US" sz="2400" dirty="0" smtClean="0"/>
              <a:t>Eventually, acquired, protective responses interfere with the overall process of embryogenesis and creates physiological conditions in the local area of infection which forces the adult parasites to egress and relocate further down the intestinal tract. </a:t>
            </a:r>
          </a:p>
          <a:p>
            <a:pPr eaLnBrk="1" hangingPunct="1">
              <a:lnSpc>
                <a:spcPct val="80000"/>
              </a:lnSpc>
            </a:pPr>
            <a:r>
              <a:rPr lang="en-US" sz="2400" dirty="0" smtClean="0"/>
              <a:t>Expulsion of worms from the host is the final expression of immunity, and may take several weeks. </a:t>
            </a:r>
          </a:p>
          <a:p>
            <a:pPr eaLnBrk="1" hangingPunct="1">
              <a:lnSpc>
                <a:spcPct val="80000"/>
              </a:lnSpc>
            </a:pPr>
            <a:endParaRPr lang="en-US" sz="2400" dirty="0" smtClean="0"/>
          </a:p>
        </p:txBody>
      </p:sp>
    </p:spTree>
    <p:extLst>
      <p:ext uri="{BB962C8B-B14F-4D97-AF65-F5344CB8AC3E}">
        <p14:creationId xmlns:p14="http://schemas.microsoft.com/office/powerpoint/2010/main" val="11197563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457200" y="1268413"/>
            <a:ext cx="8229600" cy="4857750"/>
          </a:xfrm>
        </p:spPr>
        <p:txBody>
          <a:bodyPr/>
          <a:lstStyle/>
          <a:p>
            <a:pPr eaLnBrk="1" hangingPunct="1">
              <a:lnSpc>
                <a:spcPct val="80000"/>
              </a:lnSpc>
            </a:pPr>
            <a:r>
              <a:rPr lang="en-US" sz="2400" smtClean="0"/>
              <a:t>The newborn larva is the only stage of the parasite that possesses a sword-like stylet, located in its oral cavity. </a:t>
            </a:r>
          </a:p>
          <a:p>
            <a:pPr eaLnBrk="1" hangingPunct="1">
              <a:lnSpc>
                <a:spcPct val="80000"/>
              </a:lnSpc>
            </a:pPr>
            <a:r>
              <a:rPr lang="en-US" sz="2400" smtClean="0"/>
              <a:t>It uses it to create an entry hole in potential host cells. Larvae enter the lamina propria in this fashion, and penetrate into either the mesenteric lymphatics or into the bloodstream. </a:t>
            </a:r>
          </a:p>
          <a:p>
            <a:pPr eaLnBrk="1" hangingPunct="1">
              <a:lnSpc>
                <a:spcPct val="80000"/>
              </a:lnSpc>
            </a:pPr>
            <a:r>
              <a:rPr lang="en-US" sz="2400" smtClean="0"/>
              <a:t>Most newborn larvae enter the general circulation, and become distributed throughout the body.</a:t>
            </a:r>
          </a:p>
          <a:p>
            <a:pPr eaLnBrk="1" hangingPunct="1">
              <a:lnSpc>
                <a:spcPct val="80000"/>
              </a:lnSpc>
            </a:pPr>
            <a:r>
              <a:rPr lang="en-US" sz="2400" smtClean="0"/>
              <a:t>Migrating newborns leave capillaries and enter cells. </a:t>
            </a:r>
          </a:p>
          <a:p>
            <a:pPr eaLnBrk="1" hangingPunct="1">
              <a:lnSpc>
                <a:spcPct val="80000"/>
              </a:lnSpc>
            </a:pPr>
            <a:r>
              <a:rPr lang="en-US" sz="2400" smtClean="0"/>
              <a:t>There appears to be no tropism for any particular cell type. Once inside, they can either remain or leave, depending upon environmental cues received by the parasite. </a:t>
            </a:r>
          </a:p>
          <a:p>
            <a:pPr eaLnBrk="1" hangingPunct="1">
              <a:lnSpc>
                <a:spcPct val="80000"/>
              </a:lnSpc>
            </a:pPr>
            <a:r>
              <a:rPr lang="en-US" sz="2400" smtClean="0"/>
              <a:t>Most cell types die as the result of invasion. </a:t>
            </a:r>
          </a:p>
          <a:p>
            <a:pPr eaLnBrk="1" hangingPunct="1">
              <a:lnSpc>
                <a:spcPct val="80000"/>
              </a:lnSpc>
            </a:pPr>
            <a:r>
              <a:rPr lang="en-US" sz="2400" smtClean="0"/>
              <a:t>Skeletal muscle cells are the only exception.</a:t>
            </a:r>
          </a:p>
          <a:p>
            <a:pPr eaLnBrk="1" hangingPunct="1">
              <a:lnSpc>
                <a:spcPct val="80000"/>
              </a:lnSpc>
            </a:pPr>
            <a:endParaRPr lang="en-US" sz="2000" smtClean="0"/>
          </a:p>
        </p:txBody>
      </p:sp>
    </p:spTree>
    <p:extLst>
      <p:ext uri="{BB962C8B-B14F-4D97-AF65-F5344CB8AC3E}">
        <p14:creationId xmlns:p14="http://schemas.microsoft.com/office/powerpoint/2010/main" val="30391955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251520" y="188640"/>
            <a:ext cx="8712968" cy="6480719"/>
          </a:xfrm>
        </p:spPr>
        <p:txBody>
          <a:bodyPr/>
          <a:lstStyle/>
          <a:p>
            <a:pPr eaLnBrk="1" hangingPunct="1">
              <a:lnSpc>
                <a:spcPct val="80000"/>
              </a:lnSpc>
            </a:pPr>
            <a:r>
              <a:rPr lang="en-US" sz="2400" dirty="0" smtClean="0"/>
              <a:t>Not only do the parasites remain inside them after invasion, they induce a remarkable series of changes, causing the fully differentiated muscle cell to transform into one that supports the growth and development of the larva. </a:t>
            </a:r>
          </a:p>
          <a:p>
            <a:pPr eaLnBrk="1" hangingPunct="1">
              <a:lnSpc>
                <a:spcPct val="80000"/>
              </a:lnSpc>
            </a:pPr>
            <a:r>
              <a:rPr lang="en-US" sz="2400" dirty="0" smtClean="0"/>
              <a:t>This process is termed </a:t>
            </a:r>
            <a:r>
              <a:rPr lang="en-US" sz="2400" b="1" dirty="0" smtClean="0"/>
              <a:t>Nurse cell formation.</a:t>
            </a:r>
            <a:r>
              <a:rPr lang="en-US" sz="2400" dirty="0" smtClean="0"/>
              <a:t> Parasite and host cell develop in a coordinated fashion. </a:t>
            </a:r>
            <a:r>
              <a:rPr lang="en-US" sz="2400" i="1" dirty="0" smtClean="0"/>
              <a:t>T. </a:t>
            </a:r>
            <a:r>
              <a:rPr lang="en-US" sz="2400" i="1" dirty="0" err="1" smtClean="0"/>
              <a:t>spiralis</a:t>
            </a:r>
            <a:r>
              <a:rPr lang="en-US" sz="2400" dirty="0" smtClean="0"/>
              <a:t> is infective by the 14th day of infection, but the worm continues to grow in size through day 20. </a:t>
            </a:r>
          </a:p>
          <a:p>
            <a:pPr eaLnBrk="1" hangingPunct="1">
              <a:lnSpc>
                <a:spcPct val="80000"/>
              </a:lnSpc>
            </a:pPr>
            <a:r>
              <a:rPr lang="en-US" sz="2400" dirty="0" smtClean="0"/>
              <a:t>The significance of this precocious behavior has yet to be appreciated. </a:t>
            </a:r>
          </a:p>
          <a:p>
            <a:pPr eaLnBrk="1" hangingPunct="1">
              <a:lnSpc>
                <a:spcPct val="80000"/>
              </a:lnSpc>
            </a:pPr>
            <a:r>
              <a:rPr lang="en-US" sz="2400" dirty="0" smtClean="0"/>
              <a:t>Parasites inside cells other than striated muscle cells fail to induce Nurse cells, and either reenter the general circulation or die. </a:t>
            </a:r>
          </a:p>
          <a:p>
            <a:pPr eaLnBrk="1" hangingPunct="1">
              <a:lnSpc>
                <a:spcPct val="80000"/>
              </a:lnSpc>
            </a:pPr>
            <a:r>
              <a:rPr lang="en-US" sz="2400" dirty="0" smtClean="0"/>
              <a:t>Nurse cell formation results in an intimate and permanent association between the worm and its intracellular niche.</a:t>
            </a:r>
            <a:r>
              <a:rPr lang="en-US" sz="1800" dirty="0" smtClean="0"/>
              <a:t> </a:t>
            </a:r>
          </a:p>
        </p:txBody>
      </p:sp>
    </p:spTree>
    <p:extLst>
      <p:ext uri="{BB962C8B-B14F-4D97-AF65-F5344CB8AC3E}">
        <p14:creationId xmlns:p14="http://schemas.microsoft.com/office/powerpoint/2010/main" val="2002977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179512" y="0"/>
            <a:ext cx="8640960" cy="6669359"/>
          </a:xfrm>
        </p:spPr>
        <p:txBody>
          <a:bodyPr/>
          <a:lstStyle/>
          <a:p>
            <a:pPr eaLnBrk="1" hangingPunct="1">
              <a:lnSpc>
                <a:spcPct val="80000"/>
              </a:lnSpc>
            </a:pPr>
            <a:r>
              <a:rPr lang="en-US" sz="2400" dirty="0" smtClean="0"/>
              <a:t>At the cellular level, </a:t>
            </a:r>
            <a:r>
              <a:rPr lang="en-US" sz="2400" dirty="0" err="1" smtClean="0"/>
              <a:t>myofilaments</a:t>
            </a:r>
            <a:r>
              <a:rPr lang="en-US" sz="2400" dirty="0" smtClean="0"/>
              <a:t> and other related muscle cell components become replaced over a 14-16 day period by whorls of smooth membranes and clusters of dysfunctional mitochondria. </a:t>
            </a:r>
          </a:p>
          <a:p>
            <a:pPr eaLnBrk="1" hangingPunct="1">
              <a:lnSpc>
                <a:spcPct val="80000"/>
              </a:lnSpc>
            </a:pPr>
            <a:r>
              <a:rPr lang="en-US" sz="2400" dirty="0" smtClean="0"/>
              <a:t>The net result is that </a:t>
            </a:r>
            <a:r>
              <a:rPr lang="en-US" sz="2400" dirty="0" err="1" smtClean="0"/>
              <a:t>th</a:t>
            </a:r>
            <a:endParaRPr lang="en-US" sz="2400" dirty="0" smtClean="0"/>
          </a:p>
          <a:p>
            <a:pPr eaLnBrk="1" hangingPunct="1">
              <a:lnSpc>
                <a:spcPct val="80000"/>
              </a:lnSpc>
            </a:pPr>
            <a:r>
              <a:rPr lang="en-US" sz="2400" dirty="0" smtClean="0"/>
              <a:t>e host cell switches from an aerobic to an anaerobic metabolism. Host cell nuclei enlarge and divide, amplifying the host’s genome within the Nurse cell cytoplasm. </a:t>
            </a:r>
          </a:p>
          <a:p>
            <a:pPr eaLnBrk="1" hangingPunct="1">
              <a:lnSpc>
                <a:spcPct val="80000"/>
              </a:lnSpc>
            </a:pPr>
            <a:r>
              <a:rPr lang="en-US" sz="2400" dirty="0" smtClean="0"/>
              <a:t>The Nurse cell-parasite complex can live for as long as the host remains alive. </a:t>
            </a:r>
          </a:p>
          <a:p>
            <a:pPr eaLnBrk="1" hangingPunct="1">
              <a:lnSpc>
                <a:spcPct val="80000"/>
              </a:lnSpc>
            </a:pPr>
            <a:r>
              <a:rPr lang="en-US" sz="2400" dirty="0" smtClean="0"/>
              <a:t>Most do not, and are calcified within several months after forming. </a:t>
            </a:r>
          </a:p>
          <a:p>
            <a:pPr eaLnBrk="1" hangingPunct="1">
              <a:lnSpc>
                <a:spcPct val="80000"/>
              </a:lnSpc>
            </a:pPr>
            <a:r>
              <a:rPr lang="en-US" sz="2400" dirty="0" smtClean="0"/>
              <a:t>In order for the life cycle to continue, an infected host must die and be eaten by another mammal. </a:t>
            </a:r>
          </a:p>
          <a:p>
            <a:pPr eaLnBrk="1" hangingPunct="1">
              <a:lnSpc>
                <a:spcPct val="80000"/>
              </a:lnSpc>
            </a:pPr>
            <a:r>
              <a:rPr lang="en-US" sz="2400" dirty="0" smtClean="0"/>
              <a:t>Scavenging is a common behavior among most wild mammals, and this helps to ensure the maintenance of </a:t>
            </a:r>
            <a:r>
              <a:rPr lang="en-US" sz="2400" i="1" dirty="0" smtClean="0"/>
              <a:t>T. </a:t>
            </a:r>
            <a:r>
              <a:rPr lang="en-US" sz="2400" i="1" dirty="0" err="1" smtClean="0"/>
              <a:t>spiralis</a:t>
            </a:r>
            <a:r>
              <a:rPr lang="en-US" sz="2400" dirty="0" smtClean="0"/>
              <a:t> and its relatives in their respective host species.</a:t>
            </a:r>
          </a:p>
          <a:p>
            <a:pPr eaLnBrk="1" hangingPunct="1">
              <a:lnSpc>
                <a:spcPct val="80000"/>
              </a:lnSpc>
            </a:pPr>
            <a:endParaRPr lang="en-US" sz="2400" dirty="0" smtClean="0"/>
          </a:p>
        </p:txBody>
      </p:sp>
    </p:spTree>
    <p:extLst>
      <p:ext uri="{BB962C8B-B14F-4D97-AF65-F5344CB8AC3E}">
        <p14:creationId xmlns:p14="http://schemas.microsoft.com/office/powerpoint/2010/main" val="19493701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624"/>
            <a:ext cx="7772400" cy="1296144"/>
          </a:xfrm>
        </p:spPr>
        <p:txBody>
          <a:bodyPr/>
          <a:lstStyle/>
          <a:p>
            <a:r>
              <a:rPr lang="en-GB" b="1" dirty="0"/>
              <a:t>Clinical Features:</a:t>
            </a:r>
            <a:endParaRPr lang="en-GB" dirty="0"/>
          </a:p>
        </p:txBody>
      </p:sp>
      <p:sp>
        <p:nvSpPr>
          <p:cNvPr id="3" name="Content Placeholder 2"/>
          <p:cNvSpPr>
            <a:spLocks noGrp="1"/>
          </p:cNvSpPr>
          <p:nvPr>
            <p:ph idx="1"/>
          </p:nvPr>
        </p:nvSpPr>
        <p:spPr>
          <a:xfrm>
            <a:off x="251520" y="1196752"/>
            <a:ext cx="8784976" cy="5472608"/>
          </a:xfrm>
        </p:spPr>
        <p:txBody>
          <a:bodyPr>
            <a:normAutofit lnSpcReduction="10000"/>
          </a:bodyPr>
          <a:lstStyle/>
          <a:p>
            <a:pPr lvl="0"/>
            <a:r>
              <a:rPr lang="en-US" sz="2400" dirty="0"/>
              <a:t>Incubation period is 10-14 days </a:t>
            </a:r>
            <a:endParaRPr lang="en-GB" sz="2400" dirty="0"/>
          </a:p>
          <a:p>
            <a:r>
              <a:rPr lang="en-GB" sz="2400" dirty="0" smtClean="0"/>
              <a:t>Light </a:t>
            </a:r>
            <a:r>
              <a:rPr lang="en-GB" sz="2400" dirty="0"/>
              <a:t>infections may be asymptomatic.  </a:t>
            </a:r>
            <a:endParaRPr lang="en-GB" sz="2400" dirty="0" smtClean="0"/>
          </a:p>
          <a:p>
            <a:r>
              <a:rPr lang="en-GB" sz="2400" dirty="0" smtClean="0"/>
              <a:t>Intestinal </a:t>
            </a:r>
            <a:r>
              <a:rPr lang="en-GB" sz="2400" dirty="0"/>
              <a:t>invasion can be accompanied by gastrointestinal symptoms (</a:t>
            </a:r>
            <a:r>
              <a:rPr lang="en-GB" sz="2400" dirty="0" err="1"/>
              <a:t>diarrhea</a:t>
            </a:r>
            <a:r>
              <a:rPr lang="en-GB" sz="2400" dirty="0"/>
              <a:t>, abdominal pain, vomiting).  </a:t>
            </a:r>
            <a:endParaRPr lang="en-GB" sz="2400" dirty="0" smtClean="0"/>
          </a:p>
          <a:p>
            <a:pPr lvl="0"/>
            <a:r>
              <a:rPr lang="en-GB" sz="2400" dirty="0" smtClean="0"/>
              <a:t>Larval </a:t>
            </a:r>
            <a:r>
              <a:rPr lang="en-GB" sz="2400" dirty="0"/>
              <a:t>migration into muscle tissues (one week after infection) can cause </a:t>
            </a:r>
            <a:r>
              <a:rPr lang="en-US" sz="2400" dirty="0" err="1"/>
              <a:t>oedema</a:t>
            </a:r>
            <a:r>
              <a:rPr lang="en-US" sz="2400" dirty="0"/>
              <a:t> of the upper eye lid, </a:t>
            </a:r>
            <a:r>
              <a:rPr lang="en-US" sz="2400" dirty="0" err="1"/>
              <a:t>subconjuctival</a:t>
            </a:r>
            <a:r>
              <a:rPr lang="en-US" sz="2400" dirty="0"/>
              <a:t> hemorrhage, photophobia, diarrhea, muscle pain, generalized weakness and </a:t>
            </a:r>
            <a:r>
              <a:rPr lang="en-US" sz="2400" dirty="0" smtClean="0"/>
              <a:t>fever</a:t>
            </a:r>
            <a:r>
              <a:rPr lang="en-GB" sz="2400" dirty="0" smtClean="0"/>
              <a:t>, </a:t>
            </a:r>
            <a:r>
              <a:rPr lang="en-GB" sz="2400" dirty="0" err="1"/>
              <a:t>myalgias</a:t>
            </a:r>
            <a:r>
              <a:rPr lang="en-GB" sz="2400" dirty="0"/>
              <a:t>, splinter </a:t>
            </a:r>
            <a:r>
              <a:rPr lang="en-GB" sz="2400" dirty="0" err="1"/>
              <a:t>hemorrhages</a:t>
            </a:r>
            <a:r>
              <a:rPr lang="en-GB" sz="2400" dirty="0"/>
              <a:t>, rashes, and blood eosinophilia.  </a:t>
            </a:r>
            <a:endParaRPr lang="en-GB" sz="2400" dirty="0" smtClean="0"/>
          </a:p>
          <a:p>
            <a:pPr lvl="0"/>
            <a:r>
              <a:rPr lang="en-US" sz="2400" dirty="0" smtClean="0"/>
              <a:t>Complication</a:t>
            </a:r>
            <a:r>
              <a:rPr lang="en-US" sz="2400" dirty="0"/>
              <a:t>; cardiac </a:t>
            </a:r>
            <a:r>
              <a:rPr lang="en-US" sz="2400" dirty="0" smtClean="0"/>
              <a:t>failure </a:t>
            </a:r>
            <a:r>
              <a:rPr lang="en-CA" sz="2400" dirty="0"/>
              <a:t>when heart muscle affected, resp. failure when diaphragm affected, meningitis when meninges affected, </a:t>
            </a:r>
            <a:r>
              <a:rPr lang="en-CA" sz="2400" dirty="0" err="1"/>
              <a:t>meningoencephalitis</a:t>
            </a:r>
            <a:r>
              <a:rPr lang="en-CA" sz="2400" dirty="0"/>
              <a:t>, fits and coma in very heavy infections. (Larvae go the brain and cause these </a:t>
            </a:r>
            <a:r>
              <a:rPr lang="en-CA" sz="2400" dirty="0" smtClean="0"/>
              <a:t>complications), </a:t>
            </a:r>
            <a:r>
              <a:rPr lang="en-US" sz="2400" dirty="0" smtClean="0"/>
              <a:t>very </a:t>
            </a:r>
            <a:r>
              <a:rPr lang="en-US" sz="2400" dirty="0"/>
              <a:t>severe </a:t>
            </a:r>
            <a:r>
              <a:rPr lang="en-US" sz="2400" dirty="0" smtClean="0"/>
              <a:t>infections </a:t>
            </a:r>
            <a:r>
              <a:rPr lang="en-GB" sz="2400" dirty="0" smtClean="0"/>
              <a:t>and </a:t>
            </a:r>
            <a:r>
              <a:rPr lang="en-GB" sz="2400" dirty="0"/>
              <a:t>pneumonitis.</a:t>
            </a:r>
          </a:p>
          <a:p>
            <a:endParaRPr lang="en-GB" sz="2400" dirty="0"/>
          </a:p>
        </p:txBody>
      </p:sp>
    </p:spTree>
    <p:extLst>
      <p:ext uri="{BB962C8B-B14F-4D97-AF65-F5344CB8AC3E}">
        <p14:creationId xmlns:p14="http://schemas.microsoft.com/office/powerpoint/2010/main" val="2646726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7772400" cy="1143000"/>
          </a:xfrm>
        </p:spPr>
        <p:txBody>
          <a:bodyPr/>
          <a:lstStyle/>
          <a:p>
            <a:r>
              <a:rPr lang="en-GB" b="1" dirty="0"/>
              <a:t>Laboratory Diagnosis:</a:t>
            </a:r>
            <a:endParaRPr lang="en-GB" dirty="0"/>
          </a:p>
        </p:txBody>
      </p:sp>
      <p:sp>
        <p:nvSpPr>
          <p:cNvPr id="3" name="Content Placeholder 2"/>
          <p:cNvSpPr>
            <a:spLocks noGrp="1"/>
          </p:cNvSpPr>
          <p:nvPr>
            <p:ph idx="1"/>
          </p:nvPr>
        </p:nvSpPr>
        <p:spPr>
          <a:xfrm>
            <a:off x="323528" y="1338064"/>
            <a:ext cx="8568952" cy="5043264"/>
          </a:xfrm>
        </p:spPr>
        <p:txBody>
          <a:bodyPr/>
          <a:lstStyle/>
          <a:p>
            <a:r>
              <a:rPr lang="en-GB" dirty="0"/>
              <a:t>Muscle biopsy / autopsy - </a:t>
            </a:r>
            <a:r>
              <a:rPr lang="en-US" dirty="0"/>
              <a:t>one will see encapsulated larvae </a:t>
            </a:r>
          </a:p>
          <a:p>
            <a:pPr lvl="0"/>
            <a:r>
              <a:rPr lang="en-US" dirty="0"/>
              <a:t>Serology; ELISA (Enzyme Linked </a:t>
            </a:r>
            <a:r>
              <a:rPr lang="en-US" dirty="0" err="1"/>
              <a:t>Immuno</a:t>
            </a:r>
            <a:r>
              <a:rPr lang="en-US" dirty="0"/>
              <a:t> Solvent Assay), CFT (Compliment Fixation Test), IHA (Indirect </a:t>
            </a:r>
            <a:r>
              <a:rPr lang="en-US" dirty="0" err="1"/>
              <a:t>Hemaglutination</a:t>
            </a:r>
            <a:r>
              <a:rPr lang="en-US" dirty="0"/>
              <a:t> Assay)</a:t>
            </a:r>
          </a:p>
          <a:p>
            <a:r>
              <a:rPr lang="en-US" dirty="0" err="1"/>
              <a:t>Ab</a:t>
            </a:r>
            <a:r>
              <a:rPr lang="en-US" dirty="0"/>
              <a:t> assays (Enzyme immunoassay)(EIA)</a:t>
            </a:r>
          </a:p>
          <a:p>
            <a:pPr eaLnBrk="1" hangingPunct="1"/>
            <a:r>
              <a:rPr lang="en-US" dirty="0"/>
              <a:t>Microscopy (histology) for larvae</a:t>
            </a:r>
            <a:endParaRPr lang="en-GB" dirty="0"/>
          </a:p>
          <a:p>
            <a:pPr lvl="0"/>
            <a:r>
              <a:rPr lang="en-US" dirty="0"/>
              <a:t>Blood </a:t>
            </a:r>
            <a:r>
              <a:rPr lang="en-US" dirty="0" err="1"/>
              <a:t>eisinophilia</a:t>
            </a:r>
            <a:r>
              <a:rPr lang="en-US" dirty="0"/>
              <a:t> </a:t>
            </a:r>
            <a:r>
              <a:rPr lang="en-US" dirty="0" smtClean="0"/>
              <a:t>test and </a:t>
            </a:r>
            <a:r>
              <a:rPr lang="en-GB" dirty="0" smtClean="0"/>
              <a:t>antibody </a:t>
            </a:r>
            <a:r>
              <a:rPr lang="en-GB" dirty="0"/>
              <a:t>detection </a:t>
            </a:r>
          </a:p>
          <a:p>
            <a:pPr lvl="0"/>
            <a:r>
              <a:rPr lang="en-US" dirty="0"/>
              <a:t>X-Ray; one can see some calcified lesions in the </a:t>
            </a:r>
            <a:r>
              <a:rPr lang="en-US" dirty="0" smtClean="0"/>
              <a:t>muscle</a:t>
            </a:r>
            <a:endParaRPr lang="en-GB" dirty="0"/>
          </a:p>
        </p:txBody>
      </p:sp>
    </p:spTree>
    <p:extLst>
      <p:ext uri="{BB962C8B-B14F-4D97-AF65-F5344CB8AC3E}">
        <p14:creationId xmlns:p14="http://schemas.microsoft.com/office/powerpoint/2010/main" val="557373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16632"/>
            <a:ext cx="8964488" cy="6741368"/>
          </a:xfrm>
        </p:spPr>
        <p:txBody>
          <a:bodyPr/>
          <a:lstStyle/>
          <a:p>
            <a:pPr eaLnBrk="1" hangingPunct="1">
              <a:lnSpc>
                <a:spcPct val="80000"/>
              </a:lnSpc>
            </a:pPr>
            <a:r>
              <a:rPr lang="en-US" sz="2400" dirty="0"/>
              <a:t>Definitive diagnosis depends upon finding the Nurse cell-parasite complex in muscle biopsy by microscopic examination </a:t>
            </a:r>
          </a:p>
          <a:p>
            <a:pPr eaLnBrk="1" hangingPunct="1">
              <a:lnSpc>
                <a:spcPct val="80000"/>
              </a:lnSpc>
            </a:pPr>
            <a:r>
              <a:rPr lang="en-US" sz="2400" dirty="0"/>
              <a:t>Detection of </a:t>
            </a:r>
            <a:r>
              <a:rPr lang="en-US" sz="2400" dirty="0" err="1"/>
              <a:t>Trichinella</a:t>
            </a:r>
            <a:r>
              <a:rPr lang="en-US" sz="2400" dirty="0"/>
              <a:t>–specific DNA by PCR.33 PCR is very sensitive and specific for detecting small numbers of larvae in muscle tissue, but due to the infrequency of request and the costs associated with maintaining such a capability, PCR is usually prohibitive for most hospital laboratories. This will undoubtedly change in the near future, as more and more parasitic infections become diagnosed routinely by PCR-based methods. </a:t>
            </a:r>
          </a:p>
          <a:p>
            <a:pPr eaLnBrk="1" hangingPunct="1">
              <a:lnSpc>
                <a:spcPct val="80000"/>
              </a:lnSpc>
            </a:pPr>
            <a:r>
              <a:rPr lang="en-US" sz="2400" dirty="0"/>
              <a:t>Muscle biopsy can be negative, even in the heaviest of infections, due to sampling errors. In addition, the larvae may be at an early stage of their development, making them inconspicuous, even to experienced pathologists. </a:t>
            </a:r>
          </a:p>
          <a:p>
            <a:pPr eaLnBrk="1" hangingPunct="1">
              <a:lnSpc>
                <a:spcPct val="80000"/>
              </a:lnSpc>
            </a:pPr>
            <a:r>
              <a:rPr lang="en-US" sz="2400" dirty="0"/>
              <a:t>Muscle enzymes, such as </a:t>
            </a:r>
            <a:r>
              <a:rPr lang="en-US" sz="2400" dirty="0" err="1"/>
              <a:t>creatine</a:t>
            </a:r>
            <a:r>
              <a:rPr lang="en-US" sz="2400" dirty="0"/>
              <a:t> phosphokinase (CPK) and lactic dehydrogenase (LDH), are released into the circulation causing an increase in their serum levels. Serological tests begin to show positive results within two weeks. ELISA can detect antibodies in some patients as early as 12 days after infection.37 </a:t>
            </a:r>
          </a:p>
        </p:txBody>
      </p:sp>
    </p:spTree>
    <p:extLst>
      <p:ext uri="{BB962C8B-B14F-4D97-AF65-F5344CB8AC3E}">
        <p14:creationId xmlns:p14="http://schemas.microsoft.com/office/powerpoint/2010/main" val="635611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Prevention and control</a:t>
            </a:r>
            <a:endParaRPr lang="en-GB" b="1" dirty="0"/>
          </a:p>
        </p:txBody>
      </p:sp>
      <p:sp>
        <p:nvSpPr>
          <p:cNvPr id="3" name="Content Placeholder 2"/>
          <p:cNvSpPr>
            <a:spLocks noGrp="1"/>
          </p:cNvSpPr>
          <p:nvPr>
            <p:ph idx="1"/>
          </p:nvPr>
        </p:nvSpPr>
        <p:spPr/>
        <p:txBody>
          <a:bodyPr/>
          <a:lstStyle/>
          <a:p>
            <a:r>
              <a:rPr lang="en-GB" dirty="0"/>
              <a:t>To minimize the chances of infection, meat must be cooked at 77°C throughout to kill all larvae that may be present. Microwave ovens do not uniformly cook meat and as a result may not kill the parasite. </a:t>
            </a:r>
          </a:p>
          <a:p>
            <a:pPr lvl="0"/>
            <a:r>
              <a:rPr lang="en-US" dirty="0" smtClean="0"/>
              <a:t>Freezing </a:t>
            </a:r>
            <a:r>
              <a:rPr lang="en-US" dirty="0"/>
              <a:t>of </a:t>
            </a:r>
            <a:r>
              <a:rPr lang="en-US" dirty="0" smtClean="0"/>
              <a:t>meat</a:t>
            </a:r>
            <a:r>
              <a:rPr lang="en-US" dirty="0"/>
              <a:t> less than 6 inches thick</a:t>
            </a:r>
            <a:r>
              <a:rPr lang="en-US" dirty="0" smtClean="0"/>
              <a:t> </a:t>
            </a:r>
            <a:r>
              <a:rPr lang="en-US" dirty="0"/>
              <a:t>if to be eaten raw (-25</a:t>
            </a:r>
            <a:r>
              <a:rPr lang="en-US" baseline="30000" dirty="0"/>
              <a:t>o</a:t>
            </a:r>
            <a:r>
              <a:rPr lang="en-US" dirty="0"/>
              <a:t>C for 7 </a:t>
            </a:r>
            <a:r>
              <a:rPr lang="en-US" dirty="0" smtClean="0"/>
              <a:t>days) though</a:t>
            </a:r>
            <a:r>
              <a:rPr lang="en-GB" dirty="0" smtClean="0"/>
              <a:t> NOT </a:t>
            </a:r>
            <a:r>
              <a:rPr lang="en-GB" dirty="0"/>
              <a:t>a reliable way of killing </a:t>
            </a:r>
            <a:r>
              <a:rPr lang="en-GB" dirty="0" err="1"/>
              <a:t>Trichinella</a:t>
            </a:r>
            <a:r>
              <a:rPr lang="en-GB" dirty="0"/>
              <a:t> roundworms. </a:t>
            </a:r>
          </a:p>
          <a:p>
            <a:endParaRPr lang="en-GB" dirty="0"/>
          </a:p>
        </p:txBody>
      </p:sp>
    </p:spTree>
    <p:extLst>
      <p:ext uri="{BB962C8B-B14F-4D97-AF65-F5344CB8AC3E}">
        <p14:creationId xmlns:p14="http://schemas.microsoft.com/office/powerpoint/2010/main" val="1292760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84976" cy="6669360"/>
          </a:xfrm>
        </p:spPr>
        <p:txBody>
          <a:bodyPr/>
          <a:lstStyle/>
          <a:p>
            <a:r>
              <a:rPr lang="en-GB" dirty="0" smtClean="0"/>
              <a:t>Treatment of </a:t>
            </a:r>
            <a:r>
              <a:rPr lang="en-GB" dirty="0" err="1" smtClean="0"/>
              <a:t>trichinellosis</a:t>
            </a:r>
            <a:r>
              <a:rPr lang="en-GB" dirty="0" smtClean="0"/>
              <a:t> should </a:t>
            </a:r>
            <a:r>
              <a:rPr lang="en-GB" dirty="0"/>
              <a:t>begin as soon as possible </a:t>
            </a:r>
            <a:endParaRPr lang="en-GB" dirty="0" smtClean="0"/>
          </a:p>
          <a:p>
            <a:r>
              <a:rPr lang="en-GB" dirty="0" smtClean="0"/>
              <a:t>Swine </a:t>
            </a:r>
            <a:r>
              <a:rPr lang="en-GB" dirty="0" err="1"/>
              <a:t>Mx</a:t>
            </a:r>
            <a:r>
              <a:rPr lang="en-GB" dirty="0"/>
              <a:t>:</a:t>
            </a:r>
          </a:p>
          <a:p>
            <a:pPr lvl="1"/>
            <a:r>
              <a:rPr lang="en-GB" dirty="0"/>
              <a:t>Strict garbage feeding regulation</a:t>
            </a:r>
          </a:p>
          <a:p>
            <a:pPr lvl="1"/>
            <a:r>
              <a:rPr lang="en-GB" dirty="0"/>
              <a:t>Stringent rat control</a:t>
            </a:r>
          </a:p>
          <a:p>
            <a:pPr lvl="1"/>
            <a:r>
              <a:rPr lang="en-GB" dirty="0"/>
              <a:t>Avoidance of exposure of pigs to carcasses (other dead pigs)</a:t>
            </a:r>
          </a:p>
          <a:p>
            <a:pPr lvl="1"/>
            <a:r>
              <a:rPr lang="en-GB" dirty="0"/>
              <a:t>Proper disposal of pig &amp; carcasses (burial/incineration)</a:t>
            </a:r>
          </a:p>
          <a:p>
            <a:pPr lvl="1"/>
            <a:r>
              <a:rPr lang="en-GB" dirty="0"/>
              <a:t>Effective barrier between pig &amp; wildlife</a:t>
            </a:r>
          </a:p>
          <a:p>
            <a:pPr lvl="1"/>
            <a:r>
              <a:rPr lang="en-GB" dirty="0"/>
              <a:t>Proper inspection of pork products</a:t>
            </a:r>
          </a:p>
          <a:p>
            <a:pPr lvl="1"/>
            <a:r>
              <a:rPr lang="en-GB" dirty="0"/>
              <a:t>Surveillance &amp; </a:t>
            </a:r>
            <a:r>
              <a:rPr lang="en-GB" dirty="0" err="1"/>
              <a:t>Dx</a:t>
            </a:r>
            <a:r>
              <a:rPr lang="en-GB" dirty="0"/>
              <a:t> of trichinosis infected pigs</a:t>
            </a:r>
          </a:p>
          <a:p>
            <a:pPr lvl="1"/>
            <a:r>
              <a:rPr lang="en-GB" dirty="0"/>
              <a:t>Education of farmers/hunters/meat </a:t>
            </a:r>
            <a:r>
              <a:rPr lang="en-GB" dirty="0" smtClean="0"/>
              <a:t>processors</a:t>
            </a:r>
            <a:endParaRPr lang="en-GB" dirty="0"/>
          </a:p>
        </p:txBody>
      </p:sp>
    </p:spTree>
    <p:extLst>
      <p:ext uri="{BB962C8B-B14F-4D97-AF65-F5344CB8AC3E}">
        <p14:creationId xmlns:p14="http://schemas.microsoft.com/office/powerpoint/2010/main" val="656189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784976" cy="6669360"/>
          </a:xfrm>
        </p:spPr>
        <p:txBody>
          <a:bodyPr/>
          <a:lstStyle/>
          <a:p>
            <a:pPr eaLnBrk="1" hangingPunct="1">
              <a:lnSpc>
                <a:spcPct val="90000"/>
              </a:lnSpc>
            </a:pPr>
            <a:r>
              <a:rPr lang="en-US" sz="2800" dirty="0"/>
              <a:t>Cook meat, especially pork, bear, walrus, and wild pig thoroughly (to an internal temperature of 170</a:t>
            </a:r>
            <a:r>
              <a:rPr lang="en-US" sz="2800" dirty="0">
                <a:cs typeface="Arial" pitchFamily="34" charset="0"/>
              </a:rPr>
              <a:t>°F</a:t>
            </a:r>
            <a:r>
              <a:rPr lang="en-US" sz="2800" dirty="0"/>
              <a:t>). </a:t>
            </a:r>
          </a:p>
          <a:p>
            <a:pPr eaLnBrk="1" hangingPunct="1">
              <a:lnSpc>
                <a:spcPct val="90000"/>
              </a:lnSpc>
            </a:pPr>
            <a:r>
              <a:rPr lang="en-US" sz="2800" dirty="0" smtClean="0"/>
              <a:t>Cook </a:t>
            </a:r>
            <a:r>
              <a:rPr lang="en-US" sz="2800" dirty="0"/>
              <a:t>all meat fed to pigs and other animals and do not allow pigs to eat carcasses of infected rats. </a:t>
            </a:r>
          </a:p>
          <a:p>
            <a:pPr eaLnBrk="1" hangingPunct="1">
              <a:lnSpc>
                <a:spcPct val="90000"/>
              </a:lnSpc>
            </a:pPr>
            <a:r>
              <a:rPr lang="en-US" sz="2800" dirty="0"/>
              <a:t>Clean all tools used to prepare meat. </a:t>
            </a:r>
          </a:p>
          <a:p>
            <a:pPr eaLnBrk="1" hangingPunct="1">
              <a:lnSpc>
                <a:spcPct val="90000"/>
              </a:lnSpc>
            </a:pPr>
            <a:r>
              <a:rPr lang="en-US" sz="2800" dirty="0"/>
              <a:t>You </a:t>
            </a:r>
            <a:r>
              <a:rPr lang="en-US" sz="2800" b="1" dirty="0"/>
              <a:t>CANNOT</a:t>
            </a:r>
            <a:r>
              <a:rPr lang="en-US" sz="2800" dirty="0"/>
              <a:t> rely on salting, drying, smoking or microwaving to kill the encysted worms </a:t>
            </a:r>
          </a:p>
        </p:txBody>
      </p:sp>
    </p:spTree>
    <p:extLst>
      <p:ext uri="{BB962C8B-B14F-4D97-AF65-F5344CB8AC3E}">
        <p14:creationId xmlns:p14="http://schemas.microsoft.com/office/powerpoint/2010/main" val="1127245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7772400" cy="1080120"/>
          </a:xfrm>
        </p:spPr>
        <p:txBody>
          <a:bodyPr/>
          <a:lstStyle/>
          <a:p>
            <a:r>
              <a:rPr lang="en-GB" b="1" dirty="0"/>
              <a:t>Treatment:</a:t>
            </a:r>
            <a:endParaRPr lang="en-GB" dirty="0"/>
          </a:p>
        </p:txBody>
      </p:sp>
      <p:sp>
        <p:nvSpPr>
          <p:cNvPr id="3" name="Content Placeholder 2"/>
          <p:cNvSpPr>
            <a:spLocks noGrp="1"/>
          </p:cNvSpPr>
          <p:nvPr>
            <p:ph idx="1"/>
          </p:nvPr>
        </p:nvSpPr>
        <p:spPr>
          <a:xfrm>
            <a:off x="179512" y="1268760"/>
            <a:ext cx="8784976" cy="5400600"/>
          </a:xfrm>
        </p:spPr>
        <p:txBody>
          <a:bodyPr/>
          <a:lstStyle/>
          <a:p>
            <a:r>
              <a:rPr lang="en-GB" dirty="0" smtClean="0"/>
              <a:t>Treatment of </a:t>
            </a:r>
            <a:r>
              <a:rPr lang="en-GB" dirty="0" err="1"/>
              <a:t>trichinellosis</a:t>
            </a:r>
            <a:r>
              <a:rPr lang="en-GB" dirty="0"/>
              <a:t> </a:t>
            </a:r>
            <a:r>
              <a:rPr lang="en-GB" dirty="0" smtClean="0"/>
              <a:t>should </a:t>
            </a:r>
            <a:r>
              <a:rPr lang="en-GB" dirty="0"/>
              <a:t>begin as soon as possible and the decision to treat is based upon symptoms, exposure to raw or undercooked meat, and laboratory test results.  </a:t>
            </a:r>
            <a:endParaRPr lang="en-GB" dirty="0" smtClean="0"/>
          </a:p>
          <a:p>
            <a:pPr lvl="0"/>
            <a:r>
              <a:rPr lang="en-US" dirty="0" err="1"/>
              <a:t>Albendazole</a:t>
            </a:r>
            <a:r>
              <a:rPr lang="en-US" dirty="0"/>
              <a:t>, </a:t>
            </a:r>
            <a:r>
              <a:rPr lang="en-US" dirty="0" err="1"/>
              <a:t>mebendazole</a:t>
            </a:r>
            <a:r>
              <a:rPr lang="en-US" dirty="0"/>
              <a:t>, </a:t>
            </a:r>
            <a:r>
              <a:rPr lang="en-US" dirty="0" err="1"/>
              <a:t>thiabendazole</a:t>
            </a:r>
            <a:r>
              <a:rPr lang="en-US" dirty="0"/>
              <a:t>; useful in early stages of infection </a:t>
            </a:r>
            <a:endParaRPr lang="en-US" dirty="0" smtClean="0"/>
          </a:p>
          <a:p>
            <a:pPr lvl="0"/>
            <a:r>
              <a:rPr lang="en-GB" dirty="0" smtClean="0"/>
              <a:t>Steroids </a:t>
            </a:r>
            <a:r>
              <a:rPr lang="en-GB" dirty="0"/>
              <a:t>are used for infections with severe </a:t>
            </a:r>
            <a:r>
              <a:rPr lang="en-GB" dirty="0" smtClean="0"/>
              <a:t>symptoms </a:t>
            </a:r>
            <a:r>
              <a:rPr lang="en-CA" dirty="0"/>
              <a:t>to reduce pain and inflammation, coz they later stages of the larvae will just die off (calcification).</a:t>
            </a:r>
            <a:endParaRPr lang="en-GB" dirty="0"/>
          </a:p>
        </p:txBody>
      </p:sp>
    </p:spTree>
    <p:extLst>
      <p:ext uri="{BB962C8B-B14F-4D97-AF65-F5344CB8AC3E}">
        <p14:creationId xmlns:p14="http://schemas.microsoft.com/office/powerpoint/2010/main" val="727233961"/>
      </p:ext>
    </p:extLst>
  </p:cSld>
  <p:clrMapOvr>
    <a:masterClrMapping/>
  </p:clrMapOvr>
</p:sld>
</file>

<file path=ppt/theme/theme1.xml><?xml version="1.0" encoding="utf-8"?>
<a:theme xmlns:a="http://schemas.openxmlformats.org/drawingml/2006/main" name="Ribbons">
  <a:themeElements>
    <a:clrScheme name="Ribbons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fontScheme name="Ribbon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ibbons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clrMap bg1="dk2" tx1="lt1" bg2="dk1" tx2="lt2" accent1="accent1" accent2="accent2" accent3="accent3" accent4="accent4" accent5="accent5" accent6="accent6" hlink="hlink" folHlink="folHlink"/>
    </a:extraClrScheme>
    <a:extraClrScheme>
      <a:clrScheme name="Ribbons 2">
        <a:dk1>
          <a:srgbClr val="000F1E"/>
        </a:dk1>
        <a:lt1>
          <a:srgbClr val="FFFFFF"/>
        </a:lt1>
        <a:dk2>
          <a:srgbClr val="003366"/>
        </a:dk2>
        <a:lt2>
          <a:srgbClr val="33CCCC"/>
        </a:lt2>
        <a:accent1>
          <a:srgbClr val="006699"/>
        </a:accent1>
        <a:accent2>
          <a:srgbClr val="003366"/>
        </a:accent2>
        <a:accent3>
          <a:srgbClr val="AAADB8"/>
        </a:accent3>
        <a:accent4>
          <a:srgbClr val="DADADA"/>
        </a:accent4>
        <a:accent5>
          <a:srgbClr val="AAB8CA"/>
        </a:accent5>
        <a:accent6>
          <a:srgbClr val="002D5C"/>
        </a:accent6>
        <a:hlink>
          <a:srgbClr val="0099CC"/>
        </a:hlink>
        <a:folHlink>
          <a:srgbClr val="009999"/>
        </a:folHlink>
      </a:clrScheme>
      <a:clrMap bg1="dk2" tx1="lt1" bg2="dk1" tx2="lt2" accent1="accent1" accent2="accent2" accent3="accent3" accent4="accent4" accent5="accent5" accent6="accent6" hlink="hlink" folHlink="folHlink"/>
    </a:extraClrScheme>
    <a:extraClrScheme>
      <a:clrScheme name="Ribbons 3">
        <a:dk1>
          <a:srgbClr val="002F2E"/>
        </a:dk1>
        <a:lt1>
          <a:srgbClr val="FFFFFF"/>
        </a:lt1>
        <a:dk2>
          <a:srgbClr val="008080"/>
        </a:dk2>
        <a:lt2>
          <a:srgbClr val="66FFCC"/>
        </a:lt2>
        <a:accent1>
          <a:srgbClr val="0099CC"/>
        </a:accent1>
        <a:accent2>
          <a:srgbClr val="005250"/>
        </a:accent2>
        <a:accent3>
          <a:srgbClr val="AAC0C0"/>
        </a:accent3>
        <a:accent4>
          <a:srgbClr val="DADADA"/>
        </a:accent4>
        <a:accent5>
          <a:srgbClr val="AACAE2"/>
        </a:accent5>
        <a:accent6>
          <a:srgbClr val="004948"/>
        </a:accent6>
        <a:hlink>
          <a:srgbClr val="00CC99"/>
        </a:hlink>
        <a:folHlink>
          <a:srgbClr val="009999"/>
        </a:folHlink>
      </a:clrScheme>
      <a:clrMap bg1="dk2" tx1="lt1" bg2="dk1" tx2="lt2" accent1="accent1" accent2="accent2" accent3="accent3" accent4="accent4" accent5="accent5" accent6="accent6" hlink="hlink" folHlink="folHlink"/>
    </a:extraClrScheme>
    <a:extraClrScheme>
      <a:clrScheme name="Ribbons 4">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clrMap bg1="dk2" tx1="lt1" bg2="dk1" tx2="lt2" accent1="accent1" accent2="accent2" accent3="accent3" accent4="accent4" accent5="accent5" accent6="accent6" hlink="hlink" folHlink="folHlink"/>
    </a:extraClrScheme>
    <a:extraClrScheme>
      <a:clrScheme name="Ribbons 5">
        <a:dk1>
          <a:srgbClr val="663300"/>
        </a:dk1>
        <a:lt1>
          <a:srgbClr val="FFFFFF"/>
        </a:lt1>
        <a:dk2>
          <a:srgbClr val="000000"/>
        </a:dk2>
        <a:lt2>
          <a:srgbClr val="FFFF99"/>
        </a:lt2>
        <a:accent1>
          <a:srgbClr val="FFCC66"/>
        </a:accent1>
        <a:accent2>
          <a:srgbClr val="FFFFCC"/>
        </a:accent2>
        <a:accent3>
          <a:srgbClr val="FFFFFF"/>
        </a:accent3>
        <a:accent4>
          <a:srgbClr val="562A00"/>
        </a:accent4>
        <a:accent5>
          <a:srgbClr val="FFE2B8"/>
        </a:accent5>
        <a:accent6>
          <a:srgbClr val="E7E7B9"/>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Ribbons 6">
        <a:dk1>
          <a:srgbClr val="000000"/>
        </a:dk1>
        <a:lt1>
          <a:srgbClr val="FFFFFF"/>
        </a:lt1>
        <a:dk2>
          <a:srgbClr val="000000"/>
        </a:dk2>
        <a:lt2>
          <a:srgbClr val="C0C0C0"/>
        </a:lt2>
        <a:accent1>
          <a:srgbClr val="CBCBCB"/>
        </a:accent1>
        <a:accent2>
          <a:srgbClr val="EAEAEA"/>
        </a:accent2>
        <a:accent3>
          <a:srgbClr val="FFFFFF"/>
        </a:accent3>
        <a:accent4>
          <a:srgbClr val="000000"/>
        </a:accent4>
        <a:accent5>
          <a:srgbClr val="E2E2E2"/>
        </a:accent5>
        <a:accent6>
          <a:srgbClr val="D4D4D4"/>
        </a:accent6>
        <a:hlink>
          <a:srgbClr val="4D4D4D"/>
        </a:hlink>
        <a:folHlink>
          <a:srgbClr val="8686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1090</Words>
  <Application>Microsoft Office PowerPoint</Application>
  <PresentationFormat>On-screen Show (4:3)</PresentationFormat>
  <Paragraphs>95</Paragraphs>
  <Slides>29</Slides>
  <Notes>4</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Ribbons</vt:lpstr>
      <vt:lpstr>TRICHINELLA SPIRALIS</vt:lpstr>
      <vt:lpstr>Causal Agents:</vt:lpstr>
      <vt:lpstr>Geographic Distribution:</vt:lpstr>
      <vt:lpstr>MORPHOLOGY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LIFE CYCLE</vt:lpstr>
      <vt:lpstr>PowerPoint Presentation</vt:lpstr>
      <vt:lpstr>PowerPoint Presentation</vt:lpstr>
      <vt:lpstr>PowerPoint Presentation</vt:lpstr>
      <vt:lpstr>PowerPoint Presentation</vt:lpstr>
      <vt:lpstr>Pathology</vt:lpstr>
      <vt:lpstr>PowerPoint Presentation</vt:lpstr>
      <vt:lpstr>PowerPoint Presentation</vt:lpstr>
      <vt:lpstr>PowerPoint Presentation</vt:lpstr>
      <vt:lpstr>Clinical Features:</vt:lpstr>
      <vt:lpstr>Laboratory Diagnosis:</vt:lpstr>
      <vt:lpstr>PowerPoint Presentation</vt:lpstr>
      <vt:lpstr>Prevention and control</vt:lpstr>
      <vt:lpstr>PowerPoint Presentation</vt:lpstr>
      <vt:lpstr>PowerPoint Presentation</vt:lpstr>
      <vt:lpstr>Treatment: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TRICHINELLA SPIRALIS</dc:title>
  <dc:creator>Dr. Kimaiga H.O. MBChB (UoN)</dc:creator>
  <cp:lastModifiedBy>Dr. Kimaiga H.O. MBChB (UoN)</cp:lastModifiedBy>
  <cp:revision>15</cp:revision>
  <dcterms:created xsi:type="dcterms:W3CDTF">2013-07-26T14:33:48Z</dcterms:created>
  <dcterms:modified xsi:type="dcterms:W3CDTF">2014-01-21T11:10:42Z</dcterms:modified>
</cp:coreProperties>
</file>