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44"/>
  </p:notesMasterIdLst>
  <p:sldIdLst>
    <p:sldId id="355" r:id="rId2"/>
    <p:sldId id="356" r:id="rId3"/>
    <p:sldId id="357" r:id="rId4"/>
    <p:sldId id="358" r:id="rId5"/>
    <p:sldId id="359" r:id="rId6"/>
    <p:sldId id="360" r:id="rId7"/>
    <p:sldId id="361" r:id="rId8"/>
    <p:sldId id="362" r:id="rId9"/>
    <p:sldId id="363" r:id="rId10"/>
    <p:sldId id="364" r:id="rId11"/>
    <p:sldId id="365" r:id="rId12"/>
    <p:sldId id="367" r:id="rId13"/>
    <p:sldId id="368" r:id="rId14"/>
    <p:sldId id="366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77" r:id="rId24"/>
    <p:sldId id="378" r:id="rId25"/>
    <p:sldId id="379" r:id="rId26"/>
    <p:sldId id="380" r:id="rId27"/>
    <p:sldId id="381" r:id="rId28"/>
    <p:sldId id="382" r:id="rId29"/>
    <p:sldId id="383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849AB-F2CB-402E-9414-34402D63B83C}" type="datetimeFigureOut">
              <a:rPr lang="en-GB" smtClean="0"/>
              <a:t>20/01/2014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A02960-DAD9-4062-9E0D-123DF07D7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399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1C50A8-D13B-4B34-96D5-7B0B2A30E22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1C50A8-D13B-4B34-96D5-7B0B2A30E22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1C50A8-D13B-4B34-96D5-7B0B2A30E22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1C50A8-D13B-4B34-96D5-7B0B2A30E22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1C50A8-D13B-4B34-96D5-7B0B2A30E225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6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2050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1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2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0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4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smtClean="0"/>
              <a:t>Click to edit Master title style</a:t>
            </a:r>
          </a:p>
        </p:txBody>
      </p:sp>
      <p:sp>
        <p:nvSpPr>
          <p:cNvPr id="2068" name="Rectangle 2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noProof="0" smtClean="0"/>
              <a:t>Click to edit Master subtitle style</a:t>
            </a:r>
          </a:p>
        </p:txBody>
      </p:sp>
      <p:sp>
        <p:nvSpPr>
          <p:cNvPr id="2069" name="Rectangle 21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0" name="Rectangle 22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2071" name="Rectangle 2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1907B08-DE58-4EB1-A445-0C63E8219D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631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29C3B5-6883-44AD-B001-179677537AF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474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1CC74E4-D48B-4165-9F57-E79A1B84193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105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165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CADE2A-6B4F-49D8-9665-14DCF6370B1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7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83D4C6-7BAC-48CB-BDFD-CAA762E9C23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EA75280-150B-4462-A4BD-48345749F54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16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F254BDA-3944-493C-AE0B-6F1DEB2BEADA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840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2A1832-2F8E-4903-9108-C06AC08102C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892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332FE2D-A179-4C8C-BAE5-68A833DA10F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799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B9ACBD-7D98-4FDE-99B0-479700343D1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655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00050"/>
            <a:ext cx="1943100" cy="54864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00050"/>
            <a:ext cx="5676900" cy="54864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B4F5B2-8ACF-4665-BAC9-07738455F5E0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53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609600"/>
            <a:ext cx="6781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856F8E-A427-4349-8129-E72D6327AF45}" type="slidenum">
              <a:rPr lang="en-US" altLang="en-US">
                <a:solidFill>
                  <a:srgbClr val="FFFFFF"/>
                </a:solidFill>
              </a:rPr>
              <a:pPr/>
              <a:t>‹#›</a:t>
            </a:fld>
            <a:endParaRPr lang="en-US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579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oup 18"/>
          <p:cNvGrpSpPr>
            <a:grpSpLocks/>
          </p:cNvGrpSpPr>
          <p:nvPr/>
        </p:nvGrpSpPr>
        <p:grpSpPr bwMode="auto">
          <a:xfrm>
            <a:off x="2166938" y="563563"/>
            <a:ext cx="4800600" cy="6151562"/>
            <a:chOff x="1365" y="355"/>
            <a:chExt cx="3024" cy="3875"/>
          </a:xfrm>
        </p:grpSpPr>
        <p:sp>
          <p:nvSpPr>
            <p:cNvPr id="1026" name="Freeform 2"/>
            <p:cNvSpPr>
              <a:spLocks/>
            </p:cNvSpPr>
            <p:nvPr/>
          </p:nvSpPr>
          <p:spPr bwMode="auto">
            <a:xfrm>
              <a:off x="2835" y="586"/>
              <a:ext cx="88" cy="1121"/>
            </a:xfrm>
            <a:custGeom>
              <a:avLst/>
              <a:gdLst>
                <a:gd name="T0" fmla="*/ 0 w 88"/>
                <a:gd name="T1" fmla="*/ 1120 h 1121"/>
                <a:gd name="T2" fmla="*/ 0 w 88"/>
                <a:gd name="T3" fmla="*/ 0 h 1121"/>
                <a:gd name="T4" fmla="*/ 87 w 88"/>
                <a:gd name="T5" fmla="*/ 0 h 1121"/>
                <a:gd name="T6" fmla="*/ 87 w 88"/>
                <a:gd name="T7" fmla="*/ 1085 h 1121"/>
                <a:gd name="T8" fmla="*/ 0 w 88"/>
                <a:gd name="T9" fmla="*/ 1120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121">
                  <a:moveTo>
                    <a:pt x="0" y="1120"/>
                  </a:moveTo>
                  <a:lnTo>
                    <a:pt x="0" y="0"/>
                  </a:lnTo>
                  <a:lnTo>
                    <a:pt x="87" y="0"/>
                  </a:lnTo>
                  <a:lnTo>
                    <a:pt x="87" y="1085"/>
                  </a:lnTo>
                  <a:lnTo>
                    <a:pt x="0" y="11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7" name="Freeform 3"/>
            <p:cNvSpPr>
              <a:spLocks/>
            </p:cNvSpPr>
            <p:nvPr/>
          </p:nvSpPr>
          <p:spPr bwMode="auto">
            <a:xfrm>
              <a:off x="2834" y="1900"/>
              <a:ext cx="84" cy="363"/>
            </a:xfrm>
            <a:custGeom>
              <a:avLst/>
              <a:gdLst>
                <a:gd name="T0" fmla="*/ 0 w 84"/>
                <a:gd name="T1" fmla="*/ 29 h 363"/>
                <a:gd name="T2" fmla="*/ 83 w 84"/>
                <a:gd name="T3" fmla="*/ 0 h 363"/>
                <a:gd name="T4" fmla="*/ 74 w 84"/>
                <a:gd name="T5" fmla="*/ 329 h 363"/>
                <a:gd name="T6" fmla="*/ 0 w 84"/>
                <a:gd name="T7" fmla="*/ 362 h 363"/>
                <a:gd name="T8" fmla="*/ 0 w 84"/>
                <a:gd name="T9" fmla="*/ 29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363">
                  <a:moveTo>
                    <a:pt x="0" y="29"/>
                  </a:moveTo>
                  <a:lnTo>
                    <a:pt x="83" y="0"/>
                  </a:lnTo>
                  <a:lnTo>
                    <a:pt x="74" y="329"/>
                  </a:lnTo>
                  <a:lnTo>
                    <a:pt x="0" y="362"/>
                  </a:lnTo>
                  <a:lnTo>
                    <a:pt x="0" y="2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8" name="Freeform 4"/>
            <p:cNvSpPr>
              <a:spLocks/>
            </p:cNvSpPr>
            <p:nvPr/>
          </p:nvSpPr>
          <p:spPr bwMode="auto">
            <a:xfrm>
              <a:off x="2825" y="2493"/>
              <a:ext cx="84" cy="249"/>
            </a:xfrm>
            <a:custGeom>
              <a:avLst/>
              <a:gdLst>
                <a:gd name="T0" fmla="*/ 2 w 84"/>
                <a:gd name="T1" fmla="*/ 213 h 249"/>
                <a:gd name="T2" fmla="*/ 0 w 84"/>
                <a:gd name="T3" fmla="*/ 28 h 249"/>
                <a:gd name="T4" fmla="*/ 83 w 84"/>
                <a:gd name="T5" fmla="*/ 0 h 249"/>
                <a:gd name="T6" fmla="*/ 72 w 84"/>
                <a:gd name="T7" fmla="*/ 248 h 249"/>
                <a:gd name="T8" fmla="*/ 2 w 84"/>
                <a:gd name="T9" fmla="*/ 21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9">
                  <a:moveTo>
                    <a:pt x="2" y="213"/>
                  </a:moveTo>
                  <a:lnTo>
                    <a:pt x="0" y="28"/>
                  </a:lnTo>
                  <a:lnTo>
                    <a:pt x="83" y="0"/>
                  </a:lnTo>
                  <a:lnTo>
                    <a:pt x="72" y="248"/>
                  </a:lnTo>
                  <a:lnTo>
                    <a:pt x="2" y="21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2831" y="2965"/>
              <a:ext cx="52" cy="232"/>
            </a:xfrm>
            <a:custGeom>
              <a:avLst/>
              <a:gdLst>
                <a:gd name="T0" fmla="*/ 13 w 52"/>
                <a:gd name="T1" fmla="*/ 204 h 232"/>
                <a:gd name="T2" fmla="*/ 0 w 52"/>
                <a:gd name="T3" fmla="*/ 0 h 232"/>
                <a:gd name="T4" fmla="*/ 51 w 52"/>
                <a:gd name="T5" fmla="*/ 26 h 232"/>
                <a:gd name="T6" fmla="*/ 47 w 52"/>
                <a:gd name="T7" fmla="*/ 231 h 232"/>
                <a:gd name="T8" fmla="*/ 13 w 52"/>
                <a:gd name="T9" fmla="*/ 20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32">
                  <a:moveTo>
                    <a:pt x="13" y="204"/>
                  </a:moveTo>
                  <a:lnTo>
                    <a:pt x="0" y="0"/>
                  </a:lnTo>
                  <a:lnTo>
                    <a:pt x="51" y="26"/>
                  </a:lnTo>
                  <a:lnTo>
                    <a:pt x="47" y="231"/>
                  </a:lnTo>
                  <a:lnTo>
                    <a:pt x="13" y="20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2851" y="3354"/>
              <a:ext cx="36" cy="133"/>
            </a:xfrm>
            <a:custGeom>
              <a:avLst/>
              <a:gdLst>
                <a:gd name="T0" fmla="*/ 4 w 36"/>
                <a:gd name="T1" fmla="*/ 101 h 133"/>
                <a:gd name="T2" fmla="*/ 0 w 36"/>
                <a:gd name="T3" fmla="*/ 0 h 133"/>
                <a:gd name="T4" fmla="*/ 35 w 36"/>
                <a:gd name="T5" fmla="*/ 20 h 133"/>
                <a:gd name="T6" fmla="*/ 28 w 36"/>
                <a:gd name="T7" fmla="*/ 132 h 133"/>
                <a:gd name="T8" fmla="*/ 4 w 36"/>
                <a:gd name="T9" fmla="*/ 10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33">
                  <a:moveTo>
                    <a:pt x="4" y="101"/>
                  </a:moveTo>
                  <a:lnTo>
                    <a:pt x="0" y="0"/>
                  </a:lnTo>
                  <a:lnTo>
                    <a:pt x="35" y="20"/>
                  </a:lnTo>
                  <a:lnTo>
                    <a:pt x="28" y="132"/>
                  </a:lnTo>
                  <a:lnTo>
                    <a:pt x="4" y="10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2851" y="3640"/>
              <a:ext cx="30" cy="590"/>
            </a:xfrm>
            <a:custGeom>
              <a:avLst/>
              <a:gdLst>
                <a:gd name="T0" fmla="*/ 15 w 30"/>
                <a:gd name="T1" fmla="*/ 589 h 590"/>
                <a:gd name="T2" fmla="*/ 0 w 30"/>
                <a:gd name="T3" fmla="*/ 0 h 590"/>
                <a:gd name="T4" fmla="*/ 29 w 30"/>
                <a:gd name="T5" fmla="*/ 37 h 590"/>
                <a:gd name="T6" fmla="*/ 15 w 30"/>
                <a:gd name="T7" fmla="*/ 58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590">
                  <a:moveTo>
                    <a:pt x="15" y="589"/>
                  </a:moveTo>
                  <a:lnTo>
                    <a:pt x="0" y="0"/>
                  </a:lnTo>
                  <a:lnTo>
                    <a:pt x="29" y="37"/>
                  </a:lnTo>
                  <a:lnTo>
                    <a:pt x="15" y="58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2600" y="3595"/>
              <a:ext cx="233" cy="130"/>
            </a:xfrm>
            <a:custGeom>
              <a:avLst/>
              <a:gdLst>
                <a:gd name="T0" fmla="*/ 0 w 233"/>
                <a:gd name="T1" fmla="*/ 117 h 130"/>
                <a:gd name="T2" fmla="*/ 48 w 233"/>
                <a:gd name="T3" fmla="*/ 101 h 130"/>
                <a:gd name="T4" fmla="*/ 93 w 233"/>
                <a:gd name="T5" fmla="*/ 79 h 130"/>
                <a:gd name="T6" fmla="*/ 146 w 233"/>
                <a:gd name="T7" fmla="*/ 39 h 130"/>
                <a:gd name="T8" fmla="*/ 182 w 233"/>
                <a:gd name="T9" fmla="*/ 0 h 130"/>
                <a:gd name="T10" fmla="*/ 232 w 233"/>
                <a:gd name="T11" fmla="*/ 42 h 130"/>
                <a:gd name="T12" fmla="*/ 188 w 233"/>
                <a:gd name="T13" fmla="*/ 74 h 130"/>
                <a:gd name="T14" fmla="*/ 134 w 233"/>
                <a:gd name="T15" fmla="*/ 110 h 130"/>
                <a:gd name="T16" fmla="*/ 61 w 233"/>
                <a:gd name="T17" fmla="*/ 129 h 130"/>
                <a:gd name="T18" fmla="*/ 0 w 233"/>
                <a:gd name="T19" fmla="*/ 11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3" h="130">
                  <a:moveTo>
                    <a:pt x="0" y="117"/>
                  </a:moveTo>
                  <a:lnTo>
                    <a:pt x="48" y="101"/>
                  </a:lnTo>
                  <a:lnTo>
                    <a:pt x="93" y="79"/>
                  </a:lnTo>
                  <a:lnTo>
                    <a:pt x="146" y="39"/>
                  </a:lnTo>
                  <a:lnTo>
                    <a:pt x="182" y="0"/>
                  </a:lnTo>
                  <a:lnTo>
                    <a:pt x="232" y="42"/>
                  </a:lnTo>
                  <a:lnTo>
                    <a:pt x="188" y="74"/>
                  </a:lnTo>
                  <a:lnTo>
                    <a:pt x="134" y="110"/>
                  </a:lnTo>
                  <a:lnTo>
                    <a:pt x="61" y="129"/>
                  </a:lnTo>
                  <a:lnTo>
                    <a:pt x="0" y="117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583" y="2888"/>
              <a:ext cx="465" cy="646"/>
            </a:xfrm>
            <a:custGeom>
              <a:avLst/>
              <a:gdLst>
                <a:gd name="T0" fmla="*/ 359 w 465"/>
                <a:gd name="T1" fmla="*/ 645 h 646"/>
                <a:gd name="T2" fmla="*/ 405 w 465"/>
                <a:gd name="T3" fmla="*/ 616 h 646"/>
                <a:gd name="T4" fmla="*/ 447 w 465"/>
                <a:gd name="T5" fmla="*/ 580 h 646"/>
                <a:gd name="T6" fmla="*/ 460 w 465"/>
                <a:gd name="T7" fmla="*/ 552 h 646"/>
                <a:gd name="T8" fmla="*/ 464 w 465"/>
                <a:gd name="T9" fmla="*/ 515 h 646"/>
                <a:gd name="T10" fmla="*/ 451 w 465"/>
                <a:gd name="T11" fmla="*/ 468 h 646"/>
                <a:gd name="T12" fmla="*/ 424 w 465"/>
                <a:gd name="T13" fmla="*/ 424 h 646"/>
                <a:gd name="T14" fmla="*/ 380 w 465"/>
                <a:gd name="T15" fmla="*/ 385 h 646"/>
                <a:gd name="T16" fmla="*/ 168 w 465"/>
                <a:gd name="T17" fmla="*/ 259 h 646"/>
                <a:gd name="T18" fmla="*/ 133 w 465"/>
                <a:gd name="T19" fmla="*/ 235 h 646"/>
                <a:gd name="T20" fmla="*/ 111 w 465"/>
                <a:gd name="T21" fmla="*/ 208 h 646"/>
                <a:gd name="T22" fmla="*/ 104 w 465"/>
                <a:gd name="T23" fmla="*/ 166 h 646"/>
                <a:gd name="T24" fmla="*/ 117 w 465"/>
                <a:gd name="T25" fmla="*/ 124 h 646"/>
                <a:gd name="T26" fmla="*/ 155 w 465"/>
                <a:gd name="T27" fmla="*/ 95 h 646"/>
                <a:gd name="T28" fmla="*/ 222 w 465"/>
                <a:gd name="T29" fmla="*/ 52 h 646"/>
                <a:gd name="T30" fmla="*/ 124 w 465"/>
                <a:gd name="T31" fmla="*/ 0 h 646"/>
                <a:gd name="T32" fmla="*/ 55 w 465"/>
                <a:gd name="T33" fmla="*/ 41 h 646"/>
                <a:gd name="T34" fmla="*/ 27 w 465"/>
                <a:gd name="T35" fmla="*/ 70 h 646"/>
                <a:gd name="T36" fmla="*/ 2 w 465"/>
                <a:gd name="T37" fmla="*/ 123 h 646"/>
                <a:gd name="T38" fmla="*/ 0 w 465"/>
                <a:gd name="T39" fmla="*/ 189 h 646"/>
                <a:gd name="T40" fmla="*/ 29 w 465"/>
                <a:gd name="T41" fmla="*/ 257 h 646"/>
                <a:gd name="T42" fmla="*/ 78 w 465"/>
                <a:gd name="T43" fmla="*/ 300 h 646"/>
                <a:gd name="T44" fmla="*/ 311 w 465"/>
                <a:gd name="T45" fmla="*/ 442 h 646"/>
                <a:gd name="T46" fmla="*/ 358 w 465"/>
                <a:gd name="T47" fmla="*/ 474 h 646"/>
                <a:gd name="T48" fmla="*/ 375 w 465"/>
                <a:gd name="T49" fmla="*/ 516 h 646"/>
                <a:gd name="T50" fmla="*/ 375 w 465"/>
                <a:gd name="T51" fmla="*/ 550 h 646"/>
                <a:gd name="T52" fmla="*/ 308 w 465"/>
                <a:gd name="T53" fmla="*/ 608 h 646"/>
                <a:gd name="T54" fmla="*/ 359 w 465"/>
                <a:gd name="T55" fmla="*/ 645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65" h="646">
                  <a:moveTo>
                    <a:pt x="359" y="645"/>
                  </a:moveTo>
                  <a:lnTo>
                    <a:pt x="405" y="616"/>
                  </a:lnTo>
                  <a:lnTo>
                    <a:pt x="447" y="580"/>
                  </a:lnTo>
                  <a:lnTo>
                    <a:pt x="460" y="552"/>
                  </a:lnTo>
                  <a:lnTo>
                    <a:pt x="464" y="515"/>
                  </a:lnTo>
                  <a:lnTo>
                    <a:pt x="451" y="468"/>
                  </a:lnTo>
                  <a:lnTo>
                    <a:pt x="424" y="424"/>
                  </a:lnTo>
                  <a:lnTo>
                    <a:pt x="380" y="385"/>
                  </a:lnTo>
                  <a:lnTo>
                    <a:pt x="168" y="259"/>
                  </a:lnTo>
                  <a:lnTo>
                    <a:pt x="133" y="235"/>
                  </a:lnTo>
                  <a:lnTo>
                    <a:pt x="111" y="208"/>
                  </a:lnTo>
                  <a:lnTo>
                    <a:pt x="104" y="166"/>
                  </a:lnTo>
                  <a:lnTo>
                    <a:pt x="117" y="124"/>
                  </a:lnTo>
                  <a:lnTo>
                    <a:pt x="155" y="95"/>
                  </a:lnTo>
                  <a:lnTo>
                    <a:pt x="222" y="52"/>
                  </a:lnTo>
                  <a:lnTo>
                    <a:pt x="124" y="0"/>
                  </a:lnTo>
                  <a:lnTo>
                    <a:pt x="55" y="41"/>
                  </a:lnTo>
                  <a:lnTo>
                    <a:pt x="27" y="70"/>
                  </a:lnTo>
                  <a:lnTo>
                    <a:pt x="2" y="123"/>
                  </a:lnTo>
                  <a:lnTo>
                    <a:pt x="0" y="189"/>
                  </a:lnTo>
                  <a:lnTo>
                    <a:pt x="29" y="257"/>
                  </a:lnTo>
                  <a:lnTo>
                    <a:pt x="78" y="300"/>
                  </a:lnTo>
                  <a:lnTo>
                    <a:pt x="311" y="442"/>
                  </a:lnTo>
                  <a:lnTo>
                    <a:pt x="358" y="474"/>
                  </a:lnTo>
                  <a:lnTo>
                    <a:pt x="375" y="516"/>
                  </a:lnTo>
                  <a:lnTo>
                    <a:pt x="375" y="550"/>
                  </a:lnTo>
                  <a:lnTo>
                    <a:pt x="308" y="608"/>
                  </a:lnTo>
                  <a:lnTo>
                    <a:pt x="359" y="645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>
              <a:off x="2966" y="2396"/>
              <a:ext cx="318" cy="422"/>
            </a:xfrm>
            <a:custGeom>
              <a:avLst/>
              <a:gdLst>
                <a:gd name="T0" fmla="*/ 92 w 318"/>
                <a:gd name="T1" fmla="*/ 421 h 422"/>
                <a:gd name="T2" fmla="*/ 163 w 318"/>
                <a:gd name="T3" fmla="*/ 399 h 422"/>
                <a:gd name="T4" fmla="*/ 218 w 318"/>
                <a:gd name="T5" fmla="*/ 357 h 422"/>
                <a:gd name="T6" fmla="*/ 263 w 318"/>
                <a:gd name="T7" fmla="*/ 316 h 422"/>
                <a:gd name="T8" fmla="*/ 300 w 318"/>
                <a:gd name="T9" fmla="*/ 265 h 422"/>
                <a:gd name="T10" fmla="*/ 317 w 318"/>
                <a:gd name="T11" fmla="*/ 203 h 422"/>
                <a:gd name="T12" fmla="*/ 316 w 318"/>
                <a:gd name="T13" fmla="*/ 139 h 422"/>
                <a:gd name="T14" fmla="*/ 299 w 318"/>
                <a:gd name="T15" fmla="*/ 95 h 422"/>
                <a:gd name="T16" fmla="*/ 276 w 318"/>
                <a:gd name="T17" fmla="*/ 64 h 422"/>
                <a:gd name="T18" fmla="*/ 241 w 318"/>
                <a:gd name="T19" fmla="*/ 36 h 422"/>
                <a:gd name="T20" fmla="*/ 218 w 318"/>
                <a:gd name="T21" fmla="*/ 14 h 422"/>
                <a:gd name="T22" fmla="*/ 180 w 318"/>
                <a:gd name="T23" fmla="*/ 0 h 422"/>
                <a:gd name="T24" fmla="*/ 61 w 318"/>
                <a:gd name="T25" fmla="*/ 52 h 422"/>
                <a:gd name="T26" fmla="*/ 106 w 318"/>
                <a:gd name="T27" fmla="*/ 93 h 422"/>
                <a:gd name="T28" fmla="*/ 137 w 318"/>
                <a:gd name="T29" fmla="*/ 130 h 422"/>
                <a:gd name="T30" fmla="*/ 159 w 318"/>
                <a:gd name="T31" fmla="*/ 159 h 422"/>
                <a:gd name="T32" fmla="*/ 176 w 318"/>
                <a:gd name="T33" fmla="*/ 196 h 422"/>
                <a:gd name="T34" fmla="*/ 176 w 318"/>
                <a:gd name="T35" fmla="*/ 246 h 422"/>
                <a:gd name="T36" fmla="*/ 145 w 318"/>
                <a:gd name="T37" fmla="*/ 279 h 422"/>
                <a:gd name="T38" fmla="*/ 105 w 318"/>
                <a:gd name="T39" fmla="*/ 309 h 422"/>
                <a:gd name="T40" fmla="*/ 50 w 318"/>
                <a:gd name="T41" fmla="*/ 342 h 422"/>
                <a:gd name="T42" fmla="*/ 0 w 318"/>
                <a:gd name="T43" fmla="*/ 369 h 422"/>
                <a:gd name="T44" fmla="*/ 92 w 318"/>
                <a:gd name="T45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22">
                  <a:moveTo>
                    <a:pt x="92" y="421"/>
                  </a:moveTo>
                  <a:lnTo>
                    <a:pt x="163" y="399"/>
                  </a:lnTo>
                  <a:lnTo>
                    <a:pt x="218" y="357"/>
                  </a:lnTo>
                  <a:lnTo>
                    <a:pt x="263" y="316"/>
                  </a:lnTo>
                  <a:lnTo>
                    <a:pt x="300" y="265"/>
                  </a:lnTo>
                  <a:lnTo>
                    <a:pt x="317" y="203"/>
                  </a:lnTo>
                  <a:lnTo>
                    <a:pt x="316" y="139"/>
                  </a:lnTo>
                  <a:lnTo>
                    <a:pt x="299" y="95"/>
                  </a:lnTo>
                  <a:lnTo>
                    <a:pt x="276" y="64"/>
                  </a:lnTo>
                  <a:lnTo>
                    <a:pt x="241" y="36"/>
                  </a:lnTo>
                  <a:lnTo>
                    <a:pt x="218" y="14"/>
                  </a:lnTo>
                  <a:lnTo>
                    <a:pt x="180" y="0"/>
                  </a:lnTo>
                  <a:lnTo>
                    <a:pt x="61" y="52"/>
                  </a:lnTo>
                  <a:lnTo>
                    <a:pt x="106" y="93"/>
                  </a:lnTo>
                  <a:lnTo>
                    <a:pt x="137" y="130"/>
                  </a:lnTo>
                  <a:lnTo>
                    <a:pt x="159" y="159"/>
                  </a:lnTo>
                  <a:lnTo>
                    <a:pt x="176" y="196"/>
                  </a:lnTo>
                  <a:lnTo>
                    <a:pt x="176" y="246"/>
                  </a:lnTo>
                  <a:lnTo>
                    <a:pt x="145" y="279"/>
                  </a:lnTo>
                  <a:lnTo>
                    <a:pt x="105" y="309"/>
                  </a:lnTo>
                  <a:lnTo>
                    <a:pt x="50" y="342"/>
                  </a:lnTo>
                  <a:lnTo>
                    <a:pt x="0" y="369"/>
                  </a:lnTo>
                  <a:lnTo>
                    <a:pt x="92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2308" y="1190"/>
              <a:ext cx="1404" cy="1153"/>
            </a:xfrm>
            <a:custGeom>
              <a:avLst/>
              <a:gdLst>
                <a:gd name="T0" fmla="*/ 466 w 1404"/>
                <a:gd name="T1" fmla="*/ 1084 h 1153"/>
                <a:gd name="T2" fmla="*/ 370 w 1404"/>
                <a:gd name="T3" fmla="*/ 1066 h 1153"/>
                <a:gd name="T4" fmla="*/ 299 w 1404"/>
                <a:gd name="T5" fmla="*/ 1035 h 1153"/>
                <a:gd name="T6" fmla="*/ 257 w 1404"/>
                <a:gd name="T7" fmla="*/ 1002 h 1153"/>
                <a:gd name="T8" fmla="*/ 220 w 1404"/>
                <a:gd name="T9" fmla="*/ 956 h 1153"/>
                <a:gd name="T10" fmla="*/ 209 w 1404"/>
                <a:gd name="T11" fmla="*/ 914 h 1153"/>
                <a:gd name="T12" fmla="*/ 215 w 1404"/>
                <a:gd name="T13" fmla="*/ 873 h 1153"/>
                <a:gd name="T14" fmla="*/ 231 w 1404"/>
                <a:gd name="T15" fmla="*/ 836 h 1153"/>
                <a:gd name="T16" fmla="*/ 273 w 1404"/>
                <a:gd name="T17" fmla="*/ 798 h 1153"/>
                <a:gd name="T18" fmla="*/ 330 w 1404"/>
                <a:gd name="T19" fmla="*/ 774 h 1153"/>
                <a:gd name="T20" fmla="*/ 400 w 1404"/>
                <a:gd name="T21" fmla="*/ 748 h 1153"/>
                <a:gd name="T22" fmla="*/ 1110 w 1404"/>
                <a:gd name="T23" fmla="*/ 499 h 1153"/>
                <a:gd name="T24" fmla="*/ 1207 w 1404"/>
                <a:gd name="T25" fmla="*/ 451 h 1153"/>
                <a:gd name="T26" fmla="*/ 1289 w 1404"/>
                <a:gd name="T27" fmla="*/ 398 h 1153"/>
                <a:gd name="T28" fmla="*/ 1344 w 1404"/>
                <a:gd name="T29" fmla="*/ 356 h 1153"/>
                <a:gd name="T30" fmla="*/ 1381 w 1404"/>
                <a:gd name="T31" fmla="*/ 310 h 1153"/>
                <a:gd name="T32" fmla="*/ 1403 w 1404"/>
                <a:gd name="T33" fmla="*/ 249 h 1153"/>
                <a:gd name="T34" fmla="*/ 1401 w 1404"/>
                <a:gd name="T35" fmla="*/ 185 h 1153"/>
                <a:gd name="T36" fmla="*/ 1386 w 1404"/>
                <a:gd name="T37" fmla="*/ 136 h 1153"/>
                <a:gd name="T38" fmla="*/ 1370 w 1404"/>
                <a:gd name="T39" fmla="*/ 90 h 1153"/>
                <a:gd name="T40" fmla="*/ 1335 w 1404"/>
                <a:gd name="T41" fmla="*/ 55 h 1153"/>
                <a:gd name="T42" fmla="*/ 1280 w 1404"/>
                <a:gd name="T43" fmla="*/ 18 h 1153"/>
                <a:gd name="T44" fmla="*/ 1214 w 1404"/>
                <a:gd name="T45" fmla="*/ 0 h 1153"/>
                <a:gd name="T46" fmla="*/ 1172 w 1404"/>
                <a:gd name="T47" fmla="*/ 4 h 1153"/>
                <a:gd name="T48" fmla="*/ 1111 w 1404"/>
                <a:gd name="T49" fmla="*/ 7 h 1153"/>
                <a:gd name="T50" fmla="*/ 1053 w 1404"/>
                <a:gd name="T51" fmla="*/ 20 h 1153"/>
                <a:gd name="T52" fmla="*/ 989 w 1404"/>
                <a:gd name="T53" fmla="*/ 46 h 1153"/>
                <a:gd name="T54" fmla="*/ 939 w 1404"/>
                <a:gd name="T55" fmla="*/ 79 h 1153"/>
                <a:gd name="T56" fmla="*/ 899 w 1404"/>
                <a:gd name="T57" fmla="*/ 106 h 1153"/>
                <a:gd name="T58" fmla="*/ 878 w 1404"/>
                <a:gd name="T59" fmla="*/ 149 h 1153"/>
                <a:gd name="T60" fmla="*/ 897 w 1404"/>
                <a:gd name="T61" fmla="*/ 187 h 1153"/>
                <a:gd name="T62" fmla="*/ 939 w 1404"/>
                <a:gd name="T63" fmla="*/ 183 h 1153"/>
                <a:gd name="T64" fmla="*/ 987 w 1404"/>
                <a:gd name="T65" fmla="*/ 171 h 1153"/>
                <a:gd name="T66" fmla="*/ 1033 w 1404"/>
                <a:gd name="T67" fmla="*/ 158 h 1153"/>
                <a:gd name="T68" fmla="*/ 1069 w 1404"/>
                <a:gd name="T69" fmla="*/ 150 h 1153"/>
                <a:gd name="T70" fmla="*/ 1111 w 1404"/>
                <a:gd name="T71" fmla="*/ 150 h 1153"/>
                <a:gd name="T72" fmla="*/ 1154 w 1404"/>
                <a:gd name="T73" fmla="*/ 163 h 1153"/>
                <a:gd name="T74" fmla="*/ 1183 w 1404"/>
                <a:gd name="T75" fmla="*/ 204 h 1153"/>
                <a:gd name="T76" fmla="*/ 1179 w 1404"/>
                <a:gd name="T77" fmla="*/ 248 h 1153"/>
                <a:gd name="T78" fmla="*/ 1157 w 1404"/>
                <a:gd name="T79" fmla="*/ 286 h 1153"/>
                <a:gd name="T80" fmla="*/ 1121 w 1404"/>
                <a:gd name="T81" fmla="*/ 323 h 1153"/>
                <a:gd name="T82" fmla="*/ 1047 w 1404"/>
                <a:gd name="T83" fmla="*/ 361 h 1153"/>
                <a:gd name="T84" fmla="*/ 908 w 1404"/>
                <a:gd name="T85" fmla="*/ 415 h 1153"/>
                <a:gd name="T86" fmla="*/ 194 w 1404"/>
                <a:gd name="T87" fmla="*/ 675 h 1153"/>
                <a:gd name="T88" fmla="*/ 123 w 1404"/>
                <a:gd name="T89" fmla="*/ 715 h 1153"/>
                <a:gd name="T90" fmla="*/ 68 w 1404"/>
                <a:gd name="T91" fmla="*/ 763 h 1153"/>
                <a:gd name="T92" fmla="*/ 29 w 1404"/>
                <a:gd name="T93" fmla="*/ 809 h 1153"/>
                <a:gd name="T94" fmla="*/ 6 w 1404"/>
                <a:gd name="T95" fmla="*/ 858 h 1153"/>
                <a:gd name="T96" fmla="*/ 0 w 1404"/>
                <a:gd name="T97" fmla="*/ 912 h 1153"/>
                <a:gd name="T98" fmla="*/ 8 w 1404"/>
                <a:gd name="T99" fmla="*/ 952 h 1153"/>
                <a:gd name="T100" fmla="*/ 22 w 1404"/>
                <a:gd name="T101" fmla="*/ 992 h 1153"/>
                <a:gd name="T102" fmla="*/ 59 w 1404"/>
                <a:gd name="T103" fmla="*/ 1036 h 1153"/>
                <a:gd name="T104" fmla="*/ 127 w 1404"/>
                <a:gd name="T105" fmla="*/ 1095 h 1153"/>
                <a:gd name="T106" fmla="*/ 198 w 1404"/>
                <a:gd name="T107" fmla="*/ 1135 h 1153"/>
                <a:gd name="T108" fmla="*/ 273 w 1404"/>
                <a:gd name="T109" fmla="*/ 1152 h 1153"/>
                <a:gd name="T110" fmla="*/ 466 w 1404"/>
                <a:gd name="T111" fmla="*/ 1084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404" h="1153">
                  <a:moveTo>
                    <a:pt x="466" y="1084"/>
                  </a:moveTo>
                  <a:lnTo>
                    <a:pt x="370" y="1066"/>
                  </a:lnTo>
                  <a:lnTo>
                    <a:pt x="299" y="1035"/>
                  </a:lnTo>
                  <a:lnTo>
                    <a:pt x="257" y="1002"/>
                  </a:lnTo>
                  <a:lnTo>
                    <a:pt x="220" y="956"/>
                  </a:lnTo>
                  <a:lnTo>
                    <a:pt x="209" y="914"/>
                  </a:lnTo>
                  <a:lnTo>
                    <a:pt x="215" y="873"/>
                  </a:lnTo>
                  <a:lnTo>
                    <a:pt x="231" y="836"/>
                  </a:lnTo>
                  <a:lnTo>
                    <a:pt x="273" y="798"/>
                  </a:lnTo>
                  <a:lnTo>
                    <a:pt x="330" y="774"/>
                  </a:lnTo>
                  <a:lnTo>
                    <a:pt x="400" y="748"/>
                  </a:lnTo>
                  <a:lnTo>
                    <a:pt x="1110" y="499"/>
                  </a:lnTo>
                  <a:lnTo>
                    <a:pt x="1207" y="451"/>
                  </a:lnTo>
                  <a:lnTo>
                    <a:pt x="1289" y="398"/>
                  </a:lnTo>
                  <a:lnTo>
                    <a:pt x="1344" y="356"/>
                  </a:lnTo>
                  <a:lnTo>
                    <a:pt x="1381" y="310"/>
                  </a:lnTo>
                  <a:lnTo>
                    <a:pt x="1403" y="249"/>
                  </a:lnTo>
                  <a:lnTo>
                    <a:pt x="1401" y="185"/>
                  </a:lnTo>
                  <a:lnTo>
                    <a:pt x="1386" y="136"/>
                  </a:lnTo>
                  <a:lnTo>
                    <a:pt x="1370" y="90"/>
                  </a:lnTo>
                  <a:lnTo>
                    <a:pt x="1335" y="55"/>
                  </a:lnTo>
                  <a:lnTo>
                    <a:pt x="1280" y="18"/>
                  </a:lnTo>
                  <a:lnTo>
                    <a:pt x="1214" y="0"/>
                  </a:lnTo>
                  <a:lnTo>
                    <a:pt x="1172" y="4"/>
                  </a:lnTo>
                  <a:lnTo>
                    <a:pt x="1111" y="7"/>
                  </a:lnTo>
                  <a:lnTo>
                    <a:pt x="1053" y="20"/>
                  </a:lnTo>
                  <a:lnTo>
                    <a:pt x="989" y="46"/>
                  </a:lnTo>
                  <a:lnTo>
                    <a:pt x="939" y="79"/>
                  </a:lnTo>
                  <a:lnTo>
                    <a:pt x="899" y="106"/>
                  </a:lnTo>
                  <a:lnTo>
                    <a:pt x="878" y="149"/>
                  </a:lnTo>
                  <a:lnTo>
                    <a:pt x="897" y="187"/>
                  </a:lnTo>
                  <a:lnTo>
                    <a:pt x="939" y="183"/>
                  </a:lnTo>
                  <a:lnTo>
                    <a:pt x="987" y="171"/>
                  </a:lnTo>
                  <a:lnTo>
                    <a:pt x="1033" y="158"/>
                  </a:lnTo>
                  <a:lnTo>
                    <a:pt x="1069" y="150"/>
                  </a:lnTo>
                  <a:lnTo>
                    <a:pt x="1111" y="150"/>
                  </a:lnTo>
                  <a:lnTo>
                    <a:pt x="1154" y="163"/>
                  </a:lnTo>
                  <a:lnTo>
                    <a:pt x="1183" y="204"/>
                  </a:lnTo>
                  <a:lnTo>
                    <a:pt x="1179" y="248"/>
                  </a:lnTo>
                  <a:lnTo>
                    <a:pt x="1157" y="286"/>
                  </a:lnTo>
                  <a:lnTo>
                    <a:pt x="1121" y="323"/>
                  </a:lnTo>
                  <a:lnTo>
                    <a:pt x="1047" y="361"/>
                  </a:lnTo>
                  <a:lnTo>
                    <a:pt x="908" y="415"/>
                  </a:lnTo>
                  <a:lnTo>
                    <a:pt x="194" y="675"/>
                  </a:lnTo>
                  <a:lnTo>
                    <a:pt x="123" y="715"/>
                  </a:lnTo>
                  <a:lnTo>
                    <a:pt x="68" y="763"/>
                  </a:lnTo>
                  <a:lnTo>
                    <a:pt x="29" y="809"/>
                  </a:lnTo>
                  <a:lnTo>
                    <a:pt x="6" y="858"/>
                  </a:lnTo>
                  <a:lnTo>
                    <a:pt x="0" y="912"/>
                  </a:lnTo>
                  <a:lnTo>
                    <a:pt x="8" y="952"/>
                  </a:lnTo>
                  <a:lnTo>
                    <a:pt x="22" y="992"/>
                  </a:lnTo>
                  <a:lnTo>
                    <a:pt x="59" y="1036"/>
                  </a:lnTo>
                  <a:lnTo>
                    <a:pt x="127" y="1095"/>
                  </a:lnTo>
                  <a:lnTo>
                    <a:pt x="198" y="1135"/>
                  </a:lnTo>
                  <a:lnTo>
                    <a:pt x="273" y="1152"/>
                  </a:lnTo>
                  <a:lnTo>
                    <a:pt x="466" y="1084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2711" y="3280"/>
              <a:ext cx="368" cy="422"/>
            </a:xfrm>
            <a:custGeom>
              <a:avLst/>
              <a:gdLst>
                <a:gd name="T0" fmla="*/ 367 w 368"/>
                <a:gd name="T1" fmla="*/ 421 h 422"/>
                <a:gd name="T2" fmla="*/ 171 w 368"/>
                <a:gd name="T3" fmla="*/ 340 h 422"/>
                <a:gd name="T4" fmla="*/ 117 w 368"/>
                <a:gd name="T5" fmla="*/ 304 h 422"/>
                <a:gd name="T6" fmla="*/ 73 w 368"/>
                <a:gd name="T7" fmla="*/ 265 h 422"/>
                <a:gd name="T8" fmla="*/ 31 w 368"/>
                <a:gd name="T9" fmla="*/ 219 h 422"/>
                <a:gd name="T10" fmla="*/ 9 w 368"/>
                <a:gd name="T11" fmla="*/ 179 h 422"/>
                <a:gd name="T12" fmla="*/ 0 w 368"/>
                <a:gd name="T13" fmla="*/ 137 h 422"/>
                <a:gd name="T14" fmla="*/ 2 w 368"/>
                <a:gd name="T15" fmla="*/ 95 h 422"/>
                <a:gd name="T16" fmla="*/ 19 w 368"/>
                <a:gd name="T17" fmla="*/ 51 h 422"/>
                <a:gd name="T18" fmla="*/ 44 w 368"/>
                <a:gd name="T19" fmla="*/ 0 h 422"/>
                <a:gd name="T20" fmla="*/ 120 w 368"/>
                <a:gd name="T21" fmla="*/ 52 h 422"/>
                <a:gd name="T22" fmla="*/ 95 w 368"/>
                <a:gd name="T23" fmla="*/ 98 h 422"/>
                <a:gd name="T24" fmla="*/ 95 w 368"/>
                <a:gd name="T25" fmla="*/ 143 h 422"/>
                <a:gd name="T26" fmla="*/ 122 w 368"/>
                <a:gd name="T27" fmla="*/ 191 h 422"/>
                <a:gd name="T28" fmla="*/ 162 w 368"/>
                <a:gd name="T29" fmla="*/ 235 h 422"/>
                <a:gd name="T30" fmla="*/ 223 w 368"/>
                <a:gd name="T31" fmla="*/ 284 h 422"/>
                <a:gd name="T32" fmla="*/ 290 w 368"/>
                <a:gd name="T33" fmla="*/ 317 h 422"/>
                <a:gd name="T34" fmla="*/ 332 w 368"/>
                <a:gd name="T35" fmla="*/ 351 h 422"/>
                <a:gd name="T36" fmla="*/ 351 w 368"/>
                <a:gd name="T37" fmla="*/ 378 h 422"/>
                <a:gd name="T38" fmla="*/ 367 w 368"/>
                <a:gd name="T39" fmla="*/ 42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8" h="422">
                  <a:moveTo>
                    <a:pt x="367" y="421"/>
                  </a:moveTo>
                  <a:lnTo>
                    <a:pt x="171" y="340"/>
                  </a:lnTo>
                  <a:lnTo>
                    <a:pt x="117" y="304"/>
                  </a:lnTo>
                  <a:lnTo>
                    <a:pt x="73" y="265"/>
                  </a:lnTo>
                  <a:lnTo>
                    <a:pt x="31" y="219"/>
                  </a:lnTo>
                  <a:lnTo>
                    <a:pt x="9" y="179"/>
                  </a:lnTo>
                  <a:lnTo>
                    <a:pt x="0" y="137"/>
                  </a:lnTo>
                  <a:lnTo>
                    <a:pt x="2" y="95"/>
                  </a:lnTo>
                  <a:lnTo>
                    <a:pt x="19" y="51"/>
                  </a:lnTo>
                  <a:lnTo>
                    <a:pt x="44" y="0"/>
                  </a:lnTo>
                  <a:lnTo>
                    <a:pt x="120" y="52"/>
                  </a:lnTo>
                  <a:lnTo>
                    <a:pt x="95" y="98"/>
                  </a:lnTo>
                  <a:lnTo>
                    <a:pt x="95" y="143"/>
                  </a:lnTo>
                  <a:lnTo>
                    <a:pt x="122" y="191"/>
                  </a:lnTo>
                  <a:lnTo>
                    <a:pt x="162" y="235"/>
                  </a:lnTo>
                  <a:lnTo>
                    <a:pt x="223" y="284"/>
                  </a:lnTo>
                  <a:lnTo>
                    <a:pt x="290" y="317"/>
                  </a:lnTo>
                  <a:lnTo>
                    <a:pt x="332" y="351"/>
                  </a:lnTo>
                  <a:lnTo>
                    <a:pt x="351" y="378"/>
                  </a:lnTo>
                  <a:lnTo>
                    <a:pt x="367" y="421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2432" y="1792"/>
              <a:ext cx="989" cy="1439"/>
            </a:xfrm>
            <a:custGeom>
              <a:avLst/>
              <a:gdLst>
                <a:gd name="T0" fmla="*/ 525 w 989"/>
                <a:gd name="T1" fmla="*/ 1438 h 1439"/>
                <a:gd name="T2" fmla="*/ 582 w 989"/>
                <a:gd name="T3" fmla="*/ 1409 h 1439"/>
                <a:gd name="T4" fmla="*/ 647 w 989"/>
                <a:gd name="T5" fmla="*/ 1355 h 1439"/>
                <a:gd name="T6" fmla="*/ 670 w 989"/>
                <a:gd name="T7" fmla="*/ 1304 h 1439"/>
                <a:gd name="T8" fmla="*/ 686 w 989"/>
                <a:gd name="T9" fmla="*/ 1255 h 1439"/>
                <a:gd name="T10" fmla="*/ 677 w 989"/>
                <a:gd name="T11" fmla="*/ 1198 h 1439"/>
                <a:gd name="T12" fmla="*/ 637 w 989"/>
                <a:gd name="T13" fmla="*/ 1125 h 1439"/>
                <a:gd name="T14" fmla="*/ 609 w 989"/>
                <a:gd name="T15" fmla="*/ 1092 h 1439"/>
                <a:gd name="T16" fmla="*/ 569 w 989"/>
                <a:gd name="T17" fmla="*/ 1063 h 1439"/>
                <a:gd name="T18" fmla="*/ 259 w 989"/>
                <a:gd name="T19" fmla="*/ 905 h 1439"/>
                <a:gd name="T20" fmla="*/ 201 w 989"/>
                <a:gd name="T21" fmla="*/ 863 h 1439"/>
                <a:gd name="T22" fmla="*/ 177 w 989"/>
                <a:gd name="T23" fmla="*/ 843 h 1439"/>
                <a:gd name="T24" fmla="*/ 160 w 989"/>
                <a:gd name="T25" fmla="*/ 800 h 1439"/>
                <a:gd name="T26" fmla="*/ 171 w 989"/>
                <a:gd name="T27" fmla="*/ 766 h 1439"/>
                <a:gd name="T28" fmla="*/ 215 w 989"/>
                <a:gd name="T29" fmla="*/ 738 h 1439"/>
                <a:gd name="T30" fmla="*/ 294 w 989"/>
                <a:gd name="T31" fmla="*/ 709 h 1439"/>
                <a:gd name="T32" fmla="*/ 780 w 989"/>
                <a:gd name="T33" fmla="*/ 521 h 1439"/>
                <a:gd name="T34" fmla="*/ 856 w 989"/>
                <a:gd name="T35" fmla="*/ 471 h 1439"/>
                <a:gd name="T36" fmla="*/ 918 w 989"/>
                <a:gd name="T37" fmla="*/ 417 h 1439"/>
                <a:gd name="T38" fmla="*/ 953 w 989"/>
                <a:gd name="T39" fmla="*/ 379 h 1439"/>
                <a:gd name="T40" fmla="*/ 984 w 989"/>
                <a:gd name="T41" fmla="*/ 334 h 1439"/>
                <a:gd name="T42" fmla="*/ 988 w 989"/>
                <a:gd name="T43" fmla="*/ 274 h 1439"/>
                <a:gd name="T44" fmla="*/ 972 w 989"/>
                <a:gd name="T45" fmla="*/ 214 h 1439"/>
                <a:gd name="T46" fmla="*/ 953 w 989"/>
                <a:gd name="T47" fmla="*/ 167 h 1439"/>
                <a:gd name="T48" fmla="*/ 920 w 989"/>
                <a:gd name="T49" fmla="*/ 126 h 1439"/>
                <a:gd name="T50" fmla="*/ 875 w 989"/>
                <a:gd name="T51" fmla="*/ 85 h 1439"/>
                <a:gd name="T52" fmla="*/ 828 w 989"/>
                <a:gd name="T53" fmla="*/ 50 h 1439"/>
                <a:gd name="T54" fmla="*/ 803 w 989"/>
                <a:gd name="T55" fmla="*/ 29 h 1439"/>
                <a:gd name="T56" fmla="*/ 756 w 989"/>
                <a:gd name="T57" fmla="*/ 0 h 1439"/>
                <a:gd name="T58" fmla="*/ 588 w 989"/>
                <a:gd name="T59" fmla="*/ 61 h 1439"/>
                <a:gd name="T60" fmla="*/ 649 w 989"/>
                <a:gd name="T61" fmla="*/ 104 h 1439"/>
                <a:gd name="T62" fmla="*/ 694 w 989"/>
                <a:gd name="T63" fmla="*/ 145 h 1439"/>
                <a:gd name="T64" fmla="*/ 739 w 989"/>
                <a:gd name="T65" fmla="*/ 182 h 1439"/>
                <a:gd name="T66" fmla="*/ 780 w 989"/>
                <a:gd name="T67" fmla="*/ 223 h 1439"/>
                <a:gd name="T68" fmla="*/ 803 w 989"/>
                <a:gd name="T69" fmla="*/ 272 h 1439"/>
                <a:gd name="T70" fmla="*/ 787 w 989"/>
                <a:gd name="T71" fmla="*/ 323 h 1439"/>
                <a:gd name="T72" fmla="*/ 729 w 989"/>
                <a:gd name="T73" fmla="*/ 369 h 1439"/>
                <a:gd name="T74" fmla="*/ 639 w 989"/>
                <a:gd name="T75" fmla="*/ 413 h 1439"/>
                <a:gd name="T76" fmla="*/ 212 w 989"/>
                <a:gd name="T77" fmla="*/ 589 h 1439"/>
                <a:gd name="T78" fmla="*/ 160 w 989"/>
                <a:gd name="T79" fmla="*/ 608 h 1439"/>
                <a:gd name="T80" fmla="*/ 88 w 989"/>
                <a:gd name="T81" fmla="*/ 653 h 1439"/>
                <a:gd name="T82" fmla="*/ 43 w 989"/>
                <a:gd name="T83" fmla="*/ 698 h 1439"/>
                <a:gd name="T84" fmla="*/ 9 w 989"/>
                <a:gd name="T85" fmla="*/ 755 h 1439"/>
                <a:gd name="T86" fmla="*/ 0 w 989"/>
                <a:gd name="T87" fmla="*/ 820 h 1439"/>
                <a:gd name="T88" fmla="*/ 10 w 989"/>
                <a:gd name="T89" fmla="*/ 872 h 1439"/>
                <a:gd name="T90" fmla="*/ 40 w 989"/>
                <a:gd name="T91" fmla="*/ 914 h 1439"/>
                <a:gd name="T92" fmla="*/ 84 w 989"/>
                <a:gd name="T93" fmla="*/ 949 h 1439"/>
                <a:gd name="T94" fmla="*/ 159 w 989"/>
                <a:gd name="T95" fmla="*/ 999 h 1439"/>
                <a:gd name="T96" fmla="*/ 487 w 989"/>
                <a:gd name="T97" fmla="*/ 1164 h 1439"/>
                <a:gd name="T98" fmla="*/ 530 w 989"/>
                <a:gd name="T99" fmla="*/ 1197 h 1439"/>
                <a:gd name="T100" fmla="*/ 569 w 989"/>
                <a:gd name="T101" fmla="*/ 1236 h 1439"/>
                <a:gd name="T102" fmla="*/ 557 w 989"/>
                <a:gd name="T103" fmla="*/ 1292 h 1439"/>
                <a:gd name="T104" fmla="*/ 502 w 989"/>
                <a:gd name="T105" fmla="*/ 1354 h 1439"/>
                <a:gd name="T106" fmla="*/ 434 w 989"/>
                <a:gd name="T107" fmla="*/ 1394 h 1439"/>
                <a:gd name="T108" fmla="*/ 525 w 989"/>
                <a:gd name="T109" fmla="*/ 1438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89" h="1439">
                  <a:moveTo>
                    <a:pt x="525" y="1438"/>
                  </a:moveTo>
                  <a:lnTo>
                    <a:pt x="582" y="1409"/>
                  </a:lnTo>
                  <a:lnTo>
                    <a:pt x="647" y="1355"/>
                  </a:lnTo>
                  <a:lnTo>
                    <a:pt x="670" y="1304"/>
                  </a:lnTo>
                  <a:lnTo>
                    <a:pt x="686" y="1255"/>
                  </a:lnTo>
                  <a:lnTo>
                    <a:pt x="677" y="1198"/>
                  </a:lnTo>
                  <a:lnTo>
                    <a:pt x="637" y="1125"/>
                  </a:lnTo>
                  <a:lnTo>
                    <a:pt x="609" y="1092"/>
                  </a:lnTo>
                  <a:lnTo>
                    <a:pt x="569" y="1063"/>
                  </a:lnTo>
                  <a:lnTo>
                    <a:pt x="259" y="905"/>
                  </a:lnTo>
                  <a:lnTo>
                    <a:pt x="201" y="863"/>
                  </a:lnTo>
                  <a:lnTo>
                    <a:pt x="177" y="843"/>
                  </a:lnTo>
                  <a:lnTo>
                    <a:pt x="160" y="800"/>
                  </a:lnTo>
                  <a:lnTo>
                    <a:pt x="171" y="766"/>
                  </a:lnTo>
                  <a:lnTo>
                    <a:pt x="215" y="738"/>
                  </a:lnTo>
                  <a:lnTo>
                    <a:pt x="294" y="709"/>
                  </a:lnTo>
                  <a:lnTo>
                    <a:pt x="780" y="521"/>
                  </a:lnTo>
                  <a:lnTo>
                    <a:pt x="856" y="471"/>
                  </a:lnTo>
                  <a:lnTo>
                    <a:pt x="918" y="417"/>
                  </a:lnTo>
                  <a:lnTo>
                    <a:pt x="953" y="379"/>
                  </a:lnTo>
                  <a:lnTo>
                    <a:pt x="984" y="334"/>
                  </a:lnTo>
                  <a:lnTo>
                    <a:pt x="988" y="274"/>
                  </a:lnTo>
                  <a:lnTo>
                    <a:pt x="972" y="214"/>
                  </a:lnTo>
                  <a:lnTo>
                    <a:pt x="953" y="167"/>
                  </a:lnTo>
                  <a:lnTo>
                    <a:pt x="920" y="126"/>
                  </a:lnTo>
                  <a:lnTo>
                    <a:pt x="875" y="85"/>
                  </a:lnTo>
                  <a:lnTo>
                    <a:pt x="828" y="50"/>
                  </a:lnTo>
                  <a:lnTo>
                    <a:pt x="803" y="29"/>
                  </a:lnTo>
                  <a:lnTo>
                    <a:pt x="756" y="0"/>
                  </a:lnTo>
                  <a:lnTo>
                    <a:pt x="588" y="61"/>
                  </a:lnTo>
                  <a:lnTo>
                    <a:pt x="649" y="104"/>
                  </a:lnTo>
                  <a:lnTo>
                    <a:pt x="694" y="145"/>
                  </a:lnTo>
                  <a:lnTo>
                    <a:pt x="739" y="182"/>
                  </a:lnTo>
                  <a:lnTo>
                    <a:pt x="780" y="223"/>
                  </a:lnTo>
                  <a:lnTo>
                    <a:pt x="803" y="272"/>
                  </a:lnTo>
                  <a:lnTo>
                    <a:pt x="787" y="323"/>
                  </a:lnTo>
                  <a:lnTo>
                    <a:pt x="729" y="369"/>
                  </a:lnTo>
                  <a:lnTo>
                    <a:pt x="639" y="413"/>
                  </a:lnTo>
                  <a:lnTo>
                    <a:pt x="212" y="589"/>
                  </a:lnTo>
                  <a:lnTo>
                    <a:pt x="160" y="608"/>
                  </a:lnTo>
                  <a:lnTo>
                    <a:pt x="88" y="653"/>
                  </a:lnTo>
                  <a:lnTo>
                    <a:pt x="43" y="698"/>
                  </a:lnTo>
                  <a:lnTo>
                    <a:pt x="9" y="755"/>
                  </a:lnTo>
                  <a:lnTo>
                    <a:pt x="0" y="820"/>
                  </a:lnTo>
                  <a:lnTo>
                    <a:pt x="10" y="872"/>
                  </a:lnTo>
                  <a:lnTo>
                    <a:pt x="40" y="914"/>
                  </a:lnTo>
                  <a:lnTo>
                    <a:pt x="84" y="949"/>
                  </a:lnTo>
                  <a:lnTo>
                    <a:pt x="159" y="999"/>
                  </a:lnTo>
                  <a:lnTo>
                    <a:pt x="487" y="1164"/>
                  </a:lnTo>
                  <a:lnTo>
                    <a:pt x="530" y="1197"/>
                  </a:lnTo>
                  <a:lnTo>
                    <a:pt x="569" y="1236"/>
                  </a:lnTo>
                  <a:lnTo>
                    <a:pt x="557" y="1292"/>
                  </a:lnTo>
                  <a:lnTo>
                    <a:pt x="502" y="1354"/>
                  </a:lnTo>
                  <a:lnTo>
                    <a:pt x="434" y="1394"/>
                  </a:lnTo>
                  <a:lnTo>
                    <a:pt x="525" y="143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2100" y="1162"/>
              <a:ext cx="669" cy="582"/>
            </a:xfrm>
            <a:custGeom>
              <a:avLst/>
              <a:gdLst>
                <a:gd name="T0" fmla="*/ 668 w 669"/>
                <a:gd name="T1" fmla="*/ 553 h 582"/>
                <a:gd name="T2" fmla="*/ 668 w 669"/>
                <a:gd name="T3" fmla="*/ 450 h 582"/>
                <a:gd name="T4" fmla="*/ 562 w 669"/>
                <a:gd name="T5" fmla="*/ 435 h 582"/>
                <a:gd name="T6" fmla="*/ 448 w 669"/>
                <a:gd name="T7" fmla="*/ 420 h 582"/>
                <a:gd name="T8" fmla="*/ 367 w 669"/>
                <a:gd name="T9" fmla="*/ 400 h 582"/>
                <a:gd name="T10" fmla="*/ 314 w 669"/>
                <a:gd name="T11" fmla="*/ 378 h 582"/>
                <a:gd name="T12" fmla="*/ 257 w 669"/>
                <a:gd name="T13" fmla="*/ 349 h 582"/>
                <a:gd name="T14" fmla="*/ 220 w 669"/>
                <a:gd name="T15" fmla="*/ 314 h 582"/>
                <a:gd name="T16" fmla="*/ 193 w 669"/>
                <a:gd name="T17" fmla="*/ 274 h 582"/>
                <a:gd name="T18" fmla="*/ 180 w 669"/>
                <a:gd name="T19" fmla="*/ 231 h 582"/>
                <a:gd name="T20" fmla="*/ 180 w 669"/>
                <a:gd name="T21" fmla="*/ 189 h 582"/>
                <a:gd name="T22" fmla="*/ 193 w 669"/>
                <a:gd name="T23" fmla="*/ 165 h 582"/>
                <a:gd name="T24" fmla="*/ 209 w 669"/>
                <a:gd name="T25" fmla="*/ 143 h 582"/>
                <a:gd name="T26" fmla="*/ 255 w 669"/>
                <a:gd name="T27" fmla="*/ 127 h 582"/>
                <a:gd name="T28" fmla="*/ 297 w 669"/>
                <a:gd name="T29" fmla="*/ 127 h 582"/>
                <a:gd name="T30" fmla="*/ 345 w 669"/>
                <a:gd name="T31" fmla="*/ 141 h 582"/>
                <a:gd name="T32" fmla="*/ 396 w 669"/>
                <a:gd name="T33" fmla="*/ 156 h 582"/>
                <a:gd name="T34" fmla="*/ 448 w 669"/>
                <a:gd name="T35" fmla="*/ 163 h 582"/>
                <a:gd name="T36" fmla="*/ 477 w 669"/>
                <a:gd name="T37" fmla="*/ 125 h 582"/>
                <a:gd name="T38" fmla="*/ 464 w 669"/>
                <a:gd name="T39" fmla="*/ 86 h 582"/>
                <a:gd name="T40" fmla="*/ 415 w 669"/>
                <a:gd name="T41" fmla="*/ 42 h 582"/>
                <a:gd name="T42" fmla="*/ 363 w 669"/>
                <a:gd name="T43" fmla="*/ 18 h 582"/>
                <a:gd name="T44" fmla="*/ 319 w 669"/>
                <a:gd name="T45" fmla="*/ 7 h 582"/>
                <a:gd name="T46" fmla="*/ 273 w 669"/>
                <a:gd name="T47" fmla="*/ 2 h 582"/>
                <a:gd name="T48" fmla="*/ 222 w 669"/>
                <a:gd name="T49" fmla="*/ 0 h 582"/>
                <a:gd name="T50" fmla="*/ 176 w 669"/>
                <a:gd name="T51" fmla="*/ 4 h 582"/>
                <a:gd name="T52" fmla="*/ 136 w 669"/>
                <a:gd name="T53" fmla="*/ 15 h 582"/>
                <a:gd name="T54" fmla="*/ 86 w 669"/>
                <a:gd name="T55" fmla="*/ 33 h 582"/>
                <a:gd name="T56" fmla="*/ 50 w 669"/>
                <a:gd name="T57" fmla="*/ 66 h 582"/>
                <a:gd name="T58" fmla="*/ 22 w 669"/>
                <a:gd name="T59" fmla="*/ 99 h 582"/>
                <a:gd name="T60" fmla="*/ 6 w 669"/>
                <a:gd name="T61" fmla="*/ 145 h 582"/>
                <a:gd name="T62" fmla="*/ 0 w 669"/>
                <a:gd name="T63" fmla="*/ 189 h 582"/>
                <a:gd name="T64" fmla="*/ 9 w 669"/>
                <a:gd name="T65" fmla="*/ 237 h 582"/>
                <a:gd name="T66" fmla="*/ 22 w 669"/>
                <a:gd name="T67" fmla="*/ 285 h 582"/>
                <a:gd name="T68" fmla="*/ 50 w 669"/>
                <a:gd name="T69" fmla="*/ 330 h 582"/>
                <a:gd name="T70" fmla="*/ 81 w 669"/>
                <a:gd name="T71" fmla="*/ 375 h 582"/>
                <a:gd name="T72" fmla="*/ 125 w 669"/>
                <a:gd name="T73" fmla="*/ 419 h 582"/>
                <a:gd name="T74" fmla="*/ 169 w 669"/>
                <a:gd name="T75" fmla="*/ 457 h 582"/>
                <a:gd name="T76" fmla="*/ 217 w 669"/>
                <a:gd name="T77" fmla="*/ 488 h 582"/>
                <a:gd name="T78" fmla="*/ 266 w 669"/>
                <a:gd name="T79" fmla="*/ 514 h 582"/>
                <a:gd name="T80" fmla="*/ 310 w 669"/>
                <a:gd name="T81" fmla="*/ 534 h 582"/>
                <a:gd name="T82" fmla="*/ 369 w 669"/>
                <a:gd name="T83" fmla="*/ 549 h 582"/>
                <a:gd name="T84" fmla="*/ 437 w 669"/>
                <a:gd name="T85" fmla="*/ 568 h 582"/>
                <a:gd name="T86" fmla="*/ 516 w 669"/>
                <a:gd name="T87" fmla="*/ 581 h 582"/>
                <a:gd name="T88" fmla="*/ 595 w 669"/>
                <a:gd name="T89" fmla="*/ 577 h 582"/>
                <a:gd name="T90" fmla="*/ 668 w 669"/>
                <a:gd name="T91" fmla="*/ 55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69" h="582">
                  <a:moveTo>
                    <a:pt x="668" y="553"/>
                  </a:moveTo>
                  <a:lnTo>
                    <a:pt x="668" y="450"/>
                  </a:lnTo>
                  <a:lnTo>
                    <a:pt x="562" y="435"/>
                  </a:lnTo>
                  <a:lnTo>
                    <a:pt x="448" y="420"/>
                  </a:lnTo>
                  <a:lnTo>
                    <a:pt x="367" y="400"/>
                  </a:lnTo>
                  <a:lnTo>
                    <a:pt x="314" y="378"/>
                  </a:lnTo>
                  <a:lnTo>
                    <a:pt x="257" y="349"/>
                  </a:lnTo>
                  <a:lnTo>
                    <a:pt x="220" y="314"/>
                  </a:lnTo>
                  <a:lnTo>
                    <a:pt x="193" y="274"/>
                  </a:lnTo>
                  <a:lnTo>
                    <a:pt x="180" y="231"/>
                  </a:lnTo>
                  <a:lnTo>
                    <a:pt x="180" y="189"/>
                  </a:lnTo>
                  <a:lnTo>
                    <a:pt x="193" y="165"/>
                  </a:lnTo>
                  <a:lnTo>
                    <a:pt x="209" y="143"/>
                  </a:lnTo>
                  <a:lnTo>
                    <a:pt x="255" y="127"/>
                  </a:lnTo>
                  <a:lnTo>
                    <a:pt x="297" y="127"/>
                  </a:lnTo>
                  <a:lnTo>
                    <a:pt x="345" y="141"/>
                  </a:lnTo>
                  <a:lnTo>
                    <a:pt x="396" y="156"/>
                  </a:lnTo>
                  <a:lnTo>
                    <a:pt x="448" y="163"/>
                  </a:lnTo>
                  <a:lnTo>
                    <a:pt x="477" y="125"/>
                  </a:lnTo>
                  <a:lnTo>
                    <a:pt x="464" y="86"/>
                  </a:lnTo>
                  <a:lnTo>
                    <a:pt x="415" y="42"/>
                  </a:lnTo>
                  <a:lnTo>
                    <a:pt x="363" y="18"/>
                  </a:lnTo>
                  <a:lnTo>
                    <a:pt x="319" y="7"/>
                  </a:lnTo>
                  <a:lnTo>
                    <a:pt x="273" y="2"/>
                  </a:lnTo>
                  <a:lnTo>
                    <a:pt x="222" y="0"/>
                  </a:lnTo>
                  <a:lnTo>
                    <a:pt x="176" y="4"/>
                  </a:lnTo>
                  <a:lnTo>
                    <a:pt x="136" y="15"/>
                  </a:lnTo>
                  <a:lnTo>
                    <a:pt x="86" y="33"/>
                  </a:lnTo>
                  <a:lnTo>
                    <a:pt x="50" y="66"/>
                  </a:lnTo>
                  <a:lnTo>
                    <a:pt x="22" y="99"/>
                  </a:lnTo>
                  <a:lnTo>
                    <a:pt x="6" y="145"/>
                  </a:lnTo>
                  <a:lnTo>
                    <a:pt x="0" y="189"/>
                  </a:lnTo>
                  <a:lnTo>
                    <a:pt x="9" y="237"/>
                  </a:lnTo>
                  <a:lnTo>
                    <a:pt x="22" y="285"/>
                  </a:lnTo>
                  <a:lnTo>
                    <a:pt x="50" y="330"/>
                  </a:lnTo>
                  <a:lnTo>
                    <a:pt x="81" y="375"/>
                  </a:lnTo>
                  <a:lnTo>
                    <a:pt x="125" y="419"/>
                  </a:lnTo>
                  <a:lnTo>
                    <a:pt x="169" y="457"/>
                  </a:lnTo>
                  <a:lnTo>
                    <a:pt x="217" y="488"/>
                  </a:lnTo>
                  <a:lnTo>
                    <a:pt x="266" y="514"/>
                  </a:lnTo>
                  <a:lnTo>
                    <a:pt x="310" y="534"/>
                  </a:lnTo>
                  <a:lnTo>
                    <a:pt x="369" y="549"/>
                  </a:lnTo>
                  <a:lnTo>
                    <a:pt x="437" y="568"/>
                  </a:lnTo>
                  <a:lnTo>
                    <a:pt x="516" y="581"/>
                  </a:lnTo>
                  <a:lnTo>
                    <a:pt x="595" y="577"/>
                  </a:lnTo>
                  <a:lnTo>
                    <a:pt x="668" y="5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1365" y="583"/>
              <a:ext cx="1413" cy="549"/>
            </a:xfrm>
            <a:custGeom>
              <a:avLst/>
              <a:gdLst>
                <a:gd name="T0" fmla="*/ 1412 w 1413"/>
                <a:gd name="T1" fmla="*/ 548 h 549"/>
                <a:gd name="T2" fmla="*/ 1316 w 1413"/>
                <a:gd name="T3" fmla="*/ 537 h 549"/>
                <a:gd name="T4" fmla="*/ 1237 w 1413"/>
                <a:gd name="T5" fmla="*/ 524 h 549"/>
                <a:gd name="T6" fmla="*/ 1179 w 1413"/>
                <a:gd name="T7" fmla="*/ 511 h 549"/>
                <a:gd name="T8" fmla="*/ 1118 w 1413"/>
                <a:gd name="T9" fmla="*/ 499 h 549"/>
                <a:gd name="T10" fmla="*/ 1060 w 1413"/>
                <a:gd name="T11" fmla="*/ 493 h 549"/>
                <a:gd name="T12" fmla="*/ 1000 w 1413"/>
                <a:gd name="T13" fmla="*/ 495 h 549"/>
                <a:gd name="T14" fmla="*/ 939 w 1413"/>
                <a:gd name="T15" fmla="*/ 499 h 549"/>
                <a:gd name="T16" fmla="*/ 894 w 1413"/>
                <a:gd name="T17" fmla="*/ 482 h 549"/>
                <a:gd name="T18" fmla="*/ 962 w 1413"/>
                <a:gd name="T19" fmla="*/ 440 h 549"/>
                <a:gd name="T20" fmla="*/ 1005 w 1413"/>
                <a:gd name="T21" fmla="*/ 411 h 549"/>
                <a:gd name="T22" fmla="*/ 1043 w 1413"/>
                <a:gd name="T23" fmla="*/ 381 h 549"/>
                <a:gd name="T24" fmla="*/ 1069 w 1413"/>
                <a:gd name="T25" fmla="*/ 348 h 549"/>
                <a:gd name="T26" fmla="*/ 962 w 1413"/>
                <a:gd name="T27" fmla="*/ 383 h 549"/>
                <a:gd name="T28" fmla="*/ 855 w 1413"/>
                <a:gd name="T29" fmla="*/ 418 h 549"/>
                <a:gd name="T30" fmla="*/ 783 w 1413"/>
                <a:gd name="T31" fmla="*/ 436 h 549"/>
                <a:gd name="T32" fmla="*/ 670 w 1413"/>
                <a:gd name="T33" fmla="*/ 449 h 549"/>
                <a:gd name="T34" fmla="*/ 597 w 1413"/>
                <a:gd name="T35" fmla="*/ 449 h 549"/>
                <a:gd name="T36" fmla="*/ 531 w 1413"/>
                <a:gd name="T37" fmla="*/ 444 h 549"/>
                <a:gd name="T38" fmla="*/ 486 w 1413"/>
                <a:gd name="T39" fmla="*/ 427 h 549"/>
                <a:gd name="T40" fmla="*/ 459 w 1413"/>
                <a:gd name="T41" fmla="*/ 407 h 549"/>
                <a:gd name="T42" fmla="*/ 527 w 1413"/>
                <a:gd name="T43" fmla="*/ 389 h 549"/>
                <a:gd name="T44" fmla="*/ 572 w 1413"/>
                <a:gd name="T45" fmla="*/ 365 h 549"/>
                <a:gd name="T46" fmla="*/ 599 w 1413"/>
                <a:gd name="T47" fmla="*/ 339 h 549"/>
                <a:gd name="T48" fmla="*/ 634 w 1413"/>
                <a:gd name="T49" fmla="*/ 308 h 549"/>
                <a:gd name="T50" fmla="*/ 544 w 1413"/>
                <a:gd name="T51" fmla="*/ 334 h 549"/>
                <a:gd name="T52" fmla="*/ 463 w 1413"/>
                <a:gd name="T53" fmla="*/ 348 h 549"/>
                <a:gd name="T54" fmla="*/ 378 w 1413"/>
                <a:gd name="T55" fmla="*/ 356 h 549"/>
                <a:gd name="T56" fmla="*/ 303 w 1413"/>
                <a:gd name="T57" fmla="*/ 352 h 549"/>
                <a:gd name="T58" fmla="*/ 254 w 1413"/>
                <a:gd name="T59" fmla="*/ 334 h 549"/>
                <a:gd name="T60" fmla="*/ 233 w 1413"/>
                <a:gd name="T61" fmla="*/ 312 h 549"/>
                <a:gd name="T62" fmla="*/ 281 w 1413"/>
                <a:gd name="T63" fmla="*/ 291 h 549"/>
                <a:gd name="T64" fmla="*/ 313 w 1413"/>
                <a:gd name="T65" fmla="*/ 269 h 549"/>
                <a:gd name="T66" fmla="*/ 341 w 1413"/>
                <a:gd name="T67" fmla="*/ 244 h 549"/>
                <a:gd name="T68" fmla="*/ 339 w 1413"/>
                <a:gd name="T69" fmla="*/ 229 h 549"/>
                <a:gd name="T70" fmla="*/ 262 w 1413"/>
                <a:gd name="T71" fmla="*/ 246 h 549"/>
                <a:gd name="T72" fmla="*/ 179 w 1413"/>
                <a:gd name="T73" fmla="*/ 255 h 549"/>
                <a:gd name="T74" fmla="*/ 109 w 1413"/>
                <a:gd name="T75" fmla="*/ 254 h 549"/>
                <a:gd name="T76" fmla="*/ 51 w 1413"/>
                <a:gd name="T77" fmla="*/ 244 h 549"/>
                <a:gd name="T78" fmla="*/ 19 w 1413"/>
                <a:gd name="T79" fmla="*/ 229 h 549"/>
                <a:gd name="T80" fmla="*/ 0 w 1413"/>
                <a:gd name="T81" fmla="*/ 205 h 549"/>
                <a:gd name="T82" fmla="*/ 120 w 1413"/>
                <a:gd name="T83" fmla="*/ 187 h 549"/>
                <a:gd name="T84" fmla="*/ 309 w 1413"/>
                <a:gd name="T85" fmla="*/ 156 h 549"/>
                <a:gd name="T86" fmla="*/ 544 w 1413"/>
                <a:gd name="T87" fmla="*/ 119 h 549"/>
                <a:gd name="T88" fmla="*/ 742 w 1413"/>
                <a:gd name="T89" fmla="*/ 71 h 549"/>
                <a:gd name="T90" fmla="*/ 926 w 1413"/>
                <a:gd name="T91" fmla="*/ 26 h 549"/>
                <a:gd name="T92" fmla="*/ 1020 w 1413"/>
                <a:gd name="T93" fmla="*/ 9 h 549"/>
                <a:gd name="T94" fmla="*/ 1098 w 1413"/>
                <a:gd name="T95" fmla="*/ 0 h 549"/>
                <a:gd name="T96" fmla="*/ 1165 w 1413"/>
                <a:gd name="T97" fmla="*/ 2 h 549"/>
                <a:gd name="T98" fmla="*/ 1211 w 1413"/>
                <a:gd name="T99" fmla="*/ 7 h 549"/>
                <a:gd name="T100" fmla="*/ 1254 w 1413"/>
                <a:gd name="T101" fmla="*/ 27 h 549"/>
                <a:gd name="T102" fmla="*/ 1288 w 1413"/>
                <a:gd name="T103" fmla="*/ 71 h 549"/>
                <a:gd name="T104" fmla="*/ 1301 w 1413"/>
                <a:gd name="T105" fmla="*/ 117 h 549"/>
                <a:gd name="T106" fmla="*/ 1316 w 1413"/>
                <a:gd name="T107" fmla="*/ 148 h 549"/>
                <a:gd name="T108" fmla="*/ 1344 w 1413"/>
                <a:gd name="T109" fmla="*/ 159 h 549"/>
                <a:gd name="T110" fmla="*/ 1384 w 1413"/>
                <a:gd name="T111" fmla="*/ 156 h 549"/>
                <a:gd name="T112" fmla="*/ 1412 w 1413"/>
                <a:gd name="T113" fmla="*/ 145 h 549"/>
                <a:gd name="T114" fmla="*/ 1412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1412" y="548"/>
                  </a:moveTo>
                  <a:lnTo>
                    <a:pt x="1316" y="537"/>
                  </a:lnTo>
                  <a:lnTo>
                    <a:pt x="1237" y="524"/>
                  </a:lnTo>
                  <a:lnTo>
                    <a:pt x="1179" y="511"/>
                  </a:lnTo>
                  <a:lnTo>
                    <a:pt x="1118" y="499"/>
                  </a:lnTo>
                  <a:lnTo>
                    <a:pt x="1060" y="493"/>
                  </a:lnTo>
                  <a:lnTo>
                    <a:pt x="1000" y="495"/>
                  </a:lnTo>
                  <a:lnTo>
                    <a:pt x="939" y="499"/>
                  </a:lnTo>
                  <a:lnTo>
                    <a:pt x="894" y="482"/>
                  </a:lnTo>
                  <a:lnTo>
                    <a:pt x="962" y="440"/>
                  </a:lnTo>
                  <a:lnTo>
                    <a:pt x="1005" y="411"/>
                  </a:lnTo>
                  <a:lnTo>
                    <a:pt x="1043" y="381"/>
                  </a:lnTo>
                  <a:lnTo>
                    <a:pt x="1069" y="348"/>
                  </a:lnTo>
                  <a:lnTo>
                    <a:pt x="962" y="383"/>
                  </a:lnTo>
                  <a:lnTo>
                    <a:pt x="855" y="418"/>
                  </a:lnTo>
                  <a:lnTo>
                    <a:pt x="783" y="436"/>
                  </a:lnTo>
                  <a:lnTo>
                    <a:pt x="670" y="449"/>
                  </a:lnTo>
                  <a:lnTo>
                    <a:pt x="597" y="449"/>
                  </a:lnTo>
                  <a:lnTo>
                    <a:pt x="531" y="444"/>
                  </a:lnTo>
                  <a:lnTo>
                    <a:pt x="486" y="427"/>
                  </a:lnTo>
                  <a:lnTo>
                    <a:pt x="459" y="407"/>
                  </a:lnTo>
                  <a:lnTo>
                    <a:pt x="527" y="389"/>
                  </a:lnTo>
                  <a:lnTo>
                    <a:pt x="572" y="365"/>
                  </a:lnTo>
                  <a:lnTo>
                    <a:pt x="599" y="339"/>
                  </a:lnTo>
                  <a:lnTo>
                    <a:pt x="634" y="308"/>
                  </a:lnTo>
                  <a:lnTo>
                    <a:pt x="544" y="334"/>
                  </a:lnTo>
                  <a:lnTo>
                    <a:pt x="463" y="348"/>
                  </a:lnTo>
                  <a:lnTo>
                    <a:pt x="378" y="356"/>
                  </a:lnTo>
                  <a:lnTo>
                    <a:pt x="303" y="352"/>
                  </a:lnTo>
                  <a:lnTo>
                    <a:pt x="254" y="334"/>
                  </a:lnTo>
                  <a:lnTo>
                    <a:pt x="233" y="312"/>
                  </a:lnTo>
                  <a:lnTo>
                    <a:pt x="281" y="291"/>
                  </a:lnTo>
                  <a:lnTo>
                    <a:pt x="313" y="269"/>
                  </a:lnTo>
                  <a:lnTo>
                    <a:pt x="341" y="244"/>
                  </a:lnTo>
                  <a:lnTo>
                    <a:pt x="339" y="229"/>
                  </a:lnTo>
                  <a:lnTo>
                    <a:pt x="262" y="246"/>
                  </a:lnTo>
                  <a:lnTo>
                    <a:pt x="179" y="255"/>
                  </a:lnTo>
                  <a:lnTo>
                    <a:pt x="109" y="254"/>
                  </a:lnTo>
                  <a:lnTo>
                    <a:pt x="51" y="244"/>
                  </a:lnTo>
                  <a:lnTo>
                    <a:pt x="19" y="229"/>
                  </a:lnTo>
                  <a:lnTo>
                    <a:pt x="0" y="205"/>
                  </a:lnTo>
                  <a:lnTo>
                    <a:pt x="120" y="187"/>
                  </a:lnTo>
                  <a:lnTo>
                    <a:pt x="309" y="156"/>
                  </a:lnTo>
                  <a:lnTo>
                    <a:pt x="544" y="119"/>
                  </a:lnTo>
                  <a:lnTo>
                    <a:pt x="742" y="71"/>
                  </a:lnTo>
                  <a:lnTo>
                    <a:pt x="926" y="26"/>
                  </a:lnTo>
                  <a:lnTo>
                    <a:pt x="1020" y="9"/>
                  </a:lnTo>
                  <a:lnTo>
                    <a:pt x="1098" y="0"/>
                  </a:lnTo>
                  <a:lnTo>
                    <a:pt x="1165" y="2"/>
                  </a:lnTo>
                  <a:lnTo>
                    <a:pt x="1211" y="7"/>
                  </a:lnTo>
                  <a:lnTo>
                    <a:pt x="1254" y="27"/>
                  </a:lnTo>
                  <a:lnTo>
                    <a:pt x="1288" y="71"/>
                  </a:lnTo>
                  <a:lnTo>
                    <a:pt x="1301" y="117"/>
                  </a:lnTo>
                  <a:lnTo>
                    <a:pt x="1316" y="148"/>
                  </a:lnTo>
                  <a:lnTo>
                    <a:pt x="1344" y="159"/>
                  </a:lnTo>
                  <a:lnTo>
                    <a:pt x="1384" y="156"/>
                  </a:lnTo>
                  <a:lnTo>
                    <a:pt x="1412" y="145"/>
                  </a:lnTo>
                  <a:lnTo>
                    <a:pt x="1412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2785" y="355"/>
              <a:ext cx="187" cy="1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2976" y="583"/>
              <a:ext cx="1413" cy="549"/>
            </a:xfrm>
            <a:custGeom>
              <a:avLst/>
              <a:gdLst>
                <a:gd name="T0" fmla="*/ 0 w 1413"/>
                <a:gd name="T1" fmla="*/ 548 h 549"/>
                <a:gd name="T2" fmla="*/ 96 w 1413"/>
                <a:gd name="T3" fmla="*/ 537 h 549"/>
                <a:gd name="T4" fmla="*/ 175 w 1413"/>
                <a:gd name="T5" fmla="*/ 524 h 549"/>
                <a:gd name="T6" fmla="*/ 233 w 1413"/>
                <a:gd name="T7" fmla="*/ 511 h 549"/>
                <a:gd name="T8" fmla="*/ 294 w 1413"/>
                <a:gd name="T9" fmla="*/ 499 h 549"/>
                <a:gd name="T10" fmla="*/ 352 w 1413"/>
                <a:gd name="T11" fmla="*/ 493 h 549"/>
                <a:gd name="T12" fmla="*/ 412 w 1413"/>
                <a:gd name="T13" fmla="*/ 495 h 549"/>
                <a:gd name="T14" fmla="*/ 473 w 1413"/>
                <a:gd name="T15" fmla="*/ 499 h 549"/>
                <a:gd name="T16" fmla="*/ 518 w 1413"/>
                <a:gd name="T17" fmla="*/ 482 h 549"/>
                <a:gd name="T18" fmla="*/ 450 w 1413"/>
                <a:gd name="T19" fmla="*/ 440 h 549"/>
                <a:gd name="T20" fmla="*/ 407 w 1413"/>
                <a:gd name="T21" fmla="*/ 411 h 549"/>
                <a:gd name="T22" fmla="*/ 369 w 1413"/>
                <a:gd name="T23" fmla="*/ 381 h 549"/>
                <a:gd name="T24" fmla="*/ 343 w 1413"/>
                <a:gd name="T25" fmla="*/ 348 h 549"/>
                <a:gd name="T26" fmla="*/ 450 w 1413"/>
                <a:gd name="T27" fmla="*/ 383 h 549"/>
                <a:gd name="T28" fmla="*/ 557 w 1413"/>
                <a:gd name="T29" fmla="*/ 418 h 549"/>
                <a:gd name="T30" fmla="*/ 629 w 1413"/>
                <a:gd name="T31" fmla="*/ 436 h 549"/>
                <a:gd name="T32" fmla="*/ 742 w 1413"/>
                <a:gd name="T33" fmla="*/ 449 h 549"/>
                <a:gd name="T34" fmla="*/ 815 w 1413"/>
                <a:gd name="T35" fmla="*/ 449 h 549"/>
                <a:gd name="T36" fmla="*/ 881 w 1413"/>
                <a:gd name="T37" fmla="*/ 444 h 549"/>
                <a:gd name="T38" fmla="*/ 926 w 1413"/>
                <a:gd name="T39" fmla="*/ 427 h 549"/>
                <a:gd name="T40" fmla="*/ 953 w 1413"/>
                <a:gd name="T41" fmla="*/ 407 h 549"/>
                <a:gd name="T42" fmla="*/ 885 w 1413"/>
                <a:gd name="T43" fmla="*/ 389 h 549"/>
                <a:gd name="T44" fmla="*/ 840 w 1413"/>
                <a:gd name="T45" fmla="*/ 365 h 549"/>
                <a:gd name="T46" fmla="*/ 809 w 1413"/>
                <a:gd name="T47" fmla="*/ 339 h 549"/>
                <a:gd name="T48" fmla="*/ 778 w 1413"/>
                <a:gd name="T49" fmla="*/ 308 h 549"/>
                <a:gd name="T50" fmla="*/ 868 w 1413"/>
                <a:gd name="T51" fmla="*/ 334 h 549"/>
                <a:gd name="T52" fmla="*/ 949 w 1413"/>
                <a:gd name="T53" fmla="*/ 348 h 549"/>
                <a:gd name="T54" fmla="*/ 1034 w 1413"/>
                <a:gd name="T55" fmla="*/ 356 h 549"/>
                <a:gd name="T56" fmla="*/ 1109 w 1413"/>
                <a:gd name="T57" fmla="*/ 352 h 549"/>
                <a:gd name="T58" fmla="*/ 1158 w 1413"/>
                <a:gd name="T59" fmla="*/ 334 h 549"/>
                <a:gd name="T60" fmla="*/ 1179 w 1413"/>
                <a:gd name="T61" fmla="*/ 312 h 549"/>
                <a:gd name="T62" fmla="*/ 1131 w 1413"/>
                <a:gd name="T63" fmla="*/ 291 h 549"/>
                <a:gd name="T64" fmla="*/ 1099 w 1413"/>
                <a:gd name="T65" fmla="*/ 269 h 549"/>
                <a:gd name="T66" fmla="*/ 1071 w 1413"/>
                <a:gd name="T67" fmla="*/ 244 h 549"/>
                <a:gd name="T68" fmla="*/ 1073 w 1413"/>
                <a:gd name="T69" fmla="*/ 229 h 549"/>
                <a:gd name="T70" fmla="*/ 1150 w 1413"/>
                <a:gd name="T71" fmla="*/ 246 h 549"/>
                <a:gd name="T72" fmla="*/ 1233 w 1413"/>
                <a:gd name="T73" fmla="*/ 255 h 549"/>
                <a:gd name="T74" fmla="*/ 1311 w 1413"/>
                <a:gd name="T75" fmla="*/ 253 h 549"/>
                <a:gd name="T76" fmla="*/ 1361 w 1413"/>
                <a:gd name="T77" fmla="*/ 244 h 549"/>
                <a:gd name="T78" fmla="*/ 1393 w 1413"/>
                <a:gd name="T79" fmla="*/ 229 h 549"/>
                <a:gd name="T80" fmla="*/ 1412 w 1413"/>
                <a:gd name="T81" fmla="*/ 205 h 549"/>
                <a:gd name="T82" fmla="*/ 1292 w 1413"/>
                <a:gd name="T83" fmla="*/ 187 h 549"/>
                <a:gd name="T84" fmla="*/ 1087 w 1413"/>
                <a:gd name="T85" fmla="*/ 158 h 549"/>
                <a:gd name="T86" fmla="*/ 868 w 1413"/>
                <a:gd name="T87" fmla="*/ 119 h 549"/>
                <a:gd name="T88" fmla="*/ 670 w 1413"/>
                <a:gd name="T89" fmla="*/ 71 h 549"/>
                <a:gd name="T90" fmla="*/ 486 w 1413"/>
                <a:gd name="T91" fmla="*/ 26 h 549"/>
                <a:gd name="T92" fmla="*/ 392 w 1413"/>
                <a:gd name="T93" fmla="*/ 9 h 549"/>
                <a:gd name="T94" fmla="*/ 314 w 1413"/>
                <a:gd name="T95" fmla="*/ 0 h 549"/>
                <a:gd name="T96" fmla="*/ 247 w 1413"/>
                <a:gd name="T97" fmla="*/ 2 h 549"/>
                <a:gd name="T98" fmla="*/ 201 w 1413"/>
                <a:gd name="T99" fmla="*/ 7 h 549"/>
                <a:gd name="T100" fmla="*/ 158 w 1413"/>
                <a:gd name="T101" fmla="*/ 27 h 549"/>
                <a:gd name="T102" fmla="*/ 124 w 1413"/>
                <a:gd name="T103" fmla="*/ 71 h 549"/>
                <a:gd name="T104" fmla="*/ 111 w 1413"/>
                <a:gd name="T105" fmla="*/ 117 h 549"/>
                <a:gd name="T106" fmla="*/ 96 w 1413"/>
                <a:gd name="T107" fmla="*/ 148 h 549"/>
                <a:gd name="T108" fmla="*/ 68 w 1413"/>
                <a:gd name="T109" fmla="*/ 159 h 549"/>
                <a:gd name="T110" fmla="*/ 28 w 1413"/>
                <a:gd name="T111" fmla="*/ 156 h 549"/>
                <a:gd name="T112" fmla="*/ 0 w 1413"/>
                <a:gd name="T113" fmla="*/ 145 h 549"/>
                <a:gd name="T114" fmla="*/ 0 w 1413"/>
                <a:gd name="T115" fmla="*/ 548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13" h="549">
                  <a:moveTo>
                    <a:pt x="0" y="548"/>
                  </a:moveTo>
                  <a:lnTo>
                    <a:pt x="96" y="537"/>
                  </a:lnTo>
                  <a:lnTo>
                    <a:pt x="175" y="524"/>
                  </a:lnTo>
                  <a:lnTo>
                    <a:pt x="233" y="511"/>
                  </a:lnTo>
                  <a:lnTo>
                    <a:pt x="294" y="499"/>
                  </a:lnTo>
                  <a:lnTo>
                    <a:pt x="352" y="493"/>
                  </a:lnTo>
                  <a:lnTo>
                    <a:pt x="412" y="495"/>
                  </a:lnTo>
                  <a:lnTo>
                    <a:pt x="473" y="499"/>
                  </a:lnTo>
                  <a:lnTo>
                    <a:pt x="518" y="482"/>
                  </a:lnTo>
                  <a:lnTo>
                    <a:pt x="450" y="440"/>
                  </a:lnTo>
                  <a:lnTo>
                    <a:pt x="407" y="411"/>
                  </a:lnTo>
                  <a:lnTo>
                    <a:pt x="369" y="381"/>
                  </a:lnTo>
                  <a:lnTo>
                    <a:pt x="343" y="348"/>
                  </a:lnTo>
                  <a:lnTo>
                    <a:pt x="450" y="383"/>
                  </a:lnTo>
                  <a:lnTo>
                    <a:pt x="557" y="418"/>
                  </a:lnTo>
                  <a:lnTo>
                    <a:pt x="629" y="436"/>
                  </a:lnTo>
                  <a:lnTo>
                    <a:pt x="742" y="449"/>
                  </a:lnTo>
                  <a:lnTo>
                    <a:pt x="815" y="449"/>
                  </a:lnTo>
                  <a:lnTo>
                    <a:pt x="881" y="444"/>
                  </a:lnTo>
                  <a:lnTo>
                    <a:pt x="926" y="427"/>
                  </a:lnTo>
                  <a:lnTo>
                    <a:pt x="953" y="407"/>
                  </a:lnTo>
                  <a:lnTo>
                    <a:pt x="885" y="389"/>
                  </a:lnTo>
                  <a:lnTo>
                    <a:pt x="840" y="365"/>
                  </a:lnTo>
                  <a:lnTo>
                    <a:pt x="809" y="339"/>
                  </a:lnTo>
                  <a:lnTo>
                    <a:pt x="778" y="308"/>
                  </a:lnTo>
                  <a:lnTo>
                    <a:pt x="868" y="334"/>
                  </a:lnTo>
                  <a:lnTo>
                    <a:pt x="949" y="348"/>
                  </a:lnTo>
                  <a:lnTo>
                    <a:pt x="1034" y="356"/>
                  </a:lnTo>
                  <a:lnTo>
                    <a:pt x="1109" y="352"/>
                  </a:lnTo>
                  <a:lnTo>
                    <a:pt x="1158" y="334"/>
                  </a:lnTo>
                  <a:lnTo>
                    <a:pt x="1179" y="312"/>
                  </a:lnTo>
                  <a:lnTo>
                    <a:pt x="1131" y="291"/>
                  </a:lnTo>
                  <a:lnTo>
                    <a:pt x="1099" y="269"/>
                  </a:lnTo>
                  <a:lnTo>
                    <a:pt x="1071" y="244"/>
                  </a:lnTo>
                  <a:lnTo>
                    <a:pt x="1073" y="229"/>
                  </a:lnTo>
                  <a:lnTo>
                    <a:pt x="1150" y="246"/>
                  </a:lnTo>
                  <a:lnTo>
                    <a:pt x="1233" y="255"/>
                  </a:lnTo>
                  <a:lnTo>
                    <a:pt x="1311" y="253"/>
                  </a:lnTo>
                  <a:lnTo>
                    <a:pt x="1361" y="244"/>
                  </a:lnTo>
                  <a:lnTo>
                    <a:pt x="1393" y="229"/>
                  </a:lnTo>
                  <a:lnTo>
                    <a:pt x="1412" y="205"/>
                  </a:lnTo>
                  <a:lnTo>
                    <a:pt x="1292" y="187"/>
                  </a:lnTo>
                  <a:lnTo>
                    <a:pt x="1087" y="158"/>
                  </a:lnTo>
                  <a:lnTo>
                    <a:pt x="868" y="119"/>
                  </a:lnTo>
                  <a:lnTo>
                    <a:pt x="670" y="71"/>
                  </a:lnTo>
                  <a:lnTo>
                    <a:pt x="486" y="26"/>
                  </a:lnTo>
                  <a:lnTo>
                    <a:pt x="392" y="9"/>
                  </a:lnTo>
                  <a:lnTo>
                    <a:pt x="314" y="0"/>
                  </a:lnTo>
                  <a:lnTo>
                    <a:pt x="247" y="2"/>
                  </a:lnTo>
                  <a:lnTo>
                    <a:pt x="201" y="7"/>
                  </a:lnTo>
                  <a:lnTo>
                    <a:pt x="158" y="27"/>
                  </a:lnTo>
                  <a:lnTo>
                    <a:pt x="124" y="71"/>
                  </a:lnTo>
                  <a:lnTo>
                    <a:pt x="111" y="117"/>
                  </a:lnTo>
                  <a:lnTo>
                    <a:pt x="96" y="148"/>
                  </a:lnTo>
                  <a:lnTo>
                    <a:pt x="68" y="159"/>
                  </a:lnTo>
                  <a:lnTo>
                    <a:pt x="28" y="156"/>
                  </a:lnTo>
                  <a:lnTo>
                    <a:pt x="0" y="145"/>
                  </a:lnTo>
                  <a:lnTo>
                    <a:pt x="0" y="54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1043" name="Rectangle 1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000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44" name="Rectangle 2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7165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45" name="Rectangle 2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BE7C1BBB-9379-4727-8260-284834B861D2}" type="slidenum">
              <a:rPr lang="en-GB" smtClean="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</a:endParaRPr>
          </a:p>
        </p:txBody>
      </p:sp>
      <p:sp>
        <p:nvSpPr>
          <p:cNvPr id="1047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96034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772816"/>
            <a:ext cx="7846640" cy="1656184"/>
          </a:xfrm>
        </p:spPr>
        <p:txBody>
          <a:bodyPr/>
          <a:lstStyle/>
          <a:p>
            <a:r>
              <a:rPr lang="en-GB" dirty="0" smtClean="0"/>
              <a:t>CLOSTRIDIA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KIMAIGA H.O</a:t>
            </a:r>
          </a:p>
          <a:p>
            <a:r>
              <a:rPr lang="en-US" b="1"/>
              <a:t>MBChB (University of Nairobi</a:t>
            </a:r>
            <a:r>
              <a:rPr lang="en-US" b="1" smtClean="0"/>
              <a:t>)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221396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152128"/>
          </a:xfrm>
        </p:spPr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712968" cy="4968552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u="sng" dirty="0">
                <a:effectLst/>
              </a:rPr>
              <a:t>HABITAT</a:t>
            </a:r>
          </a:p>
          <a:p>
            <a:pPr lvl="1"/>
            <a:r>
              <a:rPr lang="en-US" dirty="0">
                <a:effectLst/>
              </a:rPr>
              <a:t>Environment, decomposing animals and plants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Play role in putrefaction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Some species are normal flora of animals and human intestines – potential pathogens- cause contamination of environment when passed out with feces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dirty="0"/>
              <a:t>Most of the clostridia are saprophytes but a few are pathogenic for humans.</a:t>
            </a:r>
          </a:p>
          <a:p>
            <a:r>
              <a:rPr lang="en-US" dirty="0"/>
              <a:t>Those that are pathogens have primarily a saprophytic existence in nature and are opportunistic pathogens.</a:t>
            </a:r>
          </a:p>
          <a:p>
            <a:r>
              <a:rPr lang="en-US" i="1" dirty="0"/>
              <a:t>Clostridium </a:t>
            </a:r>
            <a:r>
              <a:rPr lang="en-US" i="1" dirty="0" err="1"/>
              <a:t>tetani</a:t>
            </a:r>
            <a:r>
              <a:rPr lang="en-US" dirty="0"/>
              <a:t> and </a:t>
            </a:r>
            <a:r>
              <a:rPr lang="en-US" i="1" dirty="0"/>
              <a:t>Clostridium </a:t>
            </a:r>
            <a:r>
              <a:rPr lang="en-US" i="1" dirty="0" err="1"/>
              <a:t>botulinum</a:t>
            </a:r>
            <a:r>
              <a:rPr lang="en-US" dirty="0"/>
              <a:t> produce the most potent biological toxins known to affect humans. As pathogens of tetanus and food-borne botulism, they owe their virulence almost entirely to their </a:t>
            </a:r>
            <a:r>
              <a:rPr lang="en-US" dirty="0" err="1"/>
              <a:t>toxigenicity</a:t>
            </a:r>
            <a:r>
              <a:rPr lang="en-US" dirty="0"/>
              <a:t>.</a:t>
            </a:r>
          </a:p>
          <a:p>
            <a:r>
              <a:rPr lang="en-US" dirty="0"/>
              <a:t>Other clostridia, however, are highly invasive under certain circumstances. </a:t>
            </a:r>
          </a:p>
          <a:p>
            <a:pPr lvl="1"/>
            <a:endParaRPr lang="en-GB" dirty="0">
              <a:effectLst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3236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ChangeArrowheads="1"/>
          </p:cNvSpPr>
          <p:nvPr/>
        </p:nvSpPr>
        <p:spPr bwMode="auto">
          <a:xfrm>
            <a:off x="228600" y="5298922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sz="2400" b="1" dirty="0" smtClean="0"/>
              <a:t>Stained </a:t>
            </a:r>
            <a:r>
              <a:rPr lang="en-US" sz="2400" b="1" dirty="0"/>
              <a:t>pus from a mixed anaerobic infection. At least three different clostridia are apparent.</a:t>
            </a:r>
          </a:p>
          <a:p>
            <a:pPr eaLnBrk="0" hangingPunct="0"/>
            <a:endParaRPr lang="en-US" sz="2400" b="1" dirty="0"/>
          </a:p>
        </p:txBody>
      </p:sp>
      <p:pic>
        <p:nvPicPr>
          <p:cNvPr id="173059" name="Picture 3" descr="Clostridi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"/>
            <a:ext cx="8229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54549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400050"/>
            <a:ext cx="8134672" cy="1143000"/>
          </a:xfrm>
        </p:spPr>
        <p:txBody>
          <a:bodyPr/>
          <a:lstStyle/>
          <a:p>
            <a:r>
              <a:rPr lang="en-US" dirty="0"/>
              <a:t>PATHOGENIC </a:t>
            </a:r>
            <a:r>
              <a:rPr lang="en-US" dirty="0" smtClean="0"/>
              <a:t>PROPERTIES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Mechanisms of </a:t>
            </a:r>
            <a:r>
              <a:rPr lang="en-US" dirty="0" err="1" smtClean="0"/>
              <a:t>Dx</a:t>
            </a:r>
            <a:r>
              <a:rPr lang="en-US" dirty="0" smtClean="0"/>
              <a:t> causation by pathogenic species include:</a:t>
            </a:r>
            <a:endParaRPr lang="en-GB" dirty="0" smtClean="0"/>
          </a:p>
          <a:p>
            <a:pPr lvl="1"/>
            <a:r>
              <a:rPr lang="en-US" dirty="0" smtClean="0"/>
              <a:t>The requirement of anaerobic conditions</a:t>
            </a:r>
            <a:endParaRPr lang="en-GB" dirty="0" smtClean="0"/>
          </a:p>
          <a:p>
            <a:pPr lvl="1"/>
            <a:r>
              <a:rPr lang="en-US" dirty="0" smtClean="0"/>
              <a:t>Capacity to form spores</a:t>
            </a:r>
            <a:endParaRPr lang="en-GB" dirty="0" smtClean="0"/>
          </a:p>
          <a:p>
            <a:pPr lvl="1"/>
            <a:r>
              <a:rPr lang="en-US" dirty="0" smtClean="0"/>
              <a:t>Capacity to produce potent exotoxins and other virulence factors especially aggressions.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093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1008112"/>
          </a:xfrm>
        </p:spPr>
        <p:txBody>
          <a:bodyPr/>
          <a:lstStyle/>
          <a:p>
            <a:r>
              <a:rPr lang="en-US" i="1" u="sng" dirty="0">
                <a:effectLst/>
              </a:rPr>
              <a:t>C</a:t>
            </a:r>
            <a:r>
              <a:rPr lang="en-US" i="1" u="sng" dirty="0" smtClean="0">
                <a:effectLst/>
              </a:rPr>
              <a:t>lostridium </a:t>
            </a:r>
            <a:r>
              <a:rPr lang="en-US" i="1" u="sng" dirty="0" err="1" smtClean="0">
                <a:effectLst/>
              </a:rPr>
              <a:t>perfringens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504056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effectLst/>
              </a:rPr>
              <a:t>Normal flora in large intestines in humans </a:t>
            </a:r>
            <a:r>
              <a:rPr lang="en-US" dirty="0" smtClean="0">
                <a:effectLst/>
              </a:rPr>
              <a:t>and animals </a:t>
            </a:r>
            <a:r>
              <a:rPr lang="en-US" dirty="0">
                <a:effectLst/>
              </a:rPr>
              <a:t>– passed out in feces</a:t>
            </a:r>
            <a:endParaRPr lang="en-GB" dirty="0">
              <a:effectLst/>
            </a:endParaRPr>
          </a:p>
          <a:p>
            <a:pPr lvl="0"/>
            <a:endParaRPr lang="en-US" dirty="0" smtClean="0">
              <a:effectLst/>
            </a:endParaRPr>
          </a:p>
          <a:p>
            <a:pPr marL="0" indent="0">
              <a:buNone/>
            </a:pPr>
            <a:r>
              <a:rPr lang="en-US" b="1" u="sng" dirty="0">
                <a:effectLst/>
              </a:rPr>
              <a:t>Microscopic appearance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Gram +</a:t>
            </a:r>
            <a:r>
              <a:rPr lang="en-US" dirty="0" err="1">
                <a:effectLst/>
              </a:rPr>
              <a:t>ve</a:t>
            </a:r>
            <a:r>
              <a:rPr lang="en-US" dirty="0">
                <a:effectLst/>
              </a:rPr>
              <a:t> bacilli form spores which are relatively large oval and centrally placed.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Capsulated in tissues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Forms spores in feces and in the environment. Does not </a:t>
            </a:r>
            <a:r>
              <a:rPr lang="en-US" dirty="0" smtClean="0">
                <a:effectLst/>
              </a:rPr>
              <a:t>form </a:t>
            </a:r>
            <a:r>
              <a:rPr lang="en-US" dirty="0">
                <a:effectLst/>
              </a:rPr>
              <a:t>spores in contaminated cooked food or tissues.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Non </a:t>
            </a:r>
            <a:r>
              <a:rPr lang="en-US" dirty="0" smtClean="0">
                <a:effectLst/>
              </a:rPr>
              <a:t>motile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6553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ChangeArrowheads="1"/>
          </p:cNvSpPr>
          <p:nvPr/>
        </p:nvSpPr>
        <p:spPr bwMode="auto">
          <a:xfrm>
            <a:off x="0" y="3595614"/>
            <a:ext cx="9144000" cy="346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dirty="0"/>
              <a:t>  </a:t>
            </a:r>
            <a:r>
              <a:rPr lang="en-US" sz="12300" dirty="0"/>
              <a:t> </a:t>
            </a:r>
            <a:r>
              <a:rPr lang="en-US" dirty="0"/>
              <a:t>                                                      </a:t>
            </a:r>
          </a:p>
          <a:p>
            <a:pPr eaLnBrk="0" hangingPunct="0"/>
            <a:r>
              <a:rPr lang="en-US" sz="2400" b="1" i="1" dirty="0"/>
              <a:t>Clostridium </a:t>
            </a:r>
            <a:r>
              <a:rPr lang="en-US" sz="2400" b="1" i="1" dirty="0" err="1"/>
              <a:t>perfringens</a:t>
            </a:r>
            <a:r>
              <a:rPr lang="en-US" sz="2400" b="1" i="1" dirty="0"/>
              <a:t>,</a:t>
            </a:r>
            <a:r>
              <a:rPr lang="en-US" sz="2400" b="1" dirty="0"/>
              <a:t> Gram Stain. Most clostridia are </a:t>
            </a:r>
            <a:r>
              <a:rPr lang="en-US" sz="2400" b="1" dirty="0" err="1"/>
              <a:t>reknowned</a:t>
            </a:r>
            <a:r>
              <a:rPr lang="en-US" sz="2400" b="1" dirty="0"/>
              <a:t> for staining "Gram-</a:t>
            </a:r>
            <a:r>
              <a:rPr lang="en-US" sz="2400" b="1" dirty="0" err="1"/>
              <a:t>variable".culture</a:t>
            </a:r>
            <a:r>
              <a:rPr lang="en-US" sz="2400" b="1" dirty="0"/>
              <a:t> from canned beef.</a:t>
            </a:r>
            <a:r>
              <a:rPr lang="en-US" sz="2400" dirty="0"/>
              <a:t> </a:t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177155" name="Picture 3" descr="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85800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76645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040560"/>
          </a:xfrm>
        </p:spPr>
        <p:txBody>
          <a:bodyPr/>
          <a:lstStyle/>
          <a:p>
            <a:pPr lvl="0"/>
            <a:r>
              <a:rPr lang="en-US" sz="2400" dirty="0" smtClean="0">
                <a:effectLst/>
              </a:rPr>
              <a:t>Antigens</a:t>
            </a:r>
            <a:endParaRPr lang="en-GB" sz="24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Soluble antigens released</a:t>
            </a:r>
            <a:endParaRPr lang="en-GB" sz="20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5 different antigen identified – Used as a basis for classification into serotypes.</a:t>
            </a:r>
            <a:endParaRPr lang="en-GB" sz="2000" dirty="0">
              <a:effectLst/>
            </a:endParaRPr>
          </a:p>
          <a:p>
            <a:r>
              <a:rPr lang="en-US" sz="2400" dirty="0">
                <a:effectLst/>
              </a:rPr>
              <a:t>5 serotypes A-E</a:t>
            </a:r>
            <a:endParaRPr lang="en-GB" sz="2400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0040206"/>
              </p:ext>
            </p:extLst>
          </p:nvPr>
        </p:nvGraphicFramePr>
        <p:xfrm>
          <a:off x="1259632" y="3933056"/>
          <a:ext cx="6480720" cy="2108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82605"/>
                <a:gridCol w="3498115"/>
              </a:tblGrid>
              <a:tr h="5314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SEROTYPES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ANTIGENS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Alpha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Alpha, beta &amp; epsion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Alpha, beta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Alpha, epsion</a:t>
                      </a:r>
                      <a:endParaRPr lang="en-GB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GB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11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1008112"/>
          </a:xfrm>
        </p:spPr>
        <p:txBody>
          <a:bodyPr/>
          <a:lstStyle/>
          <a:p>
            <a:r>
              <a:rPr lang="en-US" u="sng" dirty="0">
                <a:effectLst/>
              </a:rPr>
              <a:t>PATHOGENIC </a:t>
            </a:r>
            <a:r>
              <a:rPr lang="en-US" u="sng" dirty="0" smtClean="0">
                <a:effectLst/>
              </a:rPr>
              <a:t>PROPERTIES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504056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>
                <a:effectLst/>
              </a:rPr>
              <a:t>Ability </a:t>
            </a:r>
            <a:r>
              <a:rPr lang="en-US" dirty="0">
                <a:effectLst/>
              </a:rPr>
              <a:t>to form spores increases the chances of survival and enhances transmission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The ability to release exotoxins </a:t>
            </a:r>
            <a:endParaRPr lang="en-US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Serotypes differ in the types of exotoxins they release.</a:t>
            </a:r>
            <a:endParaRPr lang="en-GB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Toxins </a:t>
            </a:r>
            <a:r>
              <a:rPr lang="en-US" dirty="0">
                <a:effectLst/>
              </a:rPr>
              <a:t>have different mechanisms of action can be </a:t>
            </a:r>
            <a:r>
              <a:rPr lang="en-US" dirty="0" err="1">
                <a:effectLst/>
              </a:rPr>
              <a:t>haemolytic</a:t>
            </a:r>
            <a:r>
              <a:rPr lang="en-US" dirty="0">
                <a:effectLst/>
              </a:rPr>
              <a:t>, lethal or have enzymatic activities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Other virulence products include; </a:t>
            </a:r>
            <a:r>
              <a:rPr lang="en-US" dirty="0" err="1">
                <a:effectLst/>
              </a:rPr>
              <a:t>DNAse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Hyalurinidase</a:t>
            </a:r>
            <a:r>
              <a:rPr lang="en-US" dirty="0">
                <a:effectLst/>
              </a:rPr>
              <a:t>, collagenase proteases, </a:t>
            </a:r>
            <a:r>
              <a:rPr lang="en-US" dirty="0" smtClean="0">
                <a:effectLst/>
              </a:rPr>
              <a:t>lipases and collagenase which contribute to invasive process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Enterotoxins – produced by certain strains which can contaminate meat.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Has capacity to invade the blood circulatory system.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02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5976664"/>
          </a:xfrm>
        </p:spPr>
        <p:txBody>
          <a:bodyPr/>
          <a:lstStyle/>
          <a:p>
            <a:r>
              <a:rPr lang="en-US" dirty="0" smtClean="0">
                <a:effectLst/>
              </a:rPr>
              <a:t>Production of </a:t>
            </a:r>
            <a:r>
              <a:rPr lang="en-US" u="sng" dirty="0">
                <a:effectLst/>
              </a:rPr>
              <a:t>A</a:t>
            </a:r>
            <a:r>
              <a:rPr lang="en-US" u="sng" dirty="0" smtClean="0">
                <a:effectLst/>
              </a:rPr>
              <a:t>lpha toxins</a:t>
            </a:r>
          </a:p>
          <a:p>
            <a:pPr lvl="1"/>
            <a:r>
              <a:rPr lang="en-US" dirty="0" smtClean="0">
                <a:effectLst/>
              </a:rPr>
              <a:t>Common </a:t>
            </a:r>
            <a:r>
              <a:rPr lang="en-US" dirty="0">
                <a:effectLst/>
              </a:rPr>
              <a:t>for all serotypes. </a:t>
            </a:r>
            <a:endParaRPr lang="en-US" dirty="0" smtClean="0">
              <a:effectLst/>
            </a:endParaRPr>
          </a:p>
          <a:p>
            <a:pPr lvl="1"/>
            <a:r>
              <a:rPr lang="en-US" dirty="0" smtClean="0">
                <a:effectLst/>
              </a:rPr>
              <a:t>Major toxin for </a:t>
            </a:r>
            <a:r>
              <a:rPr lang="en-US" dirty="0">
                <a:effectLst/>
              </a:rPr>
              <a:t>serotype A.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An </a:t>
            </a:r>
            <a:r>
              <a:rPr lang="en-US" dirty="0" smtClean="0">
                <a:effectLst/>
              </a:rPr>
              <a:t>phospholipase enzyme, </a:t>
            </a:r>
            <a:r>
              <a:rPr lang="en-US" dirty="0" err="1" smtClean="0">
                <a:effectLst/>
              </a:rPr>
              <a:t>lecithinase</a:t>
            </a:r>
            <a:r>
              <a:rPr lang="en-US" dirty="0" smtClean="0">
                <a:effectLst/>
              </a:rPr>
              <a:t> C</a:t>
            </a:r>
          </a:p>
          <a:p>
            <a:pPr lvl="2"/>
            <a:r>
              <a:rPr lang="en-US" dirty="0" smtClean="0">
                <a:effectLst/>
              </a:rPr>
              <a:t>Splits </a:t>
            </a:r>
            <a:r>
              <a:rPr lang="en-US" dirty="0">
                <a:effectLst/>
              </a:rPr>
              <a:t>lecithin—An important constituent of cell membranes including RBC and other cells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Also </a:t>
            </a:r>
            <a:r>
              <a:rPr lang="en-US" dirty="0" err="1">
                <a:effectLst/>
              </a:rPr>
              <a:t>haemolytic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The most significant of lethal toxins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132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1008112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PATHOGENESIS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504056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 smtClean="0">
                <a:effectLst/>
              </a:rPr>
              <a:t>Most </a:t>
            </a:r>
            <a:r>
              <a:rPr lang="en-US" dirty="0">
                <a:effectLst/>
              </a:rPr>
              <a:t>cases are associated with muscle injury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Traumatic ---from </a:t>
            </a:r>
            <a:r>
              <a:rPr lang="en-US" dirty="0" smtClean="0">
                <a:effectLst/>
              </a:rPr>
              <a:t>compound </a:t>
            </a:r>
            <a:r>
              <a:rPr lang="en-US" dirty="0">
                <a:effectLst/>
              </a:rPr>
              <a:t>fractures , bullet wounds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Injury involving the colon and Biliary tract.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Injuries results in: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Impaired or Normal blood flow leading to reduction in O</a:t>
            </a:r>
            <a:r>
              <a:rPr lang="en-US" baseline="-25000" dirty="0">
                <a:effectLst/>
              </a:rPr>
              <a:t>2</a:t>
            </a:r>
            <a:r>
              <a:rPr lang="en-US" dirty="0">
                <a:effectLst/>
              </a:rPr>
              <a:t> tension.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Dead tissue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Foreign contaminated material </a:t>
            </a:r>
            <a:r>
              <a:rPr lang="en-US" dirty="0" smtClean="0">
                <a:effectLst/>
              </a:rPr>
              <a:t>that causes the injury</a:t>
            </a:r>
            <a:r>
              <a:rPr lang="en-GB" dirty="0">
                <a:effectLst/>
              </a:rPr>
              <a:t> </a:t>
            </a:r>
            <a:r>
              <a:rPr lang="en-GB" dirty="0" smtClean="0">
                <a:effectLst/>
              </a:rPr>
              <a:t>may </a:t>
            </a:r>
            <a:r>
              <a:rPr lang="en-US" dirty="0" smtClean="0">
                <a:effectLst/>
              </a:rPr>
              <a:t>contain </a:t>
            </a:r>
            <a:r>
              <a:rPr lang="en-US" dirty="0">
                <a:effectLst/>
              </a:rPr>
              <a:t>the spores clostridium </a:t>
            </a:r>
            <a:r>
              <a:rPr lang="en-US" dirty="0" err="1" smtClean="0">
                <a:effectLst/>
              </a:rPr>
              <a:t>perfringens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and possibly other organisms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Main source of organisms is human &amp; animal feces through the environment where they survive under adverse conditions.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020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620688"/>
            <a:ext cx="8640960" cy="547260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u="sng" dirty="0" smtClean="0">
                <a:effectLst/>
              </a:rPr>
              <a:t>Causative organism:</a:t>
            </a:r>
          </a:p>
          <a:p>
            <a:pPr lvl="1"/>
            <a:r>
              <a:rPr lang="en-US" dirty="0" smtClean="0">
                <a:effectLst/>
              </a:rPr>
              <a:t>Clostridium </a:t>
            </a:r>
            <a:r>
              <a:rPr lang="en-US" dirty="0" err="1">
                <a:effectLst/>
              </a:rPr>
              <a:t>perfringens</a:t>
            </a:r>
            <a:r>
              <a:rPr lang="en-US" dirty="0">
                <a:effectLst/>
              </a:rPr>
              <a:t> (</a:t>
            </a:r>
            <a:r>
              <a:rPr lang="en-US" dirty="0" err="1">
                <a:effectLst/>
              </a:rPr>
              <a:t>welchi’s</a:t>
            </a:r>
            <a:r>
              <a:rPr lang="en-US" dirty="0">
                <a:effectLst/>
              </a:rPr>
              <a:t>) –type 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Clostridium </a:t>
            </a:r>
            <a:r>
              <a:rPr lang="en-US" dirty="0" err="1">
                <a:effectLst/>
              </a:rPr>
              <a:t>septicum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Others: bacteria including facultative anaerobes may be found in the wounds.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Severity is due to action of exotoxins accompanied by gas production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Hyalurinadase</a:t>
            </a:r>
            <a:r>
              <a:rPr lang="en-US" dirty="0">
                <a:effectLst/>
              </a:rPr>
              <a:t> facilitates spreading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Collagenase and other organisms  breakdown muscle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Alpha toxins causes </a:t>
            </a:r>
            <a:r>
              <a:rPr lang="en-US" dirty="0" err="1">
                <a:effectLst/>
              </a:rPr>
              <a:t>toxicaemia</a:t>
            </a:r>
            <a:r>
              <a:rPr lang="en-US" dirty="0">
                <a:effectLst/>
              </a:rPr>
              <a:t> associated with gas gangrene.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252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12968" cy="6408712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en-US" u="sng" dirty="0">
                <a:effectLst/>
              </a:rPr>
              <a:t>FOOD </a:t>
            </a:r>
            <a:r>
              <a:rPr lang="en-US" u="sng" dirty="0" smtClean="0">
                <a:effectLst/>
              </a:rPr>
              <a:t>POISONING</a:t>
            </a:r>
          </a:p>
          <a:p>
            <a:r>
              <a:rPr lang="en-US" dirty="0" smtClean="0">
                <a:effectLst/>
              </a:rPr>
              <a:t>Caused </a:t>
            </a:r>
            <a:r>
              <a:rPr lang="en-US" dirty="0">
                <a:effectLst/>
              </a:rPr>
              <a:t>by strains which f</a:t>
            </a:r>
            <a:r>
              <a:rPr lang="en-US" dirty="0" smtClean="0">
                <a:effectLst/>
              </a:rPr>
              <a:t>orm </a:t>
            </a:r>
            <a:r>
              <a:rPr lang="en-US" dirty="0">
                <a:effectLst/>
              </a:rPr>
              <a:t>heat resistance spores and can survive boiling for several </a:t>
            </a:r>
            <a:r>
              <a:rPr lang="en-US" dirty="0" smtClean="0">
                <a:effectLst/>
              </a:rPr>
              <a:t>hours</a:t>
            </a:r>
            <a:endParaRPr lang="en-GB" dirty="0">
              <a:effectLst/>
            </a:endParaRPr>
          </a:p>
          <a:p>
            <a:r>
              <a:rPr lang="en-US" dirty="0" smtClean="0">
                <a:effectLst/>
              </a:rPr>
              <a:t>Produce </a:t>
            </a:r>
            <a:r>
              <a:rPr lang="en-US" dirty="0">
                <a:effectLst/>
              </a:rPr>
              <a:t>an enterotoxin on contaminated foods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Source of infection can be a carrier</a:t>
            </a:r>
            <a:endParaRPr lang="en-GB" dirty="0">
              <a:effectLst/>
            </a:endParaRPr>
          </a:p>
          <a:p>
            <a:pPr lvl="0"/>
            <a:r>
              <a:rPr lang="en-US" u="sng" dirty="0">
                <a:effectLst/>
              </a:rPr>
              <a:t>Manifestations: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Abd</a:t>
            </a:r>
            <a:r>
              <a:rPr lang="en-US" dirty="0">
                <a:effectLst/>
              </a:rPr>
              <a:t> cramps 8-12 </a:t>
            </a:r>
            <a:r>
              <a:rPr lang="en-US" dirty="0" err="1">
                <a:effectLst/>
              </a:rPr>
              <a:t>hrs</a:t>
            </a:r>
            <a:r>
              <a:rPr lang="en-US" dirty="0">
                <a:effectLst/>
              </a:rPr>
              <a:t> after ingestion and diarrhea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Mild compared to other types of food poisoning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Symptoms subside within 24-48 </a:t>
            </a:r>
            <a:r>
              <a:rPr lang="en-US" dirty="0" err="1">
                <a:effectLst/>
              </a:rPr>
              <a:t>hrs</a:t>
            </a:r>
            <a:endParaRPr lang="en-GB" dirty="0">
              <a:effectLst/>
            </a:endParaRPr>
          </a:p>
          <a:p>
            <a:pPr lvl="0"/>
            <a:r>
              <a:rPr lang="en-US" u="sng" dirty="0">
                <a:effectLst/>
              </a:rPr>
              <a:t>Diagnosis: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Isolation of organisms from stool or suspected foods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Isolation of the organisms from those at </a:t>
            </a:r>
            <a:r>
              <a:rPr lang="en-US" dirty="0" smtClean="0">
                <a:effectLst/>
              </a:rPr>
              <a:t>risks</a:t>
            </a:r>
          </a:p>
          <a:p>
            <a:pPr marL="0" lvl="0" indent="0">
              <a:buNone/>
            </a:pPr>
            <a:r>
              <a:rPr lang="en-US" u="sng" dirty="0" smtClean="0">
                <a:effectLst/>
              </a:rPr>
              <a:t>PUERPERAL </a:t>
            </a:r>
            <a:r>
              <a:rPr lang="en-US" u="sng" dirty="0">
                <a:effectLst/>
              </a:rPr>
              <a:t>INFECTIONS</a:t>
            </a:r>
          </a:p>
          <a:p>
            <a:pPr lvl="0"/>
            <a:r>
              <a:rPr lang="en-US" dirty="0">
                <a:effectLst/>
              </a:rPr>
              <a:t>Also can complicate traumatic abortion</a:t>
            </a:r>
          </a:p>
          <a:p>
            <a:pPr lvl="1"/>
            <a:r>
              <a:rPr lang="en-US" dirty="0">
                <a:effectLst/>
              </a:rPr>
              <a:t>Organisms originate from the colon, contaminate </a:t>
            </a:r>
            <a:r>
              <a:rPr lang="en-US" dirty="0" err="1">
                <a:effectLst/>
              </a:rPr>
              <a:t>perineal</a:t>
            </a:r>
            <a:r>
              <a:rPr lang="en-US" dirty="0">
                <a:effectLst/>
              </a:rPr>
              <a:t> skin, reach the devitalized tissue in the female reproductive system</a:t>
            </a:r>
            <a:endParaRPr lang="en-GB" dirty="0">
              <a:effectLst/>
            </a:endParaRPr>
          </a:p>
          <a:p>
            <a:endParaRPr lang="en-GB" dirty="0"/>
          </a:p>
          <a:p>
            <a:pPr lvl="1"/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54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400050"/>
            <a:ext cx="7772400" cy="724694"/>
          </a:xfrm>
        </p:spPr>
        <p:txBody>
          <a:bodyPr/>
          <a:lstStyle/>
          <a:p>
            <a:r>
              <a:rPr lang="en-GB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84784"/>
            <a:ext cx="8568952" cy="5112568"/>
          </a:xfrm>
        </p:spPr>
        <p:txBody>
          <a:bodyPr/>
          <a:lstStyle/>
          <a:p>
            <a:r>
              <a:rPr lang="en-US" dirty="0" smtClean="0"/>
              <a:t>Treatment is approached after a positive </a:t>
            </a:r>
            <a:r>
              <a:rPr lang="en-US" dirty="0" err="1" smtClean="0"/>
              <a:t>neagles</a:t>
            </a:r>
            <a:r>
              <a:rPr lang="en-US" dirty="0" smtClean="0"/>
              <a:t> reaction test</a:t>
            </a:r>
          </a:p>
          <a:p>
            <a:pPr lvl="1"/>
            <a:r>
              <a:rPr lang="en-US" dirty="0" smtClean="0"/>
              <a:t>General supportive measures – Correction of fluid and electrolyte imbalance</a:t>
            </a:r>
            <a:endParaRPr lang="en-GB" dirty="0" smtClean="0"/>
          </a:p>
          <a:p>
            <a:pPr lvl="1"/>
            <a:r>
              <a:rPr lang="en-US" dirty="0" smtClean="0"/>
              <a:t>Specific</a:t>
            </a:r>
            <a:endParaRPr lang="en-GB" dirty="0" smtClean="0"/>
          </a:p>
          <a:p>
            <a:pPr lvl="2"/>
            <a:r>
              <a:rPr lang="en-US" dirty="0" smtClean="0"/>
              <a:t>Surgical  reaction</a:t>
            </a:r>
            <a:endParaRPr lang="en-GB" dirty="0" smtClean="0"/>
          </a:p>
          <a:p>
            <a:pPr lvl="2"/>
            <a:r>
              <a:rPr lang="en-US" dirty="0" smtClean="0"/>
              <a:t>Antimicrobial reaction – </a:t>
            </a:r>
            <a:r>
              <a:rPr lang="en-US" dirty="0" err="1" smtClean="0"/>
              <a:t>Penicllin</a:t>
            </a:r>
            <a:r>
              <a:rPr lang="en-US" dirty="0" smtClean="0"/>
              <a:t> &amp; alternatives ( clindamycin, metronidazole)</a:t>
            </a:r>
            <a:endParaRPr lang="en-GB" dirty="0" smtClean="0"/>
          </a:p>
          <a:p>
            <a:pPr lvl="2"/>
            <a:r>
              <a:rPr lang="en-US" dirty="0" smtClean="0"/>
              <a:t>Use of use of antitoxins</a:t>
            </a:r>
            <a:endParaRPr lang="en-GB" dirty="0" smtClean="0"/>
          </a:p>
          <a:p>
            <a:pPr lvl="3"/>
            <a:r>
              <a:rPr lang="en-US" dirty="0" smtClean="0"/>
              <a:t>Associated with high incidence of serum sickness</a:t>
            </a:r>
            <a:endParaRPr lang="en-GB" dirty="0" smtClean="0"/>
          </a:p>
          <a:p>
            <a:pPr lvl="3"/>
            <a:r>
              <a:rPr lang="en-US" dirty="0" smtClean="0"/>
              <a:t>Not generally recommended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117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1008112"/>
          </a:xfrm>
        </p:spPr>
        <p:txBody>
          <a:bodyPr/>
          <a:lstStyle/>
          <a:p>
            <a:r>
              <a:rPr lang="en-US" u="sng" dirty="0">
                <a:effectLst/>
              </a:rPr>
              <a:t>CLINICAL </a:t>
            </a:r>
            <a:r>
              <a:rPr lang="en-US" u="sng" dirty="0" smtClean="0">
                <a:effectLst/>
              </a:rPr>
              <a:t>SIGNIFICANCE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504056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>
                <a:effectLst/>
              </a:rPr>
              <a:t>Causative agents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Surgical infections- gas gangrenes</a:t>
            </a:r>
          </a:p>
          <a:p>
            <a:pPr lvl="1"/>
            <a:r>
              <a:rPr lang="en-US" dirty="0" smtClean="0">
                <a:effectLst/>
              </a:rPr>
              <a:t>Food </a:t>
            </a:r>
            <a:r>
              <a:rPr lang="en-US" dirty="0">
                <a:effectLst/>
              </a:rPr>
              <a:t>related gastroenteritis (food poisoning)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Peuperal</a:t>
            </a:r>
            <a:r>
              <a:rPr lang="en-US" dirty="0">
                <a:effectLst/>
              </a:rPr>
              <a:t> sepsis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Gas gangrenes: - Infectious process characterized by rapidly spreading swelling, necrosis of tissue, myositis, gangrene and gas production.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Often occurs as a complication or traumatic wound infection.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798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PREVENTION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Through </a:t>
            </a:r>
            <a:r>
              <a:rPr lang="en-US" dirty="0">
                <a:effectLst/>
              </a:rPr>
              <a:t>wound cleaning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Proper cleansing of skin before performing invasive procedures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Antibiotic prophylaxis for contaminated wounds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Penicillin given as early as possible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495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sz="5400" i="1" u="sng" dirty="0" smtClean="0">
                <a:effectLst/>
              </a:rPr>
              <a:t>Clostridium </a:t>
            </a:r>
            <a:r>
              <a:rPr lang="en-US" sz="5400" i="1" u="sng" dirty="0" err="1" smtClean="0">
                <a:effectLst/>
              </a:rPr>
              <a:t>tetani</a:t>
            </a:r>
            <a:endParaRPr lang="en-GB" sz="5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effectLst/>
              </a:rPr>
              <a:t>MICROSCOPIC MORPHOLOGY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Slender, gram –</a:t>
            </a:r>
            <a:r>
              <a:rPr lang="en-US" dirty="0" err="1">
                <a:effectLst/>
              </a:rPr>
              <a:t>ve</a:t>
            </a:r>
            <a:r>
              <a:rPr lang="en-US" dirty="0">
                <a:effectLst/>
              </a:rPr>
              <a:t>, motile rods with numerous </a:t>
            </a:r>
            <a:r>
              <a:rPr lang="en-US" dirty="0" err="1">
                <a:effectLst/>
              </a:rPr>
              <a:t>peristichous</a:t>
            </a:r>
            <a:r>
              <a:rPr lang="en-US" dirty="0">
                <a:effectLst/>
              </a:rPr>
              <a:t> flagella.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Form terminal spores, spherical, produces drumstick appearance – seen as swollen part of one end.</a:t>
            </a:r>
            <a:endParaRPr lang="en-GB" dirty="0">
              <a:effectLst/>
            </a:endParaRPr>
          </a:p>
          <a:p>
            <a:pPr marL="0" indent="0">
              <a:buNone/>
            </a:pPr>
            <a:endParaRPr lang="en-US" b="1" u="sng" dirty="0" smtClean="0">
              <a:effectLst/>
            </a:endParaRPr>
          </a:p>
          <a:p>
            <a:pPr marL="0" indent="0">
              <a:buNone/>
            </a:pPr>
            <a:r>
              <a:rPr lang="en-US" b="1" u="sng" dirty="0" smtClean="0">
                <a:effectLst/>
              </a:rPr>
              <a:t>Occurrence</a:t>
            </a:r>
            <a:endParaRPr lang="en-GB" dirty="0">
              <a:effectLst/>
            </a:endParaRPr>
          </a:p>
          <a:p>
            <a:r>
              <a:rPr lang="en-US" dirty="0" smtClean="0">
                <a:effectLst/>
              </a:rPr>
              <a:t>Naturally </a:t>
            </a:r>
            <a:r>
              <a:rPr lang="en-US" dirty="0">
                <a:effectLst/>
              </a:rPr>
              <a:t>found in </a:t>
            </a:r>
            <a:r>
              <a:rPr lang="en-US" dirty="0" smtClean="0">
                <a:effectLst/>
              </a:rPr>
              <a:t>…..</a:t>
            </a:r>
            <a:r>
              <a:rPr lang="en-US" dirty="0">
                <a:effectLst/>
              </a:rPr>
              <a:t> </a:t>
            </a:r>
            <a:endParaRPr lang="en-GB" dirty="0">
              <a:effectLst/>
            </a:endParaRPr>
          </a:p>
          <a:p>
            <a:pPr marL="0" indent="0">
              <a:buNone/>
            </a:pPr>
            <a:endParaRPr lang="en-US" b="1" u="sng" dirty="0" smtClean="0">
              <a:effectLst/>
            </a:endParaRPr>
          </a:p>
          <a:p>
            <a:endParaRPr lang="en-GB" dirty="0"/>
          </a:p>
        </p:txBody>
      </p:sp>
      <p:pic>
        <p:nvPicPr>
          <p:cNvPr id="4" name="Picture 3" descr="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0454" y="4797152"/>
            <a:ext cx="4060705" cy="205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617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62646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 dirty="0">
                <a:effectLst/>
              </a:rPr>
              <a:t>PHYSICAL  XTICS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Form spores which physically 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</a:t>
            </a:r>
            <a:r>
              <a:rPr lang="en-US" dirty="0" smtClean="0">
                <a:effectLst/>
              </a:rPr>
              <a:t>re </a:t>
            </a:r>
            <a:r>
              <a:rPr lang="en-US" dirty="0">
                <a:effectLst/>
              </a:rPr>
              <a:t>resistant to adverse environmental conditions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Destroyed by boiling </a:t>
            </a:r>
            <a:r>
              <a:rPr lang="en-US" dirty="0" err="1">
                <a:effectLst/>
              </a:rPr>
              <a:t>upto</a:t>
            </a:r>
            <a:r>
              <a:rPr lang="en-US" dirty="0">
                <a:effectLst/>
              </a:rPr>
              <a:t> 3 hours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Can be resist dry heat at 1500c for 1 </a:t>
            </a:r>
            <a:r>
              <a:rPr lang="en-US" dirty="0" err="1">
                <a:effectLst/>
              </a:rPr>
              <a:t>hr</a:t>
            </a:r>
            <a:endParaRPr lang="en-GB" dirty="0">
              <a:effectLst/>
            </a:endParaRPr>
          </a:p>
          <a:p>
            <a:pPr marL="0" indent="0">
              <a:buNone/>
            </a:pPr>
            <a:endParaRPr lang="en-US" b="1" u="sng" dirty="0" smtClean="0">
              <a:effectLst/>
            </a:endParaRPr>
          </a:p>
          <a:p>
            <a:pPr marL="0" indent="0">
              <a:buNone/>
            </a:pPr>
            <a:r>
              <a:rPr lang="en-US" b="1" u="sng" dirty="0" smtClean="0">
                <a:effectLst/>
              </a:rPr>
              <a:t>ANTIGENS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Several flagella are H antigens???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Used in classification into serotypes</a:t>
            </a:r>
            <a:endParaRPr lang="en-GB" dirty="0">
              <a:effectLst/>
            </a:endParaRPr>
          </a:p>
          <a:p>
            <a:pPr marL="0" lvl="0" indent="0">
              <a:buNone/>
            </a:pPr>
            <a:endParaRPr lang="en-US" dirty="0">
              <a:effectLst/>
            </a:endParaRPr>
          </a:p>
          <a:p>
            <a:pPr marL="0" lvl="0" indent="0">
              <a:buNone/>
            </a:pPr>
            <a:r>
              <a:rPr lang="en-US" b="1" u="sng" dirty="0" smtClean="0">
                <a:effectLst/>
              </a:rPr>
              <a:t>METABOLISM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Doesn’t ferment sugar generally – rarely glucose may be fermented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Predominantly </a:t>
            </a:r>
            <a:r>
              <a:rPr lang="en-US" dirty="0" err="1">
                <a:effectLst/>
              </a:rPr>
              <a:t>proteolytic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4500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>
                <a:effectLst/>
              </a:rPr>
              <a:t>PATHOGENIC </a:t>
            </a:r>
            <a:r>
              <a:rPr lang="en-US" u="sng" dirty="0" smtClean="0">
                <a:effectLst/>
              </a:rPr>
              <a:t>PROPERTIES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75606"/>
            <a:ext cx="8784976" cy="5049738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Spore </a:t>
            </a:r>
            <a:r>
              <a:rPr lang="en-US" dirty="0">
                <a:effectLst/>
              </a:rPr>
              <a:t>formation</a:t>
            </a:r>
            <a:endParaRPr lang="en-GB" dirty="0">
              <a:effectLst/>
            </a:endParaRPr>
          </a:p>
          <a:p>
            <a:pPr lvl="0"/>
            <a:r>
              <a:rPr lang="en-US" dirty="0" smtClean="0">
                <a:effectLst/>
              </a:rPr>
              <a:t>Release </a:t>
            </a:r>
            <a:r>
              <a:rPr lang="en-US" dirty="0">
                <a:effectLst/>
              </a:rPr>
              <a:t>a highly potent exotoxin as it multiplies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Toxin responsible for dx causation in humans is </a:t>
            </a:r>
            <a:r>
              <a:rPr lang="en-US" dirty="0" err="1">
                <a:effectLst/>
              </a:rPr>
              <a:t>totero</a:t>
            </a:r>
            <a:r>
              <a:rPr lang="en-US" dirty="0">
                <a:effectLst/>
              </a:rPr>
              <a:t> </a:t>
            </a:r>
            <a:r>
              <a:rPr lang="en-US" dirty="0" err="1" smtClean="0">
                <a:effectLst/>
              </a:rPr>
              <a:t>spasmin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(neurotoxin)=Protein </a:t>
            </a:r>
            <a:r>
              <a:rPr lang="en-US" dirty="0">
                <a:effectLst/>
              </a:rPr>
              <a:t>in nature, highly potent, heat labile</a:t>
            </a:r>
            <a:r>
              <a:rPr lang="en-US" dirty="0" smtClean="0">
                <a:effectLst/>
              </a:rPr>
              <a:t>.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86894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PATHOGENESIS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 err="1">
                <a:effectLst/>
              </a:rPr>
              <a:t>Dx</a:t>
            </a:r>
            <a:r>
              <a:rPr lang="en-US" dirty="0">
                <a:effectLst/>
              </a:rPr>
              <a:t> caused is tetanus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Starts with contamination of wounds with spores which may be acquired from the soil, dirty clothing, dust and other items</a:t>
            </a:r>
            <a:endParaRPr lang="en-GB" dirty="0">
              <a:effectLst/>
            </a:endParaRPr>
          </a:p>
          <a:p>
            <a:pPr lvl="0"/>
            <a:r>
              <a:rPr lang="en-GB" dirty="0">
                <a:effectLst/>
              </a:rPr>
              <a:t>The disease stems not from invasive infection but from a </a:t>
            </a:r>
            <a:r>
              <a:rPr lang="en-GB" dirty="0" smtClean="0">
                <a:effectLst/>
              </a:rPr>
              <a:t>neurotoxin </a:t>
            </a:r>
            <a:r>
              <a:rPr lang="en-GB" dirty="0">
                <a:effectLst/>
              </a:rPr>
              <a:t>(tetanus </a:t>
            </a:r>
            <a:r>
              <a:rPr lang="en-GB" dirty="0" smtClean="0">
                <a:effectLst/>
              </a:rPr>
              <a:t>toxin/ </a:t>
            </a:r>
            <a:r>
              <a:rPr lang="en-GB" dirty="0" err="1" smtClean="0">
                <a:effectLst/>
              </a:rPr>
              <a:t>tetanospasmin</a:t>
            </a:r>
            <a:r>
              <a:rPr lang="en-GB" dirty="0">
                <a:effectLst/>
              </a:rPr>
              <a:t>) produced when spores germinate </a:t>
            </a:r>
            <a:endParaRPr lang="en-GB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Results </a:t>
            </a:r>
            <a:r>
              <a:rPr lang="en-US" dirty="0">
                <a:effectLst/>
              </a:rPr>
              <a:t>in vegetative cells – process is reduced O2 tension dependent in devitalized tissue and non-viable material in wounds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Infection remains localized in wounds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Sometimes infections site remains undisclosed 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00367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548680"/>
            <a:ext cx="8568952" cy="597666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>
                <a:effectLst/>
              </a:rPr>
              <a:t>Infections of the umbilical wound of new born infants results into tetanus </a:t>
            </a:r>
            <a:r>
              <a:rPr lang="en-US" dirty="0" err="1">
                <a:effectLst/>
              </a:rPr>
              <a:t>neonatorum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The exotoxins </a:t>
            </a:r>
            <a:r>
              <a:rPr lang="en-US" dirty="0" smtClean="0">
                <a:effectLst/>
              </a:rPr>
              <a:t>released </a:t>
            </a:r>
            <a:r>
              <a:rPr lang="en-US" dirty="0">
                <a:effectLst/>
              </a:rPr>
              <a:t>at infections site diffuse in blood and reaches other parts </a:t>
            </a:r>
            <a:r>
              <a:rPr lang="en-GB" dirty="0">
                <a:effectLst/>
              </a:rPr>
              <a:t>migrates along neural paths to sites of action in the central nervous system. </a:t>
            </a:r>
            <a:endParaRPr lang="en-GB" dirty="0" smtClean="0">
              <a:effectLst/>
            </a:endParaRPr>
          </a:p>
          <a:p>
            <a:pPr lvl="0"/>
            <a:r>
              <a:rPr lang="en-GB" dirty="0" smtClean="0">
                <a:effectLst/>
              </a:rPr>
              <a:t>clinical </a:t>
            </a:r>
            <a:r>
              <a:rPr lang="en-GB" dirty="0">
                <a:effectLst/>
              </a:rPr>
              <a:t>pattern of generalized tetanus consists of severe painful spasms and rigidity of the voluntary muscles</a:t>
            </a:r>
          </a:p>
          <a:p>
            <a:pPr lvl="0"/>
            <a:r>
              <a:rPr lang="en-US" dirty="0">
                <a:effectLst/>
              </a:rPr>
              <a:t>The exotoxins acts through inhibition of release of acetylcholine  and interferes with neuromuscular transmission resulting in muscles spasms and </a:t>
            </a:r>
            <a:r>
              <a:rPr lang="en-US" dirty="0" err="1">
                <a:effectLst/>
              </a:rPr>
              <a:t>hyperflexia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8037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395" name="Picture 3" descr="SoldierTetanu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7193" y="692696"/>
            <a:ext cx="8610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7394" name="Rectangle 2"/>
          <p:cNvSpPr>
            <a:spLocks noChangeArrowheads="1"/>
          </p:cNvSpPr>
          <p:nvPr/>
        </p:nvSpPr>
        <p:spPr bwMode="auto">
          <a:xfrm>
            <a:off x="228600" y="6021288"/>
            <a:ext cx="7907934" cy="4616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400" b="1" dirty="0" smtClean="0">
                <a:solidFill>
                  <a:srgbClr val="18605A"/>
                </a:solidFill>
              </a:rPr>
              <a:t>Sir </a:t>
            </a:r>
            <a:r>
              <a:rPr lang="en-US" sz="2400" b="1" dirty="0">
                <a:solidFill>
                  <a:srgbClr val="18605A"/>
                </a:solidFill>
              </a:rPr>
              <a:t>Charles Bell's portrait of a soldier dying of tetanus.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9699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8012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Tetanus Toxin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328592"/>
          </a:xfrm>
        </p:spPr>
        <p:txBody>
          <a:bodyPr>
            <a:normAutofit fontScale="77500" lnSpcReduction="20000"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Tetanospasmin</a:t>
            </a:r>
            <a:r>
              <a:rPr lang="en-US" dirty="0">
                <a:solidFill>
                  <a:srgbClr val="FFFFFF"/>
                </a:solidFill>
              </a:rPr>
              <a:t> is </a:t>
            </a:r>
            <a:r>
              <a:rPr lang="en-US" b="1" dirty="0">
                <a:solidFill>
                  <a:srgbClr val="FFFFFF"/>
                </a:solidFill>
              </a:rPr>
              <a:t>encoded on a plasmid</a:t>
            </a:r>
            <a:r>
              <a:rPr lang="en-US" dirty="0">
                <a:solidFill>
                  <a:srgbClr val="FFFFFF"/>
                </a:solidFill>
              </a:rPr>
              <a:t> which is present in all toxigenic strains.</a:t>
            </a:r>
          </a:p>
          <a:p>
            <a:r>
              <a:rPr lang="en-US" dirty="0">
                <a:solidFill>
                  <a:srgbClr val="FFFFFF"/>
                </a:solidFill>
              </a:rPr>
              <a:t>Tetanus toxin is one of the three most poisonous substances known, the other two being the toxins of botulism and diphtheria.</a:t>
            </a:r>
          </a:p>
          <a:p>
            <a:r>
              <a:rPr lang="en-US" dirty="0">
                <a:solidFill>
                  <a:srgbClr val="FFFFFF"/>
                </a:solidFill>
              </a:rPr>
              <a:t>The toxin is produced by growing cells and released only on cell </a:t>
            </a:r>
            <a:r>
              <a:rPr lang="en-US" dirty="0" err="1">
                <a:solidFill>
                  <a:srgbClr val="FFFFFF"/>
                </a:solidFill>
              </a:rPr>
              <a:t>lysis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Cells </a:t>
            </a:r>
            <a:r>
              <a:rPr lang="en-US" dirty="0">
                <a:solidFill>
                  <a:srgbClr val="FFFFFF"/>
                </a:solidFill>
              </a:rPr>
              <a:t>lyse naturally during germination the outgrowth of spores, as well as during vegetative growth.</a:t>
            </a:r>
          </a:p>
          <a:p>
            <a:r>
              <a:rPr lang="en-US" dirty="0">
                <a:solidFill>
                  <a:srgbClr val="FFFFFF"/>
                </a:solidFill>
              </a:rPr>
              <a:t>After inoculation of a wound with C. </a:t>
            </a:r>
            <a:r>
              <a:rPr lang="en-US" dirty="0" err="1">
                <a:solidFill>
                  <a:srgbClr val="FFFFFF"/>
                </a:solidFill>
              </a:rPr>
              <a:t>tetani</a:t>
            </a:r>
            <a:r>
              <a:rPr lang="en-US" dirty="0">
                <a:solidFill>
                  <a:srgbClr val="FFFFFF"/>
                </a:solidFill>
              </a:rPr>
              <a:t> spores, only a minimal amount of spore germination and vegetative cell growth are required until the toxin is produced.</a:t>
            </a:r>
          </a:p>
          <a:p>
            <a:r>
              <a:rPr lang="en-US" sz="2800" dirty="0">
                <a:solidFill>
                  <a:srgbClr val="FFFFFF"/>
                </a:solidFill>
              </a:rPr>
              <a:t>The toxin is heat labile, being destroyed at 56 degrees C in 5 minutes, and is O2 labile. The purified toxin rapidly converts to toxoid at 0 degrees C in the presence of formalin.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pPr algn="ctr" eaLnBrk="0" hangingPunct="0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9763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68952" cy="936104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Toxin Action</a:t>
            </a:r>
            <a:r>
              <a:rPr lang="en-US" dirty="0" smtClean="0">
                <a:solidFill>
                  <a:srgbClr val="FFFFFF"/>
                </a:solidFill>
              </a:rPr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496944" cy="5472608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err="1">
                <a:solidFill>
                  <a:srgbClr val="FFFFFF"/>
                </a:solidFill>
              </a:rPr>
              <a:t>Tetanospasmin</a:t>
            </a:r>
            <a:r>
              <a:rPr lang="en-US" dirty="0">
                <a:solidFill>
                  <a:srgbClr val="FFFFFF"/>
                </a:solidFill>
              </a:rPr>
              <a:t> initially binds to peripheral nerve terminals. It is transported within the axon and across synaptic junctions until it reaches the central nervous system.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There </a:t>
            </a:r>
            <a:r>
              <a:rPr lang="en-US" dirty="0">
                <a:solidFill>
                  <a:srgbClr val="FFFFFF"/>
                </a:solidFill>
              </a:rPr>
              <a:t>it becomes rapidly </a:t>
            </a:r>
            <a:r>
              <a:rPr lang="en-US" b="1" dirty="0">
                <a:solidFill>
                  <a:srgbClr val="FFFFFF"/>
                </a:solidFill>
              </a:rPr>
              <a:t>fixed to </a:t>
            </a:r>
            <a:r>
              <a:rPr lang="en-US" b="1" dirty="0" err="1">
                <a:solidFill>
                  <a:srgbClr val="FFFFFF"/>
                </a:solidFill>
              </a:rPr>
              <a:t>gangliosides</a:t>
            </a:r>
            <a:r>
              <a:rPr lang="en-US" b="1" dirty="0">
                <a:solidFill>
                  <a:srgbClr val="FFFFFF"/>
                </a:solidFill>
              </a:rPr>
              <a:t> at the presynaptic inhibitory motor nerve endings</a:t>
            </a:r>
            <a:r>
              <a:rPr lang="en-US" dirty="0">
                <a:solidFill>
                  <a:srgbClr val="FFFFFF"/>
                </a:solidFill>
              </a:rPr>
              <a:t>, and is taken up into the axon by endocytosis.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The </a:t>
            </a:r>
            <a:r>
              <a:rPr lang="en-US" dirty="0">
                <a:solidFill>
                  <a:srgbClr val="FFFFFF"/>
                </a:solidFill>
              </a:rPr>
              <a:t>effect of the toxin is to</a:t>
            </a:r>
            <a:r>
              <a:rPr lang="en-US" b="1" dirty="0">
                <a:solidFill>
                  <a:srgbClr val="FFFFFF"/>
                </a:solidFill>
              </a:rPr>
              <a:t> block the release of inhibitory neurotransmitters</a:t>
            </a:r>
            <a:r>
              <a:rPr lang="en-US" dirty="0">
                <a:solidFill>
                  <a:srgbClr val="FFFFFF"/>
                </a:solidFill>
              </a:rPr>
              <a:t> (glycine and gamma-amino butyric acid) across the synaptic cleft, which is required to check the nervous impulse.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dirty="0" smtClean="0">
                <a:solidFill>
                  <a:srgbClr val="FFFFFF"/>
                </a:solidFill>
              </a:rPr>
              <a:t>If </a:t>
            </a:r>
            <a:r>
              <a:rPr lang="en-US" dirty="0">
                <a:solidFill>
                  <a:srgbClr val="FFFFFF"/>
                </a:solidFill>
              </a:rPr>
              <a:t>nervous impulses cannot be checked by normal inhibitory mechanisms, it produces the generalized muscular spasms characteristic of tetanus. </a:t>
            </a:r>
          </a:p>
        </p:txBody>
      </p:sp>
    </p:spTree>
    <p:extLst>
      <p:ext uri="{BB962C8B-B14F-4D97-AF65-F5344CB8AC3E}">
        <p14:creationId xmlns:p14="http://schemas.microsoft.com/office/powerpoint/2010/main" val="3721410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MANIFESTATIONS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Incubation </a:t>
            </a:r>
            <a:r>
              <a:rPr lang="en-US" dirty="0">
                <a:effectLst/>
              </a:rPr>
              <a:t>period after wound infection followed by 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Tetanus – </a:t>
            </a:r>
            <a:r>
              <a:rPr lang="en-US" dirty="0" err="1">
                <a:effectLst/>
              </a:rPr>
              <a:t>Xtrized</a:t>
            </a:r>
            <a:r>
              <a:rPr lang="en-US" dirty="0">
                <a:effectLst/>
              </a:rPr>
              <a:t> by muscle spasms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Lock-jaw causing inability to open the mouth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6450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sz="3600" u="sng" dirty="0">
                <a:effectLst/>
              </a:rPr>
              <a:t>SOME ASPECTS OF </a:t>
            </a:r>
            <a:r>
              <a:rPr lang="en-US" sz="3600" u="sng" dirty="0" smtClean="0">
                <a:effectLst/>
              </a:rPr>
              <a:t>MANAGEMENT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>
                <a:effectLst/>
              </a:rPr>
              <a:t>Admin of antitoxins neutralize toxins, human antitoxin has many advantages over animal antitoxins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Antimicrobial agents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Susceptibility to  penicillin  and its derivatives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Others;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Supportive care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Muscle relaxants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Active  immunization with tetanus toxoid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Surgical aspects – removal of necrotic tissue from wounds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53724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Tetanus</a:t>
            </a:r>
            <a:r>
              <a:rPr lang="en-GB" dirty="0"/>
              <a:t>: treatment for infection </a:t>
            </a:r>
          </a:p>
          <a:p>
            <a:r>
              <a:rPr lang="en-GB" dirty="0" smtClean="0"/>
              <a:t>SAD </a:t>
            </a:r>
            <a:r>
              <a:rPr lang="en-GB" dirty="0"/>
              <a:t>RAT: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Sedation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Antitoxin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Debridement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Relaxant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Antibiotic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Tracheostomy</a:t>
            </a:r>
          </a:p>
        </p:txBody>
      </p:sp>
    </p:spTree>
    <p:extLst>
      <p:ext uri="{BB962C8B-B14F-4D97-AF65-F5344CB8AC3E}">
        <p14:creationId xmlns:p14="http://schemas.microsoft.com/office/powerpoint/2010/main" val="1717519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>
                <a:effectLst/>
              </a:rPr>
              <a:t>PREVENTION </a:t>
            </a:r>
            <a:r>
              <a:rPr lang="en-US" u="sng" dirty="0" smtClean="0">
                <a:effectLst/>
              </a:rPr>
              <a:t>ASPECTS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Active </a:t>
            </a:r>
            <a:r>
              <a:rPr lang="en-US" dirty="0">
                <a:effectLst/>
              </a:rPr>
              <a:t>immunization with tetanus toxoid to be admin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When treating traumatic wounds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During antenatal care for expectant mothers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Patients who are undergoing recovery from tetanus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Proper cleaning and care of wounds contaminated with </a:t>
            </a:r>
            <a:r>
              <a:rPr lang="en-US" dirty="0" err="1">
                <a:effectLst/>
              </a:rPr>
              <a:t>diety</a:t>
            </a:r>
            <a:r>
              <a:rPr lang="en-US" dirty="0">
                <a:effectLst/>
              </a:rPr>
              <a:t> foreign materials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Admin of penicillin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4518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i="1" u="sng" dirty="0" smtClean="0">
                <a:effectLst/>
              </a:rPr>
              <a:t>Clostridium </a:t>
            </a:r>
            <a:r>
              <a:rPr lang="en-US" i="1" u="sng" dirty="0" err="1" smtClean="0">
                <a:effectLst/>
              </a:rPr>
              <a:t>botulinum</a:t>
            </a:r>
            <a:endParaRPr lang="en-GB" i="1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>
                <a:effectLst/>
              </a:rPr>
              <a:t>PHYSICAL  XTICS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Spores can withstand most heat at 1000cfor several hours and destroyed at 1200c in 5 </a:t>
            </a:r>
            <a:r>
              <a:rPr lang="en-US" dirty="0" err="1">
                <a:effectLst/>
              </a:rPr>
              <a:t>mins</a:t>
            </a:r>
            <a:endParaRPr lang="en-GB" dirty="0">
              <a:effectLst/>
            </a:endParaRPr>
          </a:p>
          <a:p>
            <a:pPr marL="0" indent="0">
              <a:buNone/>
            </a:pPr>
            <a:endParaRPr lang="en-US" b="1" u="sng" dirty="0">
              <a:effectLst/>
            </a:endParaRPr>
          </a:p>
          <a:p>
            <a:pPr marL="0" indent="0">
              <a:buNone/>
            </a:pPr>
            <a:r>
              <a:rPr lang="en-US" b="1" u="sng" dirty="0">
                <a:effectLst/>
              </a:rPr>
              <a:t>ANTIGENS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Seven different types identified designated as A-G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Used in classification into serotypes each producing </a:t>
            </a:r>
            <a:r>
              <a:rPr lang="en-US" dirty="0" err="1">
                <a:effectLst/>
              </a:rPr>
              <a:t>antigenically</a:t>
            </a:r>
            <a:r>
              <a:rPr lang="en-US" dirty="0">
                <a:effectLst/>
              </a:rPr>
              <a:t> distinct exotoxin</a:t>
            </a:r>
            <a:r>
              <a:rPr lang="en-US" dirty="0" smtClean="0">
                <a:effectLst/>
              </a:rPr>
              <a:t>.</a:t>
            </a:r>
            <a:endParaRPr lang="en-GB" dirty="0">
              <a:effectLst/>
            </a:endParaRPr>
          </a:p>
        </p:txBody>
      </p:sp>
      <p:pic>
        <p:nvPicPr>
          <p:cNvPr id="4" name="Picture 3" descr="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7984" y="3031232"/>
            <a:ext cx="4343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63656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>
                <a:effectLst/>
              </a:rPr>
              <a:t>PATHOGENIC </a:t>
            </a:r>
            <a:r>
              <a:rPr lang="en-US" u="sng" dirty="0" smtClean="0">
                <a:effectLst/>
              </a:rPr>
              <a:t>PROPERTIES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 smtClean="0">
                <a:effectLst/>
              </a:rPr>
              <a:t>Spores </a:t>
            </a:r>
            <a:r>
              <a:rPr lang="en-US" dirty="0">
                <a:effectLst/>
              </a:rPr>
              <a:t>contaminate foods improperly prepared; canned or preserved meats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Releases a highly potent exotoxins in foods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Toxin acts as a neurotoxin, destroyed at 800c for 30-40 </a:t>
            </a:r>
            <a:r>
              <a:rPr lang="en-US" dirty="0" err="1" smtClean="0">
                <a:effectLst/>
              </a:rPr>
              <a:t>mins</a:t>
            </a:r>
            <a:endParaRPr lang="en-US" dirty="0" smtClean="0">
              <a:effectLst/>
            </a:endParaRPr>
          </a:p>
          <a:p>
            <a:r>
              <a:rPr lang="en-US" dirty="0">
                <a:solidFill>
                  <a:srgbClr val="FFFFFF"/>
                </a:solidFill>
              </a:rPr>
              <a:t>Seven toxigenic types of the organism exist, each producing an immunologically distinct form of </a:t>
            </a:r>
            <a:r>
              <a:rPr lang="en-US" dirty="0" err="1">
                <a:solidFill>
                  <a:srgbClr val="FFFFFF"/>
                </a:solidFill>
              </a:rPr>
              <a:t>botulinum</a:t>
            </a:r>
            <a:r>
              <a:rPr lang="en-US" dirty="0">
                <a:solidFill>
                  <a:srgbClr val="FFFFFF"/>
                </a:solidFill>
              </a:rPr>
              <a:t> toxin. The toxins are designated A, B, C1, D, E, F, and G). Not all strains of </a:t>
            </a:r>
            <a:r>
              <a:rPr lang="en-US" i="1" dirty="0">
                <a:solidFill>
                  <a:srgbClr val="FFFFFF"/>
                </a:solidFill>
              </a:rPr>
              <a:t>C. </a:t>
            </a:r>
            <a:r>
              <a:rPr lang="en-US" i="1" dirty="0" err="1">
                <a:solidFill>
                  <a:srgbClr val="FFFFFF"/>
                </a:solidFill>
              </a:rPr>
              <a:t>botulinum</a:t>
            </a:r>
            <a:r>
              <a:rPr lang="en-US" dirty="0">
                <a:solidFill>
                  <a:srgbClr val="FFFFFF"/>
                </a:solidFill>
              </a:rPr>
              <a:t> produce the </a:t>
            </a:r>
            <a:r>
              <a:rPr lang="en-US" dirty="0" err="1">
                <a:solidFill>
                  <a:srgbClr val="FFFFFF"/>
                </a:solidFill>
              </a:rPr>
              <a:t>botulinum</a:t>
            </a:r>
            <a:r>
              <a:rPr lang="en-US" dirty="0">
                <a:solidFill>
                  <a:srgbClr val="FFFFFF"/>
                </a:solidFill>
              </a:rPr>
              <a:t> toxin. </a:t>
            </a:r>
          </a:p>
        </p:txBody>
      </p:sp>
    </p:spTree>
    <p:extLst>
      <p:ext uri="{BB962C8B-B14F-4D97-AF65-F5344CB8AC3E}">
        <p14:creationId xmlns:p14="http://schemas.microsoft.com/office/powerpoint/2010/main" val="4364031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PATHOGENESIS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smtClean="0">
                <a:effectLst/>
              </a:rPr>
              <a:t>Causes </a:t>
            </a:r>
            <a:r>
              <a:rPr lang="en-US" dirty="0">
                <a:effectLst/>
              </a:rPr>
              <a:t>Botulism (food poisoning) which involves the nervous system</a:t>
            </a:r>
            <a:endParaRPr lang="en-GB" dirty="0">
              <a:effectLst/>
            </a:endParaRPr>
          </a:p>
          <a:p>
            <a:pPr lvl="0"/>
            <a:r>
              <a:rPr lang="en-GB" dirty="0" err="1" smtClean="0">
                <a:effectLst/>
              </a:rPr>
              <a:t>Botulinum</a:t>
            </a:r>
            <a:r>
              <a:rPr lang="en-GB" dirty="0" smtClean="0">
                <a:effectLst/>
              </a:rPr>
              <a:t> </a:t>
            </a:r>
            <a:r>
              <a:rPr lang="en-GB" dirty="0">
                <a:effectLst/>
              </a:rPr>
              <a:t>toxin is ingested with food in which spores have germinated and the organism has grown.</a:t>
            </a:r>
          </a:p>
          <a:p>
            <a:pPr lvl="0"/>
            <a:r>
              <a:rPr lang="en-US" dirty="0" smtClean="0">
                <a:effectLst/>
              </a:rPr>
              <a:t>Neurotoxins is absorbed from </a:t>
            </a:r>
            <a:r>
              <a:rPr lang="en-GB" dirty="0">
                <a:effectLst/>
              </a:rPr>
              <a:t>duodenum and jejunum, and passes into the blood stream by which it reaches the peripheral neuromuscular synapses.</a:t>
            </a:r>
          </a:p>
          <a:p>
            <a:pPr lvl="0"/>
            <a:r>
              <a:rPr lang="en-US" dirty="0" smtClean="0">
                <a:effectLst/>
              </a:rPr>
              <a:t>Action is slow with incubation of 12- 36 </a:t>
            </a:r>
            <a:r>
              <a:rPr lang="en-US" dirty="0" err="1" smtClean="0">
                <a:effectLst/>
              </a:rPr>
              <a:t>hrs</a:t>
            </a:r>
            <a:r>
              <a:rPr lang="en-US" dirty="0" smtClean="0">
                <a:effectLst/>
              </a:rPr>
              <a:t> after ingestion</a:t>
            </a:r>
            <a:endParaRPr lang="en-GB" dirty="0" smtClean="0">
              <a:effectLst/>
            </a:endParaRPr>
          </a:p>
          <a:p>
            <a:pPr lvl="0"/>
            <a:r>
              <a:rPr lang="en-GB" dirty="0">
                <a:effectLst/>
              </a:rPr>
              <a:t>The toxin binds to the presynaptic stimulatory terminals and blocks the release of the neurotransmitter acetylcholine which is required for a nerve to simulate the muscle-flaccid </a:t>
            </a:r>
            <a:r>
              <a:rPr lang="en-GB" dirty="0" smtClean="0">
                <a:effectLst/>
              </a:rPr>
              <a:t>paralysis</a:t>
            </a:r>
          </a:p>
          <a:p>
            <a:pPr lvl="0"/>
            <a:r>
              <a:rPr lang="en-US" dirty="0" smtClean="0">
                <a:effectLst/>
              </a:rPr>
              <a:t>Associated </a:t>
            </a:r>
            <a:r>
              <a:rPr lang="en-US" dirty="0">
                <a:effectLst/>
              </a:rPr>
              <a:t>with wound infections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79920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MANIFESTATIONS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GB" dirty="0">
                <a:effectLst/>
              </a:rPr>
              <a:t>Clinical symptoms of botulism begin 18-36 hours after toxin ingestion with weakness, dizziness and dryness of the mouth. Nausea and vomiting may occur.</a:t>
            </a:r>
          </a:p>
          <a:p>
            <a:r>
              <a:rPr lang="en-GB" dirty="0">
                <a:effectLst/>
              </a:rPr>
              <a:t>Neurologic features soon develop: blurred vision, </a:t>
            </a:r>
            <a:r>
              <a:rPr lang="en-US" dirty="0">
                <a:effectLst/>
              </a:rPr>
              <a:t>Pharyngeal paralysis – difficulty in speaking, swallowing and vomiting </a:t>
            </a:r>
            <a:endParaRPr lang="en-GB" dirty="0">
              <a:effectLst/>
            </a:endParaRPr>
          </a:p>
          <a:p>
            <a:pPr lvl="0"/>
            <a:r>
              <a:rPr lang="en-GB" dirty="0" smtClean="0">
                <a:effectLst/>
              </a:rPr>
              <a:t>Descending </a:t>
            </a:r>
            <a:r>
              <a:rPr lang="en-GB" dirty="0">
                <a:effectLst/>
              </a:rPr>
              <a:t>weakness of skeletal muscles and respiratory paralysis.</a:t>
            </a:r>
          </a:p>
          <a:p>
            <a:pPr lvl="0"/>
            <a:r>
              <a:rPr lang="en-US" dirty="0" smtClean="0">
                <a:effectLst/>
              </a:rPr>
              <a:t>Involvement of </a:t>
            </a:r>
            <a:r>
              <a:rPr lang="en-US" dirty="0" err="1" smtClean="0">
                <a:effectLst/>
              </a:rPr>
              <a:t>occulomotor</a:t>
            </a:r>
            <a:r>
              <a:rPr lang="en-US" dirty="0" smtClean="0">
                <a:effectLst/>
              </a:rPr>
              <a:t> – diplopia</a:t>
            </a:r>
            <a:endParaRPr lang="en-GB" dirty="0" smtClean="0"/>
          </a:p>
          <a:p>
            <a:r>
              <a:rPr lang="en-US" dirty="0" err="1">
                <a:solidFill>
                  <a:srgbClr val="FFFFFF"/>
                </a:solidFill>
              </a:rPr>
              <a:t>Botulinum</a:t>
            </a:r>
            <a:r>
              <a:rPr lang="en-US" dirty="0">
                <a:solidFill>
                  <a:srgbClr val="FFFFFF"/>
                </a:solidFill>
              </a:rPr>
              <a:t> toxin may be transported within nerves in a manner analogous to </a:t>
            </a:r>
            <a:r>
              <a:rPr lang="en-US" dirty="0" err="1">
                <a:solidFill>
                  <a:srgbClr val="FFFFFF"/>
                </a:solidFill>
              </a:rPr>
              <a:t>tetanospasmin</a:t>
            </a:r>
            <a:r>
              <a:rPr lang="en-US" dirty="0">
                <a:solidFill>
                  <a:srgbClr val="FFFFFF"/>
                </a:solidFill>
              </a:rPr>
              <a:t>, and can thereby gain access to the CNS but symptomatic CNS involvement is rare. </a:t>
            </a:r>
          </a:p>
        </p:txBody>
      </p:sp>
    </p:spTree>
    <p:extLst>
      <p:ext uri="{BB962C8B-B14F-4D97-AF65-F5344CB8AC3E}">
        <p14:creationId xmlns:p14="http://schemas.microsoft.com/office/powerpoint/2010/main" val="40894336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>
                <a:effectLst/>
              </a:rPr>
              <a:t>SOME RX </a:t>
            </a:r>
            <a:r>
              <a:rPr lang="en-US" u="sng" dirty="0" smtClean="0">
                <a:effectLst/>
              </a:rPr>
              <a:t>ASPECTS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Admin </a:t>
            </a:r>
            <a:r>
              <a:rPr lang="en-US" dirty="0">
                <a:effectLst/>
              </a:rPr>
              <a:t>of antitoxins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Supportive measures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76178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u="sng" dirty="0" smtClean="0">
                <a:effectLst/>
              </a:rPr>
              <a:t>PREVENTION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Proper </a:t>
            </a:r>
            <a:r>
              <a:rPr lang="en-US" dirty="0">
                <a:effectLst/>
              </a:rPr>
              <a:t>cooking of foods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Boiling foods for at least 20 </a:t>
            </a:r>
            <a:r>
              <a:rPr lang="en-US" dirty="0" err="1">
                <a:effectLst/>
              </a:rPr>
              <a:t>mins</a:t>
            </a:r>
            <a:r>
              <a:rPr lang="en-US" dirty="0">
                <a:effectLst/>
              </a:rPr>
              <a:t> before consumption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Prophylactic dose of antitoxin to those suspected to have eaten food suspected of botulism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Toxoids for active immunization where necessary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3164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i="1" u="sng" dirty="0" smtClean="0">
                <a:effectLst/>
              </a:rPr>
              <a:t>Clostridium </a:t>
            </a:r>
            <a:r>
              <a:rPr lang="en-US" i="1" u="sng" dirty="0" err="1" smtClean="0">
                <a:effectLst/>
              </a:rPr>
              <a:t>difficile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GB" u="sng" dirty="0" smtClean="0">
                <a:effectLst/>
              </a:rPr>
              <a:t>Pathogenesis</a:t>
            </a:r>
          </a:p>
          <a:p>
            <a:pPr lvl="0"/>
            <a:r>
              <a:rPr lang="en-GB" dirty="0" smtClean="0">
                <a:effectLst/>
              </a:rPr>
              <a:t>Clostridium </a:t>
            </a:r>
            <a:r>
              <a:rPr lang="en-GB" dirty="0" err="1">
                <a:effectLst/>
              </a:rPr>
              <a:t>difficile</a:t>
            </a:r>
            <a:r>
              <a:rPr lang="en-GB" dirty="0">
                <a:effectLst/>
              </a:rPr>
              <a:t> causes antibiotic </a:t>
            </a:r>
            <a:r>
              <a:rPr lang="en-GB" dirty="0" err="1">
                <a:effectLst/>
              </a:rPr>
              <a:t>asociated</a:t>
            </a:r>
            <a:r>
              <a:rPr lang="en-GB" dirty="0">
                <a:effectLst/>
              </a:rPr>
              <a:t> </a:t>
            </a:r>
            <a:r>
              <a:rPr lang="en-GB" dirty="0" err="1">
                <a:effectLst/>
              </a:rPr>
              <a:t>diarrhea</a:t>
            </a:r>
            <a:r>
              <a:rPr lang="en-GB" dirty="0">
                <a:effectLst/>
              </a:rPr>
              <a:t> (AAD) and more serious intestinal conditions such as colitis and pseudomembranous colitis in humans.</a:t>
            </a:r>
          </a:p>
          <a:p>
            <a:r>
              <a:rPr lang="en-GB" dirty="0">
                <a:effectLst/>
              </a:rPr>
              <a:t>These conditions generally result from overgrowth of Clostridium </a:t>
            </a:r>
            <a:r>
              <a:rPr lang="en-GB" dirty="0" err="1">
                <a:effectLst/>
              </a:rPr>
              <a:t>difficile</a:t>
            </a:r>
            <a:r>
              <a:rPr lang="en-GB" dirty="0">
                <a:effectLst/>
              </a:rPr>
              <a:t> in the colon, usually after the normal flora has been disturbed by </a:t>
            </a:r>
            <a:r>
              <a:rPr lang="en-US" dirty="0">
                <a:effectLst/>
              </a:rPr>
              <a:t>prolonged antimicrobial therapy with broad spectrum antimicrobial agents such as clindamycin, </a:t>
            </a:r>
            <a:r>
              <a:rPr lang="en-US" dirty="0" err="1">
                <a:effectLst/>
              </a:rPr>
              <a:t>ampillicin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cephalosporins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tetracyclins</a:t>
            </a:r>
            <a:endParaRPr lang="en-GB" dirty="0">
              <a:effectLst/>
            </a:endParaRPr>
          </a:p>
          <a:p>
            <a:pPr lvl="0"/>
            <a:r>
              <a:rPr lang="en-GB" dirty="0">
                <a:effectLst/>
              </a:rPr>
              <a:t>People in good health usually do not get C. </a:t>
            </a:r>
            <a:r>
              <a:rPr lang="en-GB" dirty="0" err="1">
                <a:effectLst/>
              </a:rPr>
              <a:t>difficile</a:t>
            </a:r>
            <a:r>
              <a:rPr lang="en-GB" dirty="0">
                <a:effectLst/>
              </a:rPr>
              <a:t> disease. Individuals who have other conditions that require prolonged use of antibiotics and the elderly are at greater risk of the disease.</a:t>
            </a:r>
          </a:p>
          <a:p>
            <a:pPr lvl="0"/>
            <a:r>
              <a:rPr lang="en-GB" dirty="0">
                <a:effectLst/>
              </a:rPr>
              <a:t>Also, individuals who have recently undergone gastrointestinal surgery, or have a serious underlying illness, or who are </a:t>
            </a:r>
            <a:r>
              <a:rPr lang="en-GB" dirty="0" err="1">
                <a:effectLst/>
              </a:rPr>
              <a:t>immunocompromised</a:t>
            </a:r>
            <a:r>
              <a:rPr lang="en-GB" dirty="0">
                <a:effectLst/>
              </a:rPr>
              <a:t>, are at risk. </a:t>
            </a:r>
          </a:p>
        </p:txBody>
      </p:sp>
    </p:spTree>
    <p:extLst>
      <p:ext uri="{BB962C8B-B14F-4D97-AF65-F5344CB8AC3E}">
        <p14:creationId xmlns:p14="http://schemas.microsoft.com/office/powerpoint/2010/main" val="20898144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ChangeArrowheads="1"/>
          </p:cNvSpPr>
          <p:nvPr/>
        </p:nvSpPr>
        <p:spPr bwMode="auto">
          <a:xfrm>
            <a:off x="251520" y="460052"/>
            <a:ext cx="8604448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i="1" dirty="0">
                <a:solidFill>
                  <a:srgbClr val="FFFFFF"/>
                </a:solidFill>
              </a:rPr>
              <a:t>C. </a:t>
            </a:r>
            <a:r>
              <a:rPr lang="en-US" sz="2800" i="1" dirty="0" err="1">
                <a:solidFill>
                  <a:srgbClr val="FFFFFF"/>
                </a:solidFill>
              </a:rPr>
              <a:t>difficile</a:t>
            </a:r>
            <a:r>
              <a:rPr lang="en-US" sz="2800" dirty="0">
                <a:solidFill>
                  <a:srgbClr val="FFFFFF"/>
                </a:solidFill>
              </a:rPr>
              <a:t> produces two toxins: </a:t>
            </a:r>
            <a:endParaRPr lang="en-US" sz="2800" dirty="0" smtClean="0">
              <a:solidFill>
                <a:srgbClr val="FFFFFF"/>
              </a:solidFill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FF"/>
                </a:solidFill>
              </a:rPr>
              <a:t>Toxin </a:t>
            </a:r>
            <a:r>
              <a:rPr lang="en-US" sz="2800" dirty="0">
                <a:solidFill>
                  <a:srgbClr val="FFFFFF"/>
                </a:solidFill>
              </a:rPr>
              <a:t>A is referred to as an enterotoxin because it causes fluid accumulation in the </a:t>
            </a:r>
            <a:r>
              <a:rPr lang="en-US" sz="2800" dirty="0" smtClean="0">
                <a:solidFill>
                  <a:srgbClr val="FFFFFF"/>
                </a:solidFill>
              </a:rPr>
              <a:t>bowel.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FF"/>
                </a:solidFill>
              </a:rPr>
              <a:t>Toxin </a:t>
            </a:r>
            <a:r>
              <a:rPr lang="en-US" sz="2800" dirty="0">
                <a:solidFill>
                  <a:srgbClr val="FFFFFF"/>
                </a:solidFill>
              </a:rPr>
              <a:t>B is an extremely lethal (</a:t>
            </a:r>
            <a:r>
              <a:rPr lang="en-US" sz="2800" dirty="0" err="1">
                <a:solidFill>
                  <a:srgbClr val="FFFFFF"/>
                </a:solidFill>
              </a:rPr>
              <a:t>cytopathic</a:t>
            </a:r>
            <a:r>
              <a:rPr lang="en-US" sz="2800" dirty="0">
                <a:solidFill>
                  <a:srgbClr val="FFFFFF"/>
                </a:solidFill>
              </a:rPr>
              <a:t>) toxin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  <a:endParaRPr lang="en-US" sz="2800" dirty="0">
              <a:solidFill>
                <a:srgbClr val="FFFFFF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>
                <a:solidFill>
                  <a:srgbClr val="FFFFFF"/>
                </a:solidFill>
              </a:rPr>
              <a:t>Stool cultures for diagnosis </a:t>
            </a:r>
            <a:r>
              <a:rPr lang="en-US" sz="2800" dirty="0" smtClean="0">
                <a:solidFill>
                  <a:srgbClr val="FFFFFF"/>
                </a:solidFill>
              </a:rPr>
              <a:t> can contain non </a:t>
            </a:r>
            <a:r>
              <a:rPr lang="en-US" sz="2800" dirty="0">
                <a:solidFill>
                  <a:srgbClr val="FFFFFF"/>
                </a:solidFill>
              </a:rPr>
              <a:t>toxigenic strains of the bacterium, so the most reliable </a:t>
            </a:r>
            <a:r>
              <a:rPr lang="en-US" sz="2800" dirty="0" smtClean="0">
                <a:solidFill>
                  <a:srgbClr val="FFFFFF"/>
                </a:solidFill>
              </a:rPr>
              <a:t>test involve </a:t>
            </a:r>
            <a:r>
              <a:rPr lang="en-US" sz="2800" dirty="0">
                <a:solidFill>
                  <a:srgbClr val="FFFFFF"/>
                </a:solidFill>
              </a:rPr>
              <a:t>testing for the presence of the Toxin A and/or Toxin B in the stool</a:t>
            </a:r>
            <a:r>
              <a:rPr lang="en-US" sz="2800" dirty="0" smtClean="0">
                <a:solidFill>
                  <a:srgbClr val="FFFFFF"/>
                </a:solidFill>
              </a:rPr>
              <a:t>.</a:t>
            </a:r>
            <a:endParaRPr lang="en-US" sz="2800" dirty="0">
              <a:solidFill>
                <a:srgbClr val="FFFFFF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FF"/>
                </a:solidFill>
              </a:rPr>
              <a:t>The </a:t>
            </a:r>
            <a:r>
              <a:rPr lang="en-US" sz="2800" dirty="0">
                <a:solidFill>
                  <a:srgbClr val="FFFFFF"/>
                </a:solidFill>
              </a:rPr>
              <a:t>toxins are very unstable. They degrade at room temperature and may be undetectable within two hours after collection of a stool specimen leading to false negative results of the diagnosis</a:t>
            </a:r>
            <a:r>
              <a:rPr lang="en-US" dirty="0">
                <a:solidFill>
                  <a:srgbClr val="FFFFFF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346893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80120"/>
          </a:xfrm>
        </p:spPr>
        <p:txBody>
          <a:bodyPr/>
          <a:lstStyle/>
          <a:p>
            <a:pPr lvl="0"/>
            <a:r>
              <a:rPr lang="en-US" u="sng" dirty="0">
                <a:effectLst/>
              </a:rPr>
              <a:t>Antimicrobial </a:t>
            </a:r>
            <a:r>
              <a:rPr lang="en-US" u="sng" dirty="0" smtClean="0">
                <a:effectLst/>
              </a:rPr>
              <a:t>susceptibility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568952" cy="4968552"/>
          </a:xfrm>
        </p:spPr>
        <p:txBody>
          <a:bodyPr/>
          <a:lstStyle/>
          <a:p>
            <a:pPr lvl="0"/>
            <a:r>
              <a:rPr lang="en-US" dirty="0" smtClean="0">
                <a:effectLst/>
              </a:rPr>
              <a:t>Susceptible </a:t>
            </a:r>
            <a:r>
              <a:rPr lang="en-US" dirty="0">
                <a:effectLst/>
              </a:rPr>
              <a:t>to </a:t>
            </a:r>
            <a:r>
              <a:rPr lang="en-US" dirty="0" err="1">
                <a:effectLst/>
              </a:rPr>
              <a:t>vancomycin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138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68952" cy="792088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effectLst/>
              </a:rPr>
              <a:t>LAB </a:t>
            </a:r>
            <a:r>
              <a:rPr lang="en-US" u="sng" dirty="0" smtClean="0">
                <a:effectLst/>
              </a:rPr>
              <a:t>DIAGNOSIS OF CLOSTRIDIA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54006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GB" dirty="0"/>
              <a:t>Specimen </a:t>
            </a:r>
            <a:r>
              <a:rPr lang="en-GB" dirty="0" smtClean="0"/>
              <a:t>collection</a:t>
            </a:r>
          </a:p>
          <a:p>
            <a:pPr lvl="1"/>
            <a:r>
              <a:rPr lang="en-US" dirty="0"/>
              <a:t>C </a:t>
            </a:r>
            <a:r>
              <a:rPr lang="en-US" dirty="0" err="1" smtClean="0"/>
              <a:t>perfiringens</a:t>
            </a:r>
            <a:r>
              <a:rPr lang="en-US" dirty="0" smtClean="0"/>
              <a:t> and C. </a:t>
            </a:r>
            <a:r>
              <a:rPr lang="en-US" dirty="0" err="1" smtClean="0"/>
              <a:t>tetani</a:t>
            </a:r>
            <a:r>
              <a:rPr lang="en-US" dirty="0" smtClean="0"/>
              <a:t>; Wounds </a:t>
            </a:r>
            <a:r>
              <a:rPr lang="en-US" dirty="0"/>
              <a:t>exudates, necrotic </a:t>
            </a:r>
            <a:r>
              <a:rPr lang="en-US" dirty="0" smtClean="0"/>
              <a:t>tissue</a:t>
            </a:r>
          </a:p>
          <a:p>
            <a:pPr lvl="1"/>
            <a:r>
              <a:rPr lang="en-US" i="1" dirty="0">
                <a:effectLst/>
              </a:rPr>
              <a:t>C. </a:t>
            </a:r>
            <a:r>
              <a:rPr lang="en-US" i="1" dirty="0" err="1">
                <a:effectLst/>
              </a:rPr>
              <a:t>botulinum</a:t>
            </a:r>
            <a:r>
              <a:rPr lang="en-US" i="1" dirty="0">
                <a:effectLst/>
              </a:rPr>
              <a:t> </a:t>
            </a:r>
            <a:r>
              <a:rPr lang="en-US" dirty="0">
                <a:effectLst/>
              </a:rPr>
              <a:t>and </a:t>
            </a:r>
            <a:r>
              <a:rPr lang="en-US" i="1" dirty="0">
                <a:solidFill>
                  <a:srgbClr val="FFFFFF"/>
                </a:solidFill>
              </a:rPr>
              <a:t>C. </a:t>
            </a:r>
            <a:r>
              <a:rPr lang="en-US" i="1" dirty="0" err="1" smtClean="0">
                <a:solidFill>
                  <a:srgbClr val="FFFFFF"/>
                </a:solidFill>
              </a:rPr>
              <a:t>difficile</a:t>
            </a:r>
            <a:r>
              <a:rPr lang="en-US" dirty="0" smtClean="0">
                <a:solidFill>
                  <a:srgbClr val="FFFFFF"/>
                </a:solidFill>
              </a:rPr>
              <a:t>; </a:t>
            </a:r>
            <a:r>
              <a:rPr lang="en-US" dirty="0" smtClean="0">
                <a:effectLst/>
              </a:rPr>
              <a:t>Stomach </a:t>
            </a:r>
            <a:r>
              <a:rPr lang="en-US" dirty="0">
                <a:effectLst/>
              </a:rPr>
              <a:t>content, stool, blood, intestinal content &amp; remains of suspected foods</a:t>
            </a:r>
            <a:r>
              <a:rPr lang="en-US" dirty="0" smtClean="0">
                <a:effectLst/>
              </a:rPr>
              <a:t>.</a:t>
            </a:r>
            <a:endParaRPr lang="en-GB" dirty="0"/>
          </a:p>
          <a:p>
            <a:r>
              <a:rPr lang="en-GB" dirty="0"/>
              <a:t>Gram stain from </a:t>
            </a:r>
            <a:r>
              <a:rPr lang="en-GB" dirty="0" smtClean="0"/>
              <a:t>specimen</a:t>
            </a:r>
          </a:p>
          <a:p>
            <a:pPr lvl="1"/>
            <a:r>
              <a:rPr lang="en-US" dirty="0">
                <a:effectLst/>
              </a:rPr>
              <a:t>Gram +</a:t>
            </a:r>
            <a:r>
              <a:rPr lang="en-US" dirty="0" err="1">
                <a:effectLst/>
              </a:rPr>
              <a:t>ve</a:t>
            </a:r>
            <a:r>
              <a:rPr lang="en-US" dirty="0">
                <a:effectLst/>
              </a:rPr>
              <a:t> bacilli</a:t>
            </a:r>
            <a:endParaRPr lang="en-GB" dirty="0"/>
          </a:p>
          <a:p>
            <a:pPr lvl="0"/>
            <a:r>
              <a:rPr lang="en-US" dirty="0" smtClean="0"/>
              <a:t>Lab growth and Culture</a:t>
            </a:r>
          </a:p>
          <a:p>
            <a:pPr lvl="1"/>
            <a:r>
              <a:rPr lang="en-US" dirty="0">
                <a:effectLst/>
              </a:rPr>
              <a:t>MEDIA - Variety including; Robertson’s cooked meat (RCM) &amp; Blood Agar (BA)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Temperature range 37-45</a:t>
            </a:r>
            <a:r>
              <a:rPr lang="en-US" baseline="30000" dirty="0">
                <a:effectLst/>
              </a:rPr>
              <a:t>o</a:t>
            </a:r>
            <a:r>
              <a:rPr lang="en-US" dirty="0">
                <a:effectLst/>
              </a:rPr>
              <a:t>c – incubated at 37</a:t>
            </a:r>
            <a:r>
              <a:rPr lang="en-US" baseline="30000" dirty="0">
                <a:effectLst/>
              </a:rPr>
              <a:t>o</a:t>
            </a:r>
            <a:r>
              <a:rPr lang="en-US" dirty="0">
                <a:effectLst/>
              </a:rPr>
              <a:t>c</a:t>
            </a:r>
          </a:p>
          <a:p>
            <a:pPr lvl="1"/>
            <a:r>
              <a:rPr lang="en-US" dirty="0" smtClean="0">
                <a:effectLst/>
              </a:rPr>
              <a:t>Incubation </a:t>
            </a:r>
            <a:r>
              <a:rPr lang="en-US" dirty="0">
                <a:effectLst/>
              </a:rPr>
              <a:t>– Anaerobic </a:t>
            </a:r>
            <a:r>
              <a:rPr lang="en-US" dirty="0" smtClean="0">
                <a:effectLst/>
              </a:rPr>
              <a:t>–possible </a:t>
            </a:r>
            <a:r>
              <a:rPr lang="en-US" dirty="0">
                <a:effectLst/>
              </a:rPr>
              <a:t>growth under micro-</a:t>
            </a:r>
            <a:r>
              <a:rPr lang="en-US" dirty="0" err="1">
                <a:effectLst/>
              </a:rPr>
              <a:t>aerophilic</a:t>
            </a:r>
            <a:r>
              <a:rPr lang="en-US" dirty="0">
                <a:effectLst/>
              </a:rPr>
              <a:t> conditions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C.. </a:t>
            </a:r>
            <a:r>
              <a:rPr lang="en-US" dirty="0" err="1" smtClean="0">
                <a:effectLst/>
              </a:rPr>
              <a:t>Tetani</a:t>
            </a:r>
            <a:r>
              <a:rPr lang="en-US" dirty="0" smtClean="0">
                <a:effectLst/>
              </a:rPr>
              <a:t> and C. </a:t>
            </a:r>
            <a:r>
              <a:rPr lang="en-US" dirty="0" err="1" smtClean="0">
                <a:effectLst/>
              </a:rPr>
              <a:t>botulinum</a:t>
            </a:r>
            <a:r>
              <a:rPr lang="en-US" dirty="0" smtClean="0">
                <a:effectLst/>
              </a:rPr>
              <a:t>  and C. </a:t>
            </a:r>
            <a:r>
              <a:rPr lang="en-US" dirty="0" err="1" smtClean="0">
                <a:effectLst/>
              </a:rPr>
              <a:t>difficile</a:t>
            </a:r>
            <a:r>
              <a:rPr lang="en-US" dirty="0" smtClean="0">
                <a:effectLst/>
              </a:rPr>
              <a:t> are strictly anaerobic</a:t>
            </a:r>
          </a:p>
          <a:p>
            <a:pPr lvl="1"/>
            <a:r>
              <a:rPr lang="en-US" dirty="0" smtClean="0">
                <a:effectLst/>
              </a:rPr>
              <a:t>C</a:t>
            </a:r>
            <a:r>
              <a:rPr lang="en-US" dirty="0">
                <a:effectLst/>
              </a:rPr>
              <a:t>. </a:t>
            </a:r>
            <a:r>
              <a:rPr lang="en-US" dirty="0" err="1">
                <a:effectLst/>
              </a:rPr>
              <a:t>tetani</a:t>
            </a:r>
            <a:r>
              <a:rPr lang="en-US" dirty="0">
                <a:effectLst/>
              </a:rPr>
              <a:t> is incubated in BA/ RCM for 2-3 days  then sub-cultured on </a:t>
            </a:r>
            <a:r>
              <a:rPr lang="en-US" dirty="0" smtClean="0">
                <a:effectLst/>
              </a:rPr>
              <a:t>MBA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1946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633670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/>
              <a:t>Colonial morphology and effects in BA</a:t>
            </a:r>
          </a:p>
          <a:p>
            <a:pPr lvl="1"/>
            <a:r>
              <a:rPr lang="en-US" dirty="0"/>
              <a:t>C </a:t>
            </a:r>
            <a:r>
              <a:rPr lang="en-US" dirty="0" err="1"/>
              <a:t>perfiringens</a:t>
            </a:r>
            <a:r>
              <a:rPr lang="en-US" dirty="0"/>
              <a:t>:</a:t>
            </a:r>
          </a:p>
          <a:p>
            <a:pPr lvl="2"/>
            <a:r>
              <a:rPr lang="en-US" dirty="0">
                <a:effectLst/>
              </a:rPr>
              <a:t>Large, colonies  round smooth surfaces</a:t>
            </a:r>
            <a:r>
              <a:rPr lang="en-GB" dirty="0">
                <a:effectLst/>
              </a:rPr>
              <a:t>, </a:t>
            </a:r>
            <a:r>
              <a:rPr lang="en-US" dirty="0">
                <a:effectLst/>
              </a:rPr>
              <a:t>Low convex – translucent</a:t>
            </a:r>
          </a:p>
          <a:p>
            <a:pPr lvl="2"/>
            <a:r>
              <a:rPr lang="en-US" dirty="0">
                <a:effectLst/>
              </a:rPr>
              <a:t>Double zone </a:t>
            </a:r>
            <a:r>
              <a:rPr lang="en-US" dirty="0" err="1">
                <a:effectLst/>
              </a:rPr>
              <a:t>haemolysis</a:t>
            </a:r>
            <a:r>
              <a:rPr lang="en-US" dirty="0">
                <a:effectLst/>
              </a:rPr>
              <a:t> on BA – Zone of complete </a:t>
            </a:r>
            <a:r>
              <a:rPr lang="en-US" dirty="0" err="1">
                <a:effectLst/>
              </a:rPr>
              <a:t>haemolysis</a:t>
            </a:r>
            <a:r>
              <a:rPr lang="en-US" dirty="0">
                <a:effectLst/>
              </a:rPr>
              <a:t> at a larger zone of incomplete </a:t>
            </a:r>
            <a:r>
              <a:rPr lang="en-US" dirty="0" err="1">
                <a:effectLst/>
              </a:rPr>
              <a:t>haemolysis</a:t>
            </a:r>
            <a:r>
              <a:rPr lang="en-US" dirty="0">
                <a:effectLst/>
              </a:rPr>
              <a:t> depends on the strains and blood source (</a:t>
            </a:r>
            <a:r>
              <a:rPr lang="en-US" b="1" u="sng" dirty="0"/>
              <a:t>Double hemolytic)</a:t>
            </a:r>
            <a:endParaRPr lang="en-US" dirty="0"/>
          </a:p>
          <a:p>
            <a:pPr lvl="2"/>
            <a:r>
              <a:rPr lang="en-US" dirty="0"/>
              <a:t>Spores are </a:t>
            </a:r>
            <a:r>
              <a:rPr lang="en-US" dirty="0">
                <a:effectLst/>
              </a:rPr>
              <a:t>large oval and centrally placed if present</a:t>
            </a:r>
            <a:endParaRPr lang="en-US" b="1" u="sng" dirty="0"/>
          </a:p>
          <a:p>
            <a:pPr lvl="1"/>
            <a:r>
              <a:rPr lang="en-US" dirty="0">
                <a:effectLst/>
              </a:rPr>
              <a:t>C. </a:t>
            </a:r>
            <a:r>
              <a:rPr lang="en-US" dirty="0" err="1">
                <a:effectLst/>
              </a:rPr>
              <a:t>tetani</a:t>
            </a:r>
            <a:endParaRPr lang="en-US" dirty="0">
              <a:effectLst/>
            </a:endParaRPr>
          </a:p>
          <a:p>
            <a:pPr lvl="2"/>
            <a:r>
              <a:rPr lang="en-US" dirty="0">
                <a:effectLst/>
              </a:rPr>
              <a:t>Gram +</a:t>
            </a:r>
            <a:r>
              <a:rPr lang="en-US" dirty="0" err="1">
                <a:effectLst/>
              </a:rPr>
              <a:t>ve</a:t>
            </a:r>
            <a:r>
              <a:rPr lang="en-US" dirty="0">
                <a:effectLst/>
              </a:rPr>
              <a:t> bacilli  with drumstick appearance (spores)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Spores stain</a:t>
            </a:r>
            <a:endParaRPr lang="en-GB" dirty="0">
              <a:effectLst/>
            </a:endParaRPr>
          </a:p>
          <a:p>
            <a:pPr lvl="2"/>
            <a:r>
              <a:rPr lang="en-GB" dirty="0">
                <a:effectLst/>
              </a:rPr>
              <a:t>S</a:t>
            </a:r>
            <a:r>
              <a:rPr lang="en-US" dirty="0"/>
              <a:t>arming due to motility-</a:t>
            </a:r>
            <a:r>
              <a:rPr lang="en-US" dirty="0">
                <a:effectLst/>
              </a:rPr>
              <a:t>Motility test positive</a:t>
            </a:r>
          </a:p>
          <a:p>
            <a:pPr lvl="1"/>
            <a:r>
              <a:rPr lang="en-US" dirty="0">
                <a:effectLst/>
              </a:rPr>
              <a:t>C. </a:t>
            </a:r>
            <a:r>
              <a:rPr lang="en-US" dirty="0" err="1">
                <a:effectLst/>
              </a:rPr>
              <a:t>botulinum</a:t>
            </a:r>
            <a:endParaRPr lang="en-US" dirty="0">
              <a:effectLst/>
            </a:endParaRPr>
          </a:p>
          <a:p>
            <a:pPr lvl="2"/>
            <a:r>
              <a:rPr lang="en-US" dirty="0">
                <a:effectLst/>
              </a:rPr>
              <a:t>Gram  +</a:t>
            </a:r>
            <a:r>
              <a:rPr lang="en-US" dirty="0" err="1">
                <a:effectLst/>
              </a:rPr>
              <a:t>ve</a:t>
            </a:r>
            <a:r>
              <a:rPr lang="en-US" dirty="0">
                <a:effectLst/>
              </a:rPr>
              <a:t>  bacilli, relatively large, motile with </a:t>
            </a:r>
            <a:r>
              <a:rPr lang="en-US" dirty="0" err="1">
                <a:effectLst/>
              </a:rPr>
              <a:t>peritrichous</a:t>
            </a:r>
            <a:r>
              <a:rPr lang="en-US" dirty="0">
                <a:effectLst/>
              </a:rPr>
              <a:t> flagella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Spores are oval , centrally placed sub terminal</a:t>
            </a:r>
          </a:p>
          <a:p>
            <a:pPr lvl="1"/>
            <a:r>
              <a:rPr lang="en-GB" dirty="0"/>
              <a:t>Gram staining of colony, +</a:t>
            </a:r>
            <a:r>
              <a:rPr lang="en-GB" dirty="0" err="1"/>
              <a:t>ve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86928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619268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Biochemical tests </a:t>
            </a:r>
          </a:p>
          <a:p>
            <a:pPr lvl="1"/>
            <a:r>
              <a:rPr lang="en-GB" dirty="0"/>
              <a:t>C. </a:t>
            </a:r>
            <a:r>
              <a:rPr lang="en-GB" dirty="0" err="1"/>
              <a:t>perfringens</a:t>
            </a:r>
            <a:r>
              <a:rPr lang="en-GB" dirty="0"/>
              <a:t>:</a:t>
            </a:r>
          </a:p>
          <a:p>
            <a:pPr lvl="2"/>
            <a:r>
              <a:rPr lang="en-GB" dirty="0"/>
              <a:t>Essentially </a:t>
            </a:r>
            <a:r>
              <a:rPr lang="en-GB" dirty="0" err="1"/>
              <a:t>saccharolytic</a:t>
            </a:r>
            <a:r>
              <a:rPr lang="en-GB" dirty="0"/>
              <a:t> (</a:t>
            </a:r>
            <a:r>
              <a:rPr lang="en-US" dirty="0">
                <a:effectLst/>
              </a:rPr>
              <a:t>Breakdown CHOs</a:t>
            </a:r>
            <a:r>
              <a:rPr lang="en-GB" dirty="0"/>
              <a:t>) - Lactose, maltose and sucrose fermentation +</a:t>
            </a:r>
            <a:r>
              <a:rPr lang="en-GB" dirty="0" err="1"/>
              <a:t>ve</a:t>
            </a:r>
            <a:endParaRPr lang="en-GB" dirty="0"/>
          </a:p>
          <a:p>
            <a:pPr lvl="2"/>
            <a:r>
              <a:rPr lang="en-US" dirty="0" err="1">
                <a:effectLst/>
              </a:rPr>
              <a:t>Saccharolytic</a:t>
            </a:r>
            <a:r>
              <a:rPr lang="en-US" dirty="0">
                <a:effectLst/>
              </a:rPr>
              <a:t> species include:</a:t>
            </a:r>
            <a:endParaRPr lang="en-GB" dirty="0">
              <a:effectLst/>
            </a:endParaRPr>
          </a:p>
          <a:p>
            <a:pPr lvl="3"/>
            <a:r>
              <a:rPr lang="en-US" dirty="0">
                <a:effectLst/>
              </a:rPr>
              <a:t>Clostridium </a:t>
            </a:r>
            <a:r>
              <a:rPr lang="en-US" dirty="0" err="1">
                <a:effectLst/>
              </a:rPr>
              <a:t>perfringens</a:t>
            </a:r>
            <a:endParaRPr lang="en-GB" dirty="0">
              <a:effectLst/>
            </a:endParaRPr>
          </a:p>
          <a:p>
            <a:pPr lvl="3"/>
            <a:r>
              <a:rPr lang="en-US" dirty="0" err="1">
                <a:effectLst/>
              </a:rPr>
              <a:t>Clostiridium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septicum</a:t>
            </a:r>
            <a:endParaRPr lang="en-GB" dirty="0">
              <a:effectLst/>
            </a:endParaRPr>
          </a:p>
          <a:p>
            <a:pPr lvl="3"/>
            <a:r>
              <a:rPr lang="en-US" dirty="0">
                <a:effectLst/>
              </a:rPr>
              <a:t>Clostridium </a:t>
            </a:r>
            <a:r>
              <a:rPr lang="en-US" dirty="0" err="1">
                <a:effectLst/>
              </a:rPr>
              <a:t>oetematiens</a:t>
            </a:r>
            <a:endParaRPr lang="en-GB" dirty="0">
              <a:effectLst/>
            </a:endParaRPr>
          </a:p>
          <a:p>
            <a:pPr lvl="3"/>
            <a:r>
              <a:rPr lang="en-US" dirty="0">
                <a:effectLst/>
              </a:rPr>
              <a:t>Clostridium </a:t>
            </a:r>
            <a:r>
              <a:rPr lang="en-US" dirty="0" err="1">
                <a:effectLst/>
              </a:rPr>
              <a:t>fallax</a:t>
            </a:r>
            <a:endParaRPr lang="en-GB" dirty="0"/>
          </a:p>
          <a:p>
            <a:pPr lvl="2"/>
            <a:r>
              <a:rPr lang="en-GB" dirty="0"/>
              <a:t>Mildly </a:t>
            </a:r>
            <a:r>
              <a:rPr lang="en-GB" dirty="0" err="1"/>
              <a:t>proteolytic</a:t>
            </a:r>
            <a:r>
              <a:rPr lang="en-GB" dirty="0"/>
              <a:t>(breakdown proteins</a:t>
            </a:r>
            <a:r>
              <a:rPr lang="en-GB" dirty="0" smtClean="0"/>
              <a:t>)</a:t>
            </a:r>
          </a:p>
          <a:p>
            <a:pPr lvl="3"/>
            <a:r>
              <a:rPr lang="en-GB" dirty="0" smtClean="0"/>
              <a:t>Other clostridium species are non-</a:t>
            </a:r>
            <a:r>
              <a:rPr lang="en-GB" dirty="0" err="1" smtClean="0"/>
              <a:t>proteolytic</a:t>
            </a:r>
            <a:endParaRPr lang="en-GB" dirty="0"/>
          </a:p>
          <a:p>
            <a:pPr lvl="2"/>
            <a:r>
              <a:rPr lang="en-GB" dirty="0"/>
              <a:t>Nitrate reduction test +</a:t>
            </a:r>
            <a:r>
              <a:rPr lang="en-GB" dirty="0" err="1"/>
              <a:t>ve</a:t>
            </a:r>
            <a:endParaRPr lang="en-GB" dirty="0"/>
          </a:p>
          <a:p>
            <a:pPr lvl="2"/>
            <a:r>
              <a:rPr lang="en-US" dirty="0"/>
              <a:t>antigenic tests A,B,C,D &amp; E</a:t>
            </a:r>
          </a:p>
          <a:p>
            <a:pPr lvl="1"/>
            <a:r>
              <a:rPr lang="en-US" i="1" dirty="0">
                <a:effectLst/>
              </a:rPr>
              <a:t>C. </a:t>
            </a:r>
            <a:r>
              <a:rPr lang="en-US" i="1" dirty="0" err="1" smtClean="0">
                <a:effectLst/>
              </a:rPr>
              <a:t>botulinum</a:t>
            </a:r>
            <a:r>
              <a:rPr lang="en-US" i="1" dirty="0" smtClean="0">
                <a:effectLst/>
              </a:rPr>
              <a:t> </a:t>
            </a:r>
            <a:r>
              <a:rPr lang="en-US" dirty="0" smtClean="0">
                <a:effectLst/>
              </a:rPr>
              <a:t>and </a:t>
            </a:r>
            <a:r>
              <a:rPr lang="en-US" i="1" dirty="0">
                <a:solidFill>
                  <a:srgbClr val="FFFFFF"/>
                </a:solidFill>
              </a:rPr>
              <a:t>C. </a:t>
            </a:r>
            <a:r>
              <a:rPr lang="en-US" i="1" dirty="0" err="1">
                <a:solidFill>
                  <a:srgbClr val="FFFFFF"/>
                </a:solidFill>
              </a:rPr>
              <a:t>difficile</a:t>
            </a:r>
            <a:r>
              <a:rPr lang="en-US" dirty="0">
                <a:solidFill>
                  <a:srgbClr val="FFFFFF"/>
                </a:solidFill>
              </a:rPr>
              <a:t> </a:t>
            </a:r>
            <a:endParaRPr lang="en-US" dirty="0">
              <a:effectLst/>
            </a:endParaRPr>
          </a:p>
          <a:p>
            <a:pPr lvl="2"/>
            <a:r>
              <a:rPr lang="en-US" dirty="0">
                <a:effectLst/>
              </a:rPr>
              <a:t>Demonstration of toxins in blood, left over foods  and stool</a:t>
            </a:r>
            <a:r>
              <a:rPr lang="en-US" dirty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1140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1008112"/>
          </a:xfrm>
        </p:spPr>
        <p:txBody>
          <a:bodyPr/>
          <a:lstStyle/>
          <a:p>
            <a:r>
              <a:rPr lang="en-US" sz="3600" u="sng" dirty="0" err="1" smtClean="0">
                <a:effectLst/>
              </a:rPr>
              <a:t>Presumative</a:t>
            </a:r>
            <a:r>
              <a:rPr lang="en-US" sz="3600" u="sng" dirty="0" smtClean="0">
                <a:effectLst/>
              </a:rPr>
              <a:t> identification tests of c. </a:t>
            </a:r>
            <a:r>
              <a:rPr lang="en-US" sz="3600" u="sng" dirty="0" err="1" smtClean="0">
                <a:effectLst/>
              </a:rPr>
              <a:t>perfringens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75606"/>
            <a:ext cx="8640960" cy="512174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u="sng" dirty="0">
                <a:effectLst/>
              </a:rPr>
              <a:t>NAGLES REACTION TESTS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Swabbing half of the egg </a:t>
            </a:r>
            <a:r>
              <a:rPr lang="en-US" dirty="0" err="1">
                <a:effectLst/>
              </a:rPr>
              <a:t>y</a:t>
            </a:r>
            <a:r>
              <a:rPr lang="en-US" dirty="0" err="1" smtClean="0">
                <a:effectLst/>
              </a:rPr>
              <a:t>ork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antigen plate with type A antitoxins and allowing the plate to dry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Streaking the whole plate with the isolated organisms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Incubation for 24-48 </a:t>
            </a:r>
            <a:r>
              <a:rPr lang="en-US" dirty="0" err="1">
                <a:effectLst/>
              </a:rPr>
              <a:t>hrs</a:t>
            </a:r>
            <a:r>
              <a:rPr lang="en-US" dirty="0">
                <a:effectLst/>
              </a:rPr>
              <a:t> at </a:t>
            </a:r>
            <a:r>
              <a:rPr lang="en-US" dirty="0" smtClean="0">
                <a:effectLst/>
              </a:rPr>
              <a:t>35</a:t>
            </a:r>
            <a:r>
              <a:rPr lang="en-US" baseline="30000" dirty="0" smtClean="0">
                <a:effectLst/>
              </a:rPr>
              <a:t>o</a:t>
            </a:r>
            <a:r>
              <a:rPr lang="en-US" dirty="0" smtClean="0">
                <a:effectLst/>
              </a:rPr>
              <a:t>c</a:t>
            </a:r>
          </a:p>
          <a:p>
            <a:r>
              <a:rPr lang="en-US" u="sng" dirty="0" smtClean="0">
                <a:effectLst/>
              </a:rPr>
              <a:t>RESULTS</a:t>
            </a:r>
            <a:r>
              <a:rPr lang="en-US" u="sng" dirty="0">
                <a:effectLst/>
              </a:rPr>
              <a:t>: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Lecithinase</a:t>
            </a:r>
            <a:r>
              <a:rPr lang="en-US" dirty="0">
                <a:effectLst/>
              </a:rPr>
              <a:t> activity is observed on the half without antitoxins and inhibited on the side with antitoxins.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Licithinase</a:t>
            </a:r>
            <a:r>
              <a:rPr lang="en-US" dirty="0">
                <a:effectLst/>
              </a:rPr>
              <a:t> splits lipoprotein producing opalescence; Opalescence indicates a +</a:t>
            </a:r>
            <a:r>
              <a:rPr lang="en-US" dirty="0" err="1">
                <a:effectLst/>
              </a:rPr>
              <a:t>Ve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nagler</a:t>
            </a:r>
            <a:r>
              <a:rPr lang="en-US" dirty="0">
                <a:effectLst/>
              </a:rPr>
              <a:t> reaction.</a:t>
            </a:r>
            <a:endParaRPr lang="en-GB" dirty="0">
              <a:effectLst/>
            </a:endParaRPr>
          </a:p>
          <a:p>
            <a:endParaRPr lang="en-GB" dirty="0">
              <a:effectLst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909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211960" y="764704"/>
            <a:ext cx="4246240" cy="1728192"/>
          </a:xfrm>
        </p:spPr>
        <p:txBody>
          <a:bodyPr/>
          <a:lstStyle/>
          <a:p>
            <a:r>
              <a:rPr lang="en-US" b="1" i="1" dirty="0"/>
              <a:t>Clostridium </a:t>
            </a:r>
            <a:r>
              <a:rPr lang="en-US" b="1" i="1" dirty="0" err="1"/>
              <a:t>tetani</a:t>
            </a:r>
            <a:r>
              <a:rPr lang="en-US" b="1" dirty="0"/>
              <a:t> </a:t>
            </a:r>
            <a:r>
              <a:rPr lang="fi-FI" dirty="0" smtClean="0"/>
              <a:t>on </a:t>
            </a:r>
            <a:r>
              <a:rPr lang="fi-FI" dirty="0"/>
              <a:t>B.A </a:t>
            </a:r>
            <a:endParaRPr lang="fi-FI" dirty="0" smtClean="0"/>
          </a:p>
          <a:p>
            <a:r>
              <a:rPr lang="fi-FI" dirty="0" smtClean="0"/>
              <a:t>Note </a:t>
            </a:r>
            <a:r>
              <a:rPr lang="fi-FI" dirty="0"/>
              <a:t>swarming</a:t>
            </a:r>
            <a:endParaRPr lang="en-GB" dirty="0"/>
          </a:p>
        </p:txBody>
      </p:sp>
      <p:pic>
        <p:nvPicPr>
          <p:cNvPr id="8" name="Picture 2" descr="E:\Bachelor of Medicine And Bachelor of Surgery (MBChB)  Year  2\MEDICAL MICROBIOLOGY\5. MICROBIOLOGY PRACTICALS AND DEMONSTRATIONS\Tests\cl tetani on B.A Note swarming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11634"/>
            <a:ext cx="3744416" cy="3252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55214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ChangeArrowheads="1"/>
          </p:cNvSpPr>
          <p:nvPr/>
        </p:nvSpPr>
        <p:spPr bwMode="auto">
          <a:xfrm>
            <a:off x="2057400" y="-1484313"/>
            <a:ext cx="5137150" cy="595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  </a:t>
            </a:r>
            <a:r>
              <a:rPr lang="en-US" sz="9200">
                <a:solidFill>
                  <a:srgbClr val="FFFFFF"/>
                </a:solidFill>
              </a:rPr>
              <a:t> </a:t>
            </a:r>
            <a:r>
              <a:rPr lang="en-US">
                <a:solidFill>
                  <a:srgbClr val="FFFFFF"/>
                </a:solidFill>
              </a:rPr>
              <a:t>                           </a:t>
            </a:r>
            <a:br>
              <a:rPr lang="en-US">
                <a:solidFill>
                  <a:srgbClr val="FFFFFF"/>
                </a:solidFill>
              </a:rPr>
            </a:br>
            <a:r>
              <a:rPr lang="en-US" sz="2400" b="1" i="1">
                <a:solidFill>
                  <a:srgbClr val="18605A"/>
                </a:solidFill>
              </a:rPr>
              <a:t>C. difficile </a:t>
            </a:r>
            <a:r>
              <a:rPr lang="en-US" sz="2400" b="1">
                <a:solidFill>
                  <a:srgbClr val="18605A"/>
                </a:solidFill>
              </a:rPr>
              <a:t>colonies on blood agar.</a:t>
            </a:r>
          </a:p>
          <a:p>
            <a:endParaRPr lang="en-US" sz="2400" b="1">
              <a:solidFill>
                <a:srgbClr val="18605A"/>
              </a:solidFill>
            </a:endParaRPr>
          </a:p>
          <a:p>
            <a:endParaRPr lang="en-US" sz="2400" b="1">
              <a:solidFill>
                <a:srgbClr val="18605A"/>
              </a:solidFill>
            </a:endParaRPr>
          </a:p>
          <a:p>
            <a:endParaRPr lang="en-US" sz="2400" b="1">
              <a:solidFill>
                <a:srgbClr val="18605A"/>
              </a:solidFill>
            </a:endParaRPr>
          </a:p>
          <a:p>
            <a:r>
              <a:rPr lang="en-US" sz="900">
                <a:solidFill>
                  <a:srgbClr val="FFFFFF"/>
                </a:solidFill>
              </a:rPr>
              <a:t> </a:t>
            </a:r>
            <a:endParaRPr lang="en-US">
              <a:solidFill>
                <a:srgbClr val="FFFFFF"/>
              </a:solidFill>
            </a:endParaRPr>
          </a:p>
          <a:p>
            <a:pPr eaLnBrk="0" hangingPunct="0"/>
            <a:r>
              <a:rPr lang="en-US">
                <a:solidFill>
                  <a:srgbClr val="FFFFFF"/>
                </a:solidFill>
              </a:rPr>
              <a:t>  </a:t>
            </a:r>
            <a:r>
              <a:rPr lang="en-US" sz="11300">
                <a:solidFill>
                  <a:srgbClr val="FFFFFF"/>
                </a:solidFill>
              </a:rPr>
              <a:t> </a:t>
            </a:r>
            <a:r>
              <a:rPr lang="en-US">
                <a:solidFill>
                  <a:srgbClr val="FFFFFF"/>
                </a:solidFill>
              </a:rPr>
              <a:t>                                           </a:t>
            </a:r>
            <a:br>
              <a:rPr lang="en-US">
                <a:solidFill>
                  <a:srgbClr val="FFFFFF"/>
                </a:solidFill>
              </a:rPr>
            </a:br>
            <a:r>
              <a:rPr lang="en-US" sz="2400" b="1" i="1">
                <a:solidFill>
                  <a:srgbClr val="18605A"/>
                </a:solidFill>
              </a:rPr>
              <a:t>C. difficile</a:t>
            </a:r>
            <a:r>
              <a:rPr lang="en-US" sz="2400" b="1">
                <a:solidFill>
                  <a:srgbClr val="18605A"/>
                </a:solidFill>
              </a:rPr>
              <a:t> endospores.</a:t>
            </a:r>
          </a:p>
          <a:p>
            <a:pPr eaLnBrk="0" hangingPunct="0"/>
            <a:r>
              <a:rPr lang="en-US" sz="2400">
                <a:solidFill>
                  <a:srgbClr val="FFFFFF"/>
                </a:solidFill>
              </a:rPr>
              <a:t/>
            </a:r>
            <a:br>
              <a:rPr lang="en-US" sz="2400">
                <a:solidFill>
                  <a:srgbClr val="FFFFFF"/>
                </a:solidFill>
              </a:rPr>
            </a:br>
            <a:r>
              <a:rPr lang="en-US" sz="900">
                <a:solidFill>
                  <a:srgbClr val="FFFFFF"/>
                </a:solidFill>
              </a:rPr>
              <a:t/>
            </a:r>
            <a:br>
              <a:rPr lang="en-US" sz="900">
                <a:solidFill>
                  <a:srgbClr val="FFFFFF"/>
                </a:solidFill>
              </a:rPr>
            </a:br>
            <a:endParaRPr lang="en-US">
              <a:solidFill>
                <a:srgbClr val="FFFFFF"/>
              </a:solidFill>
            </a:endParaRPr>
          </a:p>
        </p:txBody>
      </p:sp>
      <p:pic>
        <p:nvPicPr>
          <p:cNvPr id="181251" name="Picture 3" descr="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457200"/>
            <a:ext cx="3276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252" name="Picture 4" descr="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446" y="3701752"/>
            <a:ext cx="4343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4495800"/>
            <a:ext cx="4191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22912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S001069040">
  <a:themeElements>
    <a:clrScheme name="Office Theme 1">
      <a:dk1>
        <a:srgbClr val="000000"/>
      </a:dk1>
      <a:lt1>
        <a:srgbClr val="FFFFFF"/>
      </a:lt1>
      <a:dk2>
        <a:srgbClr val="7F00FF"/>
      </a:dk2>
      <a:lt2>
        <a:srgbClr val="FAFD00"/>
      </a:lt2>
      <a:accent1>
        <a:srgbClr val="B50069"/>
      </a:accent1>
      <a:accent2>
        <a:srgbClr val="FF7F00"/>
      </a:accent2>
      <a:accent3>
        <a:srgbClr val="C0AAFF"/>
      </a:accent3>
      <a:accent4>
        <a:srgbClr val="DADADA"/>
      </a:accent4>
      <a:accent5>
        <a:srgbClr val="D7AAB9"/>
      </a:accent5>
      <a:accent6>
        <a:srgbClr val="E77200"/>
      </a:accent6>
      <a:hlink>
        <a:srgbClr val="FF00FF"/>
      </a:hlink>
      <a:folHlink>
        <a:srgbClr val="B760F9"/>
      </a:folHlink>
    </a:clrScheme>
    <a:fontScheme name="Office Theme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7F00FF"/>
        </a:dk2>
        <a:lt2>
          <a:srgbClr val="FAFD00"/>
        </a:lt2>
        <a:accent1>
          <a:srgbClr val="B50069"/>
        </a:accent1>
        <a:accent2>
          <a:srgbClr val="FF7F00"/>
        </a:accent2>
        <a:accent3>
          <a:srgbClr val="C0AAFF"/>
        </a:accent3>
        <a:accent4>
          <a:srgbClr val="DADADA"/>
        </a:accent4>
        <a:accent5>
          <a:srgbClr val="D7AAB9"/>
        </a:accent5>
        <a:accent6>
          <a:srgbClr val="E77200"/>
        </a:accent6>
        <a:hlink>
          <a:srgbClr val="FF00FF"/>
        </a:hlink>
        <a:folHlink>
          <a:srgbClr val="B760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B760F9"/>
        </a:lt1>
        <a:dk2>
          <a:srgbClr val="7B00E4"/>
        </a:dk2>
        <a:lt2>
          <a:srgbClr val="280049"/>
        </a:lt2>
        <a:accent1>
          <a:srgbClr val="FFFFFF"/>
        </a:accent1>
        <a:accent2>
          <a:srgbClr val="FFFF00"/>
        </a:accent2>
        <a:accent3>
          <a:srgbClr val="D8B6FB"/>
        </a:accent3>
        <a:accent4>
          <a:srgbClr val="000000"/>
        </a:accent4>
        <a:accent5>
          <a:srgbClr val="FFFFFF"/>
        </a:accent5>
        <a:accent6>
          <a:srgbClr val="E7E700"/>
        </a:accent6>
        <a:hlink>
          <a:srgbClr val="FF00FF"/>
        </a:hlink>
        <a:folHlink>
          <a:srgbClr val="DFB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DADADA"/>
        </a:lt2>
        <a:accent1>
          <a:srgbClr val="F2F2F2"/>
        </a:accent1>
        <a:accent2>
          <a:srgbClr val="919191"/>
        </a:accent2>
        <a:accent3>
          <a:srgbClr val="FFFFFF"/>
        </a:accent3>
        <a:accent4>
          <a:srgbClr val="000000"/>
        </a:accent4>
        <a:accent5>
          <a:srgbClr val="F7F7F7"/>
        </a:accent5>
        <a:accent6>
          <a:srgbClr val="838383"/>
        </a:accent6>
        <a:hlink>
          <a:srgbClr val="DADADA"/>
        </a:hlink>
        <a:folHlink>
          <a:srgbClr val="6767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</TotalTime>
  <Words>2359</Words>
  <Application>Microsoft Office PowerPoint</Application>
  <PresentationFormat>On-screen Show (4:3)</PresentationFormat>
  <Paragraphs>293</Paragraphs>
  <Slides>42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2_TS001069040</vt:lpstr>
      <vt:lpstr>CLOSTRIDIA</vt:lpstr>
      <vt:lpstr>INTRODUCTION</vt:lpstr>
      <vt:lpstr>PowerPoint Presentation</vt:lpstr>
      <vt:lpstr>PATHOGENIC PROPERTIES</vt:lpstr>
      <vt:lpstr>Clostridium perfringens</vt:lpstr>
      <vt:lpstr>PowerPoint Presentation</vt:lpstr>
      <vt:lpstr>PowerPoint Presentation</vt:lpstr>
      <vt:lpstr>PATHOGENIC PROPERTIES</vt:lpstr>
      <vt:lpstr>PowerPoint Presentation</vt:lpstr>
      <vt:lpstr>PATHOGENESIS</vt:lpstr>
      <vt:lpstr>PowerPoint Presentation</vt:lpstr>
      <vt:lpstr>PowerPoint Presentation</vt:lpstr>
      <vt:lpstr>Treatment</vt:lpstr>
      <vt:lpstr>CLINICAL SIGNIFICANCE</vt:lpstr>
      <vt:lpstr>PREVENTION</vt:lpstr>
      <vt:lpstr>Clostridium tetani</vt:lpstr>
      <vt:lpstr>PowerPoint Presentation</vt:lpstr>
      <vt:lpstr>PATHOGENIC PROPERTIES</vt:lpstr>
      <vt:lpstr>PATHOGENESIS</vt:lpstr>
      <vt:lpstr>PowerPoint Presentation</vt:lpstr>
      <vt:lpstr>PowerPoint Presentation</vt:lpstr>
      <vt:lpstr>Tetanus Toxin.</vt:lpstr>
      <vt:lpstr>Toxin Action.</vt:lpstr>
      <vt:lpstr>MANIFESTATIONS</vt:lpstr>
      <vt:lpstr>SOME ASPECTS OF MANAGEMENT</vt:lpstr>
      <vt:lpstr>PowerPoint Presentation</vt:lpstr>
      <vt:lpstr>PREVENTION ASPECTS</vt:lpstr>
      <vt:lpstr>Clostridium botulinum</vt:lpstr>
      <vt:lpstr>PATHOGENIC PROPERTIES</vt:lpstr>
      <vt:lpstr>PATHOGENESIS</vt:lpstr>
      <vt:lpstr>MANIFESTATIONS</vt:lpstr>
      <vt:lpstr>SOME RX ASPECTS</vt:lpstr>
      <vt:lpstr>PREVENTION</vt:lpstr>
      <vt:lpstr>Clostridium difficile</vt:lpstr>
      <vt:lpstr>PowerPoint Presentation</vt:lpstr>
      <vt:lpstr>Antimicrobial susceptibility</vt:lpstr>
      <vt:lpstr>LAB DIAGNOSIS OF CLOSTRIDIA</vt:lpstr>
      <vt:lpstr>PowerPoint Presentation</vt:lpstr>
      <vt:lpstr>PowerPoint Presentation</vt:lpstr>
      <vt:lpstr>Presumative identification tests of c. perfringens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CLOSTRIDIA</dc:title>
  <dc:creator>Dr. Kimaiga H.O. MBChB (UoN)</dc:creator>
  <cp:lastModifiedBy>Dr. Kimaiga H.O. MBChB (UoN)</cp:lastModifiedBy>
  <cp:revision>34</cp:revision>
  <dcterms:created xsi:type="dcterms:W3CDTF">2013-09-08T20:22:40Z</dcterms:created>
  <dcterms:modified xsi:type="dcterms:W3CDTF">2014-01-20T19:20:34Z</dcterms:modified>
</cp:coreProperties>
</file>