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3"/>
  </p:notesMasterIdLst>
  <p:sldIdLst>
    <p:sldId id="353" r:id="rId2"/>
    <p:sldId id="354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8AD4AB-917B-40BB-B8C3-3D986E0EE39F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7E08B-FC0E-4A0D-ADD0-40D94AD53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B5FE779-C29A-4DB9-B84C-6EEB622AB22C}" type="slidenum">
              <a:rPr lang="en-US" smtClean="0"/>
              <a:pPr eaLnBrk="1" hangingPunct="1"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A6F5EC-4D33-4910-974A-6D91D44A4883}" type="slidenum">
              <a:rPr lang="en-US" smtClean="0"/>
              <a:pPr eaLnBrk="1" hangingPunct="1"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C0AB133-9390-43CE-9F6A-220EEAB03AC2}" type="slidenum">
              <a:rPr lang="en-US" smtClean="0">
                <a:solidFill>
                  <a:prstClr val="black"/>
                </a:solidFill>
              </a:rPr>
              <a:pPr eaLnBrk="1" hangingPunct="1"/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503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87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54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931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9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887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540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44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271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40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321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781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856F8E-A427-4349-8129-E72D6327AF4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17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6729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143000"/>
          </a:xfrm>
        </p:spPr>
        <p:txBody>
          <a:bodyPr>
            <a:noAutofit/>
          </a:bodyPr>
          <a:lstStyle/>
          <a:p>
            <a:r>
              <a:rPr lang="en-GB" sz="4800" b="1" dirty="0" smtClean="0"/>
              <a:t>ENTEROBACTERIACEAE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5656" y="4365104"/>
            <a:ext cx="6400800" cy="1752600"/>
          </a:xfrm>
        </p:spPr>
        <p:txBody>
          <a:bodyPr/>
          <a:lstStyle/>
          <a:p>
            <a:r>
              <a:rPr lang="en-GB" b="1" dirty="0" smtClean="0"/>
              <a:t>KIMAIGA H.O</a:t>
            </a:r>
          </a:p>
          <a:p>
            <a:r>
              <a:rPr lang="en-GB" b="1" dirty="0" smtClean="0"/>
              <a:t>MBChB (University of Nairobi)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2699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Taxonomical Classification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Two important classifications</a:t>
            </a:r>
          </a:p>
          <a:p>
            <a:r>
              <a:rPr lang="en-GB" dirty="0" smtClean="0"/>
              <a:t>Based </a:t>
            </a:r>
            <a:r>
              <a:rPr lang="en-GB" dirty="0"/>
              <a:t>on </a:t>
            </a:r>
            <a:r>
              <a:rPr lang="en-GB" dirty="0" smtClean="0"/>
              <a:t>taxonomy</a:t>
            </a:r>
          </a:p>
          <a:p>
            <a:pPr lvl="1"/>
            <a:r>
              <a:rPr lang="en-GB" dirty="0"/>
              <a:t>Kingdom- Bacteria</a:t>
            </a:r>
          </a:p>
          <a:p>
            <a:pPr lvl="1"/>
            <a:r>
              <a:rPr lang="en-GB" dirty="0"/>
              <a:t>Phylum- </a:t>
            </a:r>
            <a:r>
              <a:rPr lang="en-GB" dirty="0" err="1"/>
              <a:t>Proteobacteria</a:t>
            </a:r>
            <a:endParaRPr lang="en-GB" dirty="0"/>
          </a:p>
          <a:p>
            <a:pPr lvl="1"/>
            <a:r>
              <a:rPr lang="en-GB" dirty="0"/>
              <a:t>Class- </a:t>
            </a:r>
            <a:r>
              <a:rPr lang="en-GB" dirty="0" err="1"/>
              <a:t>Gammaproteobacteria</a:t>
            </a:r>
            <a:endParaRPr lang="en-GB" dirty="0"/>
          </a:p>
          <a:p>
            <a:pPr lvl="1"/>
            <a:r>
              <a:rPr lang="en-GB" dirty="0"/>
              <a:t>Order- </a:t>
            </a:r>
            <a:r>
              <a:rPr lang="en-GB" dirty="0" err="1"/>
              <a:t>Enterobacteriales</a:t>
            </a:r>
            <a:endParaRPr lang="en-GB" dirty="0"/>
          </a:p>
          <a:p>
            <a:pPr lvl="1"/>
            <a:r>
              <a:rPr lang="en-GB" dirty="0"/>
              <a:t>Family – </a:t>
            </a:r>
            <a:r>
              <a:rPr lang="en-GB" dirty="0" err="1" smtClean="0"/>
              <a:t>Enterobacteriacaea</a:t>
            </a:r>
            <a:endParaRPr lang="en-GB" dirty="0"/>
          </a:p>
          <a:p>
            <a:r>
              <a:rPr lang="en-GB" dirty="0" smtClean="0"/>
              <a:t>Based </a:t>
            </a:r>
            <a:r>
              <a:rPr lang="en-GB" dirty="0"/>
              <a:t>on lactose </a:t>
            </a:r>
            <a:r>
              <a:rPr lang="en-GB" dirty="0" smtClean="0"/>
              <a:t>fermentation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07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903336"/>
              </p:ext>
            </p:extLst>
          </p:nvPr>
        </p:nvGraphicFramePr>
        <p:xfrm>
          <a:off x="84800" y="2582766"/>
          <a:ext cx="8951696" cy="3489196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030816"/>
                <a:gridCol w="3187172"/>
                <a:gridCol w="4733708"/>
              </a:tblGrid>
              <a:tr h="3493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>
                          <a:effectLst/>
                        </a:rPr>
                        <a:t>             TRIBE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>
                          <a:effectLst/>
                        </a:rPr>
                        <a:t>GENUS</a:t>
                      </a:r>
                      <a:endParaRPr lang="en-GB" sz="200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</a:tr>
              <a:tr h="3493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GB" sz="2000" dirty="0" smtClean="0">
                          <a:effectLst/>
                          <a:latin typeface="Calibri"/>
                          <a:ea typeface="DejaVu Sans"/>
                          <a:cs typeface="Times New Roman"/>
                        </a:rPr>
                        <a:t>I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>
                          <a:effectLst/>
                        </a:rPr>
                        <a:t>Escherichieae</a:t>
                      </a:r>
                      <a:endParaRPr lang="en-GB" sz="200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>
                          <a:effectLst/>
                        </a:rPr>
                        <a:t>Escherichia, </a:t>
                      </a:r>
                      <a:r>
                        <a:rPr lang="en-US" sz="2000" dirty="0" err="1">
                          <a:effectLst/>
                        </a:rPr>
                        <a:t>shigella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</a:tr>
              <a:tr h="3493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GB" sz="2000" dirty="0" smtClean="0">
                          <a:effectLst/>
                          <a:latin typeface="Calibri"/>
                          <a:ea typeface="DejaVu Sans"/>
                          <a:cs typeface="Times New Roman"/>
                        </a:rPr>
                        <a:t>II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 err="1">
                          <a:effectLst/>
                        </a:rPr>
                        <a:t>Edwardsielleae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 err="1">
                          <a:effectLst/>
                        </a:rPr>
                        <a:t>Edwardsiella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</a:tr>
              <a:tr h="671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GB" sz="2000" dirty="0" smtClean="0">
                          <a:effectLst/>
                          <a:latin typeface="Calibri"/>
                          <a:ea typeface="DejaVu Sans"/>
                          <a:cs typeface="Times New Roman"/>
                        </a:rPr>
                        <a:t>II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 err="1">
                          <a:effectLst/>
                        </a:rPr>
                        <a:t>Klebsielleae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 err="1">
                          <a:effectLst/>
                        </a:rPr>
                        <a:t>K</a:t>
                      </a:r>
                      <a:r>
                        <a:rPr lang="en-US" sz="2000" dirty="0" err="1" smtClean="0">
                          <a:effectLst/>
                        </a:rPr>
                        <a:t>lebsiella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E</a:t>
                      </a:r>
                      <a:r>
                        <a:rPr lang="en-US" sz="2000" dirty="0" err="1" smtClean="0">
                          <a:effectLst/>
                        </a:rPr>
                        <a:t>nterobacter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E</a:t>
                      </a:r>
                      <a:r>
                        <a:rPr lang="en-US" sz="2000" dirty="0" err="1" smtClean="0">
                          <a:effectLst/>
                        </a:rPr>
                        <a:t>dwardsiella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H</a:t>
                      </a:r>
                      <a:r>
                        <a:rPr lang="en-US" sz="2000" dirty="0" err="1" smtClean="0">
                          <a:effectLst/>
                        </a:rPr>
                        <a:t>afnia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S</a:t>
                      </a:r>
                      <a:r>
                        <a:rPr lang="en-US" sz="2000" dirty="0" err="1" smtClean="0">
                          <a:effectLst/>
                        </a:rPr>
                        <a:t>erratia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</a:tr>
              <a:tr h="3493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GB" sz="2000" dirty="0" smtClean="0">
                          <a:effectLst/>
                          <a:latin typeface="Calibri"/>
                          <a:ea typeface="DejaVu Sans"/>
                          <a:cs typeface="Times New Roman"/>
                        </a:rPr>
                        <a:t>III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 err="1">
                          <a:effectLst/>
                        </a:rPr>
                        <a:t>Salmonelleae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>
                          <a:effectLst/>
                        </a:rPr>
                        <a:t>Salmonella, Arizona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</a:tr>
              <a:tr h="3493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GB" sz="2000" dirty="0" smtClean="0">
                          <a:effectLst/>
                          <a:latin typeface="Calibri"/>
                          <a:ea typeface="DejaVu Sans"/>
                          <a:cs typeface="Times New Roman"/>
                        </a:rPr>
                        <a:t>IV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GB" sz="2000" dirty="0" err="1">
                          <a:effectLst/>
                        </a:rPr>
                        <a:t>Citrobactereae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GB" sz="2000" dirty="0" err="1">
                          <a:effectLst/>
                        </a:rPr>
                        <a:t>Citrobacter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</a:tr>
              <a:tr h="3717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GB" sz="2000" dirty="0" smtClean="0">
                          <a:effectLst/>
                          <a:latin typeface="Calibri"/>
                          <a:ea typeface="DejaVu Sans"/>
                          <a:cs typeface="Times New Roman"/>
                        </a:rPr>
                        <a:t>IV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>
                          <a:effectLst/>
                        </a:rPr>
                        <a:t>Protease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>
                          <a:effectLst/>
                        </a:rPr>
                        <a:t>Proteus, </a:t>
                      </a:r>
                      <a:r>
                        <a:rPr lang="en-US" sz="2000" dirty="0" err="1">
                          <a:effectLst/>
                        </a:rPr>
                        <a:t>Providencia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Morganella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</a:tr>
              <a:tr h="3493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GB" sz="2000" dirty="0" smtClean="0">
                          <a:effectLst/>
                          <a:latin typeface="Calibri"/>
                          <a:ea typeface="DejaVu Sans"/>
                          <a:cs typeface="Times New Roman"/>
                        </a:rPr>
                        <a:t>V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>
                          <a:effectLst/>
                        </a:rPr>
                        <a:t>Yersineae,</a:t>
                      </a:r>
                      <a:endParaRPr lang="en-GB" sz="200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>
                          <a:effectLst/>
                        </a:rPr>
                        <a:t>Yersinia,  </a:t>
                      </a:r>
                      <a:r>
                        <a:rPr lang="en-US" sz="2000" dirty="0" err="1">
                          <a:effectLst/>
                        </a:rPr>
                        <a:t>Pasteurella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</a:tr>
              <a:tr h="3493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>
                          <a:effectLst/>
                        </a:rPr>
                        <a:t>Erwinieae</a:t>
                      </a:r>
                      <a:endParaRPr lang="en-GB" sz="200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450215" algn="l"/>
                        </a:tabLst>
                      </a:pPr>
                      <a:r>
                        <a:rPr lang="en-US" sz="2000" dirty="0" err="1">
                          <a:effectLst/>
                        </a:rPr>
                        <a:t>Erwinia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Pectobacterium</a:t>
                      </a:r>
                      <a:endParaRPr lang="en-GB" sz="2000" dirty="0">
                        <a:effectLst/>
                        <a:latin typeface="Calibri"/>
                        <a:ea typeface="DejaVu Sans"/>
                        <a:cs typeface="Times New Roman"/>
                      </a:endParaRPr>
                    </a:p>
                  </a:txBody>
                  <a:tcPr marL="68124" marR="68124" marT="9462" marB="0" anchor="ctr"/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648072"/>
          </a:xfrm>
        </p:spPr>
        <p:txBody>
          <a:bodyPr/>
          <a:lstStyle/>
          <a:p>
            <a:r>
              <a:rPr lang="en-US" dirty="0" smtClean="0">
                <a:effectLst/>
              </a:rPr>
              <a:t>TAXONOMY (Ewing)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836712"/>
            <a:ext cx="8856984" cy="864096"/>
          </a:xfrm>
        </p:spPr>
        <p:txBody>
          <a:bodyPr/>
          <a:lstStyle/>
          <a:p>
            <a:r>
              <a:rPr lang="en-GB" sz="2800" dirty="0"/>
              <a:t>Tribe concept proposed by Ewing group in genera that share similar biochemical reactions and diagnostic importance (7 Tribes)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00443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63272" cy="7159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FFF00"/>
                </a:solidFill>
              </a:rPr>
              <a:t>Classification based on lactose fermentation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51520" y="1268760"/>
            <a:ext cx="8640960" cy="532859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3399"/>
                </a:solidFill>
              </a:rPr>
              <a:t>Lactose fermenters (LF) </a:t>
            </a:r>
            <a:r>
              <a:rPr lang="en-US" dirty="0" smtClean="0">
                <a:solidFill>
                  <a:srgbClr val="FF3399"/>
                </a:solidFill>
              </a:rPr>
              <a:t>– CEEK</a:t>
            </a:r>
          </a:p>
          <a:p>
            <a:pPr eaLnBrk="1" hangingPunct="1"/>
            <a:r>
              <a:rPr lang="en-US" i="1" dirty="0" err="1" smtClean="0"/>
              <a:t>Citrobacter</a:t>
            </a:r>
            <a:endParaRPr lang="en-US" i="1" dirty="0" smtClean="0"/>
          </a:p>
          <a:p>
            <a:r>
              <a:rPr lang="en-US" i="1" dirty="0" err="1" smtClean="0"/>
              <a:t>Enterobacter</a:t>
            </a:r>
            <a:endParaRPr lang="en-US" i="1" dirty="0" smtClean="0"/>
          </a:p>
          <a:p>
            <a:r>
              <a:rPr lang="en-US" i="1" dirty="0" smtClean="0"/>
              <a:t>Escherichia coli</a:t>
            </a:r>
          </a:p>
          <a:p>
            <a:r>
              <a:rPr lang="en-US" i="1" dirty="0" err="1" smtClean="0"/>
              <a:t>Klebsiella</a:t>
            </a:r>
            <a:endParaRPr lang="en-US" i="1" dirty="0"/>
          </a:p>
          <a:p>
            <a:pPr marL="0" indent="0" eaLnBrk="1" hangingPunct="1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dirty="0">
                <a:solidFill>
                  <a:srgbClr val="FF3399"/>
                </a:solidFill>
              </a:rPr>
              <a:t>Non lactose fermenters (NLF</a:t>
            </a:r>
            <a:r>
              <a:rPr lang="en-US" dirty="0" smtClean="0">
                <a:solidFill>
                  <a:srgbClr val="FF3399"/>
                </a:solidFill>
              </a:rPr>
              <a:t>) - SSYPS</a:t>
            </a:r>
            <a:endParaRPr lang="en-US" dirty="0">
              <a:solidFill>
                <a:srgbClr val="FF3399"/>
              </a:solidFill>
            </a:endParaRPr>
          </a:p>
          <a:p>
            <a:r>
              <a:rPr lang="en-US" i="1" dirty="0"/>
              <a:t>Salmonella</a:t>
            </a:r>
          </a:p>
          <a:p>
            <a:r>
              <a:rPr lang="en-US" i="1" dirty="0" err="1" smtClean="0"/>
              <a:t>Shigella</a:t>
            </a:r>
            <a:endParaRPr lang="en-US" i="1" dirty="0"/>
          </a:p>
          <a:p>
            <a:r>
              <a:rPr lang="en-US" i="1" dirty="0" smtClean="0"/>
              <a:t>Yersinia</a:t>
            </a:r>
            <a:endParaRPr lang="en-US" i="1" dirty="0"/>
          </a:p>
          <a:p>
            <a:r>
              <a:rPr lang="en-US" i="1" dirty="0" smtClean="0"/>
              <a:t>Proteus</a:t>
            </a:r>
          </a:p>
          <a:p>
            <a:r>
              <a:rPr lang="en-US" i="1" dirty="0" err="1" smtClean="0"/>
              <a:t>Serratia</a:t>
            </a:r>
            <a:endParaRPr lang="en-US" i="1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FF3399"/>
                </a:solidFill>
              </a:rPr>
              <a:t>Late </a:t>
            </a:r>
            <a:r>
              <a:rPr lang="en-US" b="1" dirty="0">
                <a:solidFill>
                  <a:srgbClr val="FF3399"/>
                </a:solidFill>
              </a:rPr>
              <a:t>lactose fermenters</a:t>
            </a:r>
          </a:p>
          <a:p>
            <a:r>
              <a:rPr lang="en-US" i="1" dirty="0" err="1"/>
              <a:t>Shigella</a:t>
            </a:r>
            <a:r>
              <a:rPr lang="en-US" i="1" dirty="0"/>
              <a:t> </a:t>
            </a:r>
            <a:r>
              <a:rPr lang="en-US" i="1" dirty="0" err="1"/>
              <a:t>sonnei</a:t>
            </a:r>
            <a:endParaRPr lang="en-US" i="1" dirty="0"/>
          </a:p>
          <a:p>
            <a:r>
              <a:rPr lang="en-US" i="1" dirty="0" err="1"/>
              <a:t>Edwardsiella</a:t>
            </a:r>
            <a:r>
              <a:rPr lang="en-US" i="1" dirty="0" smtClean="0"/>
              <a:t>,, </a:t>
            </a:r>
            <a:r>
              <a:rPr lang="en-US" i="1" dirty="0" err="1"/>
              <a:t>Citrobacter</a:t>
            </a:r>
            <a:r>
              <a:rPr lang="en-US" i="1" dirty="0"/>
              <a:t>, </a:t>
            </a:r>
            <a:r>
              <a:rPr lang="en-US" i="1" dirty="0" err="1"/>
              <a:t>Arizona,Providencia</a:t>
            </a:r>
            <a:r>
              <a:rPr lang="en-US" i="1" dirty="0"/>
              <a:t>, </a:t>
            </a:r>
            <a:r>
              <a:rPr lang="en-US" i="1" dirty="0" err="1"/>
              <a:t>Erwinia</a:t>
            </a:r>
            <a:endParaRPr lang="en-US" i="1" dirty="0"/>
          </a:p>
          <a:p>
            <a:endParaRPr lang="en-US" i="1" dirty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333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7772400" cy="1143000"/>
          </a:xfrm>
        </p:spPr>
        <p:txBody>
          <a:bodyPr/>
          <a:lstStyle/>
          <a:p>
            <a:r>
              <a:rPr lang="en-US" dirty="0" smtClean="0"/>
              <a:t>General characteristics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340768"/>
            <a:ext cx="8640960" cy="525658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Primarily normal flora in intestinal tract of humans and animals and others found in water and </a:t>
            </a:r>
            <a:r>
              <a:rPr lang="en-US" dirty="0" smtClean="0"/>
              <a:t>soil. Also called coli forms or enteric bacteria</a:t>
            </a:r>
          </a:p>
          <a:p>
            <a:r>
              <a:rPr lang="en-US" dirty="0" smtClean="0"/>
              <a:t>Gram negative rods</a:t>
            </a:r>
          </a:p>
          <a:p>
            <a:r>
              <a:rPr lang="en-US" dirty="0"/>
              <a:t>Non-capsulated except </a:t>
            </a:r>
            <a:r>
              <a:rPr lang="en-US" dirty="0" err="1"/>
              <a:t>Klebsiella</a:t>
            </a:r>
            <a:endParaRPr lang="en-US" dirty="0"/>
          </a:p>
          <a:p>
            <a:r>
              <a:rPr lang="en-US" dirty="0"/>
              <a:t>Non-spore forming</a:t>
            </a:r>
          </a:p>
          <a:p>
            <a:r>
              <a:rPr lang="en-US" dirty="0" smtClean="0"/>
              <a:t>Ferment carbohydrates/glucose with acid production</a:t>
            </a:r>
          </a:p>
          <a:p>
            <a:r>
              <a:rPr lang="en-US" dirty="0" smtClean="0"/>
              <a:t>Most are oxidase –</a:t>
            </a:r>
            <a:r>
              <a:rPr lang="en-US" dirty="0" err="1" smtClean="0"/>
              <a:t>ve</a:t>
            </a:r>
            <a:r>
              <a:rPr lang="en-US" dirty="0" smtClean="0"/>
              <a:t> (lack cytochrome oxidase)</a:t>
            </a:r>
          </a:p>
          <a:p>
            <a:r>
              <a:rPr lang="en-US" dirty="0" smtClean="0"/>
              <a:t>Catalase +</a:t>
            </a:r>
            <a:r>
              <a:rPr lang="en-US" dirty="0" err="1" smtClean="0"/>
              <a:t>ve</a:t>
            </a:r>
            <a:endParaRPr lang="en-US" dirty="0" smtClean="0"/>
          </a:p>
          <a:p>
            <a:r>
              <a:rPr lang="en-US" dirty="0"/>
              <a:t>Facultative </a:t>
            </a:r>
            <a:r>
              <a:rPr lang="en-US" dirty="0" smtClean="0"/>
              <a:t>anaerobes</a:t>
            </a:r>
          </a:p>
          <a:p>
            <a:r>
              <a:rPr lang="en-US" dirty="0" smtClean="0"/>
              <a:t>Some </a:t>
            </a:r>
            <a:r>
              <a:rPr lang="en-US" dirty="0"/>
              <a:t>motile by </a:t>
            </a:r>
            <a:r>
              <a:rPr lang="en-US" dirty="0" err="1"/>
              <a:t>peritrichous</a:t>
            </a:r>
            <a:r>
              <a:rPr lang="en-US" dirty="0"/>
              <a:t> </a:t>
            </a:r>
            <a:r>
              <a:rPr lang="en-US" dirty="0" smtClean="0"/>
              <a:t>flagella few </a:t>
            </a:r>
            <a:r>
              <a:rPr lang="en-US" dirty="0"/>
              <a:t>genera non motile </a:t>
            </a:r>
            <a:r>
              <a:rPr lang="en-US" dirty="0" err="1"/>
              <a:t>e.g</a:t>
            </a:r>
            <a:r>
              <a:rPr lang="en-US" dirty="0"/>
              <a:t> </a:t>
            </a:r>
            <a:r>
              <a:rPr lang="en-US" dirty="0" err="1"/>
              <a:t>Klebsiella</a:t>
            </a:r>
            <a:endParaRPr lang="en-US" dirty="0"/>
          </a:p>
          <a:p>
            <a:r>
              <a:rPr lang="en-US" dirty="0"/>
              <a:t>Contain endotoxin in cell wall</a:t>
            </a:r>
          </a:p>
          <a:p>
            <a:pPr marL="342900" lvl="1" indent="-342900">
              <a:buClr>
                <a:schemeClr val="tx2"/>
              </a:buClr>
            </a:pPr>
            <a:r>
              <a:rPr lang="en-US" dirty="0">
                <a:effectLst/>
              </a:rPr>
              <a:t>Most reduce nitrate to nitrite via nitrate </a:t>
            </a:r>
            <a:r>
              <a:rPr lang="en-US" dirty="0" err="1">
                <a:effectLst/>
              </a:rPr>
              <a:t>reductase</a:t>
            </a:r>
            <a:endParaRPr lang="en-GB" dirty="0">
              <a:effectLst/>
            </a:endParaRPr>
          </a:p>
          <a:p>
            <a:r>
              <a:rPr lang="en-US" dirty="0" smtClean="0"/>
              <a:t>Grow </a:t>
            </a:r>
            <a:r>
              <a:rPr lang="en-US" dirty="0"/>
              <a:t>in media with bile </a:t>
            </a:r>
            <a:r>
              <a:rPr lang="en-US" dirty="0" smtClean="0"/>
              <a:t>salts (</a:t>
            </a:r>
            <a:r>
              <a:rPr lang="en-US" dirty="0" err="1" smtClean="0"/>
              <a:t>MacConkey</a:t>
            </a:r>
            <a:r>
              <a:rPr lang="en-US" dirty="0" smtClean="0"/>
              <a:t>)</a:t>
            </a:r>
          </a:p>
          <a:p>
            <a:r>
              <a:rPr lang="en-US" dirty="0"/>
              <a:t>Combinations of chromosomal &amp; plasmid-mediated drug resistance hence importance of in-vitro susceptibility </a:t>
            </a:r>
            <a:r>
              <a:rPr lang="en-US" dirty="0" smtClean="0"/>
              <a:t>testing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58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r>
              <a:rPr lang="en-GB" dirty="0" smtClean="0"/>
              <a:t>Media used to distinguish Lactose fermenters and Non-Lactose </a:t>
            </a:r>
            <a:r>
              <a:rPr lang="en-GB" dirty="0" err="1" smtClean="0"/>
              <a:t>Fementers</a:t>
            </a:r>
            <a:endParaRPr lang="en-GB" dirty="0" smtClean="0"/>
          </a:p>
          <a:p>
            <a:pPr lvl="1"/>
            <a:r>
              <a:rPr lang="en-GB" dirty="0" err="1" smtClean="0"/>
              <a:t>MacConkey</a:t>
            </a:r>
            <a:r>
              <a:rPr lang="en-GB" dirty="0" smtClean="0"/>
              <a:t> agar - </a:t>
            </a:r>
            <a:r>
              <a:rPr lang="en-US" dirty="0"/>
              <a:t> LF-colored/pink, NLF- colorless </a:t>
            </a:r>
            <a:r>
              <a:rPr lang="en-US" dirty="0" smtClean="0"/>
              <a:t>colonies</a:t>
            </a:r>
            <a:endParaRPr lang="en-GB" dirty="0" smtClean="0"/>
          </a:p>
          <a:p>
            <a:pPr lvl="1"/>
            <a:r>
              <a:rPr lang="en-GB" dirty="0" smtClean="0"/>
              <a:t>Eosin Methylene Blue (EMB) agar</a:t>
            </a:r>
          </a:p>
          <a:p>
            <a:pPr lvl="1"/>
            <a:r>
              <a:rPr lang="en-GB" dirty="0" smtClean="0"/>
              <a:t>Salmonella </a:t>
            </a:r>
            <a:r>
              <a:rPr lang="en-GB" dirty="0" err="1" smtClean="0"/>
              <a:t>Shigella</a:t>
            </a:r>
            <a:r>
              <a:rPr lang="en-GB" dirty="0" smtClean="0"/>
              <a:t> (SS) agar</a:t>
            </a:r>
          </a:p>
          <a:p>
            <a:pPr lvl="1"/>
            <a:r>
              <a:rPr lang="en-GB" dirty="0" smtClean="0"/>
              <a:t>Triple Sugar Iron (TSI)agar - </a:t>
            </a:r>
            <a:r>
              <a:rPr lang="en-US" dirty="0"/>
              <a:t>Slant, butt, gas, H</a:t>
            </a:r>
            <a:r>
              <a:rPr lang="en-US" baseline="-25000" dirty="0"/>
              <a:t>2</a:t>
            </a:r>
            <a:r>
              <a:rPr lang="en-US" dirty="0"/>
              <a:t>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7622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Bachelor of Medicine And Bachelor of Surgery\MBChB  Year  2\MEDICAL MICROBIOLOGY\BACTERIOLOGY\New folder\IMG_20130605_0938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" y="3573016"/>
            <a:ext cx="3300171" cy="330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700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solidFill>
                  <a:srgbClr val="FFFF00"/>
                </a:solidFill>
                <a:effectLst/>
              </a:rPr>
              <a:t>CITROBACTER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352928" cy="4608512"/>
          </a:xfrm>
        </p:spPr>
        <p:txBody>
          <a:bodyPr/>
          <a:lstStyle/>
          <a:p>
            <a:r>
              <a:rPr lang="en-US" dirty="0" smtClean="0">
                <a:effectLst/>
              </a:rPr>
              <a:t>Normal </a:t>
            </a:r>
            <a:r>
              <a:rPr lang="en-US" dirty="0">
                <a:effectLst/>
              </a:rPr>
              <a:t>intestinal flora may cause opportunistic infections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dirty="0" smtClean="0"/>
              <a:t>NLF, </a:t>
            </a:r>
            <a:r>
              <a:rPr lang="en-US" dirty="0" smtClean="0">
                <a:effectLst/>
              </a:rPr>
              <a:t>Associated with </a:t>
            </a:r>
            <a:r>
              <a:rPr lang="en-US" dirty="0" err="1" smtClean="0">
                <a:effectLst/>
              </a:rPr>
              <a:t>nosocomical</a:t>
            </a:r>
            <a:r>
              <a:rPr lang="en-US" dirty="0" smtClean="0">
                <a:effectLst/>
              </a:rPr>
              <a:t> UTI and respiratory infections, Endocarditis</a:t>
            </a:r>
            <a:r>
              <a:rPr lang="en-US" smtClean="0">
                <a:effectLst/>
              </a:rPr>
              <a:t>, neonatal </a:t>
            </a:r>
            <a:r>
              <a:rPr lang="en-US" dirty="0" smtClean="0">
                <a:effectLst/>
              </a:rPr>
              <a:t>meningitis and brain abscesses</a:t>
            </a:r>
          </a:p>
          <a:p>
            <a:r>
              <a:rPr lang="en-US" dirty="0" smtClean="0">
                <a:effectLst/>
              </a:rPr>
              <a:t>Treatment</a:t>
            </a:r>
          </a:p>
          <a:p>
            <a:pPr lvl="1"/>
            <a:r>
              <a:rPr lang="en-US" dirty="0" smtClean="0">
                <a:effectLst/>
              </a:rPr>
              <a:t>Multidrug resistance</a:t>
            </a:r>
          </a:p>
          <a:p>
            <a:pPr lvl="1"/>
            <a:r>
              <a:rPr lang="en-US" dirty="0" smtClean="0">
                <a:effectLst/>
              </a:rPr>
              <a:t>Aminoglycosides/ </a:t>
            </a:r>
            <a:r>
              <a:rPr lang="en-US" dirty="0" err="1" smtClean="0">
                <a:effectLst/>
              </a:rPr>
              <a:t>carbapenems</a:t>
            </a:r>
            <a:r>
              <a:rPr lang="en-US" dirty="0" smtClean="0">
                <a:effectLst/>
              </a:rPr>
              <a:t>/ quinolones/ </a:t>
            </a:r>
            <a:r>
              <a:rPr lang="en-US" dirty="0" err="1" smtClean="0">
                <a:effectLst/>
              </a:rPr>
              <a:t>antipseodomonal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penicillins</a:t>
            </a:r>
            <a:endParaRPr lang="en-US" dirty="0" smtClean="0">
              <a:effectLst/>
            </a:endParaRPr>
          </a:p>
          <a:p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6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Enterobacter species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Previously known as </a:t>
            </a:r>
            <a:r>
              <a:rPr lang="en-US" dirty="0" err="1" smtClean="0"/>
              <a:t>aerobacter</a:t>
            </a:r>
            <a:r>
              <a:rPr lang="en-US" dirty="0" smtClean="0"/>
              <a:t> </a:t>
            </a:r>
            <a:r>
              <a:rPr lang="en-US" dirty="0" err="1" smtClean="0"/>
              <a:t>spp</a:t>
            </a:r>
            <a:endParaRPr lang="en-US" dirty="0" smtClean="0"/>
          </a:p>
          <a:p>
            <a:r>
              <a:rPr lang="en-US" dirty="0" smtClean="0"/>
              <a:t>Compromised of 12 species; E. cloacae and E. </a:t>
            </a:r>
            <a:r>
              <a:rPr lang="en-US" dirty="0" err="1" smtClean="0"/>
              <a:t>aerogenes</a:t>
            </a:r>
            <a:r>
              <a:rPr lang="en-US" dirty="0" smtClean="0"/>
              <a:t> are most common</a:t>
            </a:r>
          </a:p>
          <a:p>
            <a:pPr marL="0" indent="0">
              <a:buNone/>
            </a:pPr>
            <a:r>
              <a:rPr lang="en-US" b="1" u="sng" dirty="0"/>
              <a:t>Characteristics</a:t>
            </a:r>
          </a:p>
          <a:p>
            <a:r>
              <a:rPr lang="en-US" dirty="0" err="1"/>
              <a:t>Cononies</a:t>
            </a:r>
            <a:r>
              <a:rPr lang="en-US" dirty="0"/>
              <a:t> resemble </a:t>
            </a:r>
            <a:r>
              <a:rPr lang="en-US" dirty="0" err="1"/>
              <a:t>Klebsiella</a:t>
            </a:r>
            <a:endParaRPr lang="en-US" dirty="0"/>
          </a:p>
          <a:p>
            <a:pPr lvl="0"/>
            <a:r>
              <a:rPr lang="en-US" dirty="0"/>
              <a:t>Motile </a:t>
            </a:r>
            <a:r>
              <a:rPr lang="en-US" dirty="0" err="1"/>
              <a:t>peritrichous</a:t>
            </a:r>
            <a:r>
              <a:rPr lang="en-US" dirty="0"/>
              <a:t> flagella</a:t>
            </a:r>
            <a:endParaRPr lang="en-GB" dirty="0"/>
          </a:p>
          <a:p>
            <a:pPr lvl="0"/>
            <a:r>
              <a:rPr lang="en-US" dirty="0" err="1"/>
              <a:t>IMViC</a:t>
            </a:r>
            <a:r>
              <a:rPr lang="en-US" dirty="0"/>
              <a:t>-</a:t>
            </a:r>
            <a:r>
              <a:rPr lang="en-US" dirty="0" smtClean="0"/>
              <a:t>-++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99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6264696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en-US" b="1" u="sng" dirty="0" smtClean="0"/>
              <a:t>Clinical manifestations</a:t>
            </a:r>
          </a:p>
          <a:p>
            <a:pPr lvl="0"/>
            <a:r>
              <a:rPr lang="en-US" dirty="0" smtClean="0"/>
              <a:t>Commensals </a:t>
            </a:r>
            <a:r>
              <a:rPr lang="en-US" dirty="0"/>
              <a:t>in the human </a:t>
            </a:r>
            <a:r>
              <a:rPr lang="en-US" dirty="0" smtClean="0"/>
              <a:t>gut</a:t>
            </a:r>
          </a:p>
          <a:p>
            <a:pPr lvl="0"/>
            <a:r>
              <a:rPr lang="en-US" dirty="0" smtClean="0"/>
              <a:t>Most </a:t>
            </a:r>
            <a:r>
              <a:rPr lang="en-US" dirty="0"/>
              <a:t>strains cause infections in </a:t>
            </a:r>
            <a:r>
              <a:rPr lang="en-US" dirty="0" err="1"/>
              <a:t>immunocompromised</a:t>
            </a:r>
            <a:r>
              <a:rPr lang="en-US" dirty="0"/>
              <a:t> individual- hospital </a:t>
            </a:r>
            <a:r>
              <a:rPr lang="en-US" dirty="0" err="1" smtClean="0"/>
              <a:t>impatients</a:t>
            </a:r>
            <a:endParaRPr lang="en-US" dirty="0" smtClean="0"/>
          </a:p>
          <a:p>
            <a:pPr lvl="0"/>
            <a:r>
              <a:rPr lang="en-US" dirty="0" smtClean="0"/>
              <a:t>Cause </a:t>
            </a:r>
            <a:r>
              <a:rPr lang="en-US" dirty="0"/>
              <a:t>wound infections, burn infection, pneumonia, UTI, Intra-abdominal infections, neonatal</a:t>
            </a:r>
          </a:p>
          <a:p>
            <a:pPr marL="0" lvl="0" indent="0">
              <a:buNone/>
            </a:pPr>
            <a:r>
              <a:rPr lang="en-US" b="1" u="sng" dirty="0" smtClean="0"/>
              <a:t>Resistance </a:t>
            </a:r>
          </a:p>
          <a:p>
            <a:pPr lvl="0"/>
            <a:r>
              <a:rPr lang="en-US" dirty="0" smtClean="0"/>
              <a:t>1st generation </a:t>
            </a:r>
            <a:r>
              <a:rPr lang="en-US" dirty="0" err="1" smtClean="0"/>
              <a:t>cephalosporins</a:t>
            </a:r>
            <a:endParaRPr lang="en-GB" dirty="0" smtClean="0"/>
          </a:p>
          <a:p>
            <a:r>
              <a:rPr lang="en-US" dirty="0" smtClean="0">
                <a:sym typeface="Symbol" pitchFamily="18" charset="2"/>
              </a:rPr>
              <a:t></a:t>
            </a:r>
            <a:r>
              <a:rPr lang="en-US" dirty="0">
                <a:sym typeface="Symbol" pitchFamily="18" charset="2"/>
              </a:rPr>
              <a:t>-lactamase production – resistance to many </a:t>
            </a:r>
            <a:r>
              <a:rPr lang="en-US" dirty="0" err="1" smtClean="0">
                <a:sym typeface="Symbol" pitchFamily="18" charset="2"/>
              </a:rPr>
              <a:t>cephalosporins</a:t>
            </a:r>
            <a:endParaRPr lang="en-US" dirty="0" smtClean="0">
              <a:sym typeface="Symbol" pitchFamily="18" charset="2"/>
            </a:endParaRPr>
          </a:p>
          <a:p>
            <a:pPr marL="0" indent="0">
              <a:buNone/>
            </a:pPr>
            <a:r>
              <a:rPr lang="en-GB" b="1" u="sng" dirty="0"/>
              <a:t>Treatment</a:t>
            </a:r>
          </a:p>
          <a:p>
            <a:r>
              <a:rPr lang="en-GB" dirty="0"/>
              <a:t>Carbapenams,4</a:t>
            </a:r>
            <a:r>
              <a:rPr lang="en-GB" baseline="30000" dirty="0"/>
              <a:t>th</a:t>
            </a:r>
            <a:r>
              <a:rPr lang="en-GB" dirty="0"/>
              <a:t> generation </a:t>
            </a:r>
            <a:r>
              <a:rPr lang="en-GB" dirty="0" err="1"/>
              <a:t>cephalosporins</a:t>
            </a:r>
            <a:endParaRPr lang="en-GB" dirty="0"/>
          </a:p>
          <a:p>
            <a:r>
              <a:rPr lang="en-GB" dirty="0"/>
              <a:t>Ampicillin and gentamicin- </a:t>
            </a:r>
            <a:r>
              <a:rPr lang="en-GB" dirty="0" err="1" smtClean="0"/>
              <a:t>E.sakazakii</a:t>
            </a:r>
            <a:endParaRPr lang="en-US" dirty="0">
              <a:sym typeface="Symbol" pitchFamily="18" charset="2"/>
            </a:endParaRPr>
          </a:p>
          <a:p>
            <a:pPr lvl="0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551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u="sng" dirty="0" smtClean="0">
                <a:effectLst/>
              </a:rPr>
              <a:t>KLEBSIELLA</a:t>
            </a:r>
            <a:endParaRPr lang="en-US" i="1" dirty="0" smtClean="0">
              <a:solidFill>
                <a:srgbClr val="FF3399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u="sng" dirty="0" smtClean="0">
                <a:effectLst/>
              </a:rPr>
              <a:t>SPECIES</a:t>
            </a:r>
            <a:endParaRPr lang="en-GB" sz="2400" dirty="0" smtClean="0">
              <a:effectLst/>
            </a:endParaRPr>
          </a:p>
          <a:p>
            <a:pPr lvl="0"/>
            <a:r>
              <a:rPr lang="en-US" sz="2400" i="1" dirty="0" err="1" smtClean="0">
                <a:effectLst/>
              </a:rPr>
              <a:t>Klebsiella</a:t>
            </a:r>
            <a:r>
              <a:rPr lang="en-US" sz="2400" i="1" dirty="0" smtClean="0">
                <a:effectLst/>
              </a:rPr>
              <a:t> pneumonia</a:t>
            </a:r>
            <a:r>
              <a:rPr lang="en-US" sz="2400" dirty="0" smtClean="0">
                <a:effectLst/>
              </a:rPr>
              <a:t> – </a:t>
            </a:r>
            <a:r>
              <a:rPr lang="en-US" sz="2400" dirty="0">
                <a:effectLst/>
              </a:rPr>
              <a:t>Lobar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 smtClean="0">
                <a:effectLst/>
              </a:rPr>
              <a:t>pneuomina</a:t>
            </a:r>
            <a:r>
              <a:rPr lang="en-US" sz="2400" dirty="0" smtClean="0">
                <a:effectLst/>
              </a:rPr>
              <a:t> , Most common</a:t>
            </a:r>
          </a:p>
          <a:p>
            <a:pPr lvl="0"/>
            <a:r>
              <a:rPr lang="en-US" sz="2400" i="1" dirty="0" smtClean="0">
                <a:effectLst/>
              </a:rPr>
              <a:t>K. </a:t>
            </a:r>
            <a:r>
              <a:rPr lang="en-US" sz="2400" i="1" dirty="0" err="1" smtClean="0">
                <a:effectLst/>
              </a:rPr>
              <a:t>oxytoca</a:t>
            </a:r>
            <a:r>
              <a:rPr lang="en-US" sz="2400" i="1" dirty="0" smtClean="0">
                <a:effectLst/>
              </a:rPr>
              <a:t>.- </a:t>
            </a:r>
            <a:r>
              <a:rPr lang="en-US" sz="2400" dirty="0" smtClean="0">
                <a:effectLst/>
              </a:rPr>
              <a:t>Lobar pneumonia</a:t>
            </a:r>
            <a:endParaRPr lang="en-GB" sz="2400" dirty="0" smtClean="0">
              <a:effectLst/>
            </a:endParaRPr>
          </a:p>
          <a:p>
            <a:pPr lvl="0"/>
            <a:r>
              <a:rPr lang="en-US" sz="2400" i="1" dirty="0" smtClean="0">
                <a:effectLst/>
              </a:rPr>
              <a:t>K. </a:t>
            </a:r>
            <a:r>
              <a:rPr lang="en-US" sz="2400" i="1" dirty="0" err="1" smtClean="0">
                <a:effectLst/>
              </a:rPr>
              <a:t>ozaenae</a:t>
            </a:r>
            <a:r>
              <a:rPr lang="en-US" sz="2400" dirty="0" smtClean="0">
                <a:effectLst/>
              </a:rPr>
              <a:t> – atrophic rhinitis (</a:t>
            </a:r>
            <a:r>
              <a:rPr lang="en-US" sz="2400" dirty="0" err="1" smtClean="0">
                <a:effectLst/>
              </a:rPr>
              <a:t>ozena</a:t>
            </a:r>
            <a:r>
              <a:rPr lang="en-US" sz="2400" dirty="0" smtClean="0">
                <a:effectLst/>
              </a:rPr>
              <a:t>)</a:t>
            </a:r>
            <a:endParaRPr lang="en-GB" sz="2400" dirty="0" smtClean="0">
              <a:effectLst/>
            </a:endParaRPr>
          </a:p>
          <a:p>
            <a:pPr lvl="0"/>
            <a:r>
              <a:rPr lang="en-US" sz="2400" i="1" dirty="0" smtClean="0">
                <a:effectLst/>
              </a:rPr>
              <a:t>K. </a:t>
            </a:r>
            <a:r>
              <a:rPr lang="en-US" sz="2400" i="1" dirty="0" err="1" smtClean="0">
                <a:effectLst/>
              </a:rPr>
              <a:t>rhnosceleromatis</a:t>
            </a:r>
            <a:r>
              <a:rPr lang="en-US" sz="2400" dirty="0" smtClean="0">
                <a:effectLst/>
              </a:rPr>
              <a:t>- </a:t>
            </a:r>
            <a:r>
              <a:rPr lang="en-US" sz="2400" dirty="0" err="1" smtClean="0">
                <a:effectLst/>
              </a:rPr>
              <a:t>rhinoscleroma</a:t>
            </a:r>
            <a:r>
              <a:rPr lang="en-US" sz="2400" dirty="0" smtClean="0">
                <a:effectLst/>
              </a:rPr>
              <a:t> (Granuloma of the nose and pharynx)</a:t>
            </a:r>
          </a:p>
          <a:p>
            <a:pPr lvl="0"/>
            <a:r>
              <a:rPr lang="en-US" sz="2400" i="1" dirty="0" smtClean="0"/>
              <a:t>K. </a:t>
            </a:r>
            <a:r>
              <a:rPr lang="en-US" sz="2400" i="1" dirty="0" err="1" smtClean="0"/>
              <a:t>granulomatis</a:t>
            </a:r>
            <a:r>
              <a:rPr lang="en-US" sz="2400" i="1" dirty="0" smtClean="0"/>
              <a:t>- </a:t>
            </a:r>
            <a:r>
              <a:rPr lang="en-US" sz="2400" dirty="0"/>
              <a:t>G</a:t>
            </a:r>
            <a:r>
              <a:rPr lang="en-US" sz="2400" dirty="0" smtClean="0"/>
              <a:t>ranuloma </a:t>
            </a:r>
            <a:r>
              <a:rPr lang="en-US" sz="2400" dirty="0" err="1" smtClean="0"/>
              <a:t>inguinale</a:t>
            </a:r>
            <a:r>
              <a:rPr lang="en-US" sz="2400" dirty="0" smtClean="0"/>
              <a:t>/ </a:t>
            </a:r>
            <a:r>
              <a:rPr lang="en-US" sz="2400" dirty="0" err="1" smtClean="0"/>
              <a:t>donovanosis</a:t>
            </a:r>
            <a:r>
              <a:rPr lang="en-US" sz="2400" dirty="0" smtClean="0"/>
              <a:t>- painless, non-purulent genital ulcer</a:t>
            </a:r>
            <a:endParaRPr lang="en-GB" sz="2400" dirty="0" smtClean="0">
              <a:effectLst/>
            </a:endParaRPr>
          </a:p>
          <a:p>
            <a:pPr eaLnBrk="1" hangingPunct="1"/>
            <a:r>
              <a:rPr lang="en-US" sz="2400" i="1" dirty="0" err="1" smtClean="0"/>
              <a:t>Klebsiella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Citrobacter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Hafnia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Serratia</a:t>
            </a:r>
            <a:endParaRPr lang="en-US" sz="2400" i="1" dirty="0" smtClean="0"/>
          </a:p>
          <a:p>
            <a:pPr eaLnBrk="1" hangingPunct="1"/>
            <a:r>
              <a:rPr lang="en-US" sz="2400" dirty="0" smtClean="0"/>
              <a:t>Habitat – large intestines, soil,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</a:p>
          <a:p>
            <a:pPr lvl="1" eaLnBrk="1" hangingPunct="1">
              <a:buFontTx/>
              <a:buNone/>
            </a:pPr>
            <a:endParaRPr lang="en-US" sz="2400" dirty="0" smtClean="0">
              <a:sym typeface="Symbol" pitchFamily="18" charset="2"/>
            </a:endParaRPr>
          </a:p>
          <a:p>
            <a:pPr eaLnBrk="1" hangingPunct="1"/>
            <a:endParaRPr lang="en-US" sz="2400" dirty="0" smtClean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3266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7772400" cy="1143000"/>
          </a:xfrm>
        </p:spPr>
        <p:txBody>
          <a:bodyPr/>
          <a:lstStyle/>
          <a:p>
            <a:r>
              <a:rPr lang="en-US" dirty="0">
                <a:sym typeface="Symbol" pitchFamily="18" charset="2"/>
              </a:rPr>
              <a:t>Pathogenesis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4" cy="51845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Virulence factors </a:t>
            </a:r>
          </a:p>
          <a:p>
            <a:r>
              <a:rPr lang="en-US" dirty="0">
                <a:sym typeface="Symbol" pitchFamily="18" charset="2"/>
              </a:rPr>
              <a:t>Large polysaccharide </a:t>
            </a:r>
            <a:r>
              <a:rPr lang="en-US" dirty="0" smtClean="0">
                <a:sym typeface="Symbol" pitchFamily="18" charset="2"/>
              </a:rPr>
              <a:t>capsule. Capsular K antigen- </a:t>
            </a:r>
            <a:r>
              <a:rPr lang="en-US" dirty="0" err="1" smtClean="0">
                <a:sym typeface="Symbol" pitchFamily="18" charset="2"/>
              </a:rPr>
              <a:t>antiphagocytic</a:t>
            </a:r>
            <a:r>
              <a:rPr lang="en-US" dirty="0" smtClean="0">
                <a:sym typeface="Symbol" pitchFamily="18" charset="2"/>
              </a:rPr>
              <a:t> capsule</a:t>
            </a:r>
          </a:p>
          <a:p>
            <a:r>
              <a:rPr lang="en-US" dirty="0" smtClean="0">
                <a:sym typeface="Symbol" pitchFamily="18" charset="2"/>
              </a:rPr>
              <a:t>Synthesis of </a:t>
            </a:r>
            <a:r>
              <a:rPr lang="en-US" dirty="0" err="1" smtClean="0">
                <a:sym typeface="Symbol" pitchFamily="18" charset="2"/>
              </a:rPr>
              <a:t>siderophores</a:t>
            </a:r>
            <a:r>
              <a:rPr lang="en-US" dirty="0" smtClean="0">
                <a:sym typeface="Symbol" pitchFamily="18" charset="2"/>
              </a:rPr>
              <a:t>, that are capable of competitively taking up iron bound to proteins</a:t>
            </a:r>
            <a:endParaRPr lang="en-GB" dirty="0">
              <a:sym typeface="Symbol" pitchFamily="18" charset="2"/>
            </a:endParaRPr>
          </a:p>
          <a:p>
            <a:r>
              <a:rPr lang="en-US" dirty="0" err="1" smtClean="0"/>
              <a:t>Pili</a:t>
            </a:r>
            <a:r>
              <a:rPr lang="en-US" dirty="0" smtClean="0"/>
              <a:t> – adherence to respiratory and urinary epithelia</a:t>
            </a:r>
            <a:endParaRPr lang="en-GB" dirty="0"/>
          </a:p>
          <a:p>
            <a:r>
              <a:rPr lang="en-US" dirty="0" smtClean="0"/>
              <a:t>Endotoxin – The carry plasmids that code for heat labile and heat stable toxins. </a:t>
            </a:r>
            <a:r>
              <a:rPr lang="en-US" dirty="0" smtClean="0">
                <a:sym typeface="Symbol" pitchFamily="18" charset="2"/>
              </a:rPr>
              <a:t>Gram negative septic shock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11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080120"/>
          </a:xfrm>
        </p:spPr>
        <p:txBody>
          <a:bodyPr/>
          <a:lstStyle/>
          <a:p>
            <a:r>
              <a:rPr lang="en-US" u="sng" dirty="0">
                <a:effectLst/>
              </a:rPr>
              <a:t>CLINICAL  </a:t>
            </a:r>
            <a:r>
              <a:rPr lang="en-US" u="sng" dirty="0" smtClean="0">
                <a:effectLst/>
              </a:rPr>
              <a:t>PRESENTATION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256584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>
                <a:effectLst/>
              </a:rPr>
              <a:t>Pulmonary infections- pneumonia lobar;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High fatality</a:t>
            </a:r>
            <a:endParaRPr lang="en-GB" dirty="0">
              <a:effectLst/>
            </a:endParaRPr>
          </a:p>
          <a:p>
            <a:pPr lvl="1"/>
            <a:r>
              <a:rPr lang="en-GB" dirty="0">
                <a:effectLst/>
              </a:rPr>
              <a:t>Predisposing factors : elderly, chronic respiratory dx, diabetes, alcoholism</a:t>
            </a:r>
          </a:p>
          <a:p>
            <a:pPr lvl="1"/>
            <a:r>
              <a:rPr lang="en-US" dirty="0" smtClean="0">
                <a:effectLst/>
              </a:rPr>
              <a:t>Extensive </a:t>
            </a:r>
            <a:r>
              <a:rPr lang="en-US" dirty="0">
                <a:effectLst/>
              </a:rPr>
              <a:t>necrosis and hemorrhage resulting in thick, </a:t>
            </a:r>
            <a:r>
              <a:rPr lang="en-US" dirty="0" err="1">
                <a:effectLst/>
              </a:rPr>
              <a:t>mucoid</a:t>
            </a:r>
            <a:r>
              <a:rPr lang="en-US" dirty="0">
                <a:effectLst/>
              </a:rPr>
              <a:t>, brink red sputum currant jelly like.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Extrapulmonary</a:t>
            </a:r>
            <a:r>
              <a:rPr lang="en-US" dirty="0">
                <a:effectLst/>
              </a:rPr>
              <a:t> infections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Meningitis and enteritis in infants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UTI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Septicemia/Bacteremia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Cholecystis</a:t>
            </a:r>
            <a:r>
              <a:rPr lang="en-US" dirty="0">
                <a:effectLst/>
              </a:rPr>
              <a:t>, cholangitis, otitis media, sinusitis, peritonitis, wound/ burn infections,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An </a:t>
            </a:r>
            <a:r>
              <a:rPr lang="en-US" dirty="0">
                <a:effectLst/>
              </a:rPr>
              <a:t>important cause of nosocomial infections</a:t>
            </a:r>
            <a:endParaRPr lang="en-GB" dirty="0">
              <a:effectLst/>
            </a:endParaRPr>
          </a:p>
          <a:p>
            <a:pPr lvl="0"/>
            <a:r>
              <a:rPr lang="en-US" i="1" dirty="0" err="1">
                <a:effectLst/>
              </a:rPr>
              <a:t>K.rhinoscleromaticus</a:t>
            </a:r>
            <a:r>
              <a:rPr lang="en-US" i="1" dirty="0">
                <a:effectLst/>
              </a:rPr>
              <a:t> – </a:t>
            </a:r>
            <a:r>
              <a:rPr lang="en-US" dirty="0">
                <a:effectLst/>
              </a:rPr>
              <a:t>inflammatory granulomatous lesions of nose, pharynx, </a:t>
            </a:r>
            <a:r>
              <a:rPr lang="en-US" dirty="0" err="1" smtClean="0">
                <a:effectLst/>
              </a:rPr>
              <a:t>etc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55747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080120"/>
          </a:xfrm>
        </p:spPr>
        <p:txBody>
          <a:bodyPr/>
          <a:lstStyle/>
          <a:p>
            <a:r>
              <a:rPr lang="en-US" u="sng" dirty="0">
                <a:effectLst/>
              </a:rPr>
              <a:t>LAB </a:t>
            </a:r>
            <a:r>
              <a:rPr lang="en-US" u="sng" dirty="0" smtClean="0">
                <a:effectLst/>
              </a:rPr>
              <a:t>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25658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>
                <a:effectLst/>
              </a:rPr>
              <a:t>Specimens </a:t>
            </a:r>
            <a:r>
              <a:rPr lang="en-US" dirty="0">
                <a:effectLst/>
              </a:rPr>
              <a:t>- </a:t>
            </a:r>
            <a:r>
              <a:rPr lang="en-GB" dirty="0">
                <a:effectLst/>
              </a:rPr>
              <a:t>urine, pus, blood, sputum, CSF</a:t>
            </a:r>
          </a:p>
          <a:p>
            <a:pPr lvl="0"/>
            <a:r>
              <a:rPr lang="en-US" dirty="0">
                <a:effectLst/>
              </a:rPr>
              <a:t>Gram –</a:t>
            </a:r>
            <a:r>
              <a:rPr lang="en-US" dirty="0" err="1">
                <a:effectLst/>
              </a:rPr>
              <a:t>ve</a:t>
            </a:r>
            <a:r>
              <a:rPr lang="en-US" dirty="0">
                <a:effectLst/>
              </a:rPr>
              <a:t> rods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Culture:- MAC </a:t>
            </a:r>
            <a:r>
              <a:rPr lang="en-US" dirty="0" smtClean="0">
                <a:effectLst/>
              </a:rPr>
              <a:t>, CLED, or </a:t>
            </a:r>
            <a:r>
              <a:rPr lang="en-US" dirty="0">
                <a:effectLst/>
              </a:rPr>
              <a:t>BA:—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Growth conditions, 35</a:t>
            </a:r>
            <a:r>
              <a:rPr lang="en-US" baseline="30000" dirty="0" smtClean="0">
                <a:effectLst/>
              </a:rPr>
              <a:t>0</a:t>
            </a:r>
            <a:r>
              <a:rPr lang="en-US" dirty="0" smtClean="0">
                <a:effectLst/>
              </a:rPr>
              <a:t>C ,18-24 </a:t>
            </a:r>
            <a:r>
              <a:rPr lang="en-US" dirty="0" err="1" smtClean="0">
                <a:effectLst/>
              </a:rPr>
              <a:t>hrs</a:t>
            </a:r>
            <a:endParaRPr lang="en-US" dirty="0" smtClean="0">
              <a:effectLst/>
            </a:endParaRPr>
          </a:p>
          <a:p>
            <a:pPr lvl="1"/>
            <a:r>
              <a:rPr lang="en-US" dirty="0" err="1" smtClean="0">
                <a:effectLst/>
              </a:rPr>
              <a:t>Mucoid</a:t>
            </a:r>
            <a:r>
              <a:rPr lang="en-US" dirty="0" smtClean="0">
                <a:effectLst/>
              </a:rPr>
              <a:t> colonies on BA, pink(LF) in MAC and CLED</a:t>
            </a:r>
          </a:p>
          <a:p>
            <a:pPr lvl="1"/>
            <a:r>
              <a:rPr lang="en-GB" dirty="0">
                <a:effectLst/>
              </a:rPr>
              <a:t>LF thus yellow in CLED and pink in </a:t>
            </a:r>
            <a:r>
              <a:rPr lang="en-GB" dirty="0" err="1" smtClean="0">
                <a:effectLst/>
              </a:rPr>
              <a:t>McC</a:t>
            </a:r>
            <a:endParaRPr lang="en-GB" dirty="0" smtClean="0">
              <a:effectLst/>
            </a:endParaRPr>
          </a:p>
          <a:p>
            <a:pPr lvl="1"/>
            <a:r>
              <a:rPr lang="en-US" dirty="0">
                <a:effectLst/>
              </a:rPr>
              <a:t>Non  </a:t>
            </a:r>
            <a:r>
              <a:rPr lang="en-US" dirty="0" smtClean="0">
                <a:effectLst/>
              </a:rPr>
              <a:t>motile</a:t>
            </a:r>
            <a:endParaRPr lang="en-GB" dirty="0" smtClean="0">
              <a:effectLst/>
            </a:endParaRPr>
          </a:p>
          <a:p>
            <a:pPr lvl="0"/>
            <a:r>
              <a:rPr lang="en-GB" dirty="0" smtClean="0">
                <a:effectLst/>
              </a:rPr>
              <a:t>Biochemical tests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IMViC</a:t>
            </a:r>
            <a:r>
              <a:rPr lang="en-US" dirty="0">
                <a:effectLst/>
              </a:rPr>
              <a:t>(--++)</a:t>
            </a:r>
          </a:p>
          <a:p>
            <a:pPr lvl="1"/>
            <a:r>
              <a:rPr lang="en-US" dirty="0" smtClean="0">
                <a:effectLst/>
              </a:rPr>
              <a:t>Urease </a:t>
            </a:r>
            <a:r>
              <a:rPr lang="en-US" dirty="0">
                <a:effectLst/>
              </a:rPr>
              <a:t>positive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TSI- acid slant, acid butt, gas, no H2S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KSM </a:t>
            </a:r>
            <a:r>
              <a:rPr lang="en-US" dirty="0" smtClean="0">
                <a:effectLst/>
              </a:rPr>
              <a:t>positive</a:t>
            </a:r>
          </a:p>
          <a:p>
            <a:pPr lvl="1"/>
            <a:r>
              <a:rPr lang="en-US" dirty="0"/>
              <a:t>K </a:t>
            </a:r>
            <a:r>
              <a:rPr lang="en-US" dirty="0" err="1"/>
              <a:t>pneumoniae</a:t>
            </a:r>
            <a:r>
              <a:rPr lang="en-US" dirty="0"/>
              <a:t> can liquefy gelatin</a:t>
            </a:r>
            <a:r>
              <a:rPr lang="en-US" dirty="0" smtClean="0"/>
              <a:t>.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Short and plump- Capsule swelling (</a:t>
            </a:r>
            <a:r>
              <a:rPr lang="en-US" dirty="0" err="1" smtClean="0">
                <a:effectLst/>
              </a:rPr>
              <a:t>Quellung</a:t>
            </a:r>
            <a:r>
              <a:rPr lang="en-US" dirty="0" smtClean="0">
                <a:effectLst/>
              </a:rPr>
              <a:t> reaction)– Typing based on about 90 capsular (K) antigens there are three types – K2,K3 and K21. Rapid identification.</a:t>
            </a:r>
            <a:endParaRPr lang="en-GB" dirty="0" smtClean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786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5364038"/>
            <a:ext cx="7772400" cy="801266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dirty="0" smtClean="0">
                <a:effectLst/>
              </a:rPr>
              <a:t>Gram </a:t>
            </a:r>
            <a:r>
              <a:rPr lang="en-US" dirty="0">
                <a:effectLst/>
              </a:rPr>
              <a:t>–</a:t>
            </a:r>
            <a:r>
              <a:rPr lang="en-US" dirty="0" err="1">
                <a:effectLst/>
              </a:rPr>
              <a:t>ve</a:t>
            </a:r>
            <a:r>
              <a:rPr lang="en-US" dirty="0">
                <a:effectLst/>
              </a:rPr>
              <a:t> </a:t>
            </a:r>
            <a:r>
              <a:rPr lang="en-US" dirty="0" err="1" smtClean="0">
                <a:effectLst/>
              </a:rPr>
              <a:t>Klebsiella</a:t>
            </a:r>
            <a:r>
              <a:rPr lang="en-US" dirty="0" smtClean="0">
                <a:effectLst/>
              </a:rPr>
              <a:t> rods</a:t>
            </a:r>
            <a:endParaRPr lang="en-GB" dirty="0">
              <a:effectLst/>
            </a:endParaRPr>
          </a:p>
        </p:txBody>
      </p:sp>
      <p:pic>
        <p:nvPicPr>
          <p:cNvPr id="5122" name="Picture 2" descr="E:\Bachelor of Medicine And Bachelor of Surgery (MBChB)  Year  2\MEDICAL MICROBIOLOGY\Others\microbiology bacteriology\Klebsiella sp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40" y="116632"/>
            <a:ext cx="6902536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108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0771" y="2193042"/>
            <a:ext cx="4040188" cy="639762"/>
          </a:xfrm>
        </p:spPr>
        <p:txBody>
          <a:bodyPr/>
          <a:lstStyle/>
          <a:p>
            <a:r>
              <a:rPr lang="en-GB" dirty="0" err="1"/>
              <a:t>Klebsiella</a:t>
            </a:r>
            <a:r>
              <a:rPr lang="en-GB" dirty="0"/>
              <a:t> on </a:t>
            </a:r>
            <a:r>
              <a:rPr lang="en-GB" dirty="0" smtClean="0"/>
              <a:t>MAC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644008" y="2069158"/>
            <a:ext cx="4041775" cy="639762"/>
          </a:xfrm>
        </p:spPr>
        <p:txBody>
          <a:bodyPr/>
          <a:lstStyle/>
          <a:p>
            <a:r>
              <a:rPr lang="en-GB" dirty="0" err="1"/>
              <a:t>Klebsiella</a:t>
            </a:r>
            <a:r>
              <a:rPr lang="en-GB" dirty="0"/>
              <a:t> </a:t>
            </a:r>
            <a:r>
              <a:rPr lang="en-GB" dirty="0" err="1"/>
              <a:t>Spp</a:t>
            </a:r>
            <a:r>
              <a:rPr lang="en-GB" dirty="0"/>
              <a:t> BA</a:t>
            </a:r>
          </a:p>
        </p:txBody>
      </p:sp>
      <p:pic>
        <p:nvPicPr>
          <p:cNvPr id="13" name="Picture 2" descr="E:\Bachelor of Medicine And Bachelor of Surgery (MBChB)  Year  2\MEDICAL MICROBIOLOGY\Others\microbiology bacteriology\Klebsiella Spp B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402" y="2708920"/>
            <a:ext cx="3806779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E:\Bachelor of Medicine And Bachelor of Surgery (MBChB)  Year  2\MEDICAL MICROBIOLOGY\Others\microbiology bacteriology\Klebsiella on MAC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5" y="2852936"/>
            <a:ext cx="3980688" cy="372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E:\Bachelor of Medicine And Bachelor of Surgery (MBChB)  Year  2\MEDICAL MICROBIOLOGY\WebMicrobes\images\Klebsiella_spp_BA culture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0"/>
            <a:ext cx="226774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Bachelor of Medicine And Bachelor of Surgery (MBChB)  Year  2\MEDICAL MICROBIOLOGY\WebMicrobes\images\Klebsiella_spp_BA culture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363" y="5842867"/>
            <a:ext cx="1307637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Bachelor of Medicine And Bachelor of Surgery (MBChB)  Year  2\MEDICAL MICROBIOLOGY\Others\microbiology bacteriology\bactee 01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184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25525"/>
            <a:ext cx="1646485" cy="254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34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Klebsiella</a:t>
            </a:r>
            <a:r>
              <a:rPr lang="en-GB" dirty="0"/>
              <a:t> on </a:t>
            </a:r>
            <a:r>
              <a:rPr lang="en-GB" dirty="0" smtClean="0"/>
              <a:t>NA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8024" y="2276872"/>
            <a:ext cx="4041775" cy="639762"/>
          </a:xfrm>
        </p:spPr>
        <p:txBody>
          <a:bodyPr/>
          <a:lstStyle/>
          <a:p>
            <a:r>
              <a:rPr lang="en-GB" dirty="0" err="1" smtClean="0"/>
              <a:t>Klebsiella</a:t>
            </a:r>
            <a:r>
              <a:rPr lang="en-GB" dirty="0" smtClean="0"/>
              <a:t> on CLED</a:t>
            </a:r>
            <a:endParaRPr lang="en-GB" dirty="0"/>
          </a:p>
        </p:txBody>
      </p:sp>
      <p:pic>
        <p:nvPicPr>
          <p:cNvPr id="7" name="Picture 2" descr="F:\Bachelor of Medicine And Bachelor of Surgery\MBChB  Year  2\MEDICAL MICROBIOLOGY\BACTERIOLOGY\cam\IMG_20130605_11204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4" r="51702"/>
          <a:stretch/>
        </p:blipFill>
        <p:spPr bwMode="auto">
          <a:xfrm>
            <a:off x="728865" y="2174875"/>
            <a:ext cx="3496858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Bachelor of Medicine And Bachelor of Surgery (MBChB)  Year  2\MEDICAL MICROBIOLOGY\WebMicrobes\images\Klebsiella_spp_CLED culture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364" y="2996952"/>
            <a:ext cx="432322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Bachelor of Medicine And Bachelor of Surgery (MBChB)  Year  2\MEDICAL MICROBIOLOGY\Others\microbiology bacteriology\bactee 0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18273"/>
            <a:ext cx="3262447" cy="244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534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Bachelor of Medicine And Bachelor of Surgery (MBChB)  Year  2\MEDICAL MICROBIOLOGY\Others\microbiology bacteriology\E.coli &amp; Kleb on TS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24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Klebsiella_Citrate</a:t>
            </a:r>
            <a:r>
              <a:rPr lang="en-GB" dirty="0"/>
              <a:t> test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 smtClean="0"/>
              <a:t>Indole</a:t>
            </a:r>
            <a:r>
              <a:rPr lang="en-GB" dirty="0" smtClean="0"/>
              <a:t> test</a:t>
            </a:r>
            <a:endParaRPr lang="en-GB" dirty="0"/>
          </a:p>
        </p:txBody>
      </p:sp>
      <p:pic>
        <p:nvPicPr>
          <p:cNvPr id="8" name="Picture 2" descr="E:\Bachelor of Medicine And Bachelor of Surgery (MBChB)  Year  2\MEDICAL MICROBIOLOGY\WebMicrobes\images\Klebsiella_Citrate tes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9062" y="2317452"/>
            <a:ext cx="4176464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E:\Bachelor of Medicine And Bachelor of Surgery (MBChB)  Year  2\MEDICAL MICROBIOLOGY\Others\Tests\Klebsiell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922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3928" y="0"/>
            <a:ext cx="5069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rgbClr val="FFFFFF"/>
                </a:solidFill>
              </a:rPr>
              <a:t>Klebsiella</a:t>
            </a:r>
            <a:r>
              <a:rPr lang="en-GB" dirty="0" smtClean="0">
                <a:solidFill>
                  <a:srgbClr val="FFFFFF"/>
                </a:solidFill>
              </a:rPr>
              <a:t> </a:t>
            </a:r>
            <a:r>
              <a:rPr lang="en-GB" dirty="0">
                <a:solidFill>
                  <a:srgbClr val="FFFFFF"/>
                </a:solidFill>
              </a:rPr>
              <a:t>ferments inositol but E. coli does not</a:t>
            </a:r>
          </a:p>
        </p:txBody>
      </p:sp>
      <p:pic>
        <p:nvPicPr>
          <p:cNvPr id="8" name="Picture 2" descr="E:\Bachelor of Medicine And Bachelor of Surgery (MBChB)  Year  2\MEDICAL MICROBIOLOGY\Others\microbiology bacteriology\Kleb screening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369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Bachelor of Medicine And Bachelor of Surgery (MBChB)  Year  2\MEDICAL MICROBIOLOGY\Others\microbiology bacteriology\bact parasit n myco 012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5" r="4005" b="17653"/>
          <a:stretch/>
        </p:blipFill>
        <p:spPr bwMode="auto">
          <a:xfrm>
            <a:off x="2570004" y="3567348"/>
            <a:ext cx="3888432" cy="326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17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080120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256584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Hospital- acquired infections – resistance to multiple antibiotics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Based on antibiotics susceptibility tests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Beta lactam + beta lactamase </a:t>
            </a:r>
            <a:r>
              <a:rPr lang="en-US" dirty="0" err="1">
                <a:effectLst/>
              </a:rPr>
              <a:t>inhibitior</a:t>
            </a:r>
            <a:r>
              <a:rPr lang="en-US" dirty="0">
                <a:effectLst/>
              </a:rPr>
              <a:t> combination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3rd generation of </a:t>
            </a:r>
            <a:r>
              <a:rPr lang="en-US" dirty="0" err="1">
                <a:effectLst/>
              </a:rPr>
              <a:t>cephalosporins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e.g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cefataxime</a:t>
            </a:r>
            <a:r>
              <a:rPr lang="en-US" dirty="0">
                <a:effectLst/>
              </a:rPr>
              <a:t>, ceftriaxone + aminoglycoside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97679915"/>
      </p:ext>
    </p:extLst>
  </p:cSld>
  <p:clrMapOvr>
    <a:masterClrMapping/>
  </p:clrMapOvr>
</p:sld>
</file>

<file path=ppt/theme/theme1.xml><?xml version="1.0" encoding="utf-8"?>
<a:theme xmlns:a="http://schemas.openxmlformats.org/drawingml/2006/main" name="2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782</Words>
  <Application>Microsoft Office PowerPoint</Application>
  <PresentationFormat>On-screen Show (4:3)</PresentationFormat>
  <Paragraphs>156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2_TS001069040</vt:lpstr>
      <vt:lpstr>ENTEROBACTERIACEAE</vt:lpstr>
      <vt:lpstr>Taxonomical Classification</vt:lpstr>
      <vt:lpstr>TAXONOMY (Ewing)</vt:lpstr>
      <vt:lpstr>Classification based on lactose fermentation</vt:lpstr>
      <vt:lpstr>General characteristics</vt:lpstr>
      <vt:lpstr>PowerPoint Presentation</vt:lpstr>
      <vt:lpstr>PowerPoint Presentation</vt:lpstr>
      <vt:lpstr>CITROBACTER</vt:lpstr>
      <vt:lpstr>Enterobacter species</vt:lpstr>
      <vt:lpstr>PowerPoint Presentation</vt:lpstr>
      <vt:lpstr>KLEBSIELLA</vt:lpstr>
      <vt:lpstr>Pathogenesis </vt:lpstr>
      <vt:lpstr>CLINICAL  PRESENTATION</vt:lpstr>
      <vt:lpstr>LAB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ENTEROBACTERIACEAE (E. Coli, Proteus,Klebsiella, Citrobacter, Enterobacter, Serratia)</dc:title>
  <dc:creator>Dr. Kimaiga H.O. MBChB (UoN)</dc:creator>
  <cp:lastModifiedBy>Dr. Kimaiga H.O. MBChB (UoN)</cp:lastModifiedBy>
  <cp:revision>57</cp:revision>
  <dcterms:created xsi:type="dcterms:W3CDTF">2013-06-05T06:53:19Z</dcterms:created>
  <dcterms:modified xsi:type="dcterms:W3CDTF">2014-01-19T09:48:52Z</dcterms:modified>
</cp:coreProperties>
</file>