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sldIdLst>
    <p:sldId id="256" r:id="rId2"/>
    <p:sldId id="273" r:id="rId3"/>
    <p:sldId id="265" r:id="rId4"/>
    <p:sldId id="266" r:id="rId5"/>
    <p:sldId id="300" r:id="rId6"/>
    <p:sldId id="291" r:id="rId7"/>
    <p:sldId id="292" r:id="rId8"/>
    <p:sldId id="301" r:id="rId9"/>
    <p:sldId id="295" r:id="rId10"/>
    <p:sldId id="284" r:id="rId11"/>
    <p:sldId id="267" r:id="rId12"/>
    <p:sldId id="274" r:id="rId13"/>
    <p:sldId id="285" r:id="rId14"/>
    <p:sldId id="275" r:id="rId15"/>
    <p:sldId id="302" r:id="rId16"/>
    <p:sldId id="303" r:id="rId17"/>
    <p:sldId id="304" r:id="rId18"/>
    <p:sldId id="305" r:id="rId19"/>
    <p:sldId id="306" r:id="rId20"/>
    <p:sldId id="313" r:id="rId21"/>
    <p:sldId id="314" r:id="rId22"/>
    <p:sldId id="297" r:id="rId23"/>
    <p:sldId id="315" r:id="rId24"/>
    <p:sldId id="268" r:id="rId25"/>
    <p:sldId id="277" r:id="rId26"/>
    <p:sldId id="286" r:id="rId27"/>
    <p:sldId id="288" r:id="rId28"/>
    <p:sldId id="290" r:id="rId29"/>
    <p:sldId id="287" r:id="rId30"/>
    <p:sldId id="278" r:id="rId31"/>
    <p:sldId id="279" r:id="rId32"/>
    <p:sldId id="307" r:id="rId33"/>
    <p:sldId id="308" r:id="rId34"/>
    <p:sldId id="309" r:id="rId35"/>
    <p:sldId id="310" r:id="rId36"/>
    <p:sldId id="280" r:id="rId37"/>
    <p:sldId id="299" r:id="rId38"/>
    <p:sldId id="311" r:id="rId39"/>
    <p:sldId id="312" r:id="rId40"/>
    <p:sldId id="269" r:id="rId41"/>
    <p:sldId id="281" r:id="rId42"/>
    <p:sldId id="276" r:id="rId43"/>
    <p:sldId id="282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6" autoAdjust="0"/>
    <p:restoredTop sz="94660"/>
  </p:normalViewPr>
  <p:slideViewPr>
    <p:cSldViewPr>
      <p:cViewPr varScale="1">
        <p:scale>
          <a:sx n="65" d="100"/>
          <a:sy n="65" d="100"/>
        </p:scale>
        <p:origin x="-139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31D46B-D2F7-4A6E-9766-A319B92CA5E1}" type="datetimeFigureOut">
              <a:rPr lang="en-GB" smtClean="0"/>
              <a:t>19/01/2014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3A2E58-1CA9-462F-9FC8-04D4860967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8486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A076668-5950-4F42-B456-79C0F7CE53BA}" type="slidenum">
              <a:rPr lang="en-US" altLang="en-US" smtClean="0"/>
              <a:pPr eaLnBrk="1" hangingPunct="1">
                <a:spcBef>
                  <a:spcPct val="0"/>
                </a:spcBef>
              </a:pPr>
              <a:t>32</a:t>
            </a:fld>
            <a:endParaRPr lang="en-US" alt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1)cotransport- coupling system</a:t>
            </a:r>
          </a:p>
          <a:p>
            <a:pPr eaLnBrk="1" hangingPunct="1"/>
            <a:r>
              <a:rPr lang="en-US" altLang="en-US" smtClean="0"/>
              <a:t>2)Glucose Enables small intestine to absorb fluids and salts more efficiently</a:t>
            </a:r>
          </a:p>
          <a:p>
            <a:pPr eaLnBrk="1" hangingPunct="1"/>
            <a:r>
              <a:rPr lang="en-US" altLang="en-US" smtClean="0"/>
              <a:t>3)Boil water for at least 10 minutes</a:t>
            </a:r>
          </a:p>
          <a:p>
            <a:pPr eaLnBrk="1" hangingPunct="1"/>
            <a:r>
              <a:rPr lang="en-US" altLang="en-US" smtClean="0"/>
              <a:t>4)Bicarbonate—corrects acidosis</a:t>
            </a:r>
          </a:p>
          <a:p>
            <a:pPr eaLnBrk="1" hangingPunct="1"/>
            <a:r>
              <a:rPr lang="en-US" altLang="en-US" smtClean="0"/>
              <a:t>5)Sports drinks</a:t>
            </a:r>
          </a:p>
          <a:p>
            <a:pPr eaLnBrk="1" hangingPunct="1"/>
            <a:r>
              <a:rPr lang="en-US" altLang="en-US" smtClean="0"/>
              <a:t>	a)excess sugar—worsen condition bc of osmolosis</a:t>
            </a:r>
          </a:p>
          <a:p>
            <a:pPr eaLnBrk="1" hangingPunct="1"/>
            <a:r>
              <a:rPr lang="en-US" altLang="en-US" smtClean="0"/>
              <a:t>6) $2300 per infant vs $270</a:t>
            </a:r>
          </a:p>
          <a:p>
            <a:pPr eaLnBrk="1" hangingPunct="1"/>
            <a:r>
              <a:rPr lang="en-US" altLang="en-US" smtClean="0"/>
              <a:t>	a)1 billion dollars on children in US</a:t>
            </a:r>
          </a:p>
          <a:p>
            <a:pPr eaLnBrk="1" hangingPunct="1"/>
            <a:r>
              <a:rPr lang="en-US" altLang="en-US" smtClean="0"/>
              <a:t>	b)600.year die from dehydration</a:t>
            </a:r>
          </a:p>
          <a:p>
            <a:pPr eaLnBrk="1" hangingPunct="1"/>
            <a:r>
              <a:rPr lang="en-US" altLang="en-US" smtClean="0"/>
              <a:t>	c)doctors not reimbursed for ORT bc not widely accepted practice in industrailized countries—use IV</a:t>
            </a:r>
          </a:p>
          <a:p>
            <a:pPr eaLnBrk="1" hangingPunct="1"/>
            <a:r>
              <a:rPr lang="en-US" altLang="en-US" smtClean="0"/>
              <a:t>	d)ORT requires mom to hold/feed—helathcare profs won’t give that attn</a:t>
            </a:r>
          </a:p>
          <a:p>
            <a:pPr eaLnBrk="1" hangingPunct="1"/>
            <a:r>
              <a:rPr lang="en-US" altLang="en-US" smtClean="0"/>
              <a:t>2)Doctors don’t trust bc it is so simple/cheap</a:t>
            </a:r>
          </a:p>
          <a:p>
            <a:pPr eaLnBrk="1" hangingPunct="1"/>
            <a:r>
              <a:rPr lang="en-US" altLang="en-US" smtClean="0"/>
              <a:t>3)Time consuming</a:t>
            </a:r>
          </a:p>
          <a:p>
            <a:pPr eaLnBrk="1" hangingPunct="1"/>
            <a:r>
              <a:rPr lang="en-US" altLang="en-US" smtClean="0"/>
              <a:t>4)Insurance companies don’t reimburse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3AB23BE-B220-4A28-9402-FCFFC7376856}" type="slidenum">
              <a:rPr lang="en-US" altLang="en-US" smtClean="0"/>
              <a:pPr eaLnBrk="1" hangingPunct="1">
                <a:spcBef>
                  <a:spcPct val="0"/>
                </a:spcBef>
              </a:pPr>
              <a:t>33</a:t>
            </a:fld>
            <a:endParaRPr lang="en-US" altLang="en-U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1)Need intuitive system</a:t>
            </a:r>
          </a:p>
          <a:p>
            <a:pPr eaLnBrk="1" hangingPunct="1"/>
            <a:r>
              <a:rPr lang="en-US" altLang="en-US" smtClean="0"/>
              <a:t>2)epidemic-local people help each other</a:t>
            </a:r>
          </a:p>
          <a:p>
            <a:pPr eaLnBrk="1" hangingPunct="1"/>
            <a:r>
              <a:rPr lang="en-US" altLang="en-US" smtClean="0"/>
              <a:t>no medical personel, illiterate</a:t>
            </a:r>
          </a:p>
          <a:p>
            <a:pPr eaLnBrk="1" hangingPunct="1"/>
            <a:r>
              <a:rPr lang="en-US" altLang="en-US" smtClean="0"/>
              <a:t>3)Doctors without borders</a:t>
            </a:r>
          </a:p>
          <a:p>
            <a:pPr eaLnBrk="1" hangingPunct="1"/>
            <a:r>
              <a:rPr lang="en-US" altLang="en-US" smtClean="0"/>
              <a:t>4) IV drip treatment of cholera victims at Refugee camp mozambique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F0E2321-A4CF-4171-86E0-EF5D598A8C2F}" type="slidenum">
              <a:rPr lang="en-US" altLang="en-US" smtClean="0"/>
              <a:pPr eaLnBrk="1" hangingPunct="1">
                <a:spcBef>
                  <a:spcPct val="0"/>
                </a:spcBef>
              </a:pPr>
              <a:t>34</a:t>
            </a:fld>
            <a:endParaRPr lang="en-US" altLang="en-US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1)Saline can be used because it’s better than nothing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6" name="Group 18"/>
          <p:cNvGrpSpPr>
            <a:grpSpLocks/>
          </p:cNvGrpSpPr>
          <p:nvPr/>
        </p:nvGrpSpPr>
        <p:grpSpPr bwMode="auto">
          <a:xfrm>
            <a:off x="2166938" y="563563"/>
            <a:ext cx="4800600" cy="6151562"/>
            <a:chOff x="1365" y="355"/>
            <a:chExt cx="3024" cy="3875"/>
          </a:xfrm>
        </p:grpSpPr>
        <p:sp>
          <p:nvSpPr>
            <p:cNvPr id="2050" name="Freeform 2"/>
            <p:cNvSpPr>
              <a:spLocks/>
            </p:cNvSpPr>
            <p:nvPr/>
          </p:nvSpPr>
          <p:spPr bwMode="auto">
            <a:xfrm>
              <a:off x="2835" y="586"/>
              <a:ext cx="88" cy="1121"/>
            </a:xfrm>
            <a:custGeom>
              <a:avLst/>
              <a:gdLst>
                <a:gd name="T0" fmla="*/ 0 w 88"/>
                <a:gd name="T1" fmla="*/ 1120 h 1121"/>
                <a:gd name="T2" fmla="*/ 0 w 88"/>
                <a:gd name="T3" fmla="*/ 0 h 1121"/>
                <a:gd name="T4" fmla="*/ 87 w 88"/>
                <a:gd name="T5" fmla="*/ 0 h 1121"/>
                <a:gd name="T6" fmla="*/ 87 w 88"/>
                <a:gd name="T7" fmla="*/ 1085 h 1121"/>
                <a:gd name="T8" fmla="*/ 0 w 88"/>
                <a:gd name="T9" fmla="*/ 112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21">
                  <a:moveTo>
                    <a:pt x="0" y="1120"/>
                  </a:moveTo>
                  <a:lnTo>
                    <a:pt x="0" y="0"/>
                  </a:lnTo>
                  <a:lnTo>
                    <a:pt x="87" y="0"/>
                  </a:lnTo>
                  <a:lnTo>
                    <a:pt x="87" y="1085"/>
                  </a:lnTo>
                  <a:lnTo>
                    <a:pt x="0" y="112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2834" y="1900"/>
              <a:ext cx="84" cy="363"/>
            </a:xfrm>
            <a:custGeom>
              <a:avLst/>
              <a:gdLst>
                <a:gd name="T0" fmla="*/ 0 w 84"/>
                <a:gd name="T1" fmla="*/ 29 h 363"/>
                <a:gd name="T2" fmla="*/ 83 w 84"/>
                <a:gd name="T3" fmla="*/ 0 h 363"/>
                <a:gd name="T4" fmla="*/ 74 w 84"/>
                <a:gd name="T5" fmla="*/ 329 h 363"/>
                <a:gd name="T6" fmla="*/ 0 w 84"/>
                <a:gd name="T7" fmla="*/ 362 h 363"/>
                <a:gd name="T8" fmla="*/ 0 w 84"/>
                <a:gd name="T9" fmla="*/ 2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63">
                  <a:moveTo>
                    <a:pt x="0" y="29"/>
                  </a:moveTo>
                  <a:lnTo>
                    <a:pt x="83" y="0"/>
                  </a:lnTo>
                  <a:lnTo>
                    <a:pt x="74" y="329"/>
                  </a:lnTo>
                  <a:lnTo>
                    <a:pt x="0" y="362"/>
                  </a:lnTo>
                  <a:lnTo>
                    <a:pt x="0" y="2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2" name="Freeform 4"/>
            <p:cNvSpPr>
              <a:spLocks/>
            </p:cNvSpPr>
            <p:nvPr/>
          </p:nvSpPr>
          <p:spPr bwMode="auto">
            <a:xfrm>
              <a:off x="2825" y="2493"/>
              <a:ext cx="84" cy="249"/>
            </a:xfrm>
            <a:custGeom>
              <a:avLst/>
              <a:gdLst>
                <a:gd name="T0" fmla="*/ 2 w 84"/>
                <a:gd name="T1" fmla="*/ 213 h 249"/>
                <a:gd name="T2" fmla="*/ 0 w 84"/>
                <a:gd name="T3" fmla="*/ 28 h 249"/>
                <a:gd name="T4" fmla="*/ 83 w 84"/>
                <a:gd name="T5" fmla="*/ 0 h 249"/>
                <a:gd name="T6" fmla="*/ 72 w 84"/>
                <a:gd name="T7" fmla="*/ 248 h 249"/>
                <a:gd name="T8" fmla="*/ 2 w 84"/>
                <a:gd name="T9" fmla="*/ 21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49">
                  <a:moveTo>
                    <a:pt x="2" y="213"/>
                  </a:moveTo>
                  <a:lnTo>
                    <a:pt x="0" y="28"/>
                  </a:lnTo>
                  <a:lnTo>
                    <a:pt x="83" y="0"/>
                  </a:lnTo>
                  <a:lnTo>
                    <a:pt x="72" y="248"/>
                  </a:lnTo>
                  <a:lnTo>
                    <a:pt x="2" y="21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3" name="Freeform 5"/>
            <p:cNvSpPr>
              <a:spLocks/>
            </p:cNvSpPr>
            <p:nvPr/>
          </p:nvSpPr>
          <p:spPr bwMode="auto">
            <a:xfrm>
              <a:off x="2831" y="2965"/>
              <a:ext cx="52" cy="232"/>
            </a:xfrm>
            <a:custGeom>
              <a:avLst/>
              <a:gdLst>
                <a:gd name="T0" fmla="*/ 13 w 52"/>
                <a:gd name="T1" fmla="*/ 204 h 232"/>
                <a:gd name="T2" fmla="*/ 0 w 52"/>
                <a:gd name="T3" fmla="*/ 0 h 232"/>
                <a:gd name="T4" fmla="*/ 51 w 52"/>
                <a:gd name="T5" fmla="*/ 26 h 232"/>
                <a:gd name="T6" fmla="*/ 47 w 52"/>
                <a:gd name="T7" fmla="*/ 231 h 232"/>
                <a:gd name="T8" fmla="*/ 13 w 52"/>
                <a:gd name="T9" fmla="*/ 20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2">
                  <a:moveTo>
                    <a:pt x="13" y="204"/>
                  </a:moveTo>
                  <a:lnTo>
                    <a:pt x="0" y="0"/>
                  </a:lnTo>
                  <a:lnTo>
                    <a:pt x="51" y="26"/>
                  </a:lnTo>
                  <a:lnTo>
                    <a:pt x="47" y="231"/>
                  </a:lnTo>
                  <a:lnTo>
                    <a:pt x="13" y="20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2851" y="3354"/>
              <a:ext cx="36" cy="133"/>
            </a:xfrm>
            <a:custGeom>
              <a:avLst/>
              <a:gdLst>
                <a:gd name="T0" fmla="*/ 4 w 36"/>
                <a:gd name="T1" fmla="*/ 101 h 133"/>
                <a:gd name="T2" fmla="*/ 0 w 36"/>
                <a:gd name="T3" fmla="*/ 0 h 133"/>
                <a:gd name="T4" fmla="*/ 35 w 36"/>
                <a:gd name="T5" fmla="*/ 20 h 133"/>
                <a:gd name="T6" fmla="*/ 28 w 36"/>
                <a:gd name="T7" fmla="*/ 132 h 133"/>
                <a:gd name="T8" fmla="*/ 4 w 36"/>
                <a:gd name="T9" fmla="*/ 10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33">
                  <a:moveTo>
                    <a:pt x="4" y="101"/>
                  </a:moveTo>
                  <a:lnTo>
                    <a:pt x="0" y="0"/>
                  </a:lnTo>
                  <a:lnTo>
                    <a:pt x="35" y="20"/>
                  </a:lnTo>
                  <a:lnTo>
                    <a:pt x="28" y="132"/>
                  </a:lnTo>
                  <a:lnTo>
                    <a:pt x="4" y="10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5" name="Freeform 7"/>
            <p:cNvSpPr>
              <a:spLocks/>
            </p:cNvSpPr>
            <p:nvPr/>
          </p:nvSpPr>
          <p:spPr bwMode="auto">
            <a:xfrm>
              <a:off x="2851" y="3640"/>
              <a:ext cx="30" cy="590"/>
            </a:xfrm>
            <a:custGeom>
              <a:avLst/>
              <a:gdLst>
                <a:gd name="T0" fmla="*/ 15 w 30"/>
                <a:gd name="T1" fmla="*/ 589 h 590"/>
                <a:gd name="T2" fmla="*/ 0 w 30"/>
                <a:gd name="T3" fmla="*/ 0 h 590"/>
                <a:gd name="T4" fmla="*/ 29 w 30"/>
                <a:gd name="T5" fmla="*/ 37 h 590"/>
                <a:gd name="T6" fmla="*/ 15 w 30"/>
                <a:gd name="T7" fmla="*/ 58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590">
                  <a:moveTo>
                    <a:pt x="15" y="589"/>
                  </a:moveTo>
                  <a:lnTo>
                    <a:pt x="0" y="0"/>
                  </a:lnTo>
                  <a:lnTo>
                    <a:pt x="29" y="37"/>
                  </a:lnTo>
                  <a:lnTo>
                    <a:pt x="15" y="58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6" name="Freeform 8"/>
            <p:cNvSpPr>
              <a:spLocks/>
            </p:cNvSpPr>
            <p:nvPr/>
          </p:nvSpPr>
          <p:spPr bwMode="auto">
            <a:xfrm>
              <a:off x="2600" y="3595"/>
              <a:ext cx="233" cy="130"/>
            </a:xfrm>
            <a:custGeom>
              <a:avLst/>
              <a:gdLst>
                <a:gd name="T0" fmla="*/ 0 w 233"/>
                <a:gd name="T1" fmla="*/ 117 h 130"/>
                <a:gd name="T2" fmla="*/ 48 w 233"/>
                <a:gd name="T3" fmla="*/ 101 h 130"/>
                <a:gd name="T4" fmla="*/ 93 w 233"/>
                <a:gd name="T5" fmla="*/ 79 h 130"/>
                <a:gd name="T6" fmla="*/ 146 w 233"/>
                <a:gd name="T7" fmla="*/ 39 h 130"/>
                <a:gd name="T8" fmla="*/ 182 w 233"/>
                <a:gd name="T9" fmla="*/ 0 h 130"/>
                <a:gd name="T10" fmla="*/ 232 w 233"/>
                <a:gd name="T11" fmla="*/ 42 h 130"/>
                <a:gd name="T12" fmla="*/ 188 w 233"/>
                <a:gd name="T13" fmla="*/ 74 h 130"/>
                <a:gd name="T14" fmla="*/ 134 w 233"/>
                <a:gd name="T15" fmla="*/ 110 h 130"/>
                <a:gd name="T16" fmla="*/ 61 w 233"/>
                <a:gd name="T17" fmla="*/ 129 h 130"/>
                <a:gd name="T18" fmla="*/ 0 w 233"/>
                <a:gd name="T19" fmla="*/ 11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130">
                  <a:moveTo>
                    <a:pt x="0" y="117"/>
                  </a:moveTo>
                  <a:lnTo>
                    <a:pt x="48" y="101"/>
                  </a:lnTo>
                  <a:lnTo>
                    <a:pt x="93" y="79"/>
                  </a:lnTo>
                  <a:lnTo>
                    <a:pt x="146" y="39"/>
                  </a:lnTo>
                  <a:lnTo>
                    <a:pt x="182" y="0"/>
                  </a:lnTo>
                  <a:lnTo>
                    <a:pt x="232" y="42"/>
                  </a:lnTo>
                  <a:lnTo>
                    <a:pt x="188" y="74"/>
                  </a:lnTo>
                  <a:lnTo>
                    <a:pt x="134" y="110"/>
                  </a:lnTo>
                  <a:lnTo>
                    <a:pt x="61" y="129"/>
                  </a:lnTo>
                  <a:lnTo>
                    <a:pt x="0" y="11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7" name="Freeform 9"/>
            <p:cNvSpPr>
              <a:spLocks/>
            </p:cNvSpPr>
            <p:nvPr/>
          </p:nvSpPr>
          <p:spPr bwMode="auto">
            <a:xfrm>
              <a:off x="2583" y="2888"/>
              <a:ext cx="465" cy="646"/>
            </a:xfrm>
            <a:custGeom>
              <a:avLst/>
              <a:gdLst>
                <a:gd name="T0" fmla="*/ 359 w 465"/>
                <a:gd name="T1" fmla="*/ 645 h 646"/>
                <a:gd name="T2" fmla="*/ 405 w 465"/>
                <a:gd name="T3" fmla="*/ 616 h 646"/>
                <a:gd name="T4" fmla="*/ 447 w 465"/>
                <a:gd name="T5" fmla="*/ 580 h 646"/>
                <a:gd name="T6" fmla="*/ 460 w 465"/>
                <a:gd name="T7" fmla="*/ 552 h 646"/>
                <a:gd name="T8" fmla="*/ 464 w 465"/>
                <a:gd name="T9" fmla="*/ 515 h 646"/>
                <a:gd name="T10" fmla="*/ 451 w 465"/>
                <a:gd name="T11" fmla="*/ 468 h 646"/>
                <a:gd name="T12" fmla="*/ 424 w 465"/>
                <a:gd name="T13" fmla="*/ 424 h 646"/>
                <a:gd name="T14" fmla="*/ 380 w 465"/>
                <a:gd name="T15" fmla="*/ 385 h 646"/>
                <a:gd name="T16" fmla="*/ 168 w 465"/>
                <a:gd name="T17" fmla="*/ 259 h 646"/>
                <a:gd name="T18" fmla="*/ 133 w 465"/>
                <a:gd name="T19" fmla="*/ 235 h 646"/>
                <a:gd name="T20" fmla="*/ 111 w 465"/>
                <a:gd name="T21" fmla="*/ 208 h 646"/>
                <a:gd name="T22" fmla="*/ 104 w 465"/>
                <a:gd name="T23" fmla="*/ 166 h 646"/>
                <a:gd name="T24" fmla="*/ 117 w 465"/>
                <a:gd name="T25" fmla="*/ 124 h 646"/>
                <a:gd name="T26" fmla="*/ 155 w 465"/>
                <a:gd name="T27" fmla="*/ 95 h 646"/>
                <a:gd name="T28" fmla="*/ 222 w 465"/>
                <a:gd name="T29" fmla="*/ 52 h 646"/>
                <a:gd name="T30" fmla="*/ 124 w 465"/>
                <a:gd name="T31" fmla="*/ 0 h 646"/>
                <a:gd name="T32" fmla="*/ 55 w 465"/>
                <a:gd name="T33" fmla="*/ 41 h 646"/>
                <a:gd name="T34" fmla="*/ 27 w 465"/>
                <a:gd name="T35" fmla="*/ 70 h 646"/>
                <a:gd name="T36" fmla="*/ 2 w 465"/>
                <a:gd name="T37" fmla="*/ 123 h 646"/>
                <a:gd name="T38" fmla="*/ 0 w 465"/>
                <a:gd name="T39" fmla="*/ 189 h 646"/>
                <a:gd name="T40" fmla="*/ 29 w 465"/>
                <a:gd name="T41" fmla="*/ 257 h 646"/>
                <a:gd name="T42" fmla="*/ 78 w 465"/>
                <a:gd name="T43" fmla="*/ 300 h 646"/>
                <a:gd name="T44" fmla="*/ 311 w 465"/>
                <a:gd name="T45" fmla="*/ 442 h 646"/>
                <a:gd name="T46" fmla="*/ 358 w 465"/>
                <a:gd name="T47" fmla="*/ 474 h 646"/>
                <a:gd name="T48" fmla="*/ 375 w 465"/>
                <a:gd name="T49" fmla="*/ 516 h 646"/>
                <a:gd name="T50" fmla="*/ 375 w 465"/>
                <a:gd name="T51" fmla="*/ 550 h 646"/>
                <a:gd name="T52" fmla="*/ 308 w 465"/>
                <a:gd name="T53" fmla="*/ 608 h 646"/>
                <a:gd name="T54" fmla="*/ 359 w 465"/>
                <a:gd name="T55" fmla="*/ 645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5" h="646">
                  <a:moveTo>
                    <a:pt x="359" y="645"/>
                  </a:moveTo>
                  <a:lnTo>
                    <a:pt x="405" y="616"/>
                  </a:lnTo>
                  <a:lnTo>
                    <a:pt x="447" y="580"/>
                  </a:lnTo>
                  <a:lnTo>
                    <a:pt x="460" y="552"/>
                  </a:lnTo>
                  <a:lnTo>
                    <a:pt x="464" y="515"/>
                  </a:lnTo>
                  <a:lnTo>
                    <a:pt x="451" y="468"/>
                  </a:lnTo>
                  <a:lnTo>
                    <a:pt x="424" y="424"/>
                  </a:lnTo>
                  <a:lnTo>
                    <a:pt x="380" y="385"/>
                  </a:lnTo>
                  <a:lnTo>
                    <a:pt x="168" y="259"/>
                  </a:lnTo>
                  <a:lnTo>
                    <a:pt x="133" y="235"/>
                  </a:lnTo>
                  <a:lnTo>
                    <a:pt x="111" y="208"/>
                  </a:lnTo>
                  <a:lnTo>
                    <a:pt x="104" y="166"/>
                  </a:lnTo>
                  <a:lnTo>
                    <a:pt x="117" y="124"/>
                  </a:lnTo>
                  <a:lnTo>
                    <a:pt x="155" y="95"/>
                  </a:lnTo>
                  <a:lnTo>
                    <a:pt x="222" y="52"/>
                  </a:lnTo>
                  <a:lnTo>
                    <a:pt x="124" y="0"/>
                  </a:lnTo>
                  <a:lnTo>
                    <a:pt x="55" y="41"/>
                  </a:lnTo>
                  <a:lnTo>
                    <a:pt x="27" y="70"/>
                  </a:lnTo>
                  <a:lnTo>
                    <a:pt x="2" y="123"/>
                  </a:lnTo>
                  <a:lnTo>
                    <a:pt x="0" y="189"/>
                  </a:lnTo>
                  <a:lnTo>
                    <a:pt x="29" y="257"/>
                  </a:lnTo>
                  <a:lnTo>
                    <a:pt x="78" y="300"/>
                  </a:lnTo>
                  <a:lnTo>
                    <a:pt x="311" y="442"/>
                  </a:lnTo>
                  <a:lnTo>
                    <a:pt x="358" y="474"/>
                  </a:lnTo>
                  <a:lnTo>
                    <a:pt x="375" y="516"/>
                  </a:lnTo>
                  <a:lnTo>
                    <a:pt x="375" y="550"/>
                  </a:lnTo>
                  <a:lnTo>
                    <a:pt x="308" y="608"/>
                  </a:lnTo>
                  <a:lnTo>
                    <a:pt x="359" y="645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8" name="Freeform 10"/>
            <p:cNvSpPr>
              <a:spLocks/>
            </p:cNvSpPr>
            <p:nvPr/>
          </p:nvSpPr>
          <p:spPr bwMode="auto">
            <a:xfrm>
              <a:off x="2966" y="2396"/>
              <a:ext cx="318" cy="422"/>
            </a:xfrm>
            <a:custGeom>
              <a:avLst/>
              <a:gdLst>
                <a:gd name="T0" fmla="*/ 92 w 318"/>
                <a:gd name="T1" fmla="*/ 421 h 422"/>
                <a:gd name="T2" fmla="*/ 163 w 318"/>
                <a:gd name="T3" fmla="*/ 399 h 422"/>
                <a:gd name="T4" fmla="*/ 218 w 318"/>
                <a:gd name="T5" fmla="*/ 357 h 422"/>
                <a:gd name="T6" fmla="*/ 263 w 318"/>
                <a:gd name="T7" fmla="*/ 316 h 422"/>
                <a:gd name="T8" fmla="*/ 300 w 318"/>
                <a:gd name="T9" fmla="*/ 265 h 422"/>
                <a:gd name="T10" fmla="*/ 317 w 318"/>
                <a:gd name="T11" fmla="*/ 203 h 422"/>
                <a:gd name="T12" fmla="*/ 316 w 318"/>
                <a:gd name="T13" fmla="*/ 139 h 422"/>
                <a:gd name="T14" fmla="*/ 299 w 318"/>
                <a:gd name="T15" fmla="*/ 95 h 422"/>
                <a:gd name="T16" fmla="*/ 276 w 318"/>
                <a:gd name="T17" fmla="*/ 64 h 422"/>
                <a:gd name="T18" fmla="*/ 241 w 318"/>
                <a:gd name="T19" fmla="*/ 36 h 422"/>
                <a:gd name="T20" fmla="*/ 218 w 318"/>
                <a:gd name="T21" fmla="*/ 14 h 422"/>
                <a:gd name="T22" fmla="*/ 180 w 318"/>
                <a:gd name="T23" fmla="*/ 0 h 422"/>
                <a:gd name="T24" fmla="*/ 61 w 318"/>
                <a:gd name="T25" fmla="*/ 52 h 422"/>
                <a:gd name="T26" fmla="*/ 106 w 318"/>
                <a:gd name="T27" fmla="*/ 93 h 422"/>
                <a:gd name="T28" fmla="*/ 137 w 318"/>
                <a:gd name="T29" fmla="*/ 130 h 422"/>
                <a:gd name="T30" fmla="*/ 159 w 318"/>
                <a:gd name="T31" fmla="*/ 159 h 422"/>
                <a:gd name="T32" fmla="*/ 176 w 318"/>
                <a:gd name="T33" fmla="*/ 196 h 422"/>
                <a:gd name="T34" fmla="*/ 176 w 318"/>
                <a:gd name="T35" fmla="*/ 246 h 422"/>
                <a:gd name="T36" fmla="*/ 145 w 318"/>
                <a:gd name="T37" fmla="*/ 279 h 422"/>
                <a:gd name="T38" fmla="*/ 105 w 318"/>
                <a:gd name="T39" fmla="*/ 309 h 422"/>
                <a:gd name="T40" fmla="*/ 50 w 318"/>
                <a:gd name="T41" fmla="*/ 342 h 422"/>
                <a:gd name="T42" fmla="*/ 0 w 318"/>
                <a:gd name="T43" fmla="*/ 369 h 422"/>
                <a:gd name="T44" fmla="*/ 92 w 318"/>
                <a:gd name="T45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22">
                  <a:moveTo>
                    <a:pt x="92" y="421"/>
                  </a:moveTo>
                  <a:lnTo>
                    <a:pt x="163" y="399"/>
                  </a:lnTo>
                  <a:lnTo>
                    <a:pt x="218" y="357"/>
                  </a:lnTo>
                  <a:lnTo>
                    <a:pt x="263" y="316"/>
                  </a:lnTo>
                  <a:lnTo>
                    <a:pt x="300" y="265"/>
                  </a:lnTo>
                  <a:lnTo>
                    <a:pt x="317" y="203"/>
                  </a:lnTo>
                  <a:lnTo>
                    <a:pt x="316" y="139"/>
                  </a:lnTo>
                  <a:lnTo>
                    <a:pt x="299" y="95"/>
                  </a:lnTo>
                  <a:lnTo>
                    <a:pt x="276" y="64"/>
                  </a:lnTo>
                  <a:lnTo>
                    <a:pt x="241" y="36"/>
                  </a:lnTo>
                  <a:lnTo>
                    <a:pt x="218" y="14"/>
                  </a:lnTo>
                  <a:lnTo>
                    <a:pt x="180" y="0"/>
                  </a:lnTo>
                  <a:lnTo>
                    <a:pt x="61" y="52"/>
                  </a:lnTo>
                  <a:lnTo>
                    <a:pt x="106" y="93"/>
                  </a:lnTo>
                  <a:lnTo>
                    <a:pt x="137" y="130"/>
                  </a:lnTo>
                  <a:lnTo>
                    <a:pt x="159" y="159"/>
                  </a:lnTo>
                  <a:lnTo>
                    <a:pt x="176" y="196"/>
                  </a:lnTo>
                  <a:lnTo>
                    <a:pt x="176" y="246"/>
                  </a:lnTo>
                  <a:lnTo>
                    <a:pt x="145" y="279"/>
                  </a:lnTo>
                  <a:lnTo>
                    <a:pt x="105" y="309"/>
                  </a:lnTo>
                  <a:lnTo>
                    <a:pt x="50" y="342"/>
                  </a:lnTo>
                  <a:lnTo>
                    <a:pt x="0" y="369"/>
                  </a:lnTo>
                  <a:lnTo>
                    <a:pt x="92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9" name="Freeform 11"/>
            <p:cNvSpPr>
              <a:spLocks/>
            </p:cNvSpPr>
            <p:nvPr/>
          </p:nvSpPr>
          <p:spPr bwMode="auto">
            <a:xfrm>
              <a:off x="2308" y="1190"/>
              <a:ext cx="1404" cy="1153"/>
            </a:xfrm>
            <a:custGeom>
              <a:avLst/>
              <a:gdLst>
                <a:gd name="T0" fmla="*/ 466 w 1404"/>
                <a:gd name="T1" fmla="*/ 1084 h 1153"/>
                <a:gd name="T2" fmla="*/ 370 w 1404"/>
                <a:gd name="T3" fmla="*/ 1066 h 1153"/>
                <a:gd name="T4" fmla="*/ 299 w 1404"/>
                <a:gd name="T5" fmla="*/ 1035 h 1153"/>
                <a:gd name="T6" fmla="*/ 257 w 1404"/>
                <a:gd name="T7" fmla="*/ 1002 h 1153"/>
                <a:gd name="T8" fmla="*/ 220 w 1404"/>
                <a:gd name="T9" fmla="*/ 956 h 1153"/>
                <a:gd name="T10" fmla="*/ 209 w 1404"/>
                <a:gd name="T11" fmla="*/ 914 h 1153"/>
                <a:gd name="T12" fmla="*/ 215 w 1404"/>
                <a:gd name="T13" fmla="*/ 873 h 1153"/>
                <a:gd name="T14" fmla="*/ 231 w 1404"/>
                <a:gd name="T15" fmla="*/ 836 h 1153"/>
                <a:gd name="T16" fmla="*/ 273 w 1404"/>
                <a:gd name="T17" fmla="*/ 798 h 1153"/>
                <a:gd name="T18" fmla="*/ 330 w 1404"/>
                <a:gd name="T19" fmla="*/ 774 h 1153"/>
                <a:gd name="T20" fmla="*/ 400 w 1404"/>
                <a:gd name="T21" fmla="*/ 748 h 1153"/>
                <a:gd name="T22" fmla="*/ 1110 w 1404"/>
                <a:gd name="T23" fmla="*/ 499 h 1153"/>
                <a:gd name="T24" fmla="*/ 1207 w 1404"/>
                <a:gd name="T25" fmla="*/ 451 h 1153"/>
                <a:gd name="T26" fmla="*/ 1289 w 1404"/>
                <a:gd name="T27" fmla="*/ 398 h 1153"/>
                <a:gd name="T28" fmla="*/ 1344 w 1404"/>
                <a:gd name="T29" fmla="*/ 356 h 1153"/>
                <a:gd name="T30" fmla="*/ 1381 w 1404"/>
                <a:gd name="T31" fmla="*/ 310 h 1153"/>
                <a:gd name="T32" fmla="*/ 1403 w 1404"/>
                <a:gd name="T33" fmla="*/ 249 h 1153"/>
                <a:gd name="T34" fmla="*/ 1401 w 1404"/>
                <a:gd name="T35" fmla="*/ 185 h 1153"/>
                <a:gd name="T36" fmla="*/ 1386 w 1404"/>
                <a:gd name="T37" fmla="*/ 136 h 1153"/>
                <a:gd name="T38" fmla="*/ 1370 w 1404"/>
                <a:gd name="T39" fmla="*/ 90 h 1153"/>
                <a:gd name="T40" fmla="*/ 1335 w 1404"/>
                <a:gd name="T41" fmla="*/ 55 h 1153"/>
                <a:gd name="T42" fmla="*/ 1280 w 1404"/>
                <a:gd name="T43" fmla="*/ 18 h 1153"/>
                <a:gd name="T44" fmla="*/ 1214 w 1404"/>
                <a:gd name="T45" fmla="*/ 0 h 1153"/>
                <a:gd name="T46" fmla="*/ 1172 w 1404"/>
                <a:gd name="T47" fmla="*/ 4 h 1153"/>
                <a:gd name="T48" fmla="*/ 1111 w 1404"/>
                <a:gd name="T49" fmla="*/ 7 h 1153"/>
                <a:gd name="T50" fmla="*/ 1053 w 1404"/>
                <a:gd name="T51" fmla="*/ 20 h 1153"/>
                <a:gd name="T52" fmla="*/ 989 w 1404"/>
                <a:gd name="T53" fmla="*/ 46 h 1153"/>
                <a:gd name="T54" fmla="*/ 939 w 1404"/>
                <a:gd name="T55" fmla="*/ 79 h 1153"/>
                <a:gd name="T56" fmla="*/ 899 w 1404"/>
                <a:gd name="T57" fmla="*/ 106 h 1153"/>
                <a:gd name="T58" fmla="*/ 878 w 1404"/>
                <a:gd name="T59" fmla="*/ 149 h 1153"/>
                <a:gd name="T60" fmla="*/ 897 w 1404"/>
                <a:gd name="T61" fmla="*/ 187 h 1153"/>
                <a:gd name="T62" fmla="*/ 939 w 1404"/>
                <a:gd name="T63" fmla="*/ 183 h 1153"/>
                <a:gd name="T64" fmla="*/ 987 w 1404"/>
                <a:gd name="T65" fmla="*/ 171 h 1153"/>
                <a:gd name="T66" fmla="*/ 1033 w 1404"/>
                <a:gd name="T67" fmla="*/ 158 h 1153"/>
                <a:gd name="T68" fmla="*/ 1069 w 1404"/>
                <a:gd name="T69" fmla="*/ 150 h 1153"/>
                <a:gd name="T70" fmla="*/ 1111 w 1404"/>
                <a:gd name="T71" fmla="*/ 150 h 1153"/>
                <a:gd name="T72" fmla="*/ 1154 w 1404"/>
                <a:gd name="T73" fmla="*/ 163 h 1153"/>
                <a:gd name="T74" fmla="*/ 1183 w 1404"/>
                <a:gd name="T75" fmla="*/ 204 h 1153"/>
                <a:gd name="T76" fmla="*/ 1179 w 1404"/>
                <a:gd name="T77" fmla="*/ 248 h 1153"/>
                <a:gd name="T78" fmla="*/ 1157 w 1404"/>
                <a:gd name="T79" fmla="*/ 286 h 1153"/>
                <a:gd name="T80" fmla="*/ 1121 w 1404"/>
                <a:gd name="T81" fmla="*/ 323 h 1153"/>
                <a:gd name="T82" fmla="*/ 1047 w 1404"/>
                <a:gd name="T83" fmla="*/ 361 h 1153"/>
                <a:gd name="T84" fmla="*/ 908 w 1404"/>
                <a:gd name="T85" fmla="*/ 415 h 1153"/>
                <a:gd name="T86" fmla="*/ 194 w 1404"/>
                <a:gd name="T87" fmla="*/ 675 h 1153"/>
                <a:gd name="T88" fmla="*/ 123 w 1404"/>
                <a:gd name="T89" fmla="*/ 715 h 1153"/>
                <a:gd name="T90" fmla="*/ 68 w 1404"/>
                <a:gd name="T91" fmla="*/ 763 h 1153"/>
                <a:gd name="T92" fmla="*/ 29 w 1404"/>
                <a:gd name="T93" fmla="*/ 809 h 1153"/>
                <a:gd name="T94" fmla="*/ 6 w 1404"/>
                <a:gd name="T95" fmla="*/ 858 h 1153"/>
                <a:gd name="T96" fmla="*/ 0 w 1404"/>
                <a:gd name="T97" fmla="*/ 912 h 1153"/>
                <a:gd name="T98" fmla="*/ 8 w 1404"/>
                <a:gd name="T99" fmla="*/ 952 h 1153"/>
                <a:gd name="T100" fmla="*/ 22 w 1404"/>
                <a:gd name="T101" fmla="*/ 992 h 1153"/>
                <a:gd name="T102" fmla="*/ 59 w 1404"/>
                <a:gd name="T103" fmla="*/ 1036 h 1153"/>
                <a:gd name="T104" fmla="*/ 127 w 1404"/>
                <a:gd name="T105" fmla="*/ 1095 h 1153"/>
                <a:gd name="T106" fmla="*/ 198 w 1404"/>
                <a:gd name="T107" fmla="*/ 1135 h 1153"/>
                <a:gd name="T108" fmla="*/ 273 w 1404"/>
                <a:gd name="T109" fmla="*/ 1152 h 1153"/>
                <a:gd name="T110" fmla="*/ 466 w 1404"/>
                <a:gd name="T111" fmla="*/ 1084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4" h="1153">
                  <a:moveTo>
                    <a:pt x="466" y="1084"/>
                  </a:moveTo>
                  <a:lnTo>
                    <a:pt x="370" y="1066"/>
                  </a:lnTo>
                  <a:lnTo>
                    <a:pt x="299" y="1035"/>
                  </a:lnTo>
                  <a:lnTo>
                    <a:pt x="257" y="1002"/>
                  </a:lnTo>
                  <a:lnTo>
                    <a:pt x="220" y="956"/>
                  </a:lnTo>
                  <a:lnTo>
                    <a:pt x="209" y="914"/>
                  </a:lnTo>
                  <a:lnTo>
                    <a:pt x="215" y="873"/>
                  </a:lnTo>
                  <a:lnTo>
                    <a:pt x="231" y="836"/>
                  </a:lnTo>
                  <a:lnTo>
                    <a:pt x="273" y="798"/>
                  </a:lnTo>
                  <a:lnTo>
                    <a:pt x="330" y="774"/>
                  </a:lnTo>
                  <a:lnTo>
                    <a:pt x="400" y="748"/>
                  </a:lnTo>
                  <a:lnTo>
                    <a:pt x="1110" y="499"/>
                  </a:lnTo>
                  <a:lnTo>
                    <a:pt x="1207" y="451"/>
                  </a:lnTo>
                  <a:lnTo>
                    <a:pt x="1289" y="398"/>
                  </a:lnTo>
                  <a:lnTo>
                    <a:pt x="1344" y="356"/>
                  </a:lnTo>
                  <a:lnTo>
                    <a:pt x="1381" y="310"/>
                  </a:lnTo>
                  <a:lnTo>
                    <a:pt x="1403" y="249"/>
                  </a:lnTo>
                  <a:lnTo>
                    <a:pt x="1401" y="185"/>
                  </a:lnTo>
                  <a:lnTo>
                    <a:pt x="1386" y="136"/>
                  </a:lnTo>
                  <a:lnTo>
                    <a:pt x="1370" y="90"/>
                  </a:lnTo>
                  <a:lnTo>
                    <a:pt x="1335" y="55"/>
                  </a:lnTo>
                  <a:lnTo>
                    <a:pt x="1280" y="18"/>
                  </a:lnTo>
                  <a:lnTo>
                    <a:pt x="1214" y="0"/>
                  </a:lnTo>
                  <a:lnTo>
                    <a:pt x="1172" y="4"/>
                  </a:lnTo>
                  <a:lnTo>
                    <a:pt x="1111" y="7"/>
                  </a:lnTo>
                  <a:lnTo>
                    <a:pt x="1053" y="20"/>
                  </a:lnTo>
                  <a:lnTo>
                    <a:pt x="989" y="46"/>
                  </a:lnTo>
                  <a:lnTo>
                    <a:pt x="939" y="79"/>
                  </a:lnTo>
                  <a:lnTo>
                    <a:pt x="899" y="106"/>
                  </a:lnTo>
                  <a:lnTo>
                    <a:pt x="878" y="149"/>
                  </a:lnTo>
                  <a:lnTo>
                    <a:pt x="897" y="187"/>
                  </a:lnTo>
                  <a:lnTo>
                    <a:pt x="939" y="183"/>
                  </a:lnTo>
                  <a:lnTo>
                    <a:pt x="987" y="171"/>
                  </a:lnTo>
                  <a:lnTo>
                    <a:pt x="1033" y="158"/>
                  </a:lnTo>
                  <a:lnTo>
                    <a:pt x="1069" y="150"/>
                  </a:lnTo>
                  <a:lnTo>
                    <a:pt x="1111" y="150"/>
                  </a:lnTo>
                  <a:lnTo>
                    <a:pt x="1154" y="163"/>
                  </a:lnTo>
                  <a:lnTo>
                    <a:pt x="1183" y="204"/>
                  </a:lnTo>
                  <a:lnTo>
                    <a:pt x="1179" y="248"/>
                  </a:lnTo>
                  <a:lnTo>
                    <a:pt x="1157" y="286"/>
                  </a:lnTo>
                  <a:lnTo>
                    <a:pt x="1121" y="323"/>
                  </a:lnTo>
                  <a:lnTo>
                    <a:pt x="1047" y="361"/>
                  </a:lnTo>
                  <a:lnTo>
                    <a:pt x="908" y="415"/>
                  </a:lnTo>
                  <a:lnTo>
                    <a:pt x="194" y="675"/>
                  </a:lnTo>
                  <a:lnTo>
                    <a:pt x="123" y="715"/>
                  </a:lnTo>
                  <a:lnTo>
                    <a:pt x="68" y="763"/>
                  </a:lnTo>
                  <a:lnTo>
                    <a:pt x="29" y="809"/>
                  </a:lnTo>
                  <a:lnTo>
                    <a:pt x="6" y="858"/>
                  </a:lnTo>
                  <a:lnTo>
                    <a:pt x="0" y="912"/>
                  </a:lnTo>
                  <a:lnTo>
                    <a:pt x="8" y="952"/>
                  </a:lnTo>
                  <a:lnTo>
                    <a:pt x="22" y="992"/>
                  </a:lnTo>
                  <a:lnTo>
                    <a:pt x="59" y="1036"/>
                  </a:lnTo>
                  <a:lnTo>
                    <a:pt x="127" y="1095"/>
                  </a:lnTo>
                  <a:lnTo>
                    <a:pt x="198" y="1135"/>
                  </a:lnTo>
                  <a:lnTo>
                    <a:pt x="273" y="1152"/>
                  </a:lnTo>
                  <a:lnTo>
                    <a:pt x="466" y="108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0" name="Freeform 12"/>
            <p:cNvSpPr>
              <a:spLocks/>
            </p:cNvSpPr>
            <p:nvPr/>
          </p:nvSpPr>
          <p:spPr bwMode="auto">
            <a:xfrm>
              <a:off x="2711" y="3280"/>
              <a:ext cx="368" cy="422"/>
            </a:xfrm>
            <a:custGeom>
              <a:avLst/>
              <a:gdLst>
                <a:gd name="T0" fmla="*/ 367 w 368"/>
                <a:gd name="T1" fmla="*/ 421 h 422"/>
                <a:gd name="T2" fmla="*/ 171 w 368"/>
                <a:gd name="T3" fmla="*/ 340 h 422"/>
                <a:gd name="T4" fmla="*/ 117 w 368"/>
                <a:gd name="T5" fmla="*/ 304 h 422"/>
                <a:gd name="T6" fmla="*/ 73 w 368"/>
                <a:gd name="T7" fmla="*/ 265 h 422"/>
                <a:gd name="T8" fmla="*/ 31 w 368"/>
                <a:gd name="T9" fmla="*/ 219 h 422"/>
                <a:gd name="T10" fmla="*/ 9 w 368"/>
                <a:gd name="T11" fmla="*/ 179 h 422"/>
                <a:gd name="T12" fmla="*/ 0 w 368"/>
                <a:gd name="T13" fmla="*/ 137 h 422"/>
                <a:gd name="T14" fmla="*/ 2 w 368"/>
                <a:gd name="T15" fmla="*/ 95 h 422"/>
                <a:gd name="T16" fmla="*/ 19 w 368"/>
                <a:gd name="T17" fmla="*/ 51 h 422"/>
                <a:gd name="T18" fmla="*/ 44 w 368"/>
                <a:gd name="T19" fmla="*/ 0 h 422"/>
                <a:gd name="T20" fmla="*/ 120 w 368"/>
                <a:gd name="T21" fmla="*/ 52 h 422"/>
                <a:gd name="T22" fmla="*/ 95 w 368"/>
                <a:gd name="T23" fmla="*/ 98 h 422"/>
                <a:gd name="T24" fmla="*/ 95 w 368"/>
                <a:gd name="T25" fmla="*/ 143 h 422"/>
                <a:gd name="T26" fmla="*/ 122 w 368"/>
                <a:gd name="T27" fmla="*/ 191 h 422"/>
                <a:gd name="T28" fmla="*/ 162 w 368"/>
                <a:gd name="T29" fmla="*/ 235 h 422"/>
                <a:gd name="T30" fmla="*/ 223 w 368"/>
                <a:gd name="T31" fmla="*/ 284 h 422"/>
                <a:gd name="T32" fmla="*/ 290 w 368"/>
                <a:gd name="T33" fmla="*/ 317 h 422"/>
                <a:gd name="T34" fmla="*/ 332 w 368"/>
                <a:gd name="T35" fmla="*/ 351 h 422"/>
                <a:gd name="T36" fmla="*/ 351 w 368"/>
                <a:gd name="T37" fmla="*/ 378 h 422"/>
                <a:gd name="T38" fmla="*/ 367 w 368"/>
                <a:gd name="T39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22">
                  <a:moveTo>
                    <a:pt x="367" y="421"/>
                  </a:moveTo>
                  <a:lnTo>
                    <a:pt x="171" y="340"/>
                  </a:lnTo>
                  <a:lnTo>
                    <a:pt x="117" y="304"/>
                  </a:lnTo>
                  <a:lnTo>
                    <a:pt x="73" y="265"/>
                  </a:lnTo>
                  <a:lnTo>
                    <a:pt x="31" y="219"/>
                  </a:lnTo>
                  <a:lnTo>
                    <a:pt x="9" y="179"/>
                  </a:lnTo>
                  <a:lnTo>
                    <a:pt x="0" y="137"/>
                  </a:lnTo>
                  <a:lnTo>
                    <a:pt x="2" y="95"/>
                  </a:lnTo>
                  <a:lnTo>
                    <a:pt x="19" y="51"/>
                  </a:lnTo>
                  <a:lnTo>
                    <a:pt x="44" y="0"/>
                  </a:lnTo>
                  <a:lnTo>
                    <a:pt x="120" y="52"/>
                  </a:lnTo>
                  <a:lnTo>
                    <a:pt x="95" y="98"/>
                  </a:lnTo>
                  <a:lnTo>
                    <a:pt x="95" y="143"/>
                  </a:lnTo>
                  <a:lnTo>
                    <a:pt x="122" y="191"/>
                  </a:lnTo>
                  <a:lnTo>
                    <a:pt x="162" y="235"/>
                  </a:lnTo>
                  <a:lnTo>
                    <a:pt x="223" y="284"/>
                  </a:lnTo>
                  <a:lnTo>
                    <a:pt x="290" y="317"/>
                  </a:lnTo>
                  <a:lnTo>
                    <a:pt x="332" y="351"/>
                  </a:lnTo>
                  <a:lnTo>
                    <a:pt x="351" y="378"/>
                  </a:lnTo>
                  <a:lnTo>
                    <a:pt x="367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1" name="Freeform 13"/>
            <p:cNvSpPr>
              <a:spLocks/>
            </p:cNvSpPr>
            <p:nvPr/>
          </p:nvSpPr>
          <p:spPr bwMode="auto">
            <a:xfrm>
              <a:off x="2432" y="1792"/>
              <a:ext cx="989" cy="1439"/>
            </a:xfrm>
            <a:custGeom>
              <a:avLst/>
              <a:gdLst>
                <a:gd name="T0" fmla="*/ 525 w 989"/>
                <a:gd name="T1" fmla="*/ 1438 h 1439"/>
                <a:gd name="T2" fmla="*/ 582 w 989"/>
                <a:gd name="T3" fmla="*/ 1409 h 1439"/>
                <a:gd name="T4" fmla="*/ 647 w 989"/>
                <a:gd name="T5" fmla="*/ 1355 h 1439"/>
                <a:gd name="T6" fmla="*/ 670 w 989"/>
                <a:gd name="T7" fmla="*/ 1304 h 1439"/>
                <a:gd name="T8" fmla="*/ 686 w 989"/>
                <a:gd name="T9" fmla="*/ 1255 h 1439"/>
                <a:gd name="T10" fmla="*/ 677 w 989"/>
                <a:gd name="T11" fmla="*/ 1198 h 1439"/>
                <a:gd name="T12" fmla="*/ 637 w 989"/>
                <a:gd name="T13" fmla="*/ 1125 h 1439"/>
                <a:gd name="T14" fmla="*/ 609 w 989"/>
                <a:gd name="T15" fmla="*/ 1092 h 1439"/>
                <a:gd name="T16" fmla="*/ 569 w 989"/>
                <a:gd name="T17" fmla="*/ 1063 h 1439"/>
                <a:gd name="T18" fmla="*/ 259 w 989"/>
                <a:gd name="T19" fmla="*/ 905 h 1439"/>
                <a:gd name="T20" fmla="*/ 201 w 989"/>
                <a:gd name="T21" fmla="*/ 863 h 1439"/>
                <a:gd name="T22" fmla="*/ 177 w 989"/>
                <a:gd name="T23" fmla="*/ 843 h 1439"/>
                <a:gd name="T24" fmla="*/ 160 w 989"/>
                <a:gd name="T25" fmla="*/ 800 h 1439"/>
                <a:gd name="T26" fmla="*/ 171 w 989"/>
                <a:gd name="T27" fmla="*/ 766 h 1439"/>
                <a:gd name="T28" fmla="*/ 215 w 989"/>
                <a:gd name="T29" fmla="*/ 738 h 1439"/>
                <a:gd name="T30" fmla="*/ 294 w 989"/>
                <a:gd name="T31" fmla="*/ 709 h 1439"/>
                <a:gd name="T32" fmla="*/ 780 w 989"/>
                <a:gd name="T33" fmla="*/ 521 h 1439"/>
                <a:gd name="T34" fmla="*/ 856 w 989"/>
                <a:gd name="T35" fmla="*/ 471 h 1439"/>
                <a:gd name="T36" fmla="*/ 918 w 989"/>
                <a:gd name="T37" fmla="*/ 417 h 1439"/>
                <a:gd name="T38" fmla="*/ 953 w 989"/>
                <a:gd name="T39" fmla="*/ 379 h 1439"/>
                <a:gd name="T40" fmla="*/ 984 w 989"/>
                <a:gd name="T41" fmla="*/ 334 h 1439"/>
                <a:gd name="T42" fmla="*/ 988 w 989"/>
                <a:gd name="T43" fmla="*/ 274 h 1439"/>
                <a:gd name="T44" fmla="*/ 972 w 989"/>
                <a:gd name="T45" fmla="*/ 214 h 1439"/>
                <a:gd name="T46" fmla="*/ 953 w 989"/>
                <a:gd name="T47" fmla="*/ 167 h 1439"/>
                <a:gd name="T48" fmla="*/ 920 w 989"/>
                <a:gd name="T49" fmla="*/ 126 h 1439"/>
                <a:gd name="T50" fmla="*/ 875 w 989"/>
                <a:gd name="T51" fmla="*/ 85 h 1439"/>
                <a:gd name="T52" fmla="*/ 828 w 989"/>
                <a:gd name="T53" fmla="*/ 50 h 1439"/>
                <a:gd name="T54" fmla="*/ 803 w 989"/>
                <a:gd name="T55" fmla="*/ 29 h 1439"/>
                <a:gd name="T56" fmla="*/ 756 w 989"/>
                <a:gd name="T57" fmla="*/ 0 h 1439"/>
                <a:gd name="T58" fmla="*/ 588 w 989"/>
                <a:gd name="T59" fmla="*/ 61 h 1439"/>
                <a:gd name="T60" fmla="*/ 649 w 989"/>
                <a:gd name="T61" fmla="*/ 104 h 1439"/>
                <a:gd name="T62" fmla="*/ 694 w 989"/>
                <a:gd name="T63" fmla="*/ 145 h 1439"/>
                <a:gd name="T64" fmla="*/ 739 w 989"/>
                <a:gd name="T65" fmla="*/ 182 h 1439"/>
                <a:gd name="T66" fmla="*/ 780 w 989"/>
                <a:gd name="T67" fmla="*/ 223 h 1439"/>
                <a:gd name="T68" fmla="*/ 803 w 989"/>
                <a:gd name="T69" fmla="*/ 272 h 1439"/>
                <a:gd name="T70" fmla="*/ 787 w 989"/>
                <a:gd name="T71" fmla="*/ 323 h 1439"/>
                <a:gd name="T72" fmla="*/ 729 w 989"/>
                <a:gd name="T73" fmla="*/ 369 h 1439"/>
                <a:gd name="T74" fmla="*/ 639 w 989"/>
                <a:gd name="T75" fmla="*/ 413 h 1439"/>
                <a:gd name="T76" fmla="*/ 212 w 989"/>
                <a:gd name="T77" fmla="*/ 589 h 1439"/>
                <a:gd name="T78" fmla="*/ 160 w 989"/>
                <a:gd name="T79" fmla="*/ 608 h 1439"/>
                <a:gd name="T80" fmla="*/ 88 w 989"/>
                <a:gd name="T81" fmla="*/ 653 h 1439"/>
                <a:gd name="T82" fmla="*/ 43 w 989"/>
                <a:gd name="T83" fmla="*/ 698 h 1439"/>
                <a:gd name="T84" fmla="*/ 9 w 989"/>
                <a:gd name="T85" fmla="*/ 755 h 1439"/>
                <a:gd name="T86" fmla="*/ 0 w 989"/>
                <a:gd name="T87" fmla="*/ 820 h 1439"/>
                <a:gd name="T88" fmla="*/ 10 w 989"/>
                <a:gd name="T89" fmla="*/ 872 h 1439"/>
                <a:gd name="T90" fmla="*/ 40 w 989"/>
                <a:gd name="T91" fmla="*/ 914 h 1439"/>
                <a:gd name="T92" fmla="*/ 84 w 989"/>
                <a:gd name="T93" fmla="*/ 949 h 1439"/>
                <a:gd name="T94" fmla="*/ 159 w 989"/>
                <a:gd name="T95" fmla="*/ 999 h 1439"/>
                <a:gd name="T96" fmla="*/ 487 w 989"/>
                <a:gd name="T97" fmla="*/ 1164 h 1439"/>
                <a:gd name="T98" fmla="*/ 530 w 989"/>
                <a:gd name="T99" fmla="*/ 1197 h 1439"/>
                <a:gd name="T100" fmla="*/ 569 w 989"/>
                <a:gd name="T101" fmla="*/ 1236 h 1439"/>
                <a:gd name="T102" fmla="*/ 557 w 989"/>
                <a:gd name="T103" fmla="*/ 1292 h 1439"/>
                <a:gd name="T104" fmla="*/ 502 w 989"/>
                <a:gd name="T105" fmla="*/ 1354 h 1439"/>
                <a:gd name="T106" fmla="*/ 434 w 989"/>
                <a:gd name="T107" fmla="*/ 1394 h 1439"/>
                <a:gd name="T108" fmla="*/ 525 w 989"/>
                <a:gd name="T109" fmla="*/ 1438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9" h="1439">
                  <a:moveTo>
                    <a:pt x="525" y="1438"/>
                  </a:moveTo>
                  <a:lnTo>
                    <a:pt x="582" y="1409"/>
                  </a:lnTo>
                  <a:lnTo>
                    <a:pt x="647" y="1355"/>
                  </a:lnTo>
                  <a:lnTo>
                    <a:pt x="670" y="1304"/>
                  </a:lnTo>
                  <a:lnTo>
                    <a:pt x="686" y="1255"/>
                  </a:lnTo>
                  <a:lnTo>
                    <a:pt x="677" y="1198"/>
                  </a:lnTo>
                  <a:lnTo>
                    <a:pt x="637" y="1125"/>
                  </a:lnTo>
                  <a:lnTo>
                    <a:pt x="609" y="1092"/>
                  </a:lnTo>
                  <a:lnTo>
                    <a:pt x="569" y="1063"/>
                  </a:lnTo>
                  <a:lnTo>
                    <a:pt x="259" y="905"/>
                  </a:lnTo>
                  <a:lnTo>
                    <a:pt x="201" y="863"/>
                  </a:lnTo>
                  <a:lnTo>
                    <a:pt x="177" y="843"/>
                  </a:lnTo>
                  <a:lnTo>
                    <a:pt x="160" y="800"/>
                  </a:lnTo>
                  <a:lnTo>
                    <a:pt x="171" y="766"/>
                  </a:lnTo>
                  <a:lnTo>
                    <a:pt x="215" y="738"/>
                  </a:lnTo>
                  <a:lnTo>
                    <a:pt x="294" y="709"/>
                  </a:lnTo>
                  <a:lnTo>
                    <a:pt x="780" y="521"/>
                  </a:lnTo>
                  <a:lnTo>
                    <a:pt x="856" y="471"/>
                  </a:lnTo>
                  <a:lnTo>
                    <a:pt x="918" y="417"/>
                  </a:lnTo>
                  <a:lnTo>
                    <a:pt x="953" y="379"/>
                  </a:lnTo>
                  <a:lnTo>
                    <a:pt x="984" y="334"/>
                  </a:lnTo>
                  <a:lnTo>
                    <a:pt x="988" y="274"/>
                  </a:lnTo>
                  <a:lnTo>
                    <a:pt x="972" y="214"/>
                  </a:lnTo>
                  <a:lnTo>
                    <a:pt x="953" y="167"/>
                  </a:lnTo>
                  <a:lnTo>
                    <a:pt x="920" y="126"/>
                  </a:lnTo>
                  <a:lnTo>
                    <a:pt x="875" y="85"/>
                  </a:lnTo>
                  <a:lnTo>
                    <a:pt x="828" y="50"/>
                  </a:lnTo>
                  <a:lnTo>
                    <a:pt x="803" y="29"/>
                  </a:lnTo>
                  <a:lnTo>
                    <a:pt x="756" y="0"/>
                  </a:lnTo>
                  <a:lnTo>
                    <a:pt x="588" y="61"/>
                  </a:lnTo>
                  <a:lnTo>
                    <a:pt x="649" y="104"/>
                  </a:lnTo>
                  <a:lnTo>
                    <a:pt x="694" y="145"/>
                  </a:lnTo>
                  <a:lnTo>
                    <a:pt x="739" y="182"/>
                  </a:lnTo>
                  <a:lnTo>
                    <a:pt x="780" y="223"/>
                  </a:lnTo>
                  <a:lnTo>
                    <a:pt x="803" y="272"/>
                  </a:lnTo>
                  <a:lnTo>
                    <a:pt x="787" y="323"/>
                  </a:lnTo>
                  <a:lnTo>
                    <a:pt x="729" y="369"/>
                  </a:lnTo>
                  <a:lnTo>
                    <a:pt x="639" y="413"/>
                  </a:lnTo>
                  <a:lnTo>
                    <a:pt x="212" y="589"/>
                  </a:lnTo>
                  <a:lnTo>
                    <a:pt x="160" y="608"/>
                  </a:lnTo>
                  <a:lnTo>
                    <a:pt x="88" y="653"/>
                  </a:lnTo>
                  <a:lnTo>
                    <a:pt x="43" y="698"/>
                  </a:lnTo>
                  <a:lnTo>
                    <a:pt x="9" y="755"/>
                  </a:lnTo>
                  <a:lnTo>
                    <a:pt x="0" y="820"/>
                  </a:lnTo>
                  <a:lnTo>
                    <a:pt x="10" y="872"/>
                  </a:lnTo>
                  <a:lnTo>
                    <a:pt x="40" y="914"/>
                  </a:lnTo>
                  <a:lnTo>
                    <a:pt x="84" y="949"/>
                  </a:lnTo>
                  <a:lnTo>
                    <a:pt x="159" y="999"/>
                  </a:lnTo>
                  <a:lnTo>
                    <a:pt x="487" y="1164"/>
                  </a:lnTo>
                  <a:lnTo>
                    <a:pt x="530" y="1197"/>
                  </a:lnTo>
                  <a:lnTo>
                    <a:pt x="569" y="1236"/>
                  </a:lnTo>
                  <a:lnTo>
                    <a:pt x="557" y="1292"/>
                  </a:lnTo>
                  <a:lnTo>
                    <a:pt x="502" y="1354"/>
                  </a:lnTo>
                  <a:lnTo>
                    <a:pt x="434" y="1394"/>
                  </a:lnTo>
                  <a:lnTo>
                    <a:pt x="525" y="14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2" name="Freeform 14"/>
            <p:cNvSpPr>
              <a:spLocks/>
            </p:cNvSpPr>
            <p:nvPr/>
          </p:nvSpPr>
          <p:spPr bwMode="auto">
            <a:xfrm>
              <a:off x="2100" y="1162"/>
              <a:ext cx="669" cy="582"/>
            </a:xfrm>
            <a:custGeom>
              <a:avLst/>
              <a:gdLst>
                <a:gd name="T0" fmla="*/ 668 w 669"/>
                <a:gd name="T1" fmla="*/ 553 h 582"/>
                <a:gd name="T2" fmla="*/ 668 w 669"/>
                <a:gd name="T3" fmla="*/ 450 h 582"/>
                <a:gd name="T4" fmla="*/ 562 w 669"/>
                <a:gd name="T5" fmla="*/ 435 h 582"/>
                <a:gd name="T6" fmla="*/ 448 w 669"/>
                <a:gd name="T7" fmla="*/ 420 h 582"/>
                <a:gd name="T8" fmla="*/ 367 w 669"/>
                <a:gd name="T9" fmla="*/ 400 h 582"/>
                <a:gd name="T10" fmla="*/ 314 w 669"/>
                <a:gd name="T11" fmla="*/ 378 h 582"/>
                <a:gd name="T12" fmla="*/ 257 w 669"/>
                <a:gd name="T13" fmla="*/ 349 h 582"/>
                <a:gd name="T14" fmla="*/ 220 w 669"/>
                <a:gd name="T15" fmla="*/ 314 h 582"/>
                <a:gd name="T16" fmla="*/ 193 w 669"/>
                <a:gd name="T17" fmla="*/ 274 h 582"/>
                <a:gd name="T18" fmla="*/ 180 w 669"/>
                <a:gd name="T19" fmla="*/ 231 h 582"/>
                <a:gd name="T20" fmla="*/ 180 w 669"/>
                <a:gd name="T21" fmla="*/ 189 h 582"/>
                <a:gd name="T22" fmla="*/ 193 w 669"/>
                <a:gd name="T23" fmla="*/ 165 h 582"/>
                <a:gd name="T24" fmla="*/ 209 w 669"/>
                <a:gd name="T25" fmla="*/ 143 h 582"/>
                <a:gd name="T26" fmla="*/ 255 w 669"/>
                <a:gd name="T27" fmla="*/ 127 h 582"/>
                <a:gd name="T28" fmla="*/ 297 w 669"/>
                <a:gd name="T29" fmla="*/ 127 h 582"/>
                <a:gd name="T30" fmla="*/ 345 w 669"/>
                <a:gd name="T31" fmla="*/ 141 h 582"/>
                <a:gd name="T32" fmla="*/ 396 w 669"/>
                <a:gd name="T33" fmla="*/ 156 h 582"/>
                <a:gd name="T34" fmla="*/ 448 w 669"/>
                <a:gd name="T35" fmla="*/ 163 h 582"/>
                <a:gd name="T36" fmla="*/ 477 w 669"/>
                <a:gd name="T37" fmla="*/ 125 h 582"/>
                <a:gd name="T38" fmla="*/ 464 w 669"/>
                <a:gd name="T39" fmla="*/ 86 h 582"/>
                <a:gd name="T40" fmla="*/ 415 w 669"/>
                <a:gd name="T41" fmla="*/ 42 h 582"/>
                <a:gd name="T42" fmla="*/ 363 w 669"/>
                <a:gd name="T43" fmla="*/ 18 h 582"/>
                <a:gd name="T44" fmla="*/ 319 w 669"/>
                <a:gd name="T45" fmla="*/ 7 h 582"/>
                <a:gd name="T46" fmla="*/ 273 w 669"/>
                <a:gd name="T47" fmla="*/ 2 h 582"/>
                <a:gd name="T48" fmla="*/ 222 w 669"/>
                <a:gd name="T49" fmla="*/ 0 h 582"/>
                <a:gd name="T50" fmla="*/ 176 w 669"/>
                <a:gd name="T51" fmla="*/ 4 h 582"/>
                <a:gd name="T52" fmla="*/ 136 w 669"/>
                <a:gd name="T53" fmla="*/ 15 h 582"/>
                <a:gd name="T54" fmla="*/ 86 w 669"/>
                <a:gd name="T55" fmla="*/ 33 h 582"/>
                <a:gd name="T56" fmla="*/ 50 w 669"/>
                <a:gd name="T57" fmla="*/ 66 h 582"/>
                <a:gd name="T58" fmla="*/ 22 w 669"/>
                <a:gd name="T59" fmla="*/ 99 h 582"/>
                <a:gd name="T60" fmla="*/ 6 w 669"/>
                <a:gd name="T61" fmla="*/ 145 h 582"/>
                <a:gd name="T62" fmla="*/ 0 w 669"/>
                <a:gd name="T63" fmla="*/ 189 h 582"/>
                <a:gd name="T64" fmla="*/ 9 w 669"/>
                <a:gd name="T65" fmla="*/ 237 h 582"/>
                <a:gd name="T66" fmla="*/ 22 w 669"/>
                <a:gd name="T67" fmla="*/ 285 h 582"/>
                <a:gd name="T68" fmla="*/ 50 w 669"/>
                <a:gd name="T69" fmla="*/ 330 h 582"/>
                <a:gd name="T70" fmla="*/ 81 w 669"/>
                <a:gd name="T71" fmla="*/ 375 h 582"/>
                <a:gd name="T72" fmla="*/ 125 w 669"/>
                <a:gd name="T73" fmla="*/ 419 h 582"/>
                <a:gd name="T74" fmla="*/ 169 w 669"/>
                <a:gd name="T75" fmla="*/ 457 h 582"/>
                <a:gd name="T76" fmla="*/ 217 w 669"/>
                <a:gd name="T77" fmla="*/ 488 h 582"/>
                <a:gd name="T78" fmla="*/ 266 w 669"/>
                <a:gd name="T79" fmla="*/ 514 h 582"/>
                <a:gd name="T80" fmla="*/ 310 w 669"/>
                <a:gd name="T81" fmla="*/ 534 h 582"/>
                <a:gd name="T82" fmla="*/ 369 w 669"/>
                <a:gd name="T83" fmla="*/ 549 h 582"/>
                <a:gd name="T84" fmla="*/ 437 w 669"/>
                <a:gd name="T85" fmla="*/ 568 h 582"/>
                <a:gd name="T86" fmla="*/ 516 w 669"/>
                <a:gd name="T87" fmla="*/ 581 h 582"/>
                <a:gd name="T88" fmla="*/ 595 w 669"/>
                <a:gd name="T89" fmla="*/ 577 h 582"/>
                <a:gd name="T90" fmla="*/ 668 w 669"/>
                <a:gd name="T91" fmla="*/ 55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9" h="582">
                  <a:moveTo>
                    <a:pt x="668" y="553"/>
                  </a:moveTo>
                  <a:lnTo>
                    <a:pt x="668" y="450"/>
                  </a:lnTo>
                  <a:lnTo>
                    <a:pt x="562" y="435"/>
                  </a:lnTo>
                  <a:lnTo>
                    <a:pt x="448" y="420"/>
                  </a:lnTo>
                  <a:lnTo>
                    <a:pt x="367" y="400"/>
                  </a:lnTo>
                  <a:lnTo>
                    <a:pt x="314" y="378"/>
                  </a:lnTo>
                  <a:lnTo>
                    <a:pt x="257" y="349"/>
                  </a:lnTo>
                  <a:lnTo>
                    <a:pt x="220" y="314"/>
                  </a:lnTo>
                  <a:lnTo>
                    <a:pt x="193" y="274"/>
                  </a:lnTo>
                  <a:lnTo>
                    <a:pt x="180" y="231"/>
                  </a:lnTo>
                  <a:lnTo>
                    <a:pt x="180" y="189"/>
                  </a:lnTo>
                  <a:lnTo>
                    <a:pt x="193" y="165"/>
                  </a:lnTo>
                  <a:lnTo>
                    <a:pt x="209" y="143"/>
                  </a:lnTo>
                  <a:lnTo>
                    <a:pt x="255" y="127"/>
                  </a:lnTo>
                  <a:lnTo>
                    <a:pt x="297" y="127"/>
                  </a:lnTo>
                  <a:lnTo>
                    <a:pt x="345" y="141"/>
                  </a:lnTo>
                  <a:lnTo>
                    <a:pt x="396" y="156"/>
                  </a:lnTo>
                  <a:lnTo>
                    <a:pt x="448" y="163"/>
                  </a:lnTo>
                  <a:lnTo>
                    <a:pt x="477" y="125"/>
                  </a:lnTo>
                  <a:lnTo>
                    <a:pt x="464" y="86"/>
                  </a:lnTo>
                  <a:lnTo>
                    <a:pt x="415" y="42"/>
                  </a:lnTo>
                  <a:lnTo>
                    <a:pt x="363" y="18"/>
                  </a:lnTo>
                  <a:lnTo>
                    <a:pt x="319" y="7"/>
                  </a:lnTo>
                  <a:lnTo>
                    <a:pt x="273" y="2"/>
                  </a:lnTo>
                  <a:lnTo>
                    <a:pt x="222" y="0"/>
                  </a:lnTo>
                  <a:lnTo>
                    <a:pt x="176" y="4"/>
                  </a:lnTo>
                  <a:lnTo>
                    <a:pt x="136" y="15"/>
                  </a:lnTo>
                  <a:lnTo>
                    <a:pt x="86" y="33"/>
                  </a:lnTo>
                  <a:lnTo>
                    <a:pt x="50" y="66"/>
                  </a:lnTo>
                  <a:lnTo>
                    <a:pt x="22" y="99"/>
                  </a:lnTo>
                  <a:lnTo>
                    <a:pt x="6" y="145"/>
                  </a:lnTo>
                  <a:lnTo>
                    <a:pt x="0" y="189"/>
                  </a:lnTo>
                  <a:lnTo>
                    <a:pt x="9" y="237"/>
                  </a:lnTo>
                  <a:lnTo>
                    <a:pt x="22" y="285"/>
                  </a:lnTo>
                  <a:lnTo>
                    <a:pt x="50" y="330"/>
                  </a:lnTo>
                  <a:lnTo>
                    <a:pt x="81" y="375"/>
                  </a:lnTo>
                  <a:lnTo>
                    <a:pt x="125" y="419"/>
                  </a:lnTo>
                  <a:lnTo>
                    <a:pt x="169" y="457"/>
                  </a:lnTo>
                  <a:lnTo>
                    <a:pt x="217" y="488"/>
                  </a:lnTo>
                  <a:lnTo>
                    <a:pt x="266" y="514"/>
                  </a:lnTo>
                  <a:lnTo>
                    <a:pt x="310" y="534"/>
                  </a:lnTo>
                  <a:lnTo>
                    <a:pt x="369" y="549"/>
                  </a:lnTo>
                  <a:lnTo>
                    <a:pt x="437" y="568"/>
                  </a:lnTo>
                  <a:lnTo>
                    <a:pt x="516" y="581"/>
                  </a:lnTo>
                  <a:lnTo>
                    <a:pt x="595" y="577"/>
                  </a:lnTo>
                  <a:lnTo>
                    <a:pt x="668" y="55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3" name="Freeform 15"/>
            <p:cNvSpPr>
              <a:spLocks/>
            </p:cNvSpPr>
            <p:nvPr/>
          </p:nvSpPr>
          <p:spPr bwMode="auto">
            <a:xfrm>
              <a:off x="1365" y="583"/>
              <a:ext cx="1413" cy="549"/>
            </a:xfrm>
            <a:custGeom>
              <a:avLst/>
              <a:gdLst>
                <a:gd name="T0" fmla="*/ 1412 w 1413"/>
                <a:gd name="T1" fmla="*/ 548 h 549"/>
                <a:gd name="T2" fmla="*/ 1316 w 1413"/>
                <a:gd name="T3" fmla="*/ 537 h 549"/>
                <a:gd name="T4" fmla="*/ 1237 w 1413"/>
                <a:gd name="T5" fmla="*/ 524 h 549"/>
                <a:gd name="T6" fmla="*/ 1179 w 1413"/>
                <a:gd name="T7" fmla="*/ 511 h 549"/>
                <a:gd name="T8" fmla="*/ 1118 w 1413"/>
                <a:gd name="T9" fmla="*/ 499 h 549"/>
                <a:gd name="T10" fmla="*/ 1060 w 1413"/>
                <a:gd name="T11" fmla="*/ 493 h 549"/>
                <a:gd name="T12" fmla="*/ 1000 w 1413"/>
                <a:gd name="T13" fmla="*/ 495 h 549"/>
                <a:gd name="T14" fmla="*/ 939 w 1413"/>
                <a:gd name="T15" fmla="*/ 499 h 549"/>
                <a:gd name="T16" fmla="*/ 894 w 1413"/>
                <a:gd name="T17" fmla="*/ 482 h 549"/>
                <a:gd name="T18" fmla="*/ 962 w 1413"/>
                <a:gd name="T19" fmla="*/ 440 h 549"/>
                <a:gd name="T20" fmla="*/ 1005 w 1413"/>
                <a:gd name="T21" fmla="*/ 411 h 549"/>
                <a:gd name="T22" fmla="*/ 1043 w 1413"/>
                <a:gd name="T23" fmla="*/ 381 h 549"/>
                <a:gd name="T24" fmla="*/ 1069 w 1413"/>
                <a:gd name="T25" fmla="*/ 348 h 549"/>
                <a:gd name="T26" fmla="*/ 962 w 1413"/>
                <a:gd name="T27" fmla="*/ 383 h 549"/>
                <a:gd name="T28" fmla="*/ 855 w 1413"/>
                <a:gd name="T29" fmla="*/ 418 h 549"/>
                <a:gd name="T30" fmla="*/ 783 w 1413"/>
                <a:gd name="T31" fmla="*/ 436 h 549"/>
                <a:gd name="T32" fmla="*/ 670 w 1413"/>
                <a:gd name="T33" fmla="*/ 449 h 549"/>
                <a:gd name="T34" fmla="*/ 597 w 1413"/>
                <a:gd name="T35" fmla="*/ 449 h 549"/>
                <a:gd name="T36" fmla="*/ 531 w 1413"/>
                <a:gd name="T37" fmla="*/ 444 h 549"/>
                <a:gd name="T38" fmla="*/ 486 w 1413"/>
                <a:gd name="T39" fmla="*/ 427 h 549"/>
                <a:gd name="T40" fmla="*/ 459 w 1413"/>
                <a:gd name="T41" fmla="*/ 407 h 549"/>
                <a:gd name="T42" fmla="*/ 527 w 1413"/>
                <a:gd name="T43" fmla="*/ 389 h 549"/>
                <a:gd name="T44" fmla="*/ 572 w 1413"/>
                <a:gd name="T45" fmla="*/ 365 h 549"/>
                <a:gd name="T46" fmla="*/ 599 w 1413"/>
                <a:gd name="T47" fmla="*/ 339 h 549"/>
                <a:gd name="T48" fmla="*/ 634 w 1413"/>
                <a:gd name="T49" fmla="*/ 308 h 549"/>
                <a:gd name="T50" fmla="*/ 544 w 1413"/>
                <a:gd name="T51" fmla="*/ 334 h 549"/>
                <a:gd name="T52" fmla="*/ 463 w 1413"/>
                <a:gd name="T53" fmla="*/ 348 h 549"/>
                <a:gd name="T54" fmla="*/ 378 w 1413"/>
                <a:gd name="T55" fmla="*/ 356 h 549"/>
                <a:gd name="T56" fmla="*/ 303 w 1413"/>
                <a:gd name="T57" fmla="*/ 352 h 549"/>
                <a:gd name="T58" fmla="*/ 254 w 1413"/>
                <a:gd name="T59" fmla="*/ 334 h 549"/>
                <a:gd name="T60" fmla="*/ 233 w 1413"/>
                <a:gd name="T61" fmla="*/ 312 h 549"/>
                <a:gd name="T62" fmla="*/ 281 w 1413"/>
                <a:gd name="T63" fmla="*/ 291 h 549"/>
                <a:gd name="T64" fmla="*/ 313 w 1413"/>
                <a:gd name="T65" fmla="*/ 269 h 549"/>
                <a:gd name="T66" fmla="*/ 341 w 1413"/>
                <a:gd name="T67" fmla="*/ 244 h 549"/>
                <a:gd name="T68" fmla="*/ 339 w 1413"/>
                <a:gd name="T69" fmla="*/ 229 h 549"/>
                <a:gd name="T70" fmla="*/ 262 w 1413"/>
                <a:gd name="T71" fmla="*/ 246 h 549"/>
                <a:gd name="T72" fmla="*/ 179 w 1413"/>
                <a:gd name="T73" fmla="*/ 255 h 549"/>
                <a:gd name="T74" fmla="*/ 109 w 1413"/>
                <a:gd name="T75" fmla="*/ 254 h 549"/>
                <a:gd name="T76" fmla="*/ 51 w 1413"/>
                <a:gd name="T77" fmla="*/ 244 h 549"/>
                <a:gd name="T78" fmla="*/ 19 w 1413"/>
                <a:gd name="T79" fmla="*/ 229 h 549"/>
                <a:gd name="T80" fmla="*/ 0 w 1413"/>
                <a:gd name="T81" fmla="*/ 205 h 549"/>
                <a:gd name="T82" fmla="*/ 120 w 1413"/>
                <a:gd name="T83" fmla="*/ 187 h 549"/>
                <a:gd name="T84" fmla="*/ 309 w 1413"/>
                <a:gd name="T85" fmla="*/ 156 h 549"/>
                <a:gd name="T86" fmla="*/ 544 w 1413"/>
                <a:gd name="T87" fmla="*/ 119 h 549"/>
                <a:gd name="T88" fmla="*/ 742 w 1413"/>
                <a:gd name="T89" fmla="*/ 71 h 549"/>
                <a:gd name="T90" fmla="*/ 926 w 1413"/>
                <a:gd name="T91" fmla="*/ 26 h 549"/>
                <a:gd name="T92" fmla="*/ 1020 w 1413"/>
                <a:gd name="T93" fmla="*/ 9 h 549"/>
                <a:gd name="T94" fmla="*/ 1098 w 1413"/>
                <a:gd name="T95" fmla="*/ 0 h 549"/>
                <a:gd name="T96" fmla="*/ 1165 w 1413"/>
                <a:gd name="T97" fmla="*/ 2 h 549"/>
                <a:gd name="T98" fmla="*/ 1211 w 1413"/>
                <a:gd name="T99" fmla="*/ 7 h 549"/>
                <a:gd name="T100" fmla="*/ 1254 w 1413"/>
                <a:gd name="T101" fmla="*/ 27 h 549"/>
                <a:gd name="T102" fmla="*/ 1288 w 1413"/>
                <a:gd name="T103" fmla="*/ 71 h 549"/>
                <a:gd name="T104" fmla="*/ 1301 w 1413"/>
                <a:gd name="T105" fmla="*/ 117 h 549"/>
                <a:gd name="T106" fmla="*/ 1316 w 1413"/>
                <a:gd name="T107" fmla="*/ 148 h 549"/>
                <a:gd name="T108" fmla="*/ 1344 w 1413"/>
                <a:gd name="T109" fmla="*/ 159 h 549"/>
                <a:gd name="T110" fmla="*/ 1384 w 1413"/>
                <a:gd name="T111" fmla="*/ 156 h 549"/>
                <a:gd name="T112" fmla="*/ 1412 w 1413"/>
                <a:gd name="T113" fmla="*/ 145 h 549"/>
                <a:gd name="T114" fmla="*/ 1412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1412" y="548"/>
                  </a:moveTo>
                  <a:lnTo>
                    <a:pt x="1316" y="537"/>
                  </a:lnTo>
                  <a:lnTo>
                    <a:pt x="1237" y="524"/>
                  </a:lnTo>
                  <a:lnTo>
                    <a:pt x="1179" y="511"/>
                  </a:lnTo>
                  <a:lnTo>
                    <a:pt x="1118" y="499"/>
                  </a:lnTo>
                  <a:lnTo>
                    <a:pt x="1060" y="493"/>
                  </a:lnTo>
                  <a:lnTo>
                    <a:pt x="1000" y="495"/>
                  </a:lnTo>
                  <a:lnTo>
                    <a:pt x="939" y="499"/>
                  </a:lnTo>
                  <a:lnTo>
                    <a:pt x="894" y="482"/>
                  </a:lnTo>
                  <a:lnTo>
                    <a:pt x="962" y="440"/>
                  </a:lnTo>
                  <a:lnTo>
                    <a:pt x="1005" y="411"/>
                  </a:lnTo>
                  <a:lnTo>
                    <a:pt x="1043" y="381"/>
                  </a:lnTo>
                  <a:lnTo>
                    <a:pt x="1069" y="348"/>
                  </a:lnTo>
                  <a:lnTo>
                    <a:pt x="962" y="383"/>
                  </a:lnTo>
                  <a:lnTo>
                    <a:pt x="855" y="418"/>
                  </a:lnTo>
                  <a:lnTo>
                    <a:pt x="783" y="436"/>
                  </a:lnTo>
                  <a:lnTo>
                    <a:pt x="670" y="449"/>
                  </a:lnTo>
                  <a:lnTo>
                    <a:pt x="597" y="449"/>
                  </a:lnTo>
                  <a:lnTo>
                    <a:pt x="531" y="444"/>
                  </a:lnTo>
                  <a:lnTo>
                    <a:pt x="486" y="427"/>
                  </a:lnTo>
                  <a:lnTo>
                    <a:pt x="459" y="407"/>
                  </a:lnTo>
                  <a:lnTo>
                    <a:pt x="527" y="389"/>
                  </a:lnTo>
                  <a:lnTo>
                    <a:pt x="572" y="365"/>
                  </a:lnTo>
                  <a:lnTo>
                    <a:pt x="599" y="339"/>
                  </a:lnTo>
                  <a:lnTo>
                    <a:pt x="634" y="308"/>
                  </a:lnTo>
                  <a:lnTo>
                    <a:pt x="544" y="334"/>
                  </a:lnTo>
                  <a:lnTo>
                    <a:pt x="463" y="348"/>
                  </a:lnTo>
                  <a:lnTo>
                    <a:pt x="378" y="356"/>
                  </a:lnTo>
                  <a:lnTo>
                    <a:pt x="303" y="352"/>
                  </a:lnTo>
                  <a:lnTo>
                    <a:pt x="254" y="334"/>
                  </a:lnTo>
                  <a:lnTo>
                    <a:pt x="233" y="312"/>
                  </a:lnTo>
                  <a:lnTo>
                    <a:pt x="281" y="291"/>
                  </a:lnTo>
                  <a:lnTo>
                    <a:pt x="313" y="269"/>
                  </a:lnTo>
                  <a:lnTo>
                    <a:pt x="341" y="244"/>
                  </a:lnTo>
                  <a:lnTo>
                    <a:pt x="339" y="229"/>
                  </a:lnTo>
                  <a:lnTo>
                    <a:pt x="262" y="246"/>
                  </a:lnTo>
                  <a:lnTo>
                    <a:pt x="179" y="255"/>
                  </a:lnTo>
                  <a:lnTo>
                    <a:pt x="109" y="254"/>
                  </a:lnTo>
                  <a:lnTo>
                    <a:pt x="51" y="244"/>
                  </a:lnTo>
                  <a:lnTo>
                    <a:pt x="19" y="229"/>
                  </a:lnTo>
                  <a:lnTo>
                    <a:pt x="0" y="205"/>
                  </a:lnTo>
                  <a:lnTo>
                    <a:pt x="120" y="187"/>
                  </a:lnTo>
                  <a:lnTo>
                    <a:pt x="309" y="156"/>
                  </a:lnTo>
                  <a:lnTo>
                    <a:pt x="544" y="119"/>
                  </a:lnTo>
                  <a:lnTo>
                    <a:pt x="742" y="71"/>
                  </a:lnTo>
                  <a:lnTo>
                    <a:pt x="926" y="26"/>
                  </a:lnTo>
                  <a:lnTo>
                    <a:pt x="1020" y="9"/>
                  </a:lnTo>
                  <a:lnTo>
                    <a:pt x="1098" y="0"/>
                  </a:lnTo>
                  <a:lnTo>
                    <a:pt x="1165" y="2"/>
                  </a:lnTo>
                  <a:lnTo>
                    <a:pt x="1211" y="7"/>
                  </a:lnTo>
                  <a:lnTo>
                    <a:pt x="1254" y="27"/>
                  </a:lnTo>
                  <a:lnTo>
                    <a:pt x="1288" y="71"/>
                  </a:lnTo>
                  <a:lnTo>
                    <a:pt x="1301" y="117"/>
                  </a:lnTo>
                  <a:lnTo>
                    <a:pt x="1316" y="148"/>
                  </a:lnTo>
                  <a:lnTo>
                    <a:pt x="1344" y="159"/>
                  </a:lnTo>
                  <a:lnTo>
                    <a:pt x="1384" y="156"/>
                  </a:lnTo>
                  <a:lnTo>
                    <a:pt x="1412" y="145"/>
                  </a:lnTo>
                  <a:lnTo>
                    <a:pt x="1412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4" name="Oval 16"/>
            <p:cNvSpPr>
              <a:spLocks noChangeArrowheads="1"/>
            </p:cNvSpPr>
            <p:nvPr/>
          </p:nvSpPr>
          <p:spPr bwMode="auto">
            <a:xfrm>
              <a:off x="2785" y="355"/>
              <a:ext cx="187" cy="1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5" name="Freeform 17"/>
            <p:cNvSpPr>
              <a:spLocks/>
            </p:cNvSpPr>
            <p:nvPr/>
          </p:nvSpPr>
          <p:spPr bwMode="auto">
            <a:xfrm>
              <a:off x="2976" y="583"/>
              <a:ext cx="1413" cy="549"/>
            </a:xfrm>
            <a:custGeom>
              <a:avLst/>
              <a:gdLst>
                <a:gd name="T0" fmla="*/ 0 w 1413"/>
                <a:gd name="T1" fmla="*/ 548 h 549"/>
                <a:gd name="T2" fmla="*/ 96 w 1413"/>
                <a:gd name="T3" fmla="*/ 537 h 549"/>
                <a:gd name="T4" fmla="*/ 175 w 1413"/>
                <a:gd name="T5" fmla="*/ 524 h 549"/>
                <a:gd name="T6" fmla="*/ 233 w 1413"/>
                <a:gd name="T7" fmla="*/ 511 h 549"/>
                <a:gd name="T8" fmla="*/ 294 w 1413"/>
                <a:gd name="T9" fmla="*/ 499 h 549"/>
                <a:gd name="T10" fmla="*/ 352 w 1413"/>
                <a:gd name="T11" fmla="*/ 493 h 549"/>
                <a:gd name="T12" fmla="*/ 412 w 1413"/>
                <a:gd name="T13" fmla="*/ 495 h 549"/>
                <a:gd name="T14" fmla="*/ 473 w 1413"/>
                <a:gd name="T15" fmla="*/ 499 h 549"/>
                <a:gd name="T16" fmla="*/ 518 w 1413"/>
                <a:gd name="T17" fmla="*/ 482 h 549"/>
                <a:gd name="T18" fmla="*/ 450 w 1413"/>
                <a:gd name="T19" fmla="*/ 440 h 549"/>
                <a:gd name="T20" fmla="*/ 407 w 1413"/>
                <a:gd name="T21" fmla="*/ 411 h 549"/>
                <a:gd name="T22" fmla="*/ 369 w 1413"/>
                <a:gd name="T23" fmla="*/ 381 h 549"/>
                <a:gd name="T24" fmla="*/ 343 w 1413"/>
                <a:gd name="T25" fmla="*/ 348 h 549"/>
                <a:gd name="T26" fmla="*/ 450 w 1413"/>
                <a:gd name="T27" fmla="*/ 383 h 549"/>
                <a:gd name="T28" fmla="*/ 557 w 1413"/>
                <a:gd name="T29" fmla="*/ 418 h 549"/>
                <a:gd name="T30" fmla="*/ 629 w 1413"/>
                <a:gd name="T31" fmla="*/ 436 h 549"/>
                <a:gd name="T32" fmla="*/ 742 w 1413"/>
                <a:gd name="T33" fmla="*/ 449 h 549"/>
                <a:gd name="T34" fmla="*/ 815 w 1413"/>
                <a:gd name="T35" fmla="*/ 449 h 549"/>
                <a:gd name="T36" fmla="*/ 881 w 1413"/>
                <a:gd name="T37" fmla="*/ 444 h 549"/>
                <a:gd name="T38" fmla="*/ 926 w 1413"/>
                <a:gd name="T39" fmla="*/ 427 h 549"/>
                <a:gd name="T40" fmla="*/ 953 w 1413"/>
                <a:gd name="T41" fmla="*/ 407 h 549"/>
                <a:gd name="T42" fmla="*/ 885 w 1413"/>
                <a:gd name="T43" fmla="*/ 389 h 549"/>
                <a:gd name="T44" fmla="*/ 840 w 1413"/>
                <a:gd name="T45" fmla="*/ 365 h 549"/>
                <a:gd name="T46" fmla="*/ 809 w 1413"/>
                <a:gd name="T47" fmla="*/ 339 h 549"/>
                <a:gd name="T48" fmla="*/ 778 w 1413"/>
                <a:gd name="T49" fmla="*/ 308 h 549"/>
                <a:gd name="T50" fmla="*/ 868 w 1413"/>
                <a:gd name="T51" fmla="*/ 334 h 549"/>
                <a:gd name="T52" fmla="*/ 949 w 1413"/>
                <a:gd name="T53" fmla="*/ 348 h 549"/>
                <a:gd name="T54" fmla="*/ 1034 w 1413"/>
                <a:gd name="T55" fmla="*/ 356 h 549"/>
                <a:gd name="T56" fmla="*/ 1109 w 1413"/>
                <a:gd name="T57" fmla="*/ 352 h 549"/>
                <a:gd name="T58" fmla="*/ 1158 w 1413"/>
                <a:gd name="T59" fmla="*/ 334 h 549"/>
                <a:gd name="T60" fmla="*/ 1179 w 1413"/>
                <a:gd name="T61" fmla="*/ 312 h 549"/>
                <a:gd name="T62" fmla="*/ 1131 w 1413"/>
                <a:gd name="T63" fmla="*/ 291 h 549"/>
                <a:gd name="T64" fmla="*/ 1099 w 1413"/>
                <a:gd name="T65" fmla="*/ 269 h 549"/>
                <a:gd name="T66" fmla="*/ 1071 w 1413"/>
                <a:gd name="T67" fmla="*/ 244 h 549"/>
                <a:gd name="T68" fmla="*/ 1073 w 1413"/>
                <a:gd name="T69" fmla="*/ 229 h 549"/>
                <a:gd name="T70" fmla="*/ 1150 w 1413"/>
                <a:gd name="T71" fmla="*/ 246 h 549"/>
                <a:gd name="T72" fmla="*/ 1233 w 1413"/>
                <a:gd name="T73" fmla="*/ 255 h 549"/>
                <a:gd name="T74" fmla="*/ 1311 w 1413"/>
                <a:gd name="T75" fmla="*/ 253 h 549"/>
                <a:gd name="T76" fmla="*/ 1361 w 1413"/>
                <a:gd name="T77" fmla="*/ 244 h 549"/>
                <a:gd name="T78" fmla="*/ 1393 w 1413"/>
                <a:gd name="T79" fmla="*/ 229 h 549"/>
                <a:gd name="T80" fmla="*/ 1412 w 1413"/>
                <a:gd name="T81" fmla="*/ 205 h 549"/>
                <a:gd name="T82" fmla="*/ 1292 w 1413"/>
                <a:gd name="T83" fmla="*/ 187 h 549"/>
                <a:gd name="T84" fmla="*/ 1087 w 1413"/>
                <a:gd name="T85" fmla="*/ 158 h 549"/>
                <a:gd name="T86" fmla="*/ 868 w 1413"/>
                <a:gd name="T87" fmla="*/ 119 h 549"/>
                <a:gd name="T88" fmla="*/ 670 w 1413"/>
                <a:gd name="T89" fmla="*/ 71 h 549"/>
                <a:gd name="T90" fmla="*/ 486 w 1413"/>
                <a:gd name="T91" fmla="*/ 26 h 549"/>
                <a:gd name="T92" fmla="*/ 392 w 1413"/>
                <a:gd name="T93" fmla="*/ 9 h 549"/>
                <a:gd name="T94" fmla="*/ 314 w 1413"/>
                <a:gd name="T95" fmla="*/ 0 h 549"/>
                <a:gd name="T96" fmla="*/ 247 w 1413"/>
                <a:gd name="T97" fmla="*/ 2 h 549"/>
                <a:gd name="T98" fmla="*/ 201 w 1413"/>
                <a:gd name="T99" fmla="*/ 7 h 549"/>
                <a:gd name="T100" fmla="*/ 158 w 1413"/>
                <a:gd name="T101" fmla="*/ 27 h 549"/>
                <a:gd name="T102" fmla="*/ 124 w 1413"/>
                <a:gd name="T103" fmla="*/ 71 h 549"/>
                <a:gd name="T104" fmla="*/ 111 w 1413"/>
                <a:gd name="T105" fmla="*/ 117 h 549"/>
                <a:gd name="T106" fmla="*/ 96 w 1413"/>
                <a:gd name="T107" fmla="*/ 148 h 549"/>
                <a:gd name="T108" fmla="*/ 68 w 1413"/>
                <a:gd name="T109" fmla="*/ 159 h 549"/>
                <a:gd name="T110" fmla="*/ 28 w 1413"/>
                <a:gd name="T111" fmla="*/ 156 h 549"/>
                <a:gd name="T112" fmla="*/ 0 w 1413"/>
                <a:gd name="T113" fmla="*/ 145 h 549"/>
                <a:gd name="T114" fmla="*/ 0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0" y="548"/>
                  </a:moveTo>
                  <a:lnTo>
                    <a:pt x="96" y="537"/>
                  </a:lnTo>
                  <a:lnTo>
                    <a:pt x="175" y="524"/>
                  </a:lnTo>
                  <a:lnTo>
                    <a:pt x="233" y="511"/>
                  </a:lnTo>
                  <a:lnTo>
                    <a:pt x="294" y="499"/>
                  </a:lnTo>
                  <a:lnTo>
                    <a:pt x="352" y="493"/>
                  </a:lnTo>
                  <a:lnTo>
                    <a:pt x="412" y="495"/>
                  </a:lnTo>
                  <a:lnTo>
                    <a:pt x="473" y="499"/>
                  </a:lnTo>
                  <a:lnTo>
                    <a:pt x="518" y="482"/>
                  </a:lnTo>
                  <a:lnTo>
                    <a:pt x="450" y="440"/>
                  </a:lnTo>
                  <a:lnTo>
                    <a:pt x="407" y="411"/>
                  </a:lnTo>
                  <a:lnTo>
                    <a:pt x="369" y="381"/>
                  </a:lnTo>
                  <a:lnTo>
                    <a:pt x="343" y="348"/>
                  </a:lnTo>
                  <a:lnTo>
                    <a:pt x="450" y="383"/>
                  </a:lnTo>
                  <a:lnTo>
                    <a:pt x="557" y="418"/>
                  </a:lnTo>
                  <a:lnTo>
                    <a:pt x="629" y="436"/>
                  </a:lnTo>
                  <a:lnTo>
                    <a:pt x="742" y="449"/>
                  </a:lnTo>
                  <a:lnTo>
                    <a:pt x="815" y="449"/>
                  </a:lnTo>
                  <a:lnTo>
                    <a:pt x="881" y="444"/>
                  </a:lnTo>
                  <a:lnTo>
                    <a:pt x="926" y="427"/>
                  </a:lnTo>
                  <a:lnTo>
                    <a:pt x="953" y="407"/>
                  </a:lnTo>
                  <a:lnTo>
                    <a:pt x="885" y="389"/>
                  </a:lnTo>
                  <a:lnTo>
                    <a:pt x="840" y="365"/>
                  </a:lnTo>
                  <a:lnTo>
                    <a:pt x="809" y="339"/>
                  </a:lnTo>
                  <a:lnTo>
                    <a:pt x="778" y="308"/>
                  </a:lnTo>
                  <a:lnTo>
                    <a:pt x="868" y="334"/>
                  </a:lnTo>
                  <a:lnTo>
                    <a:pt x="949" y="348"/>
                  </a:lnTo>
                  <a:lnTo>
                    <a:pt x="1034" y="356"/>
                  </a:lnTo>
                  <a:lnTo>
                    <a:pt x="1109" y="352"/>
                  </a:lnTo>
                  <a:lnTo>
                    <a:pt x="1158" y="334"/>
                  </a:lnTo>
                  <a:lnTo>
                    <a:pt x="1179" y="312"/>
                  </a:lnTo>
                  <a:lnTo>
                    <a:pt x="1131" y="291"/>
                  </a:lnTo>
                  <a:lnTo>
                    <a:pt x="1099" y="269"/>
                  </a:lnTo>
                  <a:lnTo>
                    <a:pt x="1071" y="244"/>
                  </a:lnTo>
                  <a:lnTo>
                    <a:pt x="1073" y="229"/>
                  </a:lnTo>
                  <a:lnTo>
                    <a:pt x="1150" y="246"/>
                  </a:lnTo>
                  <a:lnTo>
                    <a:pt x="1233" y="255"/>
                  </a:lnTo>
                  <a:lnTo>
                    <a:pt x="1311" y="253"/>
                  </a:lnTo>
                  <a:lnTo>
                    <a:pt x="1361" y="244"/>
                  </a:lnTo>
                  <a:lnTo>
                    <a:pt x="1393" y="229"/>
                  </a:lnTo>
                  <a:lnTo>
                    <a:pt x="1412" y="205"/>
                  </a:lnTo>
                  <a:lnTo>
                    <a:pt x="1292" y="187"/>
                  </a:lnTo>
                  <a:lnTo>
                    <a:pt x="1087" y="158"/>
                  </a:lnTo>
                  <a:lnTo>
                    <a:pt x="868" y="119"/>
                  </a:lnTo>
                  <a:lnTo>
                    <a:pt x="670" y="71"/>
                  </a:lnTo>
                  <a:lnTo>
                    <a:pt x="486" y="26"/>
                  </a:lnTo>
                  <a:lnTo>
                    <a:pt x="392" y="9"/>
                  </a:lnTo>
                  <a:lnTo>
                    <a:pt x="314" y="0"/>
                  </a:lnTo>
                  <a:lnTo>
                    <a:pt x="247" y="2"/>
                  </a:lnTo>
                  <a:lnTo>
                    <a:pt x="201" y="7"/>
                  </a:lnTo>
                  <a:lnTo>
                    <a:pt x="158" y="27"/>
                  </a:lnTo>
                  <a:lnTo>
                    <a:pt x="124" y="71"/>
                  </a:lnTo>
                  <a:lnTo>
                    <a:pt x="111" y="117"/>
                  </a:lnTo>
                  <a:lnTo>
                    <a:pt x="96" y="148"/>
                  </a:lnTo>
                  <a:lnTo>
                    <a:pt x="68" y="159"/>
                  </a:lnTo>
                  <a:lnTo>
                    <a:pt x="28" y="156"/>
                  </a:lnTo>
                  <a:lnTo>
                    <a:pt x="0" y="145"/>
                  </a:lnTo>
                  <a:lnTo>
                    <a:pt x="0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</p:grpSp>
      <p:sp>
        <p:nvSpPr>
          <p:cNvPr id="2067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2068" name="Rectangle 2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2069" name="Rectangle 2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2070" name="Rectangle 2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2071" name="Rectangle 2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1907B08-DE58-4EB1-A445-0C63E8219D4F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875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629C3B5-6883-44AD-B001-179677537AF3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571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CC74E4-D48B-4165-9F57-E79A1B841936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192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9CADE2A-6B4F-49D8-9665-14DCF6370B1D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301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083D4C6-7BAC-48CB-BDFD-CAA762E9C233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509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EA75280-150B-4462-A4BD-48345749F54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149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F254BDA-3944-493C-AE0B-6F1DEB2BEADA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003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92A1832-2F8E-4903-9108-C06AC08102C0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344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32FE2D-A179-4C8C-BAE5-68A833DA10F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982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7B9ACBD-7D98-4FDE-99B0-479700343D1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78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00050"/>
            <a:ext cx="1943100" cy="548640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00050"/>
            <a:ext cx="5676900" cy="54864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AB4F5B2-8ACF-4665-BAC9-07738455F5E0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471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7F4F0D-83BF-446F-8B6F-6972CCFEDD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801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7C04A4-9408-409D-A4E8-0A88432AC4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870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29804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2" name="Group 18"/>
          <p:cNvGrpSpPr>
            <a:grpSpLocks/>
          </p:cNvGrpSpPr>
          <p:nvPr/>
        </p:nvGrpSpPr>
        <p:grpSpPr bwMode="auto">
          <a:xfrm>
            <a:off x="2166938" y="563563"/>
            <a:ext cx="4800600" cy="6151562"/>
            <a:chOff x="1365" y="355"/>
            <a:chExt cx="3024" cy="3875"/>
          </a:xfrm>
        </p:grpSpPr>
        <p:sp>
          <p:nvSpPr>
            <p:cNvPr id="1026" name="Freeform 2"/>
            <p:cNvSpPr>
              <a:spLocks/>
            </p:cNvSpPr>
            <p:nvPr/>
          </p:nvSpPr>
          <p:spPr bwMode="auto">
            <a:xfrm>
              <a:off x="2835" y="586"/>
              <a:ext cx="88" cy="1121"/>
            </a:xfrm>
            <a:custGeom>
              <a:avLst/>
              <a:gdLst>
                <a:gd name="T0" fmla="*/ 0 w 88"/>
                <a:gd name="T1" fmla="*/ 1120 h 1121"/>
                <a:gd name="T2" fmla="*/ 0 w 88"/>
                <a:gd name="T3" fmla="*/ 0 h 1121"/>
                <a:gd name="T4" fmla="*/ 87 w 88"/>
                <a:gd name="T5" fmla="*/ 0 h 1121"/>
                <a:gd name="T6" fmla="*/ 87 w 88"/>
                <a:gd name="T7" fmla="*/ 1085 h 1121"/>
                <a:gd name="T8" fmla="*/ 0 w 88"/>
                <a:gd name="T9" fmla="*/ 112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21">
                  <a:moveTo>
                    <a:pt x="0" y="1120"/>
                  </a:moveTo>
                  <a:lnTo>
                    <a:pt x="0" y="0"/>
                  </a:lnTo>
                  <a:lnTo>
                    <a:pt x="87" y="0"/>
                  </a:lnTo>
                  <a:lnTo>
                    <a:pt x="87" y="1085"/>
                  </a:lnTo>
                  <a:lnTo>
                    <a:pt x="0" y="112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27" name="Freeform 3"/>
            <p:cNvSpPr>
              <a:spLocks/>
            </p:cNvSpPr>
            <p:nvPr/>
          </p:nvSpPr>
          <p:spPr bwMode="auto">
            <a:xfrm>
              <a:off x="2834" y="1900"/>
              <a:ext cx="84" cy="363"/>
            </a:xfrm>
            <a:custGeom>
              <a:avLst/>
              <a:gdLst>
                <a:gd name="T0" fmla="*/ 0 w 84"/>
                <a:gd name="T1" fmla="*/ 29 h 363"/>
                <a:gd name="T2" fmla="*/ 83 w 84"/>
                <a:gd name="T3" fmla="*/ 0 h 363"/>
                <a:gd name="T4" fmla="*/ 74 w 84"/>
                <a:gd name="T5" fmla="*/ 329 h 363"/>
                <a:gd name="T6" fmla="*/ 0 w 84"/>
                <a:gd name="T7" fmla="*/ 362 h 363"/>
                <a:gd name="T8" fmla="*/ 0 w 84"/>
                <a:gd name="T9" fmla="*/ 2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63">
                  <a:moveTo>
                    <a:pt x="0" y="29"/>
                  </a:moveTo>
                  <a:lnTo>
                    <a:pt x="83" y="0"/>
                  </a:lnTo>
                  <a:lnTo>
                    <a:pt x="74" y="329"/>
                  </a:lnTo>
                  <a:lnTo>
                    <a:pt x="0" y="362"/>
                  </a:lnTo>
                  <a:lnTo>
                    <a:pt x="0" y="2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28" name="Freeform 4"/>
            <p:cNvSpPr>
              <a:spLocks/>
            </p:cNvSpPr>
            <p:nvPr/>
          </p:nvSpPr>
          <p:spPr bwMode="auto">
            <a:xfrm>
              <a:off x="2825" y="2493"/>
              <a:ext cx="84" cy="249"/>
            </a:xfrm>
            <a:custGeom>
              <a:avLst/>
              <a:gdLst>
                <a:gd name="T0" fmla="*/ 2 w 84"/>
                <a:gd name="T1" fmla="*/ 213 h 249"/>
                <a:gd name="T2" fmla="*/ 0 w 84"/>
                <a:gd name="T3" fmla="*/ 28 h 249"/>
                <a:gd name="T4" fmla="*/ 83 w 84"/>
                <a:gd name="T5" fmla="*/ 0 h 249"/>
                <a:gd name="T6" fmla="*/ 72 w 84"/>
                <a:gd name="T7" fmla="*/ 248 h 249"/>
                <a:gd name="T8" fmla="*/ 2 w 84"/>
                <a:gd name="T9" fmla="*/ 21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49">
                  <a:moveTo>
                    <a:pt x="2" y="213"/>
                  </a:moveTo>
                  <a:lnTo>
                    <a:pt x="0" y="28"/>
                  </a:lnTo>
                  <a:lnTo>
                    <a:pt x="83" y="0"/>
                  </a:lnTo>
                  <a:lnTo>
                    <a:pt x="72" y="248"/>
                  </a:lnTo>
                  <a:lnTo>
                    <a:pt x="2" y="21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29" name="Freeform 5"/>
            <p:cNvSpPr>
              <a:spLocks/>
            </p:cNvSpPr>
            <p:nvPr/>
          </p:nvSpPr>
          <p:spPr bwMode="auto">
            <a:xfrm>
              <a:off x="2831" y="2965"/>
              <a:ext cx="52" cy="232"/>
            </a:xfrm>
            <a:custGeom>
              <a:avLst/>
              <a:gdLst>
                <a:gd name="T0" fmla="*/ 13 w 52"/>
                <a:gd name="T1" fmla="*/ 204 h 232"/>
                <a:gd name="T2" fmla="*/ 0 w 52"/>
                <a:gd name="T3" fmla="*/ 0 h 232"/>
                <a:gd name="T4" fmla="*/ 51 w 52"/>
                <a:gd name="T5" fmla="*/ 26 h 232"/>
                <a:gd name="T6" fmla="*/ 47 w 52"/>
                <a:gd name="T7" fmla="*/ 231 h 232"/>
                <a:gd name="T8" fmla="*/ 13 w 52"/>
                <a:gd name="T9" fmla="*/ 20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2">
                  <a:moveTo>
                    <a:pt x="13" y="204"/>
                  </a:moveTo>
                  <a:lnTo>
                    <a:pt x="0" y="0"/>
                  </a:lnTo>
                  <a:lnTo>
                    <a:pt x="51" y="26"/>
                  </a:lnTo>
                  <a:lnTo>
                    <a:pt x="47" y="231"/>
                  </a:lnTo>
                  <a:lnTo>
                    <a:pt x="13" y="20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0" name="Freeform 6"/>
            <p:cNvSpPr>
              <a:spLocks/>
            </p:cNvSpPr>
            <p:nvPr/>
          </p:nvSpPr>
          <p:spPr bwMode="auto">
            <a:xfrm>
              <a:off x="2851" y="3354"/>
              <a:ext cx="36" cy="133"/>
            </a:xfrm>
            <a:custGeom>
              <a:avLst/>
              <a:gdLst>
                <a:gd name="T0" fmla="*/ 4 w 36"/>
                <a:gd name="T1" fmla="*/ 101 h 133"/>
                <a:gd name="T2" fmla="*/ 0 w 36"/>
                <a:gd name="T3" fmla="*/ 0 h 133"/>
                <a:gd name="T4" fmla="*/ 35 w 36"/>
                <a:gd name="T5" fmla="*/ 20 h 133"/>
                <a:gd name="T6" fmla="*/ 28 w 36"/>
                <a:gd name="T7" fmla="*/ 132 h 133"/>
                <a:gd name="T8" fmla="*/ 4 w 36"/>
                <a:gd name="T9" fmla="*/ 10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33">
                  <a:moveTo>
                    <a:pt x="4" y="101"/>
                  </a:moveTo>
                  <a:lnTo>
                    <a:pt x="0" y="0"/>
                  </a:lnTo>
                  <a:lnTo>
                    <a:pt x="35" y="20"/>
                  </a:lnTo>
                  <a:lnTo>
                    <a:pt x="28" y="132"/>
                  </a:lnTo>
                  <a:lnTo>
                    <a:pt x="4" y="10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1" name="Freeform 7"/>
            <p:cNvSpPr>
              <a:spLocks/>
            </p:cNvSpPr>
            <p:nvPr/>
          </p:nvSpPr>
          <p:spPr bwMode="auto">
            <a:xfrm>
              <a:off x="2851" y="3640"/>
              <a:ext cx="30" cy="590"/>
            </a:xfrm>
            <a:custGeom>
              <a:avLst/>
              <a:gdLst>
                <a:gd name="T0" fmla="*/ 15 w 30"/>
                <a:gd name="T1" fmla="*/ 589 h 590"/>
                <a:gd name="T2" fmla="*/ 0 w 30"/>
                <a:gd name="T3" fmla="*/ 0 h 590"/>
                <a:gd name="T4" fmla="*/ 29 w 30"/>
                <a:gd name="T5" fmla="*/ 37 h 590"/>
                <a:gd name="T6" fmla="*/ 15 w 30"/>
                <a:gd name="T7" fmla="*/ 58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590">
                  <a:moveTo>
                    <a:pt x="15" y="589"/>
                  </a:moveTo>
                  <a:lnTo>
                    <a:pt x="0" y="0"/>
                  </a:lnTo>
                  <a:lnTo>
                    <a:pt x="29" y="37"/>
                  </a:lnTo>
                  <a:lnTo>
                    <a:pt x="15" y="58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2" name="Freeform 8"/>
            <p:cNvSpPr>
              <a:spLocks/>
            </p:cNvSpPr>
            <p:nvPr/>
          </p:nvSpPr>
          <p:spPr bwMode="auto">
            <a:xfrm>
              <a:off x="2600" y="3595"/>
              <a:ext cx="233" cy="130"/>
            </a:xfrm>
            <a:custGeom>
              <a:avLst/>
              <a:gdLst>
                <a:gd name="T0" fmla="*/ 0 w 233"/>
                <a:gd name="T1" fmla="*/ 117 h 130"/>
                <a:gd name="T2" fmla="*/ 48 w 233"/>
                <a:gd name="T3" fmla="*/ 101 h 130"/>
                <a:gd name="T4" fmla="*/ 93 w 233"/>
                <a:gd name="T5" fmla="*/ 79 h 130"/>
                <a:gd name="T6" fmla="*/ 146 w 233"/>
                <a:gd name="T7" fmla="*/ 39 h 130"/>
                <a:gd name="T8" fmla="*/ 182 w 233"/>
                <a:gd name="T9" fmla="*/ 0 h 130"/>
                <a:gd name="T10" fmla="*/ 232 w 233"/>
                <a:gd name="T11" fmla="*/ 42 h 130"/>
                <a:gd name="T12" fmla="*/ 188 w 233"/>
                <a:gd name="T13" fmla="*/ 74 h 130"/>
                <a:gd name="T14" fmla="*/ 134 w 233"/>
                <a:gd name="T15" fmla="*/ 110 h 130"/>
                <a:gd name="T16" fmla="*/ 61 w 233"/>
                <a:gd name="T17" fmla="*/ 129 h 130"/>
                <a:gd name="T18" fmla="*/ 0 w 233"/>
                <a:gd name="T19" fmla="*/ 11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130">
                  <a:moveTo>
                    <a:pt x="0" y="117"/>
                  </a:moveTo>
                  <a:lnTo>
                    <a:pt x="48" y="101"/>
                  </a:lnTo>
                  <a:lnTo>
                    <a:pt x="93" y="79"/>
                  </a:lnTo>
                  <a:lnTo>
                    <a:pt x="146" y="39"/>
                  </a:lnTo>
                  <a:lnTo>
                    <a:pt x="182" y="0"/>
                  </a:lnTo>
                  <a:lnTo>
                    <a:pt x="232" y="42"/>
                  </a:lnTo>
                  <a:lnTo>
                    <a:pt x="188" y="74"/>
                  </a:lnTo>
                  <a:lnTo>
                    <a:pt x="134" y="110"/>
                  </a:lnTo>
                  <a:lnTo>
                    <a:pt x="61" y="129"/>
                  </a:lnTo>
                  <a:lnTo>
                    <a:pt x="0" y="11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>
              <a:off x="2583" y="2888"/>
              <a:ext cx="465" cy="646"/>
            </a:xfrm>
            <a:custGeom>
              <a:avLst/>
              <a:gdLst>
                <a:gd name="T0" fmla="*/ 359 w 465"/>
                <a:gd name="T1" fmla="*/ 645 h 646"/>
                <a:gd name="T2" fmla="*/ 405 w 465"/>
                <a:gd name="T3" fmla="*/ 616 h 646"/>
                <a:gd name="T4" fmla="*/ 447 w 465"/>
                <a:gd name="T5" fmla="*/ 580 h 646"/>
                <a:gd name="T6" fmla="*/ 460 w 465"/>
                <a:gd name="T7" fmla="*/ 552 h 646"/>
                <a:gd name="T8" fmla="*/ 464 w 465"/>
                <a:gd name="T9" fmla="*/ 515 h 646"/>
                <a:gd name="T10" fmla="*/ 451 w 465"/>
                <a:gd name="T11" fmla="*/ 468 h 646"/>
                <a:gd name="T12" fmla="*/ 424 w 465"/>
                <a:gd name="T13" fmla="*/ 424 h 646"/>
                <a:gd name="T14" fmla="*/ 380 w 465"/>
                <a:gd name="T15" fmla="*/ 385 h 646"/>
                <a:gd name="T16" fmla="*/ 168 w 465"/>
                <a:gd name="T17" fmla="*/ 259 h 646"/>
                <a:gd name="T18" fmla="*/ 133 w 465"/>
                <a:gd name="T19" fmla="*/ 235 h 646"/>
                <a:gd name="T20" fmla="*/ 111 w 465"/>
                <a:gd name="T21" fmla="*/ 208 h 646"/>
                <a:gd name="T22" fmla="*/ 104 w 465"/>
                <a:gd name="T23" fmla="*/ 166 h 646"/>
                <a:gd name="T24" fmla="*/ 117 w 465"/>
                <a:gd name="T25" fmla="*/ 124 h 646"/>
                <a:gd name="T26" fmla="*/ 155 w 465"/>
                <a:gd name="T27" fmla="*/ 95 h 646"/>
                <a:gd name="T28" fmla="*/ 222 w 465"/>
                <a:gd name="T29" fmla="*/ 52 h 646"/>
                <a:gd name="T30" fmla="*/ 124 w 465"/>
                <a:gd name="T31" fmla="*/ 0 h 646"/>
                <a:gd name="T32" fmla="*/ 55 w 465"/>
                <a:gd name="T33" fmla="*/ 41 h 646"/>
                <a:gd name="T34" fmla="*/ 27 w 465"/>
                <a:gd name="T35" fmla="*/ 70 h 646"/>
                <a:gd name="T36" fmla="*/ 2 w 465"/>
                <a:gd name="T37" fmla="*/ 123 h 646"/>
                <a:gd name="T38" fmla="*/ 0 w 465"/>
                <a:gd name="T39" fmla="*/ 189 h 646"/>
                <a:gd name="T40" fmla="*/ 29 w 465"/>
                <a:gd name="T41" fmla="*/ 257 h 646"/>
                <a:gd name="T42" fmla="*/ 78 w 465"/>
                <a:gd name="T43" fmla="*/ 300 h 646"/>
                <a:gd name="T44" fmla="*/ 311 w 465"/>
                <a:gd name="T45" fmla="*/ 442 h 646"/>
                <a:gd name="T46" fmla="*/ 358 w 465"/>
                <a:gd name="T47" fmla="*/ 474 h 646"/>
                <a:gd name="T48" fmla="*/ 375 w 465"/>
                <a:gd name="T49" fmla="*/ 516 h 646"/>
                <a:gd name="T50" fmla="*/ 375 w 465"/>
                <a:gd name="T51" fmla="*/ 550 h 646"/>
                <a:gd name="T52" fmla="*/ 308 w 465"/>
                <a:gd name="T53" fmla="*/ 608 h 646"/>
                <a:gd name="T54" fmla="*/ 359 w 465"/>
                <a:gd name="T55" fmla="*/ 645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5" h="646">
                  <a:moveTo>
                    <a:pt x="359" y="645"/>
                  </a:moveTo>
                  <a:lnTo>
                    <a:pt x="405" y="616"/>
                  </a:lnTo>
                  <a:lnTo>
                    <a:pt x="447" y="580"/>
                  </a:lnTo>
                  <a:lnTo>
                    <a:pt x="460" y="552"/>
                  </a:lnTo>
                  <a:lnTo>
                    <a:pt x="464" y="515"/>
                  </a:lnTo>
                  <a:lnTo>
                    <a:pt x="451" y="468"/>
                  </a:lnTo>
                  <a:lnTo>
                    <a:pt x="424" y="424"/>
                  </a:lnTo>
                  <a:lnTo>
                    <a:pt x="380" y="385"/>
                  </a:lnTo>
                  <a:lnTo>
                    <a:pt x="168" y="259"/>
                  </a:lnTo>
                  <a:lnTo>
                    <a:pt x="133" y="235"/>
                  </a:lnTo>
                  <a:lnTo>
                    <a:pt x="111" y="208"/>
                  </a:lnTo>
                  <a:lnTo>
                    <a:pt x="104" y="166"/>
                  </a:lnTo>
                  <a:lnTo>
                    <a:pt x="117" y="124"/>
                  </a:lnTo>
                  <a:lnTo>
                    <a:pt x="155" y="95"/>
                  </a:lnTo>
                  <a:lnTo>
                    <a:pt x="222" y="52"/>
                  </a:lnTo>
                  <a:lnTo>
                    <a:pt x="124" y="0"/>
                  </a:lnTo>
                  <a:lnTo>
                    <a:pt x="55" y="41"/>
                  </a:lnTo>
                  <a:lnTo>
                    <a:pt x="27" y="70"/>
                  </a:lnTo>
                  <a:lnTo>
                    <a:pt x="2" y="123"/>
                  </a:lnTo>
                  <a:lnTo>
                    <a:pt x="0" y="189"/>
                  </a:lnTo>
                  <a:lnTo>
                    <a:pt x="29" y="257"/>
                  </a:lnTo>
                  <a:lnTo>
                    <a:pt x="78" y="300"/>
                  </a:lnTo>
                  <a:lnTo>
                    <a:pt x="311" y="442"/>
                  </a:lnTo>
                  <a:lnTo>
                    <a:pt x="358" y="474"/>
                  </a:lnTo>
                  <a:lnTo>
                    <a:pt x="375" y="516"/>
                  </a:lnTo>
                  <a:lnTo>
                    <a:pt x="375" y="550"/>
                  </a:lnTo>
                  <a:lnTo>
                    <a:pt x="308" y="608"/>
                  </a:lnTo>
                  <a:lnTo>
                    <a:pt x="359" y="645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4" name="Freeform 10"/>
            <p:cNvSpPr>
              <a:spLocks/>
            </p:cNvSpPr>
            <p:nvPr/>
          </p:nvSpPr>
          <p:spPr bwMode="auto">
            <a:xfrm>
              <a:off x="2966" y="2396"/>
              <a:ext cx="318" cy="422"/>
            </a:xfrm>
            <a:custGeom>
              <a:avLst/>
              <a:gdLst>
                <a:gd name="T0" fmla="*/ 92 w 318"/>
                <a:gd name="T1" fmla="*/ 421 h 422"/>
                <a:gd name="T2" fmla="*/ 163 w 318"/>
                <a:gd name="T3" fmla="*/ 399 h 422"/>
                <a:gd name="T4" fmla="*/ 218 w 318"/>
                <a:gd name="T5" fmla="*/ 357 h 422"/>
                <a:gd name="T6" fmla="*/ 263 w 318"/>
                <a:gd name="T7" fmla="*/ 316 h 422"/>
                <a:gd name="T8" fmla="*/ 300 w 318"/>
                <a:gd name="T9" fmla="*/ 265 h 422"/>
                <a:gd name="T10" fmla="*/ 317 w 318"/>
                <a:gd name="T11" fmla="*/ 203 h 422"/>
                <a:gd name="T12" fmla="*/ 316 w 318"/>
                <a:gd name="T13" fmla="*/ 139 h 422"/>
                <a:gd name="T14" fmla="*/ 299 w 318"/>
                <a:gd name="T15" fmla="*/ 95 h 422"/>
                <a:gd name="T16" fmla="*/ 276 w 318"/>
                <a:gd name="T17" fmla="*/ 64 h 422"/>
                <a:gd name="T18" fmla="*/ 241 w 318"/>
                <a:gd name="T19" fmla="*/ 36 h 422"/>
                <a:gd name="T20" fmla="*/ 218 w 318"/>
                <a:gd name="T21" fmla="*/ 14 h 422"/>
                <a:gd name="T22" fmla="*/ 180 w 318"/>
                <a:gd name="T23" fmla="*/ 0 h 422"/>
                <a:gd name="T24" fmla="*/ 61 w 318"/>
                <a:gd name="T25" fmla="*/ 52 h 422"/>
                <a:gd name="T26" fmla="*/ 106 w 318"/>
                <a:gd name="T27" fmla="*/ 93 h 422"/>
                <a:gd name="T28" fmla="*/ 137 w 318"/>
                <a:gd name="T29" fmla="*/ 130 h 422"/>
                <a:gd name="T30" fmla="*/ 159 w 318"/>
                <a:gd name="T31" fmla="*/ 159 h 422"/>
                <a:gd name="T32" fmla="*/ 176 w 318"/>
                <a:gd name="T33" fmla="*/ 196 h 422"/>
                <a:gd name="T34" fmla="*/ 176 w 318"/>
                <a:gd name="T35" fmla="*/ 246 h 422"/>
                <a:gd name="T36" fmla="*/ 145 w 318"/>
                <a:gd name="T37" fmla="*/ 279 h 422"/>
                <a:gd name="T38" fmla="*/ 105 w 318"/>
                <a:gd name="T39" fmla="*/ 309 h 422"/>
                <a:gd name="T40" fmla="*/ 50 w 318"/>
                <a:gd name="T41" fmla="*/ 342 h 422"/>
                <a:gd name="T42" fmla="*/ 0 w 318"/>
                <a:gd name="T43" fmla="*/ 369 h 422"/>
                <a:gd name="T44" fmla="*/ 92 w 318"/>
                <a:gd name="T45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22">
                  <a:moveTo>
                    <a:pt x="92" y="421"/>
                  </a:moveTo>
                  <a:lnTo>
                    <a:pt x="163" y="399"/>
                  </a:lnTo>
                  <a:lnTo>
                    <a:pt x="218" y="357"/>
                  </a:lnTo>
                  <a:lnTo>
                    <a:pt x="263" y="316"/>
                  </a:lnTo>
                  <a:lnTo>
                    <a:pt x="300" y="265"/>
                  </a:lnTo>
                  <a:lnTo>
                    <a:pt x="317" y="203"/>
                  </a:lnTo>
                  <a:lnTo>
                    <a:pt x="316" y="139"/>
                  </a:lnTo>
                  <a:lnTo>
                    <a:pt x="299" y="95"/>
                  </a:lnTo>
                  <a:lnTo>
                    <a:pt x="276" y="64"/>
                  </a:lnTo>
                  <a:lnTo>
                    <a:pt x="241" y="36"/>
                  </a:lnTo>
                  <a:lnTo>
                    <a:pt x="218" y="14"/>
                  </a:lnTo>
                  <a:lnTo>
                    <a:pt x="180" y="0"/>
                  </a:lnTo>
                  <a:lnTo>
                    <a:pt x="61" y="52"/>
                  </a:lnTo>
                  <a:lnTo>
                    <a:pt x="106" y="93"/>
                  </a:lnTo>
                  <a:lnTo>
                    <a:pt x="137" y="130"/>
                  </a:lnTo>
                  <a:lnTo>
                    <a:pt x="159" y="159"/>
                  </a:lnTo>
                  <a:lnTo>
                    <a:pt x="176" y="196"/>
                  </a:lnTo>
                  <a:lnTo>
                    <a:pt x="176" y="246"/>
                  </a:lnTo>
                  <a:lnTo>
                    <a:pt x="145" y="279"/>
                  </a:lnTo>
                  <a:lnTo>
                    <a:pt x="105" y="309"/>
                  </a:lnTo>
                  <a:lnTo>
                    <a:pt x="50" y="342"/>
                  </a:lnTo>
                  <a:lnTo>
                    <a:pt x="0" y="369"/>
                  </a:lnTo>
                  <a:lnTo>
                    <a:pt x="92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5" name="Freeform 11"/>
            <p:cNvSpPr>
              <a:spLocks/>
            </p:cNvSpPr>
            <p:nvPr/>
          </p:nvSpPr>
          <p:spPr bwMode="auto">
            <a:xfrm>
              <a:off x="2308" y="1190"/>
              <a:ext cx="1404" cy="1153"/>
            </a:xfrm>
            <a:custGeom>
              <a:avLst/>
              <a:gdLst>
                <a:gd name="T0" fmla="*/ 466 w 1404"/>
                <a:gd name="T1" fmla="*/ 1084 h 1153"/>
                <a:gd name="T2" fmla="*/ 370 w 1404"/>
                <a:gd name="T3" fmla="*/ 1066 h 1153"/>
                <a:gd name="T4" fmla="*/ 299 w 1404"/>
                <a:gd name="T5" fmla="*/ 1035 h 1153"/>
                <a:gd name="T6" fmla="*/ 257 w 1404"/>
                <a:gd name="T7" fmla="*/ 1002 h 1153"/>
                <a:gd name="T8" fmla="*/ 220 w 1404"/>
                <a:gd name="T9" fmla="*/ 956 h 1153"/>
                <a:gd name="T10" fmla="*/ 209 w 1404"/>
                <a:gd name="T11" fmla="*/ 914 h 1153"/>
                <a:gd name="T12" fmla="*/ 215 w 1404"/>
                <a:gd name="T13" fmla="*/ 873 h 1153"/>
                <a:gd name="T14" fmla="*/ 231 w 1404"/>
                <a:gd name="T15" fmla="*/ 836 h 1153"/>
                <a:gd name="T16" fmla="*/ 273 w 1404"/>
                <a:gd name="T17" fmla="*/ 798 h 1153"/>
                <a:gd name="T18" fmla="*/ 330 w 1404"/>
                <a:gd name="T19" fmla="*/ 774 h 1153"/>
                <a:gd name="T20" fmla="*/ 400 w 1404"/>
                <a:gd name="T21" fmla="*/ 748 h 1153"/>
                <a:gd name="T22" fmla="*/ 1110 w 1404"/>
                <a:gd name="T23" fmla="*/ 499 h 1153"/>
                <a:gd name="T24" fmla="*/ 1207 w 1404"/>
                <a:gd name="T25" fmla="*/ 451 h 1153"/>
                <a:gd name="T26" fmla="*/ 1289 w 1404"/>
                <a:gd name="T27" fmla="*/ 398 h 1153"/>
                <a:gd name="T28" fmla="*/ 1344 w 1404"/>
                <a:gd name="T29" fmla="*/ 356 h 1153"/>
                <a:gd name="T30" fmla="*/ 1381 w 1404"/>
                <a:gd name="T31" fmla="*/ 310 h 1153"/>
                <a:gd name="T32" fmla="*/ 1403 w 1404"/>
                <a:gd name="T33" fmla="*/ 249 h 1153"/>
                <a:gd name="T34" fmla="*/ 1401 w 1404"/>
                <a:gd name="T35" fmla="*/ 185 h 1153"/>
                <a:gd name="T36" fmla="*/ 1386 w 1404"/>
                <a:gd name="T37" fmla="*/ 136 h 1153"/>
                <a:gd name="T38" fmla="*/ 1370 w 1404"/>
                <a:gd name="T39" fmla="*/ 90 h 1153"/>
                <a:gd name="T40" fmla="*/ 1335 w 1404"/>
                <a:gd name="T41" fmla="*/ 55 h 1153"/>
                <a:gd name="T42" fmla="*/ 1280 w 1404"/>
                <a:gd name="T43" fmla="*/ 18 h 1153"/>
                <a:gd name="T44" fmla="*/ 1214 w 1404"/>
                <a:gd name="T45" fmla="*/ 0 h 1153"/>
                <a:gd name="T46" fmla="*/ 1172 w 1404"/>
                <a:gd name="T47" fmla="*/ 4 h 1153"/>
                <a:gd name="T48" fmla="*/ 1111 w 1404"/>
                <a:gd name="T49" fmla="*/ 7 h 1153"/>
                <a:gd name="T50" fmla="*/ 1053 w 1404"/>
                <a:gd name="T51" fmla="*/ 20 h 1153"/>
                <a:gd name="T52" fmla="*/ 989 w 1404"/>
                <a:gd name="T53" fmla="*/ 46 h 1153"/>
                <a:gd name="T54" fmla="*/ 939 w 1404"/>
                <a:gd name="T55" fmla="*/ 79 h 1153"/>
                <a:gd name="T56" fmla="*/ 899 w 1404"/>
                <a:gd name="T57" fmla="*/ 106 h 1153"/>
                <a:gd name="T58" fmla="*/ 878 w 1404"/>
                <a:gd name="T59" fmla="*/ 149 h 1153"/>
                <a:gd name="T60" fmla="*/ 897 w 1404"/>
                <a:gd name="T61" fmla="*/ 187 h 1153"/>
                <a:gd name="T62" fmla="*/ 939 w 1404"/>
                <a:gd name="T63" fmla="*/ 183 h 1153"/>
                <a:gd name="T64" fmla="*/ 987 w 1404"/>
                <a:gd name="T65" fmla="*/ 171 h 1153"/>
                <a:gd name="T66" fmla="*/ 1033 w 1404"/>
                <a:gd name="T67" fmla="*/ 158 h 1153"/>
                <a:gd name="T68" fmla="*/ 1069 w 1404"/>
                <a:gd name="T69" fmla="*/ 150 h 1153"/>
                <a:gd name="T70" fmla="*/ 1111 w 1404"/>
                <a:gd name="T71" fmla="*/ 150 h 1153"/>
                <a:gd name="T72" fmla="*/ 1154 w 1404"/>
                <a:gd name="T73" fmla="*/ 163 h 1153"/>
                <a:gd name="T74" fmla="*/ 1183 w 1404"/>
                <a:gd name="T75" fmla="*/ 204 h 1153"/>
                <a:gd name="T76" fmla="*/ 1179 w 1404"/>
                <a:gd name="T77" fmla="*/ 248 h 1153"/>
                <a:gd name="T78" fmla="*/ 1157 w 1404"/>
                <a:gd name="T79" fmla="*/ 286 h 1153"/>
                <a:gd name="T80" fmla="*/ 1121 w 1404"/>
                <a:gd name="T81" fmla="*/ 323 h 1153"/>
                <a:gd name="T82" fmla="*/ 1047 w 1404"/>
                <a:gd name="T83" fmla="*/ 361 h 1153"/>
                <a:gd name="T84" fmla="*/ 908 w 1404"/>
                <a:gd name="T85" fmla="*/ 415 h 1153"/>
                <a:gd name="T86" fmla="*/ 194 w 1404"/>
                <a:gd name="T87" fmla="*/ 675 h 1153"/>
                <a:gd name="T88" fmla="*/ 123 w 1404"/>
                <a:gd name="T89" fmla="*/ 715 h 1153"/>
                <a:gd name="T90" fmla="*/ 68 w 1404"/>
                <a:gd name="T91" fmla="*/ 763 h 1153"/>
                <a:gd name="T92" fmla="*/ 29 w 1404"/>
                <a:gd name="T93" fmla="*/ 809 h 1153"/>
                <a:gd name="T94" fmla="*/ 6 w 1404"/>
                <a:gd name="T95" fmla="*/ 858 h 1153"/>
                <a:gd name="T96" fmla="*/ 0 w 1404"/>
                <a:gd name="T97" fmla="*/ 912 h 1153"/>
                <a:gd name="T98" fmla="*/ 8 w 1404"/>
                <a:gd name="T99" fmla="*/ 952 h 1153"/>
                <a:gd name="T100" fmla="*/ 22 w 1404"/>
                <a:gd name="T101" fmla="*/ 992 h 1153"/>
                <a:gd name="T102" fmla="*/ 59 w 1404"/>
                <a:gd name="T103" fmla="*/ 1036 h 1153"/>
                <a:gd name="T104" fmla="*/ 127 w 1404"/>
                <a:gd name="T105" fmla="*/ 1095 h 1153"/>
                <a:gd name="T106" fmla="*/ 198 w 1404"/>
                <a:gd name="T107" fmla="*/ 1135 h 1153"/>
                <a:gd name="T108" fmla="*/ 273 w 1404"/>
                <a:gd name="T109" fmla="*/ 1152 h 1153"/>
                <a:gd name="T110" fmla="*/ 466 w 1404"/>
                <a:gd name="T111" fmla="*/ 1084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4" h="1153">
                  <a:moveTo>
                    <a:pt x="466" y="1084"/>
                  </a:moveTo>
                  <a:lnTo>
                    <a:pt x="370" y="1066"/>
                  </a:lnTo>
                  <a:lnTo>
                    <a:pt x="299" y="1035"/>
                  </a:lnTo>
                  <a:lnTo>
                    <a:pt x="257" y="1002"/>
                  </a:lnTo>
                  <a:lnTo>
                    <a:pt x="220" y="956"/>
                  </a:lnTo>
                  <a:lnTo>
                    <a:pt x="209" y="914"/>
                  </a:lnTo>
                  <a:lnTo>
                    <a:pt x="215" y="873"/>
                  </a:lnTo>
                  <a:lnTo>
                    <a:pt x="231" y="836"/>
                  </a:lnTo>
                  <a:lnTo>
                    <a:pt x="273" y="798"/>
                  </a:lnTo>
                  <a:lnTo>
                    <a:pt x="330" y="774"/>
                  </a:lnTo>
                  <a:lnTo>
                    <a:pt x="400" y="748"/>
                  </a:lnTo>
                  <a:lnTo>
                    <a:pt x="1110" y="499"/>
                  </a:lnTo>
                  <a:lnTo>
                    <a:pt x="1207" y="451"/>
                  </a:lnTo>
                  <a:lnTo>
                    <a:pt x="1289" y="398"/>
                  </a:lnTo>
                  <a:lnTo>
                    <a:pt x="1344" y="356"/>
                  </a:lnTo>
                  <a:lnTo>
                    <a:pt x="1381" y="310"/>
                  </a:lnTo>
                  <a:lnTo>
                    <a:pt x="1403" y="249"/>
                  </a:lnTo>
                  <a:lnTo>
                    <a:pt x="1401" y="185"/>
                  </a:lnTo>
                  <a:lnTo>
                    <a:pt x="1386" y="136"/>
                  </a:lnTo>
                  <a:lnTo>
                    <a:pt x="1370" y="90"/>
                  </a:lnTo>
                  <a:lnTo>
                    <a:pt x="1335" y="55"/>
                  </a:lnTo>
                  <a:lnTo>
                    <a:pt x="1280" y="18"/>
                  </a:lnTo>
                  <a:lnTo>
                    <a:pt x="1214" y="0"/>
                  </a:lnTo>
                  <a:lnTo>
                    <a:pt x="1172" y="4"/>
                  </a:lnTo>
                  <a:lnTo>
                    <a:pt x="1111" y="7"/>
                  </a:lnTo>
                  <a:lnTo>
                    <a:pt x="1053" y="20"/>
                  </a:lnTo>
                  <a:lnTo>
                    <a:pt x="989" y="46"/>
                  </a:lnTo>
                  <a:lnTo>
                    <a:pt x="939" y="79"/>
                  </a:lnTo>
                  <a:lnTo>
                    <a:pt x="899" y="106"/>
                  </a:lnTo>
                  <a:lnTo>
                    <a:pt x="878" y="149"/>
                  </a:lnTo>
                  <a:lnTo>
                    <a:pt x="897" y="187"/>
                  </a:lnTo>
                  <a:lnTo>
                    <a:pt x="939" y="183"/>
                  </a:lnTo>
                  <a:lnTo>
                    <a:pt x="987" y="171"/>
                  </a:lnTo>
                  <a:lnTo>
                    <a:pt x="1033" y="158"/>
                  </a:lnTo>
                  <a:lnTo>
                    <a:pt x="1069" y="150"/>
                  </a:lnTo>
                  <a:lnTo>
                    <a:pt x="1111" y="150"/>
                  </a:lnTo>
                  <a:lnTo>
                    <a:pt x="1154" y="163"/>
                  </a:lnTo>
                  <a:lnTo>
                    <a:pt x="1183" y="204"/>
                  </a:lnTo>
                  <a:lnTo>
                    <a:pt x="1179" y="248"/>
                  </a:lnTo>
                  <a:lnTo>
                    <a:pt x="1157" y="286"/>
                  </a:lnTo>
                  <a:lnTo>
                    <a:pt x="1121" y="323"/>
                  </a:lnTo>
                  <a:lnTo>
                    <a:pt x="1047" y="361"/>
                  </a:lnTo>
                  <a:lnTo>
                    <a:pt x="908" y="415"/>
                  </a:lnTo>
                  <a:lnTo>
                    <a:pt x="194" y="675"/>
                  </a:lnTo>
                  <a:lnTo>
                    <a:pt x="123" y="715"/>
                  </a:lnTo>
                  <a:lnTo>
                    <a:pt x="68" y="763"/>
                  </a:lnTo>
                  <a:lnTo>
                    <a:pt x="29" y="809"/>
                  </a:lnTo>
                  <a:lnTo>
                    <a:pt x="6" y="858"/>
                  </a:lnTo>
                  <a:lnTo>
                    <a:pt x="0" y="912"/>
                  </a:lnTo>
                  <a:lnTo>
                    <a:pt x="8" y="952"/>
                  </a:lnTo>
                  <a:lnTo>
                    <a:pt x="22" y="992"/>
                  </a:lnTo>
                  <a:lnTo>
                    <a:pt x="59" y="1036"/>
                  </a:lnTo>
                  <a:lnTo>
                    <a:pt x="127" y="1095"/>
                  </a:lnTo>
                  <a:lnTo>
                    <a:pt x="198" y="1135"/>
                  </a:lnTo>
                  <a:lnTo>
                    <a:pt x="273" y="1152"/>
                  </a:lnTo>
                  <a:lnTo>
                    <a:pt x="466" y="108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auto">
            <a:xfrm>
              <a:off x="2711" y="3280"/>
              <a:ext cx="368" cy="422"/>
            </a:xfrm>
            <a:custGeom>
              <a:avLst/>
              <a:gdLst>
                <a:gd name="T0" fmla="*/ 367 w 368"/>
                <a:gd name="T1" fmla="*/ 421 h 422"/>
                <a:gd name="T2" fmla="*/ 171 w 368"/>
                <a:gd name="T3" fmla="*/ 340 h 422"/>
                <a:gd name="T4" fmla="*/ 117 w 368"/>
                <a:gd name="T5" fmla="*/ 304 h 422"/>
                <a:gd name="T6" fmla="*/ 73 w 368"/>
                <a:gd name="T7" fmla="*/ 265 h 422"/>
                <a:gd name="T8" fmla="*/ 31 w 368"/>
                <a:gd name="T9" fmla="*/ 219 h 422"/>
                <a:gd name="T10" fmla="*/ 9 w 368"/>
                <a:gd name="T11" fmla="*/ 179 h 422"/>
                <a:gd name="T12" fmla="*/ 0 w 368"/>
                <a:gd name="T13" fmla="*/ 137 h 422"/>
                <a:gd name="T14" fmla="*/ 2 w 368"/>
                <a:gd name="T15" fmla="*/ 95 h 422"/>
                <a:gd name="T16" fmla="*/ 19 w 368"/>
                <a:gd name="T17" fmla="*/ 51 h 422"/>
                <a:gd name="T18" fmla="*/ 44 w 368"/>
                <a:gd name="T19" fmla="*/ 0 h 422"/>
                <a:gd name="T20" fmla="*/ 120 w 368"/>
                <a:gd name="T21" fmla="*/ 52 h 422"/>
                <a:gd name="T22" fmla="*/ 95 w 368"/>
                <a:gd name="T23" fmla="*/ 98 h 422"/>
                <a:gd name="T24" fmla="*/ 95 w 368"/>
                <a:gd name="T25" fmla="*/ 143 h 422"/>
                <a:gd name="T26" fmla="*/ 122 w 368"/>
                <a:gd name="T27" fmla="*/ 191 h 422"/>
                <a:gd name="T28" fmla="*/ 162 w 368"/>
                <a:gd name="T29" fmla="*/ 235 h 422"/>
                <a:gd name="T30" fmla="*/ 223 w 368"/>
                <a:gd name="T31" fmla="*/ 284 h 422"/>
                <a:gd name="T32" fmla="*/ 290 w 368"/>
                <a:gd name="T33" fmla="*/ 317 h 422"/>
                <a:gd name="T34" fmla="*/ 332 w 368"/>
                <a:gd name="T35" fmla="*/ 351 h 422"/>
                <a:gd name="T36" fmla="*/ 351 w 368"/>
                <a:gd name="T37" fmla="*/ 378 h 422"/>
                <a:gd name="T38" fmla="*/ 367 w 368"/>
                <a:gd name="T39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22">
                  <a:moveTo>
                    <a:pt x="367" y="421"/>
                  </a:moveTo>
                  <a:lnTo>
                    <a:pt x="171" y="340"/>
                  </a:lnTo>
                  <a:lnTo>
                    <a:pt x="117" y="304"/>
                  </a:lnTo>
                  <a:lnTo>
                    <a:pt x="73" y="265"/>
                  </a:lnTo>
                  <a:lnTo>
                    <a:pt x="31" y="219"/>
                  </a:lnTo>
                  <a:lnTo>
                    <a:pt x="9" y="179"/>
                  </a:lnTo>
                  <a:lnTo>
                    <a:pt x="0" y="137"/>
                  </a:lnTo>
                  <a:lnTo>
                    <a:pt x="2" y="95"/>
                  </a:lnTo>
                  <a:lnTo>
                    <a:pt x="19" y="51"/>
                  </a:lnTo>
                  <a:lnTo>
                    <a:pt x="44" y="0"/>
                  </a:lnTo>
                  <a:lnTo>
                    <a:pt x="120" y="52"/>
                  </a:lnTo>
                  <a:lnTo>
                    <a:pt x="95" y="98"/>
                  </a:lnTo>
                  <a:lnTo>
                    <a:pt x="95" y="143"/>
                  </a:lnTo>
                  <a:lnTo>
                    <a:pt x="122" y="191"/>
                  </a:lnTo>
                  <a:lnTo>
                    <a:pt x="162" y="235"/>
                  </a:lnTo>
                  <a:lnTo>
                    <a:pt x="223" y="284"/>
                  </a:lnTo>
                  <a:lnTo>
                    <a:pt x="290" y="317"/>
                  </a:lnTo>
                  <a:lnTo>
                    <a:pt x="332" y="351"/>
                  </a:lnTo>
                  <a:lnTo>
                    <a:pt x="351" y="378"/>
                  </a:lnTo>
                  <a:lnTo>
                    <a:pt x="367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7" name="Freeform 13"/>
            <p:cNvSpPr>
              <a:spLocks/>
            </p:cNvSpPr>
            <p:nvPr/>
          </p:nvSpPr>
          <p:spPr bwMode="auto">
            <a:xfrm>
              <a:off x="2432" y="1792"/>
              <a:ext cx="989" cy="1439"/>
            </a:xfrm>
            <a:custGeom>
              <a:avLst/>
              <a:gdLst>
                <a:gd name="T0" fmla="*/ 525 w 989"/>
                <a:gd name="T1" fmla="*/ 1438 h 1439"/>
                <a:gd name="T2" fmla="*/ 582 w 989"/>
                <a:gd name="T3" fmla="*/ 1409 h 1439"/>
                <a:gd name="T4" fmla="*/ 647 w 989"/>
                <a:gd name="T5" fmla="*/ 1355 h 1439"/>
                <a:gd name="T6" fmla="*/ 670 w 989"/>
                <a:gd name="T7" fmla="*/ 1304 h 1439"/>
                <a:gd name="T8" fmla="*/ 686 w 989"/>
                <a:gd name="T9" fmla="*/ 1255 h 1439"/>
                <a:gd name="T10" fmla="*/ 677 w 989"/>
                <a:gd name="T11" fmla="*/ 1198 h 1439"/>
                <a:gd name="T12" fmla="*/ 637 w 989"/>
                <a:gd name="T13" fmla="*/ 1125 h 1439"/>
                <a:gd name="T14" fmla="*/ 609 w 989"/>
                <a:gd name="T15" fmla="*/ 1092 h 1439"/>
                <a:gd name="T16" fmla="*/ 569 w 989"/>
                <a:gd name="T17" fmla="*/ 1063 h 1439"/>
                <a:gd name="T18" fmla="*/ 259 w 989"/>
                <a:gd name="T19" fmla="*/ 905 h 1439"/>
                <a:gd name="T20" fmla="*/ 201 w 989"/>
                <a:gd name="T21" fmla="*/ 863 h 1439"/>
                <a:gd name="T22" fmla="*/ 177 w 989"/>
                <a:gd name="T23" fmla="*/ 843 h 1439"/>
                <a:gd name="T24" fmla="*/ 160 w 989"/>
                <a:gd name="T25" fmla="*/ 800 h 1439"/>
                <a:gd name="T26" fmla="*/ 171 w 989"/>
                <a:gd name="T27" fmla="*/ 766 h 1439"/>
                <a:gd name="T28" fmla="*/ 215 w 989"/>
                <a:gd name="T29" fmla="*/ 738 h 1439"/>
                <a:gd name="T30" fmla="*/ 294 w 989"/>
                <a:gd name="T31" fmla="*/ 709 h 1439"/>
                <a:gd name="T32" fmla="*/ 780 w 989"/>
                <a:gd name="T33" fmla="*/ 521 h 1439"/>
                <a:gd name="T34" fmla="*/ 856 w 989"/>
                <a:gd name="T35" fmla="*/ 471 h 1439"/>
                <a:gd name="T36" fmla="*/ 918 w 989"/>
                <a:gd name="T37" fmla="*/ 417 h 1439"/>
                <a:gd name="T38" fmla="*/ 953 w 989"/>
                <a:gd name="T39" fmla="*/ 379 h 1439"/>
                <a:gd name="T40" fmla="*/ 984 w 989"/>
                <a:gd name="T41" fmla="*/ 334 h 1439"/>
                <a:gd name="T42" fmla="*/ 988 w 989"/>
                <a:gd name="T43" fmla="*/ 274 h 1439"/>
                <a:gd name="T44" fmla="*/ 972 w 989"/>
                <a:gd name="T45" fmla="*/ 214 h 1439"/>
                <a:gd name="T46" fmla="*/ 953 w 989"/>
                <a:gd name="T47" fmla="*/ 167 h 1439"/>
                <a:gd name="T48" fmla="*/ 920 w 989"/>
                <a:gd name="T49" fmla="*/ 126 h 1439"/>
                <a:gd name="T50" fmla="*/ 875 w 989"/>
                <a:gd name="T51" fmla="*/ 85 h 1439"/>
                <a:gd name="T52" fmla="*/ 828 w 989"/>
                <a:gd name="T53" fmla="*/ 50 h 1439"/>
                <a:gd name="T54" fmla="*/ 803 w 989"/>
                <a:gd name="T55" fmla="*/ 29 h 1439"/>
                <a:gd name="T56" fmla="*/ 756 w 989"/>
                <a:gd name="T57" fmla="*/ 0 h 1439"/>
                <a:gd name="T58" fmla="*/ 588 w 989"/>
                <a:gd name="T59" fmla="*/ 61 h 1439"/>
                <a:gd name="T60" fmla="*/ 649 w 989"/>
                <a:gd name="T61" fmla="*/ 104 h 1439"/>
                <a:gd name="T62" fmla="*/ 694 w 989"/>
                <a:gd name="T63" fmla="*/ 145 h 1439"/>
                <a:gd name="T64" fmla="*/ 739 w 989"/>
                <a:gd name="T65" fmla="*/ 182 h 1439"/>
                <a:gd name="T66" fmla="*/ 780 w 989"/>
                <a:gd name="T67" fmla="*/ 223 h 1439"/>
                <a:gd name="T68" fmla="*/ 803 w 989"/>
                <a:gd name="T69" fmla="*/ 272 h 1439"/>
                <a:gd name="T70" fmla="*/ 787 w 989"/>
                <a:gd name="T71" fmla="*/ 323 h 1439"/>
                <a:gd name="T72" fmla="*/ 729 w 989"/>
                <a:gd name="T73" fmla="*/ 369 h 1439"/>
                <a:gd name="T74" fmla="*/ 639 w 989"/>
                <a:gd name="T75" fmla="*/ 413 h 1439"/>
                <a:gd name="T76" fmla="*/ 212 w 989"/>
                <a:gd name="T77" fmla="*/ 589 h 1439"/>
                <a:gd name="T78" fmla="*/ 160 w 989"/>
                <a:gd name="T79" fmla="*/ 608 h 1439"/>
                <a:gd name="T80" fmla="*/ 88 w 989"/>
                <a:gd name="T81" fmla="*/ 653 h 1439"/>
                <a:gd name="T82" fmla="*/ 43 w 989"/>
                <a:gd name="T83" fmla="*/ 698 h 1439"/>
                <a:gd name="T84" fmla="*/ 9 w 989"/>
                <a:gd name="T85" fmla="*/ 755 h 1439"/>
                <a:gd name="T86" fmla="*/ 0 w 989"/>
                <a:gd name="T87" fmla="*/ 820 h 1439"/>
                <a:gd name="T88" fmla="*/ 10 w 989"/>
                <a:gd name="T89" fmla="*/ 872 h 1439"/>
                <a:gd name="T90" fmla="*/ 40 w 989"/>
                <a:gd name="T91" fmla="*/ 914 h 1439"/>
                <a:gd name="T92" fmla="*/ 84 w 989"/>
                <a:gd name="T93" fmla="*/ 949 h 1439"/>
                <a:gd name="T94" fmla="*/ 159 w 989"/>
                <a:gd name="T95" fmla="*/ 999 h 1439"/>
                <a:gd name="T96" fmla="*/ 487 w 989"/>
                <a:gd name="T97" fmla="*/ 1164 h 1439"/>
                <a:gd name="T98" fmla="*/ 530 w 989"/>
                <a:gd name="T99" fmla="*/ 1197 h 1439"/>
                <a:gd name="T100" fmla="*/ 569 w 989"/>
                <a:gd name="T101" fmla="*/ 1236 h 1439"/>
                <a:gd name="T102" fmla="*/ 557 w 989"/>
                <a:gd name="T103" fmla="*/ 1292 h 1439"/>
                <a:gd name="T104" fmla="*/ 502 w 989"/>
                <a:gd name="T105" fmla="*/ 1354 h 1439"/>
                <a:gd name="T106" fmla="*/ 434 w 989"/>
                <a:gd name="T107" fmla="*/ 1394 h 1439"/>
                <a:gd name="T108" fmla="*/ 525 w 989"/>
                <a:gd name="T109" fmla="*/ 1438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9" h="1439">
                  <a:moveTo>
                    <a:pt x="525" y="1438"/>
                  </a:moveTo>
                  <a:lnTo>
                    <a:pt x="582" y="1409"/>
                  </a:lnTo>
                  <a:lnTo>
                    <a:pt x="647" y="1355"/>
                  </a:lnTo>
                  <a:lnTo>
                    <a:pt x="670" y="1304"/>
                  </a:lnTo>
                  <a:lnTo>
                    <a:pt x="686" y="1255"/>
                  </a:lnTo>
                  <a:lnTo>
                    <a:pt x="677" y="1198"/>
                  </a:lnTo>
                  <a:lnTo>
                    <a:pt x="637" y="1125"/>
                  </a:lnTo>
                  <a:lnTo>
                    <a:pt x="609" y="1092"/>
                  </a:lnTo>
                  <a:lnTo>
                    <a:pt x="569" y="1063"/>
                  </a:lnTo>
                  <a:lnTo>
                    <a:pt x="259" y="905"/>
                  </a:lnTo>
                  <a:lnTo>
                    <a:pt x="201" y="863"/>
                  </a:lnTo>
                  <a:lnTo>
                    <a:pt x="177" y="843"/>
                  </a:lnTo>
                  <a:lnTo>
                    <a:pt x="160" y="800"/>
                  </a:lnTo>
                  <a:lnTo>
                    <a:pt x="171" y="766"/>
                  </a:lnTo>
                  <a:lnTo>
                    <a:pt x="215" y="738"/>
                  </a:lnTo>
                  <a:lnTo>
                    <a:pt x="294" y="709"/>
                  </a:lnTo>
                  <a:lnTo>
                    <a:pt x="780" y="521"/>
                  </a:lnTo>
                  <a:lnTo>
                    <a:pt x="856" y="471"/>
                  </a:lnTo>
                  <a:lnTo>
                    <a:pt x="918" y="417"/>
                  </a:lnTo>
                  <a:lnTo>
                    <a:pt x="953" y="379"/>
                  </a:lnTo>
                  <a:lnTo>
                    <a:pt x="984" y="334"/>
                  </a:lnTo>
                  <a:lnTo>
                    <a:pt x="988" y="274"/>
                  </a:lnTo>
                  <a:lnTo>
                    <a:pt x="972" y="214"/>
                  </a:lnTo>
                  <a:lnTo>
                    <a:pt x="953" y="167"/>
                  </a:lnTo>
                  <a:lnTo>
                    <a:pt x="920" y="126"/>
                  </a:lnTo>
                  <a:lnTo>
                    <a:pt x="875" y="85"/>
                  </a:lnTo>
                  <a:lnTo>
                    <a:pt x="828" y="50"/>
                  </a:lnTo>
                  <a:lnTo>
                    <a:pt x="803" y="29"/>
                  </a:lnTo>
                  <a:lnTo>
                    <a:pt x="756" y="0"/>
                  </a:lnTo>
                  <a:lnTo>
                    <a:pt x="588" y="61"/>
                  </a:lnTo>
                  <a:lnTo>
                    <a:pt x="649" y="104"/>
                  </a:lnTo>
                  <a:lnTo>
                    <a:pt x="694" y="145"/>
                  </a:lnTo>
                  <a:lnTo>
                    <a:pt x="739" y="182"/>
                  </a:lnTo>
                  <a:lnTo>
                    <a:pt x="780" y="223"/>
                  </a:lnTo>
                  <a:lnTo>
                    <a:pt x="803" y="272"/>
                  </a:lnTo>
                  <a:lnTo>
                    <a:pt x="787" y="323"/>
                  </a:lnTo>
                  <a:lnTo>
                    <a:pt x="729" y="369"/>
                  </a:lnTo>
                  <a:lnTo>
                    <a:pt x="639" y="413"/>
                  </a:lnTo>
                  <a:lnTo>
                    <a:pt x="212" y="589"/>
                  </a:lnTo>
                  <a:lnTo>
                    <a:pt x="160" y="608"/>
                  </a:lnTo>
                  <a:lnTo>
                    <a:pt x="88" y="653"/>
                  </a:lnTo>
                  <a:lnTo>
                    <a:pt x="43" y="698"/>
                  </a:lnTo>
                  <a:lnTo>
                    <a:pt x="9" y="755"/>
                  </a:lnTo>
                  <a:lnTo>
                    <a:pt x="0" y="820"/>
                  </a:lnTo>
                  <a:lnTo>
                    <a:pt x="10" y="872"/>
                  </a:lnTo>
                  <a:lnTo>
                    <a:pt x="40" y="914"/>
                  </a:lnTo>
                  <a:lnTo>
                    <a:pt x="84" y="949"/>
                  </a:lnTo>
                  <a:lnTo>
                    <a:pt x="159" y="999"/>
                  </a:lnTo>
                  <a:lnTo>
                    <a:pt x="487" y="1164"/>
                  </a:lnTo>
                  <a:lnTo>
                    <a:pt x="530" y="1197"/>
                  </a:lnTo>
                  <a:lnTo>
                    <a:pt x="569" y="1236"/>
                  </a:lnTo>
                  <a:lnTo>
                    <a:pt x="557" y="1292"/>
                  </a:lnTo>
                  <a:lnTo>
                    <a:pt x="502" y="1354"/>
                  </a:lnTo>
                  <a:lnTo>
                    <a:pt x="434" y="1394"/>
                  </a:lnTo>
                  <a:lnTo>
                    <a:pt x="525" y="14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8" name="Freeform 14"/>
            <p:cNvSpPr>
              <a:spLocks/>
            </p:cNvSpPr>
            <p:nvPr/>
          </p:nvSpPr>
          <p:spPr bwMode="auto">
            <a:xfrm>
              <a:off x="2100" y="1162"/>
              <a:ext cx="669" cy="582"/>
            </a:xfrm>
            <a:custGeom>
              <a:avLst/>
              <a:gdLst>
                <a:gd name="T0" fmla="*/ 668 w 669"/>
                <a:gd name="T1" fmla="*/ 553 h 582"/>
                <a:gd name="T2" fmla="*/ 668 w 669"/>
                <a:gd name="T3" fmla="*/ 450 h 582"/>
                <a:gd name="T4" fmla="*/ 562 w 669"/>
                <a:gd name="T5" fmla="*/ 435 h 582"/>
                <a:gd name="T6" fmla="*/ 448 w 669"/>
                <a:gd name="T7" fmla="*/ 420 h 582"/>
                <a:gd name="T8" fmla="*/ 367 w 669"/>
                <a:gd name="T9" fmla="*/ 400 h 582"/>
                <a:gd name="T10" fmla="*/ 314 w 669"/>
                <a:gd name="T11" fmla="*/ 378 h 582"/>
                <a:gd name="T12" fmla="*/ 257 w 669"/>
                <a:gd name="T13" fmla="*/ 349 h 582"/>
                <a:gd name="T14" fmla="*/ 220 w 669"/>
                <a:gd name="T15" fmla="*/ 314 h 582"/>
                <a:gd name="T16" fmla="*/ 193 w 669"/>
                <a:gd name="T17" fmla="*/ 274 h 582"/>
                <a:gd name="T18" fmla="*/ 180 w 669"/>
                <a:gd name="T19" fmla="*/ 231 h 582"/>
                <a:gd name="T20" fmla="*/ 180 w 669"/>
                <a:gd name="T21" fmla="*/ 189 h 582"/>
                <a:gd name="T22" fmla="*/ 193 w 669"/>
                <a:gd name="T23" fmla="*/ 165 h 582"/>
                <a:gd name="T24" fmla="*/ 209 w 669"/>
                <a:gd name="T25" fmla="*/ 143 h 582"/>
                <a:gd name="T26" fmla="*/ 255 w 669"/>
                <a:gd name="T27" fmla="*/ 127 h 582"/>
                <a:gd name="T28" fmla="*/ 297 w 669"/>
                <a:gd name="T29" fmla="*/ 127 h 582"/>
                <a:gd name="T30" fmla="*/ 345 w 669"/>
                <a:gd name="T31" fmla="*/ 141 h 582"/>
                <a:gd name="T32" fmla="*/ 396 w 669"/>
                <a:gd name="T33" fmla="*/ 156 h 582"/>
                <a:gd name="T34" fmla="*/ 448 w 669"/>
                <a:gd name="T35" fmla="*/ 163 h 582"/>
                <a:gd name="T36" fmla="*/ 477 w 669"/>
                <a:gd name="T37" fmla="*/ 125 h 582"/>
                <a:gd name="T38" fmla="*/ 464 w 669"/>
                <a:gd name="T39" fmla="*/ 86 h 582"/>
                <a:gd name="T40" fmla="*/ 415 w 669"/>
                <a:gd name="T41" fmla="*/ 42 h 582"/>
                <a:gd name="T42" fmla="*/ 363 w 669"/>
                <a:gd name="T43" fmla="*/ 18 h 582"/>
                <a:gd name="T44" fmla="*/ 319 w 669"/>
                <a:gd name="T45" fmla="*/ 7 h 582"/>
                <a:gd name="T46" fmla="*/ 273 w 669"/>
                <a:gd name="T47" fmla="*/ 2 h 582"/>
                <a:gd name="T48" fmla="*/ 222 w 669"/>
                <a:gd name="T49" fmla="*/ 0 h 582"/>
                <a:gd name="T50" fmla="*/ 176 w 669"/>
                <a:gd name="T51" fmla="*/ 4 h 582"/>
                <a:gd name="T52" fmla="*/ 136 w 669"/>
                <a:gd name="T53" fmla="*/ 15 h 582"/>
                <a:gd name="T54" fmla="*/ 86 w 669"/>
                <a:gd name="T55" fmla="*/ 33 h 582"/>
                <a:gd name="T56" fmla="*/ 50 w 669"/>
                <a:gd name="T57" fmla="*/ 66 h 582"/>
                <a:gd name="T58" fmla="*/ 22 w 669"/>
                <a:gd name="T59" fmla="*/ 99 h 582"/>
                <a:gd name="T60" fmla="*/ 6 w 669"/>
                <a:gd name="T61" fmla="*/ 145 h 582"/>
                <a:gd name="T62" fmla="*/ 0 w 669"/>
                <a:gd name="T63" fmla="*/ 189 h 582"/>
                <a:gd name="T64" fmla="*/ 9 w 669"/>
                <a:gd name="T65" fmla="*/ 237 h 582"/>
                <a:gd name="T66" fmla="*/ 22 w 669"/>
                <a:gd name="T67" fmla="*/ 285 h 582"/>
                <a:gd name="T68" fmla="*/ 50 w 669"/>
                <a:gd name="T69" fmla="*/ 330 h 582"/>
                <a:gd name="T70" fmla="*/ 81 w 669"/>
                <a:gd name="T71" fmla="*/ 375 h 582"/>
                <a:gd name="T72" fmla="*/ 125 w 669"/>
                <a:gd name="T73" fmla="*/ 419 h 582"/>
                <a:gd name="T74" fmla="*/ 169 w 669"/>
                <a:gd name="T75" fmla="*/ 457 h 582"/>
                <a:gd name="T76" fmla="*/ 217 w 669"/>
                <a:gd name="T77" fmla="*/ 488 h 582"/>
                <a:gd name="T78" fmla="*/ 266 w 669"/>
                <a:gd name="T79" fmla="*/ 514 h 582"/>
                <a:gd name="T80" fmla="*/ 310 w 669"/>
                <a:gd name="T81" fmla="*/ 534 h 582"/>
                <a:gd name="T82" fmla="*/ 369 w 669"/>
                <a:gd name="T83" fmla="*/ 549 h 582"/>
                <a:gd name="T84" fmla="*/ 437 w 669"/>
                <a:gd name="T85" fmla="*/ 568 h 582"/>
                <a:gd name="T86" fmla="*/ 516 w 669"/>
                <a:gd name="T87" fmla="*/ 581 h 582"/>
                <a:gd name="T88" fmla="*/ 595 w 669"/>
                <a:gd name="T89" fmla="*/ 577 h 582"/>
                <a:gd name="T90" fmla="*/ 668 w 669"/>
                <a:gd name="T91" fmla="*/ 55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9" h="582">
                  <a:moveTo>
                    <a:pt x="668" y="553"/>
                  </a:moveTo>
                  <a:lnTo>
                    <a:pt x="668" y="450"/>
                  </a:lnTo>
                  <a:lnTo>
                    <a:pt x="562" y="435"/>
                  </a:lnTo>
                  <a:lnTo>
                    <a:pt x="448" y="420"/>
                  </a:lnTo>
                  <a:lnTo>
                    <a:pt x="367" y="400"/>
                  </a:lnTo>
                  <a:lnTo>
                    <a:pt x="314" y="378"/>
                  </a:lnTo>
                  <a:lnTo>
                    <a:pt x="257" y="349"/>
                  </a:lnTo>
                  <a:lnTo>
                    <a:pt x="220" y="314"/>
                  </a:lnTo>
                  <a:lnTo>
                    <a:pt x="193" y="274"/>
                  </a:lnTo>
                  <a:lnTo>
                    <a:pt x="180" y="231"/>
                  </a:lnTo>
                  <a:lnTo>
                    <a:pt x="180" y="189"/>
                  </a:lnTo>
                  <a:lnTo>
                    <a:pt x="193" y="165"/>
                  </a:lnTo>
                  <a:lnTo>
                    <a:pt x="209" y="143"/>
                  </a:lnTo>
                  <a:lnTo>
                    <a:pt x="255" y="127"/>
                  </a:lnTo>
                  <a:lnTo>
                    <a:pt x="297" y="127"/>
                  </a:lnTo>
                  <a:lnTo>
                    <a:pt x="345" y="141"/>
                  </a:lnTo>
                  <a:lnTo>
                    <a:pt x="396" y="156"/>
                  </a:lnTo>
                  <a:lnTo>
                    <a:pt x="448" y="163"/>
                  </a:lnTo>
                  <a:lnTo>
                    <a:pt x="477" y="125"/>
                  </a:lnTo>
                  <a:lnTo>
                    <a:pt x="464" y="86"/>
                  </a:lnTo>
                  <a:lnTo>
                    <a:pt x="415" y="42"/>
                  </a:lnTo>
                  <a:lnTo>
                    <a:pt x="363" y="18"/>
                  </a:lnTo>
                  <a:lnTo>
                    <a:pt x="319" y="7"/>
                  </a:lnTo>
                  <a:lnTo>
                    <a:pt x="273" y="2"/>
                  </a:lnTo>
                  <a:lnTo>
                    <a:pt x="222" y="0"/>
                  </a:lnTo>
                  <a:lnTo>
                    <a:pt x="176" y="4"/>
                  </a:lnTo>
                  <a:lnTo>
                    <a:pt x="136" y="15"/>
                  </a:lnTo>
                  <a:lnTo>
                    <a:pt x="86" y="33"/>
                  </a:lnTo>
                  <a:lnTo>
                    <a:pt x="50" y="66"/>
                  </a:lnTo>
                  <a:lnTo>
                    <a:pt x="22" y="99"/>
                  </a:lnTo>
                  <a:lnTo>
                    <a:pt x="6" y="145"/>
                  </a:lnTo>
                  <a:lnTo>
                    <a:pt x="0" y="189"/>
                  </a:lnTo>
                  <a:lnTo>
                    <a:pt x="9" y="237"/>
                  </a:lnTo>
                  <a:lnTo>
                    <a:pt x="22" y="285"/>
                  </a:lnTo>
                  <a:lnTo>
                    <a:pt x="50" y="330"/>
                  </a:lnTo>
                  <a:lnTo>
                    <a:pt x="81" y="375"/>
                  </a:lnTo>
                  <a:lnTo>
                    <a:pt x="125" y="419"/>
                  </a:lnTo>
                  <a:lnTo>
                    <a:pt x="169" y="457"/>
                  </a:lnTo>
                  <a:lnTo>
                    <a:pt x="217" y="488"/>
                  </a:lnTo>
                  <a:lnTo>
                    <a:pt x="266" y="514"/>
                  </a:lnTo>
                  <a:lnTo>
                    <a:pt x="310" y="534"/>
                  </a:lnTo>
                  <a:lnTo>
                    <a:pt x="369" y="549"/>
                  </a:lnTo>
                  <a:lnTo>
                    <a:pt x="437" y="568"/>
                  </a:lnTo>
                  <a:lnTo>
                    <a:pt x="516" y="581"/>
                  </a:lnTo>
                  <a:lnTo>
                    <a:pt x="595" y="577"/>
                  </a:lnTo>
                  <a:lnTo>
                    <a:pt x="668" y="55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9" name="Freeform 15"/>
            <p:cNvSpPr>
              <a:spLocks/>
            </p:cNvSpPr>
            <p:nvPr/>
          </p:nvSpPr>
          <p:spPr bwMode="auto">
            <a:xfrm>
              <a:off x="1365" y="583"/>
              <a:ext cx="1413" cy="549"/>
            </a:xfrm>
            <a:custGeom>
              <a:avLst/>
              <a:gdLst>
                <a:gd name="T0" fmla="*/ 1412 w 1413"/>
                <a:gd name="T1" fmla="*/ 548 h 549"/>
                <a:gd name="T2" fmla="*/ 1316 w 1413"/>
                <a:gd name="T3" fmla="*/ 537 h 549"/>
                <a:gd name="T4" fmla="*/ 1237 w 1413"/>
                <a:gd name="T5" fmla="*/ 524 h 549"/>
                <a:gd name="T6" fmla="*/ 1179 w 1413"/>
                <a:gd name="T7" fmla="*/ 511 h 549"/>
                <a:gd name="T8" fmla="*/ 1118 w 1413"/>
                <a:gd name="T9" fmla="*/ 499 h 549"/>
                <a:gd name="T10" fmla="*/ 1060 w 1413"/>
                <a:gd name="T11" fmla="*/ 493 h 549"/>
                <a:gd name="T12" fmla="*/ 1000 w 1413"/>
                <a:gd name="T13" fmla="*/ 495 h 549"/>
                <a:gd name="T14" fmla="*/ 939 w 1413"/>
                <a:gd name="T15" fmla="*/ 499 h 549"/>
                <a:gd name="T16" fmla="*/ 894 w 1413"/>
                <a:gd name="T17" fmla="*/ 482 h 549"/>
                <a:gd name="T18" fmla="*/ 962 w 1413"/>
                <a:gd name="T19" fmla="*/ 440 h 549"/>
                <a:gd name="T20" fmla="*/ 1005 w 1413"/>
                <a:gd name="T21" fmla="*/ 411 h 549"/>
                <a:gd name="T22" fmla="*/ 1043 w 1413"/>
                <a:gd name="T23" fmla="*/ 381 h 549"/>
                <a:gd name="T24" fmla="*/ 1069 w 1413"/>
                <a:gd name="T25" fmla="*/ 348 h 549"/>
                <a:gd name="T26" fmla="*/ 962 w 1413"/>
                <a:gd name="T27" fmla="*/ 383 h 549"/>
                <a:gd name="T28" fmla="*/ 855 w 1413"/>
                <a:gd name="T29" fmla="*/ 418 h 549"/>
                <a:gd name="T30" fmla="*/ 783 w 1413"/>
                <a:gd name="T31" fmla="*/ 436 h 549"/>
                <a:gd name="T32" fmla="*/ 670 w 1413"/>
                <a:gd name="T33" fmla="*/ 449 h 549"/>
                <a:gd name="T34" fmla="*/ 597 w 1413"/>
                <a:gd name="T35" fmla="*/ 449 h 549"/>
                <a:gd name="T36" fmla="*/ 531 w 1413"/>
                <a:gd name="T37" fmla="*/ 444 h 549"/>
                <a:gd name="T38" fmla="*/ 486 w 1413"/>
                <a:gd name="T39" fmla="*/ 427 h 549"/>
                <a:gd name="T40" fmla="*/ 459 w 1413"/>
                <a:gd name="T41" fmla="*/ 407 h 549"/>
                <a:gd name="T42" fmla="*/ 527 w 1413"/>
                <a:gd name="T43" fmla="*/ 389 h 549"/>
                <a:gd name="T44" fmla="*/ 572 w 1413"/>
                <a:gd name="T45" fmla="*/ 365 h 549"/>
                <a:gd name="T46" fmla="*/ 599 w 1413"/>
                <a:gd name="T47" fmla="*/ 339 h 549"/>
                <a:gd name="T48" fmla="*/ 634 w 1413"/>
                <a:gd name="T49" fmla="*/ 308 h 549"/>
                <a:gd name="T50" fmla="*/ 544 w 1413"/>
                <a:gd name="T51" fmla="*/ 334 h 549"/>
                <a:gd name="T52" fmla="*/ 463 w 1413"/>
                <a:gd name="T53" fmla="*/ 348 h 549"/>
                <a:gd name="T54" fmla="*/ 378 w 1413"/>
                <a:gd name="T55" fmla="*/ 356 h 549"/>
                <a:gd name="T56" fmla="*/ 303 w 1413"/>
                <a:gd name="T57" fmla="*/ 352 h 549"/>
                <a:gd name="T58" fmla="*/ 254 w 1413"/>
                <a:gd name="T59" fmla="*/ 334 h 549"/>
                <a:gd name="T60" fmla="*/ 233 w 1413"/>
                <a:gd name="T61" fmla="*/ 312 h 549"/>
                <a:gd name="T62" fmla="*/ 281 w 1413"/>
                <a:gd name="T63" fmla="*/ 291 h 549"/>
                <a:gd name="T64" fmla="*/ 313 w 1413"/>
                <a:gd name="T65" fmla="*/ 269 h 549"/>
                <a:gd name="T66" fmla="*/ 341 w 1413"/>
                <a:gd name="T67" fmla="*/ 244 h 549"/>
                <a:gd name="T68" fmla="*/ 339 w 1413"/>
                <a:gd name="T69" fmla="*/ 229 h 549"/>
                <a:gd name="T70" fmla="*/ 262 w 1413"/>
                <a:gd name="T71" fmla="*/ 246 h 549"/>
                <a:gd name="T72" fmla="*/ 179 w 1413"/>
                <a:gd name="T73" fmla="*/ 255 h 549"/>
                <a:gd name="T74" fmla="*/ 109 w 1413"/>
                <a:gd name="T75" fmla="*/ 254 h 549"/>
                <a:gd name="T76" fmla="*/ 51 w 1413"/>
                <a:gd name="T77" fmla="*/ 244 h 549"/>
                <a:gd name="T78" fmla="*/ 19 w 1413"/>
                <a:gd name="T79" fmla="*/ 229 h 549"/>
                <a:gd name="T80" fmla="*/ 0 w 1413"/>
                <a:gd name="T81" fmla="*/ 205 h 549"/>
                <a:gd name="T82" fmla="*/ 120 w 1413"/>
                <a:gd name="T83" fmla="*/ 187 h 549"/>
                <a:gd name="T84" fmla="*/ 309 w 1413"/>
                <a:gd name="T85" fmla="*/ 156 h 549"/>
                <a:gd name="T86" fmla="*/ 544 w 1413"/>
                <a:gd name="T87" fmla="*/ 119 h 549"/>
                <a:gd name="T88" fmla="*/ 742 w 1413"/>
                <a:gd name="T89" fmla="*/ 71 h 549"/>
                <a:gd name="T90" fmla="*/ 926 w 1413"/>
                <a:gd name="T91" fmla="*/ 26 h 549"/>
                <a:gd name="T92" fmla="*/ 1020 w 1413"/>
                <a:gd name="T93" fmla="*/ 9 h 549"/>
                <a:gd name="T94" fmla="*/ 1098 w 1413"/>
                <a:gd name="T95" fmla="*/ 0 h 549"/>
                <a:gd name="T96" fmla="*/ 1165 w 1413"/>
                <a:gd name="T97" fmla="*/ 2 h 549"/>
                <a:gd name="T98" fmla="*/ 1211 w 1413"/>
                <a:gd name="T99" fmla="*/ 7 h 549"/>
                <a:gd name="T100" fmla="*/ 1254 w 1413"/>
                <a:gd name="T101" fmla="*/ 27 h 549"/>
                <a:gd name="T102" fmla="*/ 1288 w 1413"/>
                <a:gd name="T103" fmla="*/ 71 h 549"/>
                <a:gd name="T104" fmla="*/ 1301 w 1413"/>
                <a:gd name="T105" fmla="*/ 117 h 549"/>
                <a:gd name="T106" fmla="*/ 1316 w 1413"/>
                <a:gd name="T107" fmla="*/ 148 h 549"/>
                <a:gd name="T108" fmla="*/ 1344 w 1413"/>
                <a:gd name="T109" fmla="*/ 159 h 549"/>
                <a:gd name="T110" fmla="*/ 1384 w 1413"/>
                <a:gd name="T111" fmla="*/ 156 h 549"/>
                <a:gd name="T112" fmla="*/ 1412 w 1413"/>
                <a:gd name="T113" fmla="*/ 145 h 549"/>
                <a:gd name="T114" fmla="*/ 1412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1412" y="548"/>
                  </a:moveTo>
                  <a:lnTo>
                    <a:pt x="1316" y="537"/>
                  </a:lnTo>
                  <a:lnTo>
                    <a:pt x="1237" y="524"/>
                  </a:lnTo>
                  <a:lnTo>
                    <a:pt x="1179" y="511"/>
                  </a:lnTo>
                  <a:lnTo>
                    <a:pt x="1118" y="499"/>
                  </a:lnTo>
                  <a:lnTo>
                    <a:pt x="1060" y="493"/>
                  </a:lnTo>
                  <a:lnTo>
                    <a:pt x="1000" y="495"/>
                  </a:lnTo>
                  <a:lnTo>
                    <a:pt x="939" y="499"/>
                  </a:lnTo>
                  <a:lnTo>
                    <a:pt x="894" y="482"/>
                  </a:lnTo>
                  <a:lnTo>
                    <a:pt x="962" y="440"/>
                  </a:lnTo>
                  <a:lnTo>
                    <a:pt x="1005" y="411"/>
                  </a:lnTo>
                  <a:lnTo>
                    <a:pt x="1043" y="381"/>
                  </a:lnTo>
                  <a:lnTo>
                    <a:pt x="1069" y="348"/>
                  </a:lnTo>
                  <a:lnTo>
                    <a:pt x="962" y="383"/>
                  </a:lnTo>
                  <a:lnTo>
                    <a:pt x="855" y="418"/>
                  </a:lnTo>
                  <a:lnTo>
                    <a:pt x="783" y="436"/>
                  </a:lnTo>
                  <a:lnTo>
                    <a:pt x="670" y="449"/>
                  </a:lnTo>
                  <a:lnTo>
                    <a:pt x="597" y="449"/>
                  </a:lnTo>
                  <a:lnTo>
                    <a:pt x="531" y="444"/>
                  </a:lnTo>
                  <a:lnTo>
                    <a:pt x="486" y="427"/>
                  </a:lnTo>
                  <a:lnTo>
                    <a:pt x="459" y="407"/>
                  </a:lnTo>
                  <a:lnTo>
                    <a:pt x="527" y="389"/>
                  </a:lnTo>
                  <a:lnTo>
                    <a:pt x="572" y="365"/>
                  </a:lnTo>
                  <a:lnTo>
                    <a:pt x="599" y="339"/>
                  </a:lnTo>
                  <a:lnTo>
                    <a:pt x="634" y="308"/>
                  </a:lnTo>
                  <a:lnTo>
                    <a:pt x="544" y="334"/>
                  </a:lnTo>
                  <a:lnTo>
                    <a:pt x="463" y="348"/>
                  </a:lnTo>
                  <a:lnTo>
                    <a:pt x="378" y="356"/>
                  </a:lnTo>
                  <a:lnTo>
                    <a:pt x="303" y="352"/>
                  </a:lnTo>
                  <a:lnTo>
                    <a:pt x="254" y="334"/>
                  </a:lnTo>
                  <a:lnTo>
                    <a:pt x="233" y="312"/>
                  </a:lnTo>
                  <a:lnTo>
                    <a:pt x="281" y="291"/>
                  </a:lnTo>
                  <a:lnTo>
                    <a:pt x="313" y="269"/>
                  </a:lnTo>
                  <a:lnTo>
                    <a:pt x="341" y="244"/>
                  </a:lnTo>
                  <a:lnTo>
                    <a:pt x="339" y="229"/>
                  </a:lnTo>
                  <a:lnTo>
                    <a:pt x="262" y="246"/>
                  </a:lnTo>
                  <a:lnTo>
                    <a:pt x="179" y="255"/>
                  </a:lnTo>
                  <a:lnTo>
                    <a:pt x="109" y="254"/>
                  </a:lnTo>
                  <a:lnTo>
                    <a:pt x="51" y="244"/>
                  </a:lnTo>
                  <a:lnTo>
                    <a:pt x="19" y="229"/>
                  </a:lnTo>
                  <a:lnTo>
                    <a:pt x="0" y="205"/>
                  </a:lnTo>
                  <a:lnTo>
                    <a:pt x="120" y="187"/>
                  </a:lnTo>
                  <a:lnTo>
                    <a:pt x="309" y="156"/>
                  </a:lnTo>
                  <a:lnTo>
                    <a:pt x="544" y="119"/>
                  </a:lnTo>
                  <a:lnTo>
                    <a:pt x="742" y="71"/>
                  </a:lnTo>
                  <a:lnTo>
                    <a:pt x="926" y="26"/>
                  </a:lnTo>
                  <a:lnTo>
                    <a:pt x="1020" y="9"/>
                  </a:lnTo>
                  <a:lnTo>
                    <a:pt x="1098" y="0"/>
                  </a:lnTo>
                  <a:lnTo>
                    <a:pt x="1165" y="2"/>
                  </a:lnTo>
                  <a:lnTo>
                    <a:pt x="1211" y="7"/>
                  </a:lnTo>
                  <a:lnTo>
                    <a:pt x="1254" y="27"/>
                  </a:lnTo>
                  <a:lnTo>
                    <a:pt x="1288" y="71"/>
                  </a:lnTo>
                  <a:lnTo>
                    <a:pt x="1301" y="117"/>
                  </a:lnTo>
                  <a:lnTo>
                    <a:pt x="1316" y="148"/>
                  </a:lnTo>
                  <a:lnTo>
                    <a:pt x="1344" y="159"/>
                  </a:lnTo>
                  <a:lnTo>
                    <a:pt x="1384" y="156"/>
                  </a:lnTo>
                  <a:lnTo>
                    <a:pt x="1412" y="145"/>
                  </a:lnTo>
                  <a:lnTo>
                    <a:pt x="1412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2785" y="355"/>
              <a:ext cx="187" cy="1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41" name="Freeform 17"/>
            <p:cNvSpPr>
              <a:spLocks/>
            </p:cNvSpPr>
            <p:nvPr/>
          </p:nvSpPr>
          <p:spPr bwMode="auto">
            <a:xfrm>
              <a:off x="2976" y="583"/>
              <a:ext cx="1413" cy="549"/>
            </a:xfrm>
            <a:custGeom>
              <a:avLst/>
              <a:gdLst>
                <a:gd name="T0" fmla="*/ 0 w 1413"/>
                <a:gd name="T1" fmla="*/ 548 h 549"/>
                <a:gd name="T2" fmla="*/ 96 w 1413"/>
                <a:gd name="T3" fmla="*/ 537 h 549"/>
                <a:gd name="T4" fmla="*/ 175 w 1413"/>
                <a:gd name="T5" fmla="*/ 524 h 549"/>
                <a:gd name="T6" fmla="*/ 233 w 1413"/>
                <a:gd name="T7" fmla="*/ 511 h 549"/>
                <a:gd name="T8" fmla="*/ 294 w 1413"/>
                <a:gd name="T9" fmla="*/ 499 h 549"/>
                <a:gd name="T10" fmla="*/ 352 w 1413"/>
                <a:gd name="T11" fmla="*/ 493 h 549"/>
                <a:gd name="T12" fmla="*/ 412 w 1413"/>
                <a:gd name="T13" fmla="*/ 495 h 549"/>
                <a:gd name="T14" fmla="*/ 473 w 1413"/>
                <a:gd name="T15" fmla="*/ 499 h 549"/>
                <a:gd name="T16" fmla="*/ 518 w 1413"/>
                <a:gd name="T17" fmla="*/ 482 h 549"/>
                <a:gd name="T18" fmla="*/ 450 w 1413"/>
                <a:gd name="T19" fmla="*/ 440 h 549"/>
                <a:gd name="T20" fmla="*/ 407 w 1413"/>
                <a:gd name="T21" fmla="*/ 411 h 549"/>
                <a:gd name="T22" fmla="*/ 369 w 1413"/>
                <a:gd name="T23" fmla="*/ 381 h 549"/>
                <a:gd name="T24" fmla="*/ 343 w 1413"/>
                <a:gd name="T25" fmla="*/ 348 h 549"/>
                <a:gd name="T26" fmla="*/ 450 w 1413"/>
                <a:gd name="T27" fmla="*/ 383 h 549"/>
                <a:gd name="T28" fmla="*/ 557 w 1413"/>
                <a:gd name="T29" fmla="*/ 418 h 549"/>
                <a:gd name="T30" fmla="*/ 629 w 1413"/>
                <a:gd name="T31" fmla="*/ 436 h 549"/>
                <a:gd name="T32" fmla="*/ 742 w 1413"/>
                <a:gd name="T33" fmla="*/ 449 h 549"/>
                <a:gd name="T34" fmla="*/ 815 w 1413"/>
                <a:gd name="T35" fmla="*/ 449 h 549"/>
                <a:gd name="T36" fmla="*/ 881 w 1413"/>
                <a:gd name="T37" fmla="*/ 444 h 549"/>
                <a:gd name="T38" fmla="*/ 926 w 1413"/>
                <a:gd name="T39" fmla="*/ 427 h 549"/>
                <a:gd name="T40" fmla="*/ 953 w 1413"/>
                <a:gd name="T41" fmla="*/ 407 h 549"/>
                <a:gd name="T42" fmla="*/ 885 w 1413"/>
                <a:gd name="T43" fmla="*/ 389 h 549"/>
                <a:gd name="T44" fmla="*/ 840 w 1413"/>
                <a:gd name="T45" fmla="*/ 365 h 549"/>
                <a:gd name="T46" fmla="*/ 809 w 1413"/>
                <a:gd name="T47" fmla="*/ 339 h 549"/>
                <a:gd name="T48" fmla="*/ 778 w 1413"/>
                <a:gd name="T49" fmla="*/ 308 h 549"/>
                <a:gd name="T50" fmla="*/ 868 w 1413"/>
                <a:gd name="T51" fmla="*/ 334 h 549"/>
                <a:gd name="T52" fmla="*/ 949 w 1413"/>
                <a:gd name="T53" fmla="*/ 348 h 549"/>
                <a:gd name="T54" fmla="*/ 1034 w 1413"/>
                <a:gd name="T55" fmla="*/ 356 h 549"/>
                <a:gd name="T56" fmla="*/ 1109 w 1413"/>
                <a:gd name="T57" fmla="*/ 352 h 549"/>
                <a:gd name="T58" fmla="*/ 1158 w 1413"/>
                <a:gd name="T59" fmla="*/ 334 h 549"/>
                <a:gd name="T60" fmla="*/ 1179 w 1413"/>
                <a:gd name="T61" fmla="*/ 312 h 549"/>
                <a:gd name="T62" fmla="*/ 1131 w 1413"/>
                <a:gd name="T63" fmla="*/ 291 h 549"/>
                <a:gd name="T64" fmla="*/ 1099 w 1413"/>
                <a:gd name="T65" fmla="*/ 269 h 549"/>
                <a:gd name="T66" fmla="*/ 1071 w 1413"/>
                <a:gd name="T67" fmla="*/ 244 h 549"/>
                <a:gd name="T68" fmla="*/ 1073 w 1413"/>
                <a:gd name="T69" fmla="*/ 229 h 549"/>
                <a:gd name="T70" fmla="*/ 1150 w 1413"/>
                <a:gd name="T71" fmla="*/ 246 h 549"/>
                <a:gd name="T72" fmla="*/ 1233 w 1413"/>
                <a:gd name="T73" fmla="*/ 255 h 549"/>
                <a:gd name="T74" fmla="*/ 1311 w 1413"/>
                <a:gd name="T75" fmla="*/ 253 h 549"/>
                <a:gd name="T76" fmla="*/ 1361 w 1413"/>
                <a:gd name="T77" fmla="*/ 244 h 549"/>
                <a:gd name="T78" fmla="*/ 1393 w 1413"/>
                <a:gd name="T79" fmla="*/ 229 h 549"/>
                <a:gd name="T80" fmla="*/ 1412 w 1413"/>
                <a:gd name="T81" fmla="*/ 205 h 549"/>
                <a:gd name="T82" fmla="*/ 1292 w 1413"/>
                <a:gd name="T83" fmla="*/ 187 h 549"/>
                <a:gd name="T84" fmla="*/ 1087 w 1413"/>
                <a:gd name="T85" fmla="*/ 158 h 549"/>
                <a:gd name="T86" fmla="*/ 868 w 1413"/>
                <a:gd name="T87" fmla="*/ 119 h 549"/>
                <a:gd name="T88" fmla="*/ 670 w 1413"/>
                <a:gd name="T89" fmla="*/ 71 h 549"/>
                <a:gd name="T90" fmla="*/ 486 w 1413"/>
                <a:gd name="T91" fmla="*/ 26 h 549"/>
                <a:gd name="T92" fmla="*/ 392 w 1413"/>
                <a:gd name="T93" fmla="*/ 9 h 549"/>
                <a:gd name="T94" fmla="*/ 314 w 1413"/>
                <a:gd name="T95" fmla="*/ 0 h 549"/>
                <a:gd name="T96" fmla="*/ 247 w 1413"/>
                <a:gd name="T97" fmla="*/ 2 h 549"/>
                <a:gd name="T98" fmla="*/ 201 w 1413"/>
                <a:gd name="T99" fmla="*/ 7 h 549"/>
                <a:gd name="T100" fmla="*/ 158 w 1413"/>
                <a:gd name="T101" fmla="*/ 27 h 549"/>
                <a:gd name="T102" fmla="*/ 124 w 1413"/>
                <a:gd name="T103" fmla="*/ 71 h 549"/>
                <a:gd name="T104" fmla="*/ 111 w 1413"/>
                <a:gd name="T105" fmla="*/ 117 h 549"/>
                <a:gd name="T106" fmla="*/ 96 w 1413"/>
                <a:gd name="T107" fmla="*/ 148 h 549"/>
                <a:gd name="T108" fmla="*/ 68 w 1413"/>
                <a:gd name="T109" fmla="*/ 159 h 549"/>
                <a:gd name="T110" fmla="*/ 28 w 1413"/>
                <a:gd name="T111" fmla="*/ 156 h 549"/>
                <a:gd name="T112" fmla="*/ 0 w 1413"/>
                <a:gd name="T113" fmla="*/ 145 h 549"/>
                <a:gd name="T114" fmla="*/ 0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0" y="548"/>
                  </a:moveTo>
                  <a:lnTo>
                    <a:pt x="96" y="537"/>
                  </a:lnTo>
                  <a:lnTo>
                    <a:pt x="175" y="524"/>
                  </a:lnTo>
                  <a:lnTo>
                    <a:pt x="233" y="511"/>
                  </a:lnTo>
                  <a:lnTo>
                    <a:pt x="294" y="499"/>
                  </a:lnTo>
                  <a:lnTo>
                    <a:pt x="352" y="493"/>
                  </a:lnTo>
                  <a:lnTo>
                    <a:pt x="412" y="495"/>
                  </a:lnTo>
                  <a:lnTo>
                    <a:pt x="473" y="499"/>
                  </a:lnTo>
                  <a:lnTo>
                    <a:pt x="518" y="482"/>
                  </a:lnTo>
                  <a:lnTo>
                    <a:pt x="450" y="440"/>
                  </a:lnTo>
                  <a:lnTo>
                    <a:pt x="407" y="411"/>
                  </a:lnTo>
                  <a:lnTo>
                    <a:pt x="369" y="381"/>
                  </a:lnTo>
                  <a:lnTo>
                    <a:pt x="343" y="348"/>
                  </a:lnTo>
                  <a:lnTo>
                    <a:pt x="450" y="383"/>
                  </a:lnTo>
                  <a:lnTo>
                    <a:pt x="557" y="418"/>
                  </a:lnTo>
                  <a:lnTo>
                    <a:pt x="629" y="436"/>
                  </a:lnTo>
                  <a:lnTo>
                    <a:pt x="742" y="449"/>
                  </a:lnTo>
                  <a:lnTo>
                    <a:pt x="815" y="449"/>
                  </a:lnTo>
                  <a:lnTo>
                    <a:pt x="881" y="444"/>
                  </a:lnTo>
                  <a:lnTo>
                    <a:pt x="926" y="427"/>
                  </a:lnTo>
                  <a:lnTo>
                    <a:pt x="953" y="407"/>
                  </a:lnTo>
                  <a:lnTo>
                    <a:pt x="885" y="389"/>
                  </a:lnTo>
                  <a:lnTo>
                    <a:pt x="840" y="365"/>
                  </a:lnTo>
                  <a:lnTo>
                    <a:pt x="809" y="339"/>
                  </a:lnTo>
                  <a:lnTo>
                    <a:pt x="778" y="308"/>
                  </a:lnTo>
                  <a:lnTo>
                    <a:pt x="868" y="334"/>
                  </a:lnTo>
                  <a:lnTo>
                    <a:pt x="949" y="348"/>
                  </a:lnTo>
                  <a:lnTo>
                    <a:pt x="1034" y="356"/>
                  </a:lnTo>
                  <a:lnTo>
                    <a:pt x="1109" y="352"/>
                  </a:lnTo>
                  <a:lnTo>
                    <a:pt x="1158" y="334"/>
                  </a:lnTo>
                  <a:lnTo>
                    <a:pt x="1179" y="312"/>
                  </a:lnTo>
                  <a:lnTo>
                    <a:pt x="1131" y="291"/>
                  </a:lnTo>
                  <a:lnTo>
                    <a:pt x="1099" y="269"/>
                  </a:lnTo>
                  <a:lnTo>
                    <a:pt x="1071" y="244"/>
                  </a:lnTo>
                  <a:lnTo>
                    <a:pt x="1073" y="229"/>
                  </a:lnTo>
                  <a:lnTo>
                    <a:pt x="1150" y="246"/>
                  </a:lnTo>
                  <a:lnTo>
                    <a:pt x="1233" y="255"/>
                  </a:lnTo>
                  <a:lnTo>
                    <a:pt x="1311" y="253"/>
                  </a:lnTo>
                  <a:lnTo>
                    <a:pt x="1361" y="244"/>
                  </a:lnTo>
                  <a:lnTo>
                    <a:pt x="1393" y="229"/>
                  </a:lnTo>
                  <a:lnTo>
                    <a:pt x="1412" y="205"/>
                  </a:lnTo>
                  <a:lnTo>
                    <a:pt x="1292" y="187"/>
                  </a:lnTo>
                  <a:lnTo>
                    <a:pt x="1087" y="158"/>
                  </a:lnTo>
                  <a:lnTo>
                    <a:pt x="868" y="119"/>
                  </a:lnTo>
                  <a:lnTo>
                    <a:pt x="670" y="71"/>
                  </a:lnTo>
                  <a:lnTo>
                    <a:pt x="486" y="26"/>
                  </a:lnTo>
                  <a:lnTo>
                    <a:pt x="392" y="9"/>
                  </a:lnTo>
                  <a:lnTo>
                    <a:pt x="314" y="0"/>
                  </a:lnTo>
                  <a:lnTo>
                    <a:pt x="247" y="2"/>
                  </a:lnTo>
                  <a:lnTo>
                    <a:pt x="201" y="7"/>
                  </a:lnTo>
                  <a:lnTo>
                    <a:pt x="158" y="27"/>
                  </a:lnTo>
                  <a:lnTo>
                    <a:pt x="124" y="71"/>
                  </a:lnTo>
                  <a:lnTo>
                    <a:pt x="111" y="117"/>
                  </a:lnTo>
                  <a:lnTo>
                    <a:pt x="96" y="148"/>
                  </a:lnTo>
                  <a:lnTo>
                    <a:pt x="68" y="159"/>
                  </a:lnTo>
                  <a:lnTo>
                    <a:pt x="28" y="156"/>
                  </a:lnTo>
                  <a:lnTo>
                    <a:pt x="0" y="145"/>
                  </a:lnTo>
                  <a:lnTo>
                    <a:pt x="0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</p:grpSp>
      <p:sp>
        <p:nvSpPr>
          <p:cNvPr id="1043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000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44" name="Rectangle 2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7165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45" name="Rectangle 2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046" name="Rectangle 2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BE7C1BBB-9379-4727-8260-284834B861D2}" type="slidenum">
              <a:rPr lang="en-GB" smtClean="0">
                <a:solidFill>
                  <a:srgbClr val="FFFFFF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047" name="Rectangle 2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58816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2276872"/>
            <a:ext cx="7772400" cy="1143000"/>
          </a:xfrm>
        </p:spPr>
        <p:txBody>
          <a:bodyPr>
            <a:normAutofit/>
          </a:bodyPr>
          <a:lstStyle/>
          <a:p>
            <a:r>
              <a:rPr lang="en-GB" b="1" dirty="0" smtClean="0"/>
              <a:t>VIBRIOS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475656" y="4365104"/>
            <a:ext cx="6400800" cy="1752600"/>
          </a:xfrm>
        </p:spPr>
        <p:txBody>
          <a:bodyPr/>
          <a:lstStyle/>
          <a:p>
            <a:r>
              <a:rPr lang="en-GB" b="1" dirty="0" smtClean="0"/>
              <a:t>KIMAIGA H.O</a:t>
            </a:r>
          </a:p>
          <a:p>
            <a:r>
              <a:rPr lang="en-GB" b="1" dirty="0" smtClean="0"/>
              <a:t>MBChB (University of Nairobi)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085387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 smtClean="0"/>
              <a:t>VIBROS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23528" y="1196752"/>
            <a:ext cx="8496944" cy="3557131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Class </a:t>
            </a:r>
            <a:r>
              <a:rPr lang="en-GB" dirty="0"/>
              <a:t>– gamma </a:t>
            </a:r>
            <a:r>
              <a:rPr lang="en-GB" dirty="0" err="1"/>
              <a:t>proteobacteriae</a:t>
            </a:r>
            <a:endParaRPr lang="en-GB" dirty="0"/>
          </a:p>
          <a:p>
            <a:r>
              <a:rPr lang="en-GB" dirty="0"/>
              <a:t>O</a:t>
            </a:r>
            <a:r>
              <a:rPr lang="en-GB" dirty="0" smtClean="0"/>
              <a:t>rder </a:t>
            </a:r>
            <a:r>
              <a:rPr lang="en-GB" dirty="0"/>
              <a:t>– </a:t>
            </a:r>
            <a:r>
              <a:rPr lang="en-GB" dirty="0" err="1"/>
              <a:t>vibrionales</a:t>
            </a:r>
            <a:endParaRPr lang="en-GB" dirty="0"/>
          </a:p>
          <a:p>
            <a:r>
              <a:rPr lang="en-GB" dirty="0"/>
              <a:t>F</a:t>
            </a:r>
            <a:r>
              <a:rPr lang="en-GB" dirty="0" smtClean="0"/>
              <a:t>amily </a:t>
            </a:r>
            <a:r>
              <a:rPr lang="en-GB" dirty="0"/>
              <a:t>– vibrio </a:t>
            </a:r>
            <a:r>
              <a:rPr lang="en-GB" dirty="0" err="1" smtClean="0"/>
              <a:t>nacaeae</a:t>
            </a:r>
            <a:endParaRPr lang="en-GB" dirty="0" smtClean="0"/>
          </a:p>
          <a:p>
            <a:r>
              <a:rPr lang="en-CA" dirty="0">
                <a:effectLst/>
              </a:rPr>
              <a:t>Species</a:t>
            </a:r>
            <a:endParaRPr lang="en-GB" dirty="0">
              <a:effectLst/>
            </a:endParaRPr>
          </a:p>
          <a:p>
            <a:pPr lvl="1"/>
            <a:r>
              <a:rPr lang="en-CA" i="1" dirty="0" err="1">
                <a:effectLst/>
              </a:rPr>
              <a:t>Vibiro</a:t>
            </a:r>
            <a:r>
              <a:rPr lang="en-CA" i="1" dirty="0">
                <a:effectLst/>
              </a:rPr>
              <a:t> </a:t>
            </a:r>
            <a:r>
              <a:rPr lang="en-CA" i="1" dirty="0" err="1">
                <a:effectLst/>
              </a:rPr>
              <a:t>cholerae</a:t>
            </a:r>
            <a:r>
              <a:rPr lang="en-CA" dirty="0">
                <a:effectLst/>
              </a:rPr>
              <a:t> main pathogenic </a:t>
            </a:r>
            <a:r>
              <a:rPr lang="en-CA" dirty="0" err="1">
                <a:effectLst/>
              </a:rPr>
              <a:t>spp</a:t>
            </a:r>
            <a:endParaRPr lang="en-GB" dirty="0">
              <a:effectLst/>
            </a:endParaRPr>
          </a:p>
          <a:p>
            <a:pPr lvl="1"/>
            <a:r>
              <a:rPr lang="en-CA" dirty="0">
                <a:effectLst/>
              </a:rPr>
              <a:t>Other </a:t>
            </a:r>
            <a:r>
              <a:rPr lang="en-CA" dirty="0" err="1">
                <a:effectLst/>
              </a:rPr>
              <a:t>spp</a:t>
            </a:r>
            <a:r>
              <a:rPr lang="en-CA" i="1" dirty="0">
                <a:effectLst/>
              </a:rPr>
              <a:t>: V. </a:t>
            </a:r>
            <a:r>
              <a:rPr lang="en-CA" i="1" dirty="0" err="1">
                <a:effectLst/>
              </a:rPr>
              <a:t>parahaemollyticus</a:t>
            </a:r>
            <a:r>
              <a:rPr lang="en-CA" i="1" dirty="0">
                <a:effectLst/>
              </a:rPr>
              <a:t>, V. </a:t>
            </a:r>
            <a:r>
              <a:rPr lang="en-CA" i="1" dirty="0" err="1">
                <a:effectLst/>
              </a:rPr>
              <a:t>vulnificus</a:t>
            </a:r>
            <a:r>
              <a:rPr lang="en-CA" i="1" dirty="0">
                <a:effectLst/>
              </a:rPr>
              <a:t>, V. </a:t>
            </a:r>
            <a:r>
              <a:rPr lang="en-CA" i="1" dirty="0" err="1">
                <a:effectLst/>
              </a:rPr>
              <a:t>alginolyticus</a:t>
            </a:r>
            <a:r>
              <a:rPr lang="en-CA" i="1" dirty="0">
                <a:effectLst/>
              </a:rPr>
              <a:t>, V. </a:t>
            </a:r>
            <a:r>
              <a:rPr lang="en-CA" i="1" dirty="0" err="1">
                <a:effectLst/>
              </a:rPr>
              <a:t>mimicus</a:t>
            </a:r>
            <a:r>
              <a:rPr lang="en-CA" i="1" dirty="0">
                <a:effectLst/>
              </a:rPr>
              <a:t>, V. </a:t>
            </a:r>
            <a:r>
              <a:rPr lang="en-CA" i="1" dirty="0" err="1">
                <a:effectLst/>
              </a:rPr>
              <a:t>fluvialis</a:t>
            </a:r>
            <a:endParaRPr lang="en-GB" dirty="0">
              <a:effectLst/>
            </a:endParaRPr>
          </a:p>
          <a:p>
            <a:endParaRPr lang="en-GB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0" y="4753883"/>
            <a:ext cx="3810000" cy="2100263"/>
          </a:xfrm>
          <a:prstGeom prst="rect">
            <a:avLst/>
          </a:prstGeom>
          <a:noFill/>
          <a:ln>
            <a:solidFill>
              <a:srgbClr val="FF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06763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96944" cy="1008112"/>
          </a:xfrm>
        </p:spPr>
        <p:txBody>
          <a:bodyPr/>
          <a:lstStyle/>
          <a:p>
            <a:r>
              <a:rPr lang="en-GB" dirty="0"/>
              <a:t>Characteristic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23528" y="1484784"/>
            <a:ext cx="8568952" cy="511256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C</a:t>
            </a:r>
            <a:r>
              <a:rPr lang="en-GB" dirty="0" smtClean="0"/>
              <a:t>urved </a:t>
            </a:r>
            <a:r>
              <a:rPr lang="en-GB" dirty="0"/>
              <a:t>or comma shaped gram -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smtClean="0"/>
              <a:t>bacilli</a:t>
            </a:r>
          </a:p>
          <a:p>
            <a:r>
              <a:rPr lang="nl-NL" dirty="0" smtClean="0"/>
              <a:t>1- </a:t>
            </a:r>
            <a:r>
              <a:rPr lang="nl-NL" dirty="0"/>
              <a:t>3micrometer, diameter of 0.5-0.8 micrometer</a:t>
            </a:r>
          </a:p>
          <a:p>
            <a:r>
              <a:rPr lang="en-GB" dirty="0"/>
              <a:t>H</a:t>
            </a:r>
            <a:r>
              <a:rPr lang="en-GB" dirty="0" smtClean="0"/>
              <a:t>abitat </a:t>
            </a:r>
            <a:r>
              <a:rPr lang="en-GB" dirty="0"/>
              <a:t>– salty water</a:t>
            </a:r>
          </a:p>
          <a:p>
            <a:r>
              <a:rPr lang="en-GB" dirty="0"/>
              <a:t>H</a:t>
            </a:r>
            <a:r>
              <a:rPr lang="en-GB" dirty="0" smtClean="0"/>
              <a:t>ighly </a:t>
            </a:r>
            <a:r>
              <a:rPr lang="en-GB" dirty="0"/>
              <a:t>motile – single polar flagellum</a:t>
            </a:r>
          </a:p>
          <a:p>
            <a:r>
              <a:rPr lang="en-GB" dirty="0" smtClean="0"/>
              <a:t>Non </a:t>
            </a:r>
            <a:r>
              <a:rPr lang="en-GB" dirty="0"/>
              <a:t>spore formers</a:t>
            </a:r>
          </a:p>
          <a:p>
            <a:r>
              <a:rPr lang="en-GB" dirty="0"/>
              <a:t>N</a:t>
            </a:r>
            <a:r>
              <a:rPr lang="en-GB" dirty="0" smtClean="0"/>
              <a:t>on </a:t>
            </a:r>
            <a:r>
              <a:rPr lang="en-GB" dirty="0"/>
              <a:t>capsulated</a:t>
            </a:r>
          </a:p>
          <a:p>
            <a:r>
              <a:rPr lang="en-GB" dirty="0"/>
              <a:t>A</a:t>
            </a:r>
            <a:r>
              <a:rPr lang="en-GB" dirty="0" smtClean="0"/>
              <a:t>erobes/</a:t>
            </a:r>
            <a:r>
              <a:rPr lang="en-GB" dirty="0" err="1" smtClean="0"/>
              <a:t>facultitive</a:t>
            </a:r>
            <a:r>
              <a:rPr lang="en-GB" dirty="0" smtClean="0"/>
              <a:t> </a:t>
            </a:r>
            <a:r>
              <a:rPr lang="en-GB" dirty="0"/>
              <a:t>anaerobes</a:t>
            </a:r>
          </a:p>
          <a:p>
            <a:r>
              <a:rPr lang="en-GB" dirty="0"/>
              <a:t>O</a:t>
            </a:r>
            <a:r>
              <a:rPr lang="en-GB" dirty="0" smtClean="0"/>
              <a:t>xidase positive, </a:t>
            </a:r>
            <a:r>
              <a:rPr lang="en-CA" dirty="0" err="1" smtClean="0">
                <a:effectLst/>
              </a:rPr>
              <a:t>enterobacteriaceae</a:t>
            </a:r>
            <a:r>
              <a:rPr lang="en-CA" dirty="0" smtClean="0">
                <a:effectLst/>
              </a:rPr>
              <a:t> </a:t>
            </a:r>
            <a:r>
              <a:rPr lang="en-CA" dirty="0">
                <a:effectLst/>
              </a:rPr>
              <a:t>is negative</a:t>
            </a:r>
            <a:endParaRPr lang="en-GB" dirty="0"/>
          </a:p>
          <a:p>
            <a:pPr lvl="0"/>
            <a:r>
              <a:rPr lang="en-GB" dirty="0"/>
              <a:t>F</a:t>
            </a:r>
            <a:r>
              <a:rPr lang="en-GB" dirty="0" smtClean="0"/>
              <a:t>erment </a:t>
            </a:r>
            <a:r>
              <a:rPr lang="en-GB" dirty="0"/>
              <a:t>sucrose and glucose but not </a:t>
            </a:r>
            <a:r>
              <a:rPr lang="en-GB" dirty="0" smtClean="0"/>
              <a:t>lactose </a:t>
            </a:r>
            <a:r>
              <a:rPr lang="en-CA" dirty="0">
                <a:effectLst/>
              </a:rPr>
              <a:t>TSI not all tube turns </a:t>
            </a:r>
            <a:r>
              <a:rPr lang="en-CA" dirty="0" smtClean="0">
                <a:effectLst/>
              </a:rPr>
              <a:t>yellow</a:t>
            </a:r>
            <a:endParaRPr lang="en-GB" dirty="0"/>
          </a:p>
          <a:p>
            <a:r>
              <a:rPr lang="pt-BR" dirty="0"/>
              <a:t>P</a:t>
            </a:r>
            <a:r>
              <a:rPr lang="pt-BR" dirty="0" smtClean="0"/>
              <a:t>ossess </a:t>
            </a:r>
            <a:r>
              <a:rPr lang="pt-BR" dirty="0"/>
              <a:t>both H &amp; O antigens</a:t>
            </a:r>
          </a:p>
          <a:p>
            <a:r>
              <a:rPr lang="en-GB" i="1" dirty="0" smtClean="0"/>
              <a:t>V. </a:t>
            </a:r>
            <a:r>
              <a:rPr lang="en-GB" i="1" dirty="0" err="1"/>
              <a:t>cholerae</a:t>
            </a:r>
            <a:r>
              <a:rPr lang="en-GB" i="1" dirty="0"/>
              <a:t> </a:t>
            </a:r>
            <a:r>
              <a:rPr lang="en-GB" dirty="0"/>
              <a:t>main pathogenic </a:t>
            </a:r>
            <a:r>
              <a:rPr lang="en-GB" dirty="0" err="1"/>
              <a:t>spp</a:t>
            </a:r>
            <a:endParaRPr lang="en-GB" dirty="0"/>
          </a:p>
          <a:p>
            <a:r>
              <a:rPr lang="nl-NL" dirty="0" smtClean="0"/>
              <a:t>Others </a:t>
            </a:r>
            <a:r>
              <a:rPr lang="nl-NL" dirty="0"/>
              <a:t>– v. parheamolyticus, v. vulnificus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3771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96944" cy="1008112"/>
          </a:xfrm>
        </p:spPr>
        <p:txBody>
          <a:bodyPr/>
          <a:lstStyle/>
          <a:p>
            <a:r>
              <a:rPr lang="en-GB" dirty="0"/>
              <a:t>V. CHOLERAE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23528" y="1484784"/>
            <a:ext cx="8568952" cy="5112568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Many </a:t>
            </a:r>
            <a:r>
              <a:rPr lang="en-GB" dirty="0" err="1"/>
              <a:t>vibrios</a:t>
            </a:r>
            <a:r>
              <a:rPr lang="en-GB" dirty="0"/>
              <a:t> show a single </a:t>
            </a:r>
            <a:r>
              <a:rPr lang="en-GB" dirty="0" err="1"/>
              <a:t>flagellar</a:t>
            </a:r>
            <a:r>
              <a:rPr lang="en-GB" dirty="0"/>
              <a:t> (H) antigen.</a:t>
            </a:r>
          </a:p>
          <a:p>
            <a:r>
              <a:rPr lang="en-GB" dirty="0" smtClean="0"/>
              <a:t>The </a:t>
            </a:r>
            <a:r>
              <a:rPr lang="en-GB" dirty="0"/>
              <a:t>somatic (O) antigen subdivides Vibrio </a:t>
            </a:r>
            <a:r>
              <a:rPr lang="en-GB" dirty="0" err="1"/>
              <a:t>spp</a:t>
            </a:r>
            <a:r>
              <a:rPr lang="en-GB" dirty="0"/>
              <a:t> into </a:t>
            </a:r>
            <a:r>
              <a:rPr lang="en-GB" dirty="0" err="1"/>
              <a:t>serogroups</a:t>
            </a:r>
            <a:endParaRPr lang="en-GB" dirty="0"/>
          </a:p>
          <a:p>
            <a:r>
              <a:rPr lang="en-GB" dirty="0" smtClean="0"/>
              <a:t>There </a:t>
            </a:r>
            <a:r>
              <a:rPr lang="en-GB" dirty="0"/>
              <a:t>are 200 identified </a:t>
            </a:r>
            <a:r>
              <a:rPr lang="en-GB" dirty="0" err="1"/>
              <a:t>serogroups</a:t>
            </a:r>
            <a:r>
              <a:rPr lang="en-GB" dirty="0"/>
              <a:t> of V. </a:t>
            </a:r>
            <a:r>
              <a:rPr lang="en-GB" dirty="0" err="1"/>
              <a:t>cholerae</a:t>
            </a:r>
            <a:endParaRPr lang="en-GB" dirty="0"/>
          </a:p>
          <a:p>
            <a:pPr lvl="1"/>
            <a:r>
              <a:rPr lang="pt-BR" dirty="0" smtClean="0"/>
              <a:t>O1 </a:t>
            </a:r>
            <a:r>
              <a:rPr lang="pt-BR" dirty="0"/>
              <a:t>&amp; O139 bengal group – </a:t>
            </a:r>
            <a:r>
              <a:rPr lang="pt-BR" dirty="0" smtClean="0"/>
              <a:t>cholera epidemics</a:t>
            </a:r>
            <a:endParaRPr lang="pt-BR" dirty="0"/>
          </a:p>
          <a:p>
            <a:pPr lvl="1"/>
            <a:r>
              <a:rPr lang="it-IT" dirty="0"/>
              <a:t>N</a:t>
            </a:r>
            <a:r>
              <a:rPr lang="it-IT" dirty="0" smtClean="0"/>
              <a:t>on </a:t>
            </a:r>
            <a:r>
              <a:rPr lang="it-IT" dirty="0"/>
              <a:t>o1 – O2-O75 – Non pathogenic/sporadic diarrhea</a:t>
            </a:r>
          </a:p>
          <a:p>
            <a:r>
              <a:rPr lang="en-GB" dirty="0" smtClean="0"/>
              <a:t>O1 </a:t>
            </a:r>
            <a:r>
              <a:rPr lang="en-GB" dirty="0"/>
              <a:t>divided into biotypes</a:t>
            </a:r>
          </a:p>
          <a:p>
            <a:pPr lvl="1"/>
            <a:r>
              <a:rPr lang="en-GB" dirty="0" smtClean="0"/>
              <a:t>Classical biotype </a:t>
            </a:r>
            <a:endParaRPr lang="en-GB" dirty="0"/>
          </a:p>
          <a:p>
            <a:pPr lvl="1"/>
            <a:r>
              <a:rPr lang="en-GB" dirty="0" smtClean="0"/>
              <a:t>EL Tor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3952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g24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" y="2585391"/>
            <a:ext cx="9141396" cy="4272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79512" y="188640"/>
            <a:ext cx="8784976" cy="2135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FAFD00"/>
              </a:buClr>
              <a:buFontTx/>
              <a:buChar char="•"/>
            </a:pPr>
            <a:r>
              <a:rPr lang="en-GB" sz="32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Each </a:t>
            </a:r>
            <a:r>
              <a:rPr lang="en-GB" sz="32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biotupe</a:t>
            </a:r>
            <a:r>
              <a:rPr lang="en-GB" sz="32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is divided into 3 serotypes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FontTx/>
              <a:buChar char="•"/>
            </a:pPr>
            <a:r>
              <a:rPr lang="pt-BR" sz="2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Ogawa -O antigen A &amp; B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FontTx/>
              <a:buChar char="•"/>
            </a:pPr>
            <a:r>
              <a:rPr lang="pt-BR" sz="2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Inaba – O antigens A &amp; C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FontTx/>
              <a:buChar char="•"/>
            </a:pPr>
            <a:r>
              <a:rPr lang="pt-BR" sz="28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Hikojima – O antigens A, B &amp; C</a:t>
            </a:r>
            <a:endParaRPr lang="en-GB" sz="28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9164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EPIDEMIOLOGY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951" y="1156996"/>
            <a:ext cx="8796537" cy="551236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Has affected app. 3-5 million people worldwide</a:t>
            </a:r>
          </a:p>
          <a:p>
            <a:r>
              <a:rPr lang="en-US" dirty="0" smtClean="0"/>
              <a:t>Mainly in developing countries, also now in the West</a:t>
            </a:r>
          </a:p>
          <a:p>
            <a:r>
              <a:rPr lang="en-US" dirty="0" smtClean="0"/>
              <a:t>Cholera is Endemic C(occurring frequently at predictable rate in a specific location) in Indian subcontinent, Africa, Asia  and Europe</a:t>
            </a:r>
          </a:p>
          <a:p>
            <a:r>
              <a:rPr lang="en-US" dirty="0" smtClean="0"/>
              <a:t>Also in the western hemisphere-</a:t>
            </a:r>
            <a:r>
              <a:rPr lang="en-US" dirty="0" err="1" smtClean="0"/>
              <a:t>USA,latin</a:t>
            </a:r>
            <a:r>
              <a:rPr lang="en-US" dirty="0" smtClean="0"/>
              <a:t> America</a:t>
            </a:r>
          </a:p>
          <a:p>
            <a:pPr lvl="0"/>
            <a:r>
              <a:rPr lang="en-CA" dirty="0" smtClean="0">
                <a:effectLst/>
              </a:rPr>
              <a:t>Predisposing </a:t>
            </a:r>
            <a:r>
              <a:rPr lang="en-CA" dirty="0">
                <a:effectLst/>
              </a:rPr>
              <a:t>factors; poor sanitation and food hygiene, ingestion of undercooked sea food (coz the </a:t>
            </a:r>
            <a:r>
              <a:rPr lang="en-CA" dirty="0" err="1">
                <a:effectLst/>
              </a:rPr>
              <a:t>vibrios</a:t>
            </a:r>
            <a:r>
              <a:rPr lang="en-CA" dirty="0">
                <a:effectLst/>
              </a:rPr>
              <a:t> inhabit salty water) malnutrition &amp; overcrowding (poor sanitation &amp; hygiene).</a:t>
            </a:r>
            <a:endParaRPr lang="en-GB" dirty="0">
              <a:effectLst/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4414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holera map bet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371600"/>
            <a:ext cx="8839200" cy="5334000"/>
          </a:xfrm>
          <a:prstGeom prst="rect">
            <a:avLst/>
          </a:prstGeom>
          <a:noFill/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defRPr>
            </a:lvl9pPr>
          </a:lstStyle>
          <a:p>
            <a:r>
              <a:rPr lang="en-US" altLang="en-US" sz="4000" i="1" u="sng" kern="0" dirty="0" smtClean="0">
                <a:solidFill>
                  <a:srgbClr val="E7E201"/>
                </a:solidFill>
              </a:rPr>
              <a:t>V. </a:t>
            </a:r>
            <a:r>
              <a:rPr lang="en-US" altLang="en-US" sz="4000" i="1" u="sng" kern="0" dirty="0" err="1" smtClean="0">
                <a:solidFill>
                  <a:srgbClr val="E7E201"/>
                </a:solidFill>
              </a:rPr>
              <a:t>Cholerae</a:t>
            </a:r>
            <a:r>
              <a:rPr lang="en-US" altLang="en-US" sz="4000" u="sng" kern="0" dirty="0" smtClean="0">
                <a:solidFill>
                  <a:srgbClr val="E7E201"/>
                </a:solidFill>
              </a:rPr>
              <a:t> Afflicted Areas (2000)</a:t>
            </a:r>
          </a:p>
        </p:txBody>
      </p:sp>
    </p:spTree>
    <p:extLst>
      <p:ext uri="{BB962C8B-B14F-4D97-AF65-F5344CB8AC3E}">
        <p14:creationId xmlns:p14="http://schemas.microsoft.com/office/powerpoint/2010/main" val="188106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holera hanginglatrine megnha river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5616" y="116632"/>
            <a:ext cx="7027168" cy="5881899"/>
          </a:xfrm>
          <a:noFill/>
        </p:spPr>
      </p:pic>
      <p:sp>
        <p:nvSpPr>
          <p:cNvPr id="2765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371600" y="6172200"/>
            <a:ext cx="7239000" cy="457200"/>
          </a:xfrm>
        </p:spPr>
        <p:txBody>
          <a:bodyPr/>
          <a:lstStyle/>
          <a:p>
            <a:pPr eaLnBrk="1" hangingPunct="1">
              <a:buFontTx/>
              <a:buBlip>
                <a:blip r:embed="rId3"/>
              </a:buBlip>
            </a:pPr>
            <a:r>
              <a:rPr lang="en-US" altLang="en-US" sz="2400" b="1" smtClean="0">
                <a:solidFill>
                  <a:srgbClr val="6699FF"/>
                </a:solidFill>
              </a:rPr>
              <a:t>Hanging latrine on Meghna River, Nepal</a:t>
            </a:r>
          </a:p>
        </p:txBody>
      </p:sp>
    </p:spTree>
    <p:extLst>
      <p:ext uri="{BB962C8B-B14F-4D97-AF65-F5344CB8AC3E}">
        <p14:creationId xmlns:p14="http://schemas.microsoft.com/office/powerpoint/2010/main" val="364433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Susceptible hosts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424936" cy="4896544"/>
          </a:xfrm>
        </p:spPr>
        <p:txBody>
          <a:bodyPr/>
          <a:lstStyle/>
          <a:p>
            <a:r>
              <a:rPr lang="en-US" dirty="0" smtClean="0"/>
              <a:t>Children(2-4yrs)</a:t>
            </a:r>
          </a:p>
          <a:p>
            <a:r>
              <a:rPr lang="en-US" dirty="0" smtClean="0"/>
              <a:t>Elderly people</a:t>
            </a:r>
          </a:p>
          <a:p>
            <a:r>
              <a:rPr lang="en-US" dirty="0" smtClean="0"/>
              <a:t>People with blood type O </a:t>
            </a:r>
            <a:r>
              <a:rPr lang="en-US" altLang="en-US" dirty="0" smtClean="0"/>
              <a:t>—allows </a:t>
            </a:r>
            <a:r>
              <a:rPr lang="en-US" altLang="en-US" dirty="0"/>
              <a:t>bacteria to adhere to gut lining</a:t>
            </a:r>
            <a:endParaRPr lang="en-US" dirty="0" smtClean="0"/>
          </a:p>
          <a:p>
            <a:r>
              <a:rPr lang="en-US" dirty="0" smtClean="0"/>
              <a:t>People with high pH in the stomach(alkaline)</a:t>
            </a:r>
          </a:p>
          <a:p>
            <a:r>
              <a:rPr lang="en-US" dirty="0" smtClean="0"/>
              <a:t>Patients with </a:t>
            </a:r>
            <a:r>
              <a:rPr lang="en-US" dirty="0" err="1" smtClean="0"/>
              <a:t>immunocompetent</a:t>
            </a:r>
            <a:r>
              <a:rPr lang="en-US" dirty="0" smtClean="0"/>
              <a:t> diseases e.g. AIDS</a:t>
            </a:r>
          </a:p>
          <a:p>
            <a:r>
              <a:rPr lang="en-US" dirty="0" smtClean="0"/>
              <a:t>People living in poor sanitary areas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76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864096"/>
          </a:xfrm>
        </p:spPr>
        <p:txBody>
          <a:bodyPr/>
          <a:lstStyle/>
          <a:p>
            <a:r>
              <a:rPr lang="en-US" dirty="0" smtClean="0">
                <a:effectLst/>
              </a:rPr>
              <a:t>Transmission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96752"/>
            <a:ext cx="8496944" cy="5328592"/>
          </a:xfrm>
        </p:spPr>
        <p:txBody>
          <a:bodyPr>
            <a:normAutofit/>
          </a:bodyPr>
          <a:lstStyle/>
          <a:p>
            <a:pPr lvl="0"/>
            <a:r>
              <a:rPr lang="en-CA" dirty="0" smtClean="0">
                <a:effectLst/>
              </a:rPr>
              <a:t>Transmitted </a:t>
            </a:r>
            <a:r>
              <a:rPr lang="en-CA" dirty="0">
                <a:effectLst/>
              </a:rPr>
              <a:t>by fecal contamination of water (mainly) &amp; food</a:t>
            </a:r>
            <a:endParaRPr lang="en-GB" dirty="0">
              <a:effectLst/>
            </a:endParaRPr>
          </a:p>
          <a:p>
            <a:pPr lvl="0"/>
            <a:r>
              <a:rPr lang="en-CA" dirty="0">
                <a:effectLst/>
              </a:rPr>
              <a:t>Carriers are asymptomatic</a:t>
            </a:r>
            <a:endParaRPr lang="en-GB" dirty="0">
              <a:effectLst/>
            </a:endParaRPr>
          </a:p>
          <a:p>
            <a:r>
              <a:rPr lang="en-GB" dirty="0"/>
              <a:t>Animal reservoirs – marine shellfish</a:t>
            </a:r>
          </a:p>
          <a:p>
            <a:pPr lvl="0"/>
            <a:r>
              <a:rPr lang="en-CA" dirty="0" smtClean="0">
                <a:effectLst/>
              </a:rPr>
              <a:t>Serotype </a:t>
            </a:r>
            <a:r>
              <a:rPr lang="en-CA" dirty="0">
                <a:effectLst/>
              </a:rPr>
              <a:t>01 is responsible for major </a:t>
            </a:r>
            <a:r>
              <a:rPr lang="en-CA" dirty="0" smtClean="0">
                <a:effectLst/>
              </a:rPr>
              <a:t>pandemics</a:t>
            </a:r>
          </a:p>
          <a:p>
            <a:r>
              <a:rPr lang="en-GB" dirty="0"/>
              <a:t>Low tolerance for acid, grows in alkaline </a:t>
            </a:r>
            <a:r>
              <a:rPr lang="en-GB" dirty="0" smtClean="0"/>
              <a:t>conditions</a:t>
            </a:r>
            <a:endParaRPr lang="en-GB" dirty="0" smtClean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4639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96944" cy="1008112"/>
          </a:xfrm>
        </p:spPr>
        <p:txBody>
          <a:bodyPr/>
          <a:lstStyle/>
          <a:p>
            <a:r>
              <a:rPr lang="en-GB" dirty="0"/>
              <a:t>Pathogenesis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23528" y="1484784"/>
            <a:ext cx="8568952" cy="5112568"/>
          </a:xfrm>
        </p:spPr>
        <p:txBody>
          <a:bodyPr>
            <a:normAutofit/>
          </a:bodyPr>
          <a:lstStyle/>
          <a:p>
            <a:r>
              <a:rPr lang="en-GB" dirty="0" smtClean="0"/>
              <a:t>Bacteria </a:t>
            </a:r>
            <a:r>
              <a:rPr lang="en-GB" dirty="0"/>
              <a:t>must content with;</a:t>
            </a:r>
          </a:p>
          <a:p>
            <a:pPr lvl="1"/>
            <a:r>
              <a:rPr lang="en-GB" dirty="0" smtClean="0"/>
              <a:t>Acidic </a:t>
            </a:r>
            <a:r>
              <a:rPr lang="en-GB" dirty="0"/>
              <a:t>nature in stomach – large inoculum – infectious dose when ingested in Water is </a:t>
            </a:r>
            <a:r>
              <a:rPr lang="en-GB" dirty="0" smtClean="0"/>
              <a:t>103-106</a:t>
            </a:r>
            <a:endParaRPr lang="en-GB" dirty="0"/>
          </a:p>
          <a:p>
            <a:pPr lvl="1"/>
            <a:r>
              <a:rPr lang="en-GB" dirty="0"/>
              <a:t>M</a:t>
            </a:r>
            <a:r>
              <a:rPr lang="en-GB" dirty="0" smtClean="0"/>
              <a:t>ucous </a:t>
            </a:r>
            <a:r>
              <a:rPr lang="en-GB" dirty="0"/>
              <a:t>layer lining small intestine – affect adhesion</a:t>
            </a:r>
          </a:p>
          <a:p>
            <a:pPr lvl="1"/>
            <a:r>
              <a:rPr lang="en-GB" dirty="0"/>
              <a:t>P</a:t>
            </a:r>
            <a:r>
              <a:rPr lang="en-GB" dirty="0" smtClean="0"/>
              <a:t>roduction </a:t>
            </a:r>
            <a:r>
              <a:rPr lang="en-GB" dirty="0"/>
              <a:t>of proteases (</a:t>
            </a:r>
            <a:r>
              <a:rPr lang="en-GB" dirty="0" err="1"/>
              <a:t>mucinase</a:t>
            </a:r>
            <a:r>
              <a:rPr lang="en-GB" dirty="0"/>
              <a:t>) which dissolves protective glycoprotein coating </a:t>
            </a:r>
            <a:r>
              <a:rPr lang="en-GB" dirty="0" smtClean="0"/>
              <a:t>over cells</a:t>
            </a:r>
            <a:endParaRPr lang="en-GB" dirty="0"/>
          </a:p>
          <a:p>
            <a:pPr lvl="1"/>
            <a:r>
              <a:rPr lang="en-GB" dirty="0"/>
              <a:t>H</a:t>
            </a:r>
            <a:r>
              <a:rPr lang="en-GB" dirty="0" smtClean="0"/>
              <a:t>igh </a:t>
            </a:r>
            <a:r>
              <a:rPr lang="en-GB" dirty="0"/>
              <a:t>motility</a:t>
            </a:r>
          </a:p>
        </p:txBody>
      </p:sp>
    </p:spTree>
    <p:extLst>
      <p:ext uri="{BB962C8B-B14F-4D97-AF65-F5344CB8AC3E}">
        <p14:creationId xmlns:p14="http://schemas.microsoft.com/office/powerpoint/2010/main" val="2463952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High infectious dose is required to elicit an </a:t>
            </a:r>
            <a:r>
              <a:rPr lang="en-GB" dirty="0" smtClean="0"/>
              <a:t>infection</a:t>
            </a:r>
          </a:p>
          <a:p>
            <a:pPr lvl="1"/>
            <a:r>
              <a:rPr lang="en-GB" dirty="0" smtClean="0"/>
              <a:t>Water-10^10 </a:t>
            </a:r>
            <a:r>
              <a:rPr lang="en-GB" dirty="0"/>
              <a:t>of </a:t>
            </a:r>
            <a:r>
              <a:rPr lang="en-GB" dirty="0" err="1"/>
              <a:t>V.cholerae</a:t>
            </a:r>
            <a:r>
              <a:rPr lang="en-GB" dirty="0"/>
              <a:t> </a:t>
            </a:r>
            <a:r>
              <a:rPr lang="en-GB" dirty="0" err="1" smtClean="0"/>
              <a:t>bacterias</a:t>
            </a:r>
            <a:endParaRPr lang="en-GB" dirty="0" smtClean="0"/>
          </a:p>
          <a:p>
            <a:pPr lvl="1"/>
            <a:r>
              <a:rPr lang="en-GB" dirty="0" smtClean="0"/>
              <a:t>Food-10^2-10^4</a:t>
            </a:r>
          </a:p>
          <a:p>
            <a:r>
              <a:rPr lang="en-GB" dirty="0" smtClean="0"/>
              <a:t>Marked reduced in</a:t>
            </a:r>
          </a:p>
          <a:p>
            <a:pPr lvl="1"/>
            <a:r>
              <a:rPr lang="en-GB" dirty="0" smtClean="0"/>
              <a:t>– </a:t>
            </a:r>
            <a:r>
              <a:rPr lang="en-GB" dirty="0" err="1"/>
              <a:t>hypocholrhydric</a:t>
            </a:r>
            <a:r>
              <a:rPr lang="en-GB" dirty="0"/>
              <a:t> </a:t>
            </a:r>
            <a:r>
              <a:rPr lang="en-GB" dirty="0" err="1"/>
              <a:t>pts</a:t>
            </a:r>
            <a:endParaRPr lang="en-GB" dirty="0"/>
          </a:p>
          <a:p>
            <a:pPr lvl="1"/>
            <a:r>
              <a:rPr lang="en-GB" dirty="0"/>
              <a:t>– </a:t>
            </a:r>
            <a:r>
              <a:rPr lang="en-GB" dirty="0" err="1"/>
              <a:t>pts</a:t>
            </a:r>
            <a:r>
              <a:rPr lang="en-GB" dirty="0"/>
              <a:t> using </a:t>
            </a:r>
            <a:r>
              <a:rPr lang="en-GB" dirty="0" err="1"/>
              <a:t>anatacids</a:t>
            </a:r>
            <a:endParaRPr lang="en-GB" dirty="0"/>
          </a:p>
          <a:p>
            <a:pPr lvl="1"/>
            <a:r>
              <a:rPr lang="en-GB" dirty="0"/>
              <a:t>– after a meal ( due to buffering of the gastric acid)</a:t>
            </a:r>
          </a:p>
          <a:p>
            <a:pPr lvl="1"/>
            <a:r>
              <a:rPr lang="en-GB" dirty="0"/>
              <a:t>– predisposes </a:t>
            </a:r>
            <a:r>
              <a:rPr lang="en-GB" dirty="0" err="1"/>
              <a:t>pt</a:t>
            </a:r>
            <a:r>
              <a:rPr lang="en-GB" dirty="0"/>
              <a:t> to more severe dx</a:t>
            </a:r>
          </a:p>
          <a:p>
            <a:r>
              <a:rPr lang="en-GB" dirty="0" smtClean="0"/>
              <a:t>Bacteria </a:t>
            </a:r>
            <a:r>
              <a:rPr lang="en-GB" dirty="0"/>
              <a:t>adheres to the epithelial cells of gastric intestinal mucosa via </a:t>
            </a:r>
            <a:r>
              <a:rPr lang="en-GB" dirty="0" err="1" smtClean="0"/>
              <a:t>pilli</a:t>
            </a:r>
            <a:endParaRPr lang="en-GB" dirty="0" smtClean="0"/>
          </a:p>
          <a:p>
            <a:r>
              <a:rPr lang="en-GB" dirty="0" smtClean="0"/>
              <a:t>Survive </a:t>
            </a:r>
            <a:r>
              <a:rPr lang="en-GB" dirty="0"/>
              <a:t>the acidic conditions of human stomach</a:t>
            </a:r>
          </a:p>
          <a:p>
            <a:r>
              <a:rPr lang="en-GB" dirty="0" smtClean="0"/>
              <a:t>Production </a:t>
            </a:r>
            <a:r>
              <a:rPr lang="en-GB" dirty="0"/>
              <a:t>of proteases (</a:t>
            </a:r>
            <a:r>
              <a:rPr lang="en-GB" dirty="0" err="1"/>
              <a:t>mucinase</a:t>
            </a:r>
            <a:r>
              <a:rPr lang="en-GB" dirty="0"/>
              <a:t>) which dissolves protective glycoprotein coating cells</a:t>
            </a:r>
          </a:p>
          <a:p>
            <a:r>
              <a:rPr lang="en-GB" dirty="0" smtClean="0"/>
              <a:t>High motility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6162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Multiply and release enterotoxin - </a:t>
            </a:r>
            <a:r>
              <a:rPr lang="en-GB" dirty="0" err="1" smtClean="0"/>
              <a:t>choleragen</a:t>
            </a:r>
            <a:r>
              <a:rPr lang="en-GB" dirty="0" smtClean="0"/>
              <a:t> toxin (CT)</a:t>
            </a:r>
          </a:p>
          <a:p>
            <a:pPr lvl="1"/>
            <a:r>
              <a:rPr lang="en-GB" dirty="0" smtClean="0"/>
              <a:t>Each molecule has one subunit of A (action – </a:t>
            </a:r>
            <a:r>
              <a:rPr lang="en-GB" dirty="0" err="1" smtClean="0"/>
              <a:t>enzymic</a:t>
            </a:r>
            <a:r>
              <a:rPr lang="en-GB" dirty="0" smtClean="0"/>
              <a:t>), five subunits of B (binding)</a:t>
            </a:r>
          </a:p>
          <a:p>
            <a:pPr lvl="1"/>
            <a:r>
              <a:rPr lang="en-GB" dirty="0" smtClean="0"/>
              <a:t>The E. coli toxin is similar to CT</a:t>
            </a:r>
          </a:p>
          <a:p>
            <a:r>
              <a:rPr lang="en-GB" dirty="0" smtClean="0"/>
              <a:t>B subunit binds to </a:t>
            </a:r>
            <a:r>
              <a:rPr lang="en-CA" dirty="0" smtClean="0"/>
              <a:t>gastric mucosa </a:t>
            </a:r>
            <a:r>
              <a:rPr lang="en-GB" dirty="0" err="1" smtClean="0"/>
              <a:t>ganglioside</a:t>
            </a:r>
            <a:r>
              <a:rPr lang="en-GB" dirty="0" smtClean="0"/>
              <a:t> receptor on surface of cells lining intestinal mucosa. </a:t>
            </a:r>
          </a:p>
          <a:p>
            <a:r>
              <a:rPr lang="en-CA" dirty="0" smtClean="0"/>
              <a:t>This allows entry of A subunit into enterocyte</a:t>
            </a:r>
            <a:r>
              <a:rPr lang="en-GB" dirty="0" smtClean="0"/>
              <a:t>’s cytosol, </a:t>
            </a:r>
          </a:p>
          <a:p>
            <a:r>
              <a:rPr lang="en-CA" dirty="0" smtClean="0"/>
              <a:t>A splits into A1 &amp; A2</a:t>
            </a:r>
            <a:endParaRPr lang="en-GB" dirty="0" smtClean="0"/>
          </a:p>
          <a:p>
            <a:r>
              <a:rPr lang="en-CA" dirty="0" smtClean="0"/>
              <a:t>A2 allows only biologically active A1 to be linked with B. </a:t>
            </a:r>
          </a:p>
          <a:p>
            <a:r>
              <a:rPr lang="en-CA" dirty="0" smtClean="0"/>
              <a:t>A1 catalyses ADP-</a:t>
            </a:r>
            <a:r>
              <a:rPr lang="en-CA" dirty="0" err="1" smtClean="0"/>
              <a:t>ribosylation</a:t>
            </a:r>
            <a:r>
              <a:rPr lang="en-CA" dirty="0" smtClean="0"/>
              <a:t> of stimulatory G (</a:t>
            </a:r>
            <a:r>
              <a:rPr lang="en-CA" dirty="0" err="1" smtClean="0"/>
              <a:t>Gs</a:t>
            </a:r>
            <a:r>
              <a:rPr lang="en-CA" dirty="0" smtClean="0"/>
              <a:t>) protein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714266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Persistent </a:t>
            </a:r>
            <a:r>
              <a:rPr lang="en-GB" dirty="0"/>
              <a:t>stimulation of </a:t>
            </a:r>
            <a:r>
              <a:rPr lang="en-GB" dirty="0" err="1"/>
              <a:t>adenylate</a:t>
            </a:r>
            <a:r>
              <a:rPr lang="en-GB" dirty="0"/>
              <a:t> </a:t>
            </a:r>
            <a:r>
              <a:rPr lang="en-GB" dirty="0" err="1" smtClean="0"/>
              <a:t>cyclase</a:t>
            </a:r>
            <a:r>
              <a:rPr lang="en-GB" dirty="0" smtClean="0"/>
              <a:t> and increase </a:t>
            </a:r>
            <a:r>
              <a:rPr lang="en-GB" dirty="0"/>
              <a:t>in </a:t>
            </a:r>
            <a:r>
              <a:rPr lang="en-GB" dirty="0" err="1"/>
              <a:t>cAMP</a:t>
            </a:r>
            <a:r>
              <a:rPr lang="en-GB" dirty="0"/>
              <a:t> leads to blockage of NA &amp; </a:t>
            </a:r>
            <a:r>
              <a:rPr lang="en-GB" dirty="0" err="1"/>
              <a:t>Cl</a:t>
            </a:r>
            <a:r>
              <a:rPr lang="en-GB" dirty="0"/>
              <a:t>; promotes secretions of CL, water, </a:t>
            </a:r>
            <a:r>
              <a:rPr lang="en-GB" dirty="0" smtClean="0"/>
              <a:t>potassium and </a:t>
            </a:r>
            <a:r>
              <a:rPr lang="en-GB" dirty="0"/>
              <a:t>bicarbonate</a:t>
            </a:r>
          </a:p>
          <a:p>
            <a:r>
              <a:rPr lang="en-GB" dirty="0" smtClean="0"/>
              <a:t>Massive </a:t>
            </a:r>
            <a:r>
              <a:rPr lang="en-GB" dirty="0"/>
              <a:t>watery </a:t>
            </a:r>
            <a:r>
              <a:rPr lang="en-GB" dirty="0" err="1"/>
              <a:t>diarrhea</a:t>
            </a:r>
            <a:r>
              <a:rPr lang="en-GB" dirty="0"/>
              <a:t> without inflammatory cells (non-</a:t>
            </a:r>
            <a:r>
              <a:rPr lang="en-GB" dirty="0" err="1"/>
              <a:t>invansive</a:t>
            </a:r>
            <a:r>
              <a:rPr lang="en-GB" dirty="0"/>
              <a:t>)</a:t>
            </a:r>
          </a:p>
          <a:p>
            <a:r>
              <a:rPr lang="en-GB" dirty="0" smtClean="0"/>
              <a:t>Gene </a:t>
            </a:r>
            <a:r>
              <a:rPr lang="en-GB" dirty="0"/>
              <a:t>encoding toxin is introduced by horizontal gene transferred</a:t>
            </a:r>
          </a:p>
          <a:p>
            <a:r>
              <a:rPr lang="en-GB" dirty="0"/>
              <a:t>V</a:t>
            </a:r>
            <a:r>
              <a:rPr lang="en-GB" dirty="0" smtClean="0"/>
              <a:t>irulent </a:t>
            </a:r>
            <a:r>
              <a:rPr lang="en-GB" dirty="0"/>
              <a:t>strains carry a variant of lysogenic bacteriophage – </a:t>
            </a:r>
            <a:r>
              <a:rPr lang="en-GB" dirty="0" err="1"/>
              <a:t>CTXf</a:t>
            </a:r>
            <a:r>
              <a:rPr lang="en-GB" dirty="0"/>
              <a:t> or CTX..</a:t>
            </a:r>
          </a:p>
          <a:p>
            <a:r>
              <a:rPr lang="en-GB" dirty="0" smtClean="0"/>
              <a:t>Fluid </a:t>
            </a:r>
            <a:r>
              <a:rPr lang="en-GB" dirty="0"/>
              <a:t>loss originates in duodenum and upper jejunum</a:t>
            </a:r>
          </a:p>
          <a:p>
            <a:r>
              <a:rPr lang="en-GB" dirty="0"/>
              <a:t>I</a:t>
            </a:r>
            <a:r>
              <a:rPr lang="en-GB" dirty="0" smtClean="0"/>
              <a:t>leum </a:t>
            </a:r>
            <a:r>
              <a:rPr lang="en-GB" dirty="0"/>
              <a:t>relatively insensitive to toxin; still in a state of </a:t>
            </a:r>
            <a:r>
              <a:rPr lang="en-GB" dirty="0" smtClean="0"/>
              <a:t>absorption but </a:t>
            </a:r>
            <a:r>
              <a:rPr lang="en-GB" dirty="0"/>
              <a:t>overwhelmed by large volumes of fluid loss</a:t>
            </a:r>
          </a:p>
          <a:p>
            <a:r>
              <a:rPr lang="en-GB" dirty="0" smtClean="0"/>
              <a:t>All </a:t>
            </a:r>
            <a:r>
              <a:rPr lang="en-GB" dirty="0"/>
              <a:t>ages susceptible; infants protected by maternal antibodies.</a:t>
            </a:r>
          </a:p>
        </p:txBody>
      </p:sp>
    </p:spTree>
    <p:extLst>
      <p:ext uri="{BB962C8B-B14F-4D97-AF65-F5344CB8AC3E}">
        <p14:creationId xmlns:p14="http://schemas.microsoft.com/office/powerpoint/2010/main" val="2276162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NORMAL CONDITION</a:t>
            </a:r>
            <a:endParaRPr lang="en-GB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en-US" dirty="0" err="1" smtClean="0"/>
              <a:t>Adenylate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cyclase</a:t>
            </a:r>
            <a:r>
              <a:rPr lang="en-US" altLang="en-US" dirty="0" smtClean="0"/>
              <a:t> (AC) is activated normally by a regulatory protein (GS) and GTP; however activation is normally brief because another regulatory protein (</a:t>
            </a:r>
            <a:r>
              <a:rPr lang="en-US" altLang="en-US" dirty="0" err="1" smtClean="0"/>
              <a:t>Gi</a:t>
            </a:r>
            <a:r>
              <a:rPr lang="en-US" altLang="en-US" dirty="0" smtClean="0"/>
              <a:t>), hydrolyzes GTP.</a:t>
            </a:r>
          </a:p>
        </p:txBody>
      </p:sp>
      <p:pic>
        <p:nvPicPr>
          <p:cNvPr id="38916" name="Picture 4" descr="ptx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3292" y="3143853"/>
            <a:ext cx="3328416" cy="1438656"/>
          </a:xfrm>
        </p:spPr>
      </p:pic>
    </p:spTree>
    <p:extLst>
      <p:ext uri="{BB962C8B-B14F-4D97-AF65-F5344CB8AC3E}">
        <p14:creationId xmlns:p14="http://schemas.microsoft.com/office/powerpoint/2010/main" val="141577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CHOLERA</a:t>
            </a:r>
            <a:br>
              <a:rPr lang="en-US" altLang="en-US" smtClean="0"/>
            </a:br>
            <a:endParaRPr lang="en-GB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980728"/>
            <a:ext cx="4316288" cy="5145435"/>
          </a:xfrm>
        </p:spPr>
        <p:txBody>
          <a:bodyPr>
            <a:normAutofit fontScale="70000" lnSpcReduction="20000"/>
          </a:bodyPr>
          <a:lstStyle/>
          <a:p>
            <a:r>
              <a:rPr lang="en-US" altLang="en-US" dirty="0" smtClean="0"/>
              <a:t>Enzymatically, fragment A1 catalyzes the transfer of the ADP-</a:t>
            </a:r>
            <a:r>
              <a:rPr lang="en-US" altLang="en-US" dirty="0" err="1" smtClean="0"/>
              <a:t>ribosyl</a:t>
            </a:r>
            <a:r>
              <a:rPr lang="en-US" altLang="en-US" dirty="0" smtClean="0"/>
              <a:t> moiety of NAD to a component of the </a:t>
            </a:r>
            <a:r>
              <a:rPr lang="en-US" altLang="en-US" dirty="0" err="1" smtClean="0"/>
              <a:t>adenylate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cyclase</a:t>
            </a:r>
            <a:r>
              <a:rPr lang="en-US" altLang="en-US" dirty="0" smtClean="0"/>
              <a:t> system. </a:t>
            </a:r>
          </a:p>
          <a:p>
            <a:pPr lvl="1"/>
            <a:r>
              <a:rPr lang="en-US" altLang="en-US" dirty="0" smtClean="0"/>
              <a:t>The A1 fragment catalyzes the attachment of ADP-Ribose (ADPR) to the regulatory protein forming </a:t>
            </a:r>
            <a:r>
              <a:rPr lang="en-US" altLang="en-US" dirty="0" err="1" smtClean="0"/>
              <a:t>Gs</a:t>
            </a:r>
            <a:r>
              <a:rPr lang="en-US" altLang="en-US" dirty="0" smtClean="0"/>
              <a:t>-ADPR from which GTP cannot be hydrolyzed. </a:t>
            </a:r>
          </a:p>
          <a:p>
            <a:r>
              <a:rPr lang="en-US" altLang="en-US" dirty="0" smtClean="0"/>
              <a:t>Since GTP hydrolysis is the event that inactivates the </a:t>
            </a:r>
            <a:r>
              <a:rPr lang="en-US" altLang="en-US" dirty="0" err="1" smtClean="0"/>
              <a:t>adenylate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cyclase</a:t>
            </a:r>
            <a:r>
              <a:rPr lang="en-US" altLang="en-US" dirty="0" smtClean="0"/>
              <a:t>, the enzyme remains continually activated. </a:t>
            </a:r>
          </a:p>
        </p:txBody>
      </p:sp>
      <p:pic>
        <p:nvPicPr>
          <p:cNvPr id="39940" name="Picture 4" descr="ptx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55820" y="2747613"/>
            <a:ext cx="4023360" cy="2231136"/>
          </a:xfrm>
        </p:spPr>
      </p:pic>
    </p:spTree>
    <p:extLst>
      <p:ext uri="{BB962C8B-B14F-4D97-AF65-F5344CB8AC3E}">
        <p14:creationId xmlns:p14="http://schemas.microsoft.com/office/powerpoint/2010/main" val="298433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528" y="1124744"/>
            <a:ext cx="4038600" cy="4525963"/>
          </a:xfrm>
        </p:spPr>
        <p:txBody>
          <a:bodyPr/>
          <a:lstStyle/>
          <a:p>
            <a:r>
              <a:rPr lang="en-US" altLang="en-US" dirty="0" smtClean="0"/>
              <a:t>Thus, the net effect of the toxin is to cause </a:t>
            </a:r>
            <a:r>
              <a:rPr lang="en-US" altLang="en-US" dirty="0" err="1" smtClean="0"/>
              <a:t>cAMP</a:t>
            </a:r>
            <a:r>
              <a:rPr lang="en-US" altLang="en-US" dirty="0" smtClean="0"/>
              <a:t> to be produced at an abnormally high rate which stimulates mucosal cells to pump large amounts of </a:t>
            </a:r>
            <a:r>
              <a:rPr lang="en-US" altLang="en-US" dirty="0" err="1" smtClean="0"/>
              <a:t>Cl</a:t>
            </a:r>
            <a:r>
              <a:rPr lang="en-US" altLang="en-US" dirty="0" smtClean="0"/>
              <a:t>- into the intestinal contents. </a:t>
            </a:r>
          </a:p>
        </p:txBody>
      </p:sp>
      <p:pic>
        <p:nvPicPr>
          <p:cNvPr id="40964" name="Picture 4" descr="fig24_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22991" y="2060848"/>
            <a:ext cx="5166815" cy="2958627"/>
          </a:xfrm>
        </p:spPr>
      </p:pic>
    </p:spTree>
    <p:extLst>
      <p:ext uri="{BB962C8B-B14F-4D97-AF65-F5344CB8AC3E}">
        <p14:creationId xmlns:p14="http://schemas.microsoft.com/office/powerpoint/2010/main" val="108713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mtClean="0"/>
              <a:t>H2O, Na+ and other electrolytes follow due to the osmotic and electrical gradients caused by the loss of Cl-. </a:t>
            </a:r>
          </a:p>
          <a:p>
            <a:r>
              <a:rPr lang="en-US" altLang="en-US" smtClean="0"/>
              <a:t>The lost H2O and electrolytes in mucosal cells are replaced from the blood.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smtClean="0"/>
              <a:t>Thus, the toxin-damaged cells become pumps for water and electrolytes causing the diarrhea, loss of electrolytes, and dehydration that are characteristic of cholera.  </a:t>
            </a:r>
          </a:p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117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mg0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824"/>
            <a:ext cx="9144000" cy="6854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8697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ig24_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5" y="39965"/>
            <a:ext cx="9109185" cy="6789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98015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ig24_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838450"/>
            <a:ext cx="5705475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0" y="1443841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FIGURE 24-5 Comparison of activities of cholera enterotoxin (CT) with pertussis toxin (PT)</a:t>
            </a:r>
            <a:r>
              <a:rPr lang="en-US" dirty="0"/>
              <a:t>. The a-subunits of </a:t>
            </a:r>
            <a:r>
              <a:rPr lang="en-US" dirty="0" err="1"/>
              <a:t>Gs</a:t>
            </a:r>
            <a:r>
              <a:rPr lang="en-US" dirty="0"/>
              <a:t> and </a:t>
            </a:r>
            <a:r>
              <a:rPr lang="en-US" dirty="0" err="1"/>
              <a:t>Gi</a:t>
            </a:r>
            <a:r>
              <a:rPr lang="en-US" dirty="0"/>
              <a:t>, with GTP-binding sites, are ADP-</a:t>
            </a:r>
            <a:r>
              <a:rPr lang="en-US" dirty="0" err="1"/>
              <a:t>ribosylated</a:t>
            </a:r>
            <a:r>
              <a:rPr lang="en-US" dirty="0"/>
              <a:t>, respectively, by A1 peptide of CT or by the A subunit of PT, preventing, respectively, the hydrolysis of </a:t>
            </a:r>
            <a:r>
              <a:rPr lang="en-US" dirty="0" err="1"/>
              <a:t>Gs</a:t>
            </a:r>
            <a:r>
              <a:rPr lang="en-US" dirty="0"/>
              <a:t>-GTP to GDP or the responsiveness of </a:t>
            </a:r>
            <a:r>
              <a:rPr lang="en-US" dirty="0" err="1"/>
              <a:t>Gi</a:t>
            </a:r>
            <a:r>
              <a:rPr lang="en-US" dirty="0"/>
              <a:t> to inhibitory hormones, both effectively producing increases in </a:t>
            </a:r>
            <a:r>
              <a:rPr lang="en-US" dirty="0" err="1"/>
              <a:t>adenylate</a:t>
            </a:r>
            <a:r>
              <a:rPr lang="en-US" dirty="0"/>
              <a:t> </a:t>
            </a:r>
            <a:r>
              <a:rPr lang="en-US" dirty="0" err="1"/>
              <a:t>cyclase</a:t>
            </a:r>
            <a:r>
              <a:rPr lang="en-US" dirty="0"/>
              <a:t> activity. (Modified from Gill DM, </a:t>
            </a:r>
            <a:r>
              <a:rPr lang="en-US" dirty="0" err="1"/>
              <a:t>Woolkalis</a:t>
            </a:r>
            <a:r>
              <a:rPr lang="en-US" dirty="0"/>
              <a:t> M: Toxins which activate </a:t>
            </a:r>
            <a:r>
              <a:rPr lang="en-US" dirty="0" err="1"/>
              <a:t>adenylate</a:t>
            </a:r>
            <a:r>
              <a:rPr lang="en-US" dirty="0"/>
              <a:t> </a:t>
            </a:r>
            <a:r>
              <a:rPr lang="en-US" dirty="0" err="1"/>
              <a:t>cyclase</a:t>
            </a:r>
            <a:r>
              <a:rPr lang="en-US" dirty="0"/>
              <a:t>. CIBA Found </a:t>
            </a:r>
            <a:r>
              <a:rPr lang="en-US" dirty="0" err="1"/>
              <a:t>Symp</a:t>
            </a:r>
            <a:r>
              <a:rPr lang="en-US"/>
              <a:t> 112:57, 1985, with permission.)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34459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Pathogenesis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6146" name="Picture 2" descr="D:\Documents and Settings\vicky\My Documents\My Videos\U135P200T1D344931F8DT201010242313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600"/>
            <a:ext cx="8839200" cy="6248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8736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 descr="fig24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314575"/>
            <a:ext cx="5705475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31861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96944" cy="1008112"/>
          </a:xfrm>
        </p:spPr>
        <p:txBody>
          <a:bodyPr/>
          <a:lstStyle/>
          <a:p>
            <a:r>
              <a:rPr lang="en-GB" dirty="0"/>
              <a:t>Clinical </a:t>
            </a:r>
            <a:r>
              <a:rPr lang="en-GB" dirty="0" smtClean="0"/>
              <a:t>features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23528" y="1484784"/>
            <a:ext cx="8568952" cy="511256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I</a:t>
            </a:r>
            <a:r>
              <a:rPr lang="en-GB" dirty="0" smtClean="0"/>
              <a:t>ncubation </a:t>
            </a:r>
            <a:r>
              <a:rPr lang="en-GB" dirty="0"/>
              <a:t>period; 24 -48 </a:t>
            </a:r>
            <a:r>
              <a:rPr lang="en-GB" dirty="0" err="1"/>
              <a:t>hrs</a:t>
            </a:r>
            <a:endParaRPr lang="en-GB" dirty="0"/>
          </a:p>
          <a:p>
            <a:r>
              <a:rPr lang="en-GB" dirty="0" smtClean="0"/>
              <a:t>Sudden </a:t>
            </a:r>
            <a:r>
              <a:rPr lang="en-GB" dirty="0"/>
              <a:t>onset of nausea, vomiting &amp; painless watery/profuse </a:t>
            </a:r>
            <a:r>
              <a:rPr lang="en-GB" dirty="0" smtClean="0"/>
              <a:t>diarrhoea– </a:t>
            </a:r>
            <a:r>
              <a:rPr lang="en-GB" dirty="0" err="1"/>
              <a:t>odorless</a:t>
            </a:r>
            <a:r>
              <a:rPr lang="en-GB" dirty="0"/>
              <a:t>, described as rise-water &amp; uncontrollable– </a:t>
            </a:r>
            <a:endParaRPr lang="en-GB" dirty="0" smtClean="0"/>
          </a:p>
          <a:p>
            <a:r>
              <a:rPr lang="en-GB" dirty="0" smtClean="0"/>
              <a:t>+/- </a:t>
            </a:r>
            <a:r>
              <a:rPr lang="en-GB" dirty="0"/>
              <a:t>abdominal pains</a:t>
            </a:r>
          </a:p>
          <a:p>
            <a:r>
              <a:rPr lang="en-GB" dirty="0"/>
              <a:t>R</a:t>
            </a:r>
            <a:r>
              <a:rPr lang="en-GB" dirty="0" smtClean="0"/>
              <a:t>ice-water </a:t>
            </a:r>
            <a:r>
              <a:rPr lang="en-GB" dirty="0"/>
              <a:t>stools ( due to mucous flecks)</a:t>
            </a:r>
          </a:p>
          <a:p>
            <a:r>
              <a:rPr lang="en-GB" dirty="0"/>
              <a:t>No fever, no WBCs or RBCs in stool</a:t>
            </a:r>
          </a:p>
          <a:p>
            <a:r>
              <a:rPr lang="en-GB" dirty="0" smtClean="0"/>
              <a:t>Massive </a:t>
            </a:r>
            <a:r>
              <a:rPr lang="en-GB" dirty="0"/>
              <a:t>fluid &amp; electrolyte loss. Up to 20 L/day (&gt;250 ml/kg in 24 </a:t>
            </a:r>
            <a:r>
              <a:rPr lang="en-GB" dirty="0" err="1"/>
              <a:t>hrs</a:t>
            </a:r>
            <a:r>
              <a:rPr lang="en-GB" dirty="0"/>
              <a:t>)</a:t>
            </a:r>
          </a:p>
          <a:p>
            <a:r>
              <a:rPr lang="en-GB" dirty="0" smtClean="0"/>
              <a:t>Leads to muscular cramps, renal failure, marked dehydration &amp; electrolyte imbalance</a:t>
            </a:r>
            <a:r>
              <a:rPr lang="en-GB" dirty="0"/>
              <a:t>, hypotension, </a:t>
            </a:r>
            <a:r>
              <a:rPr lang="en-GB" dirty="0" smtClean="0"/>
              <a:t>metabolic </a:t>
            </a:r>
            <a:r>
              <a:rPr lang="en-GB" dirty="0"/>
              <a:t>acidosis </a:t>
            </a:r>
            <a:r>
              <a:rPr lang="en-GB" dirty="0" smtClean="0"/>
              <a:t>&amp; shock pulmonary </a:t>
            </a:r>
            <a:r>
              <a:rPr lang="en-GB" dirty="0" err="1" smtClean="0"/>
              <a:t>edema</a:t>
            </a:r>
            <a:endParaRPr lang="en-GB" dirty="0" smtClean="0"/>
          </a:p>
          <a:p>
            <a:r>
              <a:rPr lang="en-GB" dirty="0"/>
              <a:t>Sunken eyes, sagging skin</a:t>
            </a:r>
          </a:p>
          <a:p>
            <a:r>
              <a:rPr lang="en-GB" dirty="0" smtClean="0"/>
              <a:t>Death</a:t>
            </a:r>
          </a:p>
        </p:txBody>
      </p:sp>
    </p:spTree>
    <p:extLst>
      <p:ext uri="{BB962C8B-B14F-4D97-AF65-F5344CB8AC3E}">
        <p14:creationId xmlns:p14="http://schemas.microsoft.com/office/powerpoint/2010/main" val="24639526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96944" cy="1008112"/>
          </a:xfrm>
        </p:spPr>
        <p:txBody>
          <a:bodyPr/>
          <a:lstStyle/>
          <a:p>
            <a:r>
              <a:rPr lang="en-GB" dirty="0" smtClean="0"/>
              <a:t>Lab diagnosis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23528" y="1484784"/>
            <a:ext cx="8568952" cy="5112568"/>
          </a:xfrm>
        </p:spPr>
        <p:txBody>
          <a:bodyPr>
            <a:normAutofit/>
          </a:bodyPr>
          <a:lstStyle/>
          <a:p>
            <a:r>
              <a:rPr lang="en-GB" dirty="0" smtClean="0"/>
              <a:t>Specimen</a:t>
            </a:r>
          </a:p>
          <a:p>
            <a:pPr lvl="1"/>
            <a:r>
              <a:rPr lang="en-GB" dirty="0"/>
              <a:t>Stool or rectal </a:t>
            </a:r>
            <a:r>
              <a:rPr lang="en-GB" dirty="0" smtClean="0"/>
              <a:t>swabs transport </a:t>
            </a:r>
            <a:r>
              <a:rPr lang="en-GB" dirty="0"/>
              <a:t>in Cary Blair </a:t>
            </a:r>
            <a:r>
              <a:rPr lang="en-GB" dirty="0" smtClean="0"/>
              <a:t>medium</a:t>
            </a:r>
          </a:p>
          <a:p>
            <a:r>
              <a:rPr lang="en-GB" dirty="0" smtClean="0"/>
              <a:t>Wet </a:t>
            </a:r>
            <a:r>
              <a:rPr lang="en-GB" dirty="0"/>
              <a:t>preparations of fresh stool – dark-field microscopy – dating </a:t>
            </a:r>
            <a:r>
              <a:rPr lang="en-GB" dirty="0" smtClean="0"/>
              <a:t>motility</a:t>
            </a:r>
          </a:p>
          <a:p>
            <a:pPr marL="742950" lvl="2" indent="-342900">
              <a:buClr>
                <a:schemeClr val="tx2"/>
              </a:buClr>
            </a:pPr>
            <a:r>
              <a:rPr lang="en-US" altLang="en-US" dirty="0"/>
              <a:t>Look like “shooting stars</a:t>
            </a:r>
            <a:r>
              <a:rPr lang="en-US" altLang="en-US" dirty="0" smtClean="0"/>
              <a:t>”</a:t>
            </a:r>
            <a:endParaRPr lang="en-GB" dirty="0"/>
          </a:p>
          <a:p>
            <a:r>
              <a:rPr lang="en-US" altLang="en-US" dirty="0"/>
              <a:t>Gram </a:t>
            </a:r>
            <a:r>
              <a:rPr lang="en-US" altLang="en-US" dirty="0" smtClean="0"/>
              <a:t>Stain -</a:t>
            </a:r>
            <a:r>
              <a:rPr lang="en-US" altLang="en-US" dirty="0" err="1" smtClean="0"/>
              <a:t>ve</a:t>
            </a:r>
            <a:endParaRPr lang="en-US" altLang="en-US" dirty="0"/>
          </a:p>
          <a:p>
            <a:pPr lvl="1"/>
            <a:r>
              <a:rPr lang="en-US" altLang="en-US" dirty="0"/>
              <a:t>Red, curved rods of bacteria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1116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6264696"/>
          </a:xfrm>
        </p:spPr>
        <p:txBody>
          <a:bodyPr/>
          <a:lstStyle/>
          <a:p>
            <a:r>
              <a:rPr lang="en-GB" dirty="0"/>
              <a:t>Lab isolation</a:t>
            </a:r>
          </a:p>
          <a:p>
            <a:pPr lvl="1"/>
            <a:r>
              <a:rPr lang="en-GB" dirty="0"/>
              <a:t>Put into alkaline peptone water (enriched medium) for 4-6 hrs. It suppresses growth of other organisms and allows vibrio to grow. It requires an alkaline medium</a:t>
            </a:r>
          </a:p>
          <a:p>
            <a:pPr lvl="1"/>
            <a:r>
              <a:rPr lang="en-GB" dirty="0"/>
              <a:t>Culture on TCBS (</a:t>
            </a:r>
            <a:r>
              <a:rPr lang="en-GB" dirty="0" err="1"/>
              <a:t>thiosulphate</a:t>
            </a:r>
            <a:r>
              <a:rPr lang="en-GB" dirty="0"/>
              <a:t> citrate bile salt sucrose) or an TTGA (</a:t>
            </a:r>
            <a:r>
              <a:rPr lang="en-GB" dirty="0" err="1"/>
              <a:t>Taurocholate</a:t>
            </a:r>
            <a:r>
              <a:rPr lang="en-GB" dirty="0"/>
              <a:t> </a:t>
            </a:r>
            <a:r>
              <a:rPr lang="en-GB" dirty="0" err="1"/>
              <a:t>tellurite</a:t>
            </a:r>
            <a:r>
              <a:rPr lang="en-GB" dirty="0"/>
              <a:t> </a:t>
            </a:r>
            <a:r>
              <a:rPr lang="en-GB" dirty="0" err="1"/>
              <a:t>gelatin</a:t>
            </a:r>
            <a:r>
              <a:rPr lang="en-GB" dirty="0"/>
              <a:t> agar or </a:t>
            </a:r>
            <a:r>
              <a:rPr lang="en-GB" dirty="0" err="1"/>
              <a:t>Monsur's</a:t>
            </a:r>
            <a:r>
              <a:rPr lang="en-GB" dirty="0"/>
              <a:t> medium) at 37 </a:t>
            </a:r>
            <a:r>
              <a:rPr lang="en-GB" dirty="0" err="1"/>
              <a:t>deg</a:t>
            </a:r>
            <a:r>
              <a:rPr lang="en-GB" dirty="0"/>
              <a:t> C, for 18-24 </a:t>
            </a:r>
            <a:r>
              <a:rPr lang="en-GB" dirty="0" err="1"/>
              <a:t>hrs</a:t>
            </a:r>
            <a:r>
              <a:rPr lang="en-GB" dirty="0"/>
              <a:t> – solid medium.</a:t>
            </a:r>
          </a:p>
          <a:p>
            <a:pPr lvl="1"/>
            <a:r>
              <a:rPr lang="en-GB" dirty="0"/>
              <a:t>TCBA – sucrose fermentation (yellow colonies)</a:t>
            </a:r>
          </a:p>
          <a:p>
            <a:pPr lvl="1"/>
            <a:r>
              <a:rPr lang="en-GB" dirty="0"/>
              <a:t>TTGA-Greyish colonies with dark </a:t>
            </a:r>
            <a:r>
              <a:rPr lang="en-GB" dirty="0" err="1"/>
              <a:t>center</a:t>
            </a:r>
            <a:r>
              <a:rPr lang="en-GB" dirty="0"/>
              <a:t>, clear halo around</a:t>
            </a:r>
          </a:p>
        </p:txBody>
      </p:sp>
    </p:spTree>
    <p:extLst>
      <p:ext uri="{BB962C8B-B14F-4D97-AF65-F5344CB8AC3E}">
        <p14:creationId xmlns:p14="http://schemas.microsoft.com/office/powerpoint/2010/main" val="41432014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Alkaline Peptone Water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Alkaline Peptone water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Peptone water with high sodium hydroxide to raise the pH to 8.6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 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An enrichment media for </a:t>
            </a:r>
            <a:r>
              <a:rPr lang="en-US" i="1" dirty="0" err="1">
                <a:effectLst/>
              </a:rPr>
              <a:t>V.cholerae</a:t>
            </a:r>
            <a:endParaRPr lang="en-GB" dirty="0">
              <a:effectLst/>
            </a:endParaRPr>
          </a:p>
          <a:p>
            <a:endParaRPr lang="en-GB" dirty="0"/>
          </a:p>
        </p:txBody>
      </p:sp>
      <p:pic>
        <p:nvPicPr>
          <p:cNvPr id="12" name="Content Placeholder 3" descr="Alkaline Peptone Water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" y="2534444"/>
            <a:ext cx="4040188" cy="3232150"/>
          </a:xfr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0"/>
            <a:ext cx="360680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07046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052736"/>
            <a:ext cx="4101852" cy="1122139"/>
          </a:xfrm>
        </p:spPr>
        <p:txBody>
          <a:bodyPr/>
          <a:lstStyle/>
          <a:p>
            <a:r>
              <a:rPr lang="en-GB" dirty="0"/>
              <a:t>V. Cholera on </a:t>
            </a:r>
            <a:r>
              <a:rPr lang="en-GB" dirty="0" smtClean="0"/>
              <a:t>TSI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/>
              <a:t>Butt - Yellow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/>
              <a:t>Slant - </a:t>
            </a:r>
            <a:r>
              <a:rPr lang="en-GB" dirty="0" smtClean="0"/>
              <a:t>Yellow</a:t>
            </a:r>
            <a:endParaRPr lang="en-GB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608" y="2420888"/>
            <a:ext cx="1496699" cy="395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008" y="548680"/>
            <a:ext cx="4499992" cy="1872208"/>
          </a:xfrm>
        </p:spPr>
        <p:txBody>
          <a:bodyPr>
            <a:normAutofit fontScale="85000" lnSpcReduction="20000"/>
          </a:bodyPr>
          <a:lstStyle/>
          <a:p>
            <a:r>
              <a:rPr lang="en-US" i="1" dirty="0" err="1">
                <a:effectLst/>
              </a:rPr>
              <a:t>V.cholerae</a:t>
            </a:r>
            <a:r>
              <a:rPr lang="en-US" i="1" dirty="0">
                <a:effectLst/>
              </a:rPr>
              <a:t> </a:t>
            </a:r>
            <a:r>
              <a:rPr lang="en-US" dirty="0">
                <a:effectLst/>
              </a:rPr>
              <a:t>on </a:t>
            </a:r>
            <a:r>
              <a:rPr lang="en-US" dirty="0" err="1">
                <a:effectLst/>
              </a:rPr>
              <a:t>Krigler</a:t>
            </a:r>
            <a:r>
              <a:rPr lang="en-US" dirty="0">
                <a:effectLst/>
              </a:rPr>
              <a:t> Iron Agar (KIA)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 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Butt - yellow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Slant - Pink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No gas - No H</a:t>
            </a:r>
            <a:r>
              <a:rPr lang="en-US" baseline="-25000" dirty="0">
                <a:effectLst/>
              </a:rPr>
              <a:t>2</a:t>
            </a:r>
            <a:r>
              <a:rPr lang="en-US" dirty="0">
                <a:effectLst/>
              </a:rPr>
              <a:t>S</a:t>
            </a:r>
            <a:endParaRPr lang="en-GB" dirty="0">
              <a:effectLst/>
            </a:endParaRPr>
          </a:p>
        </p:txBody>
      </p:sp>
      <p:pic>
        <p:nvPicPr>
          <p:cNvPr id="7" name="Picture 2" descr="E:\Bachelor of Medicine And Bachelor of Surgery (MBChB)  Year  2\MEDICAL MICROBIOLOGY\Others\microbiology bacteriology\V.cholerae on KIA &amp; TSI.jpg"/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478"/>
          <a:stretch/>
        </p:blipFill>
        <p:spPr bwMode="auto">
          <a:xfrm>
            <a:off x="7092280" y="2708920"/>
            <a:ext cx="1705792" cy="395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9372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71106739"/>
              </p:ext>
            </p:extLst>
          </p:nvPr>
        </p:nvGraphicFramePr>
        <p:xfrm>
          <a:off x="0" y="2204865"/>
          <a:ext cx="4679499" cy="4653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Bitmap Image" r:id="rId3" imgW="3381847" imgH="3362794" progId="Paint.Picture">
                  <p:embed/>
                </p:oleObj>
              </mc:Choice>
              <mc:Fallback>
                <p:oleObj name="Bitmap Image" r:id="rId3" imgW="3381847" imgH="3362794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204865"/>
                        <a:ext cx="4679499" cy="46531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5040559" y="2162845"/>
            <a:ext cx="3923929" cy="978123"/>
          </a:xfrm>
        </p:spPr>
        <p:txBody>
          <a:bodyPr/>
          <a:lstStyle/>
          <a:p>
            <a:r>
              <a:rPr lang="en-US" sz="2000" dirty="0"/>
              <a:t>Vibrio on TCBS(Yellow </a:t>
            </a:r>
            <a:r>
              <a:rPr lang="en-US" sz="2000" dirty="0" smtClean="0"/>
              <a:t>Colonies-Sucrose Fermentation</a:t>
            </a:r>
            <a:r>
              <a:rPr lang="en-US" sz="2000" dirty="0"/>
              <a:t>)</a:t>
            </a:r>
            <a:endParaRPr lang="en-GB" sz="2000" dirty="0"/>
          </a:p>
        </p:txBody>
      </p:sp>
      <p:pic>
        <p:nvPicPr>
          <p:cNvPr id="7" name="Content Placeholder 3" descr="V cholerae on TCBS (2).JPG"/>
          <p:cNvPicPr>
            <a:picLocks noGrp="1" noChangeAspect="1"/>
          </p:cNvPicPr>
          <p:nvPr>
            <p:ph sz="quarter" idx="4"/>
          </p:nvPr>
        </p:nvPicPr>
        <p:blipFill>
          <a:blip r:embed="rId5"/>
          <a:stretch>
            <a:fillRect/>
          </a:stretch>
        </p:blipFill>
        <p:spPr>
          <a:xfrm>
            <a:off x="4788024" y="3356991"/>
            <a:ext cx="4342994" cy="3501009"/>
          </a:xfrm>
        </p:spPr>
      </p:pic>
    </p:spTree>
    <p:extLst>
      <p:ext uri="{BB962C8B-B14F-4D97-AF65-F5344CB8AC3E}">
        <p14:creationId xmlns:p14="http://schemas.microsoft.com/office/powerpoint/2010/main" val="27662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</p:spPr>
        <p:txBody>
          <a:bodyPr/>
          <a:lstStyle/>
          <a:p>
            <a:r>
              <a:rPr lang="en-GB" dirty="0" smtClean="0"/>
              <a:t>Gram </a:t>
            </a:r>
            <a:r>
              <a:rPr lang="en-GB" dirty="0"/>
              <a:t>stain – gram -</a:t>
            </a:r>
            <a:r>
              <a:rPr lang="en-GB" dirty="0" err="1"/>
              <a:t>ve</a:t>
            </a:r>
            <a:r>
              <a:rPr lang="en-GB" dirty="0"/>
              <a:t> curved rods</a:t>
            </a:r>
          </a:p>
          <a:p>
            <a:r>
              <a:rPr lang="en-GB" dirty="0" smtClean="0"/>
              <a:t>Oxidase </a:t>
            </a:r>
            <a:r>
              <a:rPr lang="en-GB" dirty="0"/>
              <a:t>test </a:t>
            </a:r>
            <a:r>
              <a:rPr lang="en-GB" dirty="0" smtClean="0"/>
              <a:t>+</a:t>
            </a:r>
            <a:r>
              <a:rPr lang="en-GB" dirty="0" err="1" smtClean="0"/>
              <a:t>ve</a:t>
            </a:r>
            <a:r>
              <a:rPr lang="en-GB" dirty="0" smtClean="0"/>
              <a:t> </a:t>
            </a:r>
            <a:r>
              <a:rPr lang="fi-FI" dirty="0"/>
              <a:t>(+Ve on BA, -ve on TCBS)</a:t>
            </a:r>
            <a:endParaRPr lang="en-GB" dirty="0"/>
          </a:p>
          <a:p>
            <a:r>
              <a:rPr lang="pt-BR" dirty="0" smtClean="0"/>
              <a:t>TSI- </a:t>
            </a:r>
            <a:r>
              <a:rPr lang="pt-BR" dirty="0"/>
              <a:t>acid slant, acid butt, no gas, no h2s</a:t>
            </a:r>
          </a:p>
          <a:p>
            <a:r>
              <a:rPr lang="en-GB" dirty="0" smtClean="0"/>
              <a:t>Serotyping</a:t>
            </a:r>
            <a:endParaRPr lang="en-GB" dirty="0"/>
          </a:p>
          <a:p>
            <a:pPr lvl="1"/>
            <a:r>
              <a:rPr lang="en-GB" dirty="0" smtClean="0"/>
              <a:t>Antigen </a:t>
            </a:r>
            <a:r>
              <a:rPr lang="en-GB" dirty="0"/>
              <a:t>detection using </a:t>
            </a:r>
            <a:r>
              <a:rPr lang="en-GB" dirty="0" smtClean="0"/>
              <a:t>antisera</a:t>
            </a:r>
          </a:p>
          <a:p>
            <a:r>
              <a:rPr lang="en-GB" dirty="0" smtClean="0"/>
              <a:t>Monoclonal antibody-based </a:t>
            </a:r>
            <a:r>
              <a:rPr lang="en-GB" dirty="0"/>
              <a:t>tests – o1 &amp; o139</a:t>
            </a:r>
          </a:p>
        </p:txBody>
      </p:sp>
    </p:spTree>
    <p:extLst>
      <p:ext uri="{BB962C8B-B14F-4D97-AF65-F5344CB8AC3E}">
        <p14:creationId xmlns:p14="http://schemas.microsoft.com/office/powerpoint/2010/main" val="27791692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792088"/>
          </a:xfrm>
        </p:spPr>
        <p:txBody>
          <a:bodyPr/>
          <a:lstStyle/>
          <a:p>
            <a:r>
              <a:rPr lang="en-GB" dirty="0" smtClean="0"/>
              <a:t>Treatment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80728"/>
            <a:ext cx="8712968" cy="5760640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Prompt, adequate replacement of water and electrolytes – oral or IV</a:t>
            </a:r>
          </a:p>
          <a:p>
            <a:r>
              <a:rPr lang="en-GB" dirty="0" smtClean="0"/>
              <a:t>Susceptibility to several antimicrobial agents – erythromycin, ciprofloxacin, azithromycin.</a:t>
            </a:r>
          </a:p>
          <a:p>
            <a:r>
              <a:rPr lang="en-GB" dirty="0" smtClean="0"/>
              <a:t>A</a:t>
            </a:r>
            <a:r>
              <a:rPr lang="en-GB" dirty="0"/>
              <a:t>ntibiotics may be used </a:t>
            </a:r>
            <a:r>
              <a:rPr lang="en-GB" dirty="0" smtClean="0"/>
              <a:t>(</a:t>
            </a:r>
            <a:r>
              <a:rPr lang="en-GB" dirty="0"/>
              <a:t>not necessary if acute)</a:t>
            </a:r>
          </a:p>
          <a:p>
            <a:pPr lvl="1"/>
            <a:r>
              <a:rPr lang="en-GB" dirty="0" smtClean="0"/>
              <a:t>Swollen duration &amp; volume of fluid loss</a:t>
            </a:r>
          </a:p>
          <a:p>
            <a:pPr lvl="1"/>
            <a:r>
              <a:rPr lang="en-GB" dirty="0"/>
              <a:t>H</a:t>
            </a:r>
            <a:r>
              <a:rPr lang="en-GB" dirty="0" smtClean="0"/>
              <a:t>astens clearance of organisms</a:t>
            </a:r>
          </a:p>
          <a:p>
            <a:r>
              <a:rPr lang="en-GB" dirty="0" smtClean="0"/>
              <a:t>Adults – Tetracycline/doxycycline, erythromycin, ciprofloxacin</a:t>
            </a:r>
          </a:p>
          <a:p>
            <a:r>
              <a:rPr lang="en-GB" dirty="0"/>
              <a:t>C</a:t>
            </a:r>
            <a:r>
              <a:rPr lang="en-GB" dirty="0" smtClean="0"/>
              <a:t>hildren – </a:t>
            </a:r>
            <a:r>
              <a:rPr lang="en-GB" dirty="0" err="1" smtClean="0"/>
              <a:t>furazolidone</a:t>
            </a:r>
            <a:r>
              <a:rPr lang="en-GB" dirty="0" smtClean="0"/>
              <a:t>, trimethoprim, </a:t>
            </a:r>
            <a:r>
              <a:rPr lang="en-GB" dirty="0" err="1" smtClean="0"/>
              <a:t>sulphamethoxazole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91692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Treatment: How ORS Works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Na+ transport coupled to glucose transport in small intestine</a:t>
            </a:r>
          </a:p>
          <a:p>
            <a:r>
              <a:rPr lang="en-US" altLang="en-US" smtClean="0"/>
              <a:t>Glucose enables more efficient absorption of fluids and salts</a:t>
            </a:r>
          </a:p>
          <a:p>
            <a:r>
              <a:rPr lang="en-US" altLang="en-US" smtClean="0"/>
              <a:t>Potassium passively absorbed</a:t>
            </a:r>
          </a:p>
        </p:txBody>
      </p:sp>
      <p:pic>
        <p:nvPicPr>
          <p:cNvPr id="50180" name="Picture 4" descr="cholera ORT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14838" y="1219200"/>
            <a:ext cx="4729162" cy="5638800"/>
          </a:xfrm>
          <a:noFill/>
        </p:spPr>
      </p:pic>
    </p:spTree>
    <p:extLst>
      <p:ext uri="{BB962C8B-B14F-4D97-AF65-F5344CB8AC3E}">
        <p14:creationId xmlns:p14="http://schemas.microsoft.com/office/powerpoint/2010/main" val="51493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Treatment: Intravenous Rehydration</a:t>
            </a:r>
            <a:endParaRPr lang="en-US" altLang="en-US" smtClean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en-US" dirty="0" smtClean="0"/>
              <a:t>Used when patients have lost more than 10% bodyweight from dehydration</a:t>
            </a:r>
          </a:p>
          <a:p>
            <a:r>
              <a:rPr lang="en-US" altLang="en-US" dirty="0" smtClean="0"/>
              <a:t>Unable to drink due to vomiting</a:t>
            </a:r>
          </a:p>
          <a:p>
            <a:r>
              <a:rPr lang="en-US" altLang="en-US" dirty="0" smtClean="0"/>
              <a:t>Only treatment for severe dehydration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GB" dirty="0"/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228600" y="762000"/>
            <a:ext cx="3263280" cy="4323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b="1" dirty="0">
              <a:solidFill>
                <a:srgbClr val="6699FF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5" name="Picture 4" descr="cholera IV driprefcampmoza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76400" y="3228455"/>
            <a:ext cx="1828800" cy="1201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408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Treatment: Intravenous Rehydration</a:t>
            </a:r>
          </a:p>
        </p:txBody>
      </p:sp>
      <p:pic>
        <p:nvPicPr>
          <p:cNvPr id="52228" name="Picture 4" descr="cholera ref camp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67243" y="3393365"/>
            <a:ext cx="809513" cy="871369"/>
          </a:xfrm>
        </p:spPr>
      </p:pic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0" y="990600"/>
            <a:ext cx="4419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Blip>
                <a:blip r:embed="rId4"/>
              </a:buBlip>
            </a:pPr>
            <a:r>
              <a:rPr lang="en-US" altLang="en-US" b="1">
                <a:solidFill>
                  <a:srgbClr val="6699FF"/>
                </a:solidFill>
              </a:rPr>
              <a:t>Ringer’s Lactate</a:t>
            </a:r>
          </a:p>
          <a:p>
            <a:pPr lvl="1" eaLnBrk="1" hangingPunct="1">
              <a:buFontTx/>
              <a:buBlip>
                <a:blip r:embed="rId4"/>
              </a:buBlip>
            </a:pPr>
            <a:r>
              <a:rPr lang="en-US" altLang="en-US" b="1">
                <a:solidFill>
                  <a:srgbClr val="6699FF"/>
                </a:solidFill>
              </a:rPr>
              <a:t>Commercial product</a:t>
            </a:r>
          </a:p>
          <a:p>
            <a:pPr lvl="1" eaLnBrk="1" hangingPunct="1">
              <a:buFontTx/>
              <a:buBlip>
                <a:blip r:embed="rId4"/>
              </a:buBlip>
            </a:pPr>
            <a:r>
              <a:rPr lang="en-US" altLang="en-US" b="1">
                <a:solidFill>
                  <a:srgbClr val="6699FF"/>
                </a:solidFill>
              </a:rPr>
              <a:t>Has necessary concentrations of electrolytes</a:t>
            </a:r>
          </a:p>
          <a:p>
            <a:pPr eaLnBrk="1" hangingPunct="1">
              <a:buFontTx/>
              <a:buBlip>
                <a:blip r:embed="rId4"/>
              </a:buBlip>
            </a:pPr>
            <a:r>
              <a:rPr lang="en-US" altLang="en-US" b="1">
                <a:solidFill>
                  <a:srgbClr val="6699FF"/>
                </a:solidFill>
              </a:rPr>
              <a:t>Alternative options</a:t>
            </a:r>
          </a:p>
          <a:p>
            <a:pPr lvl="1" eaLnBrk="1" hangingPunct="1">
              <a:buFontTx/>
              <a:buBlip>
                <a:blip r:embed="rId4"/>
              </a:buBlip>
            </a:pPr>
            <a:r>
              <a:rPr lang="en-US" altLang="en-US" b="1">
                <a:solidFill>
                  <a:srgbClr val="6699FF"/>
                </a:solidFill>
              </a:rPr>
              <a:t>Saline</a:t>
            </a:r>
          </a:p>
          <a:p>
            <a:pPr lvl="1" eaLnBrk="1" hangingPunct="1">
              <a:buFontTx/>
              <a:buBlip>
                <a:blip r:embed="rId4"/>
              </a:buBlip>
            </a:pPr>
            <a:r>
              <a:rPr lang="en-US" altLang="en-US" b="1">
                <a:solidFill>
                  <a:srgbClr val="6699FF"/>
                </a:solidFill>
              </a:rPr>
              <a:t>Sugar and water</a:t>
            </a:r>
          </a:p>
          <a:p>
            <a:pPr lvl="1" eaLnBrk="1" hangingPunct="1">
              <a:buFontTx/>
              <a:buBlip>
                <a:blip r:embed="rId4"/>
              </a:buBlip>
            </a:pPr>
            <a:r>
              <a:rPr lang="en-US" altLang="en-US" b="1">
                <a:solidFill>
                  <a:srgbClr val="6699FF"/>
                </a:solidFill>
              </a:rPr>
              <a:t>Do not replace potassium, sodium, bicarbonate</a:t>
            </a:r>
          </a:p>
          <a:p>
            <a:pPr eaLnBrk="1" hangingPunct="1">
              <a:buFontTx/>
              <a:buBlip>
                <a:blip r:embed="rId4"/>
              </a:buBlip>
            </a:pPr>
            <a:endParaRPr lang="en-US" altLang="en-US" b="1">
              <a:solidFill>
                <a:srgbClr val="6699FF"/>
              </a:solidFill>
            </a:endParaRPr>
          </a:p>
          <a:p>
            <a:pPr eaLnBrk="1" hangingPunct="1"/>
            <a:endParaRPr lang="en-US" alt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7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Treatment: Antibiotics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457200" y="1447800"/>
            <a:ext cx="70866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Blip>
                <a:blip r:embed="rId2"/>
              </a:buBlip>
            </a:pPr>
            <a:r>
              <a:rPr lang="en-US" altLang="en-US" b="1">
                <a:solidFill>
                  <a:srgbClr val="6699FF"/>
                </a:solidFill>
              </a:rPr>
              <a:t>Adjunct to oral rehydration 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US" altLang="en-US" b="1">
                <a:solidFill>
                  <a:srgbClr val="6699FF"/>
                </a:solidFill>
              </a:rPr>
              <a:t>Reduce fluid loss by half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US" altLang="en-US" b="1">
                <a:solidFill>
                  <a:srgbClr val="6699FF"/>
                </a:solidFill>
              </a:rPr>
              <a:t>Reduce recovery time by half</a:t>
            </a:r>
          </a:p>
          <a:p>
            <a:pPr lvl="2" eaLnBrk="1" hangingPunct="1">
              <a:buFontTx/>
              <a:buBlip>
                <a:blip r:embed="rId2"/>
              </a:buBlip>
            </a:pPr>
            <a:r>
              <a:rPr lang="en-US" altLang="en-US" sz="2800" b="1">
                <a:solidFill>
                  <a:srgbClr val="6699FF"/>
                </a:solidFill>
              </a:rPr>
              <a:t>2-3 days instead of 4-6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US" altLang="en-US" b="1">
                <a:solidFill>
                  <a:srgbClr val="6699FF"/>
                </a:solidFill>
              </a:rPr>
              <a:t>Tetracycline, Doxycycline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US" altLang="en-US" b="1">
                <a:solidFill>
                  <a:srgbClr val="6699FF"/>
                </a:solidFill>
              </a:rPr>
              <a:t> Not recommended</a:t>
            </a:r>
          </a:p>
          <a:p>
            <a:pPr lvl="2" eaLnBrk="1" hangingPunct="1">
              <a:buFontTx/>
              <a:buBlip>
                <a:blip r:embed="rId2"/>
              </a:buBlip>
            </a:pPr>
            <a:r>
              <a:rPr lang="en-US" altLang="en-US" sz="2800" b="1">
                <a:solidFill>
                  <a:srgbClr val="6699FF"/>
                </a:solidFill>
              </a:rPr>
              <a:t>Short duration of illness</a:t>
            </a:r>
          </a:p>
          <a:p>
            <a:pPr lvl="2" eaLnBrk="1" hangingPunct="1">
              <a:buFontTx/>
              <a:buBlip>
                <a:blip r:embed="rId2"/>
              </a:buBlip>
            </a:pPr>
            <a:r>
              <a:rPr lang="en-US" altLang="en-US" sz="2800" b="1">
                <a:solidFill>
                  <a:srgbClr val="6699FF"/>
                </a:solidFill>
              </a:rPr>
              <a:t>Antibiotic resistance</a:t>
            </a:r>
          </a:p>
          <a:p>
            <a:pPr lvl="2" eaLnBrk="1" hangingPunct="1">
              <a:buFontTx/>
              <a:buBlip>
                <a:blip r:embed="rId2"/>
              </a:buBlip>
            </a:pPr>
            <a:r>
              <a:rPr lang="en-US" altLang="en-US" sz="2800" b="1">
                <a:solidFill>
                  <a:srgbClr val="6699FF"/>
                </a:solidFill>
              </a:rPr>
              <a:t>Limited gain from usage</a:t>
            </a:r>
          </a:p>
          <a:p>
            <a:pPr eaLnBrk="1" hangingPunct="1">
              <a:buFontTx/>
              <a:buBlip>
                <a:blip r:embed="rId2"/>
              </a:buBlip>
            </a:pPr>
            <a:endParaRPr lang="en-US" altLang="en-US" b="1">
              <a:solidFill>
                <a:srgbClr val="6699FF"/>
              </a:solidFill>
            </a:endParaRPr>
          </a:p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209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88640"/>
            <a:ext cx="7772400" cy="648072"/>
          </a:xfrm>
        </p:spPr>
        <p:txBody>
          <a:bodyPr/>
          <a:lstStyle/>
          <a:p>
            <a:r>
              <a:rPr lang="en-GB" dirty="0" smtClean="0"/>
              <a:t>Prevention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08720"/>
            <a:ext cx="8712968" cy="568863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PREVENTION AT RESERVOIR</a:t>
            </a:r>
          </a:p>
          <a:p>
            <a:r>
              <a:rPr lang="en-US" dirty="0"/>
              <a:t>Aquatic</a:t>
            </a:r>
          </a:p>
          <a:p>
            <a:pPr lvl="1"/>
            <a:r>
              <a:rPr lang="en-US" dirty="0"/>
              <a:t>Water treatment- chlorination, boiling, filtration</a:t>
            </a:r>
          </a:p>
          <a:p>
            <a:pPr lvl="1"/>
            <a:r>
              <a:rPr lang="en-US" dirty="0"/>
              <a:t>Put warning signs in water bodies known to be infested by the cholera</a:t>
            </a:r>
          </a:p>
          <a:p>
            <a:pPr lvl="0"/>
            <a:r>
              <a:rPr lang="en-US" dirty="0"/>
              <a:t>Human</a:t>
            </a:r>
          </a:p>
          <a:p>
            <a:pPr lvl="1"/>
            <a:r>
              <a:rPr lang="en-US" dirty="0"/>
              <a:t>Detection and treatment of carriers</a:t>
            </a:r>
          </a:p>
          <a:p>
            <a:pPr lvl="1"/>
            <a:r>
              <a:rPr lang="en-US" dirty="0"/>
              <a:t>Isolation of infected persons</a:t>
            </a:r>
          </a:p>
          <a:p>
            <a:pPr lvl="1"/>
            <a:r>
              <a:rPr lang="en-US" dirty="0"/>
              <a:t>Sterilization of bedding </a:t>
            </a:r>
            <a:r>
              <a:rPr lang="en-US" dirty="0" err="1"/>
              <a:t>etc</a:t>
            </a:r>
            <a:endParaRPr lang="en-US" dirty="0"/>
          </a:p>
          <a:p>
            <a:pPr lvl="1"/>
            <a:r>
              <a:rPr lang="en-GB" dirty="0"/>
              <a:t>Vaccination for people living in cholera endemic regions </a:t>
            </a:r>
            <a:endParaRPr lang="en-GB" dirty="0" smtClean="0"/>
          </a:p>
          <a:p>
            <a:pPr lvl="2"/>
            <a:r>
              <a:rPr lang="en-GB" dirty="0" smtClean="0"/>
              <a:t>Killed </a:t>
            </a:r>
            <a:r>
              <a:rPr lang="en-GB" dirty="0"/>
              <a:t>whole-cell</a:t>
            </a:r>
          </a:p>
          <a:p>
            <a:pPr lvl="2"/>
            <a:r>
              <a:rPr lang="en-GB" dirty="0"/>
              <a:t>Live-attenuated</a:t>
            </a:r>
          </a:p>
          <a:p>
            <a:pPr lvl="1"/>
            <a:endParaRPr lang="en-US" dirty="0" smtClean="0"/>
          </a:p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9247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0871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PORTAL OF </a:t>
            </a:r>
            <a:r>
              <a:rPr lang="en-US" dirty="0" smtClean="0"/>
              <a:t>EXIT- DEFECATION</a:t>
            </a:r>
          </a:p>
          <a:p>
            <a:pPr lvl="1"/>
            <a:r>
              <a:rPr lang="en-US" dirty="0" smtClean="0"/>
              <a:t>Physiological process difficult to control &amp; avoid. Education.</a:t>
            </a:r>
          </a:p>
          <a:p>
            <a:pPr lvl="1"/>
            <a:r>
              <a:rPr lang="en-US" dirty="0"/>
              <a:t>Proper fecal matter disposal</a:t>
            </a:r>
          </a:p>
          <a:p>
            <a:pPr lvl="1"/>
            <a:r>
              <a:rPr lang="en-US" dirty="0"/>
              <a:t>Build latrines</a:t>
            </a:r>
          </a:p>
          <a:p>
            <a:pPr lvl="1"/>
            <a:r>
              <a:rPr lang="en-US" dirty="0"/>
              <a:t>Treatment of dip pit latrines</a:t>
            </a:r>
          </a:p>
          <a:p>
            <a:pPr lvl="1"/>
            <a:r>
              <a:rPr lang="en-US" dirty="0"/>
              <a:t>Health </a:t>
            </a:r>
            <a:r>
              <a:rPr lang="en-US" dirty="0" smtClean="0"/>
              <a:t>education</a:t>
            </a:r>
            <a:r>
              <a:rPr lang="en-US" dirty="0"/>
              <a:t>&amp; sensitization of the </a:t>
            </a:r>
            <a:r>
              <a:rPr lang="en-US" dirty="0" smtClean="0"/>
              <a:t>public</a:t>
            </a:r>
            <a:endParaRPr lang="en-US" dirty="0"/>
          </a:p>
          <a:p>
            <a:r>
              <a:rPr lang="en-GB" dirty="0"/>
              <a:t>PREVENTION AT PORTAL OF </a:t>
            </a:r>
            <a:r>
              <a:rPr lang="en-GB" dirty="0" smtClean="0"/>
              <a:t>ENTRY-MOUTH</a:t>
            </a:r>
            <a:endParaRPr lang="en-GB" dirty="0"/>
          </a:p>
          <a:p>
            <a:pPr lvl="1"/>
            <a:r>
              <a:rPr lang="en-GB" dirty="0"/>
              <a:t>Washing of food and fruits with clean water before eating</a:t>
            </a:r>
          </a:p>
          <a:p>
            <a:pPr lvl="1"/>
            <a:r>
              <a:rPr lang="en-GB" dirty="0"/>
              <a:t>Eating properly cooked food</a:t>
            </a:r>
          </a:p>
          <a:p>
            <a:pPr lvl="1"/>
            <a:r>
              <a:rPr lang="en-GB" dirty="0"/>
              <a:t>Drinking clean safe water</a:t>
            </a:r>
          </a:p>
          <a:p>
            <a:pPr lvl="1"/>
            <a:r>
              <a:rPr lang="en-GB" dirty="0"/>
              <a:t>Hand washing after visiting the toilet &amp; before eating.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846521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Vaccines: Killed Whole-cell Vaccines</a:t>
            </a:r>
            <a:endParaRPr lang="en-US" altLang="en-US" dirty="0" smtClean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en-US" dirty="0" smtClean="0"/>
              <a:t>Provides antigens to evoke protective antitoxic and antibacterial immunity</a:t>
            </a:r>
          </a:p>
          <a:p>
            <a:r>
              <a:rPr lang="en-US" altLang="en-US" dirty="0" smtClean="0"/>
              <a:t>Contains:</a:t>
            </a:r>
          </a:p>
          <a:p>
            <a:pPr lvl="1"/>
            <a:r>
              <a:rPr lang="en-US" altLang="en-US" dirty="0" smtClean="0"/>
              <a:t>1 x 1011 heat inactivated bacteria	</a:t>
            </a:r>
          </a:p>
          <a:p>
            <a:pPr lvl="1"/>
            <a:r>
              <a:rPr lang="en-US" altLang="en-US" dirty="0" smtClean="0"/>
              <a:t>Mixture of V. </a:t>
            </a:r>
            <a:r>
              <a:rPr lang="en-US" altLang="en-US" dirty="0" err="1" smtClean="0"/>
              <a:t>cholerae</a:t>
            </a:r>
            <a:r>
              <a:rPr lang="en-US" altLang="en-US" dirty="0" smtClean="0"/>
              <a:t> O1 El Tor and classical strains</a:t>
            </a:r>
          </a:p>
          <a:p>
            <a:pPr lvl="1"/>
            <a:r>
              <a:rPr lang="en-US" altLang="en-US" dirty="0" smtClean="0"/>
              <a:t>1 mg of B subunit of cholera toxin</a:t>
            </a:r>
          </a:p>
          <a:p>
            <a:r>
              <a:rPr lang="en-US" altLang="en-US" dirty="0" smtClean="0"/>
              <a:t>Killed Whole-cell Vaccines: Disadvantages</a:t>
            </a:r>
          </a:p>
          <a:p>
            <a:pPr lvl="1"/>
            <a:r>
              <a:rPr lang="en-US" altLang="en-US" dirty="0" smtClean="0"/>
              <a:t>50% protection for 6 months to adults</a:t>
            </a:r>
          </a:p>
          <a:p>
            <a:pPr lvl="1"/>
            <a:r>
              <a:rPr lang="en-US" altLang="en-US" dirty="0" smtClean="0"/>
              <a:t>Gives less than 25% protection to children aged 2-5</a:t>
            </a:r>
          </a:p>
          <a:p>
            <a:pPr lvl="1"/>
            <a:r>
              <a:rPr lang="en-US" altLang="en-US" dirty="0" smtClean="0"/>
              <a:t>Need for multiple doses of nonliving antigens</a:t>
            </a:r>
          </a:p>
          <a:p>
            <a:pPr lvl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76623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Vaccines: Live-Attenuated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en-US" dirty="0" smtClean="0"/>
              <a:t>Eliminates need for multiple doses of non-living antigens </a:t>
            </a:r>
          </a:p>
          <a:p>
            <a:r>
              <a:rPr lang="en-US" altLang="en-US" dirty="0" smtClean="0"/>
              <a:t>Ensures that crucial antigens potentially altered during killing process would be retained</a:t>
            </a:r>
          </a:p>
          <a:p>
            <a:pPr lvl="2"/>
            <a:r>
              <a:rPr lang="en-US" altLang="en-US" dirty="0" smtClean="0"/>
              <a:t>Expected to mimic broad immunity conferred by natural infection</a:t>
            </a:r>
          </a:p>
          <a:p>
            <a:r>
              <a:rPr lang="en-US" altLang="en-US" dirty="0" smtClean="0"/>
              <a:t>85-90% protection against classical </a:t>
            </a:r>
            <a:r>
              <a:rPr lang="en-US" altLang="en-US" dirty="0" err="1" smtClean="0"/>
              <a:t>biovar</a:t>
            </a:r>
            <a:endParaRPr lang="en-US" altLang="en-US" dirty="0" smtClean="0"/>
          </a:p>
          <a:p>
            <a:r>
              <a:rPr lang="en-US" altLang="en-US" dirty="0" smtClean="0"/>
              <a:t>65-80% protection against El Tor </a:t>
            </a:r>
            <a:r>
              <a:rPr lang="en-US" altLang="en-US" dirty="0" err="1" smtClean="0"/>
              <a:t>biovar</a:t>
            </a:r>
            <a:endParaRPr lang="en-US" altLang="en-US" dirty="0" smtClean="0"/>
          </a:p>
          <a:p>
            <a:r>
              <a:rPr lang="en-US" altLang="en-US" dirty="0" smtClean="0"/>
              <a:t>Live Attenuated Vaccines: Disadvantages</a:t>
            </a:r>
          </a:p>
          <a:p>
            <a:r>
              <a:rPr lang="en-US" altLang="en-US" dirty="0" smtClean="0"/>
              <a:t>In children, protection rapidly declines after 6 months</a:t>
            </a:r>
          </a:p>
          <a:p>
            <a:r>
              <a:rPr lang="en-US" altLang="en-US" dirty="0" smtClean="0"/>
              <a:t>In adults, only receive 60% protection for 2 years</a:t>
            </a:r>
          </a:p>
          <a:p>
            <a:r>
              <a:rPr lang="en-US" altLang="en-US" dirty="0" smtClean="0"/>
              <a:t>Live vaccine induces mild cholera symptoms</a:t>
            </a:r>
          </a:p>
          <a:p>
            <a:pPr lvl="1"/>
            <a:r>
              <a:rPr lang="en-US" altLang="en-US" dirty="0" smtClean="0"/>
              <a:t>Mild diarrhea, abdominal cramping</a:t>
            </a:r>
          </a:p>
          <a:p>
            <a:pPr lvl="2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64080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96944" cy="1008112"/>
          </a:xfrm>
        </p:spPr>
        <p:txBody>
          <a:bodyPr/>
          <a:lstStyle/>
          <a:p>
            <a:r>
              <a:rPr lang="en-GB" dirty="0"/>
              <a:t>NON-O1 V. CHOLERAE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23528" y="1484784"/>
            <a:ext cx="8568952" cy="5112568"/>
          </a:xfrm>
        </p:spPr>
        <p:txBody>
          <a:bodyPr/>
          <a:lstStyle/>
          <a:p>
            <a:r>
              <a:rPr lang="en-GB" dirty="0" smtClean="0"/>
              <a:t>Do </a:t>
            </a:r>
            <a:r>
              <a:rPr lang="en-GB" dirty="0"/>
              <a:t>not agglutinate in o1 antiserum</a:t>
            </a:r>
          </a:p>
          <a:p>
            <a:r>
              <a:rPr lang="en-GB" dirty="0" smtClean="0"/>
              <a:t>Habitat </a:t>
            </a:r>
            <a:r>
              <a:rPr lang="en-GB" dirty="0"/>
              <a:t>– marine </a:t>
            </a:r>
            <a:r>
              <a:rPr lang="en-GB" dirty="0" smtClean="0"/>
              <a:t>environment</a:t>
            </a:r>
            <a:endParaRPr lang="en-GB" dirty="0"/>
          </a:p>
          <a:p>
            <a:r>
              <a:rPr lang="en-GB" dirty="0"/>
              <a:t>F</a:t>
            </a:r>
            <a:r>
              <a:rPr lang="en-GB" dirty="0" smtClean="0"/>
              <a:t>ood- </a:t>
            </a:r>
            <a:r>
              <a:rPr lang="en-GB" dirty="0"/>
              <a:t>borne outbreaks of gastroenteritis -eating raw oysters</a:t>
            </a:r>
          </a:p>
          <a:p>
            <a:r>
              <a:rPr lang="en-GB" dirty="0"/>
              <a:t>I</a:t>
            </a:r>
            <a:r>
              <a:rPr lang="en-GB" dirty="0" smtClean="0"/>
              <a:t>ncubation </a:t>
            </a:r>
            <a:r>
              <a:rPr lang="en-GB" dirty="0"/>
              <a:t>&lt;2 days, lasts 2-7 days</a:t>
            </a:r>
          </a:p>
          <a:p>
            <a:r>
              <a:rPr lang="en-GB" dirty="0" smtClean="0"/>
              <a:t>Otitis </a:t>
            </a:r>
            <a:r>
              <a:rPr lang="en-GB" dirty="0"/>
              <a:t>media, wound infections, </a:t>
            </a:r>
            <a:r>
              <a:rPr lang="en-GB" dirty="0" err="1"/>
              <a:t>bacteremia</a:t>
            </a:r>
            <a:r>
              <a:rPr lang="en-GB" dirty="0"/>
              <a:t> – occupational</a:t>
            </a:r>
          </a:p>
        </p:txBody>
      </p:sp>
    </p:spTree>
    <p:extLst>
      <p:ext uri="{BB962C8B-B14F-4D97-AF65-F5344CB8AC3E}">
        <p14:creationId xmlns:p14="http://schemas.microsoft.com/office/powerpoint/2010/main" val="24639526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V. Parahyemolyticus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5256584"/>
          </a:xfrm>
        </p:spPr>
        <p:txBody>
          <a:bodyPr/>
          <a:lstStyle/>
          <a:p>
            <a:r>
              <a:rPr lang="en-GB" dirty="0" smtClean="0"/>
              <a:t>Marine organisms</a:t>
            </a:r>
          </a:p>
          <a:p>
            <a:r>
              <a:rPr lang="en-GB" dirty="0" smtClean="0"/>
              <a:t>Raw </a:t>
            </a:r>
            <a:r>
              <a:rPr lang="en-GB" dirty="0"/>
              <a:t>sea-food</a:t>
            </a:r>
          </a:p>
          <a:p>
            <a:r>
              <a:rPr lang="en-GB" dirty="0" smtClean="0"/>
              <a:t>Grows </a:t>
            </a:r>
            <a:r>
              <a:rPr lang="en-GB" dirty="0"/>
              <a:t>best in high </a:t>
            </a:r>
            <a:r>
              <a:rPr lang="en-GB" dirty="0" smtClean="0"/>
              <a:t>salt, 8-10</a:t>
            </a:r>
            <a:r>
              <a:rPr lang="en-GB" dirty="0"/>
              <a:t>% </a:t>
            </a:r>
            <a:r>
              <a:rPr lang="en-GB" dirty="0" err="1"/>
              <a:t>NaCl</a:t>
            </a:r>
            <a:r>
              <a:rPr lang="en-GB" dirty="0"/>
              <a:t> </a:t>
            </a:r>
            <a:r>
              <a:rPr lang="en-GB" dirty="0" smtClean="0"/>
              <a:t>solution</a:t>
            </a:r>
            <a:endParaRPr lang="en-GB" dirty="0"/>
          </a:p>
          <a:p>
            <a:r>
              <a:rPr lang="en-GB" dirty="0" smtClean="0"/>
              <a:t>Food </a:t>
            </a:r>
            <a:r>
              <a:rPr lang="en-GB" dirty="0"/>
              <a:t>poisoning due to </a:t>
            </a:r>
            <a:r>
              <a:rPr lang="en-GB" dirty="0" smtClean="0"/>
              <a:t>contaminated sea </a:t>
            </a:r>
            <a:r>
              <a:rPr lang="en-GB" dirty="0"/>
              <a:t>fish</a:t>
            </a:r>
          </a:p>
          <a:p>
            <a:r>
              <a:rPr lang="en-GB" dirty="0" smtClean="0"/>
              <a:t>Transmission – ingestion of undercooked/ improperly handled foods, or </a:t>
            </a:r>
            <a:r>
              <a:rPr lang="en-GB" dirty="0" err="1" smtClean="0"/>
              <a:t>toehr</a:t>
            </a:r>
            <a:r>
              <a:rPr lang="en-GB" dirty="0" smtClean="0"/>
              <a:t> foods</a:t>
            </a:r>
          </a:p>
          <a:p>
            <a:r>
              <a:rPr lang="en-GB" dirty="0"/>
              <a:t>E</a:t>
            </a:r>
            <a:r>
              <a:rPr lang="en-GB" dirty="0" smtClean="0"/>
              <a:t>nterotoxin – non </a:t>
            </a:r>
            <a:r>
              <a:rPr lang="en-GB" dirty="0" err="1" smtClean="0"/>
              <a:t>invansive</a:t>
            </a:r>
            <a:r>
              <a:rPr lang="en-GB" dirty="0" smtClean="0"/>
              <a:t> </a:t>
            </a:r>
            <a:r>
              <a:rPr lang="en-GB" dirty="0" err="1" smtClean="0"/>
              <a:t>diarrhea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61395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96944" cy="1008112"/>
          </a:xfrm>
        </p:spPr>
        <p:txBody>
          <a:bodyPr/>
          <a:lstStyle/>
          <a:p>
            <a:r>
              <a:rPr lang="en-GB" dirty="0"/>
              <a:t>Clinical presentation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23528" y="1484784"/>
            <a:ext cx="8568952" cy="5112568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Cause </a:t>
            </a:r>
            <a:r>
              <a:rPr lang="en-GB" dirty="0"/>
              <a:t>the acute gastroenteritis – watery diarrhoea accompanied by nausea, vomiting, abdominal cramps, &amp; sometimes </a:t>
            </a:r>
            <a:r>
              <a:rPr lang="en-GB" dirty="0" smtClean="0"/>
              <a:t>fever</a:t>
            </a:r>
          </a:p>
          <a:p>
            <a:r>
              <a:rPr lang="en-GB" dirty="0" smtClean="0"/>
              <a:t>Severe </a:t>
            </a:r>
            <a:r>
              <a:rPr lang="en-GB" dirty="0"/>
              <a:t>dx associated with diabetes, </a:t>
            </a:r>
            <a:r>
              <a:rPr lang="en-GB" dirty="0" err="1"/>
              <a:t>preexisting</a:t>
            </a:r>
            <a:r>
              <a:rPr lang="en-GB" dirty="0"/>
              <a:t> liver dx, iron-overload </a:t>
            </a:r>
            <a:r>
              <a:rPr lang="en-GB" dirty="0" err="1"/>
              <a:t>sttes</a:t>
            </a:r>
            <a:r>
              <a:rPr lang="en-GB" dirty="0"/>
              <a:t> or</a:t>
            </a:r>
          </a:p>
          <a:p>
            <a:r>
              <a:rPr lang="en-GB" dirty="0" err="1"/>
              <a:t>I</a:t>
            </a:r>
            <a:r>
              <a:rPr lang="en-GB" dirty="0" err="1" smtClean="0"/>
              <a:t>mmunocompromised</a:t>
            </a:r>
            <a:r>
              <a:rPr lang="en-GB" dirty="0" smtClean="0"/>
              <a:t> </a:t>
            </a:r>
            <a:r>
              <a:rPr lang="en-GB" dirty="0"/>
              <a:t>– fluids and antibiotics</a:t>
            </a:r>
          </a:p>
          <a:p>
            <a:r>
              <a:rPr lang="en-GB" dirty="0" smtClean="0"/>
              <a:t>Associated </a:t>
            </a:r>
            <a:r>
              <a:rPr lang="en-GB" dirty="0"/>
              <a:t>with </a:t>
            </a:r>
            <a:r>
              <a:rPr lang="en-GB" dirty="0" err="1"/>
              <a:t>kanagawa</a:t>
            </a:r>
            <a:r>
              <a:rPr lang="en-GB" dirty="0"/>
              <a:t> phenomenon – clinical isolates </a:t>
            </a:r>
            <a:r>
              <a:rPr lang="en-GB" dirty="0" err="1"/>
              <a:t>hemolytic</a:t>
            </a:r>
            <a:r>
              <a:rPr lang="en-GB" dirty="0"/>
              <a:t>, non human isolates, </a:t>
            </a:r>
            <a:r>
              <a:rPr lang="en-GB" dirty="0" smtClean="0"/>
              <a:t>non </a:t>
            </a:r>
            <a:r>
              <a:rPr lang="en-GB" dirty="0" err="1" smtClean="0"/>
              <a:t>hemolytic</a:t>
            </a:r>
            <a:r>
              <a:rPr lang="en-GB" dirty="0" smtClean="0"/>
              <a:t> </a:t>
            </a:r>
            <a:r>
              <a:rPr lang="en-GB" dirty="0"/>
              <a:t>isolates on </a:t>
            </a:r>
            <a:r>
              <a:rPr lang="en-GB" dirty="0" smtClean="0"/>
              <a:t>BA</a:t>
            </a:r>
          </a:p>
          <a:p>
            <a:r>
              <a:rPr lang="en-GB" dirty="0" smtClean="0"/>
              <a:t>Treatment</a:t>
            </a:r>
            <a:endParaRPr lang="en-GB" dirty="0"/>
          </a:p>
          <a:p>
            <a:pPr lvl="1"/>
            <a:r>
              <a:rPr lang="en-CA" dirty="0">
                <a:effectLst/>
              </a:rPr>
              <a:t>Rehydration</a:t>
            </a:r>
            <a:endParaRPr lang="en-GB" dirty="0">
              <a:effectLst/>
            </a:endParaRPr>
          </a:p>
          <a:p>
            <a:pPr lvl="1"/>
            <a:r>
              <a:rPr lang="en-CA" dirty="0">
                <a:effectLst/>
              </a:rPr>
              <a:t>In severe </a:t>
            </a:r>
            <a:r>
              <a:rPr lang="en-CA" dirty="0" err="1">
                <a:effectLst/>
              </a:rPr>
              <a:t>infxns</a:t>
            </a:r>
            <a:r>
              <a:rPr lang="en-CA" dirty="0">
                <a:effectLst/>
              </a:rPr>
              <a:t> – </a:t>
            </a:r>
            <a:r>
              <a:rPr lang="en-CA" dirty="0" err="1">
                <a:effectLst/>
              </a:rPr>
              <a:t>fluoroquinolones</a:t>
            </a:r>
            <a:r>
              <a:rPr lang="en-CA" dirty="0">
                <a:effectLst/>
              </a:rPr>
              <a:t>, doxycycline, 3</a:t>
            </a:r>
            <a:r>
              <a:rPr lang="en-CA" baseline="30000" dirty="0">
                <a:effectLst/>
              </a:rPr>
              <a:t>rd</a:t>
            </a:r>
            <a:r>
              <a:rPr lang="en-CA" dirty="0">
                <a:effectLst/>
              </a:rPr>
              <a:t> gen </a:t>
            </a:r>
            <a:r>
              <a:rPr lang="en-CA" dirty="0" err="1">
                <a:effectLst/>
              </a:rPr>
              <a:t>cephalosporins</a:t>
            </a:r>
            <a:r>
              <a:rPr lang="en-CA" dirty="0">
                <a:effectLst/>
              </a:rPr>
              <a:t> (e.g. ceftriaxone)</a:t>
            </a:r>
            <a:endParaRPr lang="en-GB" dirty="0">
              <a:effectLst/>
            </a:endParaRPr>
          </a:p>
          <a:p>
            <a:r>
              <a:rPr lang="en-GB" dirty="0" smtClean="0"/>
              <a:t>Preventions- </a:t>
            </a:r>
            <a:r>
              <a:rPr lang="en-GB" dirty="0"/>
              <a:t>proper refrigeration and cooking</a:t>
            </a:r>
          </a:p>
        </p:txBody>
      </p:sp>
    </p:spTree>
    <p:extLst>
      <p:ext uri="{BB962C8B-B14F-4D97-AF65-F5344CB8AC3E}">
        <p14:creationId xmlns:p14="http://schemas.microsoft.com/office/powerpoint/2010/main" val="2721116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96944" cy="1008112"/>
          </a:xfrm>
        </p:spPr>
        <p:txBody>
          <a:bodyPr/>
          <a:lstStyle/>
          <a:p>
            <a:r>
              <a:rPr lang="en-GB" dirty="0"/>
              <a:t>V. </a:t>
            </a:r>
            <a:r>
              <a:rPr lang="en-GB" dirty="0" err="1" smtClean="0"/>
              <a:t>Vulnificus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400600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Marine </a:t>
            </a:r>
            <a:r>
              <a:rPr lang="en-GB" dirty="0"/>
              <a:t>organisms; warm salty water</a:t>
            </a:r>
          </a:p>
          <a:p>
            <a:r>
              <a:rPr lang="en-GB" dirty="0" smtClean="0"/>
              <a:t>Consumption </a:t>
            </a:r>
            <a:r>
              <a:rPr lang="en-GB" dirty="0"/>
              <a:t>of infected oysters </a:t>
            </a:r>
            <a:endParaRPr lang="en-GB" dirty="0" smtClean="0"/>
          </a:p>
          <a:p>
            <a:r>
              <a:rPr lang="en-GB" dirty="0"/>
              <a:t>C</a:t>
            </a:r>
            <a:r>
              <a:rPr lang="en-GB" dirty="0" smtClean="0"/>
              <a:t>apsulated</a:t>
            </a:r>
            <a:r>
              <a:rPr lang="en-GB" dirty="0"/>
              <a:t>, produces a </a:t>
            </a:r>
            <a:r>
              <a:rPr lang="en-GB" dirty="0" err="1"/>
              <a:t>cytolysi</a:t>
            </a:r>
            <a:endParaRPr lang="en-GB" dirty="0"/>
          </a:p>
          <a:p>
            <a:pPr lvl="0"/>
            <a:r>
              <a:rPr lang="en-CA" dirty="0" smtClean="0">
                <a:effectLst/>
              </a:rPr>
              <a:t>Enter </a:t>
            </a:r>
            <a:r>
              <a:rPr lang="en-CA" dirty="0">
                <a:effectLst/>
              </a:rPr>
              <a:t>the body through open wounds (survives in high salty water environment)</a:t>
            </a:r>
            <a:endParaRPr lang="en-GB" dirty="0">
              <a:effectLst/>
            </a:endParaRPr>
          </a:p>
          <a:p>
            <a:r>
              <a:rPr lang="en-GB" dirty="0" smtClean="0"/>
              <a:t>Clinical </a:t>
            </a:r>
            <a:r>
              <a:rPr lang="en-GB" dirty="0"/>
              <a:t>presentation</a:t>
            </a:r>
          </a:p>
          <a:p>
            <a:pPr lvl="1"/>
            <a:r>
              <a:rPr lang="en-GB" dirty="0"/>
              <a:t>P</a:t>
            </a:r>
            <a:r>
              <a:rPr lang="en-GB" dirty="0" smtClean="0"/>
              <a:t>rimary </a:t>
            </a:r>
            <a:r>
              <a:rPr lang="en-GB" dirty="0"/>
              <a:t>sepsis – in </a:t>
            </a:r>
            <a:r>
              <a:rPr lang="en-GB" dirty="0" err="1"/>
              <a:t>pts</a:t>
            </a:r>
            <a:r>
              <a:rPr lang="en-GB" dirty="0"/>
              <a:t> with underlying liver dx (cirrhosis, </a:t>
            </a:r>
            <a:r>
              <a:rPr lang="en-GB" dirty="0" err="1"/>
              <a:t>hematochromatosis</a:t>
            </a:r>
            <a:r>
              <a:rPr lang="en-GB" dirty="0" smtClean="0"/>
              <a:t>), </a:t>
            </a:r>
            <a:r>
              <a:rPr lang="en-GB" dirty="0" err="1" smtClean="0"/>
              <a:t>heamtopoietic</a:t>
            </a:r>
            <a:r>
              <a:rPr lang="en-GB" dirty="0" smtClean="0"/>
              <a:t> </a:t>
            </a:r>
            <a:r>
              <a:rPr lang="en-GB" dirty="0"/>
              <a:t>dx, chronic renal insufficiency, immunosuppressive </a:t>
            </a:r>
            <a:r>
              <a:rPr lang="en-GB" dirty="0" err="1"/>
              <a:t>thrapy</a:t>
            </a:r>
            <a:r>
              <a:rPr lang="en-GB" dirty="0"/>
              <a:t>, </a:t>
            </a:r>
            <a:r>
              <a:rPr lang="en-GB" dirty="0" err="1"/>
              <a:t>alcholics</a:t>
            </a:r>
            <a:endParaRPr lang="en-GB" dirty="0"/>
          </a:p>
          <a:p>
            <a:pPr lvl="1"/>
            <a:r>
              <a:rPr lang="en-GB" dirty="0"/>
              <a:t>P</a:t>
            </a:r>
            <a:r>
              <a:rPr lang="en-GB" dirty="0" smtClean="0"/>
              <a:t>rimary </a:t>
            </a:r>
            <a:r>
              <a:rPr lang="en-GB" dirty="0"/>
              <a:t>wound infections in </a:t>
            </a:r>
            <a:r>
              <a:rPr lang="en-GB" dirty="0" err="1"/>
              <a:t>pts</a:t>
            </a:r>
            <a:r>
              <a:rPr lang="en-GB" dirty="0"/>
              <a:t> with wounds – fresh or old wounds in contact with </a:t>
            </a:r>
            <a:r>
              <a:rPr lang="en-GB" dirty="0" smtClean="0"/>
              <a:t>sea water</a:t>
            </a:r>
            <a:endParaRPr lang="en-GB" dirty="0"/>
          </a:p>
          <a:p>
            <a:r>
              <a:rPr lang="en-GB" dirty="0" smtClean="0"/>
              <a:t>Lab </a:t>
            </a:r>
            <a:r>
              <a:rPr lang="en-GB" dirty="0"/>
              <a:t>– cultures from skin lesions, occasionally from </a:t>
            </a:r>
            <a:r>
              <a:rPr lang="en-GB" dirty="0" smtClean="0"/>
              <a:t>blood</a:t>
            </a:r>
          </a:p>
          <a:p>
            <a:r>
              <a:rPr lang="en-GB" dirty="0" smtClean="0"/>
              <a:t>Treatment</a:t>
            </a:r>
            <a:endParaRPr lang="en-GB" dirty="0"/>
          </a:p>
          <a:p>
            <a:pPr lvl="1"/>
            <a:r>
              <a:rPr lang="en-GB" dirty="0" smtClean="0"/>
              <a:t>Antibiotics </a:t>
            </a:r>
            <a:r>
              <a:rPr lang="en-GB" dirty="0"/>
              <a:t>, </a:t>
            </a:r>
            <a:r>
              <a:rPr lang="en-CA" dirty="0" err="1" smtClean="0">
                <a:effectLst/>
              </a:rPr>
              <a:t>Ceftazidime</a:t>
            </a:r>
            <a:r>
              <a:rPr lang="en-CA" dirty="0">
                <a:effectLst/>
              </a:rPr>
              <a:t>, doxycycline</a:t>
            </a:r>
            <a:endParaRPr lang="en-GB" dirty="0">
              <a:effectLst/>
            </a:endParaRPr>
          </a:p>
          <a:p>
            <a:pPr lvl="1"/>
            <a:r>
              <a:rPr lang="en-GB" dirty="0" smtClean="0"/>
              <a:t>Debridement </a:t>
            </a:r>
            <a:r>
              <a:rPr lang="en-CA" dirty="0" smtClean="0">
                <a:effectLst/>
              </a:rPr>
              <a:t>of </a:t>
            </a:r>
            <a:r>
              <a:rPr lang="en-CA" dirty="0">
                <a:effectLst/>
              </a:rPr>
              <a:t>lesions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225089"/>
      </p:ext>
    </p:extLst>
  </p:cSld>
  <p:clrMapOvr>
    <a:masterClrMapping/>
  </p:clrMapOvr>
</p:sld>
</file>

<file path=ppt/theme/theme1.xml><?xml version="1.0" encoding="utf-8"?>
<a:theme xmlns:a="http://schemas.openxmlformats.org/drawingml/2006/main" name="1_TS001069040">
  <a:themeElements>
    <a:clrScheme name="Office Theme 1">
      <a:dk1>
        <a:srgbClr val="000000"/>
      </a:dk1>
      <a:lt1>
        <a:srgbClr val="FFFFFF"/>
      </a:lt1>
      <a:dk2>
        <a:srgbClr val="7F00FF"/>
      </a:dk2>
      <a:lt2>
        <a:srgbClr val="FAFD00"/>
      </a:lt2>
      <a:accent1>
        <a:srgbClr val="B50069"/>
      </a:accent1>
      <a:accent2>
        <a:srgbClr val="FF7F00"/>
      </a:accent2>
      <a:accent3>
        <a:srgbClr val="C0AAFF"/>
      </a:accent3>
      <a:accent4>
        <a:srgbClr val="DADADA"/>
      </a:accent4>
      <a:accent5>
        <a:srgbClr val="D7AAB9"/>
      </a:accent5>
      <a:accent6>
        <a:srgbClr val="E77200"/>
      </a:accent6>
      <a:hlink>
        <a:srgbClr val="FF00FF"/>
      </a:hlink>
      <a:folHlink>
        <a:srgbClr val="B760F9"/>
      </a:folHlink>
    </a:clrScheme>
    <a:fontScheme name="Office Theme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7F00FF"/>
        </a:dk2>
        <a:lt2>
          <a:srgbClr val="FAFD00"/>
        </a:lt2>
        <a:accent1>
          <a:srgbClr val="B50069"/>
        </a:accent1>
        <a:accent2>
          <a:srgbClr val="FF7F00"/>
        </a:accent2>
        <a:accent3>
          <a:srgbClr val="C0AAFF"/>
        </a:accent3>
        <a:accent4>
          <a:srgbClr val="DADADA"/>
        </a:accent4>
        <a:accent5>
          <a:srgbClr val="D7AAB9"/>
        </a:accent5>
        <a:accent6>
          <a:srgbClr val="E77200"/>
        </a:accent6>
        <a:hlink>
          <a:srgbClr val="FF00FF"/>
        </a:hlink>
        <a:folHlink>
          <a:srgbClr val="B760F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B760F9"/>
        </a:lt1>
        <a:dk2>
          <a:srgbClr val="7B00E4"/>
        </a:dk2>
        <a:lt2>
          <a:srgbClr val="280049"/>
        </a:lt2>
        <a:accent1>
          <a:srgbClr val="FFFFFF"/>
        </a:accent1>
        <a:accent2>
          <a:srgbClr val="FFFF00"/>
        </a:accent2>
        <a:accent3>
          <a:srgbClr val="D8B6FB"/>
        </a:accent3>
        <a:accent4>
          <a:srgbClr val="000000"/>
        </a:accent4>
        <a:accent5>
          <a:srgbClr val="FFFFFF"/>
        </a:accent5>
        <a:accent6>
          <a:srgbClr val="E7E700"/>
        </a:accent6>
        <a:hlink>
          <a:srgbClr val="FF00FF"/>
        </a:hlink>
        <a:folHlink>
          <a:srgbClr val="DFB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DADADA"/>
        </a:lt2>
        <a:accent1>
          <a:srgbClr val="F2F2F2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7F7F7"/>
        </a:accent5>
        <a:accent6>
          <a:srgbClr val="838383"/>
        </a:accent6>
        <a:hlink>
          <a:srgbClr val="DADADA"/>
        </a:hlink>
        <a:folHlink>
          <a:srgbClr val="67676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2012</Words>
  <Application>Microsoft Office PowerPoint</Application>
  <PresentationFormat>On-screen Show (4:3)</PresentationFormat>
  <Paragraphs>280</Paragraphs>
  <Slides>43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5" baseType="lpstr">
      <vt:lpstr>1_TS001069040</vt:lpstr>
      <vt:lpstr>Bitmap Image</vt:lpstr>
      <vt:lpstr>VIBRIOS</vt:lpstr>
      <vt:lpstr>VIBROS</vt:lpstr>
      <vt:lpstr>Characteristic</vt:lpstr>
      <vt:lpstr>V. CHOLERAE</vt:lpstr>
      <vt:lpstr>PowerPoint Presentation</vt:lpstr>
      <vt:lpstr>EPIDEMIOLOGY</vt:lpstr>
      <vt:lpstr>PowerPoint Presentation</vt:lpstr>
      <vt:lpstr>PowerPoint Presentation</vt:lpstr>
      <vt:lpstr>Susceptible hosts</vt:lpstr>
      <vt:lpstr>Transmission</vt:lpstr>
      <vt:lpstr>Pathogenesis</vt:lpstr>
      <vt:lpstr>PowerPoint Presentation</vt:lpstr>
      <vt:lpstr>PowerPoint Presentation</vt:lpstr>
      <vt:lpstr>PowerPoint Presentation</vt:lpstr>
      <vt:lpstr>NORMAL CONDITION</vt:lpstr>
      <vt:lpstr>CHOLERA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Pathogenesis </vt:lpstr>
      <vt:lpstr>PowerPoint Presentation</vt:lpstr>
      <vt:lpstr>Clinical features</vt:lpstr>
      <vt:lpstr>Lab diagnosis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Treatment</vt:lpstr>
      <vt:lpstr>Treatment: How ORS Works</vt:lpstr>
      <vt:lpstr>Treatment: Intravenous Rehydration</vt:lpstr>
      <vt:lpstr>Treatment: Intravenous Rehydration</vt:lpstr>
      <vt:lpstr>Treatment: Antibiotics</vt:lpstr>
      <vt:lpstr>Prevention</vt:lpstr>
      <vt:lpstr>PowerPoint Presentation</vt:lpstr>
      <vt:lpstr>Vaccines: Killed Whole-cell Vaccines</vt:lpstr>
      <vt:lpstr>Vaccines: Live-Attenuated</vt:lpstr>
      <vt:lpstr>NON-O1 V. CHOLERAE</vt:lpstr>
      <vt:lpstr>V. Parahyemolyticus</vt:lpstr>
      <vt:lpstr>Clinical presentation</vt:lpstr>
      <vt:lpstr>V. Vulnificus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VIBRIOS</dc:title>
  <dc:creator>Dr. Kimaiga H.O. MBChB (UoN)</dc:creator>
  <cp:lastModifiedBy>Dr. Kimaiga H.O. MBChB (UoN)</cp:lastModifiedBy>
  <cp:revision>20</cp:revision>
  <dcterms:created xsi:type="dcterms:W3CDTF">2013-09-09T20:38:23Z</dcterms:created>
  <dcterms:modified xsi:type="dcterms:W3CDTF">2014-01-19T15:15:17Z</dcterms:modified>
</cp:coreProperties>
</file>