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type="screen4x3" cy="6858000" cx="9144000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>
        <a:solidFill>
          <a:schemeClr val="dk1"/>
        </a:solidFill>
        <a:latin typeface="Arial" pitchFamily="0" charset="0"/>
        <a:sym typeface="Arial" pitchFamily="0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>
        <a:solidFill>
          <a:schemeClr val="dk1"/>
        </a:solidFill>
        <a:latin typeface="Arial" pitchFamily="0" charset="0"/>
        <a:sym typeface="Arial" pitchFamily="0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>
        <a:solidFill>
          <a:schemeClr val="dk1"/>
        </a:solidFill>
        <a:latin typeface="Arial" pitchFamily="0" charset="0"/>
        <a:sym typeface="Arial" pitchFamily="0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>
        <a:solidFill>
          <a:schemeClr val="dk1"/>
        </a:solidFill>
        <a:latin typeface="Arial" pitchFamily="0" charset="0"/>
        <a:sym typeface="Arial" pitchFamily="0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>
        <a:solidFill>
          <a:schemeClr val="dk1"/>
        </a:solidFill>
        <a:latin typeface="Arial" pitchFamily="0" charset="0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 showGuides="0" snapToGrid="1" snapToObjects="0">
      <p:cViewPr varScale="0">
        <p:scale>
          <a:sx n="66" d="100"/>
          <a:sy n="66" d="100"/>
        </p:scale>
        <p:origin x="-894" y="-144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tableStyles" Target="tableStyles.xml"/><Relationship Id="rId80" Type="http://schemas.openxmlformats.org/officeDocument/2006/relationships/presProps" Target="presProps.xml"/><Relationship Id="rId81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815" name="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eaLnBrk="1" hangingPunct="1" latinLnBrk="1" lvl="0"/>
            <a:endParaRPr altLang="en-US" sz="1200" lang="zh-CN"/>
          </a:p>
        </p:txBody>
      </p:sp>
      <p:sp>
        <p:nvSpPr>
          <p:cNvPr id="1048816" name=""/>
          <p:cNvSpPr/>
          <p:nvPr>
            <p:ph type="dt" sz="full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algn="r" eaLnBrk="1" hangingPunct="1" latinLnBrk="1" lvl="0"/>
            <a:endParaRPr altLang="en-US" sz="1200" lang="zh-CN"/>
          </a:p>
        </p:txBody>
      </p:sp>
      <p:sp>
        <p:nvSpPr>
          <p:cNvPr id="1048817" name=""/>
          <p:cNvSpPr/>
          <p:nvPr>
            <p:ph type="sldImg" sz="full" idx="2"/>
          </p:nvPr>
        </p:nvSpPr>
        <p:spPr>
          <a:xfrm rot="0">
            <a:off x="1143000" y="685800"/>
            <a:ext cx="4572000" cy="342900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miter/>
          </a:ln>
        </p:spPr>
        <p:txBody>
          <a:bodyPr anchor="ctr" bIns="45720" lIns="91440" rIns="91440" tIns="45720"/>
          <a:p/>
        </p:txBody>
      </p:sp>
      <p:sp>
        <p:nvSpPr>
          <p:cNvPr id="1048818" name=""/>
          <p:cNvSpPr/>
          <p:nvPr>
            <p:ph type="body" sz="quarter" idx="3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zh-CN"/>
              <a:t>Click to edit Master text styles</a:t>
            </a:r>
          </a:p>
          <a:p>
            <a:pPr lvl="1"/>
            <a:r>
              <a:rPr altLang="en-US" lang="zh-CN"/>
              <a:t>Second level</a:t>
            </a:r>
          </a:p>
          <a:p>
            <a:pPr lvl="2"/>
            <a:r>
              <a:rPr altLang="en-US" lang="zh-CN"/>
              <a:t>Third level</a:t>
            </a:r>
          </a:p>
          <a:p>
            <a:pPr lvl="3"/>
            <a:r>
              <a:rPr altLang="en-US" lang="zh-CN"/>
              <a:t>Fourth level</a:t>
            </a:r>
          </a:p>
          <a:p>
            <a:pPr lvl="4"/>
            <a:r>
              <a:rPr altLang="en-US" lang="zh-CN"/>
              <a:t>Fifth level</a:t>
            </a:r>
          </a:p>
        </p:txBody>
      </p:sp>
      <p:sp>
        <p:nvSpPr>
          <p:cNvPr id="1048819" name=""/>
          <p:cNvSpPr/>
          <p:nvPr>
            <p:ph type="ftr" sz="quarter" idx="4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eaLnBrk="1" hangingPunct="1" latinLnBrk="1" lvl="0"/>
            <a:endParaRPr altLang="en-US" sz="1200" lang="zh-CN"/>
          </a:p>
        </p:txBody>
      </p:sp>
      <p:sp>
        <p:nvSpPr>
          <p:cNvPr id="1048820" name=""/>
          <p:cNvSpPr/>
          <p:nvPr>
            <p:ph type="sldNum" sz="quarter" idx="5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 lang="zh-CN"/>
              <a:pPr algn="r" eaLnBrk="1" hangingPunct="1" latinLnBrk="1" lvl="0"/>
            </a:fld>
            <a:endParaRPr altLang="en-US" sz="1200" lang="zh-CN"/>
          </a:p>
        </p:txBody>
      </p:sp>
    </p:spTree>
  </p:cSld>
  <p:clrMap accent1="dk1" accent2="dk1" accent3="dk1" accent4="dk1" accent5="dk1" accent6="dk1" bg1="dk1" bg2="dk1" tx1="dk1" tx2="dk1" hlink="dk1" folHlink="dk1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1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 lang="zh-CN"/>
              <a:pPr algn="r" eaLnBrk="1" hangingPunct="1" latinLnBrk="1" lvl="0"/>
            </a:fld>
            <a:endParaRPr altLang="en-US" sz="1200" lang="zh-CN"/>
          </a:p>
        </p:txBody>
      </p:sp>
      <p:sp>
        <p:nvSpPr>
          <p:cNvPr id="1048722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/>
          <a:p/>
        </p:txBody>
      </p:sp>
      <p:sp>
        <p:nvSpPr>
          <p:cNvPr id="1048723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</p:spPr>
        <p:txBody>
          <a:bodyPr anchor="t" bIns="45720" lIns="91440" rIns="91440" tIns="45720"/>
          <a:p>
            <a:pPr eaLnBrk="1" hangingPunct="1" latinLnBrk="1" lvl="0"/>
            <a:endParaRPr altLang="en-US"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68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 lang="zh-CN"/>
              <a:pPr algn="r" eaLnBrk="1" hangingPunct="1" latinLnBrk="1" lvl="0"/>
            </a:fld>
            <a:endParaRPr altLang="en-US" sz="1200" lang="zh-CN"/>
          </a:p>
        </p:txBody>
      </p:sp>
      <p:sp>
        <p:nvSpPr>
          <p:cNvPr id="1048769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/>
          <a:p/>
        </p:txBody>
      </p:sp>
      <p:sp>
        <p:nvSpPr>
          <p:cNvPr id="1048770" name=""/>
          <p:cNvSpPr/>
          <p:nvPr>
            <p:ph type="body" sz="full" idx="1"/>
          </p:nvPr>
        </p:nvSpPr>
        <p:spPr>
          <a:xfrm rot="0">
            <a:off x="914400" y="4343400"/>
            <a:ext cx="5029200" cy="4114800"/>
          </a:xfrm>
          <a:prstGeom prst="rect"/>
          <a:noFill/>
        </p:spPr>
        <p:txBody>
          <a:bodyPr anchor="t" bIns="45720" lIns="91440" rIns="91440" tIns="45720"/>
          <a:p>
            <a:pPr eaLnBrk="1" hangingPunct="1" latinLnBrk="1" lvl="0"/>
            <a:r>
              <a:rPr altLang="en-US" lang="zh-CN"/>
              <a:t>RA MASS AIDS WITH TR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5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 lang="zh-CN"/>
              <a:pPr algn="r" eaLnBrk="1" hangingPunct="1" latinLnBrk="1" lvl="0"/>
            </a:fld>
            <a:endParaRPr altLang="en-US" sz="1200" lang="zh-CN"/>
          </a:p>
        </p:txBody>
      </p:sp>
      <p:sp>
        <p:nvSpPr>
          <p:cNvPr id="1048776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/>
          <a:p/>
        </p:txBody>
      </p:sp>
      <p:sp>
        <p:nvSpPr>
          <p:cNvPr id="1048777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</p:spPr>
        <p:txBody>
          <a:bodyPr anchor="t" bIns="45720" lIns="91440" rIns="91440" tIns="45720"/>
          <a:p>
            <a:pPr eaLnBrk="1" hangingPunct="1" latinLnBrk="1" lvl="0"/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9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3" name=""/>
          <p:cNvSpPr/>
          <p:nvPr/>
        </p:nvSpPr>
        <p:spPr>
          <a:xfrm rot="0">
            <a:off x="7315200" y="1066800"/>
            <a:ext cx="0" cy="4495800"/>
          </a:xfrm>
          <a:prstGeom prst="line"/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miter/>
          </a:ln>
        </p:spPr>
      </p:sp>
      <p:grpSp>
        <p:nvGrpSpPr>
          <p:cNvPr id="91" name=""/>
          <p:cNvGrpSpPr/>
          <p:nvPr/>
        </p:nvGrpSpPr>
        <p:grpSpPr>
          <a:xfrm rot="0">
            <a:off x="7493000" y="2992437"/>
            <a:ext cx="1338262" cy="2189162"/>
            <a:chOff x="4704" y="1885"/>
            <a:chExt cx="843" cy="1379"/>
          </a:xfrm>
        </p:grpSpPr>
        <p:sp>
          <p:nvSpPr>
            <p:cNvPr id="1048614" name=""/>
            <p:cNvSpPr/>
            <p:nvPr/>
          </p:nvSpPr>
          <p:spPr>
            <a:xfrm rot="0">
              <a:off x="4704" y="1885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5" name=""/>
            <p:cNvSpPr/>
            <p:nvPr/>
          </p:nvSpPr>
          <p:spPr>
            <a:xfrm rot="0">
              <a:off x="4883" y="1885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6" name=""/>
            <p:cNvSpPr/>
            <p:nvPr/>
          </p:nvSpPr>
          <p:spPr>
            <a:xfrm rot="0">
              <a:off x="5062" y="1885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7" name=""/>
            <p:cNvSpPr/>
            <p:nvPr/>
          </p:nvSpPr>
          <p:spPr>
            <a:xfrm rot="0">
              <a:off x="4704" y="2064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8" name=""/>
            <p:cNvSpPr/>
            <p:nvPr/>
          </p:nvSpPr>
          <p:spPr>
            <a:xfrm rot="0">
              <a:off x="4883" y="2064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9" name=""/>
            <p:cNvSpPr/>
            <p:nvPr/>
          </p:nvSpPr>
          <p:spPr>
            <a:xfrm rot="0">
              <a:off x="5062" y="2064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0" name=""/>
            <p:cNvSpPr/>
            <p:nvPr/>
          </p:nvSpPr>
          <p:spPr>
            <a:xfrm rot="0">
              <a:off x="5241" y="2064"/>
              <a:ext cx="127" cy="127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1" name=""/>
            <p:cNvSpPr/>
            <p:nvPr/>
          </p:nvSpPr>
          <p:spPr>
            <a:xfrm rot="0">
              <a:off x="4704" y="2243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2" name=""/>
            <p:cNvSpPr/>
            <p:nvPr/>
          </p:nvSpPr>
          <p:spPr>
            <a:xfrm rot="0">
              <a:off x="4883" y="2243"/>
              <a:ext cx="127" cy="12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3" name=""/>
            <p:cNvSpPr/>
            <p:nvPr/>
          </p:nvSpPr>
          <p:spPr>
            <a:xfrm rot="0">
              <a:off x="5062" y="2243"/>
              <a:ext cx="127" cy="127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4" name=""/>
            <p:cNvSpPr/>
            <p:nvPr/>
          </p:nvSpPr>
          <p:spPr>
            <a:xfrm rot="0">
              <a:off x="5241" y="2243"/>
              <a:ext cx="127" cy="127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5" name=""/>
            <p:cNvSpPr/>
            <p:nvPr/>
          </p:nvSpPr>
          <p:spPr>
            <a:xfrm rot="0">
              <a:off x="5420" y="2243"/>
              <a:ext cx="127" cy="127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6" name=""/>
            <p:cNvSpPr/>
            <p:nvPr/>
          </p:nvSpPr>
          <p:spPr>
            <a:xfrm rot="0">
              <a:off x="4704" y="2421"/>
              <a:ext cx="127" cy="128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7" name=""/>
            <p:cNvSpPr/>
            <p:nvPr/>
          </p:nvSpPr>
          <p:spPr>
            <a:xfrm rot="0">
              <a:off x="4883" y="2421"/>
              <a:ext cx="127" cy="128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8" name=""/>
            <p:cNvSpPr/>
            <p:nvPr/>
          </p:nvSpPr>
          <p:spPr>
            <a:xfrm rot="0">
              <a:off x="5062" y="2421"/>
              <a:ext cx="127" cy="128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29" name=""/>
            <p:cNvSpPr/>
            <p:nvPr/>
          </p:nvSpPr>
          <p:spPr>
            <a:xfrm rot="0">
              <a:off x="5241" y="2421"/>
              <a:ext cx="127" cy="128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0" name=""/>
            <p:cNvSpPr/>
            <p:nvPr/>
          </p:nvSpPr>
          <p:spPr>
            <a:xfrm rot="0">
              <a:off x="4704" y="2600"/>
              <a:ext cx="127" cy="128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1" name=""/>
            <p:cNvSpPr/>
            <p:nvPr/>
          </p:nvSpPr>
          <p:spPr>
            <a:xfrm rot="0">
              <a:off x="4883" y="2600"/>
              <a:ext cx="127" cy="128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2" name=""/>
            <p:cNvSpPr/>
            <p:nvPr/>
          </p:nvSpPr>
          <p:spPr>
            <a:xfrm rot="0">
              <a:off x="5062" y="2600"/>
              <a:ext cx="127" cy="128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3" name=""/>
            <p:cNvSpPr/>
            <p:nvPr/>
          </p:nvSpPr>
          <p:spPr>
            <a:xfrm rot="0">
              <a:off x="5241" y="2600"/>
              <a:ext cx="127" cy="128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4" name=""/>
            <p:cNvSpPr/>
            <p:nvPr/>
          </p:nvSpPr>
          <p:spPr>
            <a:xfrm rot="0">
              <a:off x="5420" y="2600"/>
              <a:ext cx="127" cy="128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5" name=""/>
            <p:cNvSpPr/>
            <p:nvPr/>
          </p:nvSpPr>
          <p:spPr>
            <a:xfrm rot="0">
              <a:off x="4704" y="2779"/>
              <a:ext cx="127" cy="127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6" name=""/>
            <p:cNvSpPr/>
            <p:nvPr/>
          </p:nvSpPr>
          <p:spPr>
            <a:xfrm rot="0">
              <a:off x="4883" y="2779"/>
              <a:ext cx="127" cy="127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7" name=""/>
            <p:cNvSpPr/>
            <p:nvPr/>
          </p:nvSpPr>
          <p:spPr>
            <a:xfrm rot="0">
              <a:off x="5062" y="2779"/>
              <a:ext cx="127" cy="127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8" name=""/>
            <p:cNvSpPr/>
            <p:nvPr/>
          </p:nvSpPr>
          <p:spPr>
            <a:xfrm rot="0">
              <a:off x="5241" y="2779"/>
              <a:ext cx="127" cy="127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39" name=""/>
            <p:cNvSpPr/>
            <p:nvPr/>
          </p:nvSpPr>
          <p:spPr>
            <a:xfrm rot="0">
              <a:off x="4704" y="2958"/>
              <a:ext cx="127" cy="127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40" name=""/>
            <p:cNvSpPr/>
            <p:nvPr/>
          </p:nvSpPr>
          <p:spPr>
            <a:xfrm rot="0">
              <a:off x="4883" y="2958"/>
              <a:ext cx="127" cy="127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41" name=""/>
            <p:cNvSpPr/>
            <p:nvPr/>
          </p:nvSpPr>
          <p:spPr>
            <a:xfrm rot="0">
              <a:off x="5062" y="2958"/>
              <a:ext cx="127" cy="127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42" name=""/>
            <p:cNvSpPr/>
            <p:nvPr/>
          </p:nvSpPr>
          <p:spPr>
            <a:xfrm rot="0">
              <a:off x="5241" y="2958"/>
              <a:ext cx="127" cy="127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43" name=""/>
            <p:cNvSpPr/>
            <p:nvPr/>
          </p:nvSpPr>
          <p:spPr>
            <a:xfrm rot="0">
              <a:off x="4883" y="3137"/>
              <a:ext cx="127" cy="127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44" name=""/>
            <p:cNvSpPr/>
            <p:nvPr/>
          </p:nvSpPr>
          <p:spPr>
            <a:xfrm rot="0">
              <a:off x="5241" y="3137"/>
              <a:ext cx="127" cy="127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</p:grpSp>
      <p:sp>
        <p:nvSpPr>
          <p:cNvPr id="1048645" name=""/>
          <p:cNvSpPr/>
          <p:nvPr/>
        </p:nvSpPr>
        <p:spPr>
          <a:xfrm rot="0">
            <a:off x="304800" y="2819400"/>
            <a:ext cx="8229600" cy="0"/>
          </a:xfrm>
          <a:prstGeom prst="line"/>
          <a:noFill/>
          <a:ln w="6350" cap="flat" cmpd="sng">
            <a:solidFill>
              <a:schemeClr val="dk1">
                <a:alpha val="100000"/>
              </a:schemeClr>
            </a:solidFill>
            <a:prstDash val="solid"/>
            <a:miter/>
          </a:ln>
        </p:spPr>
      </p:sp>
      <p:sp>
        <p:nvSpPr>
          <p:cNvPr id="1048648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64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  <p:sp>
        <p:nvSpPr>
          <p:cNvPr id="1048650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algn="r" indent="0" marL="0">
              <a:buFont typeface="Wingdings" pitchFamily="2" charset="2"/>
              <a:buNone/>
              <a:defRPr sz="3200"/>
            </a:lvl1pPr>
          </a:lstStyle>
          <a:p>
            <a:r>
              <a:rPr altLang="en-US" lang="en-US"/>
              <a:t>Click to edit Master subtitle style</a:t>
            </a:r>
          </a:p>
        </p:txBody>
      </p:sp>
      <p:sp>
        <p:nvSpPr>
          <p:cNvPr id="1048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altLang="en-US"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9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1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0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0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0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9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9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1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</a:pPr>
            <a:endParaRPr baseline="0" b="0" cap="none" sz="3200" i="0" kern="0" kumimoji="0" lang="en-US" noProof="0" normalizeH="0" spc="0" strike="noStrike" u="none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802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9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</p:spTree>
  </p:cSld>
  <p:clrMapOvr>
    <a:masterClrMapping/>
  </p:clrMapOvr>
  <p:transition xmlns:p14="http://schemas.microsoft.com/office/powerpoint/2010/main" spd="slow"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8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/>
        </p:nvSpPr>
        <p:spPr>
          <a:xfrm rot="0">
            <a:off x="7962900" y="152400"/>
            <a:ext cx="0" cy="1524000"/>
          </a:xfrm>
          <a:prstGeom prst="line"/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miter/>
          </a:ln>
        </p:spPr>
      </p:sp>
      <p:sp>
        <p:nvSpPr>
          <p:cNvPr id="104857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78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579" name=""/>
          <p:cNvSpPr/>
          <p:nvPr>
            <p:ph type="dt" sz="half" idx="2"/>
          </p:nvPr>
        </p:nvSpPr>
        <p:spPr>
          <a:xfrm rot="0">
            <a:off x="457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000" lang="en-US"/>
          </a:p>
        </p:txBody>
      </p:sp>
      <p:sp>
        <p:nvSpPr>
          <p:cNvPr id="104858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000" lang="en-US"/>
          </a:p>
        </p:txBody>
      </p:sp>
      <p:sp>
        <p:nvSpPr>
          <p:cNvPr id="1048581" name=""/>
          <p:cNvSpPr/>
          <p:nvPr>
            <p:ph type="sldNum" sz="quarter" idx="4"/>
          </p:nvPr>
        </p:nvSpPr>
        <p:spPr>
          <a:xfrm rot="0">
            <a:off x="6553200" y="6248400"/>
            <a:ext cx="2133600" cy="4572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000" lang="en-US"/>
              <a:pPr algn="r" eaLnBrk="1" hangingPunct="1" latinLnBrk="1" lvl="0"/>
            </a:fld>
            <a:endParaRPr altLang="en-US" sz="1000" lang="en-US"/>
          </a:p>
        </p:txBody>
      </p:sp>
      <p:grpSp>
        <p:nvGrpSpPr>
          <p:cNvPr id="89" name=""/>
          <p:cNvGrpSpPr/>
          <p:nvPr/>
        </p:nvGrpSpPr>
        <p:grpSpPr>
          <a:xfrm rot="0">
            <a:off x="8153400" y="152400"/>
            <a:ext cx="792162" cy="1295400"/>
            <a:chOff x="5136" y="960"/>
            <a:chExt cx="528" cy="864"/>
          </a:xfrm>
        </p:grpSpPr>
        <p:sp>
          <p:nvSpPr>
            <p:cNvPr id="1048582" name=""/>
            <p:cNvSpPr/>
            <p:nvPr/>
          </p:nvSpPr>
          <p:spPr>
            <a:xfrm rot="0">
              <a:off x="5136" y="960"/>
              <a:ext cx="80" cy="80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3" name=""/>
            <p:cNvSpPr/>
            <p:nvPr/>
          </p:nvSpPr>
          <p:spPr>
            <a:xfrm rot="0">
              <a:off x="5248" y="960"/>
              <a:ext cx="79" cy="80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4" name=""/>
            <p:cNvSpPr/>
            <p:nvPr/>
          </p:nvSpPr>
          <p:spPr>
            <a:xfrm rot="0">
              <a:off x="5360" y="960"/>
              <a:ext cx="76" cy="80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5" name=""/>
            <p:cNvSpPr/>
            <p:nvPr/>
          </p:nvSpPr>
          <p:spPr>
            <a:xfrm rot="0">
              <a:off x="5136" y="1072"/>
              <a:ext cx="80" cy="7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6" name=""/>
            <p:cNvSpPr/>
            <p:nvPr/>
          </p:nvSpPr>
          <p:spPr>
            <a:xfrm rot="0">
              <a:off x="5248" y="1072"/>
              <a:ext cx="79" cy="7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7" name=""/>
            <p:cNvSpPr/>
            <p:nvPr/>
          </p:nvSpPr>
          <p:spPr>
            <a:xfrm rot="0">
              <a:off x="5360" y="1072"/>
              <a:ext cx="76" cy="77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8" name=""/>
            <p:cNvSpPr/>
            <p:nvPr/>
          </p:nvSpPr>
          <p:spPr>
            <a:xfrm rot="0">
              <a:off x="5472" y="1072"/>
              <a:ext cx="74" cy="77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89" name=""/>
            <p:cNvSpPr/>
            <p:nvPr/>
          </p:nvSpPr>
          <p:spPr>
            <a:xfrm rot="0">
              <a:off x="5136" y="1184"/>
              <a:ext cx="80" cy="74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0" name=""/>
            <p:cNvSpPr/>
            <p:nvPr/>
          </p:nvSpPr>
          <p:spPr>
            <a:xfrm rot="0">
              <a:off x="5248" y="1184"/>
              <a:ext cx="79" cy="74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1" name=""/>
            <p:cNvSpPr/>
            <p:nvPr/>
          </p:nvSpPr>
          <p:spPr>
            <a:xfrm rot="0">
              <a:off x="5360" y="1184"/>
              <a:ext cx="76" cy="74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2" name=""/>
            <p:cNvSpPr/>
            <p:nvPr/>
          </p:nvSpPr>
          <p:spPr>
            <a:xfrm rot="0">
              <a:off x="5472" y="1184"/>
              <a:ext cx="74" cy="74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3" name=""/>
            <p:cNvSpPr/>
            <p:nvPr/>
          </p:nvSpPr>
          <p:spPr>
            <a:xfrm rot="0">
              <a:off x="5584" y="1184"/>
              <a:ext cx="80" cy="74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4" name=""/>
            <p:cNvSpPr/>
            <p:nvPr/>
          </p:nvSpPr>
          <p:spPr>
            <a:xfrm rot="0">
              <a:off x="5136" y="1296"/>
              <a:ext cx="80" cy="80"/>
            </a:xfrm>
            <a:prstGeom prst="ellipse"/>
            <a:solidFill>
              <a:schemeClr val="l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5" name=""/>
            <p:cNvSpPr/>
            <p:nvPr/>
          </p:nvSpPr>
          <p:spPr>
            <a:xfrm rot="0">
              <a:off x="5248" y="1296"/>
              <a:ext cx="79" cy="80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6" name=""/>
            <p:cNvSpPr/>
            <p:nvPr/>
          </p:nvSpPr>
          <p:spPr>
            <a:xfrm rot="0">
              <a:off x="5360" y="1296"/>
              <a:ext cx="76" cy="80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7" name=""/>
            <p:cNvSpPr/>
            <p:nvPr/>
          </p:nvSpPr>
          <p:spPr>
            <a:xfrm rot="0">
              <a:off x="5472" y="1296"/>
              <a:ext cx="74" cy="80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8" name=""/>
            <p:cNvSpPr/>
            <p:nvPr/>
          </p:nvSpPr>
          <p:spPr>
            <a:xfrm rot="0">
              <a:off x="5136" y="1408"/>
              <a:ext cx="80" cy="80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599" name=""/>
            <p:cNvSpPr/>
            <p:nvPr/>
          </p:nvSpPr>
          <p:spPr>
            <a:xfrm rot="0">
              <a:off x="5248" y="1408"/>
              <a:ext cx="79" cy="80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0" name=""/>
            <p:cNvSpPr/>
            <p:nvPr/>
          </p:nvSpPr>
          <p:spPr>
            <a:xfrm rot="0">
              <a:off x="5360" y="1408"/>
              <a:ext cx="76" cy="80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1" name=""/>
            <p:cNvSpPr/>
            <p:nvPr/>
          </p:nvSpPr>
          <p:spPr>
            <a:xfrm rot="0">
              <a:off x="5472" y="1408"/>
              <a:ext cx="74" cy="80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2" name=""/>
            <p:cNvSpPr/>
            <p:nvPr/>
          </p:nvSpPr>
          <p:spPr>
            <a:xfrm rot="0">
              <a:off x="5584" y="1408"/>
              <a:ext cx="80" cy="80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3" name=""/>
            <p:cNvSpPr/>
            <p:nvPr/>
          </p:nvSpPr>
          <p:spPr>
            <a:xfrm rot="0">
              <a:off x="5136" y="1520"/>
              <a:ext cx="80" cy="79"/>
            </a:xfrm>
            <a:prstGeom prst="ellipse"/>
            <a:solidFill>
              <a:schemeClr val="accent2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4" name=""/>
            <p:cNvSpPr/>
            <p:nvPr/>
          </p:nvSpPr>
          <p:spPr>
            <a:xfrm rot="0">
              <a:off x="5248" y="1520"/>
              <a:ext cx="79" cy="79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5" name=""/>
            <p:cNvSpPr/>
            <p:nvPr/>
          </p:nvSpPr>
          <p:spPr>
            <a:xfrm rot="0">
              <a:off x="5360" y="1520"/>
              <a:ext cx="76" cy="79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6" name=""/>
            <p:cNvSpPr/>
            <p:nvPr/>
          </p:nvSpPr>
          <p:spPr>
            <a:xfrm rot="0">
              <a:off x="5472" y="1520"/>
              <a:ext cx="74" cy="79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7" name=""/>
            <p:cNvSpPr/>
            <p:nvPr/>
          </p:nvSpPr>
          <p:spPr>
            <a:xfrm rot="0">
              <a:off x="5136" y="1632"/>
              <a:ext cx="80" cy="75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8" name=""/>
            <p:cNvSpPr/>
            <p:nvPr/>
          </p:nvSpPr>
          <p:spPr>
            <a:xfrm rot="0">
              <a:off x="5248" y="1632"/>
              <a:ext cx="79" cy="75"/>
            </a:xfrm>
            <a:prstGeom prst="ellipse"/>
            <a:solidFill>
              <a:schemeClr val="accent1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09" name=""/>
            <p:cNvSpPr/>
            <p:nvPr/>
          </p:nvSpPr>
          <p:spPr>
            <a:xfrm rot="0">
              <a:off x="5360" y="1632"/>
              <a:ext cx="76" cy="75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0" name=""/>
            <p:cNvSpPr/>
            <p:nvPr/>
          </p:nvSpPr>
          <p:spPr>
            <a:xfrm rot="0">
              <a:off x="5472" y="1632"/>
              <a:ext cx="74" cy="75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1" name=""/>
            <p:cNvSpPr/>
            <p:nvPr/>
          </p:nvSpPr>
          <p:spPr>
            <a:xfrm rot="0">
              <a:off x="5248" y="1744"/>
              <a:ext cx="79" cy="80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  <p:sp>
          <p:nvSpPr>
            <p:cNvPr id="1048612" name=""/>
            <p:cNvSpPr/>
            <p:nvPr/>
          </p:nvSpPr>
          <p:spPr>
            <a:xfrm rot="0">
              <a:off x="5472" y="1744"/>
              <a:ext cx="74" cy="80"/>
            </a:xfrm>
            <a:prstGeom prst="ellipse"/>
            <a:solidFill>
              <a:schemeClr val="folHlink"/>
            </a:solidFill>
            <a:ln>
              <a:noFill/>
            </a:ln>
          </p:spPr>
          <p:txBody>
            <a:bodyPr anchor="ctr" bIns="45720" lIns="91440" rIns="91440" tIns="45720" wrap="none"/>
            <a:lstStyle>
              <a:lvl1pPr algn="l" eaLnBrk="1" fontAlgn="base" hangingPunct="1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1pPr>
              <a:lvl2pPr algn="l" eaLnBrk="1" fontAlgn="base" hangingPunct="1" indent="0" latinLnBrk="1" marL="4572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2pPr>
              <a:lvl3pPr algn="l" eaLnBrk="1" fontAlgn="base" hangingPunct="1" indent="0" latinLnBrk="1" marL="9144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3pPr>
              <a:lvl4pPr algn="l" eaLnBrk="1" fontAlgn="base" hangingPunct="1" indent="0" latinLnBrk="1" marL="13716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4pPr>
              <a:lvl5pPr algn="l" eaLnBrk="1" fontAlgn="base" hangingPunct="1" indent="0" latinLnBrk="1" marL="18288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1800" i="0">
                  <a:solidFill>
                    <a:schemeClr val="dk1"/>
                  </a:solidFill>
                  <a:latin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endParaRPr altLang="en-US" lang="zh-CN"/>
            </a:p>
          </p:txBody>
        </p:sp>
      </p:grp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/>
  <p:hf dt="0" ftr="0" sldNum="0"/>
  <p:txStyles>
    <p:titleStyle>
      <a:lvl1pPr algn="l" eaLnBrk="0" fontAlgn="base" hangingPunct="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+mj-lt"/>
          <a:ea typeface="+mj-ea"/>
          <a:cs typeface="+mj-cs"/>
        </a:defRPr>
      </a:lvl1pPr>
      <a:lvl2pPr algn="l" eaLnBrk="0" fontAlgn="base" hangingPunct="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2pPr>
      <a:lvl3pPr algn="l" eaLnBrk="0" fontAlgn="base" hangingPunct="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3pPr>
      <a:lvl4pPr algn="l" eaLnBrk="0" fontAlgn="base" hangingPunct="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4pPr>
      <a:lvl5pPr algn="l" eaLnBrk="0" fontAlgn="base" hangingPunct="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5pPr>
      <a:lvl6pPr algn="l" fontAlgn="base" marL="45720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6pPr>
      <a:lvl7pPr algn="l" fontAlgn="base" marL="91440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7pPr>
      <a:lvl8pPr algn="l" fontAlgn="base" marL="137160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8pPr>
      <a:lvl9pPr algn="l" fontAlgn="base" marL="1828800" rtl="0">
        <a:spcBef>
          <a:spcPct val="0"/>
        </a:spcBef>
        <a:spcAft>
          <a:spcPct val="0"/>
        </a:spcAft>
        <a:defRPr b="1" sz="3900">
          <a:solidFill>
            <a:schemeClr val="tx2"/>
          </a:solidFill>
          <a:latin typeface="Arial" charset="0"/>
        </a:defRPr>
      </a:lvl9pPr>
    </p:titleStyle>
    <p:bodyStyle>
      <a:lvl1pPr algn="l" eaLnBrk="0" fontAlgn="base" hangingPunct="0" indent="-342900" marL="342900" rtl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algn="l" eaLnBrk="0" fontAlgn="base" hangingPunct="0" indent="-347663" marL="692150" rtl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algn="l" eaLnBrk="0" fontAlgn="base" hangingPunct="0" indent="-293688" marL="987425" rtl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algn="l" eaLnBrk="0" fontAlgn="base" hangingPunct="0" indent="-292100" marL="1281113" rtl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algn="l" eaLnBrk="0" fontAlgn="base" hangingPunct="0" indent="-315913" marL="1598613" rtl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algn="l" fontAlgn="base" indent="-315913" marL="2055813" rtl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algn="l" fontAlgn="base" indent="-315913" marL="2513013" rtl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algn="l" fontAlgn="base" indent="-315913" marL="2970213" rtl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algn="l" fontAlgn="base" indent="-315913" marL="3427413" rtl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6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6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6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7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6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6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slideLayout" Target="../slideLayouts/slideLayout6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image" Target="../media/image63.jpeg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slideLayout" Target="../slideLayouts/slideLayout6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slideLayout" Target="../slideLayouts/slideLayout6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6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slideLayout" Target="../slideLayouts/slideLayout6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slideLayout" Target="../slideLayouts/slideLayout6.xml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9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3" name=""/>
          <p:cNvSpPr/>
          <p:nvPr>
            <p:ph type="ctrTitle" sz="full" idx="4294967295"/>
          </p:nvPr>
        </p:nvSpPr>
        <p:spPr>
          <a:xfrm rot="0">
            <a:off x="315912" y="466725"/>
            <a:ext cx="6781800" cy="21336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>
              <a:defRPr sz="3900"/>
            </a:lvl1pPr>
          </a:lstStyle>
          <a:p>
            <a:pPr algn="ctr" eaLnBrk="1" hangingPunct="1" latinLnBrk="1" lvl="0"/>
            <a:r>
              <a:rPr altLang="en-US" sz="4800" lang="zh-CN"/>
              <a:t>INVESTIGATIONS IN CARDIOLOGY</a:t>
            </a:r>
          </a:p>
        </p:txBody>
      </p:sp>
      <p:sp>
        <p:nvSpPr>
          <p:cNvPr id="1048654" name=""/>
          <p:cNvSpPr/>
          <p:nvPr>
            <p:ph type="subTitle" sz="full" idx="4294967295"/>
          </p:nvPr>
        </p:nvSpPr>
        <p:spPr>
          <a:xfrm rot="0">
            <a:off x="849312" y="3049587"/>
            <a:ext cx="6248400" cy="23622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ctr" marL="0">
              <a:buNone/>
              <a:defRPr sz="3000">
                <a:solidFill>
                  <a:schemeClr val="dk1"/>
                </a:solidFill>
              </a:defRPr>
            </a:lvl1pPr>
            <a:lvl2pPr algn="ctr" marL="344487">
              <a:buNone/>
            </a:lvl2pPr>
            <a:lvl3pPr algn="ctr" marL="693737">
              <a:buNone/>
            </a:lvl3pPr>
            <a:lvl4pPr algn="ctr" marL="989012">
              <a:buNone/>
            </a:lvl4pPr>
            <a:lvl5pPr algn="ctr" marL="1282700">
              <a:buNone/>
            </a:lvl5pPr>
          </a:lstStyle>
          <a:p>
            <a:pPr eaLnBrk="1" hangingPunct="1" latinLnBrk="1" lvl="0">
              <a:buNone/>
            </a:pPr>
            <a:r>
              <a:rPr altLang="en-US" sz="3200" lang="zh-CN"/>
              <a:t>DR. E. M. KARARI CARDIOLOGIST/LECTURER</a:t>
            </a:r>
          </a:p>
          <a:p>
            <a:pPr eaLnBrk="1" hangingPunct="1" latinLnBrk="1" lvl="0">
              <a:buNone/>
            </a:pPr>
            <a:r>
              <a:rPr altLang="en-US" sz="3200" lang="zh-CN"/>
              <a:t>DEPT OF MEDICINE</a:t>
            </a:r>
          </a:p>
          <a:p>
            <a:pPr eaLnBrk="1" hangingPunct="1" latinLnBrk="1" lvl="0">
              <a:buNone/>
            </a:pPr>
            <a:r>
              <a:rPr altLang="en-US" sz="3200" lang="zh-CN"/>
              <a:t>UNIVERSITY OF NAIROBI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9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5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INTRODUCTION</a:t>
            </a:r>
          </a:p>
        </p:txBody>
      </p:sp>
      <p:sp>
        <p:nvSpPr>
          <p:cNvPr id="1048656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ct val="150000"/>
              </a:lnSpc>
            </a:pPr>
            <a:r>
              <a:rPr altLang="en-US" sz="2100" lang="zh-CN"/>
              <a:t>Ix serve to confirm diagnosis</a:t>
            </a:r>
          </a:p>
          <a:p>
            <a:pPr eaLnBrk="1" hangingPunct="1" latinLnBrk="1" lvl="0">
              <a:lnSpc>
                <a:spcPct val="150000"/>
              </a:lnSpc>
            </a:pPr>
            <a:r>
              <a:rPr altLang="en-US" sz="2100" lang="zh-CN"/>
              <a:t>Do not replace clinical skills</a:t>
            </a:r>
          </a:p>
          <a:p>
            <a:pPr eaLnBrk="1" hangingPunct="1" latinLnBrk="1" lvl="0">
              <a:lnSpc>
                <a:spcPct val="150000"/>
              </a:lnSpc>
            </a:pPr>
            <a:r>
              <a:rPr altLang="en-US" sz="2100" lang="zh-CN"/>
              <a:t>Must be interpreted within the clinical context</a:t>
            </a:r>
          </a:p>
          <a:p>
            <a:pPr eaLnBrk="1" hangingPunct="1" latinLnBrk="1" lvl="0">
              <a:lnSpc>
                <a:spcPct val="150000"/>
              </a:lnSpc>
            </a:pPr>
            <a:r>
              <a:rPr altLang="en-US" sz="2100" lang="zh-CN"/>
              <a:t>Include CXR, ECG (resting and stress), ECHO, cardiac catheterization, coronary angiogram, myocardial perfusion scans MRI, CT scan, LAB tests</a:t>
            </a:r>
          </a:p>
          <a:p>
            <a:pPr eaLnBrk="1" hangingPunct="1" latinLnBrk="1" lvl="0">
              <a:lnSpc>
                <a:spcPct val="150000"/>
              </a:lnSpc>
            </a:pPr>
            <a:r>
              <a:rPr altLang="en-US" sz="2100" lang="zh-CN"/>
              <a:t>Always treat the patient not the result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9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CXR</a:t>
            </a:r>
          </a:p>
        </p:txBody>
      </p:sp>
      <p:sp>
        <p:nvSpPr>
          <p:cNvPr id="1048660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sz="2600" lang="zh-CN"/>
              <a:t>Cardiac silhouette gives important information on size and state of heart</a:t>
            </a:r>
          </a:p>
          <a:p>
            <a:pPr eaLnBrk="1" hangingPunct="1" latinLnBrk="1" lvl="1"/>
            <a:r>
              <a:rPr sz="2200"/>
              <a:t>Should occupy less than ½ of hemi thorax</a:t>
            </a:r>
          </a:p>
          <a:p>
            <a:pPr eaLnBrk="1" hangingPunct="1" latinLnBrk="1" lvl="1"/>
            <a:r>
              <a:rPr sz="2200"/>
              <a:t>Know the chambers forming the borders</a:t>
            </a:r>
          </a:p>
          <a:p>
            <a:pPr eaLnBrk="1" hangingPunct="1" latinLnBrk="1" lvl="2"/>
            <a:r>
              <a:rPr sz="2100"/>
              <a:t>LT – LV</a:t>
            </a:r>
          </a:p>
          <a:p>
            <a:pPr eaLnBrk="1" hangingPunct="1" latinLnBrk="1" lvl="2"/>
            <a:r>
              <a:rPr sz="2100"/>
              <a:t>RT- RA</a:t>
            </a:r>
          </a:p>
          <a:p>
            <a:pPr eaLnBrk="1" hangingPunct="1" latinLnBrk="1" lvl="2"/>
            <a:r>
              <a:rPr sz="2100"/>
              <a:t>LT UPPER BORDER – LA/ pulmonary bay, aortic knuckle</a:t>
            </a:r>
          </a:p>
          <a:p>
            <a:pPr eaLnBrk="1" hangingPunct="1" latinLnBrk="1" lvl="1"/>
            <a:r>
              <a:rPr sz="2200"/>
              <a:t>Lung fields – help differentiate cardiac and respiratory causes of dyspnoea e.g, pulmonary oedema / pl. effusion</a:t>
            </a:r>
          </a:p>
          <a:p>
            <a:pPr eaLnBrk="1" hangingPunct="1" latinLnBrk="1" lvl="1"/>
            <a:r>
              <a:rPr sz="2200"/>
              <a:t>Ribs – e.g, notching in COA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9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1" name=""/>
          <p:cNvSpPr/>
          <p:nvPr>
            <p:ph type="body" sz="full" idx="1"/>
          </p:nvPr>
        </p:nvSpPr>
        <p:spPr>
          <a:xfrm rot="0">
            <a:off x="304800" y="228600"/>
            <a:ext cx="8534400" cy="12192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457200" latinLnBrk="1" lvl="0" marL="457200">
              <a:buNone/>
            </a:pPr>
            <a:r>
              <a:rPr altLang="en-US" b="1" lang="zh-CN">
                <a:solidFill>
                  <a:srgbClr val="FF0000"/>
                </a:solidFill>
              </a:rPr>
              <a:t>CXR of a Pastoralist  from Lokichogio </a:t>
            </a:r>
          </a:p>
          <a:p>
            <a:pPr eaLnBrk="1" hangingPunct="1" indent="-457200" latinLnBrk="1" lvl="0" marL="457200">
              <a:buNone/>
            </a:pPr>
            <a:endParaRPr altLang="en-US" b="1" lang="zh-CN">
              <a:solidFill>
                <a:srgbClr val="FF0000"/>
              </a:solidFill>
            </a:endParaRPr>
          </a:p>
        </p:txBody>
      </p:sp>
      <p:pic>
        <p:nvPicPr>
          <p:cNvPr id="2097152" name=""/>
          <p:cNvPicPr>
            <a:picLocks/>
          </p:cNvPicPr>
          <p:nvPr>
            <p:ph type="title" sz="full" idx="0"/>
          </p:nvPr>
        </p:nvPicPr>
        <p:blipFill>
          <a:blip xmlns:r="http://schemas.openxmlformats.org/officeDocument/2006/relationships" r:embed="rId1">
            <a:grayscl/>
            <a:lum bright="12000" contrast="-12000"/>
          </a:blip>
          <a:srcRect l="0" t="0" r="0" b="0"/>
          <a:stretch>
            <a:fillRect/>
          </a:stretch>
        </p:blipFill>
        <p:spPr>
          <a:xfrm rot="0">
            <a:off x="1447800" y="1219200"/>
            <a:ext cx="5257800" cy="51435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9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2" name=""/>
          <p:cNvSpPr/>
          <p:nvPr>
            <p:ph type="body" sz="full" idx="1"/>
          </p:nvPr>
        </p:nvSpPr>
        <p:spPr>
          <a:xfrm rot="0">
            <a:off x="304800" y="4572000"/>
            <a:ext cx="7924800" cy="19812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ct val="80000"/>
              </a:lnSpc>
              <a:buNone/>
            </a:pPr>
            <a:endParaRPr altLang="en-US" b="1" sz="2600" lang="zh-CN">
              <a:solidFill>
                <a:srgbClr val="FF0000"/>
              </a:solidFill>
            </a:endParaRPr>
          </a:p>
          <a:p>
            <a:pPr eaLnBrk="1" hangingPunct="1" latinLnBrk="1" lvl="0">
              <a:lnSpc>
                <a:spcPct val="80000"/>
              </a:lnSpc>
            </a:pPr>
            <a:r>
              <a:rPr b="1" sz="2100"/>
              <a:t>There is Dextrocardia  </a:t>
            </a:r>
          </a:p>
          <a:p>
            <a:pPr eaLnBrk="1" hangingPunct="1" latinLnBrk="1" lvl="0">
              <a:lnSpc>
                <a:spcPct val="80000"/>
              </a:lnSpc>
            </a:pPr>
            <a:endParaRPr b="1" sz="2100"/>
          </a:p>
          <a:p>
            <a:pPr eaLnBrk="1" hangingPunct="1" latinLnBrk="1" lvl="0">
              <a:lnSpc>
                <a:spcPct val="80000"/>
              </a:lnSpc>
              <a:buNone/>
            </a:pPr>
            <a:r>
              <a:rPr b="1" sz="2100"/>
              <a:t>    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b="1" sz="2100"/>
              <a:t>The patient has Situs inversus; see gastric bubble </a:t>
            </a:r>
          </a:p>
          <a:p>
            <a:pPr eaLnBrk="1" hangingPunct="1" latinLnBrk="1" lvl="0">
              <a:lnSpc>
                <a:spcPct val="80000"/>
              </a:lnSpc>
              <a:buNone/>
            </a:pPr>
            <a:endParaRPr b="1" sz="2100"/>
          </a:p>
        </p:txBody>
      </p:sp>
      <p:pic>
        <p:nvPicPr>
          <p:cNvPr id="2097153" name=""/>
          <p:cNvPicPr>
            <a:picLocks/>
          </p:cNvPicPr>
          <p:nvPr>
            <p:ph type="title" sz="full" idx="0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209800" y="228600"/>
            <a:ext cx="4876800" cy="4608512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3" name=""/>
          <p:cNvSpPr/>
          <p:nvPr>
            <p:ph type="body" sz="full" idx="1"/>
          </p:nvPr>
        </p:nvSpPr>
        <p:spPr>
          <a:xfrm rot="0">
            <a:off x="0" y="4191000"/>
            <a:ext cx="8686800" cy="26670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609600" latinLnBrk="1" lvl="0" marL="609600">
              <a:lnSpc>
                <a:spcPct val="90000"/>
              </a:lnSpc>
              <a:buNone/>
            </a:pPr>
            <a:r>
              <a:rPr altLang="en-US" lang="zh-CN">
                <a:solidFill>
                  <a:srgbClr val="FF3300"/>
                </a:solidFill>
              </a:rPr>
              <a:t>This CXR shows</a:t>
            </a:r>
          </a:p>
          <a:p>
            <a:pPr eaLnBrk="1" hangingPunct="1" indent="-609600" latinLnBrk="1" lvl="0" marL="609600">
              <a:lnSpc>
                <a:spcPct val="90000"/>
              </a:lnSpc>
              <a:buNone/>
            </a:pPr>
            <a:endParaRPr altLang="en-US" lang="zh-CN">
              <a:solidFill>
                <a:srgbClr val="FF3300"/>
              </a:solidFill>
            </a:endParaRPr>
          </a:p>
          <a:p>
            <a:pPr eaLnBrk="1" hangingPunct="1" indent="-609600" latinLnBrk="1" lvl="0" marL="609600">
              <a:lnSpc>
                <a:spcPct val="90000"/>
              </a:lnSpc>
              <a:buClr>
                <a:schemeClr val="dk1"/>
              </a:buClr>
              <a:buFontTx/>
              <a:buChar char="•"/>
            </a:pPr>
            <a:r>
              <a:t>Cardiomegally </a:t>
            </a:r>
          </a:p>
          <a:p>
            <a:pPr eaLnBrk="1" hangingPunct="1" indent="-609600" latinLnBrk="1" lvl="0" marL="609600">
              <a:lnSpc>
                <a:spcPct val="90000"/>
              </a:lnSpc>
              <a:buClr>
                <a:schemeClr val="dk1"/>
              </a:buClr>
              <a:buFontTx/>
              <a:buChar char="•"/>
            </a:pPr>
          </a:p>
          <a:p>
            <a:pPr eaLnBrk="1" hangingPunct="1" indent="-609600" latinLnBrk="1" lvl="0" marL="609600">
              <a:lnSpc>
                <a:spcPct val="90000"/>
              </a:lnSpc>
              <a:buClr>
                <a:schemeClr val="dk1"/>
              </a:buClr>
              <a:buFontTx/>
              <a:buChar char="•"/>
            </a:pPr>
            <a:r>
              <a:t>Right sided consolidation and effusion</a:t>
            </a:r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600200" y="0"/>
            <a:ext cx="5486400" cy="4114800"/>
          </a:xfrm>
          <a:prstGeom prst="rect"/>
          <a:noFill/>
          <a:ln>
            <a:noFill/>
          </a:ln>
        </p:spPr>
      </p:pic>
      <p:sp>
        <p:nvSpPr>
          <p:cNvPr id="1048664" name=""/>
          <p:cNvSpPr txBox="1"/>
          <p:nvPr/>
        </p:nvSpPr>
        <p:spPr>
          <a:xfrm rot="0">
            <a:off x="8153400" y="0"/>
            <a:ext cx="990600" cy="1132840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r>
              <a:rPr altLang="en-US" sz="6600" lang="zh-CN">
                <a:solidFill>
                  <a:schemeClr val="lt1"/>
                </a:solidFill>
              </a:rPr>
              <a:t>L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5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MASSIVE CARDIOMEGALLY</a:t>
            </a:r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352800" y="1905000"/>
            <a:ext cx="4800600" cy="3600450"/>
          </a:xfrm>
          <a:prstGeom prst="rect"/>
          <a:noFill/>
          <a:ln>
            <a:noFill/>
          </a:ln>
        </p:spPr>
      </p:pic>
      <p:sp>
        <p:nvSpPr>
          <p:cNvPr id="1048666" name=""/>
          <p:cNvSpPr txBox="1"/>
          <p:nvPr/>
        </p:nvSpPr>
        <p:spPr>
          <a:xfrm rot="0">
            <a:off x="152400" y="2057400"/>
            <a:ext cx="3124200" cy="2740660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b="1" sz="2400" lang="zh-CN">
                <a:solidFill>
                  <a:srgbClr val="FF0000"/>
                </a:solidFill>
              </a:rPr>
              <a:t>Differential diagnoses</a:t>
            </a:r>
          </a:p>
          <a:p>
            <a:pPr eaLnBrk="1" hangingPunct="1" latinLnBrk="1" lvl="0"/>
            <a:r>
              <a:rPr altLang="en-US" b="1" sz="2400" lang="zh-CN">
                <a:solidFill>
                  <a:srgbClr val="FF0000"/>
                </a:solidFill>
              </a:rPr>
              <a:t>include: </a:t>
            </a:r>
          </a:p>
          <a:p>
            <a:pPr eaLnBrk="1" hangingPunct="1" latinLnBrk="1" lvl="0"/>
            <a:endParaRPr altLang="en-US" b="1" sz="2400" lang="zh-CN">
              <a:solidFill>
                <a:srgbClr val="FF0000"/>
              </a:solidFill>
            </a:endParaRPr>
          </a:p>
          <a:p>
            <a:pPr eaLnBrk="1" hangingPunct="1" latinLnBrk="1" lvl="0"/>
            <a:r>
              <a:rPr b="1" sz="2400"/>
              <a:t>Dilated cardiomyopathy 		</a:t>
            </a:r>
          </a:p>
          <a:p>
            <a:pPr eaLnBrk="1" hangingPunct="1" latinLnBrk="1" lvl="0"/>
            <a:r>
              <a:rPr b="1" sz="2400"/>
              <a:t>Pericardial effusion	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ELECTROCARDIOGRAM</a:t>
            </a:r>
          </a:p>
        </p:txBody>
      </p:sp>
      <p:sp>
        <p:nvSpPr>
          <p:cNvPr id="1048668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sz="2600" lang="zh-CN"/>
              <a:t>Very important</a:t>
            </a:r>
          </a:p>
          <a:p>
            <a:pPr eaLnBrk="1" hangingPunct="1" latinLnBrk="1" lvl="0"/>
            <a:r>
              <a:rPr altLang="en-US" sz="2600" lang="zh-CN"/>
              <a:t>SAN, atrial tissue, AVN, His purkinje system, Lt/Rt bundles, ventricular tissue</a:t>
            </a:r>
          </a:p>
          <a:p>
            <a:pPr eaLnBrk="1" hangingPunct="1" latinLnBrk="1" lvl="0"/>
            <a:r>
              <a:rPr altLang="en-US" sz="2600" lang="zh-CN"/>
              <a:t>Aids in diagnosis of</a:t>
            </a:r>
          </a:p>
          <a:p>
            <a:pPr eaLnBrk="1" hangingPunct="1" latinLnBrk="1" lvl="1"/>
            <a:r>
              <a:rPr sz="2200"/>
              <a:t>Ischemic heart disease especially ACS</a:t>
            </a:r>
          </a:p>
          <a:p>
            <a:pPr eaLnBrk="1" hangingPunct="1" latinLnBrk="1" lvl="1"/>
            <a:r>
              <a:rPr sz="2200"/>
              <a:t>Chamber enlargement</a:t>
            </a:r>
          </a:p>
          <a:p>
            <a:pPr eaLnBrk="1" hangingPunct="1" latinLnBrk="1" lvl="1"/>
            <a:r>
              <a:rPr sz="2200"/>
              <a:t>Arrhythmias</a:t>
            </a:r>
          </a:p>
          <a:p>
            <a:pPr eaLnBrk="1" hangingPunct="1" latinLnBrk="1" lvl="1"/>
            <a:r>
              <a:rPr sz="2200"/>
              <a:t>Electrolyte imbalance </a:t>
            </a:r>
          </a:p>
          <a:p>
            <a:pPr eaLnBrk="1" hangingPunct="1" latinLnBrk="1" lvl="1"/>
            <a:r>
              <a:rPr sz="2200"/>
              <a:t>Pericardial disease - effusion </a:t>
            </a:r>
          </a:p>
          <a:p>
            <a:pPr eaLnBrk="1" hangingPunct="1" latinLnBrk="1" lvl="1"/>
            <a:r>
              <a:rPr sz="2200"/>
              <a:t>Pulmonary thromboembolism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Analyzing ECG: Key questions</a:t>
            </a:r>
            <a:br/>
            <a:endParaRPr altLang="en-US" lang="zh-CN"/>
          </a:p>
        </p:txBody>
      </p:sp>
      <p:sp>
        <p:nvSpPr>
          <p:cNvPr id="1048670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b="1" lang="zh-CN"/>
              <a:t>What’s the rhythm?</a:t>
            </a:r>
          </a:p>
          <a:p>
            <a:pPr eaLnBrk="1" hangingPunct="1" latinLnBrk="1" lvl="1"/>
            <a:r>
              <a:t>Are P waves present?</a:t>
            </a:r>
          </a:p>
          <a:p>
            <a:pPr eaLnBrk="1" hangingPunct="1" latinLnBrk="1" lvl="1"/>
            <a:r>
              <a:t>How is the P wave related to the </a:t>
            </a:r>
            <a:br/>
            <a:r>
              <a:t>QRS complex?</a:t>
            </a:r>
          </a:p>
          <a:p>
            <a:pPr eaLnBrk="1" hangingPunct="1" latinLnBrk="1" lvl="1"/>
            <a:r>
              <a:t>Is every P wave followed by a QRS complex with a normal P</a:t>
            </a:r>
            <a:r>
              <a:rPr>
                <a:ea typeface="Times New Roman" pitchFamily="18" charset="0"/>
              </a:rPr>
              <a:t>–R interval?</a:t>
            </a:r>
          </a:p>
          <a:p>
            <a:pPr eaLnBrk="1" hangingPunct="1" latinLnBrk="1" lvl="0"/>
            <a:r>
              <a:rPr b="1">
                <a:ea typeface="Times New Roman" pitchFamily="18" charset="0"/>
              </a:rPr>
              <a:t>What is the R-R interval?- heart rate</a:t>
            </a:r>
          </a:p>
          <a:p>
            <a:pPr eaLnBrk="1" hangingPunct="1" latinLnBrk="1" lvl="0"/>
            <a:r>
              <a:rPr b="1">
                <a:ea typeface="Times New Roman" pitchFamily="18" charset="0"/>
              </a:rPr>
              <a:t>What is the axis</a:t>
            </a:r>
            <a:r>
              <a:rPr>
                <a:ea typeface="Times New Roman" pitchFamily="18" charset="0"/>
              </a:rPr>
              <a:t>?</a:t>
            </a:r>
          </a:p>
          <a:p>
            <a:pPr eaLnBrk="1" hangingPunct="1" latinLnBrk="1" lvl="0"/>
            <a:r>
              <a:rPr b="1">
                <a:ea typeface="Times New Roman" pitchFamily="18" charset="0"/>
              </a:rPr>
              <a:t>Are ST Segments normal?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914400" y="990600"/>
            <a:ext cx="7061200" cy="501808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366837" y="1111250"/>
            <a:ext cx="6710362" cy="48736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17487" y="1143000"/>
            <a:ext cx="7783512" cy="47720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04800" y="1371600"/>
            <a:ext cx="8286750" cy="3971925"/>
          </a:xfrm>
          <a:prstGeom prst="rect"/>
          <a:noFill/>
          <a:ln>
            <a:noFill/>
          </a:ln>
        </p:spPr>
      </p:pic>
      <p:sp>
        <p:nvSpPr>
          <p:cNvPr id="1048671" name=""/>
          <p:cNvSpPr txBox="1"/>
          <p:nvPr/>
        </p:nvSpPr>
        <p:spPr>
          <a:xfrm rot="0">
            <a:off x="1676400" y="381000"/>
            <a:ext cx="3350895" cy="686435"/>
          </a:xfrm>
          <a:prstGeom prst="rect"/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b="1" sz="4000" lang="zh-CN"/>
              <a:t>NORMAL ECG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0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33400" y="1676400"/>
            <a:ext cx="7477125" cy="35052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2" name=""/>
          <p:cNvSpPr/>
          <p:nvPr>
            <p:ph type="title" sz="full" idx="0"/>
          </p:nvPr>
        </p:nvSpPr>
        <p:spPr>
          <a:xfrm rot="0">
            <a:off x="457200" y="0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RYTHM</a:t>
            </a:r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685800" y="1447800"/>
            <a:ext cx="7296150" cy="2286000"/>
          </a:xfrm>
          <a:prstGeom prst="rect"/>
          <a:noFill/>
          <a:ln>
            <a:noFill/>
          </a:ln>
        </p:spPr>
      </p:pic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712787" y="3903662"/>
            <a:ext cx="7212012" cy="2500312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3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RATE -Sinus bradycardia</a:t>
            </a:r>
          </a:p>
        </p:txBody>
      </p:sp>
      <p:sp>
        <p:nvSpPr>
          <p:cNvPr id="1048674" name=""/>
          <p:cNvSpPr/>
          <p:nvPr/>
        </p:nvSpPr>
        <p:spPr>
          <a:xfrm rot="0">
            <a:off x="0" y="277653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609600" y="1981200"/>
            <a:ext cx="8229600" cy="33528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5" name=""/>
          <p:cNvSpPr/>
          <p:nvPr/>
        </p:nvSpPr>
        <p:spPr>
          <a:xfrm rot="0">
            <a:off x="155575" y="-936625"/>
            <a:ext cx="6019800" cy="1952625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676" name=""/>
          <p:cNvSpPr/>
          <p:nvPr/>
        </p:nvSpPr>
        <p:spPr>
          <a:xfrm rot="0">
            <a:off x="155575" y="-936625"/>
            <a:ext cx="6019800" cy="1952625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15900" y="2438400"/>
            <a:ext cx="8691562" cy="28194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Axis </a:t>
            </a:r>
          </a:p>
        </p:txBody>
      </p:sp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057400" y="1447800"/>
            <a:ext cx="4924425" cy="48831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8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Axis</a:t>
            </a:r>
          </a:p>
        </p:txBody>
      </p:sp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667000" y="457200"/>
            <a:ext cx="4953000" cy="2760662"/>
          </a:xfrm>
          <a:prstGeom prst="rect"/>
          <a:noFill/>
          <a:ln>
            <a:noFill/>
          </a:ln>
        </p:spPr>
      </p:pic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1549400" y="2667000"/>
            <a:ext cx="5994400" cy="4495800"/>
          </a:xfrm>
          <a:prstGeom prst="rect"/>
          <a:noFill/>
          <a:ln>
            <a:noFill/>
          </a:ln>
        </p:spPr>
      </p:pic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133600" y="457200"/>
            <a:ext cx="4953000" cy="2760662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Lead Congruence n Axis</a:t>
            </a:r>
          </a:p>
        </p:txBody>
      </p:sp>
      <p:pic>
        <p:nvPicPr>
          <p:cNvPr id="2097169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6019800" y="1752600"/>
            <a:ext cx="2363787" cy="3127375"/>
          </a:xfrm>
          <a:prstGeom prst="rect"/>
          <a:noFill/>
          <a:ln>
            <a:noFill/>
          </a:ln>
        </p:spPr>
      </p:pic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304800" y="1524000"/>
            <a:ext cx="2373312" cy="2363787"/>
          </a:xfrm>
          <a:prstGeom prst="rect"/>
          <a:noFill/>
          <a:ln>
            <a:noFill/>
          </a:ln>
        </p:spPr>
      </p:pic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3"/>
          <a:srcRect l="0" t="0" r="0" b="0"/>
          <a:stretch>
            <a:fillRect/>
          </a:stretch>
        </p:blipFill>
        <p:spPr>
          <a:xfrm rot="0">
            <a:off x="1828800" y="2743200"/>
            <a:ext cx="5003800" cy="37528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0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Axis Deviation</a:t>
            </a:r>
          </a:p>
        </p:txBody>
      </p:sp>
      <p:sp>
        <p:nvSpPr>
          <p:cNvPr id="1048681" name=""/>
          <p:cNvSpPr/>
          <p:nvPr>
            <p:ph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en-US" lang="zh-CN"/>
              <a:t>A </a:t>
            </a:r>
            <a:r>
              <a:rPr b="1"/>
              <a:t>left heart axis</a:t>
            </a:r>
            <a:r>
              <a:t> is present when the QRS in lead I is positive and negative in II and AVF. (between -30 and -90 degrees) </a:t>
            </a:r>
          </a:p>
          <a:p>
            <a:pPr lvl="0"/>
            <a:r>
              <a:t>A </a:t>
            </a:r>
            <a:r>
              <a:rPr b="1"/>
              <a:t>right heart axis</a:t>
            </a:r>
            <a:r>
              <a:t> is present when lead I is negative and AVF positive. (between +90 and +180) </a:t>
            </a:r>
          </a:p>
          <a:p>
            <a:pPr lvl="0"/>
            <a:r>
              <a:t>An </a:t>
            </a:r>
            <a:r>
              <a:rPr b="1"/>
              <a:t>extreme heart axis</a:t>
            </a:r>
            <a:r>
              <a:t> is present when both I and AVF are negative. (axis between +180 and -90 degrees). This is a rare finding. </a:t>
            </a:r>
          </a:p>
          <a:p>
            <a:pPr lvl="0"/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2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LAD, LVH, LV strain</a:t>
            </a:r>
          </a:p>
        </p:txBody>
      </p:sp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77800" y="2133600"/>
            <a:ext cx="8661400" cy="38703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3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LVH Criteria</a:t>
            </a:r>
          </a:p>
        </p:txBody>
      </p:sp>
      <p:sp>
        <p:nvSpPr>
          <p:cNvPr id="1048684" name=""/>
          <p:cNvSpPr/>
          <p:nvPr>
            <p:ph sz="full" idx="1"/>
          </p:nvPr>
        </p:nvSpPr>
        <p:spPr>
          <a:xfrm rot="0">
            <a:off x="304800" y="1524000"/>
            <a:ext cx="50292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buNone/>
            </a:pPr>
            <a:endParaRPr altLang="en-US" b="1" lang="zh-CN"/>
          </a:p>
          <a:p>
            <a:pPr lvl="0"/>
            <a:r>
              <a:rPr b="1"/>
              <a:t>Sokolow-Lyon criterium</a:t>
            </a:r>
          </a:p>
          <a:p>
            <a:pPr lvl="1"/>
            <a:r>
              <a:t>R in V5 or V6 + S in V1 &gt;35 mm.</a:t>
            </a:r>
          </a:p>
          <a:p>
            <a:pPr lvl="0"/>
            <a:r>
              <a:t> </a:t>
            </a:r>
            <a:r>
              <a:rPr b="1"/>
              <a:t>Cornell-criterium</a:t>
            </a:r>
          </a:p>
          <a:p>
            <a:pPr lvl="1"/>
            <a:r>
              <a:t>R in aVL and S in V3 &gt;28 mm in men </a:t>
            </a:r>
          </a:p>
          <a:p>
            <a:pPr lvl="1"/>
            <a:r>
              <a:t>R in aVL and S in V3 &gt;20 mm in women </a:t>
            </a:r>
          </a:p>
          <a:p>
            <a:pPr lvl="0"/>
          </a:p>
        </p:txBody>
      </p:sp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486400" y="457200"/>
            <a:ext cx="3028950" cy="60293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1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5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RAD, RVH</a:t>
            </a:r>
          </a:p>
        </p:txBody>
      </p:sp>
      <p:sp>
        <p:nvSpPr>
          <p:cNvPr id="1048686" name=""/>
          <p:cNvSpPr/>
          <p:nvPr/>
        </p:nvSpPr>
        <p:spPr>
          <a:xfrm rot="0">
            <a:off x="155575" y="-144462"/>
            <a:ext cx="304800" cy="30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687" name=""/>
          <p:cNvSpPr/>
          <p:nvPr/>
        </p:nvSpPr>
        <p:spPr>
          <a:xfrm rot="0">
            <a:off x="155575" y="-144462"/>
            <a:ext cx="304800" cy="30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609600" y="1828800"/>
            <a:ext cx="7924800" cy="485933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8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RVH Criteria</a:t>
            </a:r>
          </a:p>
        </p:txBody>
      </p:sp>
      <p:sp>
        <p:nvSpPr>
          <p:cNvPr id="1048689" name=""/>
          <p:cNvSpPr/>
          <p:nvPr>
            <p:ph sz="full" idx="1"/>
          </p:nvPr>
        </p:nvSpPr>
        <p:spPr>
          <a:xfrm rot="0">
            <a:off x="457200" y="1524000"/>
            <a:ext cx="5029200" cy="51816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en-US" sz="2800" lang="zh-CN"/>
              <a:t>R/S ratio in V1 or V3R &gt; 1, or R/S ratio in V5 or V6 &lt;= 1 </a:t>
            </a:r>
          </a:p>
          <a:p>
            <a:pPr lvl="0"/>
            <a:r>
              <a:rPr altLang="en-US" sz="2800" lang="zh-CN"/>
              <a:t>R wave in V1 &gt;= 7 mm </a:t>
            </a:r>
          </a:p>
          <a:p>
            <a:pPr lvl="0"/>
            <a:r>
              <a:rPr altLang="en-US" sz="2800" lang="zh-CN"/>
              <a:t>R wave in V1 + S wave in V5 or V6 &gt; 10.5 mm </a:t>
            </a:r>
          </a:p>
          <a:p>
            <a:pPr lvl="0"/>
            <a:r>
              <a:rPr altLang="en-US" sz="2800" lang="zh-CN"/>
              <a:t>rSR= in V1 with R'= &gt; 10 mm </a:t>
            </a:r>
          </a:p>
          <a:p>
            <a:pPr lvl="0"/>
            <a:r>
              <a:rPr altLang="en-US" sz="2800" lang="zh-CN"/>
              <a:t>qR complex in V1 </a:t>
            </a:r>
          </a:p>
          <a:p>
            <a:pPr lvl="0"/>
            <a:r>
              <a:rPr altLang="en-US" sz="2800" lang="zh-CN"/>
              <a:t>Secondary ST-T changes in right precordial leads </a:t>
            </a:r>
          </a:p>
        </p:txBody>
      </p:sp>
      <p:pic>
        <p:nvPicPr>
          <p:cNvPr id="209717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486400" y="762000"/>
            <a:ext cx="3000375" cy="57150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0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RAE</a:t>
            </a:r>
          </a:p>
        </p:txBody>
      </p:sp>
      <p:sp>
        <p:nvSpPr>
          <p:cNvPr id="1048691" name=""/>
          <p:cNvSpPr/>
          <p:nvPr>
            <p:ph sz="full" idx="1"/>
          </p:nvPr>
        </p:nvSpPr>
        <p:spPr>
          <a:xfrm rot="0">
            <a:off x="457200" y="1719262"/>
            <a:ext cx="441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r>
              <a:rPr altLang="en-US" lang="zh-CN"/>
              <a:t>Right atrial enlargement is defined as either P &gt;2.5 mm in II / III and / or aVF P &gt;1.5 mm in V1. </a:t>
            </a:r>
          </a:p>
        </p:txBody>
      </p:sp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026025" y="1905000"/>
            <a:ext cx="3860800" cy="38100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2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LAE</a:t>
            </a:r>
          </a:p>
        </p:txBody>
      </p:sp>
      <p:sp>
        <p:nvSpPr>
          <p:cNvPr id="1048693" name=""/>
          <p:cNvSpPr/>
          <p:nvPr>
            <p:ph sz="full" idx="1"/>
          </p:nvPr>
        </p:nvSpPr>
        <p:spPr>
          <a:xfrm rot="0">
            <a:off x="457200" y="1719262"/>
            <a:ext cx="47244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r>
              <a:rPr altLang="en-US" lang="zh-CN"/>
              <a:t>Either P wave with a broad (&gt;0.04 sec or 1 small square) and deeply negative (&gt;1 mm) terminal part in V1 P wave duration &gt;0.12 sec in leads I and / or II </a:t>
            </a:r>
          </a:p>
        </p:txBody>
      </p:sp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105400" y="2057400"/>
            <a:ext cx="3706812" cy="36576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4" name=""/>
          <p:cNvSpPr/>
          <p:nvPr>
            <p:ph type="title" sz="full" idx="0"/>
          </p:nvPr>
        </p:nvSpPr>
        <p:spPr>
          <a:xfrm rot="0">
            <a:off x="457200" y="0"/>
            <a:ext cx="7543800" cy="16002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sz="3500" lang="zh-CN"/>
              <a:t>Arrhythmias</a:t>
            </a:r>
            <a:br/>
            <a:r>
              <a:rPr altLang="en-US" sz="3500" lang="zh-CN"/>
              <a:t>Diagnosis entirely based on ECG</a:t>
            </a:r>
          </a:p>
        </p:txBody>
      </p:sp>
      <p:sp>
        <p:nvSpPr>
          <p:cNvPr id="1048695" name=""/>
          <p:cNvSpPr/>
          <p:nvPr>
            <p:ph type="body" sz="full" idx="1"/>
          </p:nvPr>
        </p:nvSpPr>
        <p:spPr>
          <a:xfrm rot="0">
            <a:off x="457200" y="1719262"/>
            <a:ext cx="8229600" cy="4681537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sz="2600" lang="zh-CN"/>
              <a:t>Can arise from any part of the conduction system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sz="2600" lang="zh-CN"/>
              <a:t>Some are benign, few are fatal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sz="2600" lang="zh-CN"/>
              <a:t>Classified depending on origin 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sz="2200"/>
              <a:t>Supraventricular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sz="2200"/>
              <a:t>Ventricular 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sz="2600"/>
              <a:t>Causes include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b="1" sz="2200"/>
              <a:t>Increased automaticity;</a:t>
            </a:r>
            <a:r>
              <a:rPr sz="2200"/>
              <a:t>  ischaemia, chamber enlargement, heightened SNS activity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b="1" sz="2200"/>
              <a:t>Conduction abnormalities</a:t>
            </a:r>
            <a:r>
              <a:rPr sz="2200"/>
              <a:t>; degenerative disease/ischaemia at the AVN- </a:t>
            </a:r>
            <a:r>
              <a:rPr b="1" sz="2200"/>
              <a:t>Heart block</a:t>
            </a:r>
          </a:p>
          <a:p>
            <a:pPr eaLnBrk="1" hangingPunct="1" latinLnBrk="1" lvl="1">
              <a:lnSpc>
                <a:spcPct val="90000"/>
              </a:lnSpc>
            </a:pPr>
            <a:r>
              <a:rPr b="1" sz="2200"/>
              <a:t>Reentry</a:t>
            </a:r>
            <a:r>
              <a:rPr sz="2200"/>
              <a:t> e.g. WPW syndrome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sz="2600"/>
              <a:t>Sinus nodal dysfunction 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6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Atrial ectopic rythm</a:t>
            </a:r>
          </a:p>
        </p:txBody>
      </p:sp>
      <p:pic>
        <p:nvPicPr>
          <p:cNvPr id="2097178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81000" y="2795587"/>
            <a:ext cx="8153400" cy="2195512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miter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Atrial bigeminy</a:t>
            </a:r>
          </a:p>
        </p:txBody>
      </p:sp>
      <p:pic>
        <p:nvPicPr>
          <p:cNvPr id="2097179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28600" y="2303462"/>
            <a:ext cx="8382000" cy="3716337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miter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8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Atrial fibrillation</a:t>
            </a:r>
          </a:p>
        </p:txBody>
      </p:sp>
      <p:sp>
        <p:nvSpPr>
          <p:cNvPr id="1048699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00" name=""/>
          <p:cNvSpPr/>
          <p:nvPr/>
        </p:nvSpPr>
        <p:spPr>
          <a:xfrm rot="0">
            <a:off x="0" y="237648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0" y="3048000"/>
            <a:ext cx="8686800" cy="30480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1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Atrial fibrillation</a:t>
            </a:r>
          </a:p>
        </p:txBody>
      </p:sp>
      <p:sp>
        <p:nvSpPr>
          <p:cNvPr id="1048702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03" name=""/>
          <p:cNvSpPr/>
          <p:nvPr/>
        </p:nvSpPr>
        <p:spPr>
          <a:xfrm rot="0">
            <a:off x="0" y="256698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1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0" y="2743200"/>
            <a:ext cx="8686800" cy="33528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4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Atrial fibrillation</a:t>
            </a:r>
          </a:p>
        </p:txBody>
      </p:sp>
      <p:sp>
        <p:nvSpPr>
          <p:cNvPr id="1048705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04800" y="1752600"/>
            <a:ext cx="8839200" cy="44196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6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Atrial flutter</a:t>
            </a:r>
          </a:p>
        </p:txBody>
      </p:sp>
      <p:sp>
        <p:nvSpPr>
          <p:cNvPr id="1048707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08" name=""/>
          <p:cNvSpPr/>
          <p:nvPr/>
        </p:nvSpPr>
        <p:spPr>
          <a:xfrm rot="0">
            <a:off x="0" y="277653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81000" y="2971800"/>
            <a:ext cx="8305800" cy="31242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Ventricular bigeminy</a:t>
            </a:r>
          </a:p>
        </p:txBody>
      </p:sp>
      <p:sp>
        <p:nvSpPr>
          <p:cNvPr id="1048710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11" name=""/>
          <p:cNvSpPr/>
          <p:nvPr/>
        </p:nvSpPr>
        <p:spPr>
          <a:xfrm rot="0">
            <a:off x="0" y="2447925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0" y="2438400"/>
            <a:ext cx="8686800" cy="36576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2" name=""/>
          <p:cNvSpPr/>
          <p:nvPr>
            <p:ph type="title" sz="full" idx="0"/>
          </p:nvPr>
        </p:nvSpPr>
        <p:spPr>
          <a:xfrm rot="0">
            <a:off x="457200" y="228600"/>
            <a:ext cx="7543800" cy="14478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Ventricular tachycardia</a:t>
            </a:r>
          </a:p>
        </p:txBody>
      </p:sp>
      <p:sp>
        <p:nvSpPr>
          <p:cNvPr id="1048713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14" name=""/>
          <p:cNvSpPr/>
          <p:nvPr/>
        </p:nvSpPr>
        <p:spPr>
          <a:xfrm rot="0">
            <a:off x="0" y="250983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" y="2514600"/>
            <a:ext cx="8229600" cy="35052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5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Ventricular fibrillation</a:t>
            </a:r>
          </a:p>
        </p:txBody>
      </p:sp>
      <p:sp>
        <p:nvSpPr>
          <p:cNvPr id="1048716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17" name=""/>
          <p:cNvSpPr/>
          <p:nvPr/>
        </p:nvSpPr>
        <p:spPr>
          <a:xfrm rot="0">
            <a:off x="0" y="2705100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8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81000" y="2286000"/>
            <a:ext cx="8382000" cy="37338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8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2</a:t>
            </a:r>
            <a:r>
              <a:rPr baseline="30000"/>
              <a:t>nd</a:t>
            </a:r>
            <a:r>
              <a:t> degree heart block</a:t>
            </a:r>
          </a:p>
        </p:txBody>
      </p:sp>
      <p:pic>
        <p:nvPicPr>
          <p:cNvPr id="2097187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838200" y="2165350"/>
            <a:ext cx="7772400" cy="3660775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miter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9" name=""/>
          <p:cNvSpPr/>
          <p:nvPr>
            <p:ph type="title" sz="full" idx="0"/>
          </p:nvPr>
        </p:nvSpPr>
        <p:spPr>
          <a:xfrm rot="0">
            <a:off x="457200" y="0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Complete heart block</a:t>
            </a:r>
          </a:p>
        </p:txBody>
      </p:sp>
      <p:pic>
        <p:nvPicPr>
          <p:cNvPr id="2097188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914400" y="2362200"/>
            <a:ext cx="7239000" cy="3090862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miter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0" name=""/>
          <p:cNvSpPr/>
          <p:nvPr>
            <p:ph type="body" sz="full" idx="1"/>
          </p:nvPr>
        </p:nvSpPr>
        <p:spPr>
          <a:xfrm rot="0">
            <a:off x="0" y="3886200"/>
            <a:ext cx="8229600" cy="28194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lang="zh-CN">
                <a:solidFill>
                  <a:srgbClr val="FF0000"/>
                </a:solidFill>
              </a:rPr>
              <a:t>12 lead resting ECG tracing of a 37 year lady who presents with fatigue</a:t>
            </a:r>
            <a:r>
              <a:rPr b="1"/>
              <a:t>		</a:t>
            </a:r>
          </a:p>
          <a:p>
            <a:pPr eaLnBrk="1" hangingPunct="1" latinLnBrk="1" lvl="0"/>
            <a:r>
              <a:rPr b="1"/>
              <a:t>Complete heart block</a:t>
            </a:r>
          </a:p>
          <a:p>
            <a:pPr eaLnBrk="1" hangingPunct="1" latinLnBrk="1" lvl="0">
              <a:buNone/>
            </a:pPr>
            <a:endParaRPr b="1"/>
          </a:p>
          <a:p>
            <a:pPr eaLnBrk="1" hangingPunct="1" latinLnBrk="1" lvl="0"/>
            <a:r>
              <a:rPr b="1"/>
              <a:t>Permanent pacing is indicated		</a:t>
            </a:r>
          </a:p>
        </p:txBody>
      </p:sp>
      <p:pic>
        <p:nvPicPr>
          <p:cNvPr id="2097189" name=""/>
          <p:cNvPicPr>
            <a:picLocks/>
          </p:cNvPicPr>
          <p:nvPr>
            <p:ph type="title" sz="full" idx="0"/>
          </p:nvPr>
        </p:nvPicPr>
        <p:blipFill>
          <a:blip xmlns:r="http://schemas.openxmlformats.org/officeDocument/2006/relationships" r:embed="rId1">
            <a:lum bright="-30000" contrast="30000"/>
          </a:blip>
          <a:srcRect l="0" t="0" r="0" b="0"/>
          <a:stretch>
            <a:fillRect/>
          </a:stretch>
        </p:blipFill>
        <p:spPr>
          <a:xfrm rot="0">
            <a:off x="457200" y="0"/>
            <a:ext cx="8458200" cy="38163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4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Left bundle branch block</a:t>
            </a:r>
          </a:p>
        </p:txBody>
      </p:sp>
      <p:sp>
        <p:nvSpPr>
          <p:cNvPr id="1048725" name=""/>
          <p:cNvSpPr/>
          <p:nvPr/>
        </p:nvSpPr>
        <p:spPr>
          <a:xfrm rot="0">
            <a:off x="0" y="0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9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0" y="1447800"/>
            <a:ext cx="8458200" cy="49530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3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6" name=""/>
          <p:cNvSpPr/>
          <p:nvPr>
            <p:ph type="body" sz="full" idx="1"/>
          </p:nvPr>
        </p:nvSpPr>
        <p:spPr>
          <a:xfrm rot="0">
            <a:off x="152400" y="4800600"/>
            <a:ext cx="7924800" cy="16764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609600" latinLnBrk="1" lvl="0" marL="609600">
              <a:lnSpc>
                <a:spcPct val="90000"/>
              </a:lnSpc>
              <a:buNone/>
            </a:pPr>
            <a:r>
              <a:rPr altLang="en-US" b="1" sz="2900" lang="zh-CN">
                <a:solidFill>
                  <a:srgbClr val="FF3300"/>
                </a:solidFill>
              </a:rPr>
              <a:t>ECG of a 65 year patient with acute pulmonary edema. </a:t>
            </a:r>
          </a:p>
        </p:txBody>
      </p:sp>
      <p:pic>
        <p:nvPicPr>
          <p:cNvPr id="2097191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066800" y="12700"/>
            <a:ext cx="6705600" cy="434498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Right bundle branch block</a:t>
            </a:r>
          </a:p>
        </p:txBody>
      </p:sp>
      <p:sp>
        <p:nvSpPr>
          <p:cNvPr id="1048728" name=""/>
          <p:cNvSpPr/>
          <p:nvPr/>
        </p:nvSpPr>
        <p:spPr>
          <a:xfrm rot="0">
            <a:off x="0" y="1495425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92" name=""/>
          <p:cNvPicPr>
            <a:picLocks/>
          </p:cNvPicPr>
          <p:nvPr/>
        </p:nvPicPr>
        <p:blipFill>
          <a:blip xmlns:r="http://schemas.openxmlformats.org/officeDocument/2006/relationships" r:embed="rId1">
            <a:lum contrast="12000"/>
          </a:blip>
          <a:srcRect l="0" t="0" r="0" b="0"/>
          <a:stretch>
            <a:fillRect/>
          </a:stretch>
        </p:blipFill>
        <p:spPr>
          <a:xfrm rot="0">
            <a:off x="685800" y="1628775"/>
            <a:ext cx="7239000" cy="43148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0" name=""/>
          <p:cNvSpPr/>
          <p:nvPr>
            <p:ph type="body" sz="full" idx="1"/>
          </p:nvPr>
        </p:nvSpPr>
        <p:spPr>
          <a:xfrm rot="0">
            <a:off x="457200" y="4495800"/>
            <a:ext cx="8686800" cy="15240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609600" latinLnBrk="1" lvl="0" marL="609600">
              <a:lnSpc>
                <a:spcPct val="90000"/>
              </a:lnSpc>
              <a:buFontTx/>
              <a:buNone/>
            </a:pPr>
            <a:r>
              <a:rPr altLang="en-US" b="1" sz="2900" lang="zh-CN"/>
              <a:t>Shows right bundle branch block</a:t>
            </a:r>
          </a:p>
          <a:p>
            <a:pPr eaLnBrk="1" hangingPunct="1" indent="-609600" latinLnBrk="1" lvl="0" marL="609600">
              <a:lnSpc>
                <a:spcPct val="90000"/>
              </a:lnSpc>
              <a:buFontTx/>
              <a:buAutoNum type="alphaLcPeriod" startAt="1"/>
            </a:pPr>
            <a:endParaRPr b="1" sz="3400"/>
          </a:p>
        </p:txBody>
      </p:sp>
      <p:pic>
        <p:nvPicPr>
          <p:cNvPr id="2097193" name=""/>
          <p:cNvPicPr>
            <a:picLocks/>
          </p:cNvPicPr>
          <p:nvPr/>
        </p:nvPicPr>
        <p:blipFill>
          <a:blip xmlns:r="http://schemas.openxmlformats.org/officeDocument/2006/relationships" r:embed="rId1">
            <a:lum bright="-24000"/>
          </a:blip>
          <a:srcRect l="0" t="0" r="0" b="0"/>
          <a:stretch>
            <a:fillRect/>
          </a:stretch>
        </p:blipFill>
        <p:spPr>
          <a:xfrm rot="0">
            <a:off x="990600" y="228600"/>
            <a:ext cx="6629400" cy="361473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1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Wolff parkinson white syndrome</a:t>
            </a:r>
          </a:p>
        </p:txBody>
      </p:sp>
      <p:pic>
        <p:nvPicPr>
          <p:cNvPr id="2097194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981200" y="2133600"/>
            <a:ext cx="5105400" cy="451643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2" name=""/>
          <p:cNvSpPr/>
          <p:nvPr>
            <p:ph type="body" sz="full" idx="1"/>
          </p:nvPr>
        </p:nvSpPr>
        <p:spPr>
          <a:xfrm rot="0">
            <a:off x="0" y="3733800"/>
            <a:ext cx="9144000" cy="31242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533400" latinLnBrk="1" lvl="1" marL="990600">
              <a:lnSpc>
                <a:spcPct val="80000"/>
              </a:lnSpc>
            </a:pPr>
            <a:endParaRPr altLang="en-US" b="1" sz="2400" lang="zh-CN"/>
          </a:p>
          <a:p>
            <a:pPr eaLnBrk="1" hangingPunct="1" indent="-609600" latinLnBrk="1" lvl="0" marL="6096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b="1" sz="2600">
                <a:solidFill>
                  <a:srgbClr val="FF3300"/>
                </a:solidFill>
              </a:rPr>
              <a:t>An ECG of a patient who presented with syncope.</a:t>
            </a:r>
          </a:p>
          <a:p>
            <a:pPr eaLnBrk="1" hangingPunct="1" indent="-533400" latinLnBrk="1" lvl="1" marL="990600">
              <a:lnSpc>
                <a:spcPct val="80000"/>
              </a:lnSpc>
            </a:pPr>
            <a:endParaRPr b="1" sz="2400"/>
          </a:p>
          <a:p>
            <a:pPr eaLnBrk="1" hangingPunct="1" indent="-533400" latinLnBrk="1" lvl="1" marL="990600">
              <a:lnSpc>
                <a:spcPct val="80000"/>
              </a:lnSpc>
            </a:pPr>
            <a:r>
              <a:rPr b="1" sz="2400"/>
              <a:t>The patient has supraventricular tachycardia.</a:t>
            </a:r>
          </a:p>
          <a:p>
            <a:pPr eaLnBrk="1" hangingPunct="1" indent="-533400" latinLnBrk="1" lvl="1" marL="990600">
              <a:lnSpc>
                <a:spcPct val="80000"/>
              </a:lnSpc>
            </a:pPr>
            <a:endParaRPr b="1" sz="2400"/>
          </a:p>
          <a:p>
            <a:pPr eaLnBrk="1" hangingPunct="1" indent="-533400" latinLnBrk="1" lvl="1" marL="990600">
              <a:lnSpc>
                <a:spcPct val="80000"/>
              </a:lnSpc>
            </a:pPr>
            <a:r>
              <a:rPr b="1" sz="2400"/>
              <a:t>Intravenous adenosine is the treatment of choice.</a:t>
            </a:r>
          </a:p>
          <a:p>
            <a:pPr eaLnBrk="1" hangingPunct="1" indent="-533400" latinLnBrk="1" lvl="1" marL="990600">
              <a:lnSpc>
                <a:spcPct val="80000"/>
              </a:lnSpc>
              <a:buNone/>
            </a:pPr>
            <a:endParaRPr b="1" sz="2400"/>
          </a:p>
          <a:p>
            <a:pPr eaLnBrk="1" hangingPunct="1" indent="-533400" latinLnBrk="1" lvl="1" marL="990600">
              <a:lnSpc>
                <a:spcPct val="80000"/>
              </a:lnSpc>
            </a:pPr>
            <a:r>
              <a:rPr b="1" sz="2400"/>
              <a:t> Carotid sinus massage is useful.</a:t>
            </a:r>
          </a:p>
        </p:txBody>
      </p:sp>
      <p:pic>
        <p:nvPicPr>
          <p:cNvPr id="2097195" name=""/>
          <p:cNvPicPr>
            <a:picLocks/>
          </p:cNvPicPr>
          <p:nvPr>
            <p:ph type="title" sz="full" idx="0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838200" y="228600"/>
            <a:ext cx="6629400" cy="3729037"/>
          </a:xfrm>
          <a:prstGeom prst="rect"/>
          <a:noFill/>
          <a:ln>
            <a:noFill/>
          </a:ln>
        </p:spPr>
      </p:pic>
      <p:sp>
        <p:nvSpPr>
          <p:cNvPr id="1048733" name=""/>
          <p:cNvSpPr txBox="1"/>
          <p:nvPr/>
        </p:nvSpPr>
        <p:spPr>
          <a:xfrm rot="0">
            <a:off x="0" y="0"/>
            <a:ext cx="2362200" cy="961389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endParaRPr altLang="en-US" b="1" sz="2800" lang="zh-CN"/>
          </a:p>
          <a:p>
            <a:pPr eaLnBrk="1" hangingPunct="1" latinLnBrk="1" lvl="0"/>
            <a:r>
              <a:rPr altLang="en-US" b="1" sz="2400" lang="zh-CN">
                <a:solidFill>
                  <a:srgbClr val="FF3300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4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Left ventricular hypertrophy</a:t>
            </a:r>
          </a:p>
        </p:txBody>
      </p:sp>
      <p:sp>
        <p:nvSpPr>
          <p:cNvPr id="1048735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36" name=""/>
          <p:cNvSpPr/>
          <p:nvPr/>
        </p:nvSpPr>
        <p:spPr>
          <a:xfrm rot="0">
            <a:off x="0" y="995362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9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04800" y="1905000"/>
            <a:ext cx="8382000" cy="47244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Right ventricular hypertrophy</a:t>
            </a:r>
          </a:p>
        </p:txBody>
      </p:sp>
      <p:sp>
        <p:nvSpPr>
          <p:cNvPr id="1048738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39" name=""/>
          <p:cNvSpPr/>
          <p:nvPr/>
        </p:nvSpPr>
        <p:spPr>
          <a:xfrm rot="0">
            <a:off x="0" y="0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19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" y="1773237"/>
            <a:ext cx="8153400" cy="463867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198" name=""/>
          <p:cNvPicPr>
            <a:picLocks/>
          </p:cNvPicPr>
          <p:nvPr/>
        </p:nvPicPr>
        <p:blipFill>
          <a:blip xmlns:r="http://schemas.openxmlformats.org/officeDocument/2006/relationships" r:embed="rId1">
            <a:lum bright="12000"/>
          </a:blip>
          <a:srcRect l="0" t="0" r="0" b="0"/>
          <a:stretch>
            <a:fillRect/>
          </a:stretch>
        </p:blipFill>
        <p:spPr>
          <a:xfrm rot="0">
            <a:off x="228600" y="0"/>
            <a:ext cx="8686800" cy="4343400"/>
          </a:xfrm>
          <a:prstGeom prst="rect"/>
          <a:noFill/>
          <a:ln>
            <a:noFill/>
          </a:ln>
        </p:spPr>
      </p:pic>
      <p:sp>
        <p:nvSpPr>
          <p:cNvPr id="1048740" name=""/>
          <p:cNvSpPr txBox="1"/>
          <p:nvPr/>
        </p:nvSpPr>
        <p:spPr>
          <a:xfrm rot="0">
            <a:off x="1905000" y="5029200"/>
            <a:ext cx="5943600" cy="641350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r>
              <a:rPr altLang="en-US" b="1" sz="3600" lang="zh-CN"/>
              <a:t>Pericardial effusion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1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Ischemia</a:t>
            </a:r>
          </a:p>
        </p:txBody>
      </p:sp>
      <p:pic>
        <p:nvPicPr>
          <p:cNvPr id="2097199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" y="2043112"/>
            <a:ext cx="8305800" cy="379730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miter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4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2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Ischaemia </a:t>
            </a:r>
          </a:p>
        </p:txBody>
      </p:sp>
      <p:sp>
        <p:nvSpPr>
          <p:cNvPr id="1048743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44" name=""/>
          <p:cNvSpPr/>
          <p:nvPr/>
        </p:nvSpPr>
        <p:spPr>
          <a:xfrm rot="0">
            <a:off x="0" y="1847850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20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33400" y="1847850"/>
            <a:ext cx="7696200" cy="47053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5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Inferior and Right STEMI</a:t>
            </a:r>
          </a:p>
        </p:txBody>
      </p:sp>
      <p:sp>
        <p:nvSpPr>
          <p:cNvPr id="1048746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47" name=""/>
          <p:cNvSpPr/>
          <p:nvPr/>
        </p:nvSpPr>
        <p:spPr>
          <a:xfrm rot="0">
            <a:off x="0" y="148113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201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143000" y="1600200"/>
            <a:ext cx="6172200" cy="477043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8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Anterior STEMI</a:t>
            </a:r>
          </a:p>
        </p:txBody>
      </p:sp>
      <p:sp>
        <p:nvSpPr>
          <p:cNvPr id="1048749" name=""/>
          <p:cNvSpPr/>
          <p:nvPr/>
        </p:nvSpPr>
        <p:spPr>
          <a:xfrm rot="0">
            <a:off x="0" y="1952625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20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" y="2057400"/>
            <a:ext cx="8077200" cy="42005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0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endParaRPr altLang="en-US" lang="zh-CN"/>
          </a:p>
        </p:txBody>
      </p:sp>
      <p:pic>
        <p:nvPicPr>
          <p:cNvPr id="2097203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914400" y="838200"/>
            <a:ext cx="7291387" cy="54673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1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Hyperkalemia </a:t>
            </a:r>
          </a:p>
        </p:txBody>
      </p:sp>
      <p:sp>
        <p:nvSpPr>
          <p:cNvPr id="1048752" name=""/>
          <p:cNvSpPr/>
          <p:nvPr/>
        </p:nvSpPr>
        <p:spPr>
          <a:xfrm rot="0">
            <a:off x="0" y="1824037"/>
            <a:ext cx="9144000" cy="0"/>
          </a:xfrm>
          <a:prstGeom prst="rect"/>
          <a:noFill/>
          <a:ln>
            <a:noFill/>
          </a:ln>
        </p:spPr>
        <p:txBody>
          <a:bodyPr anchor="ctr"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pic>
        <p:nvPicPr>
          <p:cNvPr id="2097204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447800" y="2286000"/>
            <a:ext cx="5791200" cy="380523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3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Stress ECG</a:t>
            </a:r>
          </a:p>
        </p:txBody>
      </p:sp>
      <p:sp>
        <p:nvSpPr>
          <p:cNvPr id="1048754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Diagnosis of CAD if suspected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Follow up post ACS to assess exercise tolerance and advice on life style changes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During myocardial perfusion scanning 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Standard Bruce protocol</a:t>
            </a:r>
          </a:p>
          <a:p>
            <a:pPr eaLnBrk="1" hangingPunct="1" latinLnBrk="1" lvl="0">
              <a:lnSpc>
                <a:spcPct val="90000"/>
              </a:lnSpc>
            </a:pPr>
            <a:r>
              <a:rPr altLang="en-US" lang="zh-CN"/>
              <a:t>Pharmacological stress testing</a:t>
            </a:r>
          </a:p>
          <a:p>
            <a:pPr eaLnBrk="1" hangingPunct="1" latinLnBrk="1" lvl="1">
              <a:lnSpc>
                <a:spcPct val="90000"/>
              </a:lnSpc>
            </a:pPr>
            <a:r>
              <a:t>? adenosine</a:t>
            </a:r>
          </a:p>
          <a:p>
            <a:pPr eaLnBrk="1" hangingPunct="1" latinLnBrk="1" lvl="0">
              <a:lnSpc>
                <a:spcPct val="90000"/>
              </a:lnSpc>
            </a:pPr>
            <a:r>
              <a:t>Limitations; LBBB, limb amputation, clinical state of pt etc.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5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ECHOCARDIOGRAM</a:t>
            </a:r>
          </a:p>
        </p:txBody>
      </p:sp>
      <p:sp>
        <p:nvSpPr>
          <p:cNvPr id="1048756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lang="zh-CN"/>
              <a:t>Visualizes the structure of the heart</a:t>
            </a:r>
          </a:p>
          <a:p>
            <a:pPr eaLnBrk="1" hangingPunct="1" latinLnBrk="1" lvl="0"/>
            <a:r>
              <a:rPr altLang="en-US" lang="zh-CN"/>
              <a:t>Definitive in diagnosis of structural abnormalities of the heart </a:t>
            </a:r>
          </a:p>
          <a:p>
            <a:pPr eaLnBrk="1" hangingPunct="1" latinLnBrk="1" lvl="2"/>
            <a:r>
              <a:t>Valvular heart lesions – stenosis/ regurgitation</a:t>
            </a:r>
          </a:p>
          <a:p>
            <a:pPr eaLnBrk="1" hangingPunct="1" latinLnBrk="1" lvl="2"/>
            <a:r>
              <a:t>Cardiomyopathies – dilatation/hypertrophy</a:t>
            </a:r>
          </a:p>
          <a:p>
            <a:pPr eaLnBrk="1" hangingPunct="1" latinLnBrk="1" lvl="2"/>
            <a:r>
              <a:t>Pericardial diseases – effusion, constriction</a:t>
            </a:r>
          </a:p>
          <a:p>
            <a:pPr eaLnBrk="1" hangingPunct="1" latinLnBrk="1" lvl="2"/>
            <a:r>
              <a:t>Congenital abnormalities</a:t>
            </a:r>
          </a:p>
          <a:p>
            <a:pPr eaLnBrk="1" hangingPunct="1" latinLnBrk="1" lvl="2"/>
            <a:r>
              <a:t>Diseases of the aorta</a:t>
            </a:r>
          </a:p>
          <a:p>
            <a:pPr eaLnBrk="1" hangingPunct="1" latinLnBrk="1" lvl="0"/>
            <a:r>
              <a:t>Key in planning and follow up of OHS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Echo set up</a:t>
            </a:r>
          </a:p>
        </p:txBody>
      </p:sp>
      <p:pic>
        <p:nvPicPr>
          <p:cNvPr id="209720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905000" y="2095500"/>
            <a:ext cx="5029200" cy="374808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8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zh-CN"/>
              <a:t>Normal  2D echo</a:t>
            </a:r>
          </a:p>
        </p:txBody>
      </p:sp>
      <p:pic>
        <p:nvPicPr>
          <p:cNvPr id="209720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527175" y="1447800"/>
            <a:ext cx="6089650" cy="54102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Normal M mode echo</a:t>
            </a:r>
          </a:p>
        </p:txBody>
      </p:sp>
      <p:pic>
        <p:nvPicPr>
          <p:cNvPr id="209720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676400" y="2133600"/>
            <a:ext cx="6057900" cy="41338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5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20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990850" y="0"/>
            <a:ext cx="4705350" cy="6858000"/>
          </a:xfrm>
          <a:prstGeom prst="rect"/>
          <a:noFill/>
          <a:ln>
            <a:noFill/>
          </a:ln>
        </p:spPr>
      </p:pic>
      <p:sp>
        <p:nvSpPr>
          <p:cNvPr id="1048760" name=""/>
          <p:cNvSpPr txBox="1"/>
          <p:nvPr/>
        </p:nvSpPr>
        <p:spPr>
          <a:xfrm rot="0">
            <a:off x="533400" y="533400"/>
            <a:ext cx="1447800" cy="366712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endParaRPr altLang="en-US" lang="zh-CN"/>
          </a:p>
        </p:txBody>
      </p:sp>
      <p:sp>
        <p:nvSpPr>
          <p:cNvPr id="1048761" name=""/>
          <p:cNvSpPr txBox="1"/>
          <p:nvPr/>
        </p:nvSpPr>
        <p:spPr>
          <a:xfrm rot="0">
            <a:off x="152400" y="533400"/>
            <a:ext cx="2743200" cy="975360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r>
              <a:rPr altLang="en-US" sz="2800" lang="zh-CN"/>
              <a:t>Hypertrophic cardiomyopathy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209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352800" y="0"/>
            <a:ext cx="5791200" cy="4953000"/>
          </a:xfrm>
          <a:prstGeom prst="rect"/>
          <a:noFill/>
          <a:ln>
            <a:noFill/>
          </a:ln>
        </p:spPr>
      </p:pic>
      <p:sp>
        <p:nvSpPr>
          <p:cNvPr id="1048762" name=""/>
          <p:cNvSpPr/>
          <p:nvPr/>
        </p:nvSpPr>
        <p:spPr>
          <a:xfrm rot="0">
            <a:off x="4419600" y="2819400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miter/>
          </a:ln>
        </p:spPr>
        <p:txBody>
          <a:bodyPr anchor="ctr" bIns="45720" lIns="91440" rIns="91440" tIns="45720" wrap="none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63" name=""/>
          <p:cNvSpPr txBox="1"/>
          <p:nvPr/>
        </p:nvSpPr>
        <p:spPr>
          <a:xfrm rot="0">
            <a:off x="0" y="2514600"/>
            <a:ext cx="3276600" cy="1446212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457200" latinLnBrk="1" lvl="0" marL="457200">
              <a:buFontTx/>
              <a:buAutoNum type="alphaUcPeriod" startAt="1"/>
            </a:pPr>
            <a:endParaRPr altLang="en-US" b="1" sz="1600" lang="zh-CN">
              <a:latin typeface="Times New Roman" pitchFamily="18" charset="0"/>
            </a:endParaRPr>
          </a:p>
          <a:p>
            <a:pPr eaLnBrk="1" hangingPunct="1" indent="-457200" latinLnBrk="1" lvl="0" marL="457200">
              <a:buFontTx/>
              <a:buAutoNum type="alphaUcPeriod" startAt="1"/>
            </a:pPr>
            <a:r>
              <a:rPr b="1" sz="2400">
                <a:latin typeface="Times New Roman" pitchFamily="18" charset="0"/>
              </a:rPr>
              <a:t>Atrial myxoma.</a:t>
            </a:r>
          </a:p>
          <a:p>
            <a:pPr eaLnBrk="1" hangingPunct="1" indent="-457200" latinLnBrk="1" lvl="0" marL="457200">
              <a:buFontTx/>
              <a:buAutoNum type="alphaUcPeriod" startAt="1"/>
            </a:pPr>
            <a:endParaRPr b="1" sz="2400">
              <a:latin typeface="Times New Roman" pitchFamily="18" charset="0"/>
            </a:endParaRPr>
          </a:p>
          <a:p>
            <a:pPr eaLnBrk="1" hangingPunct="1" indent="-457200" latinLnBrk="1" lvl="0" marL="457200">
              <a:buFontTx/>
              <a:buAutoNum type="alphaUcPeriod" startAt="1"/>
            </a:pPr>
            <a:r>
              <a:rPr b="1" sz="2400">
                <a:latin typeface="Times New Roman" pitchFamily="18" charset="0"/>
              </a:rPr>
              <a:t>Atrial thrombus </a:t>
            </a:r>
          </a:p>
        </p:txBody>
      </p:sp>
      <p:sp>
        <p:nvSpPr>
          <p:cNvPr id="1048764" name=""/>
          <p:cNvSpPr txBox="1"/>
          <p:nvPr/>
        </p:nvSpPr>
        <p:spPr>
          <a:xfrm rot="0">
            <a:off x="0" y="0"/>
            <a:ext cx="3276600" cy="1605280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r>
              <a:rPr altLang="en-US" b="1" sz="2400" lang="zh-CN">
                <a:solidFill>
                  <a:srgbClr val="FF3300"/>
                </a:solidFill>
              </a:rPr>
              <a:t>This 2D Echocardiographic  finding is consistent with:</a:t>
            </a:r>
          </a:p>
        </p:txBody>
      </p:sp>
      <p:sp>
        <p:nvSpPr>
          <p:cNvPr id="1048765" name=""/>
          <p:cNvSpPr txBox="1"/>
          <p:nvPr/>
        </p:nvSpPr>
        <p:spPr>
          <a:xfrm rot="0">
            <a:off x="3962400" y="0"/>
            <a:ext cx="1371600" cy="703262"/>
          </a:xfrm>
          <a:prstGeom prst="rect"/>
          <a:solidFill>
            <a:schemeClr val="dk1"/>
          </a:solidFill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endParaRPr altLang="en-US" sz="1600" lang="zh-CN"/>
          </a:p>
          <a:p>
            <a:pPr eaLnBrk="1" hangingPunct="1" latinLnBrk="1" lvl="0">
              <a:spcBef>
                <a:spcPct val="50000"/>
              </a:spcBef>
            </a:pPr>
            <a:endParaRPr altLang="en-US" sz="1600" lang="zh-CN"/>
          </a:p>
        </p:txBody>
      </p:sp>
      <p:sp>
        <p:nvSpPr>
          <p:cNvPr id="1048766" name=""/>
          <p:cNvSpPr txBox="1"/>
          <p:nvPr/>
        </p:nvSpPr>
        <p:spPr>
          <a:xfrm rot="0">
            <a:off x="4114800" y="228600"/>
            <a:ext cx="233045" cy="567690"/>
          </a:xfrm>
          <a:prstGeom prst="rect"/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600" lang="zh-CN"/>
          </a:p>
          <a:p>
            <a:pPr eaLnBrk="1" hangingPunct="1" latinLnBrk="1" lvl="0"/>
            <a:endParaRPr altLang="en-US" sz="1600" lang="zh-CN"/>
          </a:p>
        </p:txBody>
      </p:sp>
      <p:sp>
        <p:nvSpPr>
          <p:cNvPr id="1048767" name=""/>
          <p:cNvSpPr txBox="1"/>
          <p:nvPr/>
        </p:nvSpPr>
        <p:spPr>
          <a:xfrm rot="0">
            <a:off x="5791200" y="1524000"/>
            <a:ext cx="609600" cy="336550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r>
              <a:rPr altLang="en-US" b="1" sz="1600" lang="zh-CN">
                <a:solidFill>
                  <a:schemeClr val="lt1"/>
                </a:solidFill>
              </a:rPr>
              <a:t>RV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1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LA thrombus</a:t>
            </a:r>
          </a:p>
        </p:txBody>
      </p:sp>
      <p:pic>
        <p:nvPicPr>
          <p:cNvPr id="209721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676400" y="1968500"/>
            <a:ext cx="4724400" cy="453548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2" name=""/>
          <p:cNvSpPr/>
          <p:nvPr>
            <p:ph type="body" sz="full" idx="1"/>
          </p:nvPr>
        </p:nvSpPr>
        <p:spPr>
          <a:xfrm rot="0">
            <a:off x="0" y="0"/>
            <a:ext cx="3657600" cy="68580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indent="-609600" latinLnBrk="1" lvl="0" marL="609600">
              <a:spcBef>
                <a:spcPct val="50000"/>
              </a:spcBef>
              <a:buNone/>
            </a:pPr>
            <a:endParaRPr altLang="en-US" b="1" sz="4700" lang="zh-CN"/>
          </a:p>
          <a:p>
            <a:pPr eaLnBrk="1" hangingPunct="1" indent="-609600" latinLnBrk="1" lvl="0" marL="609600">
              <a:spcBef>
                <a:spcPct val="50000"/>
              </a:spcBef>
              <a:buNone/>
            </a:pPr>
            <a:endParaRPr altLang="en-US" b="1" sz="2600" lang="zh-CN">
              <a:solidFill>
                <a:srgbClr val="FF0000"/>
              </a:solidFill>
            </a:endParaRPr>
          </a:p>
          <a:p>
            <a:pPr eaLnBrk="1" hangingPunct="1" indent="-609600" latinLnBrk="1" lvl="0" marL="609600">
              <a:buNone/>
            </a:pPr>
            <a:r>
              <a:rPr b="1" sz="3900">
                <a:solidFill>
                  <a:srgbClr val="FF0000"/>
                </a:solidFill>
              </a:rPr>
              <a:t>Pericardial effusion</a:t>
            </a:r>
          </a:p>
        </p:txBody>
      </p:sp>
      <p:pic>
        <p:nvPicPr>
          <p:cNvPr id="2097211" name=""/>
          <p:cNvPicPr>
            <a:picLocks/>
          </p:cNvPicPr>
          <p:nvPr>
            <p:ph type="title" sz="full" idx="0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552825" y="0"/>
            <a:ext cx="5591175" cy="6400800"/>
          </a:xfrm>
          <a:prstGeom prst="rect"/>
          <a:noFill/>
          <a:ln>
            <a:noFill/>
          </a:ln>
        </p:spPr>
      </p:pic>
      <p:sp>
        <p:nvSpPr>
          <p:cNvPr id="1048773" name=""/>
          <p:cNvSpPr txBox="1"/>
          <p:nvPr/>
        </p:nvSpPr>
        <p:spPr>
          <a:xfrm rot="0">
            <a:off x="6477000" y="1066800"/>
            <a:ext cx="1143000" cy="1353185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ct val="50000"/>
              </a:spcBef>
            </a:pPr>
            <a:r>
              <a:rPr altLang="en-US" sz="8000" lang="zh-CN">
                <a:solidFill>
                  <a:schemeClr val="lt1"/>
                </a:solidFill>
                <a:ea typeface="Arial" pitchFamily="0" charset="0"/>
              </a:rPr>
              <a:t>←</a:t>
            </a:r>
          </a:p>
        </p:txBody>
      </p:sp>
      <p:sp>
        <p:nvSpPr>
          <p:cNvPr id="1048774" name=""/>
          <p:cNvSpPr/>
          <p:nvPr/>
        </p:nvSpPr>
        <p:spPr>
          <a:xfrm rot="10800000">
            <a:off x="4114800" y="2453005"/>
            <a:ext cx="1198880" cy="1282065"/>
          </a:xfrm>
          <a:prstGeom prst="rect"/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sz="8000" lang="zh-CN">
                <a:solidFill>
                  <a:schemeClr val="lt1"/>
                </a:solidFill>
              </a:rPr>
              <a:t>←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pic>
        <p:nvPicPr>
          <p:cNvPr id="209721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905000" y="2019300"/>
            <a:ext cx="4648200" cy="3486150"/>
          </a:xfrm>
          <a:prstGeom prst="rect"/>
          <a:noFill/>
          <a:ln>
            <a:noFill/>
          </a:ln>
        </p:spPr>
      </p:pic>
      <p:sp>
        <p:nvSpPr>
          <p:cNvPr id="1048778" name=""/>
          <p:cNvSpPr txBox="1"/>
          <p:nvPr/>
        </p:nvSpPr>
        <p:spPr>
          <a:xfrm rot="0">
            <a:off x="1371600" y="914400"/>
            <a:ext cx="5257800" cy="954087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sz="2800" lang="zh-CN"/>
              <a:t>Color Doppler of severe mitral regurgitation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Mitral stenosis</a:t>
            </a:r>
          </a:p>
        </p:txBody>
      </p:sp>
      <p:pic>
        <p:nvPicPr>
          <p:cNvPr id="2097213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62000" y="2667000"/>
            <a:ext cx="3321050" cy="3271837"/>
          </a:xfrm>
          <a:prstGeom prst="rect"/>
          <a:noFill/>
          <a:ln>
            <a:noFill/>
          </a:ln>
        </p:spPr>
      </p:pic>
      <p:pic>
        <p:nvPicPr>
          <p:cNvPr id="2097214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4800600" y="2667000"/>
            <a:ext cx="3821112" cy="320040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0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Aortic regurgitation and stenosis</a:t>
            </a:r>
          </a:p>
        </p:txBody>
      </p:sp>
      <p:pic>
        <p:nvPicPr>
          <p:cNvPr id="2097215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828800" y="2133600"/>
            <a:ext cx="6057900" cy="4133850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1" name=""/>
          <p:cNvSpPr/>
          <p:nvPr>
            <p:ph type="title" sz="full" idx="0"/>
          </p:nvPr>
        </p:nvSpPr>
        <p:spPr>
          <a:xfrm rot="0">
            <a:off x="685800" y="685800"/>
            <a:ext cx="7162800" cy="685800"/>
          </a:xfrm>
          <a:prstGeom prst="rect"/>
          <a:solidFill>
            <a:schemeClr val="lt1">
              <a:alpha val="100000"/>
            </a:schemeClr>
          </a:solidFill>
          <a:ln>
            <a:noFill/>
          </a:ln>
        </p:spPr>
        <p:txBody>
          <a:bodyPr anchor="t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2800" lang="zh-CN"/>
              <a:t>Vegetations in infective endocarditis</a:t>
            </a:r>
          </a:p>
        </p:txBody>
      </p:sp>
      <p:pic>
        <p:nvPicPr>
          <p:cNvPr id="2097216" name=""/>
          <p:cNvPicPr>
            <a:picLocks/>
          </p:cNvPicPr>
          <p:nvPr>
            <p:ph type="body"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286000" y="2286000"/>
            <a:ext cx="4267200" cy="3201987"/>
          </a:xfrm>
          <a:prstGeom prst="rect"/>
          <a:noFill/>
          <a:ln>
            <a:noFill/>
          </a:ln>
        </p:spPr>
      </p:pic>
      <p:sp>
        <p:nvSpPr>
          <p:cNvPr id="1048782" name=""/>
          <p:cNvSpPr txBox="1"/>
          <p:nvPr/>
        </p:nvSpPr>
        <p:spPr>
          <a:xfrm rot="0">
            <a:off x="4098925" y="2017712"/>
            <a:ext cx="239395" cy="359410"/>
          </a:xfrm>
          <a:prstGeom prst="rect"/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zh-CN"/>
          </a:p>
        </p:txBody>
      </p:sp>
      <p:sp>
        <p:nvSpPr>
          <p:cNvPr id="1048783" name=""/>
          <p:cNvSpPr txBox="1"/>
          <p:nvPr/>
        </p:nvSpPr>
        <p:spPr>
          <a:xfrm rot="0">
            <a:off x="4724400" y="609600"/>
            <a:ext cx="2209800" cy="1480185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>
              <a:spcBef>
                <a:spcPct val="50000"/>
              </a:spcBef>
            </a:pPr>
            <a:r>
              <a:rPr altLang="en-US" sz="8800" lang="zh-CN">
                <a:solidFill>
                  <a:schemeClr val="lt1"/>
                </a:solidFill>
                <a:ea typeface="Arial" pitchFamily="0" charset="0"/>
              </a:rPr>
              <a:t>→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4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lvl="0"/>
            <a:r>
              <a:rPr altLang="en-US" lang="zh-CN"/>
              <a:t>ASD</a:t>
            </a:r>
          </a:p>
        </p:txBody>
      </p:sp>
      <p:pic>
        <p:nvPicPr>
          <p:cNvPr id="209721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514600" y="2209800"/>
            <a:ext cx="3314700" cy="4106862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5" name=""/>
          <p:cNvSpPr/>
          <p:nvPr>
            <p:ph type="title" sz="full" idx="0"/>
          </p:nvPr>
        </p:nvSpPr>
        <p:spPr>
          <a:xfrm rot="0">
            <a:off x="762000" y="914400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Muscular VSD</a:t>
            </a:r>
            <a:br/>
            <a:r>
              <a:rPr altLang="en-US" lang="zh-CN"/>
              <a:t>L-R Shunt</a:t>
            </a:r>
          </a:p>
        </p:txBody>
      </p:sp>
      <p:pic>
        <p:nvPicPr>
          <p:cNvPr id="2097218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2362200" y="2590800"/>
            <a:ext cx="5002212" cy="3414712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6" name=""/>
          <p:cNvSpPr/>
          <p:nvPr>
            <p:ph type="title" sz="full" idx="0"/>
          </p:nvPr>
        </p:nvSpPr>
        <p:spPr>
          <a:xfrm rot="0">
            <a:off x="533400" y="838200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rPr altLang="en-US" lang="zh-CN"/>
              <a:t>Peri membranous VSD, </a:t>
            </a:r>
            <a:br/>
            <a:r>
              <a:rPr altLang="en-US" lang="zh-CN"/>
              <a:t>L – R shunt</a:t>
            </a:r>
          </a:p>
        </p:txBody>
      </p:sp>
      <p:pic>
        <p:nvPicPr>
          <p:cNvPr id="2097219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524000" y="2487612"/>
            <a:ext cx="5308600" cy="3608387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7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lvl="0"/>
            <a:r>
              <a:rPr altLang="en-US" lang="zh-CN"/>
              <a:t>PDA</a:t>
            </a:r>
          </a:p>
        </p:txBody>
      </p:sp>
      <p:pic>
        <p:nvPicPr>
          <p:cNvPr id="2097220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733550" y="2286000"/>
            <a:ext cx="4610100" cy="3248025"/>
          </a:xfrm>
          <a:prstGeom prst="rect"/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9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Cardiac catheterization</a:t>
            </a:r>
          </a:p>
        </p:txBody>
      </p:sp>
      <p:sp>
        <p:nvSpPr>
          <p:cNvPr id="1048790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ct val="80000"/>
              </a:lnSpc>
            </a:pPr>
            <a:r>
              <a:rPr altLang="en-US" sz="2600" lang="zh-CN"/>
              <a:t>Diagnosis of complex congenital heart disease when echo inconclusive, COA.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altLang="en-US" sz="2600" lang="zh-CN"/>
              <a:t>Assess pulmonary pressures before correction of VSD, ASD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altLang="en-US" sz="2600" lang="zh-CN"/>
              <a:t>Determine significance of shunting in ASD i.e pulmonary/systemic flow ratio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altLang="en-US" sz="2600" lang="zh-CN"/>
              <a:t>Diagnosis of restrictive cardiomyopathy vs constrictive pericarditis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altLang="en-US" sz="2600" lang="zh-CN"/>
              <a:t>Therapeutic; ASD closure, PBMV,</a:t>
            </a:r>
          </a:p>
          <a:p>
            <a:pPr eaLnBrk="1" hangingPunct="1" latinLnBrk="1" lvl="0">
              <a:lnSpc>
                <a:spcPct val="80000"/>
              </a:lnSpc>
            </a:pPr>
            <a:r>
              <a:rPr altLang="en-US" sz="2600" lang="zh-CN"/>
              <a:t>Assess LV systolic function, presence of LV thrombus during coronary angiography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91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Coronary angiography</a:t>
            </a:r>
          </a:p>
        </p:txBody>
      </p:sp>
      <p:sp>
        <p:nvSpPr>
          <p:cNvPr id="1048792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lang="zh-CN"/>
              <a:t>Confirm, assess severity of CAD</a:t>
            </a:r>
          </a:p>
          <a:p>
            <a:pPr eaLnBrk="1" hangingPunct="1" latinLnBrk="1" lvl="0"/>
            <a:r>
              <a:rPr altLang="en-US" lang="zh-CN"/>
              <a:t>Plan treatment of CAD</a:t>
            </a:r>
          </a:p>
          <a:p>
            <a:pPr eaLnBrk="1" hangingPunct="1" latinLnBrk="1" lvl="0"/>
            <a:r>
              <a:rPr altLang="en-US" lang="zh-CN"/>
              <a:t>PTCA – percutaneous coronary angioplasty</a:t>
            </a:r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7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93" name=""/>
          <p:cNvSpPr/>
          <p:nvPr>
            <p:ph type="title" sz="full" idx="0"/>
          </p:nvPr>
        </p:nvSpPr>
        <p:spPr>
          <a:xfrm rot="0">
            <a:off x="457200" y="122237"/>
            <a:ext cx="7543800" cy="1295400"/>
          </a:xfrm>
          <a:prstGeom prst="rect"/>
          <a:noFill/>
          <a:ln>
            <a:noFill/>
          </a:ln>
        </p:spPr>
        <p:txBody>
          <a:bodyPr anchor="b"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1" sz="3900" i="0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zh-CN"/>
              <a:t>LAB INVESTIGATIONS</a:t>
            </a:r>
          </a:p>
        </p:txBody>
      </p:sp>
      <p:sp>
        <p:nvSpPr>
          <p:cNvPr id="1048794" name=""/>
          <p:cNvSpPr/>
          <p:nvPr>
            <p:ph type="body" sz="full" idx="1"/>
          </p:nvPr>
        </p:nvSpPr>
        <p:spPr>
          <a:xfrm rot="0">
            <a:off x="457200" y="1719262"/>
            <a:ext cx="8229600" cy="44116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lt2"/>
              </a:buClr>
              <a:buSzPct val="70000"/>
              <a:buFont typeface="Wingdings" pitchFamily="2" charset="2"/>
              <a:buChar char="l"/>
              <a:defRPr baseline="0" b="0" sz="3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-347663" latinLnBrk="1" marL="6921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6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-293688" latinLnBrk="1" marL="987425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l"/>
              <a:defRPr baseline="0" b="0" sz="23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-292100" latinLnBrk="1" marL="12811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-315912" latinLnBrk="1" marL="159861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baseline="0" b="0" sz="2000" i="0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lang="zh-CN"/>
              <a:t>Cardiac enzymes – Key in diagnosis of ACS</a:t>
            </a:r>
          </a:p>
          <a:p>
            <a:pPr eaLnBrk="1" hangingPunct="1" latinLnBrk="1" lvl="1"/>
            <a:r>
              <a:t>Troponin I/T</a:t>
            </a:r>
          </a:p>
          <a:p>
            <a:pPr eaLnBrk="1" hangingPunct="1" latinLnBrk="1" lvl="1"/>
            <a:r>
              <a:t>Creatnine phosphokinase – CK-MB</a:t>
            </a:r>
          </a:p>
          <a:p>
            <a:pPr eaLnBrk="1" hangingPunct="1" latinLnBrk="1" lvl="0"/>
            <a:r>
              <a:t>Others </a:t>
            </a:r>
          </a:p>
          <a:p>
            <a:pPr eaLnBrk="1" hangingPunct="1" latinLnBrk="1" lvl="1"/>
            <a:r>
              <a:t>U/E/C</a:t>
            </a:r>
          </a:p>
          <a:p>
            <a:pPr eaLnBrk="1" hangingPunct="1" latinLnBrk="1" lvl="1"/>
            <a:r>
              <a:t>RBS</a:t>
            </a:r>
          </a:p>
          <a:p>
            <a:pPr eaLnBrk="1" hangingPunct="1" latinLnBrk="1" lvl="1"/>
            <a:r>
              <a:t>Lipid profile</a:t>
            </a:r>
          </a:p>
          <a:p>
            <a:pPr eaLnBrk="1" hangingPunct="1" latinLnBrk="1" lvl="1">
              <a:buNone/>
            </a:pPr>
          </a:p>
          <a:p>
            <a:pPr eaLnBrk="1" hangingPunct="1" latinLnBrk="1" lvl="1"/>
          </a:p>
        </p:txBody>
      </p:sp>
    </p:spTree>
  </p:cSld>
  <p:clrMapOvr>
    <a:masterClrMapping/>
  </p:clrMapOvr>
  <p:transition xmlns:p14="http://schemas.microsoft.com/office/powerpoint/2010/main" spd="slow" advClick="1">
    <p:cut thruBlk="0"/>
  </p:transition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330066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7E9CE8"/>
      </a:hlink>
      <a:folHlink>
        <a:srgbClr val="D8D8E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FFFFFF"/>
        </a:dk1>
        <a:lt1>
          <a:srgbClr val="000000"/>
        </a:lt1>
        <a:dk2>
          <a:srgbClr val="4F747B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0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5F5F5F"/>
        </a:hlink>
        <a:folHlink>
          <a:srgbClr val="BA1212"/>
        </a:folHlink>
      </a:clrScheme>
    </a:extraClrScheme>
    <a:extraClrScheme>
      <a:clrScheme name="Default Color Scheme 2">
        <a:dk1>
          <a:srgbClr val="FFFFFF"/>
        </a:dk1>
        <a:lt1>
          <a:srgbClr val="4D0B0B"/>
        </a:lt1>
        <a:dk2>
          <a:srgbClr val="3C0000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4D0B0B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CC9900"/>
        </a:hlink>
        <a:folHlink>
          <a:srgbClr val="CCCC33"/>
        </a:folHlink>
      </a:clrScheme>
    </a:extraClrScheme>
    <a:extraClrScheme>
      <a:clrScheme name="Default Color Scheme 3">
        <a:dk1>
          <a:srgbClr val="FFFFFF"/>
        </a:dk1>
        <a:lt1>
          <a:srgbClr val="15192B"/>
        </a:lt1>
        <a:dk2>
          <a:srgbClr val="666699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15192B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CC9900"/>
        </a:hlink>
        <a:folHlink>
          <a:srgbClr val="4837C7"/>
        </a:folHlink>
      </a:clrScheme>
    </a:extraClrScheme>
    <a:extraClrScheme>
      <a:clrScheme name="Default Color Scheme 4">
        <a:dk1>
          <a:srgbClr val="FFFFFF"/>
        </a:dk1>
        <a:lt1>
          <a:srgbClr val="86001A"/>
        </a:lt1>
        <a:dk2>
          <a:srgbClr val="666699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86001A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CC9900"/>
        </a:hlink>
        <a:folHlink>
          <a:srgbClr val="FF0000"/>
        </a:folHlink>
      </a:clrScheme>
    </a:extraClrScheme>
    <a:extraClrScheme>
      <a:clrScheme name="Default Color Scheme 5">
        <a:dk1>
          <a:srgbClr val="FFFFFF"/>
        </a:dk1>
        <a:lt1>
          <a:srgbClr val="000054"/>
        </a:lt1>
        <a:dk2>
          <a:srgbClr val="666699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000054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9900"/>
        </a:hlink>
        <a:folHlink>
          <a:srgbClr val="0000FF"/>
        </a:folHlink>
      </a:clrScheme>
    </a:extraClrScheme>
    <a:extraClrScheme>
      <a:clrScheme name="Default Color Scheme 6">
        <a:dk1>
          <a:srgbClr val="FFFFFF"/>
        </a:dk1>
        <a:lt1>
          <a:srgbClr val="30054B"/>
        </a:lt1>
        <a:dk2>
          <a:srgbClr val="808080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30054B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7AACCE"/>
        </a:hlink>
        <a:folHlink>
          <a:srgbClr val="D8D8EC"/>
        </a:folHlink>
      </a:clrScheme>
    </a:extraClrScheme>
    <a:extraClrScheme>
      <a:clrScheme name="Default Color Scheme 7">
        <a:dk1>
          <a:srgbClr val="FFFFCC"/>
        </a:dk1>
        <a:lt1>
          <a:srgbClr val="29527B"/>
        </a:lt1>
        <a:dk2>
          <a:srgbClr val="808080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29527B"/>
        </a:accent3>
        <a:accent4>
          <a:srgbClr val="FFFFCC"/>
        </a:accent4>
        <a:accent5>
          <a:srgbClr val="000000"/>
        </a:accent5>
        <a:accent6>
          <a:srgbClr val="000000"/>
        </a:accent6>
        <a:hlink>
          <a:srgbClr val="D8D8EC"/>
        </a:hlink>
        <a:folHlink>
          <a:srgbClr val="B2B2B2"/>
        </a:folHlink>
      </a:clrScheme>
    </a:extraClrScheme>
    <a:extraClrScheme>
      <a:clrScheme name="Default Color Scheme 8">
        <a:dk1>
          <a:srgbClr val="FFFFFF"/>
        </a:dk1>
        <a:lt1>
          <a:srgbClr val="476949"/>
        </a:lt1>
        <a:dk2>
          <a:srgbClr val="66669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47694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9900"/>
        </a:hlink>
        <a:folHlink>
          <a:srgbClr val="A45200"/>
        </a:folHlink>
      </a:clrScheme>
    </a:extraClrScheme>
    <a:extraClrScheme>
      <a:clrScheme name="Default Color Scheme 9">
        <a:dk1>
          <a:srgbClr val="000000"/>
        </a:dk1>
        <a:lt1>
          <a:srgbClr val="FFFFFF"/>
        </a:lt1>
        <a:dk2>
          <a:srgbClr val="CC9900"/>
        </a:dk2>
        <a:lt2>
          <a:srgbClr val="7C1302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808080"/>
        </a:hlink>
        <a:folHlink>
          <a:srgbClr val="CCCC66"/>
        </a:folHlink>
      </a:clrScheme>
    </a:extraClrScheme>
    <a:extraClrScheme>
      <a:clrScheme name="Default Color Scheme 10">
        <a:dk1>
          <a:srgbClr val="000000"/>
        </a:dk1>
        <a:lt1>
          <a:srgbClr val="FFFFFF"/>
        </a:lt1>
        <a:dk2>
          <a:srgbClr val="808080"/>
        </a:dk2>
        <a:lt2>
          <a:srgbClr val="330066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7E9CE8"/>
        </a:hlink>
        <a:folHlink>
          <a:srgbClr val="D8D8EC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terms="http://purl.org/dc/terms/" xmlns:xsi="http://www.w3.org/2001/XMLSchema-instance">
  <dcterms:created xsi:type="dcterms:W3CDTF">2016-07-24T09:42:56Z</dcterms:created>
  <dcterms:modified xsi:type="dcterms:W3CDTF">2016-07-24T09:42:56Z</dcterms:modified>
</cp:coreProperties>
</file>