
<file path=[Content_Types].xml><?xml version="1.0" encoding="utf-8"?>
<Types xmlns="http://schemas.openxmlformats.org/package/2006/content-types">
  <Override PartName="/ppt/slides/slide29.xml" ContentType="application/vnd.openxmlformats-officedocument.presentationml.slide+xml"/>
  <Override PartName="/ppt/notesSlides/notesSlide2.xml" ContentType="application/vnd.openxmlformats-officedocument.presentationml.notesSlide+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18.xml" ContentType="application/vnd.openxmlformats-officedocument.presentationml.notesSlide+xml"/>
  <Default Extension="xls" ContentType="application/vnd.ms-excel"/>
  <Default Extension="wmf" ContentType="image/x-wmf"/>
  <Override PartName="/ppt/notesSlides/notesSlide27.xml" ContentType="application/vnd.openxmlformats-officedocument.presentationml.notesSlide+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slideLayouts/slideLayout13.xml" ContentType="application/vnd.openxmlformats-officedocument.presentationml.slideLayout+xml"/>
  <Override PartName="/ppt/notesSlides/notesSlide16.xml" ContentType="application/vnd.openxmlformats-officedocument.presentationml.notesSlide+xml"/>
  <Override PartName="/ppt/notesSlides/notesSlide25.xml" ContentType="application/vnd.openxmlformats-officedocument.presentationml.notes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23.xml" ContentType="application/vnd.openxmlformats-officedocument.presentationml.notesSlide+xml"/>
  <Override PartName="/ppt/notesSlides/notesSlide9.xml" ContentType="application/vnd.openxmlformats-officedocument.presentationml.notesSlide+xml"/>
  <Override PartName="/ppt/notesSlides/notesSlide12.xml" ContentType="application/vnd.openxmlformats-officedocument.presentationml.notesSlide+xml"/>
  <Override PartName="/ppt/notesSlides/notesSlide21.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Default Extension="png" ContentType="image/png"/>
  <Default Extension="bin" ContentType="application/vnd.openxmlformats-officedocument.oleObject"/>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notesSlides/notesSlide1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Layouts/slideLayout3.xml" ContentType="application/vnd.openxmlformats-officedocument.presentationml.slideLayout+xml"/>
  <Default Extension="emf" ContentType="image/x-emf"/>
  <Default Extension="jpeg" ContentType="image/jpeg"/>
  <Override PartName="/ppt/notesSlides/notesSlide17.xml" ContentType="application/vnd.openxmlformats-officedocument.presentationml.notesSlide+xml"/>
  <Override PartName="/ppt/notesSlides/notesSlide28.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Layouts/slideLayout1.xml" ContentType="application/vnd.openxmlformats-officedocument.presentationml.slideLayout+xml"/>
  <Override PartName="/ppt/slideLayouts/slideLayout14.xml" ContentType="application/vnd.openxmlformats-officedocument.presentationml.slideLayout+xml"/>
  <Override PartName="/ppt/notesSlides/notesSlide15.xml" ContentType="application/vnd.openxmlformats-officedocument.presentationml.notesSlide+xml"/>
  <Override PartName="/ppt/notesSlides/notesSlide24.xml" ContentType="application/vnd.openxmlformats-officedocument.presentationml.notesSlide+xml"/>
  <Override PartName="/ppt/notesSlides/notesSlide26.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2.xml" ContentType="application/vnd.openxmlformats-officedocument.presentationml.slideLayout+xml"/>
  <Override PartName="/ppt/notesSlides/notesSlide13.xml" ContentType="application/vnd.openxmlformats-officedocument.presentationml.notesSlide+xml"/>
  <Override PartName="/ppt/notesSlides/notesSlide22.xml" ContentType="application/vnd.openxmlformats-officedocument.presentationml.notesSlide+xml"/>
  <Override PartName="/ppt/slideLayouts/slideLayout10.xml" ContentType="application/vnd.openxmlformats-officedocument.presentationml.slideLayout+xml"/>
  <Default Extension="vml" ContentType="application/vnd.openxmlformats-officedocument.vmlDrawing"/>
  <Override PartName="/ppt/notesSlides/notesSlide8.xml" ContentType="application/vnd.openxmlformats-officedocument.presentationml.notesSlide+xml"/>
  <Override PartName="/ppt/notesSlides/notesSlide11.xml" ContentType="application/vnd.openxmlformats-officedocument.presentationml.notesSlide+xml"/>
  <Override PartName="/ppt/notesSlides/notesSlide20.xml" ContentType="application/vnd.openxmlformats-officedocument.presentationml.notesSlide+xml"/>
  <Override PartName="/ppt/notesSlides/notesSlide6.xml" ContentType="application/vnd.openxmlformats-officedocument.presentationml.notesSlide+xml"/>
  <Override PartName="/ppt/slides/slide8.xml" ContentType="application/vnd.openxmlformats-officedocument.presentationml.slide+xml"/>
  <Override PartName="/ppt/notesSlides/notesSlide4.xml" ContentType="application/vnd.openxmlformats-officedocument.presentationml.notesSlid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27.xml" ContentType="application/vnd.openxmlformats-officedocument.presentationml.slide+xml"/>
  <Override PartName="/ppt/slideLayouts/slideLayout4.xml" ContentType="application/vnd.openxmlformats-officedocument.presentationml.slideLayout+xml"/>
  <Override PartName="/ppt/notesSlides/notesSlide29.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3"/>
  </p:notesMasterIdLst>
  <p:sldIdLst>
    <p:sldId id="256" r:id="rId2"/>
    <p:sldId id="257" r:id="rId3"/>
    <p:sldId id="258" r:id="rId4"/>
    <p:sldId id="260" r:id="rId5"/>
    <p:sldId id="301" r:id="rId6"/>
    <p:sldId id="261" r:id="rId7"/>
    <p:sldId id="262" r:id="rId8"/>
    <p:sldId id="288" r:id="rId9"/>
    <p:sldId id="263" r:id="rId10"/>
    <p:sldId id="264" r:id="rId11"/>
    <p:sldId id="265" r:id="rId12"/>
    <p:sldId id="266" r:id="rId13"/>
    <p:sldId id="267" r:id="rId14"/>
    <p:sldId id="290" r:id="rId15"/>
    <p:sldId id="268" r:id="rId16"/>
    <p:sldId id="269" r:id="rId17"/>
    <p:sldId id="270" r:id="rId18"/>
    <p:sldId id="271" r:id="rId19"/>
    <p:sldId id="272" r:id="rId20"/>
    <p:sldId id="273" r:id="rId21"/>
    <p:sldId id="291" r:id="rId22"/>
    <p:sldId id="292" r:id="rId23"/>
    <p:sldId id="293" r:id="rId24"/>
    <p:sldId id="294" r:id="rId25"/>
    <p:sldId id="295" r:id="rId26"/>
    <p:sldId id="296" r:id="rId27"/>
    <p:sldId id="274" r:id="rId28"/>
    <p:sldId id="277" r:id="rId29"/>
    <p:sldId id="278" r:id="rId30"/>
    <p:sldId id="297" r:id="rId31"/>
    <p:sldId id="302" r:id="rId32"/>
    <p:sldId id="298" r:id="rId33"/>
    <p:sldId id="280" r:id="rId34"/>
    <p:sldId id="281" r:id="rId35"/>
    <p:sldId id="282" r:id="rId36"/>
    <p:sldId id="300" r:id="rId37"/>
    <p:sldId id="283" r:id="rId38"/>
    <p:sldId id="284" r:id="rId39"/>
    <p:sldId id="285" r:id="rId40"/>
    <p:sldId id="286" r:id="rId41"/>
    <p:sldId id="299" r:id="rId42"/>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72" d="100"/>
          <a:sy n="72" d="100"/>
        </p:scale>
        <p:origin x="-1098" y="-102"/>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notesMaster" Target="notesMasters/notesMaster1.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2.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12.e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15.e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17.e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D237D17-73B5-4E80-8CB4-E852B6E7BABB}" type="datetimeFigureOut">
              <a:rPr lang="en-GB" smtClean="0"/>
              <a:pPr/>
              <a:t>21/03/2014</a:t>
            </a:fld>
            <a:endParaRPr lang="en-GB"/>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D5B09C40-4884-4915-A8E8-B02B4AFDA901}" type="slidenum">
              <a:rPr lang="en-GB" smtClean="0"/>
              <a:pPr/>
              <a:t>‹#›</a:t>
            </a:fld>
            <a:endParaRPr lang="en-GB"/>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7"/>
          <p:cNvSpPr>
            <a:spLocks noGrp="1" noChangeArrowheads="1"/>
          </p:cNvSpPr>
          <p:nvPr>
            <p:ph type="sldNum" sz="quarter" idx="5"/>
          </p:nvPr>
        </p:nvSpPr>
        <p:spPr>
          <a:noFill/>
        </p:spPr>
        <p:txBody>
          <a:bodyPr/>
          <a:lstStyle/>
          <a:p>
            <a:fld id="{6E98880D-656D-4F4A-B0C2-9EC0837EF8B4}" type="slidenum">
              <a:rPr lang="en-GB" smtClean="0"/>
              <a:pPr/>
              <a:t>2</a:t>
            </a:fld>
            <a:endParaRPr lang="en-GB" smtClean="0"/>
          </a:p>
        </p:txBody>
      </p:sp>
      <p:sp>
        <p:nvSpPr>
          <p:cNvPr id="26627" name="Rectangle 2"/>
          <p:cNvSpPr>
            <a:spLocks noGrp="1" noRot="1" noChangeAspect="1" noChangeArrowheads="1" noTextEdit="1"/>
          </p:cNvSpPr>
          <p:nvPr>
            <p:ph type="sldImg"/>
          </p:nvPr>
        </p:nvSpPr>
        <p:spPr>
          <a:ln/>
        </p:spPr>
      </p:sp>
      <p:sp>
        <p:nvSpPr>
          <p:cNvPr id="26628"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Slide Image Placeholder 1"/>
          <p:cNvSpPr>
            <a:spLocks noGrp="1" noRot="1" noChangeAspect="1" noTextEdit="1"/>
          </p:cNvSpPr>
          <p:nvPr>
            <p:ph type="sldImg"/>
          </p:nvPr>
        </p:nvSpPr>
        <p:spPr>
          <a:ln/>
        </p:spPr>
      </p:sp>
      <p:sp>
        <p:nvSpPr>
          <p:cNvPr id="45059" name="Notes Placeholder 2"/>
          <p:cNvSpPr>
            <a:spLocks noGrp="1"/>
          </p:cNvSpPr>
          <p:nvPr>
            <p:ph type="body" idx="1"/>
          </p:nvPr>
        </p:nvSpPr>
        <p:spPr>
          <a:noFill/>
          <a:ln/>
        </p:spPr>
        <p:txBody>
          <a:bodyPr/>
          <a:lstStyle/>
          <a:p>
            <a:endParaRPr lang="en-US" smtClean="0">
              <a:latin typeface="Arial" pitchFamily="34" charset="0"/>
            </a:endParaRPr>
          </a:p>
        </p:txBody>
      </p:sp>
      <p:sp>
        <p:nvSpPr>
          <p:cNvPr id="4" name="Slide Number Placeholder 3"/>
          <p:cNvSpPr>
            <a:spLocks noGrp="1"/>
          </p:cNvSpPr>
          <p:nvPr>
            <p:ph type="sldNum" sz="quarter" idx="5"/>
          </p:nvPr>
        </p:nvSpPr>
        <p:spPr/>
        <p:txBody>
          <a:bodyPr/>
          <a:lstStyle/>
          <a:p>
            <a:pPr>
              <a:defRPr/>
            </a:pPr>
            <a:fld id="{0823855D-DE9A-4B35-9298-46C0B49E763A}" type="slidenum">
              <a:rPr lang="en-GB" smtClean="0"/>
              <a:pPr>
                <a:defRPr/>
              </a:pPr>
              <a:t>3</a:t>
            </a:fld>
            <a:endParaRPr lang="en-GB"/>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8A207E43-5279-410A-BB6A-8A353B440C65}" type="slidenum">
              <a:rPr lang="en-US"/>
              <a:pPr/>
              <a:t>4</a:t>
            </a:fld>
            <a:endParaRPr lang="en-US"/>
          </a:p>
        </p:txBody>
      </p:sp>
      <p:sp>
        <p:nvSpPr>
          <p:cNvPr id="149506" name="Rectangle 2"/>
          <p:cNvSpPr>
            <a:spLocks noGrp="1" noRot="1" noChangeAspect="1" noChangeArrowheads="1" noTextEdit="1"/>
          </p:cNvSpPr>
          <p:nvPr>
            <p:ph type="sldImg"/>
          </p:nvPr>
        </p:nvSpPr>
        <p:spPr>
          <a:ln/>
        </p:spPr>
      </p:sp>
      <p:sp>
        <p:nvSpPr>
          <p:cNvPr id="149507" name="Rectangle 3"/>
          <p:cNvSpPr>
            <a:spLocks noGrp="1" noChangeArrowheads="1"/>
          </p:cNvSpPr>
          <p:nvPr>
            <p:ph type="body" idx="1"/>
          </p:nvPr>
        </p:nvSpPr>
        <p:spPr/>
        <p:txBody>
          <a:bodyPr/>
          <a:lstStyle/>
          <a:p>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D4FED81-F3AB-4797-8E92-C3F4F94DC7EA}" type="slidenum">
              <a:rPr lang="en-GB" smtClean="0"/>
              <a:pPr/>
              <a:t>5</a:t>
            </a:fld>
            <a:endParaRPr lang="en-GB"/>
          </a:p>
        </p:txBody>
      </p:sp>
    </p:spTree>
    <p:extLst>
      <p:ext uri="{BB962C8B-B14F-4D97-AF65-F5344CB8AC3E}">
        <p14:creationId xmlns="" xmlns:p14="http://schemas.microsoft.com/office/powerpoint/2010/main" val="159286690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a:p>
        </p:txBody>
      </p:sp>
      <p:sp>
        <p:nvSpPr>
          <p:cNvPr id="4" name="Slide Number Placeholder 3"/>
          <p:cNvSpPr>
            <a:spLocks noGrp="1"/>
          </p:cNvSpPr>
          <p:nvPr>
            <p:ph type="sldNum" sz="quarter" idx="10"/>
          </p:nvPr>
        </p:nvSpPr>
        <p:spPr/>
        <p:txBody>
          <a:bodyPr/>
          <a:lstStyle/>
          <a:p>
            <a:pPr>
              <a:defRPr/>
            </a:pPr>
            <a:fld id="{94266626-92B4-42DC-9B3C-ADBE1D4ED13E}" type="slidenum">
              <a:rPr lang="en-US" smtClean="0"/>
              <a:pPr>
                <a:defRPr/>
              </a:pPr>
              <a:t>6</a:t>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7"/>
          <p:cNvSpPr>
            <a:spLocks noGrp="1" noChangeArrowheads="1"/>
          </p:cNvSpPr>
          <p:nvPr>
            <p:ph type="sldNum" sz="quarter" idx="5"/>
          </p:nvPr>
        </p:nvSpPr>
        <p:spPr>
          <a:noFill/>
        </p:spPr>
        <p:txBody>
          <a:bodyPr/>
          <a:lstStyle/>
          <a:p>
            <a:fld id="{3C84815F-111A-46AF-96D0-732A660E50A3}" type="slidenum">
              <a:rPr lang="en-GB" smtClean="0"/>
              <a:pPr/>
              <a:t>7</a:t>
            </a:fld>
            <a:endParaRPr lang="en-GB" smtClean="0"/>
          </a:p>
        </p:txBody>
      </p:sp>
      <p:sp>
        <p:nvSpPr>
          <p:cNvPr id="36867" name="Rectangle 2"/>
          <p:cNvSpPr>
            <a:spLocks noGrp="1" noRot="1" noChangeAspect="1" noChangeArrowheads="1" noTextEdit="1"/>
          </p:cNvSpPr>
          <p:nvPr>
            <p:ph type="sldImg"/>
          </p:nvPr>
        </p:nvSpPr>
        <p:spPr>
          <a:ln/>
        </p:spPr>
      </p:sp>
      <p:sp>
        <p:nvSpPr>
          <p:cNvPr id="36868"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7"/>
          <p:cNvSpPr>
            <a:spLocks noGrp="1" noChangeArrowheads="1"/>
          </p:cNvSpPr>
          <p:nvPr>
            <p:ph type="sldNum" sz="quarter" idx="5"/>
          </p:nvPr>
        </p:nvSpPr>
        <p:spPr>
          <a:noFill/>
        </p:spPr>
        <p:txBody>
          <a:bodyPr/>
          <a:lstStyle/>
          <a:p>
            <a:fld id="{7EEE7D3B-4425-44D9-A927-55CD5CCB7672}" type="slidenum">
              <a:rPr lang="en-GB" smtClean="0"/>
              <a:pPr/>
              <a:t>8</a:t>
            </a:fld>
            <a:endParaRPr lang="en-GB" smtClean="0"/>
          </a:p>
        </p:txBody>
      </p:sp>
      <p:sp>
        <p:nvSpPr>
          <p:cNvPr id="28675" name="Rectangle 2"/>
          <p:cNvSpPr>
            <a:spLocks noGrp="1" noRot="1" noChangeAspect="1" noChangeArrowheads="1" noTextEdit="1"/>
          </p:cNvSpPr>
          <p:nvPr>
            <p:ph type="sldImg"/>
          </p:nvPr>
        </p:nvSpPr>
        <p:spPr>
          <a:ln/>
        </p:spPr>
      </p:sp>
      <p:sp>
        <p:nvSpPr>
          <p:cNvPr id="28676"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7"/>
          <p:cNvSpPr>
            <a:spLocks noGrp="1" noChangeArrowheads="1"/>
          </p:cNvSpPr>
          <p:nvPr>
            <p:ph type="sldNum" sz="quarter" idx="5"/>
          </p:nvPr>
        </p:nvSpPr>
        <p:spPr>
          <a:noFill/>
        </p:spPr>
        <p:txBody>
          <a:bodyPr/>
          <a:lstStyle/>
          <a:p>
            <a:fld id="{577475A6-8880-466B-BAD0-DFE2CEAAAAAF}" type="slidenum">
              <a:rPr lang="en-GB" smtClean="0"/>
              <a:pPr/>
              <a:t>9</a:t>
            </a:fld>
            <a:endParaRPr lang="en-GB" smtClean="0"/>
          </a:p>
        </p:txBody>
      </p:sp>
      <p:sp>
        <p:nvSpPr>
          <p:cNvPr id="31747" name="Rectangle 2"/>
          <p:cNvSpPr>
            <a:spLocks noGrp="1" noRot="1" noChangeAspect="1" noChangeArrowheads="1" noTextEdit="1"/>
          </p:cNvSpPr>
          <p:nvPr>
            <p:ph type="sldImg"/>
          </p:nvPr>
        </p:nvSpPr>
        <p:spPr>
          <a:ln/>
        </p:spPr>
      </p:sp>
      <p:sp>
        <p:nvSpPr>
          <p:cNvPr id="31748"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7"/>
          <p:cNvSpPr txBox="1">
            <a:spLocks noGrp="1" noChangeArrowheads="1"/>
          </p:cNvSpPr>
          <p:nvPr/>
        </p:nvSpPr>
        <p:spPr bwMode="auto">
          <a:xfrm>
            <a:off x="3883852" y="8684826"/>
            <a:ext cx="2972547" cy="457711"/>
          </a:xfrm>
          <a:prstGeom prst="rect">
            <a:avLst/>
          </a:prstGeom>
          <a:noFill/>
          <a:ln w="9525">
            <a:noFill/>
            <a:miter lim="800000"/>
            <a:headEnd/>
            <a:tailEnd/>
          </a:ln>
        </p:spPr>
        <p:txBody>
          <a:bodyPr lIns="90637" tIns="45319" rIns="90637" bIns="45319" anchor="b"/>
          <a:lstStyle/>
          <a:p>
            <a:pPr algn="r" defTabSz="906463"/>
            <a:fld id="{1A7D5605-E7FF-4EFC-8C19-856D22083E9D}" type="slidenum">
              <a:rPr lang="en-US" sz="1200">
                <a:latin typeface="Arial" pitchFamily="34" charset="0"/>
              </a:rPr>
              <a:pPr algn="r" defTabSz="906463"/>
              <a:t>10</a:t>
            </a:fld>
            <a:endParaRPr lang="en-US" sz="1200">
              <a:latin typeface="Arial" pitchFamily="34" charset="0"/>
            </a:endParaRPr>
          </a:p>
        </p:txBody>
      </p:sp>
      <p:sp>
        <p:nvSpPr>
          <p:cNvPr id="49155" name="Rectangle 2"/>
          <p:cNvSpPr>
            <a:spLocks noGrp="1" noRot="1" noChangeAspect="1" noChangeArrowheads="1" noTextEdit="1"/>
          </p:cNvSpPr>
          <p:nvPr>
            <p:ph type="sldImg"/>
          </p:nvPr>
        </p:nvSpPr>
        <p:spPr>
          <a:xfrm>
            <a:off x="1147763" y="685800"/>
            <a:ext cx="4573587" cy="3429000"/>
          </a:xfrm>
          <a:ln/>
        </p:spPr>
      </p:sp>
      <p:sp>
        <p:nvSpPr>
          <p:cNvPr id="49156" name="Rectangle 3"/>
          <p:cNvSpPr>
            <a:spLocks noGrp="1" noChangeArrowheads="1"/>
          </p:cNvSpPr>
          <p:nvPr>
            <p:ph type="body" idx="1"/>
          </p:nvPr>
        </p:nvSpPr>
        <p:spPr>
          <a:xfrm>
            <a:off x="687082" y="4344607"/>
            <a:ext cx="5483837" cy="4113556"/>
          </a:xfrm>
          <a:noFill/>
          <a:ln/>
        </p:spPr>
        <p:txBody>
          <a:bodyPr lIns="90637" tIns="45319" rIns="90637" bIns="45319"/>
          <a:lstStyle/>
          <a:p>
            <a:pPr eaLnBrk="1" hangingPunct="1"/>
            <a:endParaRPr lang="en-US" smtClean="0">
              <a:latin typeface="Arial" pitchFamily="34" charset="0"/>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7"/>
          <p:cNvSpPr>
            <a:spLocks noGrp="1" noChangeArrowheads="1"/>
          </p:cNvSpPr>
          <p:nvPr>
            <p:ph type="sldNum" sz="quarter" idx="5"/>
          </p:nvPr>
        </p:nvSpPr>
        <p:spPr>
          <a:noFill/>
        </p:spPr>
        <p:txBody>
          <a:bodyPr/>
          <a:lstStyle/>
          <a:p>
            <a:fld id="{F1F39A39-1EAC-4CFA-B00B-A64CCEA4AA32}" type="slidenum">
              <a:rPr lang="en-GB" smtClean="0"/>
              <a:pPr/>
              <a:t>11</a:t>
            </a:fld>
            <a:endParaRPr lang="en-GB" smtClean="0"/>
          </a:p>
        </p:txBody>
      </p:sp>
      <p:sp>
        <p:nvSpPr>
          <p:cNvPr id="34819" name="Rectangle 2"/>
          <p:cNvSpPr>
            <a:spLocks noGrp="1" noRot="1" noChangeAspect="1" noChangeArrowheads="1" noTextEdit="1"/>
          </p:cNvSpPr>
          <p:nvPr>
            <p:ph type="sldImg"/>
          </p:nvPr>
        </p:nvSpPr>
        <p:spPr>
          <a:ln/>
        </p:spPr>
      </p:sp>
      <p:sp>
        <p:nvSpPr>
          <p:cNvPr id="34820"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478A91BB-FF08-4BB4-B481-865AEFE72D6D}" type="slidenum">
              <a:rPr lang="en-US"/>
              <a:pPr/>
              <a:t>12</a:t>
            </a:fld>
            <a:endParaRPr lang="en-US"/>
          </a:p>
        </p:txBody>
      </p:sp>
      <p:sp>
        <p:nvSpPr>
          <p:cNvPr id="153602" name="Rectangle 2"/>
          <p:cNvSpPr>
            <a:spLocks noGrp="1" noRot="1" noChangeAspect="1" noChangeArrowheads="1" noTextEdit="1"/>
          </p:cNvSpPr>
          <p:nvPr>
            <p:ph type="sldImg"/>
          </p:nvPr>
        </p:nvSpPr>
        <p:spPr>
          <a:ln/>
        </p:spPr>
      </p:sp>
      <p:sp>
        <p:nvSpPr>
          <p:cNvPr id="153603"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C3F0950D-1F1B-4977-B1CC-2FFFB699507B}" type="slidenum">
              <a:rPr lang="en-US"/>
              <a:pPr/>
              <a:t>13</a:t>
            </a:fld>
            <a:endParaRPr lang="en-US"/>
          </a:p>
        </p:txBody>
      </p:sp>
      <p:sp>
        <p:nvSpPr>
          <p:cNvPr id="66562" name="Rectangle 2"/>
          <p:cNvSpPr>
            <a:spLocks noGrp="1" noRot="1" noChangeAspect="1" noChangeArrowheads="1" noTextEdit="1"/>
          </p:cNvSpPr>
          <p:nvPr>
            <p:ph type="sldImg"/>
          </p:nvPr>
        </p:nvSpPr>
        <p:spPr>
          <a:ln/>
        </p:spPr>
      </p:sp>
      <p:sp>
        <p:nvSpPr>
          <p:cNvPr id="66563" name="Rectangle 3"/>
          <p:cNvSpPr>
            <a:spLocks noGrp="1" noChangeArrowheads="1"/>
          </p:cNvSpPr>
          <p:nvPr>
            <p:ph type="body" idx="1"/>
          </p:nvPr>
        </p:nvSpPr>
        <p:spPr>
          <a:xfrm>
            <a:off x="915988" y="4341813"/>
            <a:ext cx="5026025" cy="4116387"/>
          </a:xfrm>
        </p:spPr>
        <p:txBody>
          <a:bodyPr/>
          <a:lstStyle/>
          <a:p>
            <a:r>
              <a:rPr lang="en-GB"/>
              <a:t>NB Many others e.g. passive smoking</a:t>
            </a: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9F971F70-8B68-4A0D-B56E-7B65C78C8ED4}" type="slidenum">
              <a:rPr lang="en-US"/>
              <a:pPr/>
              <a:t>14</a:t>
            </a:fld>
            <a:endParaRPr lang="en-US"/>
          </a:p>
        </p:txBody>
      </p:sp>
      <p:sp>
        <p:nvSpPr>
          <p:cNvPr id="154626" name="Rectangle 2"/>
          <p:cNvSpPr>
            <a:spLocks noGrp="1" noRot="1" noChangeAspect="1" noChangeArrowheads="1" noTextEdit="1"/>
          </p:cNvSpPr>
          <p:nvPr>
            <p:ph type="sldImg"/>
          </p:nvPr>
        </p:nvSpPr>
        <p:spPr>
          <a:ln/>
        </p:spPr>
      </p:sp>
      <p:sp>
        <p:nvSpPr>
          <p:cNvPr id="154627"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E87BEFE3-E833-4268-BA1F-BC62159AE7ED}" type="slidenum">
              <a:rPr lang="en-US"/>
              <a:pPr/>
              <a:t>15</a:t>
            </a:fld>
            <a:endParaRPr lang="en-US"/>
          </a:p>
        </p:txBody>
      </p:sp>
      <p:sp>
        <p:nvSpPr>
          <p:cNvPr id="137218" name="Rectangle 2"/>
          <p:cNvSpPr>
            <a:spLocks noGrp="1" noRot="1" noChangeAspect="1" noChangeArrowheads="1" noTextEdit="1"/>
          </p:cNvSpPr>
          <p:nvPr>
            <p:ph type="sldImg"/>
          </p:nvPr>
        </p:nvSpPr>
        <p:spPr>
          <a:xfrm>
            <a:off x="1143000" y="684213"/>
            <a:ext cx="4572000" cy="3429000"/>
          </a:xfrm>
          <a:ln/>
        </p:spPr>
      </p:sp>
      <p:sp>
        <p:nvSpPr>
          <p:cNvPr id="137219" name="Rectangle 3"/>
          <p:cNvSpPr>
            <a:spLocks noGrp="1" noChangeArrowheads="1"/>
          </p:cNvSpPr>
          <p:nvPr>
            <p:ph type="body" idx="1"/>
          </p:nvPr>
        </p:nvSpPr>
        <p:spPr>
          <a:xfrm>
            <a:off x="685800" y="4343400"/>
            <a:ext cx="5486400" cy="4116388"/>
          </a:xfrm>
        </p:spPr>
        <p:txBody>
          <a:bodyPr/>
          <a:lstStyle/>
          <a:p>
            <a:r>
              <a:rPr lang="en-US" b="1"/>
              <a:t>Table XX: Population attributable fractions for ischemic heart disease by risk factor in sub-Saharan Africa and the world.</a:t>
            </a:r>
          </a:p>
          <a:p>
            <a:endParaRPr lang="en-US" b="1"/>
          </a:p>
          <a:p>
            <a:r>
              <a:rPr lang="en-US" b="1"/>
              <a:t>Source of Data:</a:t>
            </a:r>
            <a:r>
              <a:rPr lang="en-US"/>
              <a:t> Ezzati M, Vander Hoorn S, Lopez AD, et al.  Comparative quantification of mortality and burden of disease attributable to selected risk factors. In: Lopez AD, Mathers CD, Ezzati M, Murray CJL, Jamison DT, eds. Global burden of disease and risk factors. New York: Oxford University Press; 2006: 241–68. </a:t>
            </a:r>
            <a:endParaRPr lang="en-US" b="1"/>
          </a:p>
          <a:p>
            <a:r>
              <a:rPr lang="en-US" b="1"/>
              <a:t/>
            </a:r>
            <a:br>
              <a:rPr lang="en-US" b="1"/>
            </a:br>
            <a:endParaRPr lang="en-US" b="1"/>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2B56B0F2-4849-4288-95CF-B91C7D31B1EC}" type="slidenum">
              <a:rPr lang="en-US"/>
              <a:pPr/>
              <a:t>16</a:t>
            </a:fld>
            <a:endParaRPr lang="en-US"/>
          </a:p>
        </p:txBody>
      </p:sp>
      <p:sp>
        <p:nvSpPr>
          <p:cNvPr id="158722" name="Rectangle 2"/>
          <p:cNvSpPr>
            <a:spLocks noGrp="1" noRot="1" noChangeAspect="1" noChangeArrowheads="1" noTextEdit="1"/>
          </p:cNvSpPr>
          <p:nvPr>
            <p:ph type="sldImg"/>
          </p:nvPr>
        </p:nvSpPr>
        <p:spPr>
          <a:ln/>
        </p:spPr>
      </p:sp>
      <p:sp>
        <p:nvSpPr>
          <p:cNvPr id="158723"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51DA0D7-F1A3-4233-BC95-FC1001C459B8}" type="slidenum">
              <a:rPr lang="en-US"/>
              <a:pPr/>
              <a:t>17</a:t>
            </a:fld>
            <a:endParaRPr lang="en-US"/>
          </a:p>
        </p:txBody>
      </p:sp>
      <p:sp>
        <p:nvSpPr>
          <p:cNvPr id="135170" name="Rectangle 2"/>
          <p:cNvSpPr>
            <a:spLocks noGrp="1" noRot="1" noChangeAspect="1" noChangeArrowheads="1" noTextEdit="1"/>
          </p:cNvSpPr>
          <p:nvPr>
            <p:ph type="sldImg"/>
          </p:nvPr>
        </p:nvSpPr>
        <p:spPr>
          <a:xfrm>
            <a:off x="1152525" y="695325"/>
            <a:ext cx="4554538" cy="3414713"/>
          </a:xfrm>
          <a:ln/>
        </p:spPr>
      </p:sp>
      <p:sp>
        <p:nvSpPr>
          <p:cNvPr id="135171" name="Rectangle 3"/>
          <p:cNvSpPr>
            <a:spLocks noGrp="1" noChangeArrowheads="1"/>
          </p:cNvSpPr>
          <p:nvPr>
            <p:ph type="body" idx="1"/>
          </p:nvPr>
        </p:nvSpPr>
        <p:spPr>
          <a:xfrm>
            <a:off x="912813" y="4346575"/>
            <a:ext cx="5032375" cy="4111625"/>
          </a:xfrm>
        </p:spPr>
        <p:txBody>
          <a:bodyPr/>
          <a:lstStyle/>
          <a:p>
            <a:r>
              <a:rPr lang="en-US"/>
              <a:t>Ezzati M, Vander Hoorn S, Lopez AD, et al.  Comparative quantification of mortality and burden of disease attributable to selected risk factors.  In Lopez AD, Mathers CD, Ezzati M, Murray CJL, Jamison DT, eds. Global burden of disease and risk factors. New York: Oxford University Press 2006:241–68 </a:t>
            </a: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547A6A30-A3E2-4D9F-B2B0-4C2915F8B905}" type="slidenum">
              <a:rPr lang="en-US"/>
              <a:pPr/>
              <a:t>18</a:t>
            </a:fld>
            <a:endParaRPr lang="en-US"/>
          </a:p>
        </p:txBody>
      </p:sp>
      <p:sp>
        <p:nvSpPr>
          <p:cNvPr id="56322" name="Rectangle 2"/>
          <p:cNvSpPr>
            <a:spLocks noGrp="1" noRot="1" noChangeAspect="1" noChangeArrowheads="1" noTextEdit="1"/>
          </p:cNvSpPr>
          <p:nvPr>
            <p:ph type="sldImg"/>
          </p:nvPr>
        </p:nvSpPr>
        <p:spPr>
          <a:ln/>
        </p:spPr>
      </p:sp>
      <p:sp>
        <p:nvSpPr>
          <p:cNvPr id="56323"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a:p>
        </p:txBody>
      </p:sp>
      <p:sp>
        <p:nvSpPr>
          <p:cNvPr id="4" name="Slide Number Placeholder 3"/>
          <p:cNvSpPr>
            <a:spLocks noGrp="1"/>
          </p:cNvSpPr>
          <p:nvPr>
            <p:ph type="sldNum" sz="quarter" idx="10"/>
          </p:nvPr>
        </p:nvSpPr>
        <p:spPr/>
        <p:txBody>
          <a:bodyPr/>
          <a:lstStyle/>
          <a:p>
            <a:fld id="{2DF71BF1-B2D5-43AF-AD46-F12C8F2F5C9F}" type="slidenum">
              <a:rPr lang="en-GB" smtClean="0"/>
              <a:pPr/>
              <a:t>19</a:t>
            </a:fld>
            <a:endParaRPr lang="en-GB"/>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Slide Image Placeholder 1"/>
          <p:cNvSpPr>
            <a:spLocks noGrp="1" noRot="1" noChangeAspect="1" noTextEdit="1"/>
          </p:cNvSpPr>
          <p:nvPr>
            <p:ph type="sldImg"/>
          </p:nvPr>
        </p:nvSpPr>
        <p:spPr>
          <a:ln/>
        </p:spPr>
      </p:sp>
      <p:sp>
        <p:nvSpPr>
          <p:cNvPr id="51203" name="Notes Placeholder 2"/>
          <p:cNvSpPr>
            <a:spLocks noGrp="1"/>
          </p:cNvSpPr>
          <p:nvPr>
            <p:ph type="body" idx="1"/>
          </p:nvPr>
        </p:nvSpPr>
        <p:spPr>
          <a:noFill/>
          <a:ln/>
        </p:spPr>
        <p:txBody>
          <a:bodyPr/>
          <a:lstStyle/>
          <a:p>
            <a:pPr eaLnBrk="1" hangingPunct="1"/>
            <a:endParaRPr lang="ig-NG" smtClean="0"/>
          </a:p>
        </p:txBody>
      </p:sp>
      <p:sp>
        <p:nvSpPr>
          <p:cNvPr id="51204" name="Slide Number Placeholder 3"/>
          <p:cNvSpPr>
            <a:spLocks noGrp="1"/>
          </p:cNvSpPr>
          <p:nvPr>
            <p:ph type="sldNum" sz="quarter" idx="5"/>
          </p:nvPr>
        </p:nvSpPr>
        <p:spPr>
          <a:noFill/>
        </p:spPr>
        <p:txBody>
          <a:bodyPr/>
          <a:lstStyle/>
          <a:p>
            <a:fld id="{09F032BA-0B54-4F06-A644-BBEC7AB9B2D4}" type="slidenum">
              <a:rPr lang="en-GB" smtClean="0"/>
              <a:pPr/>
              <a:t>20</a:t>
            </a:fld>
            <a:endParaRPr lang="en-GB" smtClean="0"/>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6FEEDD5A-7009-4310-90FD-A2A70DE94F95}" type="slidenum">
              <a:rPr lang="en-US"/>
              <a:pPr/>
              <a:t>27</a:t>
            </a:fld>
            <a:endParaRPr lang="en-US"/>
          </a:p>
        </p:txBody>
      </p:sp>
      <p:sp>
        <p:nvSpPr>
          <p:cNvPr id="250882" name="Rectangle 2"/>
          <p:cNvSpPr>
            <a:spLocks noGrp="1" noRot="1" noChangeAspect="1" noChangeArrowheads="1" noTextEdit="1"/>
          </p:cNvSpPr>
          <p:nvPr>
            <p:ph type="sldImg"/>
          </p:nvPr>
        </p:nvSpPr>
        <p:spPr>
          <a:ln/>
        </p:spPr>
      </p:sp>
      <p:sp>
        <p:nvSpPr>
          <p:cNvPr id="250883" name="Rectangle 3"/>
          <p:cNvSpPr>
            <a:spLocks noGrp="1" noChangeArrowheads="1"/>
          </p:cNvSpPr>
          <p:nvPr>
            <p:ph type="body" idx="1"/>
          </p:nvPr>
        </p:nvSpPr>
        <p:spPr/>
        <p:txBody>
          <a:bodyPr/>
          <a:lstStyle/>
          <a:p>
            <a:endParaRPr 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D930E35A-08C7-49E8-AAE8-3387261E505C}" type="slidenum">
              <a:rPr lang="en-US"/>
              <a:pPr/>
              <a:t>28</a:t>
            </a:fld>
            <a:endParaRPr lang="en-US"/>
          </a:p>
        </p:txBody>
      </p:sp>
      <p:sp>
        <p:nvSpPr>
          <p:cNvPr id="68610" name="Rectangle 2"/>
          <p:cNvSpPr>
            <a:spLocks noGrp="1" noRot="1" noChangeAspect="1" noChangeArrowheads="1" noTextEdit="1"/>
          </p:cNvSpPr>
          <p:nvPr>
            <p:ph type="sldImg"/>
          </p:nvPr>
        </p:nvSpPr>
        <p:spPr>
          <a:ln/>
        </p:spPr>
      </p:sp>
      <p:sp>
        <p:nvSpPr>
          <p:cNvPr id="68611" name="Rectangle 3"/>
          <p:cNvSpPr>
            <a:spLocks noGrp="1" noChangeArrowheads="1"/>
          </p:cNvSpPr>
          <p:nvPr>
            <p:ph type="body" idx="1"/>
          </p:nvPr>
        </p:nvSpPr>
        <p:spPr/>
        <p:txBody>
          <a:bodyPr/>
          <a:lstStyle/>
          <a:p>
            <a:endParaRPr 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a:p>
        </p:txBody>
      </p:sp>
      <p:sp>
        <p:nvSpPr>
          <p:cNvPr id="4" name="Slide Number Placeholder 3"/>
          <p:cNvSpPr>
            <a:spLocks noGrp="1"/>
          </p:cNvSpPr>
          <p:nvPr>
            <p:ph type="sldNum" sz="quarter" idx="10"/>
          </p:nvPr>
        </p:nvSpPr>
        <p:spPr/>
        <p:txBody>
          <a:bodyPr/>
          <a:lstStyle/>
          <a:p>
            <a:fld id="{2DF71BF1-B2D5-43AF-AD46-F12C8F2F5C9F}" type="slidenum">
              <a:rPr lang="en-GB" smtClean="0"/>
              <a:pPr/>
              <a:t>29</a:t>
            </a:fld>
            <a:endParaRPr lang="en-GB"/>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40963" name="Notes Placeholder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smtClean="0"/>
          </a:p>
        </p:txBody>
      </p:sp>
      <p:sp>
        <p:nvSpPr>
          <p:cNvPr id="39940"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96D0D77A-B74E-4B9E-BBFA-6D801BB2CF1C}" type="slidenum">
              <a:rPr lang="en-US" smtClean="0"/>
              <a:pPr fontAlgn="base">
                <a:spcBef>
                  <a:spcPct val="0"/>
                </a:spcBef>
                <a:spcAft>
                  <a:spcPct val="0"/>
                </a:spcAft>
                <a:defRPr/>
              </a:pPr>
              <a:t>32</a:t>
            </a:fld>
            <a:endParaRPr lang="en-US" smtClean="0"/>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Slide Image Placeholder 1"/>
          <p:cNvSpPr>
            <a:spLocks noGrp="1" noRot="1" noChangeAspect="1" noTextEdit="1"/>
          </p:cNvSpPr>
          <p:nvPr>
            <p:ph type="sldImg"/>
          </p:nvPr>
        </p:nvSpPr>
        <p:spPr>
          <a:ln/>
        </p:spPr>
      </p:sp>
      <p:sp>
        <p:nvSpPr>
          <p:cNvPr id="72707" name="Notes Placeholder 2"/>
          <p:cNvSpPr>
            <a:spLocks noGrp="1"/>
          </p:cNvSpPr>
          <p:nvPr>
            <p:ph type="body" idx="1"/>
          </p:nvPr>
        </p:nvSpPr>
        <p:spPr>
          <a:noFill/>
          <a:ln/>
        </p:spPr>
        <p:txBody>
          <a:bodyPr/>
          <a:lstStyle/>
          <a:p>
            <a:endParaRPr lang="en-GB" smtClean="0">
              <a:latin typeface="Arial" pitchFamily="34" charset="0"/>
            </a:endParaRPr>
          </a:p>
        </p:txBody>
      </p:sp>
      <p:sp>
        <p:nvSpPr>
          <p:cNvPr id="72708" name="Slide Number Placeholder 3"/>
          <p:cNvSpPr>
            <a:spLocks noGrp="1"/>
          </p:cNvSpPr>
          <p:nvPr>
            <p:ph type="sldNum" sz="quarter" idx="5"/>
          </p:nvPr>
        </p:nvSpPr>
        <p:spPr>
          <a:noFill/>
        </p:spPr>
        <p:txBody>
          <a:bodyPr/>
          <a:lstStyle/>
          <a:p>
            <a:pPr defTabSz="954088"/>
            <a:fld id="{A0AB1CC3-C85D-4EEF-BA3B-181E56CB7302}" type="slidenum">
              <a:rPr lang="fi-FI" smtClean="0">
                <a:latin typeface="Arial" pitchFamily="34" charset="0"/>
              </a:rPr>
              <a:pPr defTabSz="954088"/>
              <a:t>33</a:t>
            </a:fld>
            <a:endParaRPr lang="fi-FI" smtClean="0">
              <a:latin typeface="Arial" pitchFamily="34" charset="0"/>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ACA03EB8-383F-465A-8657-5E5BEB7232F2}" type="slidenum">
              <a:rPr lang="en-US"/>
              <a:pPr/>
              <a:t>35</a:t>
            </a:fld>
            <a:endParaRPr lang="en-US"/>
          </a:p>
        </p:txBody>
      </p:sp>
      <p:sp>
        <p:nvSpPr>
          <p:cNvPr id="100354" name="Rectangle 2"/>
          <p:cNvSpPr>
            <a:spLocks noGrp="1" noRot="1" noChangeAspect="1" noChangeArrowheads="1" noTextEdit="1"/>
          </p:cNvSpPr>
          <p:nvPr>
            <p:ph type="sldImg"/>
          </p:nvPr>
        </p:nvSpPr>
        <p:spPr>
          <a:ln/>
        </p:spPr>
      </p:sp>
      <p:sp>
        <p:nvSpPr>
          <p:cNvPr id="100355" name="Rectangle 3"/>
          <p:cNvSpPr>
            <a:spLocks noGrp="1" noChangeArrowheads="1"/>
          </p:cNvSpPr>
          <p:nvPr>
            <p:ph type="body" idx="1"/>
          </p:nvPr>
        </p:nvSpPr>
        <p:spPr>
          <a:xfrm>
            <a:off x="914400" y="4343400"/>
            <a:ext cx="5029200" cy="4114800"/>
          </a:xfrm>
        </p:spPr>
        <p:txBody>
          <a:bodyPr/>
          <a:lstStyle/>
          <a:p>
            <a:endParaRPr lang="en-US"/>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7"/>
          <p:cNvSpPr>
            <a:spLocks noGrp="1" noChangeArrowheads="1"/>
          </p:cNvSpPr>
          <p:nvPr>
            <p:ph type="sldNum" sz="quarter" idx="5"/>
          </p:nvPr>
        </p:nvSpPr>
        <p:spPr>
          <a:noFill/>
        </p:spPr>
        <p:txBody>
          <a:bodyPr/>
          <a:lstStyle/>
          <a:p>
            <a:pPr defTabSz="954088"/>
            <a:fld id="{4BADCCDE-5FA0-4D76-AAA1-4A6B1E513349}" type="slidenum">
              <a:rPr lang="fi-FI" smtClean="0">
                <a:latin typeface="Arial" pitchFamily="34" charset="0"/>
              </a:rPr>
              <a:pPr defTabSz="954088"/>
              <a:t>37</a:t>
            </a:fld>
            <a:endParaRPr lang="fi-FI" smtClean="0">
              <a:latin typeface="Arial" pitchFamily="34" charset="0"/>
            </a:endParaRPr>
          </a:p>
        </p:txBody>
      </p:sp>
      <p:sp>
        <p:nvSpPr>
          <p:cNvPr id="75779" name="Rectangle 2"/>
          <p:cNvSpPr>
            <a:spLocks noGrp="1" noRot="1" noChangeAspect="1" noChangeArrowheads="1" noTextEdit="1"/>
          </p:cNvSpPr>
          <p:nvPr>
            <p:ph type="sldImg"/>
          </p:nvPr>
        </p:nvSpPr>
        <p:spPr>
          <a:ln/>
        </p:spPr>
      </p:sp>
      <p:sp>
        <p:nvSpPr>
          <p:cNvPr id="75780" name="Rectangle 3"/>
          <p:cNvSpPr>
            <a:spLocks noGrp="1" noChangeArrowheads="1"/>
          </p:cNvSpPr>
          <p:nvPr>
            <p:ph type="body" idx="1"/>
          </p:nvPr>
        </p:nvSpPr>
        <p:spPr>
          <a:noFill/>
          <a:ln/>
        </p:spPr>
        <p:txBody>
          <a:bodyPr/>
          <a:lstStyle/>
          <a:p>
            <a:endParaRPr lang="en-US" smtClean="0">
              <a:latin typeface="Arial" pitchFamily="34" charset="0"/>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Slide Image Placeholder 1"/>
          <p:cNvSpPr>
            <a:spLocks noGrp="1" noRot="1" noChangeAspect="1" noTextEdit="1"/>
          </p:cNvSpPr>
          <p:nvPr>
            <p:ph type="sldImg"/>
          </p:nvPr>
        </p:nvSpPr>
        <p:spPr>
          <a:ln/>
        </p:spPr>
      </p:sp>
      <p:sp>
        <p:nvSpPr>
          <p:cNvPr id="80899" name="Notes Placeholder 2"/>
          <p:cNvSpPr>
            <a:spLocks noGrp="1"/>
          </p:cNvSpPr>
          <p:nvPr>
            <p:ph type="body" idx="1"/>
          </p:nvPr>
        </p:nvSpPr>
        <p:spPr>
          <a:noFill/>
          <a:ln/>
        </p:spPr>
        <p:txBody>
          <a:bodyPr/>
          <a:lstStyle/>
          <a:p>
            <a:endParaRPr lang="en-GB" smtClean="0">
              <a:latin typeface="Arial" pitchFamily="34" charset="0"/>
            </a:endParaRPr>
          </a:p>
        </p:txBody>
      </p:sp>
      <p:sp>
        <p:nvSpPr>
          <p:cNvPr id="80900" name="Slide Number Placeholder 3"/>
          <p:cNvSpPr>
            <a:spLocks noGrp="1"/>
          </p:cNvSpPr>
          <p:nvPr>
            <p:ph type="sldNum" sz="quarter" idx="5"/>
          </p:nvPr>
        </p:nvSpPr>
        <p:spPr>
          <a:noFill/>
        </p:spPr>
        <p:txBody>
          <a:bodyPr/>
          <a:lstStyle/>
          <a:p>
            <a:pPr defTabSz="954088"/>
            <a:fld id="{646F9C75-712D-476B-B978-2DA684C2E6EE}" type="slidenum">
              <a:rPr lang="fi-FI" smtClean="0">
                <a:latin typeface="Arial" pitchFamily="34" charset="0"/>
              </a:rPr>
              <a:pPr defTabSz="954088"/>
              <a:t>38</a:t>
            </a:fld>
            <a:endParaRPr lang="fi-FI" smtClean="0">
              <a:latin typeface="Arial" pitchFamily="34" charset="0"/>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44FA674F-03BB-4402-9D97-AD1E848B6E5F}" type="slidenum">
              <a:rPr lang="en-US"/>
              <a:pPr/>
              <a:t>40</a:t>
            </a:fld>
            <a:endParaRPr lang="en-US"/>
          </a:p>
        </p:txBody>
      </p:sp>
      <p:sp>
        <p:nvSpPr>
          <p:cNvPr id="163842" name="Rectangle 2"/>
          <p:cNvSpPr>
            <a:spLocks noGrp="1" noRot="1" noChangeAspect="1" noChangeArrowheads="1" noTextEdit="1"/>
          </p:cNvSpPr>
          <p:nvPr>
            <p:ph type="sldImg"/>
          </p:nvPr>
        </p:nvSpPr>
        <p:spPr>
          <a:ln/>
        </p:spPr>
      </p:sp>
      <p:sp>
        <p:nvSpPr>
          <p:cNvPr id="163843" name="Rectangle 3"/>
          <p:cNvSpPr>
            <a:spLocks noGrp="1" noChangeArrowheads="1"/>
          </p:cNvSpPr>
          <p:nvPr>
            <p:ph type="body" idx="1"/>
          </p:nvPr>
        </p:nvSpPr>
        <p:spPr/>
        <p:txBody>
          <a:bodyPr/>
          <a:lstStyle/>
          <a:p>
            <a:endParaRPr lang="en-US"/>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7"/>
          <p:cNvSpPr>
            <a:spLocks noGrp="1" noChangeArrowheads="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28DB43FE-8DBA-4B83-8708-A6887128D4E2}" type="slidenum">
              <a:rPr lang="en-GB"/>
              <a:pPr fontAlgn="base">
                <a:spcBef>
                  <a:spcPct val="0"/>
                </a:spcBef>
                <a:spcAft>
                  <a:spcPct val="0"/>
                </a:spcAft>
              </a:pPr>
              <a:t>41</a:t>
            </a:fld>
            <a:endParaRPr lang="en-GB"/>
          </a:p>
        </p:txBody>
      </p:sp>
      <p:sp>
        <p:nvSpPr>
          <p:cNvPr id="74755"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74756"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a:spcBef>
                <a:spcPct val="0"/>
              </a:spcBef>
            </a:pPr>
            <a:endParaRPr lang="en-US" smtClean="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GB"/>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GB"/>
          </a:p>
        </p:txBody>
      </p:sp>
      <p:sp>
        <p:nvSpPr>
          <p:cNvPr id="4" name="Date Placeholder 3"/>
          <p:cNvSpPr>
            <a:spLocks noGrp="1"/>
          </p:cNvSpPr>
          <p:nvPr>
            <p:ph type="dt" sz="half" idx="10"/>
          </p:nvPr>
        </p:nvSpPr>
        <p:spPr/>
        <p:txBody>
          <a:bodyPr/>
          <a:lstStyle/>
          <a:p>
            <a:fld id="{FCE1F7E3-6C17-46D7-9906-2F021A57896A}" type="datetimeFigureOut">
              <a:rPr lang="en-GB" smtClean="0"/>
              <a:pPr/>
              <a:t>21/03/2014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3AB4F710-920D-43B6-8621-AD89829D9B9B}" type="slidenum">
              <a:rPr lang="en-GB" smtClean="0"/>
              <a:pPr/>
              <a:t>‹#›</a:t>
            </a:fld>
            <a:endParaRPr lang="en-GB"/>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FCE1F7E3-6C17-46D7-9906-2F021A57896A}" type="datetimeFigureOut">
              <a:rPr lang="en-GB" smtClean="0"/>
              <a:pPr/>
              <a:t>21/03/2014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3AB4F710-920D-43B6-8621-AD89829D9B9B}" type="slidenum">
              <a:rPr lang="en-GB" smtClean="0"/>
              <a:pPr/>
              <a:t>‹#›</a:t>
            </a:fld>
            <a:endParaRPr lang="en-GB"/>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FCE1F7E3-6C17-46D7-9906-2F021A57896A}" type="datetimeFigureOut">
              <a:rPr lang="en-GB" smtClean="0"/>
              <a:pPr/>
              <a:t>21/03/2014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3AB4F710-920D-43B6-8621-AD89829D9B9B}" type="slidenum">
              <a:rPr lang="en-GB" smtClean="0"/>
              <a:pPr/>
              <a:t>‹#›</a:t>
            </a:fld>
            <a:endParaRPr lang="en-GB"/>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Date Placeholder 4"/>
          <p:cNvSpPr>
            <a:spLocks noGrp="1"/>
          </p:cNvSpPr>
          <p:nvPr>
            <p:ph type="dt" sz="half" idx="10"/>
          </p:nvPr>
        </p:nvSpPr>
        <p:spPr/>
        <p:txBody>
          <a:bodyPr/>
          <a:lstStyle/>
          <a:p>
            <a:fld id="{FCE1F7E3-6C17-46D7-9906-2F021A57896A}" type="datetimeFigureOut">
              <a:rPr lang="en-GB" smtClean="0"/>
              <a:pPr/>
              <a:t>21/03/2014</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3AB4F710-920D-43B6-8621-AD89829D9B9B}" type="slidenum">
              <a:rPr lang="en-GB" smtClean="0"/>
              <a:pPr/>
              <a:t>‹#›</a:t>
            </a:fld>
            <a:endParaRPr lang="en-GB"/>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Date Placeholder 6"/>
          <p:cNvSpPr>
            <a:spLocks noGrp="1"/>
          </p:cNvSpPr>
          <p:nvPr>
            <p:ph type="dt" sz="half" idx="10"/>
          </p:nvPr>
        </p:nvSpPr>
        <p:spPr/>
        <p:txBody>
          <a:bodyPr/>
          <a:lstStyle/>
          <a:p>
            <a:fld id="{FCE1F7E3-6C17-46D7-9906-2F021A57896A}" type="datetimeFigureOut">
              <a:rPr lang="en-GB" smtClean="0"/>
              <a:pPr/>
              <a:t>21/03/2014</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3AB4F710-920D-43B6-8621-AD89829D9B9B}" type="slidenum">
              <a:rPr lang="en-GB" smtClean="0"/>
              <a:pPr/>
              <a:t>‹#›</a:t>
            </a:fld>
            <a:endParaRPr lang="en-GB"/>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Date Placeholder 2"/>
          <p:cNvSpPr>
            <a:spLocks noGrp="1"/>
          </p:cNvSpPr>
          <p:nvPr>
            <p:ph type="dt" sz="half" idx="10"/>
          </p:nvPr>
        </p:nvSpPr>
        <p:spPr/>
        <p:txBody>
          <a:bodyPr/>
          <a:lstStyle/>
          <a:p>
            <a:fld id="{FCE1F7E3-6C17-46D7-9906-2F021A57896A}" type="datetimeFigureOut">
              <a:rPr lang="en-GB" smtClean="0"/>
              <a:pPr/>
              <a:t>21/03/2014</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3AB4F710-920D-43B6-8621-AD89829D9B9B}" type="slidenum">
              <a:rPr lang="en-GB" smtClean="0"/>
              <a:pPr/>
              <a:t>‹#›</a:t>
            </a:fld>
            <a:endParaRPr lang="en-GB"/>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CE1F7E3-6C17-46D7-9906-2F021A57896A}" type="datetimeFigureOut">
              <a:rPr lang="en-GB" smtClean="0"/>
              <a:pPr/>
              <a:t>21/03/2014</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3AB4F710-920D-43B6-8621-AD89829D9B9B}" type="slidenum">
              <a:rPr lang="en-GB" smtClean="0"/>
              <a:pPr/>
              <a:t>‹#›</a:t>
            </a:fld>
            <a:endParaRPr lang="en-GB"/>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GB"/>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CE1F7E3-6C17-46D7-9906-2F021A57896A}" type="datetimeFigureOut">
              <a:rPr lang="en-GB" smtClean="0"/>
              <a:pPr/>
              <a:t>21/03/2014</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3AB4F710-920D-43B6-8621-AD89829D9B9B}" type="slidenum">
              <a:rPr lang="en-GB" smtClean="0"/>
              <a:pPr/>
              <a:t>‹#›</a:t>
            </a:fld>
            <a:endParaRPr lang="en-GB"/>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CE1F7E3-6C17-46D7-9906-2F021A57896A}" type="datetimeFigureOut">
              <a:rPr lang="en-GB" smtClean="0"/>
              <a:pPr/>
              <a:t>21/03/2014</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3AB4F710-920D-43B6-8621-AD89829D9B9B}" type="slidenum">
              <a:rPr lang="en-GB" smtClean="0"/>
              <a:pPr/>
              <a:t>‹#›</a:t>
            </a:fld>
            <a:endParaRPr lang="en-GB"/>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FCE1F7E3-6C17-46D7-9906-2F021A57896A}" type="datetimeFigureOut">
              <a:rPr lang="en-GB" smtClean="0"/>
              <a:pPr/>
              <a:t>21/03/2014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3AB4F710-920D-43B6-8621-AD89829D9B9B}" type="slidenum">
              <a:rPr lang="en-GB" smtClean="0"/>
              <a:pPr/>
              <a:t>‹#›</a:t>
            </a:fld>
            <a:endParaRPr lang="en-GB"/>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FCE1F7E3-6C17-46D7-9906-2F021A57896A}" type="datetimeFigureOut">
              <a:rPr lang="en-GB" smtClean="0"/>
              <a:pPr/>
              <a:t>21/03/2014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3AB4F710-920D-43B6-8621-AD89829D9B9B}" type="slidenum">
              <a:rPr lang="en-GB" smtClean="0"/>
              <a:pPr/>
              <a:t>‹#›</a:t>
            </a:fld>
            <a:endParaRPr lang="en-GB"/>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chart">
  <p:cSld name="Title and Chart">
    <p:spTree>
      <p:nvGrpSpPr>
        <p:cNvPr id="1" name=""/>
        <p:cNvGrpSpPr/>
        <p:nvPr/>
      </p:nvGrpSpPr>
      <p:grpSpPr>
        <a:xfrm>
          <a:off x="0" y="0"/>
          <a:ext cx="0" cy="0"/>
          <a:chOff x="0" y="0"/>
          <a:chExt cx="0" cy="0"/>
        </a:xfrm>
      </p:grpSpPr>
      <p:sp>
        <p:nvSpPr>
          <p:cNvPr id="2" name="Title 1"/>
          <p:cNvSpPr>
            <a:spLocks noGrp="1"/>
          </p:cNvSpPr>
          <p:nvPr>
            <p:ph type="title"/>
          </p:nvPr>
        </p:nvSpPr>
        <p:spPr>
          <a:xfrm>
            <a:off x="1066800" y="304800"/>
            <a:ext cx="7543800" cy="1431925"/>
          </a:xfrm>
        </p:spPr>
        <p:txBody>
          <a:bodyPr/>
          <a:lstStyle/>
          <a:p>
            <a:r>
              <a:rPr lang="en-US" smtClean="0"/>
              <a:t>Click to edit Master title style</a:t>
            </a:r>
            <a:endParaRPr lang="en-GB"/>
          </a:p>
        </p:txBody>
      </p:sp>
      <p:sp>
        <p:nvSpPr>
          <p:cNvPr id="3" name="Chart Placeholder 2"/>
          <p:cNvSpPr>
            <a:spLocks noGrp="1"/>
          </p:cNvSpPr>
          <p:nvPr>
            <p:ph type="chart" idx="1"/>
          </p:nvPr>
        </p:nvSpPr>
        <p:spPr>
          <a:xfrm>
            <a:off x="1066800" y="1981200"/>
            <a:ext cx="7543800" cy="4114800"/>
          </a:xfrm>
        </p:spPr>
        <p:txBody>
          <a:bodyPr/>
          <a:lstStyle/>
          <a:p>
            <a:endParaRPr lang="en-GB"/>
          </a:p>
        </p:txBody>
      </p:sp>
      <p:sp>
        <p:nvSpPr>
          <p:cNvPr id="4" name="Date Placeholder 3"/>
          <p:cNvSpPr>
            <a:spLocks noGrp="1"/>
          </p:cNvSpPr>
          <p:nvPr>
            <p:ph type="dt" sz="half" idx="10"/>
          </p:nvPr>
        </p:nvSpPr>
        <p:spPr>
          <a:xfrm>
            <a:off x="1066800" y="6248400"/>
            <a:ext cx="1905000" cy="457200"/>
          </a:xfrm>
        </p:spPr>
        <p:txBody>
          <a:bodyPr/>
          <a:lstStyle>
            <a:lvl1pPr>
              <a:defRPr/>
            </a:lvl1pPr>
          </a:lstStyle>
          <a:p>
            <a:endParaRPr lang="en-US"/>
          </a:p>
        </p:txBody>
      </p:sp>
      <p:sp>
        <p:nvSpPr>
          <p:cNvPr id="5" name="Footer Placeholder 4"/>
          <p:cNvSpPr>
            <a:spLocks noGrp="1"/>
          </p:cNvSpPr>
          <p:nvPr>
            <p:ph type="ftr" sz="quarter" idx="11"/>
          </p:nvPr>
        </p:nvSpPr>
        <p:spPr>
          <a:xfrm>
            <a:off x="3429000" y="6248400"/>
            <a:ext cx="2895600" cy="457200"/>
          </a:xfrm>
        </p:spPr>
        <p:txBody>
          <a:bodyPr/>
          <a:lstStyle>
            <a:lvl1pPr>
              <a:defRPr/>
            </a:lvl1pPr>
          </a:lstStyle>
          <a:p>
            <a:endParaRPr lang="en-US"/>
          </a:p>
        </p:txBody>
      </p:sp>
      <p:sp>
        <p:nvSpPr>
          <p:cNvPr id="6" name="Slide Number Placeholder 5"/>
          <p:cNvSpPr>
            <a:spLocks noGrp="1"/>
          </p:cNvSpPr>
          <p:nvPr>
            <p:ph type="sldNum" sz="quarter" idx="12"/>
          </p:nvPr>
        </p:nvSpPr>
        <p:spPr>
          <a:xfrm>
            <a:off x="6705600" y="6248400"/>
            <a:ext cx="1905000" cy="457200"/>
          </a:xfrm>
        </p:spPr>
        <p:txBody>
          <a:bodyPr/>
          <a:lstStyle>
            <a:lvl1pPr>
              <a:defRPr/>
            </a:lvl1pPr>
          </a:lstStyle>
          <a:p>
            <a:fld id="{4A737584-9117-4521-A532-BE480817A4C1}" type="slidenum">
              <a:rPr lang="en-US"/>
              <a:pPr/>
              <a:t>‹#›</a:t>
            </a:fld>
            <a:endParaRPr lang="en-U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Only">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685800" y="609600"/>
            <a:ext cx="7772400" cy="54864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ig-NG"/>
          </a:p>
        </p:txBody>
      </p:sp>
      <p:sp>
        <p:nvSpPr>
          <p:cNvPr id="3" name="Rectangle 4"/>
          <p:cNvSpPr>
            <a:spLocks noGrp="1" noChangeArrowheads="1"/>
          </p:cNvSpPr>
          <p:nvPr>
            <p:ph type="dt" sz="half" idx="10"/>
          </p:nvPr>
        </p:nvSpPr>
        <p:spPr>
          <a:ln/>
        </p:spPr>
        <p:txBody>
          <a:bodyPr/>
          <a:lstStyle>
            <a:lvl1pPr>
              <a:defRPr/>
            </a:lvl1pPr>
          </a:lstStyle>
          <a:p>
            <a:pPr>
              <a:defRPr/>
            </a:pPr>
            <a:endParaRPr lang="en-GB"/>
          </a:p>
        </p:txBody>
      </p:sp>
      <p:sp>
        <p:nvSpPr>
          <p:cNvPr id="4" name="Rectangle 5"/>
          <p:cNvSpPr>
            <a:spLocks noGrp="1" noChangeArrowheads="1"/>
          </p:cNvSpPr>
          <p:nvPr>
            <p:ph type="ftr" sz="quarter" idx="11"/>
          </p:nvPr>
        </p:nvSpPr>
        <p:spPr>
          <a:ln/>
        </p:spPr>
        <p:txBody>
          <a:bodyPr/>
          <a:lstStyle>
            <a:lvl1pPr>
              <a:defRPr/>
            </a:lvl1pPr>
          </a:lstStyle>
          <a:p>
            <a:pPr>
              <a:defRPr/>
            </a:pPr>
            <a:endParaRPr lang="en-GB"/>
          </a:p>
        </p:txBody>
      </p:sp>
      <p:sp>
        <p:nvSpPr>
          <p:cNvPr id="5" name="Rectangle 6"/>
          <p:cNvSpPr>
            <a:spLocks noGrp="1" noChangeArrowheads="1"/>
          </p:cNvSpPr>
          <p:nvPr>
            <p:ph type="sldNum" sz="quarter" idx="12"/>
          </p:nvPr>
        </p:nvSpPr>
        <p:spPr>
          <a:ln/>
        </p:spPr>
        <p:txBody>
          <a:bodyPr/>
          <a:lstStyle>
            <a:lvl1pPr>
              <a:defRPr/>
            </a:lvl1pPr>
          </a:lstStyle>
          <a:p>
            <a:pPr>
              <a:defRPr/>
            </a:pPr>
            <a:fld id="{E9F68B4C-6874-4542-A683-29B636317744}" type="slidenum">
              <a:rPr lang="en-GB"/>
              <a:pPr>
                <a:defRPr/>
              </a:pPr>
              <a:t>‹#›</a:t>
            </a:fld>
            <a:endParaRPr lang="en-GB"/>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clipArtAndTx">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1066800" y="304800"/>
            <a:ext cx="7543800" cy="1431925"/>
          </a:xfrm>
        </p:spPr>
        <p:txBody>
          <a:bodyPr/>
          <a:lstStyle/>
          <a:p>
            <a:r>
              <a:rPr lang="en-US" smtClean="0"/>
              <a:t>Click to edit Master title style</a:t>
            </a:r>
            <a:endParaRPr lang="en-GB"/>
          </a:p>
        </p:txBody>
      </p:sp>
      <p:sp>
        <p:nvSpPr>
          <p:cNvPr id="3" name="ClipArt Placeholder 2"/>
          <p:cNvSpPr>
            <a:spLocks noGrp="1"/>
          </p:cNvSpPr>
          <p:nvPr>
            <p:ph type="clipArt" sz="half" idx="1"/>
          </p:nvPr>
        </p:nvSpPr>
        <p:spPr>
          <a:xfrm>
            <a:off x="1066800" y="1981200"/>
            <a:ext cx="3695700" cy="4114800"/>
          </a:xfrm>
        </p:spPr>
        <p:txBody>
          <a:bodyPr/>
          <a:lstStyle/>
          <a:p>
            <a:endParaRPr lang="en-GB"/>
          </a:p>
        </p:txBody>
      </p:sp>
      <p:sp>
        <p:nvSpPr>
          <p:cNvPr id="4" name="Text Placeholder 3"/>
          <p:cNvSpPr>
            <a:spLocks noGrp="1"/>
          </p:cNvSpPr>
          <p:nvPr>
            <p:ph type="body" sz="half" idx="2"/>
          </p:nvPr>
        </p:nvSpPr>
        <p:spPr>
          <a:xfrm>
            <a:off x="4914900" y="1981200"/>
            <a:ext cx="3695700"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Date Placeholder 4"/>
          <p:cNvSpPr>
            <a:spLocks noGrp="1"/>
          </p:cNvSpPr>
          <p:nvPr>
            <p:ph type="dt" sz="half" idx="10"/>
          </p:nvPr>
        </p:nvSpPr>
        <p:spPr>
          <a:xfrm>
            <a:off x="1066800" y="6248400"/>
            <a:ext cx="1905000" cy="457200"/>
          </a:xfrm>
        </p:spPr>
        <p:txBody>
          <a:bodyPr/>
          <a:lstStyle>
            <a:lvl1pPr>
              <a:defRPr/>
            </a:lvl1pPr>
          </a:lstStyle>
          <a:p>
            <a:endParaRPr lang="en-US"/>
          </a:p>
        </p:txBody>
      </p:sp>
      <p:sp>
        <p:nvSpPr>
          <p:cNvPr id="6" name="Footer Placeholder 5"/>
          <p:cNvSpPr>
            <a:spLocks noGrp="1"/>
          </p:cNvSpPr>
          <p:nvPr>
            <p:ph type="ftr" sz="quarter" idx="11"/>
          </p:nvPr>
        </p:nvSpPr>
        <p:spPr>
          <a:xfrm>
            <a:off x="3429000" y="6248400"/>
            <a:ext cx="2895600" cy="457200"/>
          </a:xfrm>
        </p:spPr>
        <p:txBody>
          <a:bodyPr/>
          <a:lstStyle>
            <a:lvl1pPr>
              <a:defRPr/>
            </a:lvl1pPr>
          </a:lstStyle>
          <a:p>
            <a:endParaRPr lang="en-US"/>
          </a:p>
        </p:txBody>
      </p:sp>
      <p:sp>
        <p:nvSpPr>
          <p:cNvPr id="7" name="Slide Number Placeholder 6"/>
          <p:cNvSpPr>
            <a:spLocks noGrp="1"/>
          </p:cNvSpPr>
          <p:nvPr>
            <p:ph type="sldNum" sz="quarter" idx="12"/>
          </p:nvPr>
        </p:nvSpPr>
        <p:spPr>
          <a:xfrm>
            <a:off x="6705600" y="6248400"/>
            <a:ext cx="1905000" cy="457200"/>
          </a:xfrm>
        </p:spPr>
        <p:txBody>
          <a:bodyPr/>
          <a:lstStyle>
            <a:lvl1pPr>
              <a:defRPr/>
            </a:lvl1pPr>
          </a:lstStyle>
          <a:p>
            <a:fld id="{EFF7A237-6E31-45D4-B709-1D33D769E34B}" type="slidenum">
              <a:rPr lang="en-US"/>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GB"/>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CE1F7E3-6C17-46D7-9906-2F021A57896A}" type="datetimeFigureOut">
              <a:rPr lang="en-GB" smtClean="0"/>
              <a:pPr/>
              <a:t>21/03/2014</a:t>
            </a:fld>
            <a:endParaRPr lang="en-GB"/>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AB4F710-920D-43B6-8621-AD89829D9B9B}" type="slidenum">
              <a:rPr lang="en-GB" smtClean="0"/>
              <a:pPr/>
              <a:t>‹#›</a:t>
            </a:fld>
            <a:endParaRPr lang="en-GB"/>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7.xml"/><Relationship Id="rId1" Type="http://schemas.openxmlformats.org/officeDocument/2006/relationships/vmlDrawing" Target="../drawings/vmlDrawing1.vml"/><Relationship Id="rId4" Type="http://schemas.openxmlformats.org/officeDocument/2006/relationships/oleObject" Target="../embeddings/oleObject1.bin"/></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9.xml"/></Relationships>
</file>

<file path=ppt/slides/_rels/slide6.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12.xml"/><Relationship Id="rId1" Type="http://schemas.openxmlformats.org/officeDocument/2006/relationships/vmlDrawing" Target="../drawings/vmlDrawing2.vml"/><Relationship Id="rId4" Type="http://schemas.openxmlformats.org/officeDocument/2006/relationships/oleObject" Target="../embeddings/oleObject2.bin"/></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notesSlide" Target="../notesSlides/notesSlide19.xml"/><Relationship Id="rId2" Type="http://schemas.openxmlformats.org/officeDocument/2006/relationships/slideLayout" Target="../slideLayouts/slideLayout13.xml"/><Relationship Id="rId1" Type="http://schemas.openxmlformats.org/officeDocument/2006/relationships/vmlDrawing" Target="../drawings/vmlDrawing3.vml"/><Relationship Id="rId5" Type="http://schemas.openxmlformats.org/officeDocument/2006/relationships/image" Target="../media/image16.wmf"/><Relationship Id="rId4" Type="http://schemas.openxmlformats.org/officeDocument/2006/relationships/oleObject" Target="../embeddings/Microsoft_Office_Excel_97-2003_Worksheet1.xls"/></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notesSlide" Target="../notesSlides/notesSlide20.xml"/><Relationship Id="rId2" Type="http://schemas.openxmlformats.org/officeDocument/2006/relationships/slideLayout" Target="../slideLayouts/slideLayout2.xml"/><Relationship Id="rId1" Type="http://schemas.openxmlformats.org/officeDocument/2006/relationships/vmlDrawing" Target="../drawings/vmlDrawing4.vml"/><Relationship Id="rId4" Type="http://schemas.openxmlformats.org/officeDocument/2006/relationships/oleObject" Target="../embeddings/Microsoft_Office_Excel_97-2003_Worksheet2.xls"/></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4.xml"/></Relationships>
</file>

<file path=ppt/slides/_rels/slide32.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28.xml"/><Relationship Id="rId1" Type="http://schemas.openxmlformats.org/officeDocument/2006/relationships/slideLayout" Target="../slideLayouts/slideLayout14.xml"/><Relationship Id="rId4" Type="http://schemas.openxmlformats.org/officeDocument/2006/relationships/hyperlink" Target="http://www.quoteland.com/author.asp?AUTHOR_ID=303" TargetMode="External"/></Relationships>
</file>

<file path=ppt/slides/_rels/slide41.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980729"/>
            <a:ext cx="7772400" cy="1944215"/>
          </a:xfrm>
        </p:spPr>
        <p:txBody>
          <a:bodyPr/>
          <a:lstStyle/>
          <a:p>
            <a:r>
              <a:rPr lang="en-GB" dirty="0" smtClean="0"/>
              <a:t>PREVENTIVE CARDIOLOGY</a:t>
            </a:r>
            <a:endParaRPr lang="en-GB" dirty="0"/>
          </a:p>
        </p:txBody>
      </p:sp>
      <p:sp>
        <p:nvSpPr>
          <p:cNvPr id="3" name="Subtitle 2"/>
          <p:cNvSpPr>
            <a:spLocks noGrp="1"/>
          </p:cNvSpPr>
          <p:nvPr>
            <p:ph type="subTitle" idx="1"/>
          </p:nvPr>
        </p:nvSpPr>
        <p:spPr>
          <a:xfrm>
            <a:off x="1371600" y="3886200"/>
            <a:ext cx="6400800" cy="1198984"/>
          </a:xfrm>
        </p:spPr>
        <p:txBody>
          <a:bodyPr/>
          <a:lstStyle/>
          <a:p>
            <a:r>
              <a:rPr lang="en-GB" dirty="0" smtClean="0"/>
              <a:t>PROF  E N OGOLA</a:t>
            </a:r>
            <a:endParaRPr lang="en-GB"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p:txBody>
          <a:bodyPr/>
          <a:lstStyle/>
          <a:p>
            <a:pPr eaLnBrk="1" hangingPunct="1"/>
            <a:endParaRPr lang="en-US" smtClean="0"/>
          </a:p>
        </p:txBody>
      </p:sp>
      <p:sp>
        <p:nvSpPr>
          <p:cNvPr id="3075" name="Rectangle 3"/>
          <p:cNvSpPr>
            <a:spLocks noGrp="1" noChangeArrowheads="1"/>
          </p:cNvSpPr>
          <p:nvPr>
            <p:ph idx="1"/>
          </p:nvPr>
        </p:nvSpPr>
        <p:spPr/>
        <p:txBody>
          <a:bodyPr/>
          <a:lstStyle/>
          <a:p>
            <a:pPr eaLnBrk="1" hangingPunct="1"/>
            <a:endParaRPr lang="en-US" smtClean="0"/>
          </a:p>
        </p:txBody>
      </p:sp>
      <p:pic>
        <p:nvPicPr>
          <p:cNvPr id="3076" name="Picture 4"/>
          <p:cNvPicPr>
            <a:picLocks noChangeAspect="1" noChangeArrowheads="1"/>
          </p:cNvPicPr>
          <p:nvPr/>
        </p:nvPicPr>
        <p:blipFill>
          <a:blip r:embed="rId3" cstate="print"/>
          <a:srcRect/>
          <a:stretch>
            <a:fillRect/>
          </a:stretch>
        </p:blipFill>
        <p:spPr bwMode="auto">
          <a:xfrm>
            <a:off x="0" y="0"/>
            <a:ext cx="9144000" cy="68580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7" name="Rectangle 3"/>
          <p:cNvSpPr>
            <a:spLocks noGrp="1" noChangeArrowheads="1"/>
          </p:cNvSpPr>
          <p:nvPr>
            <p:ph type="body" sz="half" idx="4294967295"/>
          </p:nvPr>
        </p:nvSpPr>
        <p:spPr>
          <a:xfrm>
            <a:off x="0" y="1125538"/>
            <a:ext cx="6203950" cy="4341812"/>
          </a:xfrm>
        </p:spPr>
        <p:txBody>
          <a:bodyPr/>
          <a:lstStyle/>
          <a:p>
            <a:pPr>
              <a:buFont typeface="Wingdings" pitchFamily="2" charset="2"/>
              <a:buNone/>
            </a:pPr>
            <a:r>
              <a:rPr lang="en-US" sz="1800" b="1" smtClean="0"/>
              <a:t>Estimated global deaths by cause</a:t>
            </a:r>
            <a:r>
              <a:rPr lang="en-US" sz="1200" b="1" smtClean="0"/>
              <a:t>, </a:t>
            </a:r>
            <a:r>
              <a:rPr lang="en-US" sz="1800" b="1" smtClean="0"/>
              <a:t>all ages, 2005</a:t>
            </a:r>
          </a:p>
        </p:txBody>
      </p:sp>
      <p:graphicFrame>
        <p:nvGraphicFramePr>
          <p:cNvPr id="1026" name="Object 4"/>
          <p:cNvGraphicFramePr>
            <a:graphicFrameLocks noChangeAspect="1"/>
          </p:cNvGraphicFramePr>
          <p:nvPr>
            <p:ph type="chart" sz="half" idx="4294967295"/>
          </p:nvPr>
        </p:nvGraphicFramePr>
        <p:xfrm>
          <a:off x="0" y="1836738"/>
          <a:ext cx="6176963" cy="4192587"/>
        </p:xfrm>
        <a:graphic>
          <a:graphicData uri="http://schemas.openxmlformats.org/presentationml/2006/ole">
            <p:oleObj spid="_x0000_s1026" name="Chart" r:id="rId4" imgW="5810207" imgH="3943460" progId="MSGraph.Chart.8">
              <p:embed followColorScheme="full"/>
            </p:oleObj>
          </a:graphicData>
        </a:graphic>
      </p:graphicFrame>
      <p:sp>
        <p:nvSpPr>
          <p:cNvPr id="1028" name="Rectangle 5"/>
          <p:cNvSpPr>
            <a:spLocks noChangeArrowheads="1"/>
          </p:cNvSpPr>
          <p:nvPr/>
        </p:nvSpPr>
        <p:spPr bwMode="auto">
          <a:xfrm>
            <a:off x="324556" y="6353176"/>
            <a:ext cx="3847528" cy="246221"/>
          </a:xfrm>
          <a:prstGeom prst="rect">
            <a:avLst/>
          </a:prstGeom>
          <a:noFill/>
          <a:ln w="9525">
            <a:noFill/>
            <a:miter lim="800000"/>
            <a:headEnd/>
            <a:tailEnd/>
          </a:ln>
        </p:spPr>
        <p:txBody>
          <a:bodyPr wrap="none">
            <a:spAutoFit/>
          </a:bodyPr>
          <a:lstStyle/>
          <a:p>
            <a:pPr>
              <a:spcBef>
                <a:spcPct val="60000"/>
              </a:spcBef>
              <a:buClr>
                <a:srgbClr val="FF0000"/>
              </a:buClr>
              <a:buFont typeface="Wingdings" pitchFamily="2" charset="2"/>
              <a:buNone/>
            </a:pPr>
            <a:r>
              <a:rPr lang="fr-CH" sz="1000" i="1"/>
              <a:t>Source : WHO 2005: «</a:t>
            </a:r>
            <a:r>
              <a:rPr lang="en-US" sz="1000" i="1"/>
              <a:t>Preventing Chronic Diseases: A Vital Investment</a:t>
            </a:r>
            <a:r>
              <a:rPr lang="fr-CH" sz="1000" i="1"/>
              <a:t>»</a:t>
            </a:r>
          </a:p>
        </p:txBody>
      </p:sp>
      <p:sp>
        <p:nvSpPr>
          <p:cNvPr id="1029" name="Rectangle 2"/>
          <p:cNvSpPr>
            <a:spLocks noChangeArrowheads="1"/>
          </p:cNvSpPr>
          <p:nvPr/>
        </p:nvSpPr>
        <p:spPr bwMode="auto">
          <a:xfrm>
            <a:off x="324556" y="227013"/>
            <a:ext cx="7703256" cy="914400"/>
          </a:xfrm>
          <a:prstGeom prst="rect">
            <a:avLst/>
          </a:prstGeom>
          <a:noFill/>
          <a:ln w="9525">
            <a:noFill/>
            <a:miter lim="800000"/>
            <a:headEnd/>
            <a:tailEnd/>
          </a:ln>
        </p:spPr>
        <p:txBody>
          <a:bodyPr lIns="0" tIns="0" rIns="0" bIns="0"/>
          <a:lstStyle/>
          <a:p>
            <a:r>
              <a:rPr lang="fr-CH" sz="2800" b="1">
                <a:solidFill>
                  <a:srgbClr val="FF0000"/>
                </a:solidFill>
              </a:rPr>
              <a:t>Global Burden of Disease: CVDs cause 1 in 3 deaths worldwide</a:t>
            </a:r>
            <a:endParaRPr lang="en-US" sz="2800" b="1">
              <a:solidFill>
                <a:srgbClr val="FF0000"/>
              </a:solidFill>
            </a:endParaRPr>
          </a:p>
        </p:txBody>
      </p:sp>
    </p:spTree>
  </p:cSld>
  <p:clrMapOvr>
    <a:masterClrMapping/>
  </p:clrMapOvr>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Picture 2" descr="Fig 6"/>
          <p:cNvPicPr>
            <a:picLocks noChangeAspect="1" noChangeArrowheads="1"/>
          </p:cNvPicPr>
          <p:nvPr/>
        </p:nvPicPr>
        <p:blipFill>
          <a:blip r:embed="rId3" cstate="print"/>
          <a:srcRect/>
          <a:stretch>
            <a:fillRect/>
          </a:stretch>
        </p:blipFill>
        <p:spPr bwMode="auto">
          <a:xfrm>
            <a:off x="0" y="188913"/>
            <a:ext cx="9144000" cy="6669087"/>
          </a:xfrm>
          <a:prstGeom prst="rect">
            <a:avLst/>
          </a:prstGeom>
          <a:noFill/>
        </p:spPr>
      </p:pic>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7762" name="Picture 2"/>
          <p:cNvPicPr>
            <a:picLocks noChangeAspect="1" noChangeArrowheads="1"/>
          </p:cNvPicPr>
          <p:nvPr/>
        </p:nvPicPr>
        <p:blipFill rotWithShape="1">
          <a:blip r:embed="rId3" cstate="print"/>
          <a:srcRect t="52085"/>
          <a:stretch/>
        </p:blipFill>
        <p:spPr bwMode="auto">
          <a:xfrm>
            <a:off x="-1" y="836712"/>
            <a:ext cx="8964489" cy="4536504"/>
          </a:xfrm>
          <a:prstGeom prst="rect">
            <a:avLst/>
          </a:prstGeom>
          <a:noFill/>
          <a:ln w="9525">
            <a:noFill/>
            <a:miter lim="800000"/>
            <a:headEnd/>
            <a:tailEnd/>
          </a:ln>
        </p:spPr>
      </p:pic>
      <p:sp>
        <p:nvSpPr>
          <p:cNvPr id="5" name="Title 4"/>
          <p:cNvSpPr>
            <a:spLocks noGrp="1"/>
          </p:cNvSpPr>
          <p:nvPr>
            <p:ph type="title"/>
          </p:nvPr>
        </p:nvSpPr>
        <p:spPr/>
        <p:txBody>
          <a:bodyPr/>
          <a:lstStyle/>
          <a:p>
            <a:endParaRPr lang="en-GB"/>
          </a:p>
        </p:txBody>
      </p:sp>
      <p:sp>
        <p:nvSpPr>
          <p:cNvPr id="6" name="Picture Placeholder 5"/>
          <p:cNvSpPr>
            <a:spLocks noGrp="1"/>
          </p:cNvSpPr>
          <p:nvPr>
            <p:ph type="pic" idx="1"/>
          </p:nvPr>
        </p:nvSpPr>
        <p:spPr>
          <a:xfrm>
            <a:off x="1792288" y="612775"/>
            <a:ext cx="5486400" cy="3968353"/>
          </a:xfrm>
        </p:spPr>
      </p:sp>
      <p:sp>
        <p:nvSpPr>
          <p:cNvPr id="7" name="Text Placeholder 6"/>
          <p:cNvSpPr>
            <a:spLocks noGrp="1"/>
          </p:cNvSpPr>
          <p:nvPr>
            <p:ph type="body" sz="half" idx="2"/>
          </p:nvPr>
        </p:nvSpPr>
        <p:spPr/>
        <p:txBody>
          <a:bodyPr>
            <a:noAutofit/>
          </a:bodyPr>
          <a:lstStyle/>
          <a:p>
            <a:r>
              <a:rPr lang="en-GB" sz="2800" dirty="0" smtClean="0"/>
              <a:t>Global burden of disease, DALYS for SSA -2010</a:t>
            </a:r>
            <a:endParaRPr lang="en-GB" sz="2800"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3"/>
          <p:cNvSpPr>
            <a:spLocks noGrp="1"/>
          </p:cNvSpPr>
          <p:nvPr>
            <p:ph type="sldNum" sz="quarter" idx="12"/>
          </p:nvPr>
        </p:nvSpPr>
        <p:spPr/>
        <p:txBody>
          <a:bodyPr/>
          <a:lstStyle/>
          <a:p>
            <a:pPr>
              <a:defRPr/>
            </a:pPr>
            <a:fld id="{0221B42F-CF8F-4EF1-96F3-B325B124AA32}" type="slidenum">
              <a:rPr lang="en-US"/>
              <a:pPr>
                <a:defRPr/>
              </a:pPr>
              <a:t>6</a:t>
            </a:fld>
            <a:endParaRPr lang="en-US"/>
          </a:p>
        </p:txBody>
      </p:sp>
      <p:sp>
        <p:nvSpPr>
          <p:cNvPr id="19459" name="Rectangle 2"/>
          <p:cNvSpPr>
            <a:spLocks noChangeArrowheads="1"/>
          </p:cNvSpPr>
          <p:nvPr/>
        </p:nvSpPr>
        <p:spPr bwMode="auto">
          <a:xfrm>
            <a:off x="611188" y="366713"/>
            <a:ext cx="7932737" cy="1190625"/>
          </a:xfrm>
          <a:prstGeom prst="rect">
            <a:avLst/>
          </a:prstGeom>
          <a:noFill/>
          <a:ln w="9525">
            <a:noFill/>
            <a:miter lim="800000"/>
            <a:headEnd/>
            <a:tailEnd/>
          </a:ln>
        </p:spPr>
        <p:txBody>
          <a:bodyPr>
            <a:spAutoFit/>
          </a:bodyPr>
          <a:lstStyle/>
          <a:p>
            <a:pPr algn="ctr" eaLnBrk="0" hangingPunct="0"/>
            <a:r>
              <a:rPr lang="en-GB" sz="3600" b="1">
                <a:solidFill>
                  <a:srgbClr val="000099"/>
                </a:solidFill>
                <a:latin typeface="Calibri" pitchFamily="34" charset="0"/>
                <a:cs typeface="Times New Roman" pitchFamily="18" charset="0"/>
              </a:rPr>
              <a:t>Major causes of DALYs in low and middle income countries</a:t>
            </a:r>
            <a:endParaRPr lang="en-AU" sz="3600" b="1">
              <a:solidFill>
                <a:srgbClr val="000099"/>
              </a:solidFill>
              <a:latin typeface="Calibri" pitchFamily="34" charset="0"/>
            </a:endParaRPr>
          </a:p>
        </p:txBody>
      </p:sp>
      <p:pic>
        <p:nvPicPr>
          <p:cNvPr id="19460" name="Picture 3"/>
          <p:cNvPicPr>
            <a:picLocks noChangeAspect="1" noChangeArrowheads="1"/>
          </p:cNvPicPr>
          <p:nvPr/>
        </p:nvPicPr>
        <p:blipFill>
          <a:blip r:embed="rId3" cstate="print">
            <a:clrChange>
              <a:clrFrom>
                <a:srgbClr val="FFFFFF"/>
              </a:clrFrom>
              <a:clrTo>
                <a:srgbClr val="FFFFFF">
                  <a:alpha val="0"/>
                </a:srgbClr>
              </a:clrTo>
            </a:clrChange>
            <a:lum bright="-6000"/>
          </a:blip>
          <a:srcRect/>
          <a:stretch>
            <a:fillRect/>
          </a:stretch>
        </p:blipFill>
        <p:spPr bwMode="auto">
          <a:xfrm>
            <a:off x="468313" y="2074863"/>
            <a:ext cx="8181975" cy="3875087"/>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p:cNvSpPr>
            <a:spLocks noGrp="1" noChangeArrowheads="1"/>
          </p:cNvSpPr>
          <p:nvPr>
            <p:ph type="title"/>
          </p:nvPr>
        </p:nvSpPr>
        <p:spPr/>
        <p:txBody>
          <a:bodyPr/>
          <a:lstStyle/>
          <a:p>
            <a:pPr eaLnBrk="1" hangingPunct="1"/>
            <a:endParaRPr lang="en-US" smtClean="0"/>
          </a:p>
        </p:txBody>
      </p:sp>
      <p:sp>
        <p:nvSpPr>
          <p:cNvPr id="13315" name="Rectangle 3"/>
          <p:cNvSpPr>
            <a:spLocks noGrp="1" noChangeArrowheads="1"/>
          </p:cNvSpPr>
          <p:nvPr>
            <p:ph idx="1"/>
          </p:nvPr>
        </p:nvSpPr>
        <p:spPr/>
        <p:txBody>
          <a:bodyPr/>
          <a:lstStyle/>
          <a:p>
            <a:pPr eaLnBrk="1" hangingPunct="1"/>
            <a:endParaRPr lang="en-US" smtClean="0"/>
          </a:p>
        </p:txBody>
      </p:sp>
      <p:pic>
        <p:nvPicPr>
          <p:cNvPr id="13316" name="Picture 4"/>
          <p:cNvPicPr>
            <a:picLocks noChangeAspect="1" noChangeArrowheads="1"/>
          </p:cNvPicPr>
          <p:nvPr/>
        </p:nvPicPr>
        <p:blipFill>
          <a:blip r:embed="rId3" cstate="print"/>
          <a:srcRect/>
          <a:stretch>
            <a:fillRect/>
          </a:stretch>
        </p:blipFill>
        <p:spPr bwMode="auto">
          <a:xfrm>
            <a:off x="428625" y="285750"/>
            <a:ext cx="8286750" cy="585787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ChangeArrowheads="1"/>
          </p:cNvSpPr>
          <p:nvPr>
            <p:ph type="title"/>
          </p:nvPr>
        </p:nvSpPr>
        <p:spPr/>
        <p:txBody>
          <a:bodyPr/>
          <a:lstStyle/>
          <a:p>
            <a:pPr eaLnBrk="1" hangingPunct="1"/>
            <a:endParaRPr lang="en-US" smtClean="0"/>
          </a:p>
        </p:txBody>
      </p:sp>
      <p:sp>
        <p:nvSpPr>
          <p:cNvPr id="5123" name="Rectangle 3"/>
          <p:cNvSpPr>
            <a:spLocks noGrp="1" noChangeArrowheads="1"/>
          </p:cNvSpPr>
          <p:nvPr>
            <p:ph idx="1"/>
          </p:nvPr>
        </p:nvSpPr>
        <p:spPr>
          <a:xfrm>
            <a:off x="457200" y="1000125"/>
            <a:ext cx="8229600" cy="5126038"/>
          </a:xfrm>
        </p:spPr>
        <p:txBody>
          <a:bodyPr/>
          <a:lstStyle/>
          <a:p>
            <a:pPr eaLnBrk="1" hangingPunct="1"/>
            <a:endParaRPr lang="en-US" smtClean="0"/>
          </a:p>
        </p:txBody>
      </p:sp>
      <p:pic>
        <p:nvPicPr>
          <p:cNvPr id="5124" name="Picture 4"/>
          <p:cNvPicPr>
            <a:picLocks noChangeAspect="1" noChangeArrowheads="1"/>
          </p:cNvPicPr>
          <p:nvPr/>
        </p:nvPicPr>
        <p:blipFill>
          <a:blip r:embed="rId3" cstate="print"/>
          <a:srcRect/>
          <a:stretch>
            <a:fillRect/>
          </a:stretch>
        </p:blipFill>
        <p:spPr bwMode="auto">
          <a:xfrm>
            <a:off x="500063" y="666899"/>
            <a:ext cx="8215312" cy="5786437"/>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a:xfrm>
            <a:off x="457200" y="0"/>
            <a:ext cx="8229600" cy="1417638"/>
          </a:xfrm>
        </p:spPr>
        <p:txBody>
          <a:bodyPr/>
          <a:lstStyle/>
          <a:p>
            <a:pPr eaLnBrk="1" hangingPunct="1"/>
            <a:endParaRPr lang="en-US" dirty="0" smtClean="0"/>
          </a:p>
        </p:txBody>
      </p:sp>
      <p:sp>
        <p:nvSpPr>
          <p:cNvPr id="8195" name="Rectangle 3"/>
          <p:cNvSpPr>
            <a:spLocks noGrp="1" noChangeArrowheads="1"/>
          </p:cNvSpPr>
          <p:nvPr>
            <p:ph idx="1"/>
          </p:nvPr>
        </p:nvSpPr>
        <p:spPr/>
        <p:txBody>
          <a:bodyPr/>
          <a:lstStyle/>
          <a:p>
            <a:pPr eaLnBrk="1" hangingPunct="1"/>
            <a:endParaRPr lang="en-US" smtClean="0"/>
          </a:p>
        </p:txBody>
      </p:sp>
      <p:pic>
        <p:nvPicPr>
          <p:cNvPr id="8196" name="Picture 4"/>
          <p:cNvPicPr>
            <a:picLocks noChangeAspect="1" noChangeArrowheads="1"/>
          </p:cNvPicPr>
          <p:nvPr/>
        </p:nvPicPr>
        <p:blipFill>
          <a:blip r:embed="rId3" cstate="print"/>
          <a:srcRect/>
          <a:stretch>
            <a:fillRect/>
          </a:stretch>
        </p:blipFill>
        <p:spPr bwMode="auto">
          <a:xfrm>
            <a:off x="0" y="55270"/>
            <a:ext cx="9143999" cy="769421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53358" name="Group 78"/>
          <p:cNvGraphicFramePr>
            <a:graphicFrameLocks noGrp="1"/>
          </p:cNvGraphicFramePr>
          <p:nvPr/>
        </p:nvGraphicFramePr>
        <p:xfrm>
          <a:off x="611012" y="1341439"/>
          <a:ext cx="7778045" cy="3509010"/>
        </p:xfrm>
        <a:graphic>
          <a:graphicData uri="http://schemas.openxmlformats.org/drawingml/2006/table">
            <a:tbl>
              <a:tblPr/>
              <a:tblGrid>
                <a:gridCol w="1849966"/>
                <a:gridCol w="992012"/>
                <a:gridCol w="1047044"/>
                <a:gridCol w="897467"/>
                <a:gridCol w="1495778"/>
                <a:gridCol w="1495778"/>
              </a:tblGrid>
              <a:tr h="3302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1400" b="0" i="0" u="none" strike="noStrike" cap="none" normalizeH="0" baseline="0" smtClean="0">
                        <a:ln>
                          <a:noFill/>
                        </a:ln>
                        <a:solidFill>
                          <a:schemeClr val="tx1"/>
                        </a:solidFill>
                        <a:effectLst/>
                        <a:latin typeface="Arial" pitchFamily="34" charset="0"/>
                        <a:cs typeface="Arial" pitchFamily="34" charset="0"/>
                      </a:endParaRPr>
                    </a:p>
                  </a:txBody>
                  <a:tcPr marL="81280" marR="8128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gridSpan="2">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400" b="1" i="0" u="none" strike="noStrike" cap="none" normalizeH="0" baseline="0" smtClean="0">
                          <a:ln>
                            <a:noFill/>
                          </a:ln>
                          <a:solidFill>
                            <a:srgbClr val="FFFFFF"/>
                          </a:solidFill>
                          <a:effectLst/>
                          <a:latin typeface="Arial" pitchFamily="34" charset="0"/>
                          <a:ea typeface="SimSun" pitchFamily="2" charset="-122"/>
                          <a:cs typeface="Arial" pitchFamily="34" charset="0"/>
                        </a:rPr>
                        <a:t>2005</a:t>
                      </a:r>
                      <a:endParaRPr kumimoji="0" lang="en-US" sz="1400" b="0" i="0" u="none" strike="noStrike" cap="none" normalizeH="0" baseline="0" smtClean="0">
                        <a:ln>
                          <a:noFill/>
                        </a:ln>
                        <a:solidFill>
                          <a:schemeClr val="tx1"/>
                        </a:solidFill>
                        <a:effectLst/>
                        <a:latin typeface="Arial" pitchFamily="34" charset="0"/>
                        <a:ea typeface="SimSun" pitchFamily="2" charset="-122"/>
                        <a:cs typeface="Arial" pitchFamily="34" charset="0"/>
                      </a:endParaRPr>
                    </a:p>
                  </a:txBody>
                  <a:tcPr marL="81280" marR="8128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000000"/>
                    </a:solidFill>
                  </a:tcPr>
                </a:tc>
                <a:tc hMerge="1">
                  <a:txBody>
                    <a:bodyPr/>
                    <a:lstStyle/>
                    <a:p>
                      <a:endParaRPr lang="en-GB"/>
                    </a:p>
                  </a:txBody>
                  <a:tcPr/>
                </a:tc>
                <a:tc gridSpan="3">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400" b="1" i="0" u="none" strike="noStrike" cap="none" normalizeH="0" baseline="0" smtClean="0">
                          <a:ln>
                            <a:noFill/>
                          </a:ln>
                          <a:solidFill>
                            <a:schemeClr val="tx1"/>
                          </a:solidFill>
                          <a:effectLst/>
                          <a:latin typeface="Arial" pitchFamily="34" charset="0"/>
                          <a:ea typeface="SimSun" pitchFamily="2" charset="-122"/>
                          <a:cs typeface="Arial" pitchFamily="34" charset="0"/>
                        </a:rPr>
                        <a:t>2006-2015 (cumulative)</a:t>
                      </a:r>
                      <a:endParaRPr kumimoji="0" lang="en-US" sz="1400" b="0" i="0" u="none" strike="noStrike" cap="none" normalizeH="0" baseline="0" smtClean="0">
                        <a:ln>
                          <a:noFill/>
                        </a:ln>
                        <a:solidFill>
                          <a:schemeClr val="tx1"/>
                        </a:solidFill>
                        <a:effectLst/>
                        <a:latin typeface="Arial" pitchFamily="34" charset="0"/>
                        <a:ea typeface="SimSun" pitchFamily="2" charset="-122"/>
                        <a:cs typeface="Arial" pitchFamily="34" charset="0"/>
                      </a:endParaRPr>
                    </a:p>
                  </a:txBody>
                  <a:tcPr marL="81280" marR="8128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C0C0C0"/>
                    </a:solidFill>
                  </a:tcPr>
                </a:tc>
                <a:tc hMerge="1">
                  <a:txBody>
                    <a:bodyPr/>
                    <a:lstStyle/>
                    <a:p>
                      <a:endParaRPr lang="en-GB"/>
                    </a:p>
                  </a:txBody>
                  <a:tcPr/>
                </a:tc>
                <a:tc hMerge="1">
                  <a:txBody>
                    <a:bodyPr/>
                    <a:lstStyle/>
                    <a:p>
                      <a:endParaRPr lang="en-GB"/>
                    </a:p>
                  </a:txBody>
                  <a:tcPr/>
                </a:tc>
              </a:tr>
              <a:tr h="83185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400" b="0" i="0" u="none" strike="noStrike" cap="none" normalizeH="0" baseline="0" smtClean="0">
                          <a:ln>
                            <a:noFill/>
                          </a:ln>
                          <a:solidFill>
                            <a:srgbClr val="000000"/>
                          </a:solidFill>
                          <a:effectLst/>
                          <a:latin typeface="Arial" pitchFamily="34" charset="0"/>
                          <a:ea typeface="SimSun" pitchFamily="2" charset="-122"/>
                          <a:cs typeface="Arial" pitchFamily="34" charset="0"/>
                        </a:rPr>
                        <a:t>Geographical regions (WHO classification)</a:t>
                      </a:r>
                      <a:endParaRPr kumimoji="0" lang="en-US" sz="1400" b="0" i="0" u="none" strike="noStrike" cap="none" normalizeH="0" baseline="0" smtClean="0">
                        <a:ln>
                          <a:noFill/>
                        </a:ln>
                        <a:solidFill>
                          <a:schemeClr val="tx1"/>
                        </a:solidFill>
                        <a:effectLst/>
                        <a:latin typeface="Arial" pitchFamily="34" charset="0"/>
                        <a:ea typeface="SimSun" pitchFamily="2" charset="-122"/>
                        <a:cs typeface="Arial" pitchFamily="34" charset="0"/>
                      </a:endParaRPr>
                    </a:p>
                  </a:txBody>
                  <a:tcPr marL="81280" marR="8128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400" b="0" i="0" u="none" strike="noStrike" cap="none" normalizeH="0" baseline="0" smtClean="0">
                          <a:ln>
                            <a:noFill/>
                          </a:ln>
                          <a:solidFill>
                            <a:srgbClr val="000000"/>
                          </a:solidFill>
                          <a:effectLst/>
                          <a:latin typeface="Arial" pitchFamily="34" charset="0"/>
                          <a:ea typeface="SimSun" pitchFamily="2" charset="-122"/>
                          <a:cs typeface="Arial" pitchFamily="34" charset="0"/>
                        </a:rPr>
                        <a:t>Total deaths (millions)</a:t>
                      </a:r>
                      <a:endParaRPr kumimoji="0" lang="en-US" sz="1400" b="0" i="0" u="none" strike="noStrike" cap="none" normalizeH="0" baseline="0" smtClean="0">
                        <a:ln>
                          <a:noFill/>
                        </a:ln>
                        <a:solidFill>
                          <a:schemeClr val="tx1"/>
                        </a:solidFill>
                        <a:effectLst/>
                        <a:latin typeface="Arial" pitchFamily="34" charset="0"/>
                        <a:ea typeface="SimSun" pitchFamily="2" charset="-122"/>
                        <a:cs typeface="Arial" pitchFamily="34" charset="0"/>
                      </a:endParaRPr>
                    </a:p>
                  </a:txBody>
                  <a:tcPr marL="81280" marR="8128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400" b="0" i="0" u="none" strike="noStrike" cap="none" normalizeH="0" baseline="0" smtClean="0">
                          <a:ln>
                            <a:noFill/>
                          </a:ln>
                          <a:solidFill>
                            <a:srgbClr val="000000"/>
                          </a:solidFill>
                          <a:effectLst/>
                          <a:latin typeface="Arial" pitchFamily="34" charset="0"/>
                          <a:ea typeface="SimSun" pitchFamily="2" charset="-122"/>
                          <a:cs typeface="Arial" pitchFamily="34" charset="0"/>
                        </a:rPr>
                        <a:t>NCD deaths (millions)</a:t>
                      </a:r>
                      <a:endParaRPr kumimoji="0" lang="en-US" sz="1400" b="0" i="0" u="none" strike="noStrike" cap="none" normalizeH="0" baseline="0" smtClean="0">
                        <a:ln>
                          <a:noFill/>
                        </a:ln>
                        <a:solidFill>
                          <a:schemeClr val="tx1"/>
                        </a:solidFill>
                        <a:effectLst/>
                        <a:latin typeface="Arial" pitchFamily="34" charset="0"/>
                        <a:ea typeface="SimSun" pitchFamily="2" charset="-122"/>
                        <a:cs typeface="Arial" pitchFamily="34" charset="0"/>
                      </a:endParaRPr>
                    </a:p>
                  </a:txBody>
                  <a:tcPr marL="81280" marR="8128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400" b="0" i="0" u="none" strike="noStrike" cap="none" normalizeH="0" baseline="0" smtClean="0">
                          <a:ln>
                            <a:noFill/>
                          </a:ln>
                          <a:solidFill>
                            <a:srgbClr val="000000"/>
                          </a:solidFill>
                          <a:effectLst/>
                          <a:latin typeface="Arial" pitchFamily="34" charset="0"/>
                          <a:ea typeface="SimSun" pitchFamily="2" charset="-122"/>
                          <a:cs typeface="Arial" pitchFamily="34" charset="0"/>
                        </a:rPr>
                        <a:t>NCD deaths (millions)</a:t>
                      </a:r>
                      <a:endParaRPr kumimoji="0" lang="en-US" sz="1400" b="0" i="0" u="none" strike="noStrike" cap="none" normalizeH="0" baseline="0" smtClean="0">
                        <a:ln>
                          <a:noFill/>
                        </a:ln>
                        <a:solidFill>
                          <a:schemeClr val="tx1"/>
                        </a:solidFill>
                        <a:effectLst/>
                        <a:latin typeface="Arial" pitchFamily="34" charset="0"/>
                        <a:ea typeface="SimSun" pitchFamily="2" charset="-122"/>
                        <a:cs typeface="Arial" pitchFamily="34" charset="0"/>
                      </a:endParaRPr>
                    </a:p>
                  </a:txBody>
                  <a:tcPr marL="81280" marR="8128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400" b="0" i="0" u="none" strike="noStrike" cap="none" normalizeH="0" baseline="0" smtClean="0">
                          <a:ln>
                            <a:noFill/>
                          </a:ln>
                          <a:solidFill>
                            <a:srgbClr val="000000"/>
                          </a:solidFill>
                          <a:effectLst/>
                          <a:latin typeface="Arial" pitchFamily="34" charset="0"/>
                          <a:ea typeface="SimSun" pitchFamily="2" charset="-122"/>
                          <a:cs typeface="Arial" pitchFamily="34" charset="0"/>
                        </a:rPr>
                        <a:t>Trend: Death from infectious disease</a:t>
                      </a:r>
                      <a:endParaRPr kumimoji="0" lang="en-US" sz="1400" b="0" i="0" u="none" strike="noStrike" cap="none" normalizeH="0" baseline="0" smtClean="0">
                        <a:ln>
                          <a:noFill/>
                        </a:ln>
                        <a:solidFill>
                          <a:schemeClr val="tx1"/>
                        </a:solidFill>
                        <a:effectLst/>
                        <a:latin typeface="Arial" pitchFamily="34" charset="0"/>
                        <a:ea typeface="SimSun" pitchFamily="2" charset="-122"/>
                        <a:cs typeface="Arial" pitchFamily="34" charset="0"/>
                      </a:endParaRPr>
                    </a:p>
                  </a:txBody>
                  <a:tcPr marL="81280" marR="8128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400" b="0" i="0" u="none" strike="noStrike" cap="none" normalizeH="0" baseline="0" smtClean="0">
                          <a:ln>
                            <a:noFill/>
                          </a:ln>
                          <a:solidFill>
                            <a:srgbClr val="000000"/>
                          </a:solidFill>
                          <a:effectLst/>
                          <a:latin typeface="Arial" pitchFamily="34" charset="0"/>
                          <a:ea typeface="SimSun" pitchFamily="2" charset="-122"/>
                          <a:cs typeface="Arial" pitchFamily="34" charset="0"/>
                        </a:rPr>
                        <a:t>Trend: Death from NCD</a:t>
                      </a:r>
                      <a:endParaRPr kumimoji="0" lang="en-US" sz="1400" b="0" i="0" u="none" strike="noStrike" cap="none" normalizeH="0" baseline="0" smtClean="0">
                        <a:ln>
                          <a:noFill/>
                        </a:ln>
                        <a:solidFill>
                          <a:schemeClr val="tx1"/>
                        </a:solidFill>
                        <a:effectLst/>
                        <a:latin typeface="Arial" pitchFamily="34" charset="0"/>
                        <a:ea typeface="SimSun" pitchFamily="2" charset="-122"/>
                        <a:cs typeface="Arial" pitchFamily="34" charset="0"/>
                      </a:endParaRPr>
                    </a:p>
                  </a:txBody>
                  <a:tcPr marL="81280" marR="8128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30480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400" b="0" i="0" u="none" strike="noStrike" cap="none" normalizeH="0" baseline="0" smtClean="0">
                          <a:ln>
                            <a:noFill/>
                          </a:ln>
                          <a:solidFill>
                            <a:srgbClr val="000000"/>
                          </a:solidFill>
                          <a:effectLst/>
                          <a:latin typeface="Arial" pitchFamily="34" charset="0"/>
                          <a:ea typeface="SimSun" pitchFamily="2" charset="-122"/>
                          <a:cs typeface="Arial" pitchFamily="34" charset="0"/>
                        </a:rPr>
                        <a:t>Africa</a:t>
                      </a:r>
                      <a:endParaRPr kumimoji="0" lang="en-US" sz="1400" b="0" i="0" u="none" strike="noStrike" cap="none" normalizeH="0" baseline="0" smtClean="0">
                        <a:ln>
                          <a:noFill/>
                        </a:ln>
                        <a:solidFill>
                          <a:schemeClr val="tx1"/>
                        </a:solidFill>
                        <a:effectLst/>
                        <a:latin typeface="Arial" pitchFamily="34" charset="0"/>
                        <a:ea typeface="SimSun" pitchFamily="2" charset="-122"/>
                        <a:cs typeface="Arial" pitchFamily="34" charset="0"/>
                      </a:endParaRPr>
                    </a:p>
                  </a:txBody>
                  <a:tcPr marL="81280" marR="8128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400" b="0" i="0" u="none" strike="noStrike" cap="none" normalizeH="0" baseline="0" smtClean="0">
                          <a:ln>
                            <a:noFill/>
                          </a:ln>
                          <a:solidFill>
                            <a:srgbClr val="000000"/>
                          </a:solidFill>
                          <a:effectLst/>
                          <a:latin typeface="Arial" pitchFamily="34" charset="0"/>
                          <a:ea typeface="SimSun" pitchFamily="2" charset="-122"/>
                          <a:cs typeface="Arial" pitchFamily="34" charset="0"/>
                        </a:rPr>
                        <a:t>10.8</a:t>
                      </a:r>
                      <a:endParaRPr kumimoji="0" lang="en-US" sz="1400" b="0" i="0" u="none" strike="noStrike" cap="none" normalizeH="0" baseline="0" smtClean="0">
                        <a:ln>
                          <a:noFill/>
                        </a:ln>
                        <a:solidFill>
                          <a:schemeClr val="tx1"/>
                        </a:solidFill>
                        <a:effectLst/>
                        <a:latin typeface="Arial" pitchFamily="34" charset="0"/>
                        <a:ea typeface="SimSun" pitchFamily="2" charset="-122"/>
                        <a:cs typeface="Arial" pitchFamily="34" charset="0"/>
                      </a:endParaRPr>
                    </a:p>
                  </a:txBody>
                  <a:tcPr marL="81280" marR="8128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400" b="0" i="0" u="none" strike="noStrike" cap="none" normalizeH="0" baseline="0" smtClean="0">
                          <a:ln>
                            <a:noFill/>
                          </a:ln>
                          <a:solidFill>
                            <a:srgbClr val="000000"/>
                          </a:solidFill>
                          <a:effectLst/>
                          <a:latin typeface="Arial" pitchFamily="34" charset="0"/>
                          <a:ea typeface="SimSun" pitchFamily="2" charset="-122"/>
                          <a:cs typeface="Arial" pitchFamily="34" charset="0"/>
                        </a:rPr>
                        <a:t>2.5</a:t>
                      </a:r>
                      <a:endParaRPr kumimoji="0" lang="en-US" sz="1400" b="0" i="0" u="none" strike="noStrike" cap="none" normalizeH="0" baseline="0" smtClean="0">
                        <a:ln>
                          <a:noFill/>
                        </a:ln>
                        <a:solidFill>
                          <a:schemeClr val="tx1"/>
                        </a:solidFill>
                        <a:effectLst/>
                        <a:latin typeface="Arial" pitchFamily="34" charset="0"/>
                        <a:ea typeface="SimSun" pitchFamily="2" charset="-122"/>
                        <a:cs typeface="Arial" pitchFamily="34" charset="0"/>
                      </a:endParaRPr>
                    </a:p>
                  </a:txBody>
                  <a:tcPr marL="81280" marR="8128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400" b="0" i="0" u="none" strike="noStrike" cap="none" normalizeH="0" baseline="0" smtClean="0">
                          <a:ln>
                            <a:noFill/>
                          </a:ln>
                          <a:solidFill>
                            <a:srgbClr val="000000"/>
                          </a:solidFill>
                          <a:effectLst/>
                          <a:latin typeface="Arial" pitchFamily="34" charset="0"/>
                          <a:ea typeface="SimSun" pitchFamily="2" charset="-122"/>
                          <a:cs typeface="Arial" pitchFamily="34" charset="0"/>
                        </a:rPr>
                        <a:t>28</a:t>
                      </a:r>
                      <a:endParaRPr kumimoji="0" lang="en-US" sz="1400" b="0" i="0" u="none" strike="noStrike" cap="none" normalizeH="0" baseline="0" smtClean="0">
                        <a:ln>
                          <a:noFill/>
                        </a:ln>
                        <a:solidFill>
                          <a:schemeClr val="tx1"/>
                        </a:solidFill>
                        <a:effectLst/>
                        <a:latin typeface="Arial" pitchFamily="34" charset="0"/>
                        <a:ea typeface="SimSun" pitchFamily="2" charset="-122"/>
                        <a:cs typeface="Arial" pitchFamily="34" charset="0"/>
                      </a:endParaRPr>
                    </a:p>
                  </a:txBody>
                  <a:tcPr marL="81280" marR="8128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400" b="0" i="0" u="none" strike="noStrike" cap="none" normalizeH="0" baseline="0" smtClean="0">
                          <a:ln>
                            <a:noFill/>
                          </a:ln>
                          <a:solidFill>
                            <a:srgbClr val="000000"/>
                          </a:solidFill>
                          <a:effectLst/>
                          <a:latin typeface="Arial" pitchFamily="34" charset="0"/>
                          <a:ea typeface="SimSun" pitchFamily="2" charset="-122"/>
                          <a:cs typeface="Arial" pitchFamily="34" charset="0"/>
                        </a:rPr>
                        <a:t>+6%</a:t>
                      </a:r>
                      <a:endParaRPr kumimoji="0" lang="en-US" sz="1400" b="0" i="0" u="none" strike="noStrike" cap="none" normalizeH="0" baseline="0" smtClean="0">
                        <a:ln>
                          <a:noFill/>
                        </a:ln>
                        <a:solidFill>
                          <a:schemeClr val="tx1"/>
                        </a:solidFill>
                        <a:effectLst/>
                        <a:latin typeface="Arial" pitchFamily="34" charset="0"/>
                        <a:ea typeface="SimSun" pitchFamily="2" charset="-122"/>
                        <a:cs typeface="Arial" pitchFamily="34" charset="0"/>
                      </a:endParaRPr>
                    </a:p>
                  </a:txBody>
                  <a:tcPr marL="81280" marR="8128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400" b="0" i="0" u="none" strike="noStrike" cap="none" normalizeH="0" baseline="0" smtClean="0">
                          <a:ln>
                            <a:noFill/>
                          </a:ln>
                          <a:solidFill>
                            <a:srgbClr val="000000"/>
                          </a:solidFill>
                          <a:effectLst/>
                          <a:latin typeface="Arial" pitchFamily="34" charset="0"/>
                          <a:ea typeface="SimSun" pitchFamily="2" charset="-122"/>
                          <a:cs typeface="Arial" pitchFamily="34" charset="0"/>
                        </a:rPr>
                        <a:t>+27%</a:t>
                      </a:r>
                      <a:endParaRPr kumimoji="0" lang="en-US" sz="1400" b="0" i="0" u="none" strike="noStrike" cap="none" normalizeH="0" baseline="0" smtClean="0">
                        <a:ln>
                          <a:noFill/>
                        </a:ln>
                        <a:solidFill>
                          <a:schemeClr val="tx1"/>
                        </a:solidFill>
                        <a:effectLst/>
                        <a:latin typeface="Arial" pitchFamily="34" charset="0"/>
                        <a:ea typeface="SimSun" pitchFamily="2" charset="-122"/>
                        <a:cs typeface="Arial" pitchFamily="34" charset="0"/>
                      </a:endParaRPr>
                    </a:p>
                  </a:txBody>
                  <a:tcPr marL="81280" marR="8128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30480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400" b="0" i="0" u="none" strike="noStrike" cap="none" normalizeH="0" baseline="0" smtClean="0">
                          <a:ln>
                            <a:noFill/>
                          </a:ln>
                          <a:solidFill>
                            <a:srgbClr val="000000"/>
                          </a:solidFill>
                          <a:effectLst/>
                          <a:latin typeface="Arial" pitchFamily="34" charset="0"/>
                          <a:ea typeface="SimSun" pitchFamily="2" charset="-122"/>
                          <a:cs typeface="Arial" pitchFamily="34" charset="0"/>
                        </a:rPr>
                        <a:t>Americas</a:t>
                      </a:r>
                      <a:endParaRPr kumimoji="0" lang="en-US" sz="1400" b="0" i="0" u="none" strike="noStrike" cap="none" normalizeH="0" baseline="0" smtClean="0">
                        <a:ln>
                          <a:noFill/>
                        </a:ln>
                        <a:solidFill>
                          <a:schemeClr val="tx1"/>
                        </a:solidFill>
                        <a:effectLst/>
                        <a:latin typeface="Arial" pitchFamily="34" charset="0"/>
                        <a:ea typeface="SimSun" pitchFamily="2" charset="-122"/>
                        <a:cs typeface="Arial" pitchFamily="34" charset="0"/>
                      </a:endParaRPr>
                    </a:p>
                  </a:txBody>
                  <a:tcPr marL="81280" marR="8128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400" b="0" i="0" u="none" strike="noStrike" cap="none" normalizeH="0" baseline="0" smtClean="0">
                          <a:ln>
                            <a:noFill/>
                          </a:ln>
                          <a:solidFill>
                            <a:srgbClr val="000000"/>
                          </a:solidFill>
                          <a:effectLst/>
                          <a:latin typeface="Arial" pitchFamily="34" charset="0"/>
                          <a:ea typeface="SimSun" pitchFamily="2" charset="-122"/>
                          <a:cs typeface="Arial" pitchFamily="34" charset="0"/>
                        </a:rPr>
                        <a:t>6.2</a:t>
                      </a:r>
                      <a:endParaRPr kumimoji="0" lang="en-US" sz="1400" b="0" i="0" u="none" strike="noStrike" cap="none" normalizeH="0" baseline="0" smtClean="0">
                        <a:ln>
                          <a:noFill/>
                        </a:ln>
                        <a:solidFill>
                          <a:schemeClr val="tx1"/>
                        </a:solidFill>
                        <a:effectLst/>
                        <a:latin typeface="Arial" pitchFamily="34" charset="0"/>
                        <a:ea typeface="SimSun" pitchFamily="2" charset="-122"/>
                        <a:cs typeface="Arial" pitchFamily="34" charset="0"/>
                      </a:endParaRPr>
                    </a:p>
                  </a:txBody>
                  <a:tcPr marL="81280" marR="8128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400" b="0" i="0" u="none" strike="noStrike" cap="none" normalizeH="0" baseline="0" smtClean="0">
                          <a:ln>
                            <a:noFill/>
                          </a:ln>
                          <a:solidFill>
                            <a:srgbClr val="000000"/>
                          </a:solidFill>
                          <a:effectLst/>
                          <a:latin typeface="Arial" pitchFamily="34" charset="0"/>
                          <a:ea typeface="SimSun" pitchFamily="2" charset="-122"/>
                          <a:cs typeface="Arial" pitchFamily="34" charset="0"/>
                        </a:rPr>
                        <a:t>4.8</a:t>
                      </a:r>
                      <a:endParaRPr kumimoji="0" lang="en-US" sz="1400" b="0" i="0" u="none" strike="noStrike" cap="none" normalizeH="0" baseline="0" smtClean="0">
                        <a:ln>
                          <a:noFill/>
                        </a:ln>
                        <a:solidFill>
                          <a:schemeClr val="tx1"/>
                        </a:solidFill>
                        <a:effectLst/>
                        <a:latin typeface="Arial" pitchFamily="34" charset="0"/>
                        <a:ea typeface="SimSun" pitchFamily="2" charset="-122"/>
                        <a:cs typeface="Arial" pitchFamily="34" charset="0"/>
                      </a:endParaRPr>
                    </a:p>
                  </a:txBody>
                  <a:tcPr marL="81280" marR="8128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400" b="0" i="0" u="none" strike="noStrike" cap="none" normalizeH="0" baseline="0" smtClean="0">
                          <a:ln>
                            <a:noFill/>
                          </a:ln>
                          <a:solidFill>
                            <a:srgbClr val="000000"/>
                          </a:solidFill>
                          <a:effectLst/>
                          <a:latin typeface="Arial" pitchFamily="34" charset="0"/>
                          <a:ea typeface="SimSun" pitchFamily="2" charset="-122"/>
                          <a:cs typeface="Arial" pitchFamily="34" charset="0"/>
                        </a:rPr>
                        <a:t>53</a:t>
                      </a:r>
                      <a:endParaRPr kumimoji="0" lang="en-US" sz="1400" b="0" i="0" u="none" strike="noStrike" cap="none" normalizeH="0" baseline="0" smtClean="0">
                        <a:ln>
                          <a:noFill/>
                        </a:ln>
                        <a:solidFill>
                          <a:schemeClr val="tx1"/>
                        </a:solidFill>
                        <a:effectLst/>
                        <a:latin typeface="Arial" pitchFamily="34" charset="0"/>
                        <a:ea typeface="SimSun" pitchFamily="2" charset="-122"/>
                        <a:cs typeface="Arial" pitchFamily="34" charset="0"/>
                      </a:endParaRPr>
                    </a:p>
                  </a:txBody>
                  <a:tcPr marL="81280" marR="8128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400" b="0" i="0" u="none" strike="noStrike" cap="none" normalizeH="0" baseline="0" smtClean="0">
                          <a:ln>
                            <a:noFill/>
                          </a:ln>
                          <a:solidFill>
                            <a:srgbClr val="000000"/>
                          </a:solidFill>
                          <a:effectLst/>
                          <a:latin typeface="Arial" pitchFamily="34" charset="0"/>
                          <a:ea typeface="SimSun" pitchFamily="2" charset="-122"/>
                          <a:cs typeface="Arial" pitchFamily="34" charset="0"/>
                        </a:rPr>
                        <a:t>-8%</a:t>
                      </a:r>
                      <a:endParaRPr kumimoji="0" lang="en-US" sz="1400" b="0" i="0" u="none" strike="noStrike" cap="none" normalizeH="0" baseline="0" smtClean="0">
                        <a:ln>
                          <a:noFill/>
                        </a:ln>
                        <a:solidFill>
                          <a:schemeClr val="tx1"/>
                        </a:solidFill>
                        <a:effectLst/>
                        <a:latin typeface="Arial" pitchFamily="34" charset="0"/>
                        <a:ea typeface="SimSun" pitchFamily="2" charset="-122"/>
                        <a:cs typeface="Arial" pitchFamily="34" charset="0"/>
                      </a:endParaRPr>
                    </a:p>
                  </a:txBody>
                  <a:tcPr marL="81280" marR="8128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400" b="0" i="0" u="none" strike="noStrike" cap="none" normalizeH="0" baseline="0" smtClean="0">
                          <a:ln>
                            <a:noFill/>
                          </a:ln>
                          <a:solidFill>
                            <a:srgbClr val="000000"/>
                          </a:solidFill>
                          <a:effectLst/>
                          <a:latin typeface="Arial" pitchFamily="34" charset="0"/>
                          <a:ea typeface="SimSun" pitchFamily="2" charset="-122"/>
                          <a:cs typeface="Arial" pitchFamily="34" charset="0"/>
                        </a:rPr>
                        <a:t>+17%</a:t>
                      </a:r>
                      <a:endParaRPr kumimoji="0" lang="en-US" sz="1400" b="0" i="0" u="none" strike="noStrike" cap="none" normalizeH="0" baseline="0" smtClean="0">
                        <a:ln>
                          <a:noFill/>
                        </a:ln>
                        <a:solidFill>
                          <a:schemeClr val="tx1"/>
                        </a:solidFill>
                        <a:effectLst/>
                        <a:latin typeface="Arial" pitchFamily="34" charset="0"/>
                        <a:ea typeface="SimSun" pitchFamily="2" charset="-122"/>
                        <a:cs typeface="Arial" pitchFamily="34" charset="0"/>
                      </a:endParaRPr>
                    </a:p>
                  </a:txBody>
                  <a:tcPr marL="81280" marR="8128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517525">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400" b="0" i="0" u="none" strike="noStrike" cap="none" normalizeH="0" baseline="0" smtClean="0">
                          <a:ln>
                            <a:noFill/>
                          </a:ln>
                          <a:solidFill>
                            <a:srgbClr val="000000"/>
                          </a:solidFill>
                          <a:effectLst/>
                          <a:latin typeface="Arial" pitchFamily="34" charset="0"/>
                          <a:ea typeface="SimSun" pitchFamily="2" charset="-122"/>
                          <a:cs typeface="Arial" pitchFamily="34" charset="0"/>
                        </a:rPr>
                        <a:t>Eastern Mediterranean</a:t>
                      </a:r>
                      <a:endParaRPr kumimoji="0" lang="en-US" sz="1400" b="0" i="0" u="none" strike="noStrike" cap="none" normalizeH="0" baseline="0" smtClean="0">
                        <a:ln>
                          <a:noFill/>
                        </a:ln>
                        <a:solidFill>
                          <a:schemeClr val="tx1"/>
                        </a:solidFill>
                        <a:effectLst/>
                        <a:latin typeface="Arial" pitchFamily="34" charset="0"/>
                        <a:ea typeface="SimSun" pitchFamily="2" charset="-122"/>
                        <a:cs typeface="Arial" pitchFamily="34" charset="0"/>
                      </a:endParaRPr>
                    </a:p>
                  </a:txBody>
                  <a:tcPr marL="81280" marR="8128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400" b="0" i="0" u="none" strike="noStrike" cap="none" normalizeH="0" baseline="0" smtClean="0">
                          <a:ln>
                            <a:noFill/>
                          </a:ln>
                          <a:solidFill>
                            <a:srgbClr val="000000"/>
                          </a:solidFill>
                          <a:effectLst/>
                          <a:latin typeface="Arial" pitchFamily="34" charset="0"/>
                          <a:ea typeface="SimSun" pitchFamily="2" charset="-122"/>
                          <a:cs typeface="Arial" pitchFamily="34" charset="0"/>
                        </a:rPr>
                        <a:t>4.3</a:t>
                      </a:r>
                      <a:endParaRPr kumimoji="0" lang="en-US" sz="1400" b="0" i="0" u="none" strike="noStrike" cap="none" normalizeH="0" baseline="0" smtClean="0">
                        <a:ln>
                          <a:noFill/>
                        </a:ln>
                        <a:solidFill>
                          <a:schemeClr val="tx1"/>
                        </a:solidFill>
                        <a:effectLst/>
                        <a:latin typeface="Arial" pitchFamily="34" charset="0"/>
                        <a:ea typeface="SimSun" pitchFamily="2" charset="-122"/>
                        <a:cs typeface="Arial" pitchFamily="34" charset="0"/>
                      </a:endParaRPr>
                    </a:p>
                  </a:txBody>
                  <a:tcPr marL="81280" marR="8128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400" b="0" i="0" u="none" strike="noStrike" cap="none" normalizeH="0" baseline="0" smtClean="0">
                          <a:ln>
                            <a:noFill/>
                          </a:ln>
                          <a:solidFill>
                            <a:srgbClr val="000000"/>
                          </a:solidFill>
                          <a:effectLst/>
                          <a:latin typeface="Arial" pitchFamily="34" charset="0"/>
                          <a:ea typeface="SimSun" pitchFamily="2" charset="-122"/>
                          <a:cs typeface="Arial" pitchFamily="34" charset="0"/>
                        </a:rPr>
                        <a:t>2.2</a:t>
                      </a:r>
                      <a:endParaRPr kumimoji="0" lang="en-US" sz="1400" b="0" i="0" u="none" strike="noStrike" cap="none" normalizeH="0" baseline="0" smtClean="0">
                        <a:ln>
                          <a:noFill/>
                        </a:ln>
                        <a:solidFill>
                          <a:schemeClr val="tx1"/>
                        </a:solidFill>
                        <a:effectLst/>
                        <a:latin typeface="Arial" pitchFamily="34" charset="0"/>
                        <a:ea typeface="SimSun" pitchFamily="2" charset="-122"/>
                        <a:cs typeface="Arial" pitchFamily="34" charset="0"/>
                      </a:endParaRPr>
                    </a:p>
                  </a:txBody>
                  <a:tcPr marL="81280" marR="8128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400" b="0" i="0" u="none" strike="noStrike" cap="none" normalizeH="0" baseline="0" smtClean="0">
                          <a:ln>
                            <a:noFill/>
                          </a:ln>
                          <a:solidFill>
                            <a:srgbClr val="000000"/>
                          </a:solidFill>
                          <a:effectLst/>
                          <a:latin typeface="Arial" pitchFamily="34" charset="0"/>
                          <a:ea typeface="SimSun" pitchFamily="2" charset="-122"/>
                          <a:cs typeface="Arial" pitchFamily="34" charset="0"/>
                        </a:rPr>
                        <a:t>25</a:t>
                      </a:r>
                      <a:endParaRPr kumimoji="0" lang="en-US" sz="1400" b="0" i="0" u="none" strike="noStrike" cap="none" normalizeH="0" baseline="0" smtClean="0">
                        <a:ln>
                          <a:noFill/>
                        </a:ln>
                        <a:solidFill>
                          <a:schemeClr val="tx1"/>
                        </a:solidFill>
                        <a:effectLst/>
                        <a:latin typeface="Arial" pitchFamily="34" charset="0"/>
                        <a:ea typeface="SimSun" pitchFamily="2" charset="-122"/>
                        <a:cs typeface="Arial" pitchFamily="34" charset="0"/>
                      </a:endParaRPr>
                    </a:p>
                  </a:txBody>
                  <a:tcPr marL="81280" marR="8128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400" b="0" i="0" u="none" strike="noStrike" cap="none" normalizeH="0" baseline="0" smtClean="0">
                          <a:ln>
                            <a:noFill/>
                          </a:ln>
                          <a:solidFill>
                            <a:srgbClr val="000000"/>
                          </a:solidFill>
                          <a:effectLst/>
                          <a:latin typeface="Arial" pitchFamily="34" charset="0"/>
                          <a:ea typeface="SimSun" pitchFamily="2" charset="-122"/>
                          <a:cs typeface="Arial" pitchFamily="34" charset="0"/>
                        </a:rPr>
                        <a:t>-10%</a:t>
                      </a:r>
                      <a:endParaRPr kumimoji="0" lang="en-US" sz="1400" b="0" i="0" u="none" strike="noStrike" cap="none" normalizeH="0" baseline="0" smtClean="0">
                        <a:ln>
                          <a:noFill/>
                        </a:ln>
                        <a:solidFill>
                          <a:schemeClr val="tx1"/>
                        </a:solidFill>
                        <a:effectLst/>
                        <a:latin typeface="Arial" pitchFamily="34" charset="0"/>
                        <a:ea typeface="SimSun" pitchFamily="2" charset="-122"/>
                        <a:cs typeface="Arial" pitchFamily="34" charset="0"/>
                      </a:endParaRPr>
                    </a:p>
                  </a:txBody>
                  <a:tcPr marL="81280" marR="8128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400" b="0" i="0" u="none" strike="noStrike" cap="none" normalizeH="0" baseline="0" smtClean="0">
                          <a:ln>
                            <a:noFill/>
                          </a:ln>
                          <a:solidFill>
                            <a:srgbClr val="000000"/>
                          </a:solidFill>
                          <a:effectLst/>
                          <a:latin typeface="Arial" pitchFamily="34" charset="0"/>
                          <a:ea typeface="SimSun" pitchFamily="2" charset="-122"/>
                          <a:cs typeface="Arial" pitchFamily="34" charset="0"/>
                        </a:rPr>
                        <a:t>+25%</a:t>
                      </a:r>
                      <a:endParaRPr kumimoji="0" lang="en-US" sz="1400" b="0" i="0" u="none" strike="noStrike" cap="none" normalizeH="0" baseline="0" smtClean="0">
                        <a:ln>
                          <a:noFill/>
                        </a:ln>
                        <a:solidFill>
                          <a:schemeClr val="tx1"/>
                        </a:solidFill>
                        <a:effectLst/>
                        <a:latin typeface="Arial" pitchFamily="34" charset="0"/>
                        <a:ea typeface="SimSun" pitchFamily="2" charset="-122"/>
                        <a:cs typeface="Arial" pitchFamily="34" charset="0"/>
                      </a:endParaRPr>
                    </a:p>
                  </a:txBody>
                  <a:tcPr marL="81280" marR="8128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30480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400" b="0" i="0" u="none" strike="noStrike" cap="none" normalizeH="0" baseline="0" smtClean="0">
                          <a:ln>
                            <a:noFill/>
                          </a:ln>
                          <a:solidFill>
                            <a:srgbClr val="000000"/>
                          </a:solidFill>
                          <a:effectLst/>
                          <a:latin typeface="Arial" pitchFamily="34" charset="0"/>
                          <a:ea typeface="SimSun" pitchFamily="2" charset="-122"/>
                          <a:cs typeface="Arial" pitchFamily="34" charset="0"/>
                        </a:rPr>
                        <a:t>Europe</a:t>
                      </a:r>
                      <a:endParaRPr kumimoji="0" lang="en-US" sz="1400" b="0" i="0" u="none" strike="noStrike" cap="none" normalizeH="0" baseline="0" smtClean="0">
                        <a:ln>
                          <a:noFill/>
                        </a:ln>
                        <a:solidFill>
                          <a:schemeClr val="tx1"/>
                        </a:solidFill>
                        <a:effectLst/>
                        <a:latin typeface="Arial" pitchFamily="34" charset="0"/>
                        <a:ea typeface="SimSun" pitchFamily="2" charset="-122"/>
                        <a:cs typeface="Arial" pitchFamily="34" charset="0"/>
                      </a:endParaRPr>
                    </a:p>
                  </a:txBody>
                  <a:tcPr marL="81280" marR="8128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400" b="0" i="0" u="none" strike="noStrike" cap="none" normalizeH="0" baseline="0" smtClean="0">
                          <a:ln>
                            <a:noFill/>
                          </a:ln>
                          <a:solidFill>
                            <a:srgbClr val="000000"/>
                          </a:solidFill>
                          <a:effectLst/>
                          <a:latin typeface="Arial" pitchFamily="34" charset="0"/>
                          <a:ea typeface="SimSun" pitchFamily="2" charset="-122"/>
                          <a:cs typeface="Arial" pitchFamily="34" charset="0"/>
                        </a:rPr>
                        <a:t>9.8</a:t>
                      </a:r>
                      <a:endParaRPr kumimoji="0" lang="en-US" sz="1400" b="0" i="0" u="none" strike="noStrike" cap="none" normalizeH="0" baseline="0" smtClean="0">
                        <a:ln>
                          <a:noFill/>
                        </a:ln>
                        <a:solidFill>
                          <a:schemeClr val="tx1"/>
                        </a:solidFill>
                        <a:effectLst/>
                        <a:latin typeface="Arial" pitchFamily="34" charset="0"/>
                        <a:ea typeface="SimSun" pitchFamily="2" charset="-122"/>
                        <a:cs typeface="Arial" pitchFamily="34" charset="0"/>
                      </a:endParaRPr>
                    </a:p>
                  </a:txBody>
                  <a:tcPr marL="81280" marR="8128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400" b="0" i="0" u="none" strike="noStrike" cap="none" normalizeH="0" baseline="0" smtClean="0">
                          <a:ln>
                            <a:noFill/>
                          </a:ln>
                          <a:solidFill>
                            <a:srgbClr val="000000"/>
                          </a:solidFill>
                          <a:effectLst/>
                          <a:latin typeface="Arial" pitchFamily="34" charset="0"/>
                          <a:ea typeface="SimSun" pitchFamily="2" charset="-122"/>
                          <a:cs typeface="Arial" pitchFamily="34" charset="0"/>
                        </a:rPr>
                        <a:t>8.5</a:t>
                      </a:r>
                      <a:endParaRPr kumimoji="0" lang="en-US" sz="1400" b="0" i="0" u="none" strike="noStrike" cap="none" normalizeH="0" baseline="0" smtClean="0">
                        <a:ln>
                          <a:noFill/>
                        </a:ln>
                        <a:solidFill>
                          <a:schemeClr val="tx1"/>
                        </a:solidFill>
                        <a:effectLst/>
                        <a:latin typeface="Arial" pitchFamily="34" charset="0"/>
                        <a:ea typeface="SimSun" pitchFamily="2" charset="-122"/>
                        <a:cs typeface="Arial" pitchFamily="34" charset="0"/>
                      </a:endParaRPr>
                    </a:p>
                  </a:txBody>
                  <a:tcPr marL="81280" marR="8128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400" b="0" i="0" u="none" strike="noStrike" cap="none" normalizeH="0" baseline="0" smtClean="0">
                          <a:ln>
                            <a:noFill/>
                          </a:ln>
                          <a:solidFill>
                            <a:srgbClr val="000000"/>
                          </a:solidFill>
                          <a:effectLst/>
                          <a:latin typeface="Arial" pitchFamily="34" charset="0"/>
                          <a:ea typeface="SimSun" pitchFamily="2" charset="-122"/>
                          <a:cs typeface="Arial" pitchFamily="34" charset="0"/>
                        </a:rPr>
                        <a:t>88</a:t>
                      </a:r>
                      <a:endParaRPr kumimoji="0" lang="en-US" sz="1400" b="0" i="0" u="none" strike="noStrike" cap="none" normalizeH="0" baseline="0" smtClean="0">
                        <a:ln>
                          <a:noFill/>
                        </a:ln>
                        <a:solidFill>
                          <a:schemeClr val="tx1"/>
                        </a:solidFill>
                        <a:effectLst/>
                        <a:latin typeface="Arial" pitchFamily="34" charset="0"/>
                        <a:ea typeface="SimSun" pitchFamily="2" charset="-122"/>
                        <a:cs typeface="Arial" pitchFamily="34" charset="0"/>
                      </a:endParaRPr>
                    </a:p>
                  </a:txBody>
                  <a:tcPr marL="81280" marR="8128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400" b="0" i="0" u="none" strike="noStrike" cap="none" normalizeH="0" baseline="0" smtClean="0">
                          <a:ln>
                            <a:noFill/>
                          </a:ln>
                          <a:solidFill>
                            <a:srgbClr val="000000"/>
                          </a:solidFill>
                          <a:effectLst/>
                          <a:latin typeface="Arial" pitchFamily="34" charset="0"/>
                          <a:ea typeface="SimSun" pitchFamily="2" charset="-122"/>
                          <a:cs typeface="Arial" pitchFamily="34" charset="0"/>
                        </a:rPr>
                        <a:t>+7%</a:t>
                      </a:r>
                      <a:endParaRPr kumimoji="0" lang="en-US" sz="1400" b="0" i="0" u="none" strike="noStrike" cap="none" normalizeH="0" baseline="0" smtClean="0">
                        <a:ln>
                          <a:noFill/>
                        </a:ln>
                        <a:solidFill>
                          <a:schemeClr val="tx1"/>
                        </a:solidFill>
                        <a:effectLst/>
                        <a:latin typeface="Arial" pitchFamily="34" charset="0"/>
                        <a:ea typeface="SimSun" pitchFamily="2" charset="-122"/>
                        <a:cs typeface="Arial" pitchFamily="34" charset="0"/>
                      </a:endParaRPr>
                    </a:p>
                  </a:txBody>
                  <a:tcPr marL="81280" marR="8128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400" b="0" i="0" u="none" strike="noStrike" cap="none" normalizeH="0" baseline="0" smtClean="0">
                          <a:ln>
                            <a:noFill/>
                          </a:ln>
                          <a:solidFill>
                            <a:srgbClr val="000000"/>
                          </a:solidFill>
                          <a:effectLst/>
                          <a:latin typeface="Arial" pitchFamily="34" charset="0"/>
                          <a:ea typeface="SimSun" pitchFamily="2" charset="-122"/>
                          <a:cs typeface="Arial" pitchFamily="34" charset="0"/>
                        </a:rPr>
                        <a:t>+4%</a:t>
                      </a:r>
                      <a:endParaRPr kumimoji="0" lang="en-US" sz="1400" b="0" i="0" u="none" strike="noStrike" cap="none" normalizeH="0" baseline="0" smtClean="0">
                        <a:ln>
                          <a:noFill/>
                        </a:ln>
                        <a:solidFill>
                          <a:schemeClr val="tx1"/>
                        </a:solidFill>
                        <a:effectLst/>
                        <a:latin typeface="Arial" pitchFamily="34" charset="0"/>
                        <a:ea typeface="SimSun" pitchFamily="2" charset="-122"/>
                        <a:cs typeface="Arial" pitchFamily="34" charset="0"/>
                      </a:endParaRPr>
                    </a:p>
                  </a:txBody>
                  <a:tcPr marL="81280" marR="8128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30480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400" b="0" i="0" u="none" strike="noStrike" cap="none" normalizeH="0" baseline="0" smtClean="0">
                          <a:ln>
                            <a:noFill/>
                          </a:ln>
                          <a:solidFill>
                            <a:srgbClr val="000000"/>
                          </a:solidFill>
                          <a:effectLst/>
                          <a:latin typeface="Arial" pitchFamily="34" charset="0"/>
                          <a:ea typeface="SimSun" pitchFamily="2" charset="-122"/>
                          <a:cs typeface="Arial" pitchFamily="34" charset="0"/>
                        </a:rPr>
                        <a:t>South-East Asia</a:t>
                      </a:r>
                      <a:endParaRPr kumimoji="0" lang="en-US" sz="1400" b="0" i="0" u="none" strike="noStrike" cap="none" normalizeH="0" baseline="0" smtClean="0">
                        <a:ln>
                          <a:noFill/>
                        </a:ln>
                        <a:solidFill>
                          <a:schemeClr val="tx1"/>
                        </a:solidFill>
                        <a:effectLst/>
                        <a:latin typeface="Arial" pitchFamily="34" charset="0"/>
                        <a:ea typeface="SimSun" pitchFamily="2" charset="-122"/>
                        <a:cs typeface="Arial" pitchFamily="34" charset="0"/>
                      </a:endParaRPr>
                    </a:p>
                  </a:txBody>
                  <a:tcPr marL="81280" marR="8128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400" b="0" i="0" u="none" strike="noStrike" cap="none" normalizeH="0" baseline="0" smtClean="0">
                          <a:ln>
                            <a:noFill/>
                          </a:ln>
                          <a:solidFill>
                            <a:srgbClr val="000000"/>
                          </a:solidFill>
                          <a:effectLst/>
                          <a:latin typeface="Arial" pitchFamily="34" charset="0"/>
                          <a:ea typeface="SimSun" pitchFamily="2" charset="-122"/>
                          <a:cs typeface="Arial" pitchFamily="34" charset="0"/>
                        </a:rPr>
                        <a:t>14.7</a:t>
                      </a:r>
                      <a:endParaRPr kumimoji="0" lang="en-US" sz="1400" b="0" i="0" u="none" strike="noStrike" cap="none" normalizeH="0" baseline="0" smtClean="0">
                        <a:ln>
                          <a:noFill/>
                        </a:ln>
                        <a:solidFill>
                          <a:schemeClr val="tx1"/>
                        </a:solidFill>
                        <a:effectLst/>
                        <a:latin typeface="Arial" pitchFamily="34" charset="0"/>
                        <a:ea typeface="SimSun" pitchFamily="2" charset="-122"/>
                        <a:cs typeface="Arial" pitchFamily="34" charset="0"/>
                      </a:endParaRPr>
                    </a:p>
                  </a:txBody>
                  <a:tcPr marL="81280" marR="8128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400" b="0" i="0" u="none" strike="noStrike" cap="none" normalizeH="0" baseline="0" smtClean="0">
                          <a:ln>
                            <a:noFill/>
                          </a:ln>
                          <a:solidFill>
                            <a:srgbClr val="000000"/>
                          </a:solidFill>
                          <a:effectLst/>
                          <a:latin typeface="Arial" pitchFamily="34" charset="0"/>
                          <a:ea typeface="SimSun" pitchFamily="2" charset="-122"/>
                          <a:cs typeface="Arial" pitchFamily="34" charset="0"/>
                        </a:rPr>
                        <a:t>8.0</a:t>
                      </a:r>
                      <a:endParaRPr kumimoji="0" lang="en-US" sz="1400" b="0" i="0" u="none" strike="noStrike" cap="none" normalizeH="0" baseline="0" smtClean="0">
                        <a:ln>
                          <a:noFill/>
                        </a:ln>
                        <a:solidFill>
                          <a:schemeClr val="tx1"/>
                        </a:solidFill>
                        <a:effectLst/>
                        <a:latin typeface="Arial" pitchFamily="34" charset="0"/>
                        <a:ea typeface="SimSun" pitchFamily="2" charset="-122"/>
                        <a:cs typeface="Arial" pitchFamily="34" charset="0"/>
                      </a:endParaRPr>
                    </a:p>
                  </a:txBody>
                  <a:tcPr marL="81280" marR="8128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400" b="0" i="0" u="none" strike="noStrike" cap="none" normalizeH="0" baseline="0" smtClean="0">
                          <a:ln>
                            <a:noFill/>
                          </a:ln>
                          <a:solidFill>
                            <a:srgbClr val="000000"/>
                          </a:solidFill>
                          <a:effectLst/>
                          <a:latin typeface="Arial" pitchFamily="34" charset="0"/>
                          <a:ea typeface="SimSun" pitchFamily="2" charset="-122"/>
                          <a:cs typeface="Arial" pitchFamily="34" charset="0"/>
                        </a:rPr>
                        <a:t>89</a:t>
                      </a:r>
                      <a:endParaRPr kumimoji="0" lang="en-US" sz="1400" b="0" i="0" u="none" strike="noStrike" cap="none" normalizeH="0" baseline="0" smtClean="0">
                        <a:ln>
                          <a:noFill/>
                        </a:ln>
                        <a:solidFill>
                          <a:schemeClr val="tx1"/>
                        </a:solidFill>
                        <a:effectLst/>
                        <a:latin typeface="Arial" pitchFamily="34" charset="0"/>
                        <a:ea typeface="SimSun" pitchFamily="2" charset="-122"/>
                        <a:cs typeface="Arial" pitchFamily="34" charset="0"/>
                      </a:endParaRPr>
                    </a:p>
                  </a:txBody>
                  <a:tcPr marL="81280" marR="8128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400" b="0" i="0" u="none" strike="noStrike" cap="none" normalizeH="0" baseline="0" smtClean="0">
                          <a:ln>
                            <a:noFill/>
                          </a:ln>
                          <a:solidFill>
                            <a:srgbClr val="000000"/>
                          </a:solidFill>
                          <a:effectLst/>
                          <a:latin typeface="Arial" pitchFamily="34" charset="0"/>
                          <a:ea typeface="SimSun" pitchFamily="2" charset="-122"/>
                          <a:cs typeface="Arial" pitchFamily="34" charset="0"/>
                        </a:rPr>
                        <a:t>-16%</a:t>
                      </a:r>
                      <a:endParaRPr kumimoji="0" lang="en-US" sz="1400" b="0" i="0" u="none" strike="noStrike" cap="none" normalizeH="0" baseline="0" smtClean="0">
                        <a:ln>
                          <a:noFill/>
                        </a:ln>
                        <a:solidFill>
                          <a:schemeClr val="tx1"/>
                        </a:solidFill>
                        <a:effectLst/>
                        <a:latin typeface="Arial" pitchFamily="34" charset="0"/>
                        <a:ea typeface="SimSun" pitchFamily="2" charset="-122"/>
                        <a:cs typeface="Arial" pitchFamily="34" charset="0"/>
                      </a:endParaRPr>
                    </a:p>
                  </a:txBody>
                  <a:tcPr marL="81280" marR="8128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400" b="0" i="0" u="none" strike="noStrike" cap="none" normalizeH="0" baseline="0" smtClean="0">
                          <a:ln>
                            <a:noFill/>
                          </a:ln>
                          <a:solidFill>
                            <a:srgbClr val="000000"/>
                          </a:solidFill>
                          <a:effectLst/>
                          <a:latin typeface="Arial" pitchFamily="34" charset="0"/>
                          <a:ea typeface="SimSun" pitchFamily="2" charset="-122"/>
                          <a:cs typeface="Arial" pitchFamily="34" charset="0"/>
                        </a:rPr>
                        <a:t>+21%</a:t>
                      </a:r>
                      <a:endParaRPr kumimoji="0" lang="en-US" sz="1400" b="0" i="0" u="none" strike="noStrike" cap="none" normalizeH="0" baseline="0" smtClean="0">
                        <a:ln>
                          <a:noFill/>
                        </a:ln>
                        <a:solidFill>
                          <a:schemeClr val="tx1"/>
                        </a:solidFill>
                        <a:effectLst/>
                        <a:latin typeface="Arial" pitchFamily="34" charset="0"/>
                        <a:ea typeface="SimSun" pitchFamily="2" charset="-122"/>
                        <a:cs typeface="Arial" pitchFamily="34" charset="0"/>
                      </a:endParaRPr>
                    </a:p>
                  </a:txBody>
                  <a:tcPr marL="81280" marR="8128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30480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400" b="0" i="0" u="none" strike="noStrike" cap="none" normalizeH="0" baseline="0" smtClean="0">
                          <a:ln>
                            <a:noFill/>
                          </a:ln>
                          <a:solidFill>
                            <a:srgbClr val="000000"/>
                          </a:solidFill>
                          <a:effectLst/>
                          <a:latin typeface="Arial" pitchFamily="34" charset="0"/>
                          <a:ea typeface="SimSun" pitchFamily="2" charset="-122"/>
                          <a:cs typeface="Arial" pitchFamily="34" charset="0"/>
                        </a:rPr>
                        <a:t>Western Pacific</a:t>
                      </a:r>
                      <a:endParaRPr kumimoji="0" lang="en-US" sz="1400" b="0" i="0" u="none" strike="noStrike" cap="none" normalizeH="0" baseline="0" smtClean="0">
                        <a:ln>
                          <a:noFill/>
                        </a:ln>
                        <a:solidFill>
                          <a:schemeClr val="tx1"/>
                        </a:solidFill>
                        <a:effectLst/>
                        <a:latin typeface="Arial" pitchFamily="34" charset="0"/>
                        <a:ea typeface="SimSun" pitchFamily="2" charset="-122"/>
                        <a:cs typeface="Arial" pitchFamily="34" charset="0"/>
                      </a:endParaRPr>
                    </a:p>
                  </a:txBody>
                  <a:tcPr marL="81280" marR="8128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400" b="0" i="0" u="none" strike="noStrike" cap="none" normalizeH="0" baseline="0" smtClean="0">
                          <a:ln>
                            <a:noFill/>
                          </a:ln>
                          <a:solidFill>
                            <a:srgbClr val="000000"/>
                          </a:solidFill>
                          <a:effectLst/>
                          <a:latin typeface="Arial" pitchFamily="34" charset="0"/>
                          <a:ea typeface="SimSun" pitchFamily="2" charset="-122"/>
                          <a:cs typeface="Arial" pitchFamily="34" charset="0"/>
                        </a:rPr>
                        <a:t>12.4</a:t>
                      </a:r>
                      <a:endParaRPr kumimoji="0" lang="en-US" sz="1400" b="0" i="0" u="none" strike="noStrike" cap="none" normalizeH="0" baseline="0" smtClean="0">
                        <a:ln>
                          <a:noFill/>
                        </a:ln>
                        <a:solidFill>
                          <a:schemeClr val="tx1"/>
                        </a:solidFill>
                        <a:effectLst/>
                        <a:latin typeface="Arial" pitchFamily="34" charset="0"/>
                        <a:ea typeface="SimSun" pitchFamily="2" charset="-122"/>
                        <a:cs typeface="Arial" pitchFamily="34" charset="0"/>
                      </a:endParaRPr>
                    </a:p>
                  </a:txBody>
                  <a:tcPr marL="81280" marR="8128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400" b="0" i="0" u="none" strike="noStrike" cap="none" normalizeH="0" baseline="0" smtClean="0">
                          <a:ln>
                            <a:noFill/>
                          </a:ln>
                          <a:solidFill>
                            <a:srgbClr val="000000"/>
                          </a:solidFill>
                          <a:effectLst/>
                          <a:latin typeface="Arial" pitchFamily="34" charset="0"/>
                          <a:ea typeface="SimSun" pitchFamily="2" charset="-122"/>
                          <a:cs typeface="Arial" pitchFamily="34" charset="0"/>
                        </a:rPr>
                        <a:t>9.7</a:t>
                      </a:r>
                      <a:endParaRPr kumimoji="0" lang="en-US" sz="1400" b="0" i="0" u="none" strike="noStrike" cap="none" normalizeH="0" baseline="0" smtClean="0">
                        <a:ln>
                          <a:noFill/>
                        </a:ln>
                        <a:solidFill>
                          <a:schemeClr val="tx1"/>
                        </a:solidFill>
                        <a:effectLst/>
                        <a:latin typeface="Arial" pitchFamily="34" charset="0"/>
                        <a:ea typeface="SimSun" pitchFamily="2" charset="-122"/>
                        <a:cs typeface="Arial" pitchFamily="34" charset="0"/>
                      </a:endParaRPr>
                    </a:p>
                  </a:txBody>
                  <a:tcPr marL="81280" marR="8128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400" b="0" i="0" u="none" strike="noStrike" cap="none" normalizeH="0" baseline="0" smtClean="0">
                          <a:ln>
                            <a:noFill/>
                          </a:ln>
                          <a:solidFill>
                            <a:srgbClr val="000000"/>
                          </a:solidFill>
                          <a:effectLst/>
                          <a:latin typeface="Arial" pitchFamily="34" charset="0"/>
                          <a:ea typeface="SimSun" pitchFamily="2" charset="-122"/>
                          <a:cs typeface="Arial" pitchFamily="34" charset="0"/>
                        </a:rPr>
                        <a:t>105</a:t>
                      </a:r>
                      <a:endParaRPr kumimoji="0" lang="en-US" sz="1400" b="0" i="0" u="none" strike="noStrike" cap="none" normalizeH="0" baseline="0" smtClean="0">
                        <a:ln>
                          <a:noFill/>
                        </a:ln>
                        <a:solidFill>
                          <a:schemeClr val="tx1"/>
                        </a:solidFill>
                        <a:effectLst/>
                        <a:latin typeface="Arial" pitchFamily="34" charset="0"/>
                        <a:ea typeface="SimSun" pitchFamily="2" charset="-122"/>
                        <a:cs typeface="Arial" pitchFamily="34" charset="0"/>
                      </a:endParaRPr>
                    </a:p>
                  </a:txBody>
                  <a:tcPr marL="81280" marR="8128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400" b="0" i="0" u="none" strike="noStrike" cap="none" normalizeH="0" baseline="0" smtClean="0">
                          <a:ln>
                            <a:noFill/>
                          </a:ln>
                          <a:solidFill>
                            <a:srgbClr val="000000"/>
                          </a:solidFill>
                          <a:effectLst/>
                          <a:latin typeface="Arial" pitchFamily="34" charset="0"/>
                          <a:ea typeface="SimSun" pitchFamily="2" charset="-122"/>
                          <a:cs typeface="Arial" pitchFamily="34" charset="0"/>
                        </a:rPr>
                        <a:t>+1</a:t>
                      </a:r>
                      <a:endParaRPr kumimoji="0" lang="en-US" sz="1400" b="0" i="0" u="none" strike="noStrike" cap="none" normalizeH="0" baseline="0" smtClean="0">
                        <a:ln>
                          <a:noFill/>
                        </a:ln>
                        <a:solidFill>
                          <a:schemeClr val="tx1"/>
                        </a:solidFill>
                        <a:effectLst/>
                        <a:latin typeface="Arial" pitchFamily="34" charset="0"/>
                        <a:ea typeface="SimSun" pitchFamily="2" charset="-122"/>
                        <a:cs typeface="Arial" pitchFamily="34" charset="0"/>
                      </a:endParaRPr>
                    </a:p>
                  </a:txBody>
                  <a:tcPr marL="81280" marR="8128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400" b="0" i="0" u="none" strike="noStrike" cap="none" normalizeH="0" baseline="0" smtClean="0">
                          <a:ln>
                            <a:noFill/>
                          </a:ln>
                          <a:solidFill>
                            <a:srgbClr val="000000"/>
                          </a:solidFill>
                          <a:effectLst/>
                          <a:latin typeface="Arial" pitchFamily="34" charset="0"/>
                          <a:ea typeface="SimSun" pitchFamily="2" charset="-122"/>
                          <a:cs typeface="Arial" pitchFamily="34" charset="0"/>
                        </a:rPr>
                        <a:t>+20%</a:t>
                      </a:r>
                      <a:endParaRPr kumimoji="0" lang="en-US" sz="1400" b="0" i="0" u="none" strike="noStrike" cap="none" normalizeH="0" baseline="0" smtClean="0">
                        <a:ln>
                          <a:noFill/>
                        </a:ln>
                        <a:solidFill>
                          <a:schemeClr val="tx1"/>
                        </a:solidFill>
                        <a:effectLst/>
                        <a:latin typeface="Arial" pitchFamily="34" charset="0"/>
                        <a:ea typeface="SimSun" pitchFamily="2" charset="-122"/>
                        <a:cs typeface="Arial" pitchFamily="34" charset="0"/>
                      </a:endParaRPr>
                    </a:p>
                  </a:txBody>
                  <a:tcPr marL="81280" marR="8128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30480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400" b="1" i="0" u="none" strike="noStrike" cap="none" normalizeH="0" baseline="0" smtClean="0">
                          <a:ln>
                            <a:noFill/>
                          </a:ln>
                          <a:solidFill>
                            <a:srgbClr val="FFFFFF"/>
                          </a:solidFill>
                          <a:effectLst/>
                          <a:latin typeface="Arial" pitchFamily="34" charset="0"/>
                          <a:ea typeface="SimSun" pitchFamily="2" charset="-122"/>
                          <a:cs typeface="Arial" pitchFamily="34" charset="0"/>
                        </a:rPr>
                        <a:t>Total</a:t>
                      </a:r>
                      <a:endParaRPr kumimoji="0" lang="en-US" sz="1400" b="0" i="0" u="none" strike="noStrike" cap="none" normalizeH="0" baseline="0" smtClean="0">
                        <a:ln>
                          <a:noFill/>
                        </a:ln>
                        <a:solidFill>
                          <a:schemeClr val="tx1"/>
                        </a:solidFill>
                        <a:effectLst/>
                        <a:latin typeface="Arial" pitchFamily="34" charset="0"/>
                        <a:ea typeface="SimSun" pitchFamily="2" charset="-122"/>
                        <a:cs typeface="Arial" pitchFamily="34" charset="0"/>
                      </a:endParaRPr>
                    </a:p>
                  </a:txBody>
                  <a:tcPr marL="81280" marR="8128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400" b="1" i="0" u="none" strike="noStrike" cap="none" normalizeH="0" baseline="0" smtClean="0">
                          <a:ln>
                            <a:noFill/>
                          </a:ln>
                          <a:solidFill>
                            <a:srgbClr val="FFFFFF"/>
                          </a:solidFill>
                          <a:effectLst/>
                          <a:latin typeface="Arial" pitchFamily="34" charset="0"/>
                          <a:ea typeface="SimSun" pitchFamily="2" charset="-122"/>
                          <a:cs typeface="Arial" pitchFamily="34" charset="0"/>
                        </a:rPr>
                        <a:t>58.2</a:t>
                      </a:r>
                      <a:endParaRPr kumimoji="0" lang="en-US" sz="1400" b="0" i="0" u="none" strike="noStrike" cap="none" normalizeH="0" baseline="0" smtClean="0">
                        <a:ln>
                          <a:noFill/>
                        </a:ln>
                        <a:solidFill>
                          <a:schemeClr val="tx1"/>
                        </a:solidFill>
                        <a:effectLst/>
                        <a:latin typeface="Arial" pitchFamily="34" charset="0"/>
                        <a:ea typeface="SimSun" pitchFamily="2" charset="-122"/>
                        <a:cs typeface="Arial" pitchFamily="34" charset="0"/>
                      </a:endParaRPr>
                    </a:p>
                  </a:txBody>
                  <a:tcPr marL="81280" marR="8128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000000"/>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400" b="1" i="0" u="none" strike="noStrike" cap="none" normalizeH="0" baseline="0" smtClean="0">
                          <a:ln>
                            <a:noFill/>
                          </a:ln>
                          <a:solidFill>
                            <a:srgbClr val="FFFFFF"/>
                          </a:solidFill>
                          <a:effectLst/>
                          <a:latin typeface="Arial" pitchFamily="34" charset="0"/>
                          <a:ea typeface="SimSun" pitchFamily="2" charset="-122"/>
                          <a:cs typeface="Arial" pitchFamily="34" charset="0"/>
                        </a:rPr>
                        <a:t>35.7</a:t>
                      </a:r>
                      <a:endParaRPr kumimoji="0" lang="en-US" sz="1400" b="0" i="0" u="none" strike="noStrike" cap="none" normalizeH="0" baseline="0" smtClean="0">
                        <a:ln>
                          <a:noFill/>
                        </a:ln>
                        <a:solidFill>
                          <a:schemeClr val="tx1"/>
                        </a:solidFill>
                        <a:effectLst/>
                        <a:latin typeface="Arial" pitchFamily="34" charset="0"/>
                        <a:ea typeface="SimSun" pitchFamily="2" charset="-122"/>
                        <a:cs typeface="Arial" pitchFamily="34" charset="0"/>
                      </a:endParaRPr>
                    </a:p>
                  </a:txBody>
                  <a:tcPr marL="81280" marR="8128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000000"/>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400" b="1" i="0" u="none" strike="noStrike" cap="none" normalizeH="0" baseline="0" smtClean="0">
                          <a:ln>
                            <a:noFill/>
                          </a:ln>
                          <a:solidFill>
                            <a:schemeClr val="tx1"/>
                          </a:solidFill>
                          <a:effectLst/>
                          <a:latin typeface="Arial" pitchFamily="34" charset="0"/>
                          <a:ea typeface="SimSun" pitchFamily="2" charset="-122"/>
                          <a:cs typeface="Arial" pitchFamily="34" charset="0"/>
                        </a:rPr>
                        <a:t>388</a:t>
                      </a:r>
                      <a:endParaRPr kumimoji="0" lang="en-US" sz="1400" b="0" i="0" u="none" strike="noStrike" cap="none" normalizeH="0" baseline="0" smtClean="0">
                        <a:ln>
                          <a:noFill/>
                        </a:ln>
                        <a:solidFill>
                          <a:schemeClr val="tx1"/>
                        </a:solidFill>
                        <a:effectLst/>
                        <a:latin typeface="Arial" pitchFamily="34" charset="0"/>
                        <a:ea typeface="SimSun" pitchFamily="2" charset="-122"/>
                        <a:cs typeface="Arial" pitchFamily="34" charset="0"/>
                      </a:endParaRPr>
                    </a:p>
                  </a:txBody>
                  <a:tcPr marL="81280" marR="8128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C0C0C0"/>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400" b="1" i="0" u="none" strike="noStrike" cap="none" normalizeH="0" baseline="0" smtClean="0">
                          <a:ln>
                            <a:noFill/>
                          </a:ln>
                          <a:solidFill>
                            <a:schemeClr val="tx1"/>
                          </a:solidFill>
                          <a:effectLst/>
                          <a:latin typeface="Arial" pitchFamily="34" charset="0"/>
                          <a:ea typeface="SimSun" pitchFamily="2" charset="-122"/>
                          <a:cs typeface="Arial" pitchFamily="34" charset="0"/>
                        </a:rPr>
                        <a:t>-3%</a:t>
                      </a:r>
                      <a:endParaRPr kumimoji="0" lang="en-US" sz="1400" b="0" i="0" u="none" strike="noStrike" cap="none" normalizeH="0" baseline="0" smtClean="0">
                        <a:ln>
                          <a:noFill/>
                        </a:ln>
                        <a:solidFill>
                          <a:schemeClr val="tx1"/>
                        </a:solidFill>
                        <a:effectLst/>
                        <a:latin typeface="Arial" pitchFamily="34" charset="0"/>
                        <a:ea typeface="SimSun" pitchFamily="2" charset="-122"/>
                        <a:cs typeface="Arial" pitchFamily="34" charset="0"/>
                      </a:endParaRPr>
                    </a:p>
                  </a:txBody>
                  <a:tcPr marL="81280" marR="8128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C0C0C0"/>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400" b="1" i="0" u="none" strike="noStrike" cap="none" normalizeH="0" baseline="0" smtClean="0">
                          <a:ln>
                            <a:noFill/>
                          </a:ln>
                          <a:solidFill>
                            <a:schemeClr val="tx1"/>
                          </a:solidFill>
                          <a:effectLst/>
                          <a:latin typeface="Arial" pitchFamily="34" charset="0"/>
                          <a:ea typeface="SimSun" pitchFamily="2" charset="-122"/>
                          <a:cs typeface="Arial" pitchFamily="34" charset="0"/>
                        </a:rPr>
                        <a:t>+17%</a:t>
                      </a:r>
                      <a:endParaRPr kumimoji="0" lang="en-US" sz="1400" b="0" i="0" u="none" strike="noStrike" cap="none" normalizeH="0" baseline="0" smtClean="0">
                        <a:ln>
                          <a:noFill/>
                        </a:ln>
                        <a:solidFill>
                          <a:schemeClr val="tx1"/>
                        </a:solidFill>
                        <a:effectLst/>
                        <a:latin typeface="Arial" pitchFamily="34" charset="0"/>
                        <a:ea typeface="SimSun" pitchFamily="2" charset="-122"/>
                        <a:cs typeface="Arial" pitchFamily="34" charset="0"/>
                      </a:endParaRPr>
                    </a:p>
                  </a:txBody>
                  <a:tcPr marL="81280" marR="8128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C0C0C0"/>
                    </a:solidFill>
                  </a:tcPr>
                </a:tc>
              </a:tr>
            </a:tbl>
          </a:graphicData>
        </a:graphic>
      </p:graphicFrame>
      <p:sp>
        <p:nvSpPr>
          <p:cNvPr id="12359" name="Rectangle 71"/>
          <p:cNvSpPr>
            <a:spLocks noGrp="1" noChangeArrowheads="1"/>
          </p:cNvSpPr>
          <p:nvPr>
            <p:ph type="title" idx="4294967295"/>
          </p:nvPr>
        </p:nvSpPr>
        <p:spPr>
          <a:xfrm>
            <a:off x="0" y="274638"/>
            <a:ext cx="8229600" cy="1143000"/>
          </a:xfrm>
        </p:spPr>
        <p:txBody>
          <a:bodyPr/>
          <a:lstStyle/>
          <a:p>
            <a:pPr eaLnBrk="1" hangingPunct="1"/>
            <a:r>
              <a:rPr lang="en-GB" sz="2400" smtClean="0">
                <a:solidFill>
                  <a:srgbClr val="1255A4"/>
                </a:solidFill>
              </a:rPr>
              <a:t>Noncommunicable Diseases</a:t>
            </a:r>
            <a:br>
              <a:rPr lang="en-GB" sz="2400" smtClean="0">
                <a:solidFill>
                  <a:srgbClr val="1255A4"/>
                </a:solidFill>
              </a:rPr>
            </a:br>
            <a:r>
              <a:rPr lang="en-GB" sz="2000" smtClean="0">
                <a:solidFill>
                  <a:srgbClr val="ED1C24"/>
                </a:solidFill>
              </a:rPr>
              <a:t>Death trends (2006-2015)</a:t>
            </a:r>
            <a:endParaRPr lang="en-US" sz="2000" smtClean="0">
              <a:solidFill>
                <a:srgbClr val="ED1C24"/>
              </a:solidFill>
            </a:endParaRPr>
          </a:p>
        </p:txBody>
      </p:sp>
      <p:sp>
        <p:nvSpPr>
          <p:cNvPr id="12360" name="Text Box 72"/>
          <p:cNvSpPr txBox="1">
            <a:spLocks noChangeArrowheads="1"/>
          </p:cNvSpPr>
          <p:nvPr/>
        </p:nvSpPr>
        <p:spPr bwMode="auto">
          <a:xfrm>
            <a:off x="935567" y="5019676"/>
            <a:ext cx="7292622" cy="366713"/>
          </a:xfrm>
          <a:prstGeom prst="rect">
            <a:avLst/>
          </a:prstGeom>
          <a:noFill/>
          <a:ln w="9525">
            <a:noFill/>
            <a:miter lim="800000"/>
            <a:headEnd/>
            <a:tailEnd/>
          </a:ln>
        </p:spPr>
        <p:txBody>
          <a:bodyPr>
            <a:spAutoFit/>
          </a:bodyPr>
          <a:lstStyle/>
          <a:p>
            <a:endParaRPr lang="en-US" sz="1800">
              <a:latin typeface="Arial" pitchFamily="34" charset="0"/>
            </a:endParaRPr>
          </a:p>
        </p:txBody>
      </p:sp>
      <p:sp>
        <p:nvSpPr>
          <p:cNvPr id="12361" name="Rectangle 74"/>
          <p:cNvSpPr>
            <a:spLocks noChangeArrowheads="1"/>
          </p:cNvSpPr>
          <p:nvPr/>
        </p:nvSpPr>
        <p:spPr bwMode="auto">
          <a:xfrm>
            <a:off x="611012" y="5013325"/>
            <a:ext cx="7778044" cy="928688"/>
          </a:xfrm>
          <a:prstGeom prst="rect">
            <a:avLst/>
          </a:prstGeom>
          <a:solidFill>
            <a:srgbClr val="1255A4">
              <a:alpha val="70195"/>
            </a:srgbClr>
          </a:solidFill>
          <a:ln w="9525">
            <a:noFill/>
            <a:miter lim="800000"/>
            <a:headEnd/>
            <a:tailEnd/>
          </a:ln>
        </p:spPr>
        <p:txBody>
          <a:bodyPr wrap="none" anchor="ctr"/>
          <a:lstStyle/>
          <a:p>
            <a:endParaRPr lang="en-US" sz="1800">
              <a:latin typeface="Arial" pitchFamily="34" charset="0"/>
            </a:endParaRPr>
          </a:p>
        </p:txBody>
      </p:sp>
      <p:sp>
        <p:nvSpPr>
          <p:cNvPr id="12362" name="Text Box 75"/>
          <p:cNvSpPr txBox="1">
            <a:spLocks noChangeArrowheads="1"/>
          </p:cNvSpPr>
          <p:nvPr/>
        </p:nvSpPr>
        <p:spPr bwMode="auto">
          <a:xfrm>
            <a:off x="682978" y="5026025"/>
            <a:ext cx="7776634" cy="915988"/>
          </a:xfrm>
          <a:prstGeom prst="rect">
            <a:avLst/>
          </a:prstGeom>
          <a:noFill/>
          <a:ln w="9525">
            <a:noFill/>
            <a:miter lim="800000"/>
            <a:headEnd/>
            <a:tailEnd/>
          </a:ln>
        </p:spPr>
        <p:txBody>
          <a:bodyPr>
            <a:spAutoFit/>
          </a:bodyPr>
          <a:lstStyle/>
          <a:p>
            <a:r>
              <a:rPr lang="en-GB" sz="1800">
                <a:solidFill>
                  <a:schemeClr val="bg1"/>
                </a:solidFill>
                <a:latin typeface="Arial" pitchFamily="34" charset="0"/>
              </a:rPr>
              <a:t>WHO projects that over the next 10 years, the largest increase in deaths from cardiovascular disease, cancer, respiratory disease and diabetes will occur in developing countries.</a:t>
            </a:r>
            <a:endParaRPr lang="en-US" sz="1800">
              <a:solidFill>
                <a:schemeClr val="bg1"/>
              </a:solidFill>
              <a:latin typeface="Arial" pitchFamily="34" charset="0"/>
            </a:endParaRPr>
          </a:p>
        </p:txBody>
      </p:sp>
      <p:pic>
        <p:nvPicPr>
          <p:cNvPr id="12363" name="Picture 78" descr="wb01753_"/>
          <p:cNvPicPr>
            <a:picLocks noChangeAspect="1" noChangeArrowheads="1"/>
          </p:cNvPicPr>
          <p:nvPr/>
        </p:nvPicPr>
        <p:blipFill>
          <a:blip r:embed="rId3" cstate="print"/>
          <a:srcRect/>
          <a:stretch>
            <a:fillRect/>
          </a:stretch>
        </p:blipFill>
        <p:spPr bwMode="auto">
          <a:xfrm>
            <a:off x="7236178" y="2420938"/>
            <a:ext cx="791634" cy="431800"/>
          </a:xfrm>
          <a:prstGeom prst="rect">
            <a:avLst/>
          </a:prstGeom>
          <a:noFill/>
          <a:ln w="9525">
            <a:noFill/>
            <a:miter lim="800000"/>
            <a:headEnd/>
            <a:tailEnd/>
          </a:ln>
        </p:spPr>
      </p:pic>
      <p:sp>
        <p:nvSpPr>
          <p:cNvPr id="12364" name="Text Box 79"/>
          <p:cNvSpPr txBox="1">
            <a:spLocks noChangeArrowheads="1"/>
          </p:cNvSpPr>
          <p:nvPr/>
        </p:nvSpPr>
        <p:spPr bwMode="auto">
          <a:xfrm>
            <a:off x="8667423" y="1989138"/>
            <a:ext cx="369332" cy="2711640"/>
          </a:xfrm>
          <a:prstGeom prst="rect">
            <a:avLst/>
          </a:prstGeom>
          <a:noFill/>
          <a:ln w="9525">
            <a:noFill/>
            <a:miter lim="800000"/>
            <a:headEnd/>
            <a:tailEnd/>
          </a:ln>
        </p:spPr>
        <p:txBody>
          <a:bodyPr vert="eaVert" wrap="none">
            <a:spAutoFit/>
          </a:bodyPr>
          <a:lstStyle/>
          <a:p>
            <a:pPr defTabSz="1042988"/>
            <a:r>
              <a:rPr lang="en-GB" sz="1200">
                <a:latin typeface="Arial" pitchFamily="34" charset="0"/>
              </a:rPr>
              <a:t>(WHO Chronic Disease Report, 2005) </a:t>
            </a:r>
            <a:endParaRPr lang="en-US" sz="1200">
              <a:latin typeface="Arial" pitchFamily="34" charset="0"/>
            </a:endParaRP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Grp="1" noChangeArrowheads="1"/>
          </p:cNvSpPr>
          <p:nvPr>
            <p:ph type="title"/>
          </p:nvPr>
        </p:nvSpPr>
        <p:spPr/>
        <p:txBody>
          <a:bodyPr/>
          <a:lstStyle/>
          <a:p>
            <a:pPr eaLnBrk="1" hangingPunct="1"/>
            <a:endParaRPr lang="en-US" smtClean="0"/>
          </a:p>
        </p:txBody>
      </p:sp>
      <p:sp>
        <p:nvSpPr>
          <p:cNvPr id="11267" name="Rectangle 3"/>
          <p:cNvSpPr>
            <a:spLocks noGrp="1" noChangeArrowheads="1"/>
          </p:cNvSpPr>
          <p:nvPr>
            <p:ph idx="1"/>
          </p:nvPr>
        </p:nvSpPr>
        <p:spPr/>
        <p:txBody>
          <a:bodyPr/>
          <a:lstStyle/>
          <a:p>
            <a:pPr eaLnBrk="1" hangingPunct="1"/>
            <a:endParaRPr lang="en-US" smtClean="0"/>
          </a:p>
        </p:txBody>
      </p:sp>
      <p:pic>
        <p:nvPicPr>
          <p:cNvPr id="11268" name="Picture 4"/>
          <p:cNvPicPr>
            <a:picLocks noChangeAspect="1" noChangeArrowheads="1"/>
          </p:cNvPicPr>
          <p:nvPr/>
        </p:nvPicPr>
        <p:blipFill>
          <a:blip r:embed="rId3" cstate="print"/>
          <a:srcRect/>
          <a:stretch>
            <a:fillRect/>
          </a:stretch>
        </p:blipFill>
        <p:spPr bwMode="auto">
          <a:xfrm>
            <a:off x="428625" y="285750"/>
            <a:ext cx="8286750" cy="585787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2"/>
          <p:cNvSpPr>
            <a:spLocks noGrp="1" noChangeArrowheads="1"/>
          </p:cNvSpPr>
          <p:nvPr>
            <p:ph type="title"/>
          </p:nvPr>
        </p:nvSpPr>
        <p:spPr/>
        <p:txBody>
          <a:bodyPr/>
          <a:lstStyle/>
          <a:p>
            <a:r>
              <a:rPr lang="en-US"/>
              <a:t>RISK FACTOR CONCEPT</a:t>
            </a:r>
          </a:p>
        </p:txBody>
      </p:sp>
      <p:sp>
        <p:nvSpPr>
          <p:cNvPr id="67587" name="Rectangle 3"/>
          <p:cNvSpPr>
            <a:spLocks noGrp="1" noChangeArrowheads="1"/>
          </p:cNvSpPr>
          <p:nvPr>
            <p:ph idx="1"/>
          </p:nvPr>
        </p:nvSpPr>
        <p:spPr/>
        <p:txBody>
          <a:bodyPr/>
          <a:lstStyle/>
          <a:p>
            <a:pPr>
              <a:lnSpc>
                <a:spcPct val="90000"/>
              </a:lnSpc>
            </a:pPr>
            <a:r>
              <a:rPr lang="en-US" sz="2400"/>
              <a:t>Risk Factor {RF} refers to an exposure that increases an individual’s chance of developing a disease</a:t>
            </a:r>
          </a:p>
          <a:p>
            <a:pPr>
              <a:lnSpc>
                <a:spcPct val="90000"/>
              </a:lnSpc>
            </a:pPr>
            <a:r>
              <a:rPr lang="en-US" sz="2400"/>
              <a:t>Distinct from “cause” as in infectious diseases</a:t>
            </a:r>
          </a:p>
          <a:p>
            <a:pPr>
              <a:lnSpc>
                <a:spcPct val="90000"/>
              </a:lnSpc>
            </a:pPr>
            <a:r>
              <a:rPr lang="en-US" sz="2400"/>
              <a:t>NCD associated with well defined RF</a:t>
            </a:r>
          </a:p>
          <a:p>
            <a:pPr>
              <a:lnSpc>
                <a:spcPct val="90000"/>
              </a:lnSpc>
            </a:pPr>
            <a:r>
              <a:rPr lang="en-US" sz="2400"/>
              <a:t>Cross cut across many NCDs</a:t>
            </a:r>
          </a:p>
          <a:p>
            <a:pPr>
              <a:lnSpc>
                <a:spcPct val="90000"/>
              </a:lnSpc>
            </a:pPr>
            <a:r>
              <a:rPr lang="en-US" sz="2400"/>
              <a:t>Often begin in childhood</a:t>
            </a:r>
          </a:p>
          <a:p>
            <a:pPr>
              <a:lnSpc>
                <a:spcPct val="90000"/>
              </a:lnSpc>
            </a:pPr>
            <a:r>
              <a:rPr lang="en-US" sz="2400"/>
              <a:t>Related to lifestyle, offering opportunity for intervention</a:t>
            </a:r>
          </a:p>
          <a:p>
            <a:pPr>
              <a:lnSpc>
                <a:spcPct val="90000"/>
              </a:lnSpc>
            </a:pPr>
            <a:r>
              <a:rPr lang="en-US" sz="2400"/>
              <a:t>Urbanization a major factor</a:t>
            </a:r>
          </a:p>
          <a:p>
            <a:pPr>
              <a:lnSpc>
                <a:spcPct val="90000"/>
              </a:lnSpc>
            </a:pPr>
            <a:r>
              <a:rPr lang="en-US" sz="2400"/>
              <a:t>Apply to all populations, a few RF account for most risk</a:t>
            </a: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2"/>
          <p:cNvSpPr>
            <a:spLocks noGrp="1" noChangeArrowheads="1"/>
          </p:cNvSpPr>
          <p:nvPr>
            <p:ph type="title"/>
          </p:nvPr>
        </p:nvSpPr>
        <p:spPr>
          <a:xfrm>
            <a:off x="1066800" y="373063"/>
            <a:ext cx="7543800" cy="896937"/>
          </a:xfrm>
        </p:spPr>
        <p:txBody>
          <a:bodyPr>
            <a:normAutofit fontScale="90000"/>
          </a:bodyPr>
          <a:lstStyle/>
          <a:p>
            <a:r>
              <a:rPr lang="en-GB" sz="4200">
                <a:latin typeface="Arial Narrow" pitchFamily="34" charset="0"/>
              </a:rPr>
              <a:t>Proven and proposed modifiable risk factors for CVD</a:t>
            </a:r>
          </a:p>
        </p:txBody>
      </p:sp>
      <p:sp>
        <p:nvSpPr>
          <p:cNvPr id="65539" name="Rectangle 3"/>
          <p:cNvSpPr>
            <a:spLocks noGrp="1" noChangeArrowheads="1"/>
          </p:cNvSpPr>
          <p:nvPr>
            <p:ph sz="half" idx="1"/>
          </p:nvPr>
        </p:nvSpPr>
        <p:spPr>
          <a:xfrm>
            <a:off x="214313" y="1484313"/>
            <a:ext cx="4013200" cy="4254500"/>
          </a:xfrm>
        </p:spPr>
        <p:txBody>
          <a:bodyPr/>
          <a:lstStyle/>
          <a:p>
            <a:pPr>
              <a:lnSpc>
                <a:spcPct val="80000"/>
              </a:lnSpc>
              <a:buFont typeface="Wingdings" pitchFamily="2" charset="2"/>
              <a:buNone/>
            </a:pPr>
            <a:r>
              <a:rPr lang="en-GB" sz="3200"/>
              <a:t>Risk factors</a:t>
            </a:r>
          </a:p>
          <a:p>
            <a:pPr>
              <a:lnSpc>
                <a:spcPct val="80000"/>
              </a:lnSpc>
            </a:pPr>
            <a:r>
              <a:rPr lang="en-GB" sz="2000"/>
              <a:t>Tobacco smoking</a:t>
            </a:r>
          </a:p>
          <a:p>
            <a:pPr>
              <a:lnSpc>
                <a:spcPct val="80000"/>
              </a:lnSpc>
            </a:pPr>
            <a:r>
              <a:rPr lang="en-GB" sz="2000"/>
              <a:t>Elevated LDL cholesterol</a:t>
            </a:r>
          </a:p>
          <a:p>
            <a:pPr>
              <a:lnSpc>
                <a:spcPct val="80000"/>
              </a:lnSpc>
            </a:pPr>
            <a:r>
              <a:rPr lang="en-GB" sz="2000"/>
              <a:t>Low HDL cholesterol</a:t>
            </a:r>
          </a:p>
          <a:p>
            <a:pPr>
              <a:lnSpc>
                <a:spcPct val="80000"/>
              </a:lnSpc>
            </a:pPr>
            <a:r>
              <a:rPr lang="en-GB" sz="2000"/>
              <a:t>High BP</a:t>
            </a:r>
          </a:p>
          <a:p>
            <a:pPr>
              <a:lnSpc>
                <a:spcPct val="80000"/>
              </a:lnSpc>
            </a:pPr>
            <a:r>
              <a:rPr lang="en-GB" sz="2000"/>
              <a:t>Diabetes</a:t>
            </a:r>
          </a:p>
          <a:p>
            <a:pPr>
              <a:lnSpc>
                <a:spcPct val="80000"/>
              </a:lnSpc>
            </a:pPr>
            <a:r>
              <a:rPr lang="en-GB" sz="2000"/>
              <a:t>Physical inactivity</a:t>
            </a:r>
          </a:p>
          <a:p>
            <a:pPr>
              <a:lnSpc>
                <a:spcPct val="80000"/>
              </a:lnSpc>
            </a:pPr>
            <a:r>
              <a:rPr lang="en-GB" sz="2000"/>
              <a:t>Obesity</a:t>
            </a:r>
          </a:p>
          <a:p>
            <a:pPr>
              <a:lnSpc>
                <a:spcPct val="80000"/>
              </a:lnSpc>
            </a:pPr>
            <a:r>
              <a:rPr lang="en-GB" sz="2000"/>
              <a:t>Diet</a:t>
            </a:r>
          </a:p>
        </p:txBody>
      </p:sp>
      <p:sp>
        <p:nvSpPr>
          <p:cNvPr id="65540" name="Rectangle 4"/>
          <p:cNvSpPr>
            <a:spLocks noGrp="1" noChangeArrowheads="1"/>
          </p:cNvSpPr>
          <p:nvPr>
            <p:ph sz="half" idx="2"/>
          </p:nvPr>
        </p:nvSpPr>
        <p:spPr>
          <a:xfrm>
            <a:off x="4254500" y="1412875"/>
            <a:ext cx="4800600" cy="4824413"/>
          </a:xfrm>
        </p:spPr>
        <p:txBody>
          <a:bodyPr/>
          <a:lstStyle/>
          <a:p>
            <a:pPr>
              <a:lnSpc>
                <a:spcPct val="80000"/>
              </a:lnSpc>
              <a:buFont typeface="Wingdings" pitchFamily="2" charset="2"/>
              <a:buNone/>
            </a:pPr>
            <a:r>
              <a:rPr lang="en-GB" sz="3600"/>
              <a:t>Risk markers</a:t>
            </a:r>
          </a:p>
          <a:p>
            <a:pPr>
              <a:lnSpc>
                <a:spcPct val="80000"/>
              </a:lnSpc>
            </a:pPr>
            <a:r>
              <a:rPr lang="en-GB" sz="2400"/>
              <a:t>Low socioeconomic status</a:t>
            </a:r>
          </a:p>
          <a:p>
            <a:pPr>
              <a:lnSpc>
                <a:spcPct val="80000"/>
              </a:lnSpc>
            </a:pPr>
            <a:r>
              <a:rPr lang="en-GB" sz="2400"/>
              <a:t>Elevated fibrinogen</a:t>
            </a:r>
          </a:p>
          <a:p>
            <a:pPr>
              <a:lnSpc>
                <a:spcPct val="80000"/>
              </a:lnSpc>
            </a:pPr>
            <a:r>
              <a:rPr lang="en-GB" sz="2400"/>
              <a:t>Markers of infection/ inflammation</a:t>
            </a:r>
          </a:p>
          <a:p>
            <a:pPr>
              <a:lnSpc>
                <a:spcPct val="80000"/>
              </a:lnSpc>
            </a:pPr>
            <a:r>
              <a:rPr lang="en-GB" sz="2400"/>
              <a:t>Elevated homocysteine</a:t>
            </a:r>
          </a:p>
          <a:p>
            <a:pPr>
              <a:lnSpc>
                <a:spcPct val="80000"/>
              </a:lnSpc>
            </a:pPr>
            <a:r>
              <a:rPr lang="en-GB" sz="2400"/>
              <a:t>Elevated lipoprotein(a)</a:t>
            </a:r>
          </a:p>
          <a:p>
            <a:pPr>
              <a:lnSpc>
                <a:spcPct val="80000"/>
              </a:lnSpc>
            </a:pPr>
            <a:r>
              <a:rPr lang="en-GB" sz="2400"/>
              <a:t>Psychological factors (e.g. stress, hostility, life events)</a:t>
            </a:r>
          </a:p>
          <a:p>
            <a:pPr>
              <a:lnSpc>
                <a:spcPct val="80000"/>
              </a:lnSpc>
            </a:pPr>
            <a:r>
              <a:rPr lang="en-GB" sz="2400"/>
              <a:t>Social breakdown (loss of social support and cohesion</a:t>
            </a:r>
          </a:p>
        </p:txBody>
      </p:sp>
      <p:sp>
        <p:nvSpPr>
          <p:cNvPr id="65541" name="Text Box 5"/>
          <p:cNvSpPr txBox="1">
            <a:spLocks noChangeArrowheads="1"/>
          </p:cNvSpPr>
          <p:nvPr/>
        </p:nvSpPr>
        <p:spPr bwMode="auto">
          <a:xfrm>
            <a:off x="906463" y="6270625"/>
            <a:ext cx="5256212" cy="366713"/>
          </a:xfrm>
          <a:prstGeom prst="rect">
            <a:avLst/>
          </a:prstGeom>
          <a:noFill/>
          <a:ln w="9525">
            <a:noFill/>
            <a:miter lim="800000"/>
            <a:headEnd/>
            <a:tailEnd/>
          </a:ln>
          <a:effectLst/>
        </p:spPr>
        <p:txBody>
          <a:bodyPr>
            <a:spAutoFit/>
          </a:bodyPr>
          <a:lstStyle/>
          <a:p>
            <a:pPr>
              <a:spcBef>
                <a:spcPct val="50000"/>
              </a:spcBef>
            </a:pPr>
            <a:r>
              <a:rPr lang="en-GB" b="1">
                <a:solidFill>
                  <a:schemeClr val="tx2"/>
                </a:solidFill>
                <a:latin typeface="Arial Narrow" pitchFamily="34" charset="0"/>
              </a:rPr>
              <a:t>Yusuf et al. Circulation 2001; 104: 2746-2753</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65540">
                                            <p:txEl>
                                              <p:pRg st="0" end="0"/>
                                            </p:txEl>
                                          </p:spTgt>
                                        </p:tgtEl>
                                        <p:attrNameLst>
                                          <p:attrName>style.visibility</p:attrName>
                                        </p:attrNameLst>
                                      </p:cBhvr>
                                      <p:to>
                                        <p:strVal val="visible"/>
                                      </p:to>
                                    </p:set>
                                    <p:animEffect transition="in" filter="dissolve">
                                      <p:cBhvr>
                                        <p:cTn id="7" dur="500"/>
                                        <p:tgtEl>
                                          <p:spTgt spid="65540">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65540">
                                            <p:txEl>
                                              <p:pRg st="1" end="1"/>
                                            </p:txEl>
                                          </p:spTgt>
                                        </p:tgtEl>
                                        <p:attrNameLst>
                                          <p:attrName>style.visibility</p:attrName>
                                        </p:attrNameLst>
                                      </p:cBhvr>
                                      <p:to>
                                        <p:strVal val="visible"/>
                                      </p:to>
                                    </p:set>
                                    <p:animEffect transition="in" filter="dissolve">
                                      <p:cBhvr>
                                        <p:cTn id="12" dur="500"/>
                                        <p:tgtEl>
                                          <p:spTgt spid="65540">
                                            <p:txEl>
                                              <p:pRg st="1" end="1"/>
                                            </p:txEl>
                                          </p:spTgt>
                                        </p:tgtEl>
                                      </p:cBhvr>
                                    </p:animEffect>
                                  </p:childTnLst>
                                </p:cTn>
                              </p:par>
                              <p:par>
                                <p:cTn id="13" presetID="9" presetClass="entr" presetSubtype="0" fill="hold" grpId="0" nodeType="withEffect">
                                  <p:stCondLst>
                                    <p:cond delay="0"/>
                                  </p:stCondLst>
                                  <p:childTnLst>
                                    <p:set>
                                      <p:cBhvr>
                                        <p:cTn id="14" dur="1" fill="hold">
                                          <p:stCondLst>
                                            <p:cond delay="0"/>
                                          </p:stCondLst>
                                        </p:cTn>
                                        <p:tgtEl>
                                          <p:spTgt spid="65540">
                                            <p:txEl>
                                              <p:pRg st="2" end="2"/>
                                            </p:txEl>
                                          </p:spTgt>
                                        </p:tgtEl>
                                        <p:attrNameLst>
                                          <p:attrName>style.visibility</p:attrName>
                                        </p:attrNameLst>
                                      </p:cBhvr>
                                      <p:to>
                                        <p:strVal val="visible"/>
                                      </p:to>
                                    </p:set>
                                    <p:animEffect transition="in" filter="dissolve">
                                      <p:cBhvr>
                                        <p:cTn id="15" dur="500"/>
                                        <p:tgtEl>
                                          <p:spTgt spid="65540">
                                            <p:txEl>
                                              <p:pRg st="2" end="2"/>
                                            </p:txEl>
                                          </p:spTgt>
                                        </p:tgtEl>
                                      </p:cBhvr>
                                    </p:animEffect>
                                  </p:childTnLst>
                                </p:cTn>
                              </p:par>
                              <p:par>
                                <p:cTn id="16" presetID="9" presetClass="entr" presetSubtype="0" fill="hold" grpId="0" nodeType="withEffect">
                                  <p:stCondLst>
                                    <p:cond delay="0"/>
                                  </p:stCondLst>
                                  <p:childTnLst>
                                    <p:set>
                                      <p:cBhvr>
                                        <p:cTn id="17" dur="1" fill="hold">
                                          <p:stCondLst>
                                            <p:cond delay="0"/>
                                          </p:stCondLst>
                                        </p:cTn>
                                        <p:tgtEl>
                                          <p:spTgt spid="65540">
                                            <p:txEl>
                                              <p:pRg st="3" end="3"/>
                                            </p:txEl>
                                          </p:spTgt>
                                        </p:tgtEl>
                                        <p:attrNameLst>
                                          <p:attrName>style.visibility</p:attrName>
                                        </p:attrNameLst>
                                      </p:cBhvr>
                                      <p:to>
                                        <p:strVal val="visible"/>
                                      </p:to>
                                    </p:set>
                                    <p:animEffect transition="in" filter="dissolve">
                                      <p:cBhvr>
                                        <p:cTn id="18" dur="500"/>
                                        <p:tgtEl>
                                          <p:spTgt spid="65540">
                                            <p:txEl>
                                              <p:pRg st="3" end="3"/>
                                            </p:txEl>
                                          </p:spTgt>
                                        </p:tgtEl>
                                      </p:cBhvr>
                                    </p:animEffect>
                                  </p:childTnLst>
                                </p:cTn>
                              </p:par>
                              <p:par>
                                <p:cTn id="19" presetID="9" presetClass="entr" presetSubtype="0" fill="hold" grpId="0" nodeType="withEffect">
                                  <p:stCondLst>
                                    <p:cond delay="0"/>
                                  </p:stCondLst>
                                  <p:childTnLst>
                                    <p:set>
                                      <p:cBhvr>
                                        <p:cTn id="20" dur="1" fill="hold">
                                          <p:stCondLst>
                                            <p:cond delay="0"/>
                                          </p:stCondLst>
                                        </p:cTn>
                                        <p:tgtEl>
                                          <p:spTgt spid="65540">
                                            <p:txEl>
                                              <p:pRg st="4" end="4"/>
                                            </p:txEl>
                                          </p:spTgt>
                                        </p:tgtEl>
                                        <p:attrNameLst>
                                          <p:attrName>style.visibility</p:attrName>
                                        </p:attrNameLst>
                                      </p:cBhvr>
                                      <p:to>
                                        <p:strVal val="visible"/>
                                      </p:to>
                                    </p:set>
                                    <p:animEffect transition="in" filter="dissolve">
                                      <p:cBhvr>
                                        <p:cTn id="21" dur="500"/>
                                        <p:tgtEl>
                                          <p:spTgt spid="65540">
                                            <p:txEl>
                                              <p:pRg st="4" end="4"/>
                                            </p:txEl>
                                          </p:spTgt>
                                        </p:tgtEl>
                                      </p:cBhvr>
                                    </p:animEffect>
                                  </p:childTnLst>
                                </p:cTn>
                              </p:par>
                              <p:par>
                                <p:cTn id="22" presetID="9" presetClass="entr" presetSubtype="0" fill="hold" grpId="0" nodeType="withEffect">
                                  <p:stCondLst>
                                    <p:cond delay="0"/>
                                  </p:stCondLst>
                                  <p:childTnLst>
                                    <p:set>
                                      <p:cBhvr>
                                        <p:cTn id="23" dur="1" fill="hold">
                                          <p:stCondLst>
                                            <p:cond delay="0"/>
                                          </p:stCondLst>
                                        </p:cTn>
                                        <p:tgtEl>
                                          <p:spTgt spid="65540">
                                            <p:txEl>
                                              <p:pRg st="5" end="5"/>
                                            </p:txEl>
                                          </p:spTgt>
                                        </p:tgtEl>
                                        <p:attrNameLst>
                                          <p:attrName>style.visibility</p:attrName>
                                        </p:attrNameLst>
                                      </p:cBhvr>
                                      <p:to>
                                        <p:strVal val="visible"/>
                                      </p:to>
                                    </p:set>
                                    <p:animEffect transition="in" filter="dissolve">
                                      <p:cBhvr>
                                        <p:cTn id="24" dur="500"/>
                                        <p:tgtEl>
                                          <p:spTgt spid="65540">
                                            <p:txEl>
                                              <p:pRg st="5" end="5"/>
                                            </p:txEl>
                                          </p:spTgt>
                                        </p:tgtEl>
                                      </p:cBhvr>
                                    </p:animEffect>
                                  </p:childTnLst>
                                </p:cTn>
                              </p:par>
                              <p:par>
                                <p:cTn id="25" presetID="9" presetClass="entr" presetSubtype="0" fill="hold" grpId="0" nodeType="withEffect">
                                  <p:stCondLst>
                                    <p:cond delay="0"/>
                                  </p:stCondLst>
                                  <p:childTnLst>
                                    <p:set>
                                      <p:cBhvr>
                                        <p:cTn id="26" dur="1" fill="hold">
                                          <p:stCondLst>
                                            <p:cond delay="0"/>
                                          </p:stCondLst>
                                        </p:cTn>
                                        <p:tgtEl>
                                          <p:spTgt spid="65540">
                                            <p:txEl>
                                              <p:pRg st="6" end="6"/>
                                            </p:txEl>
                                          </p:spTgt>
                                        </p:tgtEl>
                                        <p:attrNameLst>
                                          <p:attrName>style.visibility</p:attrName>
                                        </p:attrNameLst>
                                      </p:cBhvr>
                                      <p:to>
                                        <p:strVal val="visible"/>
                                      </p:to>
                                    </p:set>
                                    <p:animEffect transition="in" filter="dissolve">
                                      <p:cBhvr>
                                        <p:cTn id="27" dur="500"/>
                                        <p:tgtEl>
                                          <p:spTgt spid="65540">
                                            <p:txEl>
                                              <p:pRg st="6" end="6"/>
                                            </p:txEl>
                                          </p:spTgt>
                                        </p:tgtEl>
                                      </p:cBhvr>
                                    </p:animEffect>
                                  </p:childTnLst>
                                </p:cTn>
                              </p:par>
                              <p:par>
                                <p:cTn id="28" presetID="9" presetClass="entr" presetSubtype="0" fill="hold" grpId="0" nodeType="withEffect">
                                  <p:stCondLst>
                                    <p:cond delay="0"/>
                                  </p:stCondLst>
                                  <p:childTnLst>
                                    <p:set>
                                      <p:cBhvr>
                                        <p:cTn id="29" dur="1" fill="hold">
                                          <p:stCondLst>
                                            <p:cond delay="0"/>
                                          </p:stCondLst>
                                        </p:cTn>
                                        <p:tgtEl>
                                          <p:spTgt spid="65540">
                                            <p:txEl>
                                              <p:pRg st="7" end="7"/>
                                            </p:txEl>
                                          </p:spTgt>
                                        </p:tgtEl>
                                        <p:attrNameLst>
                                          <p:attrName>style.visibility</p:attrName>
                                        </p:attrNameLst>
                                      </p:cBhvr>
                                      <p:to>
                                        <p:strVal val="visible"/>
                                      </p:to>
                                    </p:set>
                                    <p:animEffect transition="in" filter="dissolve">
                                      <p:cBhvr>
                                        <p:cTn id="30" dur="500"/>
                                        <p:tgtEl>
                                          <p:spTgt spid="65540">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5540" grpId="0" build="p"/>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0658" name="Picture 2"/>
          <p:cNvPicPr>
            <a:picLocks noChangeAspect="1" noChangeArrowheads="1"/>
          </p:cNvPicPr>
          <p:nvPr/>
        </p:nvPicPr>
        <p:blipFill>
          <a:blip r:embed="rId3" cstate="print"/>
          <a:srcRect/>
          <a:stretch>
            <a:fillRect/>
          </a:stretch>
        </p:blipFill>
        <p:spPr bwMode="auto">
          <a:xfrm>
            <a:off x="35837" y="0"/>
            <a:ext cx="9432707" cy="6958013"/>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5" name="Rectangle 3"/>
          <p:cNvSpPr>
            <a:spLocks noGrp="1" noChangeArrowheads="1"/>
          </p:cNvSpPr>
          <p:nvPr>
            <p:ph type="title"/>
          </p:nvPr>
        </p:nvSpPr>
        <p:spPr>
          <a:xfrm>
            <a:off x="0" y="0"/>
            <a:ext cx="9142413" cy="1477963"/>
          </a:xfrm>
          <a:noFill/>
          <a:ln/>
        </p:spPr>
        <p:txBody>
          <a:bodyPr lIns="92075" tIns="46038" rIns="92075" bIns="46038">
            <a:normAutofit/>
          </a:bodyPr>
          <a:lstStyle/>
          <a:p>
            <a:r>
              <a:rPr lang="en-US"/>
              <a:t>Population Attributable Fractions (PAF) for Ischemic Heart Disease</a:t>
            </a:r>
          </a:p>
        </p:txBody>
      </p:sp>
      <p:graphicFrame>
        <p:nvGraphicFramePr>
          <p:cNvPr id="136194" name="Object 2"/>
          <p:cNvGraphicFramePr>
            <a:graphicFrameLocks noChangeAspect="1"/>
          </p:cNvGraphicFramePr>
          <p:nvPr>
            <p:ph type="chart" idx="1"/>
          </p:nvPr>
        </p:nvGraphicFramePr>
        <p:xfrm>
          <a:off x="457200" y="1058863"/>
          <a:ext cx="8156575" cy="5645150"/>
        </p:xfrm>
        <a:graphic>
          <a:graphicData uri="http://schemas.openxmlformats.org/presentationml/2006/ole">
            <p:oleObj spid="_x0000_s2050" name="Chart" r:id="rId4" imgW="8229687" imgH="5695868" progId="MSGraph.Chart.8">
              <p:embed followColorScheme="full"/>
            </p:oleObj>
          </a:graphicData>
        </a:graphic>
      </p:graphicFrame>
      <p:sp>
        <p:nvSpPr>
          <p:cNvPr id="136196" name="Text Box 4"/>
          <p:cNvSpPr txBox="1">
            <a:spLocks noChangeArrowheads="1"/>
          </p:cNvSpPr>
          <p:nvPr/>
        </p:nvSpPr>
        <p:spPr bwMode="auto">
          <a:xfrm rot="16200000">
            <a:off x="-739775" y="3306763"/>
            <a:ext cx="2259013" cy="471487"/>
          </a:xfrm>
          <a:prstGeom prst="rect">
            <a:avLst/>
          </a:prstGeom>
          <a:noFill/>
          <a:ln w="38100">
            <a:noFill/>
            <a:miter lim="800000"/>
            <a:headEnd type="none" w="sm" len="sm"/>
            <a:tailEnd type="none" w="sm" len="sm"/>
          </a:ln>
          <a:effectLst/>
        </p:spPr>
        <p:txBody>
          <a:bodyPr wrap="none">
            <a:spAutoFit/>
          </a:bodyPr>
          <a:lstStyle/>
          <a:p>
            <a:pPr algn="ctr">
              <a:lnSpc>
                <a:spcPct val="90000"/>
              </a:lnSpc>
              <a:spcBef>
                <a:spcPct val="30000"/>
              </a:spcBef>
              <a:buClr>
                <a:schemeClr val="tx2"/>
              </a:buClr>
              <a:buSzPct val="125000"/>
              <a:buFont typeface="Arial" pitchFamily="34" charset="0"/>
              <a:buNone/>
            </a:pPr>
            <a:r>
              <a:rPr lang="en-US" sz="3200" b="1">
                <a:latin typeface="Arial Narrow" pitchFamily="34" charset="0"/>
              </a:rPr>
              <a:t>PAF, Percent</a:t>
            </a: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Rectangle 2"/>
          <p:cNvSpPr>
            <a:spLocks noChangeArrowheads="1"/>
          </p:cNvSpPr>
          <p:nvPr/>
        </p:nvSpPr>
        <p:spPr bwMode="auto">
          <a:xfrm>
            <a:off x="900113" y="333375"/>
            <a:ext cx="7251700" cy="304800"/>
          </a:xfrm>
          <a:prstGeom prst="rect">
            <a:avLst/>
          </a:prstGeom>
          <a:noFill/>
          <a:ln w="9525">
            <a:noFill/>
            <a:miter lim="800000"/>
            <a:headEnd/>
            <a:tailEnd/>
          </a:ln>
          <a:effectLst/>
        </p:spPr>
        <p:txBody>
          <a:bodyPr wrap="none" anchor="ctr">
            <a:spAutoFit/>
          </a:bodyPr>
          <a:lstStyle/>
          <a:p>
            <a:pPr eaLnBrk="1" hangingPunct="1"/>
            <a:r>
              <a:rPr lang="en-US" sz="1400" b="1" u="sng">
                <a:latin typeface="Arial" pitchFamily="34" charset="0"/>
                <a:cs typeface="Times New Roman" pitchFamily="18" charset="0"/>
              </a:rPr>
              <a:t>POPULATION ATTRIBUTABLE RISK  (PAR) OF COMBINATIONS OF RISK FACTORS</a:t>
            </a:r>
            <a:endParaRPr lang="en-GB" sz="1400" b="1" u="sng">
              <a:latin typeface="Arial" pitchFamily="34" charset="0"/>
              <a:cs typeface="Arial" pitchFamily="34" charset="0"/>
            </a:endParaRPr>
          </a:p>
        </p:txBody>
      </p:sp>
      <p:graphicFrame>
        <p:nvGraphicFramePr>
          <p:cNvPr id="138243" name="Group 3"/>
          <p:cNvGraphicFramePr>
            <a:graphicFrameLocks noGrp="1"/>
          </p:cNvGraphicFramePr>
          <p:nvPr/>
        </p:nvGraphicFramePr>
        <p:xfrm>
          <a:off x="900113" y="981075"/>
          <a:ext cx="7058025" cy="5943600"/>
        </p:xfrm>
        <a:graphic>
          <a:graphicData uri="http://schemas.openxmlformats.org/drawingml/2006/table">
            <a:tbl>
              <a:tblPr/>
              <a:tblGrid>
                <a:gridCol w="3656012"/>
                <a:gridCol w="1773238"/>
                <a:gridCol w="1628775"/>
              </a:tblGrid>
              <a:tr h="198438">
                <a:tc>
                  <a:txBody>
                    <a:bodyPr/>
                    <a:lstStyle/>
                    <a:p>
                      <a:pPr marL="342900" marR="0" lvl="0" indent="-342900" algn="l" defTabSz="914400" rtl="0" eaLnBrk="1" fontAlgn="base" latinLnBrk="0" hangingPunct="1">
                        <a:lnSpc>
                          <a:spcPct val="100000"/>
                        </a:lnSpc>
                        <a:spcBef>
                          <a:spcPct val="0"/>
                        </a:spcBef>
                        <a:spcAft>
                          <a:spcPct val="0"/>
                        </a:spcAft>
                        <a:buClr>
                          <a:schemeClr val="hlink"/>
                        </a:buClr>
                        <a:buSzPct val="70000"/>
                        <a:buFont typeface="Wingdings" pitchFamily="2" charset="2"/>
                        <a:buNone/>
                        <a:tabLst/>
                      </a:pPr>
                      <a:r>
                        <a:rPr kumimoji="0" lang="en-US" sz="1400" b="1" i="0" u="none" strike="noStrike" cap="none" normalizeH="0" baseline="0" smtClean="0">
                          <a:ln>
                            <a:noFill/>
                          </a:ln>
                          <a:solidFill>
                            <a:schemeClr val="tx1"/>
                          </a:solidFill>
                          <a:effectLst>
                            <a:outerShdw blurRad="38100" dist="38100" dir="2700000" algn="tl">
                              <a:srgbClr val="000000"/>
                            </a:outerShdw>
                          </a:effectLst>
                          <a:latin typeface="Tahoma" pitchFamily="34" charset="0"/>
                          <a:cs typeface="Times New Roman" pitchFamily="18" charset="0"/>
                        </a:rPr>
                        <a:t>Risk Factor</a:t>
                      </a:r>
                      <a:endParaRPr kumimoji="0" lang="en-US" sz="1400" b="0" i="0" u="none" strike="noStrike" cap="none" normalizeH="0" baseline="0" smtClean="0">
                        <a:ln>
                          <a:noFill/>
                        </a:ln>
                        <a:solidFill>
                          <a:schemeClr val="tx1"/>
                        </a:solidFill>
                        <a:effectLst>
                          <a:outerShdw blurRad="38100" dist="38100" dir="2700000" algn="tl">
                            <a:srgbClr val="000000"/>
                          </a:outerShdw>
                        </a:effectLst>
                        <a:latin typeface="Tahoma" pitchFamily="34" charset="0"/>
                      </a:endParaRPr>
                    </a:p>
                  </a:txBody>
                  <a:tcPr anchor="ctr" horzOverflow="overflow">
                    <a:lnL w="12700"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ase" latinLnBrk="0" hangingPunct="1">
                        <a:lnSpc>
                          <a:spcPct val="100000"/>
                        </a:lnSpc>
                        <a:spcBef>
                          <a:spcPct val="0"/>
                        </a:spcBef>
                        <a:spcAft>
                          <a:spcPct val="0"/>
                        </a:spcAft>
                        <a:buClr>
                          <a:schemeClr val="hlink"/>
                        </a:buClr>
                        <a:buSzPct val="70000"/>
                        <a:buFont typeface="Wingdings" pitchFamily="2" charset="2"/>
                        <a:buNone/>
                        <a:tabLst/>
                      </a:pPr>
                      <a:r>
                        <a:rPr kumimoji="0" lang="en-US" sz="1400" b="1" i="0" u="none" strike="noStrike" cap="none" normalizeH="0" baseline="0" smtClean="0">
                          <a:ln>
                            <a:noFill/>
                          </a:ln>
                          <a:solidFill>
                            <a:schemeClr val="tx1"/>
                          </a:solidFill>
                          <a:effectLst>
                            <a:outerShdw blurRad="38100" dist="38100" dir="2700000" algn="tl">
                              <a:srgbClr val="000000"/>
                            </a:outerShdw>
                          </a:effectLst>
                          <a:latin typeface="Tahoma" pitchFamily="34" charset="0"/>
                          <a:cs typeface="Times New Roman" pitchFamily="18" charset="0"/>
                        </a:rPr>
                        <a:t>RR  (95% CI)</a:t>
                      </a:r>
                      <a:endParaRPr kumimoji="0" lang="en-US" sz="1400" b="0" i="0" u="none" strike="noStrike" cap="none" normalizeH="0" baseline="0" smtClean="0">
                        <a:ln>
                          <a:noFill/>
                        </a:ln>
                        <a:solidFill>
                          <a:schemeClr val="tx1"/>
                        </a:solidFill>
                        <a:effectLst>
                          <a:outerShdw blurRad="38100" dist="38100" dir="2700000" algn="tl">
                            <a:srgbClr val="000000"/>
                          </a:outerShdw>
                        </a:effectLst>
                        <a:latin typeface="Tahoma" pitchFamily="34" charset="0"/>
                      </a:endParaRPr>
                    </a:p>
                  </a:txBody>
                  <a:tcPr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ase" latinLnBrk="0" hangingPunct="1">
                        <a:lnSpc>
                          <a:spcPct val="100000"/>
                        </a:lnSpc>
                        <a:spcBef>
                          <a:spcPct val="0"/>
                        </a:spcBef>
                        <a:spcAft>
                          <a:spcPct val="0"/>
                        </a:spcAft>
                        <a:buClr>
                          <a:schemeClr val="hlink"/>
                        </a:buClr>
                        <a:buSzPct val="70000"/>
                        <a:buFont typeface="Wingdings" pitchFamily="2" charset="2"/>
                        <a:buNone/>
                        <a:tabLst/>
                      </a:pPr>
                      <a:r>
                        <a:rPr kumimoji="0" lang="en-US" sz="1400" b="1" i="0" u="none" strike="noStrike" cap="none" normalizeH="0" baseline="0" smtClean="0">
                          <a:ln>
                            <a:noFill/>
                          </a:ln>
                          <a:solidFill>
                            <a:schemeClr val="tx1"/>
                          </a:solidFill>
                          <a:effectLst>
                            <a:outerShdw blurRad="38100" dist="38100" dir="2700000" algn="tl">
                              <a:srgbClr val="000000"/>
                            </a:outerShdw>
                          </a:effectLst>
                          <a:latin typeface="Tahoma" pitchFamily="34" charset="0"/>
                          <a:cs typeface="Times New Roman" pitchFamily="18" charset="0"/>
                        </a:rPr>
                        <a:t>PAR (95% CI)</a:t>
                      </a:r>
                      <a:endParaRPr kumimoji="0" lang="en-US" sz="1400" b="0" i="0" u="none" strike="noStrike" cap="none" normalizeH="0" baseline="0" smtClean="0">
                        <a:ln>
                          <a:noFill/>
                        </a:ln>
                        <a:solidFill>
                          <a:schemeClr val="tx1"/>
                        </a:solidFill>
                        <a:effectLst>
                          <a:outerShdw blurRad="38100" dist="38100" dir="2700000" algn="tl">
                            <a:srgbClr val="000000"/>
                          </a:outerShdw>
                        </a:effectLst>
                        <a:latin typeface="Tahoma" pitchFamily="34" charset="0"/>
                      </a:endParaRPr>
                    </a:p>
                  </a:txBody>
                  <a:tcPr anchor="ctr" horzOverflow="overflow">
                    <a:lnL w="952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r>
              <a:tr h="288925">
                <a:tc>
                  <a:txBody>
                    <a:bodyPr/>
                    <a:lstStyle/>
                    <a:p>
                      <a:pPr marL="342900" marR="0" lvl="0" indent="-342900" algn="l" defTabSz="914400" rtl="0" eaLnBrk="1" fontAlgn="base" latinLnBrk="0" hangingPunct="1">
                        <a:lnSpc>
                          <a:spcPct val="100000"/>
                        </a:lnSpc>
                        <a:spcBef>
                          <a:spcPct val="0"/>
                        </a:spcBef>
                        <a:spcAft>
                          <a:spcPct val="0"/>
                        </a:spcAft>
                        <a:buClr>
                          <a:schemeClr val="hlink"/>
                        </a:buClr>
                        <a:buSzPct val="70000"/>
                        <a:buFont typeface="Wingdings" pitchFamily="2" charset="2"/>
                        <a:buNone/>
                        <a:tabLst/>
                      </a:pPr>
                      <a:r>
                        <a:rPr kumimoji="0" lang="en-US" sz="1200" b="1" i="0" u="none" strike="noStrike" cap="none" normalizeH="0" baseline="0" smtClean="0">
                          <a:ln>
                            <a:noFill/>
                          </a:ln>
                          <a:solidFill>
                            <a:schemeClr val="tx1"/>
                          </a:solidFill>
                          <a:effectLst>
                            <a:outerShdw blurRad="38100" dist="38100" dir="2700000" algn="tl">
                              <a:srgbClr val="000000"/>
                            </a:outerShdw>
                          </a:effectLst>
                          <a:latin typeface="Tahoma" pitchFamily="34" charset="0"/>
                          <a:cs typeface="Times New Roman" pitchFamily="18" charset="0"/>
                        </a:rPr>
                        <a:t>Current and former smoking, diabetes, hypertension</a:t>
                      </a:r>
                      <a:endParaRPr kumimoji="0" lang="en-US" sz="1200" b="1" i="0" u="none" strike="noStrike" cap="none" normalizeH="0" baseline="0" smtClean="0">
                        <a:ln>
                          <a:noFill/>
                        </a:ln>
                        <a:solidFill>
                          <a:schemeClr val="tx1"/>
                        </a:solidFill>
                        <a:effectLst>
                          <a:outerShdw blurRad="38100" dist="38100" dir="2700000" algn="tl">
                            <a:srgbClr val="000000"/>
                          </a:outerShdw>
                        </a:effectLst>
                        <a:latin typeface="Tahoma" pitchFamily="34" charset="0"/>
                      </a:endParaRPr>
                    </a:p>
                  </a:txBody>
                  <a:tcPr anchor="ctr" horzOverflow="overflow">
                    <a:lnL w="12700"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70000"/>
                        <a:buFont typeface="Wingdings" pitchFamily="2" charset="2"/>
                        <a:buNone/>
                        <a:tabLst/>
                      </a:pPr>
                      <a:endParaRPr kumimoji="0" lang="en-US" sz="2800" b="0" i="0" u="none" strike="noStrike" cap="none" normalizeH="0" baseline="0" smtClean="0">
                        <a:ln>
                          <a:noFill/>
                        </a:ln>
                        <a:solidFill>
                          <a:schemeClr val="tx1"/>
                        </a:solidFill>
                        <a:effectLst>
                          <a:outerShdw blurRad="38100" dist="38100" dir="2700000" algn="tl">
                            <a:srgbClr val="000000"/>
                          </a:outerShdw>
                        </a:effectLst>
                        <a:latin typeface="Tahoma" pitchFamily="34" charset="0"/>
                      </a:endParaRPr>
                    </a:p>
                  </a:txBody>
                  <a:tcPr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70000"/>
                        <a:buFont typeface="Wingdings" pitchFamily="2" charset="2"/>
                        <a:buNone/>
                        <a:tabLst/>
                      </a:pPr>
                      <a:endParaRPr kumimoji="0" lang="en-US" sz="2800" b="0" i="0" u="none" strike="noStrike" cap="none" normalizeH="0" baseline="0" smtClean="0">
                        <a:ln>
                          <a:noFill/>
                        </a:ln>
                        <a:solidFill>
                          <a:schemeClr val="tx1"/>
                        </a:solidFill>
                        <a:effectLst>
                          <a:outerShdw blurRad="38100" dist="38100" dir="2700000" algn="tl">
                            <a:srgbClr val="000000"/>
                          </a:outerShdw>
                        </a:effectLst>
                        <a:latin typeface="Tahoma" pitchFamily="34" charset="0"/>
                      </a:endParaRPr>
                    </a:p>
                  </a:txBody>
                  <a:tcPr anchor="ctr" horzOverflow="overflow">
                    <a:lnL w="952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r>
              <a:tr h="198438">
                <a:tc>
                  <a:txBody>
                    <a:bodyPr/>
                    <a:lstStyle/>
                    <a:p>
                      <a:pPr marL="342900" marR="0" lvl="0" indent="-342900" algn="l" defTabSz="914400" rtl="0" eaLnBrk="1" fontAlgn="base" latinLnBrk="0" hangingPunct="1">
                        <a:lnSpc>
                          <a:spcPct val="100000"/>
                        </a:lnSpc>
                        <a:spcBef>
                          <a:spcPct val="0"/>
                        </a:spcBef>
                        <a:spcAft>
                          <a:spcPct val="0"/>
                        </a:spcAft>
                        <a:buClr>
                          <a:schemeClr val="hlink"/>
                        </a:buClr>
                        <a:buSzPct val="70000"/>
                        <a:buFont typeface="Wingdings" pitchFamily="2" charset="2"/>
                        <a:buNone/>
                        <a:tabLst/>
                      </a:pPr>
                      <a:r>
                        <a:rPr kumimoji="0" lang="en-US" sz="1000" b="0" i="0" u="none" strike="noStrike" cap="none" normalizeH="0" baseline="0" smtClean="0">
                          <a:ln>
                            <a:noFill/>
                          </a:ln>
                          <a:solidFill>
                            <a:schemeClr val="tx1"/>
                          </a:solidFill>
                          <a:effectLst>
                            <a:outerShdw blurRad="38100" dist="38100" dir="2700000" algn="tl">
                              <a:srgbClr val="000000"/>
                            </a:outerShdw>
                          </a:effectLst>
                          <a:latin typeface="Tahoma" pitchFamily="34" charset="0"/>
                          <a:cs typeface="Times New Roman" pitchFamily="18" charset="0"/>
                        </a:rPr>
                        <a:t>Overall Interheart Study</a:t>
                      </a:r>
                      <a:endParaRPr kumimoji="0" lang="en-US" sz="1800" b="0" i="0" u="none" strike="noStrike" cap="none" normalizeH="0" baseline="0" smtClean="0">
                        <a:ln>
                          <a:noFill/>
                        </a:ln>
                        <a:solidFill>
                          <a:schemeClr val="tx1"/>
                        </a:solidFill>
                        <a:effectLst>
                          <a:outerShdw blurRad="38100" dist="38100" dir="2700000" algn="tl">
                            <a:srgbClr val="000000"/>
                          </a:outerShdw>
                        </a:effectLst>
                        <a:latin typeface="Tahoma" pitchFamily="34" charset="0"/>
                      </a:endParaRPr>
                    </a:p>
                  </a:txBody>
                  <a:tcPr anchor="ctr" horzOverflow="overflow">
                    <a:lnL w="12700"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ase" latinLnBrk="0" hangingPunct="1">
                        <a:lnSpc>
                          <a:spcPct val="100000"/>
                        </a:lnSpc>
                        <a:spcBef>
                          <a:spcPct val="0"/>
                        </a:spcBef>
                        <a:spcAft>
                          <a:spcPct val="0"/>
                        </a:spcAft>
                        <a:buClr>
                          <a:schemeClr val="hlink"/>
                        </a:buClr>
                        <a:buSzPct val="70000"/>
                        <a:buFont typeface="Wingdings" pitchFamily="2" charset="2"/>
                        <a:buNone/>
                        <a:tabLst/>
                      </a:pPr>
                      <a:r>
                        <a:rPr kumimoji="0" lang="en-US" sz="1000" b="0" i="0" u="none" strike="noStrike" cap="none" normalizeH="0" baseline="0" smtClean="0">
                          <a:ln>
                            <a:noFill/>
                          </a:ln>
                          <a:solidFill>
                            <a:schemeClr val="tx1"/>
                          </a:solidFill>
                          <a:effectLst>
                            <a:outerShdw blurRad="38100" dist="38100" dir="2700000" algn="tl">
                              <a:srgbClr val="000000"/>
                            </a:outerShdw>
                          </a:effectLst>
                          <a:latin typeface="Tahoma" pitchFamily="34" charset="0"/>
                          <a:cs typeface="Times New Roman" pitchFamily="18" charset="0"/>
                        </a:rPr>
                        <a:t>13.04 (11.63,14.62)</a:t>
                      </a:r>
                      <a:endParaRPr kumimoji="0" lang="en-US" sz="1800" b="0" i="0" u="none" strike="noStrike" cap="none" normalizeH="0" baseline="0" smtClean="0">
                        <a:ln>
                          <a:noFill/>
                        </a:ln>
                        <a:solidFill>
                          <a:schemeClr val="tx1"/>
                        </a:solidFill>
                        <a:effectLst>
                          <a:outerShdw blurRad="38100" dist="38100" dir="2700000" algn="tl">
                            <a:srgbClr val="000000"/>
                          </a:outerShdw>
                        </a:effectLst>
                        <a:latin typeface="Tahoma" pitchFamily="34" charset="0"/>
                      </a:endParaRPr>
                    </a:p>
                  </a:txBody>
                  <a:tcPr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ase" latinLnBrk="0" hangingPunct="1">
                        <a:lnSpc>
                          <a:spcPct val="100000"/>
                        </a:lnSpc>
                        <a:spcBef>
                          <a:spcPct val="0"/>
                        </a:spcBef>
                        <a:spcAft>
                          <a:spcPct val="0"/>
                        </a:spcAft>
                        <a:buClr>
                          <a:schemeClr val="hlink"/>
                        </a:buClr>
                        <a:buSzPct val="70000"/>
                        <a:buFont typeface="Wingdings" pitchFamily="2" charset="2"/>
                        <a:buNone/>
                        <a:tabLst/>
                      </a:pPr>
                      <a:r>
                        <a:rPr kumimoji="0" lang="en-US" sz="1000" b="0" i="0" u="none" strike="noStrike" cap="none" normalizeH="0" baseline="0" smtClean="0">
                          <a:ln>
                            <a:noFill/>
                          </a:ln>
                          <a:solidFill>
                            <a:schemeClr val="tx1"/>
                          </a:solidFill>
                          <a:effectLst>
                            <a:outerShdw blurRad="38100" dist="38100" dir="2700000" algn="tl">
                              <a:srgbClr val="000000"/>
                            </a:outerShdw>
                          </a:effectLst>
                          <a:latin typeface="Tahoma" pitchFamily="34" charset="0"/>
                          <a:cs typeface="Times New Roman" pitchFamily="18" charset="0"/>
                        </a:rPr>
                        <a:t>57.72 (56.04,59.38)</a:t>
                      </a:r>
                      <a:endParaRPr kumimoji="0" lang="en-US" sz="1800" b="0" i="0" u="none" strike="noStrike" cap="none" normalizeH="0" baseline="0" smtClean="0">
                        <a:ln>
                          <a:noFill/>
                        </a:ln>
                        <a:solidFill>
                          <a:schemeClr val="tx1"/>
                        </a:solidFill>
                        <a:effectLst>
                          <a:outerShdw blurRad="38100" dist="38100" dir="2700000" algn="tl">
                            <a:srgbClr val="000000"/>
                          </a:outerShdw>
                        </a:effectLst>
                        <a:latin typeface="Tahoma" pitchFamily="34" charset="0"/>
                      </a:endParaRPr>
                    </a:p>
                  </a:txBody>
                  <a:tcPr anchor="ctr" horzOverflow="overflow">
                    <a:lnL w="952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r>
              <a:tr h="198438">
                <a:tc>
                  <a:txBody>
                    <a:bodyPr/>
                    <a:lstStyle/>
                    <a:p>
                      <a:pPr marL="342900" marR="0" lvl="0" indent="-342900" algn="l" defTabSz="914400" rtl="0" eaLnBrk="1" fontAlgn="base" latinLnBrk="0" hangingPunct="1">
                        <a:lnSpc>
                          <a:spcPct val="100000"/>
                        </a:lnSpc>
                        <a:spcBef>
                          <a:spcPct val="0"/>
                        </a:spcBef>
                        <a:spcAft>
                          <a:spcPct val="0"/>
                        </a:spcAft>
                        <a:buClr>
                          <a:schemeClr val="hlink"/>
                        </a:buClr>
                        <a:buSzPct val="70000"/>
                        <a:buFont typeface="Wingdings" pitchFamily="2" charset="2"/>
                        <a:buNone/>
                        <a:tabLst/>
                      </a:pPr>
                      <a:r>
                        <a:rPr kumimoji="0" lang="en-US" sz="1000" b="0" i="0" u="none" strike="noStrike" cap="none" normalizeH="0" baseline="0" smtClean="0">
                          <a:ln>
                            <a:noFill/>
                          </a:ln>
                          <a:solidFill>
                            <a:schemeClr val="tx1"/>
                          </a:solidFill>
                          <a:effectLst>
                            <a:outerShdw blurRad="38100" dist="38100" dir="2700000" algn="tl">
                              <a:srgbClr val="000000"/>
                            </a:outerShdw>
                          </a:effectLst>
                          <a:latin typeface="Tahoma" pitchFamily="34" charset="0"/>
                          <a:cs typeface="Times New Roman" pitchFamily="18" charset="0"/>
                        </a:rPr>
                        <a:t>Overall Africa population</a:t>
                      </a:r>
                      <a:endParaRPr kumimoji="0" lang="en-US" sz="1800" b="0" i="0" u="none" strike="noStrike" cap="none" normalizeH="0" baseline="0" smtClean="0">
                        <a:ln>
                          <a:noFill/>
                        </a:ln>
                        <a:solidFill>
                          <a:schemeClr val="tx1"/>
                        </a:solidFill>
                        <a:effectLst>
                          <a:outerShdw blurRad="38100" dist="38100" dir="2700000" algn="tl">
                            <a:srgbClr val="000000"/>
                          </a:outerShdw>
                        </a:effectLst>
                        <a:latin typeface="Tahoma" pitchFamily="34" charset="0"/>
                      </a:endParaRPr>
                    </a:p>
                  </a:txBody>
                  <a:tcPr anchor="ctr" horzOverflow="overflow">
                    <a:lnL w="12700"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ase" latinLnBrk="0" hangingPunct="1">
                        <a:lnSpc>
                          <a:spcPct val="100000"/>
                        </a:lnSpc>
                        <a:spcBef>
                          <a:spcPct val="0"/>
                        </a:spcBef>
                        <a:spcAft>
                          <a:spcPct val="0"/>
                        </a:spcAft>
                        <a:buClr>
                          <a:schemeClr val="hlink"/>
                        </a:buClr>
                        <a:buSzPct val="70000"/>
                        <a:buFont typeface="Wingdings" pitchFamily="2" charset="2"/>
                        <a:buNone/>
                        <a:tabLst/>
                      </a:pPr>
                      <a:r>
                        <a:rPr kumimoji="0" lang="en-US" sz="1000" b="0" i="0" u="none" strike="noStrike" cap="none" normalizeH="0" baseline="0" smtClean="0">
                          <a:ln>
                            <a:noFill/>
                          </a:ln>
                          <a:solidFill>
                            <a:schemeClr val="tx1"/>
                          </a:solidFill>
                          <a:effectLst>
                            <a:outerShdw blurRad="38100" dist="38100" dir="2700000" algn="tl">
                              <a:srgbClr val="000000"/>
                            </a:outerShdw>
                          </a:effectLst>
                          <a:latin typeface="Tahoma" pitchFamily="34" charset="0"/>
                          <a:cs typeface="Times New Roman" pitchFamily="18" charset="0"/>
                        </a:rPr>
                        <a:t>17.35 (10.51,28.66)</a:t>
                      </a:r>
                      <a:endParaRPr kumimoji="0" lang="en-US" sz="1800" b="0" i="0" u="none" strike="noStrike" cap="none" normalizeH="0" baseline="0" smtClean="0">
                        <a:ln>
                          <a:noFill/>
                        </a:ln>
                        <a:solidFill>
                          <a:schemeClr val="tx1"/>
                        </a:solidFill>
                        <a:effectLst>
                          <a:outerShdw blurRad="38100" dist="38100" dir="2700000" algn="tl">
                            <a:srgbClr val="000000"/>
                          </a:outerShdw>
                        </a:effectLst>
                        <a:latin typeface="Tahoma" pitchFamily="34" charset="0"/>
                      </a:endParaRPr>
                    </a:p>
                  </a:txBody>
                  <a:tcPr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ase" latinLnBrk="0" hangingPunct="1">
                        <a:lnSpc>
                          <a:spcPct val="100000"/>
                        </a:lnSpc>
                        <a:spcBef>
                          <a:spcPct val="0"/>
                        </a:spcBef>
                        <a:spcAft>
                          <a:spcPct val="0"/>
                        </a:spcAft>
                        <a:buClr>
                          <a:schemeClr val="hlink"/>
                        </a:buClr>
                        <a:buSzPct val="70000"/>
                        <a:buFont typeface="Wingdings" pitchFamily="2" charset="2"/>
                        <a:buNone/>
                        <a:tabLst/>
                      </a:pPr>
                      <a:r>
                        <a:rPr kumimoji="0" lang="en-US" sz="1000" b="0" i="0" u="none" strike="noStrike" cap="none" normalizeH="0" baseline="0" smtClean="0">
                          <a:ln>
                            <a:noFill/>
                          </a:ln>
                          <a:solidFill>
                            <a:schemeClr val="tx1"/>
                          </a:solidFill>
                          <a:effectLst>
                            <a:outerShdw blurRad="38100" dist="38100" dir="2700000" algn="tl">
                              <a:srgbClr val="000000"/>
                            </a:outerShdw>
                          </a:effectLst>
                          <a:latin typeface="Tahoma" pitchFamily="34" charset="0"/>
                          <a:cs typeface="Times New Roman" pitchFamily="18" charset="0"/>
                        </a:rPr>
                        <a:t>64.46 (56.69,71.54)</a:t>
                      </a:r>
                      <a:endParaRPr kumimoji="0" lang="en-US" sz="1800" b="0" i="0" u="none" strike="noStrike" cap="none" normalizeH="0" baseline="0" smtClean="0">
                        <a:ln>
                          <a:noFill/>
                        </a:ln>
                        <a:solidFill>
                          <a:schemeClr val="tx1"/>
                        </a:solidFill>
                        <a:effectLst>
                          <a:outerShdw blurRad="38100" dist="38100" dir="2700000" algn="tl">
                            <a:srgbClr val="000000"/>
                          </a:outerShdw>
                        </a:effectLst>
                        <a:latin typeface="Tahoma" pitchFamily="34" charset="0"/>
                      </a:endParaRPr>
                    </a:p>
                  </a:txBody>
                  <a:tcPr anchor="ctr" horzOverflow="overflow">
                    <a:lnL w="952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r>
              <a:tr h="180975">
                <a:tc>
                  <a:txBody>
                    <a:bodyPr/>
                    <a:lstStyle/>
                    <a:p>
                      <a:pPr marL="342900" marR="0" lvl="0" indent="-342900" algn="l" defTabSz="914400" rtl="0" eaLnBrk="1" fontAlgn="base" latinLnBrk="0" hangingPunct="1">
                        <a:lnSpc>
                          <a:spcPct val="100000"/>
                        </a:lnSpc>
                        <a:spcBef>
                          <a:spcPct val="0"/>
                        </a:spcBef>
                        <a:spcAft>
                          <a:spcPct val="0"/>
                        </a:spcAft>
                        <a:buClr>
                          <a:schemeClr val="hlink"/>
                        </a:buClr>
                        <a:buSzPct val="70000"/>
                        <a:buFont typeface="Wingdings" pitchFamily="2" charset="2"/>
                        <a:buNone/>
                        <a:tabLst/>
                      </a:pPr>
                      <a:r>
                        <a:rPr kumimoji="0" lang="en-US" sz="1000" b="0" i="0" u="none" strike="noStrike" cap="none" normalizeH="0" baseline="0" smtClean="0">
                          <a:ln>
                            <a:noFill/>
                          </a:ln>
                          <a:solidFill>
                            <a:schemeClr val="tx1"/>
                          </a:solidFill>
                          <a:effectLst>
                            <a:outerShdw blurRad="38100" dist="38100" dir="2700000" algn="tl">
                              <a:srgbClr val="000000"/>
                            </a:outerShdw>
                          </a:effectLst>
                          <a:latin typeface="Tahoma" pitchFamily="34" charset="0"/>
                          <a:cs typeface="Times New Roman" pitchFamily="18" charset="0"/>
                        </a:rPr>
                        <a:t>Black Africans</a:t>
                      </a:r>
                      <a:endParaRPr kumimoji="0" lang="en-US" sz="1800" b="0" i="0" u="none" strike="noStrike" cap="none" normalizeH="0" baseline="0" smtClean="0">
                        <a:ln>
                          <a:noFill/>
                        </a:ln>
                        <a:solidFill>
                          <a:schemeClr val="tx1"/>
                        </a:solidFill>
                        <a:effectLst>
                          <a:outerShdw blurRad="38100" dist="38100" dir="2700000" algn="tl">
                            <a:srgbClr val="000000"/>
                          </a:outerShdw>
                        </a:effectLst>
                        <a:latin typeface="Tahoma" pitchFamily="34" charset="0"/>
                      </a:endParaRPr>
                    </a:p>
                  </a:txBody>
                  <a:tcPr anchor="ctr" horzOverflow="overflow">
                    <a:lnL w="12700"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ase" latinLnBrk="0" hangingPunct="1">
                        <a:lnSpc>
                          <a:spcPct val="100000"/>
                        </a:lnSpc>
                        <a:spcBef>
                          <a:spcPct val="0"/>
                        </a:spcBef>
                        <a:spcAft>
                          <a:spcPct val="0"/>
                        </a:spcAft>
                        <a:buClr>
                          <a:schemeClr val="hlink"/>
                        </a:buClr>
                        <a:buSzPct val="70000"/>
                        <a:buFont typeface="Wingdings" pitchFamily="2" charset="2"/>
                        <a:buNone/>
                        <a:tabLst/>
                      </a:pPr>
                      <a:r>
                        <a:rPr kumimoji="0" lang="en-US" sz="1000" b="0" i="0" u="none" strike="noStrike" cap="none" normalizeH="0" baseline="0" smtClean="0">
                          <a:ln>
                            <a:noFill/>
                          </a:ln>
                          <a:solidFill>
                            <a:schemeClr val="tx1"/>
                          </a:solidFill>
                          <a:effectLst>
                            <a:outerShdw blurRad="38100" dist="38100" dir="2700000" algn="tl">
                              <a:srgbClr val="000000"/>
                            </a:outerShdw>
                          </a:effectLst>
                          <a:latin typeface="Tahoma" pitchFamily="34" charset="0"/>
                          <a:cs typeface="Times New Roman" pitchFamily="18" charset="0"/>
                        </a:rPr>
                        <a:t>37.96 (14.10,102.23)</a:t>
                      </a:r>
                      <a:endParaRPr kumimoji="0" lang="en-US" sz="1800" b="0" i="0" u="none" strike="noStrike" cap="none" normalizeH="0" baseline="0" smtClean="0">
                        <a:ln>
                          <a:noFill/>
                        </a:ln>
                        <a:solidFill>
                          <a:schemeClr val="tx1"/>
                        </a:solidFill>
                        <a:effectLst>
                          <a:outerShdw blurRad="38100" dist="38100" dir="2700000" algn="tl">
                            <a:srgbClr val="000000"/>
                          </a:outerShdw>
                        </a:effectLst>
                        <a:latin typeface="Tahoma" pitchFamily="34" charset="0"/>
                      </a:endParaRPr>
                    </a:p>
                  </a:txBody>
                  <a:tcPr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ase" latinLnBrk="0" hangingPunct="1">
                        <a:lnSpc>
                          <a:spcPct val="100000"/>
                        </a:lnSpc>
                        <a:spcBef>
                          <a:spcPct val="0"/>
                        </a:spcBef>
                        <a:spcAft>
                          <a:spcPct val="0"/>
                        </a:spcAft>
                        <a:buClr>
                          <a:schemeClr val="hlink"/>
                        </a:buClr>
                        <a:buSzPct val="70000"/>
                        <a:buFont typeface="Wingdings" pitchFamily="2" charset="2"/>
                        <a:buNone/>
                        <a:tabLst/>
                      </a:pPr>
                      <a:r>
                        <a:rPr kumimoji="0" lang="en-US" sz="1000" b="0" i="0" u="none" strike="noStrike" cap="none" normalizeH="0" baseline="0" smtClean="0">
                          <a:ln>
                            <a:noFill/>
                          </a:ln>
                          <a:solidFill>
                            <a:schemeClr val="tx1"/>
                          </a:solidFill>
                          <a:effectLst>
                            <a:outerShdw blurRad="38100" dist="38100" dir="2700000" algn="tl">
                              <a:srgbClr val="000000"/>
                            </a:outerShdw>
                          </a:effectLst>
                          <a:latin typeface="Tahoma" pitchFamily="34" charset="0"/>
                          <a:cs typeface="Times New Roman" pitchFamily="18" charset="0"/>
                        </a:rPr>
                        <a:t>56.95 (43.46,70.44)</a:t>
                      </a:r>
                      <a:endParaRPr kumimoji="0" lang="en-US" sz="1800" b="0" i="0" u="none" strike="noStrike" cap="none" normalizeH="0" baseline="0" smtClean="0">
                        <a:ln>
                          <a:noFill/>
                        </a:ln>
                        <a:solidFill>
                          <a:schemeClr val="tx1"/>
                        </a:solidFill>
                        <a:effectLst>
                          <a:outerShdw blurRad="38100" dist="38100" dir="2700000" algn="tl">
                            <a:srgbClr val="000000"/>
                          </a:outerShdw>
                        </a:effectLst>
                        <a:latin typeface="Tahoma" pitchFamily="34" charset="0"/>
                      </a:endParaRPr>
                    </a:p>
                  </a:txBody>
                  <a:tcPr anchor="ctr" horzOverflow="overflow">
                    <a:lnL w="952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r>
              <a:tr h="198438">
                <a:tc>
                  <a:txBody>
                    <a:bodyPr/>
                    <a:lstStyle/>
                    <a:p>
                      <a:pPr marL="342900" marR="0" lvl="0" indent="-342900" algn="l" defTabSz="914400" rtl="0" eaLnBrk="1" fontAlgn="base" latinLnBrk="0" hangingPunct="1">
                        <a:lnSpc>
                          <a:spcPct val="100000"/>
                        </a:lnSpc>
                        <a:spcBef>
                          <a:spcPct val="0"/>
                        </a:spcBef>
                        <a:spcAft>
                          <a:spcPct val="0"/>
                        </a:spcAft>
                        <a:buClr>
                          <a:schemeClr val="hlink"/>
                        </a:buClr>
                        <a:buSzPct val="70000"/>
                        <a:buFont typeface="Wingdings" pitchFamily="2" charset="2"/>
                        <a:buNone/>
                        <a:tabLst/>
                      </a:pPr>
                      <a:r>
                        <a:rPr kumimoji="0" lang="en-US" sz="1000" b="0" i="0" u="none" strike="noStrike" cap="none" normalizeH="0" baseline="0" smtClean="0">
                          <a:ln>
                            <a:noFill/>
                          </a:ln>
                          <a:solidFill>
                            <a:schemeClr val="tx1"/>
                          </a:solidFill>
                          <a:effectLst>
                            <a:outerShdw blurRad="38100" dist="38100" dir="2700000" algn="tl">
                              <a:srgbClr val="000000"/>
                            </a:outerShdw>
                          </a:effectLst>
                          <a:latin typeface="Tahoma" pitchFamily="34" charset="0"/>
                          <a:cs typeface="Times New Roman" pitchFamily="18" charset="0"/>
                        </a:rPr>
                        <a:t>Coloured Africans</a:t>
                      </a:r>
                      <a:endParaRPr kumimoji="0" lang="en-US" sz="1800" b="0" i="0" u="none" strike="noStrike" cap="none" normalizeH="0" baseline="0" smtClean="0">
                        <a:ln>
                          <a:noFill/>
                        </a:ln>
                        <a:solidFill>
                          <a:schemeClr val="tx1"/>
                        </a:solidFill>
                        <a:effectLst>
                          <a:outerShdw blurRad="38100" dist="38100" dir="2700000" algn="tl">
                            <a:srgbClr val="000000"/>
                          </a:outerShdw>
                        </a:effectLst>
                        <a:latin typeface="Tahoma" pitchFamily="34" charset="0"/>
                      </a:endParaRPr>
                    </a:p>
                  </a:txBody>
                  <a:tcPr anchor="ctr" horzOverflow="overflow">
                    <a:lnL w="12700"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ase" latinLnBrk="0" hangingPunct="1">
                        <a:lnSpc>
                          <a:spcPct val="100000"/>
                        </a:lnSpc>
                        <a:spcBef>
                          <a:spcPct val="0"/>
                        </a:spcBef>
                        <a:spcAft>
                          <a:spcPct val="0"/>
                        </a:spcAft>
                        <a:buClr>
                          <a:schemeClr val="hlink"/>
                        </a:buClr>
                        <a:buSzPct val="70000"/>
                        <a:buFont typeface="Wingdings" pitchFamily="2" charset="2"/>
                        <a:buNone/>
                        <a:tabLst/>
                      </a:pPr>
                      <a:r>
                        <a:rPr kumimoji="0" lang="en-US" sz="1000" b="0" i="0" u="none" strike="noStrike" cap="none" normalizeH="0" baseline="0" smtClean="0">
                          <a:ln>
                            <a:noFill/>
                          </a:ln>
                          <a:solidFill>
                            <a:schemeClr val="tx1"/>
                          </a:solidFill>
                          <a:effectLst>
                            <a:outerShdw blurRad="38100" dist="38100" dir="2700000" algn="tl">
                              <a:srgbClr val="000000"/>
                            </a:outerShdw>
                          </a:effectLst>
                          <a:latin typeface="Tahoma" pitchFamily="34" charset="0"/>
                          <a:cs typeface="Times New Roman" pitchFamily="18" charset="0"/>
                        </a:rPr>
                        <a:t>7.67 (3.69,15.93)</a:t>
                      </a:r>
                      <a:endParaRPr kumimoji="0" lang="en-US" sz="1800" b="0" i="0" u="none" strike="noStrike" cap="none" normalizeH="0" baseline="0" smtClean="0">
                        <a:ln>
                          <a:noFill/>
                        </a:ln>
                        <a:solidFill>
                          <a:schemeClr val="tx1"/>
                        </a:solidFill>
                        <a:effectLst>
                          <a:outerShdw blurRad="38100" dist="38100" dir="2700000" algn="tl">
                            <a:srgbClr val="000000"/>
                          </a:outerShdw>
                        </a:effectLst>
                        <a:latin typeface="Tahoma" pitchFamily="34" charset="0"/>
                      </a:endParaRPr>
                    </a:p>
                  </a:txBody>
                  <a:tcPr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ase" latinLnBrk="0" hangingPunct="1">
                        <a:lnSpc>
                          <a:spcPct val="100000"/>
                        </a:lnSpc>
                        <a:spcBef>
                          <a:spcPct val="0"/>
                        </a:spcBef>
                        <a:spcAft>
                          <a:spcPct val="0"/>
                        </a:spcAft>
                        <a:buClr>
                          <a:schemeClr val="hlink"/>
                        </a:buClr>
                        <a:buSzPct val="70000"/>
                        <a:buFont typeface="Wingdings" pitchFamily="2" charset="2"/>
                        <a:buNone/>
                        <a:tabLst/>
                      </a:pPr>
                      <a:r>
                        <a:rPr kumimoji="0" lang="en-US" sz="1000" b="0" i="0" u="none" strike="noStrike" cap="none" normalizeH="0" baseline="0" smtClean="0">
                          <a:ln>
                            <a:noFill/>
                          </a:ln>
                          <a:solidFill>
                            <a:schemeClr val="tx1"/>
                          </a:solidFill>
                          <a:effectLst>
                            <a:outerShdw blurRad="38100" dist="38100" dir="2700000" algn="tl">
                              <a:srgbClr val="000000"/>
                            </a:outerShdw>
                          </a:effectLst>
                          <a:latin typeface="Tahoma" pitchFamily="34" charset="0"/>
                          <a:cs typeface="Times New Roman" pitchFamily="18" charset="0"/>
                        </a:rPr>
                        <a:t>61.47 (45.92,74.98)</a:t>
                      </a:r>
                      <a:endParaRPr kumimoji="0" lang="en-US" sz="1800" b="0" i="0" u="none" strike="noStrike" cap="none" normalizeH="0" baseline="0" smtClean="0">
                        <a:ln>
                          <a:noFill/>
                        </a:ln>
                        <a:solidFill>
                          <a:schemeClr val="tx1"/>
                        </a:solidFill>
                        <a:effectLst>
                          <a:outerShdw blurRad="38100" dist="38100" dir="2700000" algn="tl">
                            <a:srgbClr val="000000"/>
                          </a:outerShdw>
                        </a:effectLst>
                        <a:latin typeface="Tahoma" pitchFamily="34" charset="0"/>
                      </a:endParaRPr>
                    </a:p>
                  </a:txBody>
                  <a:tcPr anchor="ctr" horzOverflow="overflow">
                    <a:lnL w="952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r>
              <a:tr h="198438">
                <a:tc>
                  <a:txBody>
                    <a:bodyPr/>
                    <a:lstStyle/>
                    <a:p>
                      <a:pPr marL="342900" marR="0" lvl="0" indent="-342900" algn="l" defTabSz="914400" rtl="0" eaLnBrk="1" fontAlgn="base" latinLnBrk="0" hangingPunct="1">
                        <a:lnSpc>
                          <a:spcPct val="100000"/>
                        </a:lnSpc>
                        <a:spcBef>
                          <a:spcPct val="0"/>
                        </a:spcBef>
                        <a:spcAft>
                          <a:spcPct val="0"/>
                        </a:spcAft>
                        <a:buClr>
                          <a:schemeClr val="hlink"/>
                        </a:buClr>
                        <a:buSzPct val="70000"/>
                        <a:buFont typeface="Wingdings" pitchFamily="2" charset="2"/>
                        <a:buNone/>
                        <a:tabLst/>
                      </a:pPr>
                      <a:r>
                        <a:rPr kumimoji="0" lang="en-US" sz="1000" b="0" i="0" u="none" strike="noStrike" cap="none" normalizeH="0" baseline="0" smtClean="0">
                          <a:ln>
                            <a:noFill/>
                          </a:ln>
                          <a:solidFill>
                            <a:schemeClr val="tx1"/>
                          </a:solidFill>
                          <a:effectLst>
                            <a:outerShdw blurRad="38100" dist="38100" dir="2700000" algn="tl">
                              <a:srgbClr val="000000"/>
                            </a:outerShdw>
                          </a:effectLst>
                          <a:latin typeface="Tahoma" pitchFamily="34" charset="0"/>
                        </a:rPr>
                        <a:t>European/other Africans</a:t>
                      </a:r>
                      <a:endParaRPr kumimoji="0" lang="en-US" sz="1200" b="1" i="0" u="none" strike="noStrike" cap="none" normalizeH="0" baseline="0" smtClean="0">
                        <a:ln>
                          <a:noFill/>
                        </a:ln>
                        <a:solidFill>
                          <a:schemeClr val="tx1"/>
                        </a:solidFill>
                        <a:effectLst>
                          <a:outerShdw blurRad="38100" dist="38100" dir="2700000" algn="tl">
                            <a:srgbClr val="000000"/>
                          </a:outerShdw>
                        </a:effectLst>
                        <a:latin typeface="Times New Roman" pitchFamily="18" charset="0"/>
                        <a:cs typeface="Times New Roman" pitchFamily="18" charset="0"/>
                      </a:endParaRPr>
                    </a:p>
                  </a:txBody>
                  <a:tcPr anchor="ctr" horzOverflow="overflow">
                    <a:lnL w="12700"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ase" latinLnBrk="0" hangingPunct="1">
                        <a:lnSpc>
                          <a:spcPct val="100000"/>
                        </a:lnSpc>
                        <a:spcBef>
                          <a:spcPct val="0"/>
                        </a:spcBef>
                        <a:spcAft>
                          <a:spcPct val="0"/>
                        </a:spcAft>
                        <a:buClr>
                          <a:schemeClr val="hlink"/>
                        </a:buClr>
                        <a:buSzPct val="70000"/>
                        <a:buFont typeface="Wingdings" pitchFamily="2" charset="2"/>
                        <a:buNone/>
                        <a:tabLst/>
                      </a:pPr>
                      <a:r>
                        <a:rPr kumimoji="0" lang="en-US" sz="1000" b="0" i="0" u="none" strike="noStrike" cap="none" normalizeH="0" baseline="0" smtClean="0">
                          <a:ln>
                            <a:noFill/>
                          </a:ln>
                          <a:solidFill>
                            <a:schemeClr val="tx1"/>
                          </a:solidFill>
                          <a:effectLst>
                            <a:outerShdw blurRad="38100" dist="38100" dir="2700000" algn="tl">
                              <a:srgbClr val="000000"/>
                            </a:outerShdw>
                          </a:effectLst>
                          <a:latin typeface="Tahoma" pitchFamily="34" charset="0"/>
                          <a:cs typeface="Times New Roman" pitchFamily="18" charset="0"/>
                        </a:rPr>
                        <a:t>32.72 (8.52,125.74)</a:t>
                      </a:r>
                      <a:endParaRPr kumimoji="0" lang="en-US" sz="1800" b="0" i="0" u="none" strike="noStrike" cap="none" normalizeH="0" baseline="0" smtClean="0">
                        <a:ln>
                          <a:noFill/>
                        </a:ln>
                        <a:solidFill>
                          <a:schemeClr val="tx1"/>
                        </a:solidFill>
                        <a:effectLst>
                          <a:outerShdw blurRad="38100" dist="38100" dir="2700000" algn="tl">
                            <a:srgbClr val="000000"/>
                          </a:outerShdw>
                        </a:effectLst>
                        <a:latin typeface="Tahoma" pitchFamily="34" charset="0"/>
                      </a:endParaRPr>
                    </a:p>
                  </a:txBody>
                  <a:tcPr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ase" latinLnBrk="0" hangingPunct="1">
                        <a:lnSpc>
                          <a:spcPct val="100000"/>
                        </a:lnSpc>
                        <a:spcBef>
                          <a:spcPct val="0"/>
                        </a:spcBef>
                        <a:spcAft>
                          <a:spcPct val="0"/>
                        </a:spcAft>
                        <a:buClr>
                          <a:schemeClr val="hlink"/>
                        </a:buClr>
                        <a:buSzPct val="70000"/>
                        <a:buFont typeface="Wingdings" pitchFamily="2" charset="2"/>
                        <a:buNone/>
                        <a:tabLst/>
                      </a:pPr>
                      <a:r>
                        <a:rPr kumimoji="0" lang="en-US" sz="1000" b="0" i="0" u="none" strike="noStrike" cap="none" normalizeH="0" baseline="0" smtClean="0">
                          <a:ln>
                            <a:noFill/>
                          </a:ln>
                          <a:solidFill>
                            <a:schemeClr val="tx1"/>
                          </a:solidFill>
                          <a:effectLst>
                            <a:outerShdw blurRad="38100" dist="38100" dir="2700000" algn="tl">
                              <a:srgbClr val="000000"/>
                            </a:outerShdw>
                          </a:effectLst>
                          <a:latin typeface="Tahoma" pitchFamily="34" charset="0"/>
                          <a:cs typeface="Times New Roman" pitchFamily="18" charset="0"/>
                        </a:rPr>
                        <a:t>69.49 (52.42,82.49)</a:t>
                      </a:r>
                      <a:endParaRPr kumimoji="0" lang="en-US" sz="1800" b="0" i="0" u="none" strike="noStrike" cap="none" normalizeH="0" baseline="0" smtClean="0">
                        <a:ln>
                          <a:noFill/>
                        </a:ln>
                        <a:solidFill>
                          <a:schemeClr val="tx1"/>
                        </a:solidFill>
                        <a:effectLst>
                          <a:outerShdw blurRad="38100" dist="38100" dir="2700000" algn="tl">
                            <a:srgbClr val="000000"/>
                          </a:outerShdw>
                        </a:effectLst>
                        <a:latin typeface="Tahoma" pitchFamily="34" charset="0"/>
                      </a:endParaRPr>
                    </a:p>
                  </a:txBody>
                  <a:tcPr anchor="ctr" horzOverflow="overflow">
                    <a:lnL w="952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r>
              <a:tr h="288925">
                <a:tc>
                  <a:txBody>
                    <a:bodyPr/>
                    <a:lstStyle/>
                    <a:p>
                      <a:pPr marL="342900" marR="0" lvl="0" indent="-342900" algn="l" defTabSz="914400" rtl="0" eaLnBrk="1" fontAlgn="base" latinLnBrk="0" hangingPunct="1">
                        <a:lnSpc>
                          <a:spcPct val="100000"/>
                        </a:lnSpc>
                        <a:spcBef>
                          <a:spcPct val="0"/>
                        </a:spcBef>
                        <a:spcAft>
                          <a:spcPct val="0"/>
                        </a:spcAft>
                        <a:buClr>
                          <a:schemeClr val="hlink"/>
                        </a:buClr>
                        <a:buSzPct val="70000"/>
                        <a:buFont typeface="Wingdings" pitchFamily="2" charset="2"/>
                        <a:buNone/>
                        <a:tabLst/>
                      </a:pPr>
                      <a:r>
                        <a:rPr kumimoji="0" lang="en-US" sz="1200" b="1" i="0" u="none" strike="noStrike" cap="none" normalizeH="0" baseline="0" smtClean="0">
                          <a:ln>
                            <a:noFill/>
                          </a:ln>
                          <a:solidFill>
                            <a:schemeClr val="tx1"/>
                          </a:solidFill>
                          <a:effectLst>
                            <a:outerShdw blurRad="38100" dist="38100" dir="2700000" algn="tl">
                              <a:srgbClr val="000000"/>
                            </a:outerShdw>
                          </a:effectLst>
                          <a:latin typeface="Tahoma" pitchFamily="34" charset="0"/>
                          <a:cs typeface="Times New Roman" pitchFamily="18" charset="0"/>
                        </a:rPr>
                        <a:t>Current and former smoking, diabetes, hypertension + Apob/a ratio (tertiles 2,3 vs 1)</a:t>
                      </a:r>
                      <a:endParaRPr kumimoji="0" lang="en-US" sz="1200" b="0" i="0" u="none" strike="noStrike" cap="none" normalizeH="0" baseline="0" smtClean="0">
                        <a:ln>
                          <a:noFill/>
                        </a:ln>
                        <a:solidFill>
                          <a:schemeClr val="tx1"/>
                        </a:solidFill>
                        <a:effectLst>
                          <a:outerShdw blurRad="38100" dist="38100" dir="2700000" algn="tl">
                            <a:srgbClr val="000000"/>
                          </a:outerShdw>
                        </a:effectLst>
                        <a:latin typeface="Tahoma" pitchFamily="34" charset="0"/>
                      </a:endParaRPr>
                    </a:p>
                  </a:txBody>
                  <a:tcPr anchor="ctr" horzOverflow="overflow">
                    <a:lnL w="12700"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70000"/>
                        <a:buFont typeface="Wingdings" pitchFamily="2" charset="2"/>
                        <a:buNone/>
                        <a:tabLst/>
                      </a:pPr>
                      <a:endParaRPr kumimoji="0" lang="en-US" sz="2800" b="0" i="0" u="none" strike="noStrike" cap="none" normalizeH="0" baseline="0" smtClean="0">
                        <a:ln>
                          <a:noFill/>
                        </a:ln>
                        <a:solidFill>
                          <a:schemeClr val="tx1"/>
                        </a:solidFill>
                        <a:effectLst>
                          <a:outerShdw blurRad="38100" dist="38100" dir="2700000" algn="tl">
                            <a:srgbClr val="000000"/>
                          </a:outerShdw>
                        </a:effectLst>
                        <a:latin typeface="Tahoma" pitchFamily="34" charset="0"/>
                      </a:endParaRPr>
                    </a:p>
                  </a:txBody>
                  <a:tcPr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70000"/>
                        <a:buFont typeface="Wingdings" pitchFamily="2" charset="2"/>
                        <a:buNone/>
                        <a:tabLst/>
                      </a:pPr>
                      <a:endParaRPr kumimoji="0" lang="en-US" sz="2800" b="0" i="0" u="none" strike="noStrike" cap="none" normalizeH="0" baseline="0" smtClean="0">
                        <a:ln>
                          <a:noFill/>
                        </a:ln>
                        <a:solidFill>
                          <a:schemeClr val="tx1"/>
                        </a:solidFill>
                        <a:effectLst>
                          <a:outerShdw blurRad="38100" dist="38100" dir="2700000" algn="tl">
                            <a:srgbClr val="000000"/>
                          </a:outerShdw>
                        </a:effectLst>
                        <a:latin typeface="Tahoma" pitchFamily="34" charset="0"/>
                      </a:endParaRPr>
                    </a:p>
                  </a:txBody>
                  <a:tcPr anchor="ctr" horzOverflow="overflow">
                    <a:lnL w="952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r>
              <a:tr h="198438">
                <a:tc>
                  <a:txBody>
                    <a:bodyPr/>
                    <a:lstStyle/>
                    <a:p>
                      <a:pPr marL="342900" marR="0" lvl="0" indent="-342900" algn="l" defTabSz="914400" rtl="0" eaLnBrk="1" fontAlgn="base" latinLnBrk="0" hangingPunct="1">
                        <a:lnSpc>
                          <a:spcPct val="100000"/>
                        </a:lnSpc>
                        <a:spcBef>
                          <a:spcPct val="0"/>
                        </a:spcBef>
                        <a:spcAft>
                          <a:spcPct val="0"/>
                        </a:spcAft>
                        <a:buClr>
                          <a:schemeClr val="hlink"/>
                        </a:buClr>
                        <a:buSzPct val="70000"/>
                        <a:buFont typeface="Wingdings" pitchFamily="2" charset="2"/>
                        <a:buNone/>
                        <a:tabLst/>
                      </a:pPr>
                      <a:r>
                        <a:rPr kumimoji="0" lang="en-US" sz="1000" b="0" i="0" u="none" strike="noStrike" cap="none" normalizeH="0" baseline="0" smtClean="0">
                          <a:ln>
                            <a:noFill/>
                          </a:ln>
                          <a:solidFill>
                            <a:schemeClr val="tx1"/>
                          </a:solidFill>
                          <a:effectLst>
                            <a:outerShdw blurRad="38100" dist="38100" dir="2700000" algn="tl">
                              <a:srgbClr val="000000"/>
                            </a:outerShdw>
                          </a:effectLst>
                          <a:latin typeface="Tahoma" pitchFamily="34" charset="0"/>
                          <a:cs typeface="Times New Roman" pitchFamily="18" charset="0"/>
                        </a:rPr>
                        <a:t>Overall Interheart Study</a:t>
                      </a:r>
                      <a:endParaRPr kumimoji="0" lang="en-US" sz="1800" b="0" i="0" u="none" strike="noStrike" cap="none" normalizeH="0" baseline="0" smtClean="0">
                        <a:ln>
                          <a:noFill/>
                        </a:ln>
                        <a:solidFill>
                          <a:schemeClr val="tx1"/>
                        </a:solidFill>
                        <a:effectLst>
                          <a:outerShdw blurRad="38100" dist="38100" dir="2700000" algn="tl">
                            <a:srgbClr val="000000"/>
                          </a:outerShdw>
                        </a:effectLst>
                        <a:latin typeface="Tahoma" pitchFamily="34" charset="0"/>
                      </a:endParaRPr>
                    </a:p>
                  </a:txBody>
                  <a:tcPr anchor="ctr" horzOverflow="overflow">
                    <a:lnL w="12700"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ase" latinLnBrk="0" hangingPunct="1">
                        <a:lnSpc>
                          <a:spcPct val="100000"/>
                        </a:lnSpc>
                        <a:spcBef>
                          <a:spcPct val="0"/>
                        </a:spcBef>
                        <a:spcAft>
                          <a:spcPct val="0"/>
                        </a:spcAft>
                        <a:buClr>
                          <a:schemeClr val="hlink"/>
                        </a:buClr>
                        <a:buSzPct val="70000"/>
                        <a:buFont typeface="Wingdings" pitchFamily="2" charset="2"/>
                        <a:buNone/>
                        <a:tabLst/>
                      </a:pPr>
                      <a:r>
                        <a:rPr kumimoji="0" lang="en-US" sz="1000" b="0" i="0" u="none" strike="noStrike" cap="none" normalizeH="0" baseline="0" smtClean="0">
                          <a:ln>
                            <a:noFill/>
                          </a:ln>
                          <a:solidFill>
                            <a:schemeClr val="tx1"/>
                          </a:solidFill>
                          <a:effectLst>
                            <a:outerShdw blurRad="38100" dist="38100" dir="2700000" algn="tl">
                              <a:srgbClr val="000000"/>
                            </a:outerShdw>
                          </a:effectLst>
                          <a:latin typeface="Tahoma" pitchFamily="34" charset="0"/>
                          <a:cs typeface="Times New Roman" pitchFamily="18" charset="0"/>
                        </a:rPr>
                        <a:t>22.83 (19.69,26.47)</a:t>
                      </a:r>
                      <a:endParaRPr kumimoji="0" lang="en-US" sz="1800" b="0" i="0" u="none" strike="noStrike" cap="none" normalizeH="0" baseline="0" smtClean="0">
                        <a:ln>
                          <a:noFill/>
                        </a:ln>
                        <a:solidFill>
                          <a:schemeClr val="tx1"/>
                        </a:solidFill>
                        <a:effectLst>
                          <a:outerShdw blurRad="38100" dist="38100" dir="2700000" algn="tl">
                            <a:srgbClr val="000000"/>
                          </a:outerShdw>
                        </a:effectLst>
                        <a:latin typeface="Tahoma" pitchFamily="34" charset="0"/>
                      </a:endParaRPr>
                    </a:p>
                  </a:txBody>
                  <a:tcPr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ase" latinLnBrk="0" hangingPunct="1">
                        <a:lnSpc>
                          <a:spcPct val="100000"/>
                        </a:lnSpc>
                        <a:spcBef>
                          <a:spcPct val="0"/>
                        </a:spcBef>
                        <a:spcAft>
                          <a:spcPct val="0"/>
                        </a:spcAft>
                        <a:buClr>
                          <a:schemeClr val="hlink"/>
                        </a:buClr>
                        <a:buSzPct val="70000"/>
                        <a:buFont typeface="Wingdings" pitchFamily="2" charset="2"/>
                        <a:buNone/>
                        <a:tabLst/>
                      </a:pPr>
                      <a:r>
                        <a:rPr kumimoji="0" lang="en-US" sz="1000" b="0" i="0" u="none" strike="noStrike" cap="none" normalizeH="0" baseline="0" smtClean="0">
                          <a:ln>
                            <a:noFill/>
                          </a:ln>
                          <a:solidFill>
                            <a:schemeClr val="tx1"/>
                          </a:solidFill>
                          <a:effectLst>
                            <a:outerShdw blurRad="38100" dist="38100" dir="2700000" algn="tl">
                              <a:srgbClr val="000000"/>
                            </a:outerShdw>
                          </a:effectLst>
                          <a:latin typeface="Tahoma" pitchFamily="34" charset="0"/>
                          <a:cs typeface="Times New Roman" pitchFamily="18" charset="0"/>
                        </a:rPr>
                        <a:t>74.24 (72.44,75.97)</a:t>
                      </a:r>
                      <a:endParaRPr kumimoji="0" lang="en-US" sz="1800" b="0" i="0" u="none" strike="noStrike" cap="none" normalizeH="0" baseline="0" smtClean="0">
                        <a:ln>
                          <a:noFill/>
                        </a:ln>
                        <a:solidFill>
                          <a:schemeClr val="tx1"/>
                        </a:solidFill>
                        <a:effectLst>
                          <a:outerShdw blurRad="38100" dist="38100" dir="2700000" algn="tl">
                            <a:srgbClr val="000000"/>
                          </a:outerShdw>
                        </a:effectLst>
                        <a:latin typeface="Tahoma" pitchFamily="34" charset="0"/>
                      </a:endParaRPr>
                    </a:p>
                  </a:txBody>
                  <a:tcPr anchor="ctr" horzOverflow="overflow">
                    <a:lnL w="952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r>
              <a:tr h="198438">
                <a:tc>
                  <a:txBody>
                    <a:bodyPr/>
                    <a:lstStyle/>
                    <a:p>
                      <a:pPr marL="342900" marR="0" lvl="0" indent="-342900" algn="l" defTabSz="914400" rtl="0" eaLnBrk="1" fontAlgn="base" latinLnBrk="0" hangingPunct="1">
                        <a:lnSpc>
                          <a:spcPct val="100000"/>
                        </a:lnSpc>
                        <a:spcBef>
                          <a:spcPct val="0"/>
                        </a:spcBef>
                        <a:spcAft>
                          <a:spcPct val="0"/>
                        </a:spcAft>
                        <a:buClr>
                          <a:schemeClr val="hlink"/>
                        </a:buClr>
                        <a:buSzPct val="70000"/>
                        <a:buFont typeface="Wingdings" pitchFamily="2" charset="2"/>
                        <a:buNone/>
                        <a:tabLst/>
                      </a:pPr>
                      <a:r>
                        <a:rPr kumimoji="0" lang="en-US" sz="1000" b="0" i="0" u="none" strike="noStrike" cap="none" normalizeH="0" baseline="0" smtClean="0">
                          <a:ln>
                            <a:noFill/>
                          </a:ln>
                          <a:solidFill>
                            <a:schemeClr val="tx1"/>
                          </a:solidFill>
                          <a:effectLst>
                            <a:outerShdw blurRad="38100" dist="38100" dir="2700000" algn="tl">
                              <a:srgbClr val="000000"/>
                            </a:outerShdw>
                          </a:effectLst>
                          <a:latin typeface="Tahoma" pitchFamily="34" charset="0"/>
                          <a:cs typeface="Times New Roman" pitchFamily="18" charset="0"/>
                        </a:rPr>
                        <a:t>Overall Africa population</a:t>
                      </a:r>
                      <a:endParaRPr kumimoji="0" lang="en-US" sz="1800" b="0" i="0" u="none" strike="noStrike" cap="none" normalizeH="0" baseline="0" smtClean="0">
                        <a:ln>
                          <a:noFill/>
                        </a:ln>
                        <a:solidFill>
                          <a:schemeClr val="tx1"/>
                        </a:solidFill>
                        <a:effectLst>
                          <a:outerShdw blurRad="38100" dist="38100" dir="2700000" algn="tl">
                            <a:srgbClr val="000000"/>
                          </a:outerShdw>
                        </a:effectLst>
                        <a:latin typeface="Tahoma" pitchFamily="34" charset="0"/>
                      </a:endParaRPr>
                    </a:p>
                  </a:txBody>
                  <a:tcPr anchor="ctr" horzOverflow="overflow">
                    <a:lnL w="12700"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ase" latinLnBrk="0" hangingPunct="1">
                        <a:lnSpc>
                          <a:spcPct val="100000"/>
                        </a:lnSpc>
                        <a:spcBef>
                          <a:spcPct val="0"/>
                        </a:spcBef>
                        <a:spcAft>
                          <a:spcPct val="0"/>
                        </a:spcAft>
                        <a:buClr>
                          <a:schemeClr val="hlink"/>
                        </a:buClr>
                        <a:buSzPct val="70000"/>
                        <a:buFont typeface="Wingdings" pitchFamily="2" charset="2"/>
                        <a:buNone/>
                        <a:tabLst/>
                      </a:pPr>
                      <a:r>
                        <a:rPr kumimoji="0" lang="en-US" sz="1000" b="0" i="0" u="none" strike="noStrike" cap="none" normalizeH="0" baseline="0" smtClean="0">
                          <a:ln>
                            <a:noFill/>
                          </a:ln>
                          <a:solidFill>
                            <a:schemeClr val="tx1"/>
                          </a:solidFill>
                          <a:effectLst>
                            <a:outerShdw blurRad="38100" dist="38100" dir="2700000" algn="tl">
                              <a:srgbClr val="000000"/>
                            </a:outerShdw>
                          </a:effectLst>
                          <a:latin typeface="Tahoma" pitchFamily="34" charset="0"/>
                          <a:cs typeface="Times New Roman" pitchFamily="18" charset="0"/>
                        </a:rPr>
                        <a:t>28.89 (14.83,56.29)</a:t>
                      </a:r>
                      <a:endParaRPr kumimoji="0" lang="en-US" sz="1800" b="0" i="0" u="none" strike="noStrike" cap="none" normalizeH="0" baseline="0" smtClean="0">
                        <a:ln>
                          <a:noFill/>
                        </a:ln>
                        <a:solidFill>
                          <a:schemeClr val="tx1"/>
                        </a:solidFill>
                        <a:effectLst>
                          <a:outerShdw blurRad="38100" dist="38100" dir="2700000" algn="tl">
                            <a:srgbClr val="000000"/>
                          </a:outerShdw>
                        </a:effectLst>
                        <a:latin typeface="Tahoma" pitchFamily="34" charset="0"/>
                      </a:endParaRPr>
                    </a:p>
                  </a:txBody>
                  <a:tcPr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ase" latinLnBrk="0" hangingPunct="1">
                        <a:lnSpc>
                          <a:spcPct val="100000"/>
                        </a:lnSpc>
                        <a:spcBef>
                          <a:spcPct val="0"/>
                        </a:spcBef>
                        <a:spcAft>
                          <a:spcPct val="0"/>
                        </a:spcAft>
                        <a:buClr>
                          <a:schemeClr val="hlink"/>
                        </a:buClr>
                        <a:buSzPct val="70000"/>
                        <a:buFont typeface="Wingdings" pitchFamily="2" charset="2"/>
                        <a:buNone/>
                        <a:tabLst/>
                      </a:pPr>
                      <a:r>
                        <a:rPr kumimoji="0" lang="en-US" sz="1000" b="0" i="0" u="none" strike="noStrike" cap="none" normalizeH="0" baseline="0" smtClean="0">
                          <a:ln>
                            <a:noFill/>
                          </a:ln>
                          <a:solidFill>
                            <a:schemeClr val="tx1"/>
                          </a:solidFill>
                          <a:effectLst>
                            <a:outerShdw blurRad="38100" dist="38100" dir="2700000" algn="tl">
                              <a:srgbClr val="000000"/>
                            </a:outerShdw>
                          </a:effectLst>
                          <a:latin typeface="Tahoma" pitchFamily="34" charset="0"/>
                          <a:cs typeface="Times New Roman" pitchFamily="18" charset="0"/>
                        </a:rPr>
                        <a:t>80.62 (72.73,86.65)</a:t>
                      </a:r>
                      <a:endParaRPr kumimoji="0" lang="en-US" sz="1800" b="0" i="0" u="none" strike="noStrike" cap="none" normalizeH="0" baseline="0" smtClean="0">
                        <a:ln>
                          <a:noFill/>
                        </a:ln>
                        <a:solidFill>
                          <a:schemeClr val="tx1"/>
                        </a:solidFill>
                        <a:effectLst>
                          <a:outerShdw blurRad="38100" dist="38100" dir="2700000" algn="tl">
                            <a:srgbClr val="000000"/>
                          </a:outerShdw>
                        </a:effectLst>
                        <a:latin typeface="Tahoma" pitchFamily="34" charset="0"/>
                      </a:endParaRPr>
                    </a:p>
                  </a:txBody>
                  <a:tcPr anchor="ctr" horzOverflow="overflow">
                    <a:lnL w="952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r>
              <a:tr h="198438">
                <a:tc>
                  <a:txBody>
                    <a:bodyPr/>
                    <a:lstStyle/>
                    <a:p>
                      <a:pPr marL="342900" marR="0" lvl="0" indent="-342900" algn="l" defTabSz="914400" rtl="0" eaLnBrk="1" fontAlgn="base" latinLnBrk="0" hangingPunct="1">
                        <a:lnSpc>
                          <a:spcPct val="100000"/>
                        </a:lnSpc>
                        <a:spcBef>
                          <a:spcPct val="0"/>
                        </a:spcBef>
                        <a:spcAft>
                          <a:spcPct val="0"/>
                        </a:spcAft>
                        <a:buClr>
                          <a:schemeClr val="hlink"/>
                        </a:buClr>
                        <a:buSzPct val="70000"/>
                        <a:buFont typeface="Wingdings" pitchFamily="2" charset="2"/>
                        <a:buNone/>
                        <a:tabLst/>
                      </a:pPr>
                      <a:r>
                        <a:rPr kumimoji="0" lang="en-US" sz="1000" b="0" i="0" u="none" strike="noStrike" cap="none" normalizeH="0" baseline="0" smtClean="0">
                          <a:ln>
                            <a:noFill/>
                          </a:ln>
                          <a:solidFill>
                            <a:schemeClr val="tx1"/>
                          </a:solidFill>
                          <a:effectLst>
                            <a:outerShdw blurRad="38100" dist="38100" dir="2700000" algn="tl">
                              <a:srgbClr val="000000"/>
                            </a:outerShdw>
                          </a:effectLst>
                          <a:latin typeface="Tahoma" pitchFamily="34" charset="0"/>
                          <a:cs typeface="Times New Roman" pitchFamily="18" charset="0"/>
                        </a:rPr>
                        <a:t>Black Africans</a:t>
                      </a:r>
                      <a:endParaRPr kumimoji="0" lang="en-US" sz="1800" b="0" i="0" u="none" strike="noStrike" cap="none" normalizeH="0" baseline="0" smtClean="0">
                        <a:ln>
                          <a:noFill/>
                        </a:ln>
                        <a:solidFill>
                          <a:schemeClr val="tx1"/>
                        </a:solidFill>
                        <a:effectLst>
                          <a:outerShdw blurRad="38100" dist="38100" dir="2700000" algn="tl">
                            <a:srgbClr val="000000"/>
                          </a:outerShdw>
                        </a:effectLst>
                        <a:latin typeface="Tahoma" pitchFamily="34" charset="0"/>
                      </a:endParaRPr>
                    </a:p>
                  </a:txBody>
                  <a:tcPr anchor="ctr" horzOverflow="overflow">
                    <a:lnL w="12700"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ase" latinLnBrk="0" hangingPunct="1">
                        <a:lnSpc>
                          <a:spcPct val="100000"/>
                        </a:lnSpc>
                        <a:spcBef>
                          <a:spcPct val="0"/>
                        </a:spcBef>
                        <a:spcAft>
                          <a:spcPct val="0"/>
                        </a:spcAft>
                        <a:buClr>
                          <a:schemeClr val="hlink"/>
                        </a:buClr>
                        <a:buSzPct val="70000"/>
                        <a:buFont typeface="Wingdings" pitchFamily="2" charset="2"/>
                        <a:buNone/>
                        <a:tabLst/>
                      </a:pPr>
                      <a:r>
                        <a:rPr kumimoji="0" lang="en-US" sz="1000" b="0" i="0" u="none" strike="noStrike" cap="none" normalizeH="0" baseline="0" smtClean="0">
                          <a:ln>
                            <a:noFill/>
                          </a:ln>
                          <a:solidFill>
                            <a:schemeClr val="tx1"/>
                          </a:solidFill>
                          <a:effectLst>
                            <a:outerShdw blurRad="38100" dist="38100" dir="2700000" algn="tl">
                              <a:srgbClr val="000000"/>
                            </a:outerShdw>
                          </a:effectLst>
                          <a:latin typeface="Tahoma" pitchFamily="34" charset="0"/>
                          <a:cs typeface="Times New Roman" pitchFamily="18" charset="0"/>
                        </a:rPr>
                        <a:t>89.64 (24.52,327.66)</a:t>
                      </a:r>
                      <a:endParaRPr kumimoji="0" lang="en-US" sz="1800" b="0" i="0" u="none" strike="noStrike" cap="none" normalizeH="0" baseline="0" smtClean="0">
                        <a:ln>
                          <a:noFill/>
                        </a:ln>
                        <a:solidFill>
                          <a:schemeClr val="tx1"/>
                        </a:solidFill>
                        <a:effectLst>
                          <a:outerShdw blurRad="38100" dist="38100" dir="2700000" algn="tl">
                            <a:srgbClr val="000000"/>
                          </a:outerShdw>
                        </a:effectLst>
                        <a:latin typeface="Tahoma" pitchFamily="34" charset="0"/>
                      </a:endParaRPr>
                    </a:p>
                  </a:txBody>
                  <a:tcPr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ase" latinLnBrk="0" hangingPunct="1">
                        <a:lnSpc>
                          <a:spcPct val="100000"/>
                        </a:lnSpc>
                        <a:spcBef>
                          <a:spcPct val="0"/>
                        </a:spcBef>
                        <a:spcAft>
                          <a:spcPct val="0"/>
                        </a:spcAft>
                        <a:buClr>
                          <a:schemeClr val="hlink"/>
                        </a:buClr>
                        <a:buSzPct val="70000"/>
                        <a:buFont typeface="Wingdings" pitchFamily="2" charset="2"/>
                        <a:buNone/>
                        <a:tabLst/>
                      </a:pPr>
                      <a:r>
                        <a:rPr kumimoji="0" lang="en-US" sz="1000" b="0" i="0" u="none" strike="noStrike" cap="none" normalizeH="0" baseline="0" smtClean="0">
                          <a:ln>
                            <a:noFill/>
                          </a:ln>
                          <a:solidFill>
                            <a:schemeClr val="tx1"/>
                          </a:solidFill>
                          <a:effectLst>
                            <a:outerShdw blurRad="38100" dist="38100" dir="2700000" algn="tl">
                              <a:srgbClr val="000000"/>
                            </a:outerShdw>
                          </a:effectLst>
                          <a:latin typeface="Tahoma" pitchFamily="34" charset="0"/>
                          <a:cs typeface="Times New Roman" pitchFamily="18" charset="0"/>
                        </a:rPr>
                        <a:t>73.80 (58.19,85.08)</a:t>
                      </a:r>
                      <a:endParaRPr kumimoji="0" lang="en-US" sz="1800" b="0" i="0" u="none" strike="noStrike" cap="none" normalizeH="0" baseline="0" smtClean="0">
                        <a:ln>
                          <a:noFill/>
                        </a:ln>
                        <a:solidFill>
                          <a:schemeClr val="tx1"/>
                        </a:solidFill>
                        <a:effectLst>
                          <a:outerShdw blurRad="38100" dist="38100" dir="2700000" algn="tl">
                            <a:srgbClr val="000000"/>
                          </a:outerShdw>
                        </a:effectLst>
                        <a:latin typeface="Tahoma" pitchFamily="34" charset="0"/>
                      </a:endParaRPr>
                    </a:p>
                  </a:txBody>
                  <a:tcPr anchor="ctr" horzOverflow="overflow">
                    <a:lnL w="952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r>
              <a:tr h="198438">
                <a:tc>
                  <a:txBody>
                    <a:bodyPr/>
                    <a:lstStyle/>
                    <a:p>
                      <a:pPr marL="342900" marR="0" lvl="0" indent="-342900" algn="l" defTabSz="914400" rtl="0" eaLnBrk="1" fontAlgn="base" latinLnBrk="0" hangingPunct="1">
                        <a:lnSpc>
                          <a:spcPct val="100000"/>
                        </a:lnSpc>
                        <a:spcBef>
                          <a:spcPct val="0"/>
                        </a:spcBef>
                        <a:spcAft>
                          <a:spcPct val="0"/>
                        </a:spcAft>
                        <a:buClr>
                          <a:schemeClr val="hlink"/>
                        </a:buClr>
                        <a:buSzPct val="70000"/>
                        <a:buFont typeface="Wingdings" pitchFamily="2" charset="2"/>
                        <a:buNone/>
                        <a:tabLst/>
                      </a:pPr>
                      <a:r>
                        <a:rPr kumimoji="0" lang="en-US" sz="1000" b="0" i="0" u="none" strike="noStrike" cap="none" normalizeH="0" baseline="0" smtClean="0">
                          <a:ln>
                            <a:noFill/>
                          </a:ln>
                          <a:solidFill>
                            <a:schemeClr val="tx1"/>
                          </a:solidFill>
                          <a:effectLst>
                            <a:outerShdw blurRad="38100" dist="38100" dir="2700000" algn="tl">
                              <a:srgbClr val="000000"/>
                            </a:outerShdw>
                          </a:effectLst>
                          <a:latin typeface="Tahoma" pitchFamily="34" charset="0"/>
                          <a:cs typeface="Times New Roman" pitchFamily="18" charset="0"/>
                        </a:rPr>
                        <a:t>Coloured Africans</a:t>
                      </a:r>
                      <a:endParaRPr kumimoji="0" lang="en-US" sz="1800" b="0" i="0" u="none" strike="noStrike" cap="none" normalizeH="0" baseline="0" smtClean="0">
                        <a:ln>
                          <a:noFill/>
                        </a:ln>
                        <a:solidFill>
                          <a:schemeClr val="tx1"/>
                        </a:solidFill>
                        <a:effectLst>
                          <a:outerShdw blurRad="38100" dist="38100" dir="2700000" algn="tl">
                            <a:srgbClr val="000000"/>
                          </a:outerShdw>
                        </a:effectLst>
                        <a:latin typeface="Tahoma" pitchFamily="34" charset="0"/>
                      </a:endParaRPr>
                    </a:p>
                  </a:txBody>
                  <a:tcPr anchor="ctr" horzOverflow="overflow">
                    <a:lnL w="12700"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ase" latinLnBrk="0" hangingPunct="1">
                        <a:lnSpc>
                          <a:spcPct val="100000"/>
                        </a:lnSpc>
                        <a:spcBef>
                          <a:spcPct val="0"/>
                        </a:spcBef>
                        <a:spcAft>
                          <a:spcPct val="0"/>
                        </a:spcAft>
                        <a:buClr>
                          <a:schemeClr val="hlink"/>
                        </a:buClr>
                        <a:buSzPct val="70000"/>
                        <a:buFont typeface="Wingdings" pitchFamily="2" charset="2"/>
                        <a:buNone/>
                        <a:tabLst/>
                      </a:pPr>
                      <a:r>
                        <a:rPr kumimoji="0" lang="en-US" sz="1000" b="0" i="0" u="none" strike="noStrike" cap="none" normalizeH="0" baseline="0" smtClean="0">
                          <a:ln>
                            <a:noFill/>
                          </a:ln>
                          <a:solidFill>
                            <a:schemeClr val="tx1"/>
                          </a:solidFill>
                          <a:effectLst>
                            <a:outerShdw blurRad="38100" dist="38100" dir="2700000" algn="tl">
                              <a:srgbClr val="000000"/>
                            </a:outerShdw>
                          </a:effectLst>
                          <a:latin typeface="Tahoma" pitchFamily="34" charset="0"/>
                          <a:cs typeface="Times New Roman" pitchFamily="18" charset="0"/>
                        </a:rPr>
                        <a:t>14.29 (5.35,38.14)</a:t>
                      </a:r>
                      <a:endParaRPr kumimoji="0" lang="en-US" sz="1800" b="0" i="0" u="none" strike="noStrike" cap="none" normalizeH="0" baseline="0" smtClean="0">
                        <a:ln>
                          <a:noFill/>
                        </a:ln>
                        <a:solidFill>
                          <a:schemeClr val="tx1"/>
                        </a:solidFill>
                        <a:effectLst>
                          <a:outerShdw blurRad="38100" dist="38100" dir="2700000" algn="tl">
                            <a:srgbClr val="000000"/>
                          </a:outerShdw>
                        </a:effectLst>
                        <a:latin typeface="Tahoma" pitchFamily="34" charset="0"/>
                      </a:endParaRPr>
                    </a:p>
                  </a:txBody>
                  <a:tcPr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ase" latinLnBrk="0" hangingPunct="1">
                        <a:lnSpc>
                          <a:spcPct val="100000"/>
                        </a:lnSpc>
                        <a:spcBef>
                          <a:spcPct val="0"/>
                        </a:spcBef>
                        <a:spcAft>
                          <a:spcPct val="0"/>
                        </a:spcAft>
                        <a:buClr>
                          <a:schemeClr val="hlink"/>
                        </a:buClr>
                        <a:buSzPct val="70000"/>
                        <a:buFont typeface="Wingdings" pitchFamily="2" charset="2"/>
                        <a:buNone/>
                        <a:tabLst/>
                      </a:pPr>
                      <a:r>
                        <a:rPr kumimoji="0" lang="en-US" sz="1000" b="0" i="0" u="none" strike="noStrike" cap="none" normalizeH="0" baseline="0" smtClean="0">
                          <a:ln>
                            <a:noFill/>
                          </a:ln>
                          <a:solidFill>
                            <a:schemeClr val="tx1"/>
                          </a:solidFill>
                          <a:effectLst>
                            <a:outerShdw blurRad="38100" dist="38100" dir="2700000" algn="tl">
                              <a:srgbClr val="000000"/>
                            </a:outerShdw>
                          </a:effectLst>
                          <a:latin typeface="Tahoma" pitchFamily="34" charset="0"/>
                          <a:cs typeface="Times New Roman" pitchFamily="18" charset="0"/>
                        </a:rPr>
                        <a:t>80.98 (66.07,90.30)</a:t>
                      </a:r>
                      <a:endParaRPr kumimoji="0" lang="en-US" sz="1800" b="0" i="0" u="none" strike="noStrike" cap="none" normalizeH="0" baseline="0" smtClean="0">
                        <a:ln>
                          <a:noFill/>
                        </a:ln>
                        <a:solidFill>
                          <a:schemeClr val="tx1"/>
                        </a:solidFill>
                        <a:effectLst>
                          <a:outerShdw blurRad="38100" dist="38100" dir="2700000" algn="tl">
                            <a:srgbClr val="000000"/>
                          </a:outerShdw>
                        </a:effectLst>
                        <a:latin typeface="Tahoma" pitchFamily="34" charset="0"/>
                      </a:endParaRPr>
                    </a:p>
                  </a:txBody>
                  <a:tcPr anchor="ctr" horzOverflow="overflow">
                    <a:lnL w="952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r>
              <a:tr h="198438">
                <a:tc>
                  <a:txBody>
                    <a:bodyPr/>
                    <a:lstStyle/>
                    <a:p>
                      <a:pPr marL="342900" marR="0" lvl="0" indent="-342900" algn="l" defTabSz="914400" rtl="0" eaLnBrk="1" fontAlgn="base" latinLnBrk="0" hangingPunct="1">
                        <a:lnSpc>
                          <a:spcPct val="100000"/>
                        </a:lnSpc>
                        <a:spcBef>
                          <a:spcPct val="0"/>
                        </a:spcBef>
                        <a:spcAft>
                          <a:spcPct val="0"/>
                        </a:spcAft>
                        <a:buClr>
                          <a:schemeClr val="hlink"/>
                        </a:buClr>
                        <a:buSzPct val="70000"/>
                        <a:buFont typeface="Wingdings" pitchFamily="2" charset="2"/>
                        <a:buNone/>
                        <a:tabLst/>
                      </a:pPr>
                      <a:r>
                        <a:rPr kumimoji="0" lang="en-US" sz="1000" b="0" i="0" u="none" strike="noStrike" cap="none" normalizeH="0" baseline="0" smtClean="0">
                          <a:ln>
                            <a:noFill/>
                          </a:ln>
                          <a:solidFill>
                            <a:schemeClr val="tx1"/>
                          </a:solidFill>
                          <a:effectLst>
                            <a:outerShdw blurRad="38100" dist="38100" dir="2700000" algn="tl">
                              <a:srgbClr val="000000"/>
                            </a:outerShdw>
                          </a:effectLst>
                          <a:latin typeface="Tahoma" pitchFamily="34" charset="0"/>
                        </a:rPr>
                        <a:t>European/other Africans</a:t>
                      </a:r>
                      <a:endParaRPr kumimoji="0" lang="en-US" sz="1200" b="1" i="0" u="none" strike="noStrike" cap="none" normalizeH="0" baseline="0" smtClean="0">
                        <a:ln>
                          <a:noFill/>
                        </a:ln>
                        <a:solidFill>
                          <a:schemeClr val="tx1"/>
                        </a:solidFill>
                        <a:effectLst>
                          <a:outerShdw blurRad="38100" dist="38100" dir="2700000" algn="tl">
                            <a:srgbClr val="000000"/>
                          </a:outerShdw>
                        </a:effectLst>
                        <a:latin typeface="Times New Roman" pitchFamily="18" charset="0"/>
                        <a:cs typeface="Times New Roman" pitchFamily="18" charset="0"/>
                      </a:endParaRPr>
                    </a:p>
                  </a:txBody>
                  <a:tcPr anchor="ctr" horzOverflow="overflow">
                    <a:lnL w="12700"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ase" latinLnBrk="0" hangingPunct="1">
                        <a:lnSpc>
                          <a:spcPct val="100000"/>
                        </a:lnSpc>
                        <a:spcBef>
                          <a:spcPct val="0"/>
                        </a:spcBef>
                        <a:spcAft>
                          <a:spcPct val="0"/>
                        </a:spcAft>
                        <a:buClr>
                          <a:schemeClr val="hlink"/>
                        </a:buClr>
                        <a:buSzPct val="70000"/>
                        <a:buFont typeface="Wingdings" pitchFamily="2" charset="2"/>
                        <a:buNone/>
                        <a:tabLst/>
                      </a:pPr>
                      <a:r>
                        <a:rPr kumimoji="0" lang="en-US" sz="1000" b="0" i="0" u="none" strike="noStrike" cap="none" normalizeH="0" baseline="0" smtClean="0">
                          <a:ln>
                            <a:noFill/>
                          </a:ln>
                          <a:solidFill>
                            <a:schemeClr val="tx1"/>
                          </a:solidFill>
                          <a:effectLst>
                            <a:outerShdw blurRad="38100" dist="38100" dir="2700000" algn="tl">
                              <a:srgbClr val="000000"/>
                            </a:outerShdw>
                          </a:effectLst>
                          <a:latin typeface="Tahoma" pitchFamily="34" charset="0"/>
                          <a:cs typeface="Times New Roman" pitchFamily="18" charset="0"/>
                        </a:rPr>
                        <a:t>130.76 (15.50,1103.02)</a:t>
                      </a:r>
                      <a:endParaRPr kumimoji="0" lang="en-US" sz="1800" b="0" i="0" u="none" strike="noStrike" cap="none" normalizeH="0" baseline="0" smtClean="0">
                        <a:ln>
                          <a:noFill/>
                        </a:ln>
                        <a:solidFill>
                          <a:schemeClr val="tx1"/>
                        </a:solidFill>
                        <a:effectLst>
                          <a:outerShdw blurRad="38100" dist="38100" dir="2700000" algn="tl">
                            <a:srgbClr val="000000"/>
                          </a:outerShdw>
                        </a:effectLst>
                        <a:latin typeface="Tahoma" pitchFamily="34" charset="0"/>
                      </a:endParaRPr>
                    </a:p>
                  </a:txBody>
                  <a:tcPr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ase" latinLnBrk="0" hangingPunct="1">
                        <a:lnSpc>
                          <a:spcPct val="100000"/>
                        </a:lnSpc>
                        <a:spcBef>
                          <a:spcPct val="0"/>
                        </a:spcBef>
                        <a:spcAft>
                          <a:spcPct val="0"/>
                        </a:spcAft>
                        <a:buClr>
                          <a:schemeClr val="hlink"/>
                        </a:buClr>
                        <a:buSzPct val="70000"/>
                        <a:buFont typeface="Wingdings" pitchFamily="2" charset="2"/>
                        <a:buNone/>
                        <a:tabLst/>
                      </a:pPr>
                      <a:r>
                        <a:rPr kumimoji="0" lang="en-US" sz="1000" b="0" i="0" u="none" strike="noStrike" cap="none" normalizeH="0" baseline="0" smtClean="0">
                          <a:ln>
                            <a:noFill/>
                          </a:ln>
                          <a:solidFill>
                            <a:schemeClr val="tx1"/>
                          </a:solidFill>
                          <a:effectLst>
                            <a:outerShdw blurRad="38100" dist="38100" dir="2700000" algn="tl">
                              <a:srgbClr val="000000"/>
                            </a:outerShdw>
                          </a:effectLst>
                          <a:latin typeface="Tahoma" pitchFamily="34" charset="0"/>
                          <a:cs typeface="Times New Roman" pitchFamily="18" charset="0"/>
                        </a:rPr>
                        <a:t>92.59 (78.71,97.69)</a:t>
                      </a:r>
                      <a:endParaRPr kumimoji="0" lang="en-US" sz="1800" b="0" i="0" u="none" strike="noStrike" cap="none" normalizeH="0" baseline="0" smtClean="0">
                        <a:ln>
                          <a:noFill/>
                        </a:ln>
                        <a:solidFill>
                          <a:schemeClr val="tx1"/>
                        </a:solidFill>
                        <a:effectLst>
                          <a:outerShdw blurRad="38100" dist="38100" dir="2700000" algn="tl">
                            <a:srgbClr val="000000"/>
                          </a:outerShdw>
                        </a:effectLst>
                        <a:latin typeface="Tahoma" pitchFamily="34" charset="0"/>
                      </a:endParaRPr>
                    </a:p>
                  </a:txBody>
                  <a:tcPr anchor="ctr" horzOverflow="overflow">
                    <a:lnL w="952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r>
              <a:tr h="508000">
                <a:tc>
                  <a:txBody>
                    <a:bodyPr/>
                    <a:lstStyle/>
                    <a:p>
                      <a:pPr marL="342900" marR="0" lvl="0" indent="-342900" algn="l" defTabSz="914400" rtl="0" eaLnBrk="1" fontAlgn="base" latinLnBrk="0" hangingPunct="1">
                        <a:lnSpc>
                          <a:spcPct val="100000"/>
                        </a:lnSpc>
                        <a:spcBef>
                          <a:spcPct val="0"/>
                        </a:spcBef>
                        <a:spcAft>
                          <a:spcPct val="0"/>
                        </a:spcAft>
                        <a:buClr>
                          <a:schemeClr val="hlink"/>
                        </a:buClr>
                        <a:buSzPct val="70000"/>
                        <a:buFont typeface="Wingdings" pitchFamily="2" charset="2"/>
                        <a:buNone/>
                        <a:tabLst/>
                      </a:pPr>
                      <a:r>
                        <a:rPr kumimoji="0" lang="en-US" sz="1200" b="1" i="0" u="none" strike="noStrike" cap="none" normalizeH="0" baseline="0" smtClean="0">
                          <a:ln>
                            <a:noFill/>
                          </a:ln>
                          <a:solidFill>
                            <a:schemeClr val="tx1"/>
                          </a:solidFill>
                          <a:effectLst>
                            <a:outerShdw blurRad="38100" dist="38100" dir="2700000" algn="tl">
                              <a:srgbClr val="000000"/>
                            </a:outerShdw>
                          </a:effectLst>
                          <a:latin typeface="Tahoma" pitchFamily="34" charset="0"/>
                          <a:cs typeface="Times New Roman" pitchFamily="18" charset="0"/>
                        </a:rPr>
                        <a:t>Current and former smoking, diabetes, hypertension + Apob/a ratio (tertiles 2,3 vs 1)+waist/hip ratio (tertiles 2,3 vs 1)</a:t>
                      </a:r>
                      <a:endParaRPr kumimoji="0" lang="en-US" sz="1200" b="0" i="0" u="none" strike="noStrike" cap="none" normalizeH="0" baseline="0" smtClean="0">
                        <a:ln>
                          <a:noFill/>
                        </a:ln>
                        <a:solidFill>
                          <a:schemeClr val="tx1"/>
                        </a:solidFill>
                        <a:effectLst>
                          <a:outerShdw blurRad="38100" dist="38100" dir="2700000" algn="tl">
                            <a:srgbClr val="000000"/>
                          </a:outerShdw>
                        </a:effectLst>
                        <a:latin typeface="Tahoma" pitchFamily="34" charset="0"/>
                      </a:endParaRPr>
                    </a:p>
                  </a:txBody>
                  <a:tcPr anchor="ctr" horzOverflow="overflow">
                    <a:lnL w="12700"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70000"/>
                        <a:buFont typeface="Wingdings" pitchFamily="2" charset="2"/>
                        <a:buNone/>
                        <a:tabLst/>
                      </a:pPr>
                      <a:endParaRPr kumimoji="0" lang="en-US" sz="2800" b="0" i="0" u="none" strike="noStrike" cap="none" normalizeH="0" baseline="0" smtClean="0">
                        <a:ln>
                          <a:noFill/>
                        </a:ln>
                        <a:solidFill>
                          <a:schemeClr val="tx1"/>
                        </a:solidFill>
                        <a:effectLst>
                          <a:outerShdw blurRad="38100" dist="38100" dir="2700000" algn="tl">
                            <a:srgbClr val="000000"/>
                          </a:outerShdw>
                        </a:effectLst>
                        <a:latin typeface="Tahoma" pitchFamily="34" charset="0"/>
                      </a:endParaRPr>
                    </a:p>
                  </a:txBody>
                  <a:tcPr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70000"/>
                        <a:buFont typeface="Wingdings" pitchFamily="2" charset="2"/>
                        <a:buNone/>
                        <a:tabLst/>
                      </a:pPr>
                      <a:endParaRPr kumimoji="0" lang="en-US" sz="2800" b="0" i="0" u="none" strike="noStrike" cap="none" normalizeH="0" baseline="0" smtClean="0">
                        <a:ln>
                          <a:noFill/>
                        </a:ln>
                        <a:solidFill>
                          <a:schemeClr val="tx1"/>
                        </a:solidFill>
                        <a:effectLst>
                          <a:outerShdw blurRad="38100" dist="38100" dir="2700000" algn="tl">
                            <a:srgbClr val="000000"/>
                          </a:outerShdw>
                        </a:effectLst>
                        <a:latin typeface="Tahoma" pitchFamily="34" charset="0"/>
                      </a:endParaRPr>
                    </a:p>
                  </a:txBody>
                  <a:tcPr anchor="ctr" horzOverflow="overflow">
                    <a:lnL w="952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r>
              <a:tr h="198438">
                <a:tc>
                  <a:txBody>
                    <a:bodyPr/>
                    <a:lstStyle/>
                    <a:p>
                      <a:pPr marL="342900" marR="0" lvl="0" indent="-342900" algn="l" defTabSz="914400" rtl="0" eaLnBrk="1" fontAlgn="base" latinLnBrk="0" hangingPunct="1">
                        <a:lnSpc>
                          <a:spcPct val="100000"/>
                        </a:lnSpc>
                        <a:spcBef>
                          <a:spcPct val="0"/>
                        </a:spcBef>
                        <a:spcAft>
                          <a:spcPct val="0"/>
                        </a:spcAft>
                        <a:buClr>
                          <a:schemeClr val="hlink"/>
                        </a:buClr>
                        <a:buSzPct val="70000"/>
                        <a:buFont typeface="Wingdings" pitchFamily="2" charset="2"/>
                        <a:buNone/>
                        <a:tabLst/>
                      </a:pPr>
                      <a:r>
                        <a:rPr kumimoji="0" lang="en-US" sz="1000" b="0" i="0" u="none" strike="noStrike" cap="none" normalizeH="0" baseline="0" smtClean="0">
                          <a:ln>
                            <a:noFill/>
                          </a:ln>
                          <a:solidFill>
                            <a:schemeClr val="tx1"/>
                          </a:solidFill>
                          <a:effectLst>
                            <a:outerShdw blurRad="38100" dist="38100" dir="2700000" algn="tl">
                              <a:srgbClr val="000000"/>
                            </a:outerShdw>
                          </a:effectLst>
                          <a:latin typeface="Tahoma" pitchFamily="34" charset="0"/>
                          <a:cs typeface="Times New Roman" pitchFamily="18" charset="0"/>
                        </a:rPr>
                        <a:t>Overall Interheart Study</a:t>
                      </a:r>
                      <a:endParaRPr kumimoji="0" lang="en-US" sz="1800" b="0" i="0" u="none" strike="noStrike" cap="none" normalizeH="0" baseline="0" smtClean="0">
                        <a:ln>
                          <a:noFill/>
                        </a:ln>
                        <a:solidFill>
                          <a:schemeClr val="tx1"/>
                        </a:solidFill>
                        <a:effectLst>
                          <a:outerShdw blurRad="38100" dist="38100" dir="2700000" algn="tl">
                            <a:srgbClr val="000000"/>
                          </a:outerShdw>
                        </a:effectLst>
                        <a:latin typeface="Tahoma" pitchFamily="34" charset="0"/>
                      </a:endParaRPr>
                    </a:p>
                  </a:txBody>
                  <a:tcPr anchor="ctr" horzOverflow="overflow">
                    <a:lnL w="12700"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ase" latinLnBrk="0" hangingPunct="1">
                        <a:lnSpc>
                          <a:spcPct val="100000"/>
                        </a:lnSpc>
                        <a:spcBef>
                          <a:spcPct val="0"/>
                        </a:spcBef>
                        <a:spcAft>
                          <a:spcPct val="0"/>
                        </a:spcAft>
                        <a:buClr>
                          <a:schemeClr val="hlink"/>
                        </a:buClr>
                        <a:buSzPct val="70000"/>
                        <a:buFont typeface="Wingdings" pitchFamily="2" charset="2"/>
                        <a:buNone/>
                        <a:tabLst/>
                      </a:pPr>
                      <a:r>
                        <a:rPr kumimoji="0" lang="en-US" sz="1000" b="0" i="0" u="none" strike="noStrike" cap="none" normalizeH="0" baseline="0" smtClean="0">
                          <a:ln>
                            <a:noFill/>
                          </a:ln>
                          <a:solidFill>
                            <a:schemeClr val="tx1"/>
                          </a:solidFill>
                          <a:effectLst>
                            <a:outerShdw blurRad="38100" dist="38100" dir="2700000" algn="tl">
                              <a:srgbClr val="000000"/>
                            </a:outerShdw>
                          </a:effectLst>
                          <a:latin typeface="Tahoma" pitchFamily="34" charset="0"/>
                          <a:cs typeface="Times New Roman" pitchFamily="18" charset="0"/>
                        </a:rPr>
                        <a:t>27.78 (23.64,32.65)</a:t>
                      </a:r>
                      <a:endParaRPr kumimoji="0" lang="en-US" sz="1800" b="0" i="0" u="none" strike="noStrike" cap="none" normalizeH="0" baseline="0" smtClean="0">
                        <a:ln>
                          <a:noFill/>
                        </a:ln>
                        <a:solidFill>
                          <a:schemeClr val="tx1"/>
                        </a:solidFill>
                        <a:effectLst>
                          <a:outerShdw blurRad="38100" dist="38100" dir="2700000" algn="tl">
                            <a:srgbClr val="000000"/>
                          </a:outerShdw>
                        </a:effectLst>
                        <a:latin typeface="Tahoma" pitchFamily="34" charset="0"/>
                      </a:endParaRPr>
                    </a:p>
                  </a:txBody>
                  <a:tcPr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ase" latinLnBrk="0" hangingPunct="1">
                        <a:lnSpc>
                          <a:spcPct val="100000"/>
                        </a:lnSpc>
                        <a:spcBef>
                          <a:spcPct val="0"/>
                        </a:spcBef>
                        <a:spcAft>
                          <a:spcPct val="0"/>
                        </a:spcAft>
                        <a:buClr>
                          <a:schemeClr val="hlink"/>
                        </a:buClr>
                        <a:buSzPct val="70000"/>
                        <a:buFont typeface="Wingdings" pitchFamily="2" charset="2"/>
                        <a:buNone/>
                        <a:tabLst/>
                      </a:pPr>
                      <a:r>
                        <a:rPr kumimoji="0" lang="en-US" sz="1000" b="0" i="0" u="none" strike="noStrike" cap="none" normalizeH="0" baseline="0" smtClean="0">
                          <a:ln>
                            <a:noFill/>
                          </a:ln>
                          <a:solidFill>
                            <a:schemeClr val="tx1"/>
                          </a:solidFill>
                          <a:effectLst>
                            <a:outerShdw blurRad="38100" dist="38100" dir="2700000" algn="tl">
                              <a:srgbClr val="000000"/>
                            </a:outerShdw>
                          </a:effectLst>
                          <a:latin typeface="Tahoma" pitchFamily="34" charset="0"/>
                          <a:cs typeface="Times New Roman" pitchFamily="18" charset="0"/>
                        </a:rPr>
                        <a:t>78.41 (76.59,80.12)</a:t>
                      </a:r>
                      <a:endParaRPr kumimoji="0" lang="en-US" sz="1800" b="0" i="0" u="none" strike="noStrike" cap="none" normalizeH="0" baseline="0" smtClean="0">
                        <a:ln>
                          <a:noFill/>
                        </a:ln>
                        <a:solidFill>
                          <a:schemeClr val="tx1"/>
                        </a:solidFill>
                        <a:effectLst>
                          <a:outerShdw blurRad="38100" dist="38100" dir="2700000" algn="tl">
                            <a:srgbClr val="000000"/>
                          </a:outerShdw>
                        </a:effectLst>
                        <a:latin typeface="Tahoma" pitchFamily="34" charset="0"/>
                      </a:endParaRPr>
                    </a:p>
                  </a:txBody>
                  <a:tcPr anchor="ctr" horzOverflow="overflow">
                    <a:lnL w="952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r>
              <a:tr h="198438">
                <a:tc>
                  <a:txBody>
                    <a:bodyPr/>
                    <a:lstStyle/>
                    <a:p>
                      <a:pPr marL="342900" marR="0" lvl="0" indent="-342900" algn="l" defTabSz="914400" rtl="0" eaLnBrk="1" fontAlgn="base" latinLnBrk="0" hangingPunct="1">
                        <a:lnSpc>
                          <a:spcPct val="100000"/>
                        </a:lnSpc>
                        <a:spcBef>
                          <a:spcPct val="0"/>
                        </a:spcBef>
                        <a:spcAft>
                          <a:spcPct val="0"/>
                        </a:spcAft>
                        <a:buClr>
                          <a:schemeClr val="hlink"/>
                        </a:buClr>
                        <a:buSzPct val="70000"/>
                        <a:buFont typeface="Wingdings" pitchFamily="2" charset="2"/>
                        <a:buNone/>
                        <a:tabLst/>
                      </a:pPr>
                      <a:r>
                        <a:rPr kumimoji="0" lang="en-US" sz="1000" b="0" i="0" u="none" strike="noStrike" cap="none" normalizeH="0" baseline="0" smtClean="0">
                          <a:ln>
                            <a:noFill/>
                          </a:ln>
                          <a:solidFill>
                            <a:schemeClr val="tx1"/>
                          </a:solidFill>
                          <a:effectLst>
                            <a:outerShdw blurRad="38100" dist="38100" dir="2700000" algn="tl">
                              <a:srgbClr val="000000"/>
                            </a:outerShdw>
                          </a:effectLst>
                          <a:latin typeface="Tahoma" pitchFamily="34" charset="0"/>
                          <a:cs typeface="Times New Roman" pitchFamily="18" charset="0"/>
                        </a:rPr>
                        <a:t>Overall Africa population</a:t>
                      </a:r>
                      <a:endParaRPr kumimoji="0" lang="en-US" sz="1800" b="0" i="0" u="none" strike="noStrike" cap="none" normalizeH="0" baseline="0" smtClean="0">
                        <a:ln>
                          <a:noFill/>
                        </a:ln>
                        <a:solidFill>
                          <a:schemeClr val="tx1"/>
                        </a:solidFill>
                        <a:effectLst>
                          <a:outerShdw blurRad="38100" dist="38100" dir="2700000" algn="tl">
                            <a:srgbClr val="000000"/>
                          </a:outerShdw>
                        </a:effectLst>
                        <a:latin typeface="Tahoma" pitchFamily="34" charset="0"/>
                      </a:endParaRPr>
                    </a:p>
                  </a:txBody>
                  <a:tcPr anchor="ctr" horzOverflow="overflow">
                    <a:lnL w="12700"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ase" latinLnBrk="0" hangingPunct="1">
                        <a:lnSpc>
                          <a:spcPct val="100000"/>
                        </a:lnSpc>
                        <a:spcBef>
                          <a:spcPct val="0"/>
                        </a:spcBef>
                        <a:spcAft>
                          <a:spcPct val="0"/>
                        </a:spcAft>
                        <a:buClr>
                          <a:schemeClr val="hlink"/>
                        </a:buClr>
                        <a:buSzPct val="70000"/>
                        <a:buFont typeface="Wingdings" pitchFamily="2" charset="2"/>
                        <a:buNone/>
                        <a:tabLst/>
                      </a:pPr>
                      <a:r>
                        <a:rPr kumimoji="0" lang="en-US" sz="1000" b="0" i="0" u="none" strike="noStrike" cap="none" normalizeH="0" baseline="0" smtClean="0">
                          <a:ln>
                            <a:noFill/>
                          </a:ln>
                          <a:solidFill>
                            <a:schemeClr val="tx1"/>
                          </a:solidFill>
                          <a:effectLst>
                            <a:outerShdw blurRad="38100" dist="38100" dir="2700000" algn="tl">
                              <a:srgbClr val="000000"/>
                            </a:outerShdw>
                          </a:effectLst>
                          <a:latin typeface="Tahoma" pitchFamily="34" charset="0"/>
                          <a:cs typeface="Times New Roman" pitchFamily="18" charset="0"/>
                        </a:rPr>
                        <a:t>49.28 (22.75,106.75)</a:t>
                      </a:r>
                      <a:endParaRPr kumimoji="0" lang="en-US" sz="1800" b="0" i="0" u="none" strike="noStrike" cap="none" normalizeH="0" baseline="0" smtClean="0">
                        <a:ln>
                          <a:noFill/>
                        </a:ln>
                        <a:solidFill>
                          <a:schemeClr val="tx1"/>
                        </a:solidFill>
                        <a:effectLst>
                          <a:outerShdw blurRad="38100" dist="38100" dir="2700000" algn="tl">
                            <a:srgbClr val="000000"/>
                          </a:outerShdw>
                        </a:effectLst>
                        <a:latin typeface="Tahoma" pitchFamily="34" charset="0"/>
                      </a:endParaRPr>
                    </a:p>
                  </a:txBody>
                  <a:tcPr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ase" latinLnBrk="0" hangingPunct="1">
                        <a:lnSpc>
                          <a:spcPct val="100000"/>
                        </a:lnSpc>
                        <a:spcBef>
                          <a:spcPct val="0"/>
                        </a:spcBef>
                        <a:spcAft>
                          <a:spcPct val="0"/>
                        </a:spcAft>
                        <a:buClr>
                          <a:schemeClr val="hlink"/>
                        </a:buClr>
                        <a:buSzPct val="70000"/>
                        <a:buFont typeface="Wingdings" pitchFamily="2" charset="2"/>
                        <a:buNone/>
                        <a:tabLst/>
                      </a:pPr>
                      <a:r>
                        <a:rPr kumimoji="0" lang="en-US" sz="1000" b="0" i="0" u="none" strike="noStrike" cap="none" normalizeH="0" baseline="0" smtClean="0">
                          <a:ln>
                            <a:noFill/>
                          </a:ln>
                          <a:solidFill>
                            <a:schemeClr val="tx1"/>
                          </a:solidFill>
                          <a:effectLst>
                            <a:outerShdw blurRad="38100" dist="38100" dir="2700000" algn="tl">
                              <a:srgbClr val="000000"/>
                            </a:outerShdw>
                          </a:effectLst>
                          <a:latin typeface="Tahoma" pitchFamily="34" charset="0"/>
                          <a:cs typeface="Times New Roman" pitchFamily="18" charset="0"/>
                        </a:rPr>
                        <a:t>89.18 (82.77,93.39)</a:t>
                      </a:r>
                      <a:endParaRPr kumimoji="0" lang="en-US" sz="1800" b="0" i="0" u="none" strike="noStrike" cap="none" normalizeH="0" baseline="0" smtClean="0">
                        <a:ln>
                          <a:noFill/>
                        </a:ln>
                        <a:solidFill>
                          <a:schemeClr val="tx1"/>
                        </a:solidFill>
                        <a:effectLst>
                          <a:outerShdw blurRad="38100" dist="38100" dir="2700000" algn="tl">
                            <a:srgbClr val="000000"/>
                          </a:outerShdw>
                        </a:effectLst>
                        <a:latin typeface="Tahoma" pitchFamily="34" charset="0"/>
                      </a:endParaRPr>
                    </a:p>
                  </a:txBody>
                  <a:tcPr anchor="ctr" horzOverflow="overflow">
                    <a:lnL w="952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r>
              <a:tr h="198438">
                <a:tc>
                  <a:txBody>
                    <a:bodyPr/>
                    <a:lstStyle/>
                    <a:p>
                      <a:pPr marL="342900" marR="0" lvl="0" indent="-342900" algn="l" defTabSz="914400" rtl="0" eaLnBrk="1" fontAlgn="base" latinLnBrk="0" hangingPunct="1">
                        <a:lnSpc>
                          <a:spcPct val="100000"/>
                        </a:lnSpc>
                        <a:spcBef>
                          <a:spcPct val="0"/>
                        </a:spcBef>
                        <a:spcAft>
                          <a:spcPct val="0"/>
                        </a:spcAft>
                        <a:buClr>
                          <a:schemeClr val="hlink"/>
                        </a:buClr>
                        <a:buSzPct val="70000"/>
                        <a:buFont typeface="Wingdings" pitchFamily="2" charset="2"/>
                        <a:buNone/>
                        <a:tabLst/>
                      </a:pPr>
                      <a:r>
                        <a:rPr kumimoji="0" lang="en-US" sz="1000" b="0" i="0" u="none" strike="noStrike" cap="none" normalizeH="0" baseline="0" smtClean="0">
                          <a:ln>
                            <a:noFill/>
                          </a:ln>
                          <a:solidFill>
                            <a:schemeClr val="tx1"/>
                          </a:solidFill>
                          <a:effectLst>
                            <a:outerShdw blurRad="38100" dist="38100" dir="2700000" algn="tl">
                              <a:srgbClr val="000000"/>
                            </a:outerShdw>
                          </a:effectLst>
                          <a:latin typeface="Tahoma" pitchFamily="34" charset="0"/>
                          <a:cs typeface="Times New Roman" pitchFamily="18" charset="0"/>
                        </a:rPr>
                        <a:t>Black Africans</a:t>
                      </a:r>
                      <a:endParaRPr kumimoji="0" lang="en-US" sz="1800" b="0" i="0" u="none" strike="noStrike" cap="none" normalizeH="0" baseline="0" smtClean="0">
                        <a:ln>
                          <a:noFill/>
                        </a:ln>
                        <a:solidFill>
                          <a:schemeClr val="tx1"/>
                        </a:solidFill>
                        <a:effectLst>
                          <a:outerShdw blurRad="38100" dist="38100" dir="2700000" algn="tl">
                            <a:srgbClr val="000000"/>
                          </a:outerShdw>
                        </a:effectLst>
                        <a:latin typeface="Tahoma" pitchFamily="34" charset="0"/>
                      </a:endParaRPr>
                    </a:p>
                  </a:txBody>
                  <a:tcPr anchor="ctr" horzOverflow="overflow">
                    <a:lnL w="12700"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ase" latinLnBrk="0" hangingPunct="1">
                        <a:lnSpc>
                          <a:spcPct val="100000"/>
                        </a:lnSpc>
                        <a:spcBef>
                          <a:spcPct val="0"/>
                        </a:spcBef>
                        <a:spcAft>
                          <a:spcPct val="0"/>
                        </a:spcAft>
                        <a:buClr>
                          <a:schemeClr val="hlink"/>
                        </a:buClr>
                        <a:buSzPct val="70000"/>
                        <a:buFont typeface="Wingdings" pitchFamily="2" charset="2"/>
                        <a:buNone/>
                        <a:tabLst/>
                      </a:pPr>
                      <a:r>
                        <a:rPr kumimoji="0" lang="en-US" sz="1000" b="0" i="0" u="none" strike="noStrike" cap="none" normalizeH="0" baseline="0" smtClean="0">
                          <a:ln>
                            <a:noFill/>
                          </a:ln>
                          <a:solidFill>
                            <a:schemeClr val="tx1"/>
                          </a:solidFill>
                          <a:effectLst>
                            <a:outerShdw blurRad="38100" dist="38100" dir="2700000" algn="tl">
                              <a:srgbClr val="000000"/>
                            </a:outerShdw>
                          </a:effectLst>
                          <a:latin typeface="Tahoma" pitchFamily="34" charset="0"/>
                          <a:cs typeface="Times New Roman" pitchFamily="18" charset="0"/>
                        </a:rPr>
                        <a:t>136.50 (30.71,606.66)</a:t>
                      </a:r>
                      <a:endParaRPr kumimoji="0" lang="en-US" sz="1800" b="0" i="0" u="none" strike="noStrike" cap="none" normalizeH="0" baseline="0" smtClean="0">
                        <a:ln>
                          <a:noFill/>
                        </a:ln>
                        <a:solidFill>
                          <a:schemeClr val="tx1"/>
                        </a:solidFill>
                        <a:effectLst>
                          <a:outerShdw blurRad="38100" dist="38100" dir="2700000" algn="tl">
                            <a:srgbClr val="000000"/>
                          </a:outerShdw>
                        </a:effectLst>
                        <a:latin typeface="Tahoma" pitchFamily="34" charset="0"/>
                      </a:endParaRPr>
                    </a:p>
                  </a:txBody>
                  <a:tcPr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ase" latinLnBrk="0" hangingPunct="1">
                        <a:lnSpc>
                          <a:spcPct val="100000"/>
                        </a:lnSpc>
                        <a:spcBef>
                          <a:spcPct val="0"/>
                        </a:spcBef>
                        <a:spcAft>
                          <a:spcPct val="0"/>
                        </a:spcAft>
                        <a:buClr>
                          <a:schemeClr val="hlink"/>
                        </a:buClr>
                        <a:buSzPct val="70000"/>
                        <a:buFont typeface="Wingdings" pitchFamily="2" charset="2"/>
                        <a:buNone/>
                        <a:tabLst/>
                      </a:pPr>
                      <a:r>
                        <a:rPr kumimoji="0" lang="en-US" sz="1000" b="0" i="0" u="none" strike="noStrike" cap="none" normalizeH="0" baseline="0" smtClean="0">
                          <a:ln>
                            <a:noFill/>
                          </a:ln>
                          <a:solidFill>
                            <a:schemeClr val="tx1"/>
                          </a:solidFill>
                          <a:effectLst>
                            <a:outerShdw blurRad="38100" dist="38100" dir="2700000" algn="tl">
                              <a:srgbClr val="000000"/>
                            </a:outerShdw>
                          </a:effectLst>
                          <a:latin typeface="Tahoma" pitchFamily="34" charset="0"/>
                          <a:cs typeface="Times New Roman" pitchFamily="18" charset="0"/>
                        </a:rPr>
                        <a:t>83.74 (68.42,92.44)</a:t>
                      </a:r>
                      <a:endParaRPr kumimoji="0" lang="en-US" sz="1800" b="0" i="0" u="none" strike="noStrike" cap="none" normalizeH="0" baseline="0" smtClean="0">
                        <a:ln>
                          <a:noFill/>
                        </a:ln>
                        <a:solidFill>
                          <a:schemeClr val="tx1"/>
                        </a:solidFill>
                        <a:effectLst>
                          <a:outerShdw blurRad="38100" dist="38100" dir="2700000" algn="tl">
                            <a:srgbClr val="000000"/>
                          </a:outerShdw>
                        </a:effectLst>
                        <a:latin typeface="Tahoma" pitchFamily="34" charset="0"/>
                      </a:endParaRPr>
                    </a:p>
                  </a:txBody>
                  <a:tcPr anchor="ctr" horzOverflow="overflow">
                    <a:lnL w="952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r>
              <a:tr h="198438">
                <a:tc>
                  <a:txBody>
                    <a:bodyPr/>
                    <a:lstStyle/>
                    <a:p>
                      <a:pPr marL="342900" marR="0" lvl="0" indent="-342900" algn="l" defTabSz="914400" rtl="0" eaLnBrk="1" fontAlgn="base" latinLnBrk="0" hangingPunct="1">
                        <a:lnSpc>
                          <a:spcPct val="100000"/>
                        </a:lnSpc>
                        <a:spcBef>
                          <a:spcPct val="0"/>
                        </a:spcBef>
                        <a:spcAft>
                          <a:spcPct val="0"/>
                        </a:spcAft>
                        <a:buClr>
                          <a:schemeClr val="hlink"/>
                        </a:buClr>
                        <a:buSzPct val="70000"/>
                        <a:buFont typeface="Wingdings" pitchFamily="2" charset="2"/>
                        <a:buNone/>
                        <a:tabLst/>
                      </a:pPr>
                      <a:r>
                        <a:rPr kumimoji="0" lang="en-US" sz="1000" b="0" i="0" u="none" strike="noStrike" cap="none" normalizeH="0" baseline="0" smtClean="0">
                          <a:ln>
                            <a:noFill/>
                          </a:ln>
                          <a:solidFill>
                            <a:schemeClr val="tx1"/>
                          </a:solidFill>
                          <a:effectLst>
                            <a:outerShdw blurRad="38100" dist="38100" dir="2700000" algn="tl">
                              <a:srgbClr val="000000"/>
                            </a:outerShdw>
                          </a:effectLst>
                          <a:latin typeface="Tahoma" pitchFamily="34" charset="0"/>
                          <a:cs typeface="Times New Roman" pitchFamily="18" charset="0"/>
                        </a:rPr>
                        <a:t>Coloured Africans</a:t>
                      </a:r>
                      <a:endParaRPr kumimoji="0" lang="en-US" sz="1800" b="0" i="0" u="none" strike="noStrike" cap="none" normalizeH="0" baseline="0" smtClean="0">
                        <a:ln>
                          <a:noFill/>
                        </a:ln>
                        <a:solidFill>
                          <a:schemeClr val="tx1"/>
                        </a:solidFill>
                        <a:effectLst>
                          <a:outerShdw blurRad="38100" dist="38100" dir="2700000" algn="tl">
                            <a:srgbClr val="000000"/>
                          </a:outerShdw>
                        </a:effectLst>
                        <a:latin typeface="Tahoma" pitchFamily="34" charset="0"/>
                      </a:endParaRPr>
                    </a:p>
                  </a:txBody>
                  <a:tcPr anchor="ctr" horzOverflow="overflow">
                    <a:lnL w="12700"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ase" latinLnBrk="0" hangingPunct="1">
                        <a:lnSpc>
                          <a:spcPct val="100000"/>
                        </a:lnSpc>
                        <a:spcBef>
                          <a:spcPct val="0"/>
                        </a:spcBef>
                        <a:spcAft>
                          <a:spcPct val="0"/>
                        </a:spcAft>
                        <a:buClr>
                          <a:schemeClr val="hlink"/>
                        </a:buClr>
                        <a:buSzPct val="70000"/>
                        <a:buFont typeface="Wingdings" pitchFamily="2" charset="2"/>
                        <a:buNone/>
                        <a:tabLst/>
                      </a:pPr>
                      <a:r>
                        <a:rPr kumimoji="0" lang="en-US" sz="1000" b="0" i="0" u="none" strike="noStrike" cap="none" normalizeH="0" baseline="0" smtClean="0">
                          <a:ln>
                            <a:noFill/>
                          </a:ln>
                          <a:solidFill>
                            <a:schemeClr val="tx1"/>
                          </a:solidFill>
                          <a:effectLst>
                            <a:outerShdw blurRad="38100" dist="38100" dir="2700000" algn="tl">
                              <a:srgbClr val="000000"/>
                            </a:outerShdw>
                          </a:effectLst>
                          <a:latin typeface="Tahoma" pitchFamily="34" charset="0"/>
                          <a:cs typeface="Times New Roman" pitchFamily="18" charset="0"/>
                        </a:rPr>
                        <a:t>22.06 (7.28,66.85)</a:t>
                      </a:r>
                      <a:endParaRPr kumimoji="0" lang="en-US" sz="1800" b="0" i="0" u="none" strike="noStrike" cap="none" normalizeH="0" baseline="0" smtClean="0">
                        <a:ln>
                          <a:noFill/>
                        </a:ln>
                        <a:solidFill>
                          <a:schemeClr val="tx1"/>
                        </a:solidFill>
                        <a:effectLst>
                          <a:outerShdw blurRad="38100" dist="38100" dir="2700000" algn="tl">
                            <a:srgbClr val="000000"/>
                          </a:outerShdw>
                        </a:effectLst>
                        <a:latin typeface="Tahoma" pitchFamily="34" charset="0"/>
                      </a:endParaRPr>
                    </a:p>
                  </a:txBody>
                  <a:tcPr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ase" latinLnBrk="0" hangingPunct="1">
                        <a:lnSpc>
                          <a:spcPct val="100000"/>
                        </a:lnSpc>
                        <a:spcBef>
                          <a:spcPct val="0"/>
                        </a:spcBef>
                        <a:spcAft>
                          <a:spcPct val="0"/>
                        </a:spcAft>
                        <a:buClr>
                          <a:schemeClr val="hlink"/>
                        </a:buClr>
                        <a:buSzPct val="70000"/>
                        <a:buFont typeface="Wingdings" pitchFamily="2" charset="2"/>
                        <a:buNone/>
                        <a:tabLst/>
                      </a:pPr>
                      <a:r>
                        <a:rPr kumimoji="0" lang="en-US" sz="1000" b="0" i="0" u="none" strike="noStrike" cap="none" normalizeH="0" baseline="0" smtClean="0">
                          <a:ln>
                            <a:noFill/>
                          </a:ln>
                          <a:solidFill>
                            <a:schemeClr val="tx1"/>
                          </a:solidFill>
                          <a:effectLst>
                            <a:outerShdw blurRad="38100" dist="38100" dir="2700000" algn="tl">
                              <a:srgbClr val="000000"/>
                            </a:outerShdw>
                          </a:effectLst>
                          <a:latin typeface="Tahoma" pitchFamily="34" charset="0"/>
                          <a:cs typeface="Times New Roman" pitchFamily="18" charset="0"/>
                        </a:rPr>
                        <a:t>89.14 (77.02,95.26)</a:t>
                      </a:r>
                      <a:endParaRPr kumimoji="0" lang="en-US" sz="1800" b="0" i="0" u="none" strike="noStrike" cap="none" normalizeH="0" baseline="0" smtClean="0">
                        <a:ln>
                          <a:noFill/>
                        </a:ln>
                        <a:solidFill>
                          <a:schemeClr val="tx1"/>
                        </a:solidFill>
                        <a:effectLst>
                          <a:outerShdw blurRad="38100" dist="38100" dir="2700000" algn="tl">
                            <a:srgbClr val="000000"/>
                          </a:outerShdw>
                        </a:effectLst>
                        <a:latin typeface="Tahoma" pitchFamily="34" charset="0"/>
                      </a:endParaRPr>
                    </a:p>
                  </a:txBody>
                  <a:tcPr anchor="ctr" horzOverflow="overflow">
                    <a:lnL w="952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r>
              <a:tr h="230188">
                <a:tc>
                  <a:txBody>
                    <a:bodyPr/>
                    <a:lstStyle/>
                    <a:p>
                      <a:pPr marL="342900" marR="0" lvl="0" indent="-342900" algn="l" defTabSz="914400" rtl="0" eaLnBrk="1" fontAlgn="base" latinLnBrk="0" hangingPunct="1">
                        <a:lnSpc>
                          <a:spcPct val="100000"/>
                        </a:lnSpc>
                        <a:spcBef>
                          <a:spcPct val="0"/>
                        </a:spcBef>
                        <a:spcAft>
                          <a:spcPct val="0"/>
                        </a:spcAft>
                        <a:buClr>
                          <a:schemeClr val="hlink"/>
                        </a:buClr>
                        <a:buSzPct val="70000"/>
                        <a:buFont typeface="Wingdings" pitchFamily="2" charset="2"/>
                        <a:buNone/>
                        <a:tabLst/>
                      </a:pPr>
                      <a:r>
                        <a:rPr kumimoji="0" lang="en-US" sz="1000" b="0" i="0" u="none" strike="noStrike" cap="none" normalizeH="0" baseline="0" smtClean="0">
                          <a:ln>
                            <a:noFill/>
                          </a:ln>
                          <a:solidFill>
                            <a:schemeClr val="tx1"/>
                          </a:solidFill>
                          <a:effectLst>
                            <a:outerShdw blurRad="38100" dist="38100" dir="2700000" algn="tl">
                              <a:srgbClr val="000000"/>
                            </a:outerShdw>
                          </a:effectLst>
                          <a:latin typeface="Tahoma" pitchFamily="34" charset="0"/>
                          <a:cs typeface="Times New Roman" pitchFamily="18" charset="0"/>
                        </a:rPr>
                        <a:t>European/other Africans</a:t>
                      </a:r>
                      <a:endParaRPr kumimoji="0" lang="en-US" sz="1800" b="0" i="0" u="none" strike="noStrike" cap="none" normalizeH="0" baseline="0" smtClean="0">
                        <a:ln>
                          <a:noFill/>
                        </a:ln>
                        <a:solidFill>
                          <a:schemeClr val="tx1"/>
                        </a:solidFill>
                        <a:effectLst>
                          <a:outerShdw blurRad="38100" dist="38100" dir="2700000" algn="tl">
                            <a:srgbClr val="000000"/>
                          </a:outerShdw>
                        </a:effectLst>
                        <a:latin typeface="Tahoma" pitchFamily="34" charset="0"/>
                      </a:endParaRPr>
                    </a:p>
                  </a:txBody>
                  <a:tcPr anchor="ctr" horzOverflow="overflow">
                    <a:lnL w="12700"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ase" latinLnBrk="0" hangingPunct="1">
                        <a:lnSpc>
                          <a:spcPct val="100000"/>
                        </a:lnSpc>
                        <a:spcBef>
                          <a:spcPct val="0"/>
                        </a:spcBef>
                        <a:spcAft>
                          <a:spcPct val="0"/>
                        </a:spcAft>
                        <a:buClr>
                          <a:schemeClr val="hlink"/>
                        </a:buClr>
                        <a:buSzPct val="70000"/>
                        <a:buFont typeface="Wingdings" pitchFamily="2" charset="2"/>
                        <a:buNone/>
                        <a:tabLst/>
                      </a:pPr>
                      <a:r>
                        <a:rPr kumimoji="0" lang="en-US" sz="1000" b="0" i="0" u="none" strike="noStrike" cap="none" normalizeH="0" baseline="0" smtClean="0">
                          <a:ln>
                            <a:noFill/>
                          </a:ln>
                          <a:solidFill>
                            <a:schemeClr val="tx1"/>
                          </a:solidFill>
                          <a:effectLst>
                            <a:outerShdw blurRad="38100" dist="38100" dir="2700000" algn="tl">
                              <a:srgbClr val="000000"/>
                            </a:outerShdw>
                          </a:effectLst>
                          <a:latin typeface="Tahoma" pitchFamily="34" charset="0"/>
                          <a:cs typeface="Times New Roman" pitchFamily="18" charset="0"/>
                        </a:rPr>
                        <a:t>1622.56 (95.49,27569.75)</a:t>
                      </a:r>
                      <a:endParaRPr kumimoji="0" lang="en-US" sz="1800" b="0" i="0" u="none" strike="noStrike" cap="none" normalizeH="0" baseline="0" smtClean="0">
                        <a:ln>
                          <a:noFill/>
                        </a:ln>
                        <a:solidFill>
                          <a:schemeClr val="tx1"/>
                        </a:solidFill>
                        <a:effectLst>
                          <a:outerShdw blurRad="38100" dist="38100" dir="2700000" algn="tl">
                            <a:srgbClr val="000000"/>
                          </a:outerShdw>
                        </a:effectLst>
                        <a:latin typeface="Tahoma" pitchFamily="34" charset="0"/>
                      </a:endParaRPr>
                    </a:p>
                  </a:txBody>
                  <a:tcPr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ase" latinLnBrk="0" hangingPunct="1">
                        <a:lnSpc>
                          <a:spcPct val="100000"/>
                        </a:lnSpc>
                        <a:spcBef>
                          <a:spcPct val="0"/>
                        </a:spcBef>
                        <a:spcAft>
                          <a:spcPct val="0"/>
                        </a:spcAft>
                        <a:buClr>
                          <a:schemeClr val="hlink"/>
                        </a:buClr>
                        <a:buSzPct val="70000"/>
                        <a:buFont typeface="Wingdings" pitchFamily="2" charset="2"/>
                        <a:buNone/>
                        <a:tabLst/>
                      </a:pPr>
                      <a:r>
                        <a:rPr kumimoji="0" lang="en-US" sz="1000" b="0" i="0" u="none" strike="noStrike" cap="none" normalizeH="0" baseline="0" smtClean="0">
                          <a:ln>
                            <a:noFill/>
                          </a:ln>
                          <a:solidFill>
                            <a:schemeClr val="tx1"/>
                          </a:solidFill>
                          <a:effectLst>
                            <a:outerShdw blurRad="38100" dist="38100" dir="2700000" algn="tl">
                              <a:srgbClr val="000000"/>
                            </a:outerShdw>
                          </a:effectLst>
                          <a:latin typeface="Tahoma" pitchFamily="34" charset="0"/>
                          <a:cs typeface="Times New Roman" pitchFamily="18" charset="0"/>
                        </a:rPr>
                        <a:t>99.13 (94.82,99.86)</a:t>
                      </a:r>
                      <a:endParaRPr kumimoji="0" lang="en-US" sz="1800" b="0" i="0" u="none" strike="noStrike" cap="none" normalizeH="0" baseline="0" smtClean="0">
                        <a:ln>
                          <a:noFill/>
                        </a:ln>
                        <a:solidFill>
                          <a:schemeClr val="tx1"/>
                        </a:solidFill>
                        <a:effectLst>
                          <a:outerShdw blurRad="38100" dist="38100" dir="2700000" algn="tl">
                            <a:srgbClr val="000000"/>
                          </a:outerShdw>
                        </a:effectLst>
                        <a:latin typeface="Tahoma" pitchFamily="34" charset="0"/>
                      </a:endParaRPr>
                    </a:p>
                  </a:txBody>
                  <a:tcPr anchor="ctr" horzOverflow="overflow">
                    <a:lnL w="952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bl>
          </a:graphicData>
        </a:graphic>
      </p:graphicFrame>
      <p:sp>
        <p:nvSpPr>
          <p:cNvPr id="138325" name="Rectangle 85"/>
          <p:cNvSpPr>
            <a:spLocks noChangeArrowheads="1"/>
          </p:cNvSpPr>
          <p:nvPr/>
        </p:nvSpPr>
        <p:spPr bwMode="auto">
          <a:xfrm>
            <a:off x="0" y="6843713"/>
            <a:ext cx="9144000" cy="0"/>
          </a:xfrm>
          <a:prstGeom prst="rect">
            <a:avLst/>
          </a:prstGeom>
          <a:noFill/>
          <a:ln w="9525">
            <a:noFill/>
            <a:miter lim="800000"/>
            <a:headEnd/>
            <a:tailEnd/>
          </a:ln>
          <a:effectLst/>
        </p:spPr>
        <p:txBody>
          <a:bodyPr wrap="none" anchor="ctr">
            <a:spAutoFit/>
          </a:bodyPr>
          <a:lstStyle/>
          <a:p>
            <a:pPr eaLnBrk="1" hangingPunct="1"/>
            <a:endParaRPr lang="en-US">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146" name="Rectangle 2"/>
          <p:cNvSpPr>
            <a:spLocks noGrp="1" noChangeArrowheads="1"/>
          </p:cNvSpPr>
          <p:nvPr>
            <p:ph type="title"/>
          </p:nvPr>
        </p:nvSpPr>
        <p:spPr/>
        <p:txBody>
          <a:bodyPr>
            <a:normAutofit fontScale="90000"/>
          </a:bodyPr>
          <a:lstStyle/>
          <a:p>
            <a:r>
              <a:rPr lang="en-US" sz="3800">
                <a:latin typeface="Arial Narrow" pitchFamily="34" charset="0"/>
              </a:rPr>
              <a:t>Population Attributable Fraction of Stroke Mortality for Various Risk Factors in Sub-Saharan Africa</a:t>
            </a:r>
          </a:p>
        </p:txBody>
      </p:sp>
      <p:sp>
        <p:nvSpPr>
          <p:cNvPr id="134147" name="Rectangle 3"/>
          <p:cNvSpPr>
            <a:spLocks noGrp="1" noChangeArrowheads="1"/>
          </p:cNvSpPr>
          <p:nvPr>
            <p:ph idx="1"/>
          </p:nvPr>
        </p:nvSpPr>
        <p:spPr>
          <a:xfrm>
            <a:off x="1443038" y="6092824"/>
            <a:ext cx="6400800" cy="765175"/>
          </a:xfrm>
        </p:spPr>
        <p:txBody>
          <a:bodyPr>
            <a:normAutofit fontScale="92500"/>
          </a:bodyPr>
          <a:lstStyle/>
          <a:p>
            <a:pPr marL="0" indent="0" algn="ctr">
              <a:buFont typeface="Wingdings" pitchFamily="2" charset="2"/>
              <a:buNone/>
            </a:pPr>
            <a:r>
              <a:rPr lang="en-US" sz="2400" i="1" dirty="0">
                <a:solidFill>
                  <a:srgbClr val="FF0000"/>
                </a:solidFill>
                <a:latin typeface="Times New Roman" pitchFamily="18" charset="0"/>
              </a:rPr>
              <a:t>Mensah, HEART 2008; Source of data: </a:t>
            </a:r>
            <a:r>
              <a:rPr lang="en-US" sz="2400" i="1" dirty="0" err="1">
                <a:solidFill>
                  <a:srgbClr val="FF0000"/>
                </a:solidFill>
                <a:latin typeface="Times New Roman" pitchFamily="18" charset="0"/>
              </a:rPr>
              <a:t>Ezzati</a:t>
            </a:r>
            <a:r>
              <a:rPr lang="en-US" sz="2400" i="1" dirty="0">
                <a:solidFill>
                  <a:srgbClr val="FF0000"/>
                </a:solidFill>
                <a:latin typeface="Times New Roman" pitchFamily="18" charset="0"/>
              </a:rPr>
              <a:t>, et al. Global Burden of Disease and Risk Factors, 2006</a:t>
            </a:r>
          </a:p>
        </p:txBody>
      </p:sp>
      <p:pic>
        <p:nvPicPr>
          <p:cNvPr id="134148" name="Picture 4"/>
          <p:cNvPicPr>
            <a:picLocks noChangeAspect="1" noChangeArrowheads="1"/>
          </p:cNvPicPr>
          <p:nvPr/>
        </p:nvPicPr>
        <p:blipFill>
          <a:blip r:embed="rId3" cstate="print"/>
          <a:srcRect l="15912" t="19041" r="12799" b="21938"/>
          <a:stretch>
            <a:fillRect/>
          </a:stretch>
        </p:blipFill>
        <p:spPr bwMode="auto">
          <a:xfrm>
            <a:off x="211138" y="1271588"/>
            <a:ext cx="8763000" cy="4876800"/>
          </a:xfrm>
          <a:prstGeom prst="rect">
            <a:avLst/>
          </a:prstGeom>
          <a:noFill/>
          <a:ln w="38100">
            <a:noFill/>
            <a:miter lim="800000"/>
            <a:headEnd type="none" w="sm" len="sm"/>
            <a:tailEnd type="none" w="sm" len="sm"/>
          </a:ln>
          <a:effectLst/>
        </p:spPr>
      </p:pic>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8130" name="Picture 2"/>
          <p:cNvPicPr>
            <a:picLocks noChangeAspect="1" noChangeArrowheads="1"/>
          </p:cNvPicPr>
          <p:nvPr/>
        </p:nvPicPr>
        <p:blipFill>
          <a:blip r:embed="rId3" cstate="print"/>
          <a:srcRect/>
          <a:stretch>
            <a:fillRect/>
          </a:stretch>
        </p:blipFill>
        <p:spPr bwMode="auto">
          <a:xfrm>
            <a:off x="457200" y="477838"/>
            <a:ext cx="8686800" cy="6191250"/>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HYPERTENSION</a:t>
            </a:r>
            <a:endParaRPr lang="en-GB" dirty="0"/>
          </a:p>
        </p:txBody>
      </p:sp>
      <p:sp>
        <p:nvSpPr>
          <p:cNvPr id="3" name="Content Placeholder 2"/>
          <p:cNvSpPr>
            <a:spLocks noGrp="1"/>
          </p:cNvSpPr>
          <p:nvPr>
            <p:ph idx="1"/>
          </p:nvPr>
        </p:nvSpPr>
        <p:spPr/>
        <p:txBody>
          <a:bodyPr/>
          <a:lstStyle/>
          <a:p>
            <a:pPr>
              <a:buNone/>
            </a:pPr>
            <a:endParaRPr lang="en-GB" dirty="0" smtClean="0"/>
          </a:p>
          <a:p>
            <a:pPr>
              <a:buNone/>
            </a:pPr>
            <a:r>
              <a:rPr lang="en-GB" dirty="0"/>
              <a:t> </a:t>
            </a:r>
            <a:r>
              <a:rPr lang="en-GB" dirty="0" smtClean="0"/>
              <a:t> </a:t>
            </a:r>
            <a:r>
              <a:rPr lang="en-GB" dirty="0" err="1" smtClean="0"/>
              <a:t>Donnison</a:t>
            </a:r>
            <a:r>
              <a:rPr lang="en-GB" dirty="0" smtClean="0"/>
              <a:t>: Lancet (1929). No hypertension in 1800 consecutive admissions of “Natives” in </a:t>
            </a:r>
            <a:r>
              <a:rPr lang="en-GB" dirty="0" err="1" smtClean="0"/>
              <a:t>Kavirondo</a:t>
            </a:r>
            <a:endParaRPr lang="en-GB" dirty="0"/>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7" name="Rectangle 2"/>
          <p:cNvSpPr>
            <a:spLocks noChangeArrowheads="1"/>
          </p:cNvSpPr>
          <p:nvPr/>
        </p:nvSpPr>
        <p:spPr bwMode="auto">
          <a:xfrm>
            <a:off x="0" y="192088"/>
            <a:ext cx="9144000" cy="428625"/>
          </a:xfrm>
          <a:prstGeom prst="rect">
            <a:avLst/>
          </a:prstGeom>
          <a:noFill/>
          <a:ln w="9525">
            <a:noFill/>
            <a:miter lim="800000"/>
            <a:headEnd/>
            <a:tailEnd/>
          </a:ln>
        </p:spPr>
        <p:txBody>
          <a:bodyPr anchor="ctr"/>
          <a:lstStyle/>
          <a:p>
            <a:pPr algn="ctr"/>
            <a:r>
              <a:rPr lang="en-US" sz="3200" dirty="0">
                <a:solidFill>
                  <a:srgbClr val="002060"/>
                </a:solidFill>
              </a:rPr>
              <a:t>Epidemiology of Hypertension in  Africa</a:t>
            </a:r>
          </a:p>
        </p:txBody>
      </p:sp>
      <p:graphicFrame>
        <p:nvGraphicFramePr>
          <p:cNvPr id="1026" name="Object 3"/>
          <p:cNvGraphicFramePr>
            <a:graphicFrameLocks noChangeAspect="1"/>
          </p:cNvGraphicFramePr>
          <p:nvPr>
            <p:ph/>
          </p:nvPr>
        </p:nvGraphicFramePr>
        <p:xfrm>
          <a:off x="485775" y="841375"/>
          <a:ext cx="8062913" cy="6016625"/>
        </p:xfrm>
        <a:graphic>
          <a:graphicData uri="http://schemas.openxmlformats.org/presentationml/2006/ole">
            <p:oleObj spid="_x0000_s3074" name="Chart" r:id="rId4" imgW="6791249" imgH="5067300" progId="Excel.Sheet.8">
              <p:embed/>
            </p:oleObj>
          </a:graphicData>
        </a:graphic>
      </p:graphicFrame>
      <p:pic>
        <p:nvPicPr>
          <p:cNvPr id="1028" name="Picture 4"/>
          <p:cNvPicPr>
            <a:picLocks noChangeAspect="1" noChangeArrowheads="1"/>
          </p:cNvPicPr>
          <p:nvPr/>
        </p:nvPicPr>
        <p:blipFill>
          <a:blip r:embed="rId5" cstate="print"/>
          <a:srcRect/>
          <a:stretch>
            <a:fillRect/>
          </a:stretch>
        </p:blipFill>
        <p:spPr bwMode="auto">
          <a:xfrm>
            <a:off x="107950" y="5632450"/>
            <a:ext cx="1441450" cy="1109663"/>
          </a:xfrm>
          <a:prstGeom prst="rect">
            <a:avLst/>
          </a:prstGeom>
          <a:noFill/>
          <a:ln w="9525">
            <a:noFill/>
            <a:miter lim="800000"/>
            <a:headEnd/>
            <a:tailEnd/>
          </a:ln>
        </p:spPr>
      </p:pic>
      <p:sp>
        <p:nvSpPr>
          <p:cNvPr id="180229" name="Line 5"/>
          <p:cNvSpPr>
            <a:spLocks noChangeShapeType="1"/>
          </p:cNvSpPr>
          <p:nvPr/>
        </p:nvSpPr>
        <p:spPr bwMode="auto">
          <a:xfrm flipV="1">
            <a:off x="1979613" y="3141663"/>
            <a:ext cx="6697662" cy="0"/>
          </a:xfrm>
          <a:prstGeom prst="line">
            <a:avLst/>
          </a:prstGeom>
          <a:noFill/>
          <a:ln w="41275">
            <a:solidFill>
              <a:srgbClr val="FFFF00"/>
            </a:solidFill>
            <a:round/>
            <a:headEnd/>
            <a:tailEnd/>
          </a:ln>
        </p:spPr>
        <p:txBody>
          <a:bodyPr/>
          <a:lstStyle/>
          <a:p>
            <a:endParaRPr lang="en-GB"/>
          </a:p>
        </p:txBody>
      </p:sp>
      <p:sp>
        <p:nvSpPr>
          <p:cNvPr id="180230" name="Line 6"/>
          <p:cNvSpPr>
            <a:spLocks noChangeShapeType="1"/>
          </p:cNvSpPr>
          <p:nvPr/>
        </p:nvSpPr>
        <p:spPr bwMode="auto">
          <a:xfrm flipV="1">
            <a:off x="1979613" y="3716338"/>
            <a:ext cx="6697662" cy="0"/>
          </a:xfrm>
          <a:prstGeom prst="line">
            <a:avLst/>
          </a:prstGeom>
          <a:noFill/>
          <a:ln w="41275">
            <a:solidFill>
              <a:srgbClr val="008000"/>
            </a:solidFill>
            <a:round/>
            <a:headEnd/>
            <a:tailEnd/>
          </a:ln>
        </p:spPr>
        <p:txBody>
          <a:bodyPr/>
          <a:lstStyle/>
          <a:p>
            <a:endParaRPr lang="en-GB"/>
          </a:p>
        </p:txBody>
      </p:sp>
      <p:sp>
        <p:nvSpPr>
          <p:cNvPr id="180231" name="Line 7"/>
          <p:cNvSpPr>
            <a:spLocks noChangeShapeType="1"/>
          </p:cNvSpPr>
          <p:nvPr/>
        </p:nvSpPr>
        <p:spPr bwMode="auto">
          <a:xfrm flipV="1">
            <a:off x="1979613" y="2565400"/>
            <a:ext cx="6697662" cy="0"/>
          </a:xfrm>
          <a:prstGeom prst="line">
            <a:avLst/>
          </a:prstGeom>
          <a:noFill/>
          <a:ln w="41275">
            <a:solidFill>
              <a:srgbClr val="FF0000"/>
            </a:solidFill>
            <a:round/>
            <a:headEnd/>
            <a:tailEnd/>
          </a:ln>
        </p:spPr>
        <p:txBody>
          <a:bodyPr/>
          <a:lstStyle/>
          <a:p>
            <a:endParaRPr lang="en-GB"/>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80230"/>
                                        </p:tgtEl>
                                        <p:attrNameLst>
                                          <p:attrName>style.visibility</p:attrName>
                                        </p:attrNameLst>
                                      </p:cBhvr>
                                      <p:to>
                                        <p:strVal val="visible"/>
                                      </p:to>
                                    </p:set>
                                    <p:anim calcmode="lin" valueType="num">
                                      <p:cBhvr additive="base">
                                        <p:cTn id="7" dur="500" fill="hold"/>
                                        <p:tgtEl>
                                          <p:spTgt spid="180230"/>
                                        </p:tgtEl>
                                        <p:attrNameLst>
                                          <p:attrName>ppt_x</p:attrName>
                                        </p:attrNameLst>
                                      </p:cBhvr>
                                      <p:tavLst>
                                        <p:tav tm="0">
                                          <p:val>
                                            <p:strVal val="#ppt_x"/>
                                          </p:val>
                                        </p:tav>
                                        <p:tav tm="100000">
                                          <p:val>
                                            <p:strVal val="#ppt_x"/>
                                          </p:val>
                                        </p:tav>
                                      </p:tavLst>
                                    </p:anim>
                                    <p:anim calcmode="lin" valueType="num">
                                      <p:cBhvr additive="base">
                                        <p:cTn id="8" dur="500" fill="hold"/>
                                        <p:tgtEl>
                                          <p:spTgt spid="180230"/>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80229"/>
                                        </p:tgtEl>
                                        <p:attrNameLst>
                                          <p:attrName>style.visibility</p:attrName>
                                        </p:attrNameLst>
                                      </p:cBhvr>
                                      <p:to>
                                        <p:strVal val="visible"/>
                                      </p:to>
                                    </p:set>
                                    <p:anim calcmode="lin" valueType="num">
                                      <p:cBhvr additive="base">
                                        <p:cTn id="13" dur="500" fill="hold"/>
                                        <p:tgtEl>
                                          <p:spTgt spid="180229"/>
                                        </p:tgtEl>
                                        <p:attrNameLst>
                                          <p:attrName>ppt_x</p:attrName>
                                        </p:attrNameLst>
                                      </p:cBhvr>
                                      <p:tavLst>
                                        <p:tav tm="0">
                                          <p:val>
                                            <p:strVal val="#ppt_x"/>
                                          </p:val>
                                        </p:tav>
                                        <p:tav tm="100000">
                                          <p:val>
                                            <p:strVal val="#ppt_x"/>
                                          </p:val>
                                        </p:tav>
                                      </p:tavLst>
                                    </p:anim>
                                    <p:anim calcmode="lin" valueType="num">
                                      <p:cBhvr additive="base">
                                        <p:cTn id="14" dur="500" fill="hold"/>
                                        <p:tgtEl>
                                          <p:spTgt spid="180229"/>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180231"/>
                                        </p:tgtEl>
                                        <p:attrNameLst>
                                          <p:attrName>style.visibility</p:attrName>
                                        </p:attrNameLst>
                                      </p:cBhvr>
                                      <p:to>
                                        <p:strVal val="visible"/>
                                      </p:to>
                                    </p:set>
                                    <p:anim calcmode="lin" valueType="num">
                                      <p:cBhvr additive="base">
                                        <p:cTn id="19" dur="500" fill="hold"/>
                                        <p:tgtEl>
                                          <p:spTgt spid="180231"/>
                                        </p:tgtEl>
                                        <p:attrNameLst>
                                          <p:attrName>ppt_x</p:attrName>
                                        </p:attrNameLst>
                                      </p:cBhvr>
                                      <p:tavLst>
                                        <p:tav tm="0">
                                          <p:val>
                                            <p:strVal val="#ppt_x"/>
                                          </p:val>
                                        </p:tav>
                                        <p:tav tm="100000">
                                          <p:val>
                                            <p:strVal val="#ppt_x"/>
                                          </p:val>
                                        </p:tav>
                                      </p:tavLst>
                                    </p:anim>
                                    <p:anim calcmode="lin" valueType="num">
                                      <p:cBhvr additive="base">
                                        <p:cTn id="20" dur="500" fill="hold"/>
                                        <p:tgtEl>
                                          <p:spTgt spid="18023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0229" grpId="0" animBg="1"/>
      <p:bldP spid="180230" grpId="0" animBg="1"/>
      <p:bldP spid="180231"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HYPERTENSION</a:t>
            </a:r>
            <a:endParaRPr lang="en-GB" dirty="0"/>
          </a:p>
        </p:txBody>
      </p:sp>
      <p:sp>
        <p:nvSpPr>
          <p:cNvPr id="3" name="Content Placeholder 2"/>
          <p:cNvSpPr>
            <a:spLocks noGrp="1"/>
          </p:cNvSpPr>
          <p:nvPr>
            <p:ph idx="1"/>
          </p:nvPr>
        </p:nvSpPr>
        <p:spPr/>
        <p:txBody>
          <a:bodyPr>
            <a:normAutofit fontScale="92500" lnSpcReduction="20000"/>
          </a:bodyPr>
          <a:lstStyle/>
          <a:p>
            <a:r>
              <a:rPr lang="en-GB" dirty="0" smtClean="0"/>
              <a:t>Small studies in 80s, prevalence of 5 – 8%</a:t>
            </a:r>
          </a:p>
          <a:p>
            <a:r>
              <a:rPr lang="en-GB" dirty="0" err="1" smtClean="0"/>
              <a:t>Nakuru</a:t>
            </a:r>
            <a:r>
              <a:rPr lang="en-GB" dirty="0" smtClean="0"/>
              <a:t> district (</a:t>
            </a:r>
            <a:r>
              <a:rPr lang="en-GB" dirty="0" err="1" smtClean="0"/>
              <a:t>Mathenge</a:t>
            </a:r>
            <a:r>
              <a:rPr lang="en-GB" dirty="0" smtClean="0"/>
              <a:t> et al)</a:t>
            </a:r>
          </a:p>
          <a:p>
            <a:pPr lvl="1">
              <a:buFont typeface="Wingdings" pitchFamily="2" charset="2"/>
              <a:buChar char="Ø"/>
            </a:pPr>
            <a:r>
              <a:rPr lang="en-GB" dirty="0"/>
              <a:t> </a:t>
            </a:r>
            <a:r>
              <a:rPr lang="en-GB" dirty="0" smtClean="0"/>
              <a:t>App 5000 subjects , ≥ 50 years</a:t>
            </a:r>
          </a:p>
          <a:p>
            <a:pPr lvl="1">
              <a:buFont typeface="Wingdings" pitchFamily="2" charset="2"/>
              <a:buChar char="Ø"/>
            </a:pPr>
            <a:r>
              <a:rPr lang="en-GB" dirty="0" smtClean="0"/>
              <a:t> Prevalence – 50.1% (47.5-52.6): Urban 57% vs. Rural 47% ; OR 1,7 (1.5-1.9)</a:t>
            </a:r>
          </a:p>
          <a:p>
            <a:pPr lvl="1">
              <a:buFont typeface="Wingdings" pitchFamily="2" charset="2"/>
              <a:buChar char="Ø"/>
            </a:pPr>
            <a:r>
              <a:rPr lang="en-GB" dirty="0" smtClean="0"/>
              <a:t> Awareness 15%, control 29%</a:t>
            </a:r>
            <a:endParaRPr lang="en-GB" dirty="0"/>
          </a:p>
          <a:p>
            <a:r>
              <a:rPr lang="en-GB" dirty="0" err="1" smtClean="0"/>
              <a:t>Kibera</a:t>
            </a:r>
            <a:r>
              <a:rPr lang="en-GB" dirty="0" smtClean="0"/>
              <a:t> slums, Nairobi (</a:t>
            </a:r>
            <a:r>
              <a:rPr lang="en-GB" dirty="0" err="1" smtClean="0"/>
              <a:t>Njau</a:t>
            </a:r>
            <a:r>
              <a:rPr lang="en-GB" dirty="0" smtClean="0"/>
              <a:t> et al)</a:t>
            </a:r>
          </a:p>
          <a:p>
            <a:pPr lvl="1">
              <a:buFont typeface="Wingdings" pitchFamily="2" charset="2"/>
              <a:buChar char="Ø"/>
            </a:pPr>
            <a:r>
              <a:rPr lang="en-GB" dirty="0"/>
              <a:t> </a:t>
            </a:r>
            <a:r>
              <a:rPr lang="en-GB" dirty="0" smtClean="0"/>
              <a:t>Young  </a:t>
            </a:r>
            <a:r>
              <a:rPr lang="en-GB" dirty="0" err="1" smtClean="0"/>
              <a:t>poulation</a:t>
            </a:r>
            <a:r>
              <a:rPr lang="en-GB" dirty="0" smtClean="0"/>
              <a:t> (60% &lt; 35 years), low SE class</a:t>
            </a:r>
          </a:p>
          <a:p>
            <a:pPr lvl="1">
              <a:buFont typeface="Wingdings" pitchFamily="2" charset="2"/>
              <a:buChar char="Ø"/>
            </a:pPr>
            <a:r>
              <a:rPr lang="en-GB" dirty="0" smtClean="0"/>
              <a:t> Overall prevalence 13% </a:t>
            </a:r>
          </a:p>
          <a:p>
            <a:pPr lvl="1">
              <a:buFont typeface="Wingdings" pitchFamily="2" charset="2"/>
              <a:buChar char="Ø"/>
            </a:pPr>
            <a:r>
              <a:rPr lang="en-GB" dirty="0" smtClean="0"/>
              <a:t> Progressive increase with age: 35-44 – 31%; 45-54 – 43%</a:t>
            </a:r>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HYPERTENSION</a:t>
            </a:r>
            <a:endParaRPr lang="en-GB" dirty="0"/>
          </a:p>
        </p:txBody>
      </p:sp>
      <p:sp>
        <p:nvSpPr>
          <p:cNvPr id="3" name="Content Placeholder 2"/>
          <p:cNvSpPr>
            <a:spLocks noGrp="1"/>
          </p:cNvSpPr>
          <p:nvPr>
            <p:ph idx="1"/>
          </p:nvPr>
        </p:nvSpPr>
        <p:spPr>
          <a:xfrm>
            <a:off x="457200" y="1600200"/>
            <a:ext cx="8229600" cy="5257800"/>
          </a:xfrm>
        </p:spPr>
        <p:txBody>
          <a:bodyPr>
            <a:normAutofit/>
          </a:bodyPr>
          <a:lstStyle/>
          <a:p>
            <a:r>
              <a:rPr lang="en-GB" dirty="0" err="1" smtClean="0"/>
              <a:t>Garissa</a:t>
            </a:r>
            <a:r>
              <a:rPr lang="en-GB" dirty="0" smtClean="0"/>
              <a:t> (Hassan)</a:t>
            </a:r>
          </a:p>
          <a:p>
            <a:pPr lvl="1">
              <a:buFont typeface="Wingdings" pitchFamily="2" charset="2"/>
              <a:buChar char="Ø"/>
            </a:pPr>
            <a:r>
              <a:rPr lang="en-GB" dirty="0" smtClean="0"/>
              <a:t> Young population, mean age 35years, 82% &lt; 50years</a:t>
            </a:r>
          </a:p>
          <a:p>
            <a:pPr lvl="1">
              <a:buFont typeface="Wingdings" pitchFamily="2" charset="2"/>
              <a:buChar char="Ø"/>
            </a:pPr>
            <a:r>
              <a:rPr lang="en-GB" dirty="0" smtClean="0"/>
              <a:t> Overall prevalence  12.6% (11.1-14.2)</a:t>
            </a:r>
          </a:p>
          <a:p>
            <a:pPr lvl="1">
              <a:buFont typeface="Wingdings" pitchFamily="2" charset="2"/>
              <a:buChar char="Ø"/>
            </a:pPr>
            <a:r>
              <a:rPr lang="en-GB" dirty="0" smtClean="0"/>
              <a:t>Age: 50-57 – 26.3%; 58-65 – 23.4%; &gt;65 – 38.5%</a:t>
            </a:r>
          </a:p>
          <a:p>
            <a:r>
              <a:rPr lang="en-GB" dirty="0" err="1" smtClean="0"/>
              <a:t>Korogocho</a:t>
            </a:r>
            <a:r>
              <a:rPr lang="en-GB" dirty="0" smtClean="0"/>
              <a:t>, </a:t>
            </a:r>
            <a:r>
              <a:rPr lang="en-GB" dirty="0" err="1" smtClean="0"/>
              <a:t>Viwandani</a:t>
            </a:r>
            <a:r>
              <a:rPr lang="en-GB" dirty="0" smtClean="0"/>
              <a:t> slums (Vijver et al)</a:t>
            </a:r>
          </a:p>
          <a:p>
            <a:pPr lvl="1">
              <a:buFont typeface="Wingdings" pitchFamily="2" charset="2"/>
              <a:buChar char="Ø"/>
            </a:pPr>
            <a:r>
              <a:rPr lang="en-GB" dirty="0" smtClean="0"/>
              <a:t> Prevalence 19.1%</a:t>
            </a:r>
          </a:p>
          <a:p>
            <a:pPr lvl="1">
              <a:buFont typeface="Wingdings" pitchFamily="2" charset="2"/>
              <a:buChar char="Ø"/>
            </a:pPr>
            <a:r>
              <a:rPr lang="en-GB" dirty="0" smtClean="0"/>
              <a:t> Awareness 21%, treatment 15%, control 5%</a:t>
            </a:r>
          </a:p>
          <a:p>
            <a:pPr lvl="1">
              <a:buFont typeface="Wingdings" pitchFamily="2" charset="2"/>
              <a:buChar char="Ø"/>
            </a:pPr>
            <a:r>
              <a:rPr lang="en-GB" dirty="0" smtClean="0"/>
              <a:t> Age: 40-49 -18.7%; 50-59 – 28.2%; 50-59 – 42.8%</a:t>
            </a:r>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DIABETES MELLITUS</a:t>
            </a:r>
            <a:endParaRPr lang="en-GB" dirty="0"/>
          </a:p>
        </p:txBody>
      </p:sp>
      <p:sp>
        <p:nvSpPr>
          <p:cNvPr id="3" name="Content Placeholder 2"/>
          <p:cNvSpPr>
            <a:spLocks noGrp="1"/>
          </p:cNvSpPr>
          <p:nvPr>
            <p:ph idx="1"/>
          </p:nvPr>
        </p:nvSpPr>
        <p:spPr/>
        <p:txBody>
          <a:bodyPr>
            <a:normAutofit fontScale="92500" lnSpcReduction="20000"/>
          </a:bodyPr>
          <a:lstStyle/>
          <a:p>
            <a:r>
              <a:rPr lang="en-GB" dirty="0" err="1" smtClean="0"/>
              <a:t>Nakuru</a:t>
            </a:r>
            <a:endParaRPr lang="en-GB" dirty="0" smtClean="0"/>
          </a:p>
          <a:p>
            <a:pPr lvl="1">
              <a:buFont typeface="Wingdings" pitchFamily="2" charset="2"/>
              <a:buChar char="Ø"/>
            </a:pPr>
            <a:r>
              <a:rPr lang="en-GB" dirty="0" smtClean="0"/>
              <a:t> Overall </a:t>
            </a:r>
            <a:r>
              <a:rPr lang="en-GB" dirty="0" err="1" smtClean="0"/>
              <a:t>prevalance</a:t>
            </a:r>
            <a:r>
              <a:rPr lang="en-GB" dirty="0" smtClean="0"/>
              <a:t>– 6.6 % (5.6-7.7)</a:t>
            </a:r>
          </a:p>
          <a:p>
            <a:pPr lvl="1">
              <a:buFont typeface="Wingdings" pitchFamily="2" charset="2"/>
              <a:buChar char="Ø"/>
            </a:pPr>
            <a:r>
              <a:rPr lang="en-GB" dirty="0" smtClean="0"/>
              <a:t> Urban &gt; Rural, up to 14-16% in selected populations</a:t>
            </a:r>
          </a:p>
          <a:p>
            <a:r>
              <a:rPr lang="en-GB" dirty="0" err="1" smtClean="0"/>
              <a:t>Kibera</a:t>
            </a:r>
            <a:r>
              <a:rPr lang="en-GB" dirty="0" smtClean="0"/>
              <a:t> (</a:t>
            </a:r>
            <a:r>
              <a:rPr lang="en-GB" dirty="0" err="1" smtClean="0"/>
              <a:t>Wanjiru</a:t>
            </a:r>
            <a:r>
              <a:rPr lang="en-GB" dirty="0" smtClean="0"/>
              <a:t>)</a:t>
            </a:r>
          </a:p>
          <a:p>
            <a:pPr lvl="1">
              <a:buFont typeface="Wingdings" pitchFamily="2" charset="2"/>
              <a:buChar char="Ø"/>
            </a:pPr>
            <a:r>
              <a:rPr lang="en-GB" dirty="0" smtClean="0"/>
              <a:t>  Young age group; mean 33.4, ≥ 55 yrs only 5.2%</a:t>
            </a:r>
          </a:p>
          <a:p>
            <a:pPr lvl="1">
              <a:buFont typeface="Wingdings" pitchFamily="2" charset="2"/>
              <a:buChar char="Ø"/>
            </a:pPr>
            <a:r>
              <a:rPr lang="en-GB" dirty="0" smtClean="0"/>
              <a:t>  Prevalence – 3.2%</a:t>
            </a:r>
          </a:p>
          <a:p>
            <a:r>
              <a:rPr lang="en-GB" dirty="0" smtClean="0"/>
              <a:t> </a:t>
            </a:r>
            <a:r>
              <a:rPr lang="en-GB" dirty="0" err="1" smtClean="0"/>
              <a:t>Garissa</a:t>
            </a:r>
            <a:endParaRPr lang="en-GB" dirty="0" smtClean="0"/>
          </a:p>
          <a:p>
            <a:pPr lvl="1">
              <a:buFont typeface="Wingdings" pitchFamily="2" charset="2"/>
              <a:buChar char="Ø"/>
            </a:pPr>
            <a:r>
              <a:rPr lang="en-GB" dirty="0" smtClean="0"/>
              <a:t>  Prevalence 3.7% (2.9-4.7)</a:t>
            </a:r>
          </a:p>
          <a:p>
            <a:pPr lvl="1">
              <a:buFont typeface="Wingdings" pitchFamily="2" charset="2"/>
              <a:buChar char="Ø"/>
            </a:pPr>
            <a:r>
              <a:rPr lang="en-GB" dirty="0" smtClean="0"/>
              <a:t>  Associated with age, sex(m&gt;</a:t>
            </a:r>
            <a:r>
              <a:rPr lang="en-GB" dirty="0" err="1" smtClean="0"/>
              <a:t>f</a:t>
            </a:r>
            <a:r>
              <a:rPr lang="en-GB" dirty="0" smtClean="0"/>
              <a:t>), obesity, hypertension </a:t>
            </a:r>
          </a:p>
          <a:p>
            <a:pPr>
              <a:buNone/>
            </a:pPr>
            <a:r>
              <a:rPr lang="en-GB" dirty="0" smtClean="0"/>
              <a:t>  </a:t>
            </a:r>
          </a:p>
          <a:p>
            <a:endParaRPr lang="en-GB" dirty="0" smtClean="0"/>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OBESITY</a:t>
            </a:r>
            <a:endParaRPr lang="en-GB" dirty="0"/>
          </a:p>
        </p:txBody>
      </p:sp>
      <p:sp>
        <p:nvSpPr>
          <p:cNvPr id="3" name="Content Placeholder 2"/>
          <p:cNvSpPr>
            <a:spLocks noGrp="1"/>
          </p:cNvSpPr>
          <p:nvPr>
            <p:ph idx="1"/>
          </p:nvPr>
        </p:nvSpPr>
        <p:spPr/>
        <p:txBody>
          <a:bodyPr>
            <a:normAutofit fontScale="77500" lnSpcReduction="20000"/>
          </a:bodyPr>
          <a:lstStyle/>
          <a:p>
            <a:r>
              <a:rPr lang="en-GB" dirty="0" err="1" smtClean="0"/>
              <a:t>Nakuru</a:t>
            </a:r>
            <a:endParaRPr lang="en-GB" dirty="0" smtClean="0"/>
          </a:p>
          <a:p>
            <a:pPr lvl="1">
              <a:buFont typeface="Wingdings" pitchFamily="2" charset="2"/>
              <a:buChar char="Ø"/>
            </a:pPr>
            <a:r>
              <a:rPr lang="en-GB" dirty="0" smtClean="0"/>
              <a:t> Overall prevalence – 13 %</a:t>
            </a:r>
          </a:p>
          <a:p>
            <a:pPr lvl="1">
              <a:buFont typeface="Wingdings" pitchFamily="2" charset="2"/>
              <a:buChar char="Ø"/>
            </a:pPr>
            <a:r>
              <a:rPr lang="en-GB" dirty="0" smtClean="0"/>
              <a:t> Urban &gt; Rural: Overweight  20 </a:t>
            </a:r>
            <a:r>
              <a:rPr lang="en-GB" dirty="0" err="1" smtClean="0"/>
              <a:t>vs</a:t>
            </a:r>
            <a:r>
              <a:rPr lang="en-GB" dirty="0" smtClean="0"/>
              <a:t> 10%; Obesity 30 </a:t>
            </a:r>
            <a:r>
              <a:rPr lang="en-GB" dirty="0" err="1" smtClean="0"/>
              <a:t>vs</a:t>
            </a:r>
            <a:r>
              <a:rPr lang="en-GB" dirty="0" smtClean="0"/>
              <a:t> 19%. Also higher mean WHR</a:t>
            </a:r>
          </a:p>
          <a:p>
            <a:r>
              <a:rPr lang="en-GB" dirty="0" err="1" smtClean="0"/>
              <a:t>Garissa</a:t>
            </a:r>
            <a:endParaRPr lang="en-GB" dirty="0" smtClean="0"/>
          </a:p>
          <a:p>
            <a:pPr lvl="1">
              <a:buFont typeface="Wingdings" pitchFamily="2" charset="2"/>
              <a:buChar char="Ø"/>
            </a:pPr>
            <a:r>
              <a:rPr lang="en-GB" dirty="0" smtClean="0"/>
              <a:t> Overweight – 23.9% (21.9-25.9)</a:t>
            </a:r>
          </a:p>
          <a:p>
            <a:pPr lvl="1">
              <a:buFont typeface="Wingdings" pitchFamily="2" charset="2"/>
              <a:buChar char="Ø"/>
            </a:pPr>
            <a:r>
              <a:rPr lang="en-GB" dirty="0" smtClean="0"/>
              <a:t> Obesity by BMI – 12.6% (11.3-14.3)</a:t>
            </a:r>
          </a:p>
          <a:p>
            <a:pPr lvl="1">
              <a:buFont typeface="Wingdings" pitchFamily="2" charset="2"/>
              <a:buChar char="Ø"/>
            </a:pPr>
            <a:r>
              <a:rPr lang="en-GB" dirty="0" smtClean="0"/>
              <a:t> Central obesity – 20.4% (18.5-22.3)</a:t>
            </a:r>
          </a:p>
          <a:p>
            <a:r>
              <a:rPr lang="en-GB" dirty="0" err="1" smtClean="0"/>
              <a:t>Kibera</a:t>
            </a:r>
            <a:endParaRPr lang="en-GB" dirty="0" smtClean="0"/>
          </a:p>
          <a:p>
            <a:pPr lvl="1">
              <a:buFont typeface="Wingdings" pitchFamily="2" charset="2"/>
              <a:buChar char="Ø"/>
            </a:pPr>
            <a:r>
              <a:rPr lang="en-GB" dirty="0" smtClean="0"/>
              <a:t> Overweight 28.7%</a:t>
            </a:r>
          </a:p>
          <a:p>
            <a:pPr lvl="1">
              <a:buFont typeface="Wingdings" pitchFamily="2" charset="2"/>
              <a:buChar char="Ø"/>
            </a:pPr>
            <a:r>
              <a:rPr lang="en-GB" dirty="0" smtClean="0"/>
              <a:t> Obesity (BMI) – 16.3%</a:t>
            </a:r>
          </a:p>
          <a:p>
            <a:pPr lvl="1">
              <a:buFont typeface="Wingdings" pitchFamily="2" charset="2"/>
              <a:buChar char="Ø"/>
            </a:pPr>
            <a:r>
              <a:rPr lang="en-GB" dirty="0" smtClean="0"/>
              <a:t> Central obesity – 13.1%</a:t>
            </a:r>
          </a:p>
          <a:p>
            <a:pPr>
              <a:buNone/>
            </a:pPr>
            <a:r>
              <a:rPr lang="en-GB" dirty="0" smtClean="0"/>
              <a:t>   </a:t>
            </a:r>
            <a:endParaRPr lang="en-GB" dirty="0"/>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TOBACCO</a:t>
            </a:r>
            <a:endParaRPr lang="en-GB" dirty="0"/>
          </a:p>
        </p:txBody>
      </p:sp>
      <p:sp>
        <p:nvSpPr>
          <p:cNvPr id="3" name="Content Placeholder 2"/>
          <p:cNvSpPr>
            <a:spLocks noGrp="1"/>
          </p:cNvSpPr>
          <p:nvPr>
            <p:ph idx="1"/>
          </p:nvPr>
        </p:nvSpPr>
        <p:spPr/>
        <p:txBody>
          <a:bodyPr/>
          <a:lstStyle/>
          <a:p>
            <a:r>
              <a:rPr lang="en-GB" dirty="0" err="1" smtClean="0"/>
              <a:t>Garissa</a:t>
            </a:r>
            <a:r>
              <a:rPr lang="en-GB" dirty="0" smtClean="0"/>
              <a:t> – 5.2%</a:t>
            </a:r>
          </a:p>
          <a:p>
            <a:r>
              <a:rPr lang="en-GB" dirty="0" err="1" smtClean="0"/>
              <a:t>Kibera</a:t>
            </a:r>
            <a:r>
              <a:rPr lang="en-GB" dirty="0" smtClean="0"/>
              <a:t> – 13.1%</a:t>
            </a:r>
          </a:p>
          <a:p>
            <a:r>
              <a:rPr lang="en-GB" dirty="0" err="1" smtClean="0"/>
              <a:t>Nakuru</a:t>
            </a:r>
            <a:r>
              <a:rPr lang="en-GB" dirty="0" smtClean="0"/>
              <a:t> – Urban 8%, Rural 7%</a:t>
            </a:r>
          </a:p>
          <a:p>
            <a:r>
              <a:rPr lang="en-GB" dirty="0" smtClean="0"/>
              <a:t>Predominantly cigarette smoking</a:t>
            </a:r>
          </a:p>
          <a:p>
            <a:r>
              <a:rPr lang="en-GB" dirty="0" smtClean="0"/>
              <a:t>Almost exclusively male</a:t>
            </a:r>
            <a:endParaRPr lang="en-GB" dirty="0"/>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DYSLIPIDAEMIA</a:t>
            </a:r>
            <a:endParaRPr lang="en-GB" dirty="0"/>
          </a:p>
        </p:txBody>
      </p:sp>
      <p:sp>
        <p:nvSpPr>
          <p:cNvPr id="3" name="Content Placeholder 2"/>
          <p:cNvSpPr>
            <a:spLocks noGrp="1"/>
          </p:cNvSpPr>
          <p:nvPr>
            <p:ph idx="1"/>
          </p:nvPr>
        </p:nvSpPr>
        <p:spPr/>
        <p:txBody>
          <a:bodyPr/>
          <a:lstStyle/>
          <a:p>
            <a:r>
              <a:rPr lang="en-GB" dirty="0" err="1" smtClean="0"/>
              <a:t>Nakuru</a:t>
            </a:r>
            <a:r>
              <a:rPr lang="en-GB" dirty="0" smtClean="0"/>
              <a:t>  High cholesterol 21.1% (18.6- 23.9)</a:t>
            </a:r>
          </a:p>
          <a:p>
            <a:r>
              <a:rPr lang="en-GB" dirty="0" smtClean="0"/>
              <a:t>Hassan : 16.9% (11-24.3)</a:t>
            </a:r>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20163" name="Object 3"/>
          <p:cNvGraphicFramePr>
            <a:graphicFrameLocks noChangeAspect="1"/>
          </p:cNvGraphicFramePr>
          <p:nvPr>
            <p:ph idx="1"/>
          </p:nvPr>
        </p:nvGraphicFramePr>
        <p:xfrm>
          <a:off x="1039813" y="1219200"/>
          <a:ext cx="7443787" cy="4800600"/>
        </p:xfrm>
        <a:graphic>
          <a:graphicData uri="http://schemas.openxmlformats.org/presentationml/2006/ole">
            <p:oleObj spid="_x0000_s4098" name="Chart" r:id="rId4" imgW="7753242" imgH="5000520" progId="Excel.Sheet.8">
              <p:embed followColorScheme="full"/>
            </p:oleObj>
          </a:graphicData>
        </a:graphic>
      </p:graphicFrame>
      <p:sp>
        <p:nvSpPr>
          <p:cNvPr id="220164" name="Text Box 4"/>
          <p:cNvSpPr txBox="1">
            <a:spLocks noChangeArrowheads="1"/>
          </p:cNvSpPr>
          <p:nvPr/>
        </p:nvSpPr>
        <p:spPr bwMode="auto">
          <a:xfrm>
            <a:off x="1736725" y="5907088"/>
            <a:ext cx="184150" cy="366712"/>
          </a:xfrm>
          <a:prstGeom prst="rect">
            <a:avLst/>
          </a:prstGeom>
          <a:noFill/>
          <a:ln w="9525">
            <a:noFill/>
            <a:miter lim="800000"/>
            <a:headEnd/>
            <a:tailEnd/>
          </a:ln>
          <a:effectLst/>
        </p:spPr>
        <p:txBody>
          <a:bodyPr wrap="none">
            <a:spAutoFit/>
          </a:bodyPr>
          <a:lstStyle/>
          <a:p>
            <a:pPr eaLnBrk="0" hangingPunct="0"/>
            <a:endParaRPr lang="en-GB"/>
          </a:p>
        </p:txBody>
      </p:sp>
      <p:sp>
        <p:nvSpPr>
          <p:cNvPr id="220165" name="Text Box 5"/>
          <p:cNvSpPr txBox="1">
            <a:spLocks noChangeArrowheads="1"/>
          </p:cNvSpPr>
          <p:nvPr/>
        </p:nvSpPr>
        <p:spPr bwMode="auto">
          <a:xfrm>
            <a:off x="685800" y="228600"/>
            <a:ext cx="7391400" cy="641350"/>
          </a:xfrm>
          <a:prstGeom prst="rect">
            <a:avLst/>
          </a:prstGeom>
          <a:noFill/>
          <a:ln w="9525">
            <a:noFill/>
            <a:miter lim="800000"/>
            <a:headEnd/>
            <a:tailEnd/>
          </a:ln>
          <a:effectLst/>
        </p:spPr>
        <p:txBody>
          <a:bodyPr>
            <a:spAutoFit/>
          </a:bodyPr>
          <a:lstStyle/>
          <a:p>
            <a:pPr>
              <a:spcBef>
                <a:spcPct val="50000"/>
              </a:spcBef>
            </a:pPr>
            <a:r>
              <a:rPr lang="en-GB" sz="3600" b="1"/>
              <a:t>Control Rate at KNH </a:t>
            </a:r>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p:cNvSpPr>
            <a:spLocks noGrp="1" noChangeArrowheads="1"/>
          </p:cNvSpPr>
          <p:nvPr>
            <p:ph type="title"/>
          </p:nvPr>
        </p:nvSpPr>
        <p:spPr/>
        <p:txBody>
          <a:bodyPr/>
          <a:lstStyle/>
          <a:p>
            <a:r>
              <a:rPr lang="en-US"/>
              <a:t>EPIDEMOLOGICAL TRANSITION</a:t>
            </a:r>
          </a:p>
        </p:txBody>
      </p:sp>
      <p:sp>
        <p:nvSpPr>
          <p:cNvPr id="23555" name="Rectangle 3"/>
          <p:cNvSpPr>
            <a:spLocks noGrp="1" noChangeArrowheads="1"/>
          </p:cNvSpPr>
          <p:nvPr>
            <p:ph idx="1"/>
          </p:nvPr>
        </p:nvSpPr>
        <p:spPr/>
        <p:txBody>
          <a:bodyPr/>
          <a:lstStyle/>
          <a:p>
            <a:pPr>
              <a:lnSpc>
                <a:spcPct val="80000"/>
              </a:lnSpc>
            </a:pPr>
            <a:r>
              <a:rPr lang="en-US" sz="2800"/>
              <a:t>Shift from nutritional deficiencies  and infectious diseases to chronic degenerative diseases</a:t>
            </a:r>
          </a:p>
          <a:p>
            <a:pPr>
              <a:lnSpc>
                <a:spcPct val="80000"/>
              </a:lnSpc>
            </a:pPr>
            <a:r>
              <a:rPr lang="en-US" sz="2800"/>
              <a:t>Associated with demographic transition;</a:t>
            </a:r>
          </a:p>
          <a:p>
            <a:pPr>
              <a:lnSpc>
                <a:spcPct val="80000"/>
              </a:lnSpc>
              <a:buFontTx/>
              <a:buNone/>
            </a:pPr>
            <a:r>
              <a:rPr lang="en-US" sz="2800"/>
              <a:t>    - Better sanitation</a:t>
            </a:r>
          </a:p>
          <a:p>
            <a:pPr>
              <a:lnSpc>
                <a:spcPct val="80000"/>
              </a:lnSpc>
              <a:buFontTx/>
              <a:buNone/>
            </a:pPr>
            <a:r>
              <a:rPr lang="en-US" sz="2800"/>
              <a:t>    - Food  availability, change in nutritional patterns</a:t>
            </a:r>
          </a:p>
          <a:p>
            <a:pPr>
              <a:lnSpc>
                <a:spcPct val="80000"/>
              </a:lnSpc>
              <a:buFontTx/>
              <a:buNone/>
            </a:pPr>
            <a:r>
              <a:rPr lang="en-US" sz="2800"/>
              <a:t>    - Less energy expenditure</a:t>
            </a:r>
          </a:p>
          <a:p>
            <a:pPr>
              <a:lnSpc>
                <a:spcPct val="80000"/>
              </a:lnSpc>
              <a:buFontTx/>
              <a:buNone/>
            </a:pPr>
            <a:r>
              <a:rPr lang="en-US" sz="2800"/>
              <a:t>    - Increased life expectancy</a:t>
            </a:r>
          </a:p>
          <a:p>
            <a:pPr>
              <a:lnSpc>
                <a:spcPct val="80000"/>
              </a:lnSpc>
            </a:pPr>
            <a:r>
              <a:rPr lang="en-US" sz="2800"/>
              <a:t>New habits e.g. smoking</a:t>
            </a:r>
          </a:p>
          <a:p>
            <a:pPr>
              <a:lnSpc>
                <a:spcPct val="80000"/>
              </a:lnSpc>
            </a:pPr>
            <a:r>
              <a:rPr lang="en-US" sz="2800"/>
              <a:t>Urbanization critical component, especially in Africa</a:t>
            </a:r>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OTHER </a:t>
            </a:r>
            <a:r>
              <a:rPr lang="en-GB" dirty="0" err="1" smtClean="0"/>
              <a:t>CVDs</a:t>
            </a:r>
            <a:endParaRPr lang="en-GB" dirty="0"/>
          </a:p>
        </p:txBody>
      </p:sp>
      <p:sp>
        <p:nvSpPr>
          <p:cNvPr id="3" name="Content Placeholder 2"/>
          <p:cNvSpPr>
            <a:spLocks noGrp="1"/>
          </p:cNvSpPr>
          <p:nvPr>
            <p:ph idx="1"/>
          </p:nvPr>
        </p:nvSpPr>
        <p:spPr/>
        <p:txBody>
          <a:bodyPr/>
          <a:lstStyle/>
          <a:p>
            <a:r>
              <a:rPr lang="en-GB" dirty="0" smtClean="0"/>
              <a:t>RHD</a:t>
            </a:r>
          </a:p>
          <a:p>
            <a:r>
              <a:rPr lang="en-GB" dirty="0" smtClean="0"/>
              <a:t>Pericardial disease </a:t>
            </a:r>
            <a:r>
              <a:rPr lang="en-GB" dirty="0" err="1" smtClean="0"/>
              <a:t>esp</a:t>
            </a:r>
            <a:r>
              <a:rPr lang="en-GB" dirty="0" smtClean="0"/>
              <a:t> in context of HIV/TB</a:t>
            </a:r>
          </a:p>
          <a:p>
            <a:r>
              <a:rPr lang="en-GB" dirty="0" err="1" smtClean="0"/>
              <a:t>Cardiomyopathies</a:t>
            </a:r>
            <a:r>
              <a:rPr lang="en-GB" dirty="0" smtClean="0"/>
              <a:t> – EMF, peripartum, alcoholic, nutritional deficiencies</a:t>
            </a:r>
          </a:p>
          <a:p>
            <a:r>
              <a:rPr lang="en-GB" dirty="0" smtClean="0"/>
              <a:t>HIV - </a:t>
            </a:r>
            <a:r>
              <a:rPr lang="en-GB" dirty="0"/>
              <a:t>?</a:t>
            </a:r>
            <a:r>
              <a:rPr lang="en-GB" dirty="0" smtClean="0"/>
              <a:t>atherosclerosis, cardiomyopathy, PHT</a:t>
            </a:r>
          </a:p>
          <a:p>
            <a:r>
              <a:rPr lang="en-GB" dirty="0" smtClean="0"/>
              <a:t>Congenital heart disease</a:t>
            </a:r>
            <a:endParaRPr lang="en-GB" dirty="0"/>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4274" name="Picture 2"/>
          <p:cNvPicPr>
            <a:picLocks noChangeAspect="1" noChangeArrowheads="1"/>
          </p:cNvPicPr>
          <p:nvPr/>
        </p:nvPicPr>
        <p:blipFill>
          <a:blip r:embed="rId2" cstate="print"/>
          <a:srcRect/>
          <a:stretch>
            <a:fillRect/>
          </a:stretch>
        </p:blipFill>
        <p:spPr bwMode="auto">
          <a:xfrm>
            <a:off x="971600" y="422790"/>
            <a:ext cx="7272808" cy="603054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GB" dirty="0" smtClean="0"/>
              <a:t>DALYS KENYA- 2010</a:t>
            </a:r>
            <a:endParaRPr lang="en-GB" dirty="0"/>
          </a:p>
        </p:txBody>
      </p:sp>
      <p:pic>
        <p:nvPicPr>
          <p:cNvPr id="7" name="Picture 2"/>
          <p:cNvPicPr>
            <a:picLocks noGrp="1" noChangeAspect="1" noChangeArrowheads="1"/>
          </p:cNvPicPr>
          <p:nvPr>
            <p:ph sz="half" idx="1"/>
          </p:nvPr>
        </p:nvPicPr>
        <p:blipFill>
          <a:blip r:embed="rId2" cstate="print"/>
          <a:srcRect/>
          <a:stretch>
            <a:fillRect/>
          </a:stretch>
        </p:blipFill>
        <p:spPr bwMode="auto">
          <a:xfrm>
            <a:off x="457200" y="2216203"/>
            <a:ext cx="4038600" cy="3293956"/>
          </a:xfrm>
          <a:prstGeom prst="rect">
            <a:avLst/>
          </a:prstGeom>
          <a:noFill/>
          <a:ln w="9525">
            <a:noFill/>
            <a:miter lim="800000"/>
            <a:headEnd/>
            <a:tailEnd/>
          </a:ln>
        </p:spPr>
      </p:pic>
      <p:pic>
        <p:nvPicPr>
          <p:cNvPr id="3074" name="Picture 2"/>
          <p:cNvPicPr>
            <a:picLocks noGrp="1" noChangeAspect="1" noChangeArrowheads="1"/>
          </p:cNvPicPr>
          <p:nvPr>
            <p:ph sz="half" idx="2"/>
          </p:nvPr>
        </p:nvPicPr>
        <p:blipFill>
          <a:blip r:embed="rId3" cstate="print"/>
          <a:srcRect/>
          <a:stretch>
            <a:fillRect/>
          </a:stretch>
        </p:blipFill>
        <p:spPr bwMode="auto">
          <a:xfrm>
            <a:off x="4648200" y="2216203"/>
            <a:ext cx="4038600" cy="3293956"/>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itle 1"/>
          <p:cNvSpPr>
            <a:spLocks noGrp="1"/>
          </p:cNvSpPr>
          <p:nvPr>
            <p:ph type="title"/>
          </p:nvPr>
        </p:nvSpPr>
        <p:spPr>
          <a:xfrm>
            <a:off x="439738" y="23813"/>
            <a:ext cx="8229600" cy="1143000"/>
          </a:xfrm>
        </p:spPr>
        <p:txBody>
          <a:bodyPr/>
          <a:lstStyle/>
          <a:p>
            <a:pPr eaLnBrk="1" hangingPunct="1"/>
            <a:r>
              <a:rPr lang="en-US" smtClean="0">
                <a:solidFill>
                  <a:srgbClr val="0000FF"/>
                </a:solidFill>
              </a:rPr>
              <a:t>Trends of major diseases</a:t>
            </a:r>
          </a:p>
        </p:txBody>
      </p:sp>
      <p:sp>
        <p:nvSpPr>
          <p:cNvPr id="14339" name="Content Placeholder 2"/>
          <p:cNvSpPr>
            <a:spLocks noGrp="1"/>
          </p:cNvSpPr>
          <p:nvPr>
            <p:ph idx="1"/>
          </p:nvPr>
        </p:nvSpPr>
        <p:spPr>
          <a:xfrm>
            <a:off x="457200" y="990600"/>
            <a:ext cx="8229600" cy="5867400"/>
          </a:xfrm>
        </p:spPr>
        <p:txBody>
          <a:bodyPr/>
          <a:lstStyle/>
          <a:p>
            <a:pPr eaLnBrk="1" hangingPunct="1"/>
            <a:endParaRPr lang="en-US" smtClean="0"/>
          </a:p>
        </p:txBody>
      </p:sp>
      <p:pic>
        <p:nvPicPr>
          <p:cNvPr id="14340" name="Picture 2"/>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0" y="990600"/>
            <a:ext cx="9144000" cy="58674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xmlns="" val="1317059494"/>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8" name="Rectangle 3"/>
          <p:cNvSpPr>
            <a:spLocks noGrp="1" noChangeArrowheads="1"/>
          </p:cNvSpPr>
          <p:nvPr>
            <p:ph type="title"/>
          </p:nvPr>
        </p:nvSpPr>
        <p:spPr>
          <a:xfrm>
            <a:off x="125413" y="274638"/>
            <a:ext cx="7370762" cy="1143000"/>
          </a:xfrm>
        </p:spPr>
        <p:txBody>
          <a:bodyPr/>
          <a:lstStyle/>
          <a:p>
            <a:pPr>
              <a:lnSpc>
                <a:spcPct val="80000"/>
              </a:lnSpc>
              <a:tabLst>
                <a:tab pos="361950" algn="l"/>
              </a:tabLst>
            </a:pPr>
            <a:r>
              <a:rPr lang="en-GB" sz="4000" smtClean="0">
                <a:latin typeface="Arial Narrow" pitchFamily="34" charset="0"/>
              </a:rPr>
              <a:t>CVDS ARE TO A GREAT EXTENT </a:t>
            </a:r>
            <a:br>
              <a:rPr lang="en-GB" sz="4000" smtClean="0">
                <a:latin typeface="Arial Narrow" pitchFamily="34" charset="0"/>
              </a:rPr>
            </a:br>
            <a:r>
              <a:rPr lang="en-GB" sz="4000" smtClean="0">
                <a:latin typeface="Arial Narrow" pitchFamily="34" charset="0"/>
              </a:rPr>
              <a:t>	PREVENTABLE DISEASES</a:t>
            </a:r>
          </a:p>
        </p:txBody>
      </p:sp>
      <p:sp>
        <p:nvSpPr>
          <p:cNvPr id="26629" name="Rectangle 4"/>
          <p:cNvSpPr>
            <a:spLocks noGrp="1" noChangeArrowheads="1"/>
          </p:cNvSpPr>
          <p:nvPr>
            <p:ph idx="1"/>
          </p:nvPr>
        </p:nvSpPr>
        <p:spPr>
          <a:xfrm>
            <a:off x="357188" y="1928813"/>
            <a:ext cx="8280400" cy="4537075"/>
          </a:xfrm>
        </p:spPr>
        <p:txBody>
          <a:bodyPr/>
          <a:lstStyle/>
          <a:p>
            <a:pPr>
              <a:lnSpc>
                <a:spcPct val="120000"/>
              </a:lnSpc>
              <a:buFont typeface="Wingdings" pitchFamily="2" charset="2"/>
              <a:buChar char="Ø"/>
            </a:pPr>
            <a:r>
              <a:rPr lang="en-GB" b="1" smtClean="0"/>
              <a:t>Medical evidence for prevention exists.</a:t>
            </a:r>
          </a:p>
          <a:p>
            <a:pPr>
              <a:lnSpc>
                <a:spcPct val="120000"/>
              </a:lnSpc>
              <a:buFont typeface="Wingdings" pitchFamily="2" charset="2"/>
              <a:buChar char="Ø"/>
            </a:pPr>
            <a:r>
              <a:rPr lang="en-GB" b="1" smtClean="0"/>
              <a:t>Population-based prevention is the most </a:t>
            </a:r>
            <a:r>
              <a:rPr lang="en-GB" b="1" u="sng" smtClean="0"/>
              <a:t>cost-effective</a:t>
            </a:r>
            <a:r>
              <a:rPr lang="en-GB" b="1" smtClean="0"/>
              <a:t> and the only </a:t>
            </a:r>
            <a:r>
              <a:rPr lang="en-GB" b="1" u="sng" smtClean="0"/>
              <a:t>affordable</a:t>
            </a:r>
            <a:r>
              <a:rPr lang="en-GB" b="1" smtClean="0"/>
              <a:t> option for major public health improvement in CVD rates.</a:t>
            </a:r>
          </a:p>
          <a:p>
            <a:pPr>
              <a:lnSpc>
                <a:spcPct val="120000"/>
              </a:lnSpc>
              <a:buFont typeface="Wingdings" pitchFamily="2" charset="2"/>
              <a:buChar char="Ø"/>
            </a:pPr>
            <a:r>
              <a:rPr lang="en-GB" b="1" smtClean="0"/>
              <a:t>Major changes in population rates can take place in a surprisingly </a:t>
            </a:r>
            <a:r>
              <a:rPr lang="en-GB" b="1" u="sng" smtClean="0"/>
              <a:t>short time.</a:t>
            </a:r>
            <a:endParaRPr lang="en-GB" b="1" smtClean="0"/>
          </a:p>
        </p:txBody>
      </p:sp>
      <p:sp>
        <p:nvSpPr>
          <p:cNvPr id="7" name="Päivämäärän paikkamerkki 6"/>
          <p:cNvSpPr>
            <a:spLocks noGrp="1"/>
          </p:cNvSpPr>
          <p:nvPr>
            <p:ph type="dt" sz="half" idx="10"/>
          </p:nvPr>
        </p:nvSpPr>
        <p:spPr/>
        <p:txBody>
          <a:bodyPr/>
          <a:lstStyle/>
          <a:p>
            <a:pPr>
              <a:defRPr/>
            </a:pPr>
            <a:fld id="{1389DB1A-4BB7-46CE-B9EA-75394271BC48}" type="datetime1">
              <a:rPr lang="en-GB"/>
              <a:pPr>
                <a:defRPr/>
              </a:pPr>
              <a:t>21/03/2014</a:t>
            </a:fld>
            <a:endParaRPr lang="en-GB"/>
          </a:p>
        </p:txBody>
      </p:sp>
      <p:sp>
        <p:nvSpPr>
          <p:cNvPr id="5" name="Alatunnisteen paikkamerkki 4"/>
          <p:cNvSpPr>
            <a:spLocks noGrp="1"/>
          </p:cNvSpPr>
          <p:nvPr>
            <p:ph type="ftr" sz="quarter" idx="11"/>
          </p:nvPr>
        </p:nvSpPr>
        <p:spPr/>
        <p:txBody>
          <a:bodyPr/>
          <a:lstStyle/>
          <a:p>
            <a:pPr>
              <a:defRPr/>
            </a:pPr>
            <a:r>
              <a:rPr lang="fi-FI" smtClean="0"/>
              <a:t>Pekka Puska, Director General</a:t>
            </a:r>
          </a:p>
        </p:txBody>
      </p:sp>
      <p:sp>
        <p:nvSpPr>
          <p:cNvPr id="6" name="Dian numeron paikkamerkki 5"/>
          <p:cNvSpPr>
            <a:spLocks noGrp="1"/>
          </p:cNvSpPr>
          <p:nvPr>
            <p:ph type="sldNum" sz="quarter" idx="12"/>
          </p:nvPr>
        </p:nvSpPr>
        <p:spPr/>
        <p:txBody>
          <a:bodyPr/>
          <a:lstStyle/>
          <a:p>
            <a:pPr>
              <a:defRPr/>
            </a:pPr>
            <a:fld id="{12A90FBB-AD49-4A48-93E3-3E3889DDD0E7}" type="slidenum">
              <a:rPr lang="fi-FI" smtClean="0"/>
              <a:pPr>
                <a:defRPr/>
              </a:pPr>
              <a:t>33</a:t>
            </a:fld>
            <a:endParaRPr lang="fi-FI" smtClean="0"/>
          </a:p>
        </p:txBody>
      </p:sp>
    </p:spTree>
  </p:cSld>
  <p:clrMapOvr>
    <a:masterClrMapping/>
  </p:clrMapOvr>
  <p:transition/>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LEVELS OF PREVENTION</a:t>
            </a:r>
            <a:endParaRPr lang="en-GB" dirty="0"/>
          </a:p>
        </p:txBody>
      </p:sp>
      <p:sp>
        <p:nvSpPr>
          <p:cNvPr id="3" name="Content Placeholder 2"/>
          <p:cNvSpPr>
            <a:spLocks noGrp="1"/>
          </p:cNvSpPr>
          <p:nvPr>
            <p:ph idx="1"/>
          </p:nvPr>
        </p:nvSpPr>
        <p:spPr/>
        <p:txBody>
          <a:bodyPr/>
          <a:lstStyle/>
          <a:p>
            <a:r>
              <a:rPr lang="en-GB" dirty="0" smtClean="0"/>
              <a:t>Primordial</a:t>
            </a:r>
          </a:p>
          <a:p>
            <a:r>
              <a:rPr lang="en-GB" dirty="0" smtClean="0"/>
              <a:t>Primary</a:t>
            </a:r>
          </a:p>
          <a:p>
            <a:r>
              <a:rPr lang="en-GB" dirty="0" smtClean="0"/>
              <a:t>Secondary</a:t>
            </a:r>
          </a:p>
          <a:p>
            <a:r>
              <a:rPr lang="en-GB" dirty="0" smtClean="0"/>
              <a:t>Tertiary</a:t>
            </a:r>
            <a:endParaRPr lang="en-GB" dirty="0"/>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Rectangle 2"/>
          <p:cNvSpPr>
            <a:spLocks noChangeArrowheads="1"/>
          </p:cNvSpPr>
          <p:nvPr/>
        </p:nvSpPr>
        <p:spPr bwMode="auto">
          <a:xfrm>
            <a:off x="546100" y="223838"/>
            <a:ext cx="8140700" cy="609600"/>
          </a:xfrm>
          <a:prstGeom prst="rect">
            <a:avLst/>
          </a:prstGeom>
          <a:noFill/>
          <a:ln w="9525">
            <a:noFill/>
            <a:miter lim="800000"/>
            <a:headEnd/>
            <a:tailEnd/>
          </a:ln>
          <a:effectLst/>
        </p:spPr>
        <p:txBody>
          <a:bodyPr anchor="ctr"/>
          <a:lstStyle/>
          <a:p>
            <a:pPr eaLnBrk="1" hangingPunct="1"/>
            <a:r>
              <a:rPr lang="en-US" sz="2400">
                <a:solidFill>
                  <a:schemeClr val="tx2"/>
                </a:solidFill>
                <a:effectLst>
                  <a:outerShdw blurRad="38100" dist="38100" dir="2700000" algn="tl">
                    <a:srgbClr val="000000"/>
                  </a:outerShdw>
                </a:effectLst>
                <a:latin typeface="Arial" pitchFamily="34" charset="0"/>
              </a:rPr>
              <a:t>Population strategy and high-risk strategy</a:t>
            </a:r>
          </a:p>
        </p:txBody>
      </p:sp>
      <p:grpSp>
        <p:nvGrpSpPr>
          <p:cNvPr id="2" name="Group 3"/>
          <p:cNvGrpSpPr>
            <a:grpSpLocks/>
          </p:cNvGrpSpPr>
          <p:nvPr/>
        </p:nvGrpSpPr>
        <p:grpSpPr bwMode="auto">
          <a:xfrm>
            <a:off x="76200" y="2505075"/>
            <a:ext cx="2597150" cy="2763838"/>
            <a:chOff x="48" y="1578"/>
            <a:chExt cx="1636" cy="1741"/>
          </a:xfrm>
        </p:grpSpPr>
        <p:sp>
          <p:nvSpPr>
            <p:cNvPr id="99332" name="Rectangle 4"/>
            <p:cNvSpPr>
              <a:spLocks noChangeArrowheads="1"/>
            </p:cNvSpPr>
            <p:nvPr/>
          </p:nvSpPr>
          <p:spPr bwMode="auto">
            <a:xfrm>
              <a:off x="48" y="1578"/>
              <a:ext cx="1636" cy="1741"/>
            </a:xfrm>
            <a:prstGeom prst="rect">
              <a:avLst/>
            </a:prstGeom>
            <a:solidFill>
              <a:srgbClr val="FFFFFF"/>
            </a:solidFill>
            <a:ln w="9525">
              <a:noFill/>
              <a:miter lim="800000"/>
              <a:headEnd/>
              <a:tailEnd/>
            </a:ln>
          </p:spPr>
          <p:txBody>
            <a:bodyPr/>
            <a:lstStyle/>
            <a:p>
              <a:endParaRPr lang="en-GB"/>
            </a:p>
          </p:txBody>
        </p:sp>
        <p:sp>
          <p:nvSpPr>
            <p:cNvPr id="99333" name="Rectangle 5"/>
            <p:cNvSpPr>
              <a:spLocks noChangeArrowheads="1"/>
            </p:cNvSpPr>
            <p:nvPr/>
          </p:nvSpPr>
          <p:spPr bwMode="auto">
            <a:xfrm>
              <a:off x="373" y="1674"/>
              <a:ext cx="1206" cy="1272"/>
            </a:xfrm>
            <a:prstGeom prst="rect">
              <a:avLst/>
            </a:prstGeom>
            <a:noFill/>
            <a:ln w="9525">
              <a:noFill/>
              <a:miter lim="800000"/>
              <a:headEnd/>
              <a:tailEnd/>
            </a:ln>
          </p:spPr>
          <p:txBody>
            <a:bodyPr/>
            <a:lstStyle/>
            <a:p>
              <a:endParaRPr lang="en-GB"/>
            </a:p>
          </p:txBody>
        </p:sp>
        <p:sp>
          <p:nvSpPr>
            <p:cNvPr id="99334" name="Rectangle 6"/>
            <p:cNvSpPr>
              <a:spLocks noChangeArrowheads="1"/>
            </p:cNvSpPr>
            <p:nvPr/>
          </p:nvSpPr>
          <p:spPr bwMode="auto">
            <a:xfrm>
              <a:off x="373" y="1674"/>
              <a:ext cx="1206" cy="1272"/>
            </a:xfrm>
            <a:prstGeom prst="rect">
              <a:avLst/>
            </a:prstGeom>
            <a:noFill/>
            <a:ln w="15875">
              <a:solidFill>
                <a:srgbClr val="808080"/>
              </a:solidFill>
              <a:miter lim="800000"/>
              <a:headEnd/>
              <a:tailEnd/>
            </a:ln>
          </p:spPr>
          <p:txBody>
            <a:bodyPr/>
            <a:lstStyle/>
            <a:p>
              <a:endParaRPr lang="en-GB"/>
            </a:p>
          </p:txBody>
        </p:sp>
        <p:sp>
          <p:nvSpPr>
            <p:cNvPr id="99335" name="Line 7"/>
            <p:cNvSpPr>
              <a:spLocks noChangeShapeType="1"/>
            </p:cNvSpPr>
            <p:nvPr/>
          </p:nvSpPr>
          <p:spPr bwMode="auto">
            <a:xfrm>
              <a:off x="373" y="1674"/>
              <a:ext cx="1" cy="1272"/>
            </a:xfrm>
            <a:prstGeom prst="line">
              <a:avLst/>
            </a:prstGeom>
            <a:noFill/>
            <a:ln w="0">
              <a:solidFill>
                <a:srgbClr val="000000"/>
              </a:solidFill>
              <a:round/>
              <a:headEnd/>
              <a:tailEnd/>
            </a:ln>
          </p:spPr>
          <p:txBody>
            <a:bodyPr/>
            <a:lstStyle/>
            <a:p>
              <a:endParaRPr lang="en-GB"/>
            </a:p>
          </p:txBody>
        </p:sp>
        <p:sp>
          <p:nvSpPr>
            <p:cNvPr id="99336" name="Line 8"/>
            <p:cNvSpPr>
              <a:spLocks noChangeShapeType="1"/>
            </p:cNvSpPr>
            <p:nvPr/>
          </p:nvSpPr>
          <p:spPr bwMode="auto">
            <a:xfrm>
              <a:off x="354" y="2946"/>
              <a:ext cx="19" cy="1"/>
            </a:xfrm>
            <a:prstGeom prst="line">
              <a:avLst/>
            </a:prstGeom>
            <a:noFill/>
            <a:ln w="0">
              <a:solidFill>
                <a:srgbClr val="000000"/>
              </a:solidFill>
              <a:round/>
              <a:headEnd/>
              <a:tailEnd/>
            </a:ln>
          </p:spPr>
          <p:txBody>
            <a:bodyPr/>
            <a:lstStyle/>
            <a:p>
              <a:endParaRPr lang="en-GB"/>
            </a:p>
          </p:txBody>
        </p:sp>
        <p:sp>
          <p:nvSpPr>
            <p:cNvPr id="99337" name="Line 9"/>
            <p:cNvSpPr>
              <a:spLocks noChangeShapeType="1"/>
            </p:cNvSpPr>
            <p:nvPr/>
          </p:nvSpPr>
          <p:spPr bwMode="auto">
            <a:xfrm>
              <a:off x="354" y="2631"/>
              <a:ext cx="19" cy="1"/>
            </a:xfrm>
            <a:prstGeom prst="line">
              <a:avLst/>
            </a:prstGeom>
            <a:noFill/>
            <a:ln w="0">
              <a:solidFill>
                <a:srgbClr val="000000"/>
              </a:solidFill>
              <a:round/>
              <a:headEnd/>
              <a:tailEnd/>
            </a:ln>
          </p:spPr>
          <p:txBody>
            <a:bodyPr/>
            <a:lstStyle/>
            <a:p>
              <a:endParaRPr lang="en-GB"/>
            </a:p>
          </p:txBody>
        </p:sp>
        <p:sp>
          <p:nvSpPr>
            <p:cNvPr id="99338" name="Line 10"/>
            <p:cNvSpPr>
              <a:spLocks noChangeShapeType="1"/>
            </p:cNvSpPr>
            <p:nvPr/>
          </p:nvSpPr>
          <p:spPr bwMode="auto">
            <a:xfrm>
              <a:off x="354" y="2315"/>
              <a:ext cx="19" cy="1"/>
            </a:xfrm>
            <a:prstGeom prst="line">
              <a:avLst/>
            </a:prstGeom>
            <a:noFill/>
            <a:ln w="0">
              <a:solidFill>
                <a:srgbClr val="000000"/>
              </a:solidFill>
              <a:round/>
              <a:headEnd/>
              <a:tailEnd/>
            </a:ln>
          </p:spPr>
          <p:txBody>
            <a:bodyPr/>
            <a:lstStyle/>
            <a:p>
              <a:endParaRPr lang="en-GB"/>
            </a:p>
          </p:txBody>
        </p:sp>
        <p:sp>
          <p:nvSpPr>
            <p:cNvPr id="99339" name="Line 11"/>
            <p:cNvSpPr>
              <a:spLocks noChangeShapeType="1"/>
            </p:cNvSpPr>
            <p:nvPr/>
          </p:nvSpPr>
          <p:spPr bwMode="auto">
            <a:xfrm>
              <a:off x="354" y="1989"/>
              <a:ext cx="19" cy="1"/>
            </a:xfrm>
            <a:prstGeom prst="line">
              <a:avLst/>
            </a:prstGeom>
            <a:noFill/>
            <a:ln w="0">
              <a:solidFill>
                <a:srgbClr val="000000"/>
              </a:solidFill>
              <a:round/>
              <a:headEnd/>
              <a:tailEnd/>
            </a:ln>
          </p:spPr>
          <p:txBody>
            <a:bodyPr/>
            <a:lstStyle/>
            <a:p>
              <a:endParaRPr lang="en-GB"/>
            </a:p>
          </p:txBody>
        </p:sp>
        <p:sp>
          <p:nvSpPr>
            <p:cNvPr id="99340" name="Line 12"/>
            <p:cNvSpPr>
              <a:spLocks noChangeShapeType="1"/>
            </p:cNvSpPr>
            <p:nvPr/>
          </p:nvSpPr>
          <p:spPr bwMode="auto">
            <a:xfrm>
              <a:off x="354" y="1674"/>
              <a:ext cx="19" cy="1"/>
            </a:xfrm>
            <a:prstGeom prst="line">
              <a:avLst/>
            </a:prstGeom>
            <a:noFill/>
            <a:ln w="0">
              <a:solidFill>
                <a:srgbClr val="000000"/>
              </a:solidFill>
              <a:round/>
              <a:headEnd/>
              <a:tailEnd/>
            </a:ln>
          </p:spPr>
          <p:txBody>
            <a:bodyPr/>
            <a:lstStyle/>
            <a:p>
              <a:endParaRPr lang="en-GB"/>
            </a:p>
          </p:txBody>
        </p:sp>
        <p:sp>
          <p:nvSpPr>
            <p:cNvPr id="99341" name="Line 13"/>
            <p:cNvSpPr>
              <a:spLocks noChangeShapeType="1"/>
            </p:cNvSpPr>
            <p:nvPr/>
          </p:nvSpPr>
          <p:spPr bwMode="auto">
            <a:xfrm>
              <a:off x="373" y="2946"/>
              <a:ext cx="1206" cy="1"/>
            </a:xfrm>
            <a:prstGeom prst="line">
              <a:avLst/>
            </a:prstGeom>
            <a:noFill/>
            <a:ln w="0">
              <a:solidFill>
                <a:srgbClr val="000000"/>
              </a:solidFill>
              <a:round/>
              <a:headEnd/>
              <a:tailEnd/>
            </a:ln>
          </p:spPr>
          <p:txBody>
            <a:bodyPr/>
            <a:lstStyle/>
            <a:p>
              <a:endParaRPr lang="en-GB"/>
            </a:p>
          </p:txBody>
        </p:sp>
        <p:sp>
          <p:nvSpPr>
            <p:cNvPr id="99342" name="Line 14"/>
            <p:cNvSpPr>
              <a:spLocks noChangeShapeType="1"/>
            </p:cNvSpPr>
            <p:nvPr/>
          </p:nvSpPr>
          <p:spPr bwMode="auto">
            <a:xfrm flipV="1">
              <a:off x="373" y="2946"/>
              <a:ext cx="1" cy="19"/>
            </a:xfrm>
            <a:prstGeom prst="line">
              <a:avLst/>
            </a:prstGeom>
            <a:noFill/>
            <a:ln w="0">
              <a:solidFill>
                <a:srgbClr val="000000"/>
              </a:solidFill>
              <a:round/>
              <a:headEnd/>
              <a:tailEnd/>
            </a:ln>
          </p:spPr>
          <p:txBody>
            <a:bodyPr/>
            <a:lstStyle/>
            <a:p>
              <a:endParaRPr lang="en-GB"/>
            </a:p>
          </p:txBody>
        </p:sp>
        <p:sp>
          <p:nvSpPr>
            <p:cNvPr id="99343" name="Line 15"/>
            <p:cNvSpPr>
              <a:spLocks noChangeShapeType="1"/>
            </p:cNvSpPr>
            <p:nvPr/>
          </p:nvSpPr>
          <p:spPr bwMode="auto">
            <a:xfrm flipV="1">
              <a:off x="574" y="2946"/>
              <a:ext cx="1" cy="19"/>
            </a:xfrm>
            <a:prstGeom prst="line">
              <a:avLst/>
            </a:prstGeom>
            <a:noFill/>
            <a:ln w="0">
              <a:solidFill>
                <a:srgbClr val="000000"/>
              </a:solidFill>
              <a:round/>
              <a:headEnd/>
              <a:tailEnd/>
            </a:ln>
          </p:spPr>
          <p:txBody>
            <a:bodyPr/>
            <a:lstStyle/>
            <a:p>
              <a:endParaRPr lang="en-GB"/>
            </a:p>
          </p:txBody>
        </p:sp>
        <p:sp>
          <p:nvSpPr>
            <p:cNvPr id="99344" name="Line 16"/>
            <p:cNvSpPr>
              <a:spLocks noChangeShapeType="1"/>
            </p:cNvSpPr>
            <p:nvPr/>
          </p:nvSpPr>
          <p:spPr bwMode="auto">
            <a:xfrm flipV="1">
              <a:off x="775" y="2946"/>
              <a:ext cx="1" cy="19"/>
            </a:xfrm>
            <a:prstGeom prst="line">
              <a:avLst/>
            </a:prstGeom>
            <a:noFill/>
            <a:ln w="0">
              <a:solidFill>
                <a:srgbClr val="000000"/>
              </a:solidFill>
              <a:round/>
              <a:headEnd/>
              <a:tailEnd/>
            </a:ln>
          </p:spPr>
          <p:txBody>
            <a:bodyPr/>
            <a:lstStyle/>
            <a:p>
              <a:endParaRPr lang="en-GB"/>
            </a:p>
          </p:txBody>
        </p:sp>
        <p:sp>
          <p:nvSpPr>
            <p:cNvPr id="99345" name="Line 17"/>
            <p:cNvSpPr>
              <a:spLocks noChangeShapeType="1"/>
            </p:cNvSpPr>
            <p:nvPr/>
          </p:nvSpPr>
          <p:spPr bwMode="auto">
            <a:xfrm flipV="1">
              <a:off x="976" y="2946"/>
              <a:ext cx="1" cy="19"/>
            </a:xfrm>
            <a:prstGeom prst="line">
              <a:avLst/>
            </a:prstGeom>
            <a:noFill/>
            <a:ln w="0">
              <a:solidFill>
                <a:srgbClr val="000000"/>
              </a:solidFill>
              <a:round/>
              <a:headEnd/>
              <a:tailEnd/>
            </a:ln>
          </p:spPr>
          <p:txBody>
            <a:bodyPr/>
            <a:lstStyle/>
            <a:p>
              <a:endParaRPr lang="en-GB"/>
            </a:p>
          </p:txBody>
        </p:sp>
        <p:sp>
          <p:nvSpPr>
            <p:cNvPr id="99346" name="Line 18"/>
            <p:cNvSpPr>
              <a:spLocks noChangeShapeType="1"/>
            </p:cNvSpPr>
            <p:nvPr/>
          </p:nvSpPr>
          <p:spPr bwMode="auto">
            <a:xfrm flipV="1">
              <a:off x="1177" y="2946"/>
              <a:ext cx="1" cy="19"/>
            </a:xfrm>
            <a:prstGeom prst="line">
              <a:avLst/>
            </a:prstGeom>
            <a:noFill/>
            <a:ln w="0">
              <a:solidFill>
                <a:srgbClr val="000000"/>
              </a:solidFill>
              <a:round/>
              <a:headEnd/>
              <a:tailEnd/>
            </a:ln>
          </p:spPr>
          <p:txBody>
            <a:bodyPr/>
            <a:lstStyle/>
            <a:p>
              <a:endParaRPr lang="en-GB"/>
            </a:p>
          </p:txBody>
        </p:sp>
        <p:sp>
          <p:nvSpPr>
            <p:cNvPr id="99347" name="Line 19"/>
            <p:cNvSpPr>
              <a:spLocks noChangeShapeType="1"/>
            </p:cNvSpPr>
            <p:nvPr/>
          </p:nvSpPr>
          <p:spPr bwMode="auto">
            <a:xfrm flipV="1">
              <a:off x="1378" y="2946"/>
              <a:ext cx="1" cy="19"/>
            </a:xfrm>
            <a:prstGeom prst="line">
              <a:avLst/>
            </a:prstGeom>
            <a:noFill/>
            <a:ln w="0">
              <a:solidFill>
                <a:srgbClr val="000000"/>
              </a:solidFill>
              <a:round/>
              <a:headEnd/>
              <a:tailEnd/>
            </a:ln>
          </p:spPr>
          <p:txBody>
            <a:bodyPr/>
            <a:lstStyle/>
            <a:p>
              <a:endParaRPr lang="en-GB"/>
            </a:p>
          </p:txBody>
        </p:sp>
        <p:sp>
          <p:nvSpPr>
            <p:cNvPr id="99348" name="Line 20"/>
            <p:cNvSpPr>
              <a:spLocks noChangeShapeType="1"/>
            </p:cNvSpPr>
            <p:nvPr/>
          </p:nvSpPr>
          <p:spPr bwMode="auto">
            <a:xfrm flipV="1">
              <a:off x="1579" y="2946"/>
              <a:ext cx="1" cy="19"/>
            </a:xfrm>
            <a:prstGeom prst="line">
              <a:avLst/>
            </a:prstGeom>
            <a:noFill/>
            <a:ln w="0">
              <a:solidFill>
                <a:srgbClr val="000000"/>
              </a:solidFill>
              <a:round/>
              <a:headEnd/>
              <a:tailEnd/>
            </a:ln>
          </p:spPr>
          <p:txBody>
            <a:bodyPr/>
            <a:lstStyle/>
            <a:p>
              <a:endParaRPr lang="en-GB"/>
            </a:p>
          </p:txBody>
        </p:sp>
        <p:sp>
          <p:nvSpPr>
            <p:cNvPr id="99349" name="Freeform 21"/>
            <p:cNvSpPr>
              <a:spLocks/>
            </p:cNvSpPr>
            <p:nvPr/>
          </p:nvSpPr>
          <p:spPr bwMode="auto">
            <a:xfrm>
              <a:off x="574" y="2831"/>
              <a:ext cx="105" cy="115"/>
            </a:xfrm>
            <a:custGeom>
              <a:avLst/>
              <a:gdLst/>
              <a:ahLst/>
              <a:cxnLst>
                <a:cxn ang="0">
                  <a:pos x="0" y="115"/>
                </a:cxn>
                <a:cxn ang="0">
                  <a:pos x="57" y="67"/>
                </a:cxn>
                <a:cxn ang="0">
                  <a:pos x="77" y="39"/>
                </a:cxn>
                <a:cxn ang="0">
                  <a:pos x="105" y="0"/>
                </a:cxn>
              </a:cxnLst>
              <a:rect l="0" t="0" r="r" b="b"/>
              <a:pathLst>
                <a:path w="105" h="115">
                  <a:moveTo>
                    <a:pt x="0" y="115"/>
                  </a:moveTo>
                  <a:lnTo>
                    <a:pt x="57" y="67"/>
                  </a:lnTo>
                  <a:lnTo>
                    <a:pt x="77" y="39"/>
                  </a:lnTo>
                  <a:lnTo>
                    <a:pt x="105" y="0"/>
                  </a:lnTo>
                </a:path>
              </a:pathLst>
            </a:custGeom>
            <a:noFill/>
            <a:ln w="46038">
              <a:solidFill>
                <a:srgbClr val="FF9900"/>
              </a:solidFill>
              <a:prstDash val="solid"/>
              <a:round/>
              <a:headEnd/>
              <a:tailEnd/>
            </a:ln>
          </p:spPr>
          <p:txBody>
            <a:bodyPr/>
            <a:lstStyle/>
            <a:p>
              <a:endParaRPr lang="en-GB"/>
            </a:p>
          </p:txBody>
        </p:sp>
        <p:sp>
          <p:nvSpPr>
            <p:cNvPr id="99350" name="Freeform 22"/>
            <p:cNvSpPr>
              <a:spLocks/>
            </p:cNvSpPr>
            <p:nvPr/>
          </p:nvSpPr>
          <p:spPr bwMode="auto">
            <a:xfrm>
              <a:off x="679" y="2631"/>
              <a:ext cx="96" cy="200"/>
            </a:xfrm>
            <a:custGeom>
              <a:avLst/>
              <a:gdLst/>
              <a:ahLst/>
              <a:cxnLst>
                <a:cxn ang="0">
                  <a:pos x="0" y="200"/>
                </a:cxn>
                <a:cxn ang="0">
                  <a:pos x="48" y="114"/>
                </a:cxn>
                <a:cxn ang="0">
                  <a:pos x="67" y="57"/>
                </a:cxn>
                <a:cxn ang="0">
                  <a:pos x="96" y="0"/>
                </a:cxn>
              </a:cxnLst>
              <a:rect l="0" t="0" r="r" b="b"/>
              <a:pathLst>
                <a:path w="96" h="200">
                  <a:moveTo>
                    <a:pt x="0" y="200"/>
                  </a:moveTo>
                  <a:lnTo>
                    <a:pt x="48" y="114"/>
                  </a:lnTo>
                  <a:lnTo>
                    <a:pt x="67" y="57"/>
                  </a:lnTo>
                  <a:lnTo>
                    <a:pt x="96" y="0"/>
                  </a:lnTo>
                </a:path>
              </a:pathLst>
            </a:custGeom>
            <a:noFill/>
            <a:ln w="46038">
              <a:solidFill>
                <a:srgbClr val="FF9900"/>
              </a:solidFill>
              <a:prstDash val="solid"/>
              <a:round/>
              <a:headEnd/>
              <a:tailEnd/>
            </a:ln>
          </p:spPr>
          <p:txBody>
            <a:bodyPr/>
            <a:lstStyle/>
            <a:p>
              <a:endParaRPr lang="en-GB"/>
            </a:p>
          </p:txBody>
        </p:sp>
        <p:sp>
          <p:nvSpPr>
            <p:cNvPr id="99351" name="Freeform 23"/>
            <p:cNvSpPr>
              <a:spLocks/>
            </p:cNvSpPr>
            <p:nvPr/>
          </p:nvSpPr>
          <p:spPr bwMode="auto">
            <a:xfrm>
              <a:off x="775" y="2315"/>
              <a:ext cx="105" cy="316"/>
            </a:xfrm>
            <a:custGeom>
              <a:avLst/>
              <a:gdLst/>
              <a:ahLst/>
              <a:cxnLst>
                <a:cxn ang="0">
                  <a:pos x="0" y="316"/>
                </a:cxn>
                <a:cxn ang="0">
                  <a:pos x="29" y="249"/>
                </a:cxn>
                <a:cxn ang="0">
                  <a:pos x="48" y="172"/>
                </a:cxn>
                <a:cxn ang="0">
                  <a:pos x="76" y="95"/>
                </a:cxn>
                <a:cxn ang="0">
                  <a:pos x="105" y="0"/>
                </a:cxn>
              </a:cxnLst>
              <a:rect l="0" t="0" r="r" b="b"/>
              <a:pathLst>
                <a:path w="105" h="316">
                  <a:moveTo>
                    <a:pt x="0" y="316"/>
                  </a:moveTo>
                  <a:lnTo>
                    <a:pt x="29" y="249"/>
                  </a:lnTo>
                  <a:lnTo>
                    <a:pt x="48" y="172"/>
                  </a:lnTo>
                  <a:lnTo>
                    <a:pt x="76" y="95"/>
                  </a:lnTo>
                  <a:lnTo>
                    <a:pt x="105" y="0"/>
                  </a:lnTo>
                </a:path>
              </a:pathLst>
            </a:custGeom>
            <a:noFill/>
            <a:ln w="46038">
              <a:solidFill>
                <a:srgbClr val="FF9900"/>
              </a:solidFill>
              <a:prstDash val="solid"/>
              <a:round/>
              <a:headEnd/>
              <a:tailEnd/>
            </a:ln>
          </p:spPr>
          <p:txBody>
            <a:bodyPr/>
            <a:lstStyle/>
            <a:p>
              <a:endParaRPr lang="en-GB"/>
            </a:p>
          </p:txBody>
        </p:sp>
        <p:sp>
          <p:nvSpPr>
            <p:cNvPr id="99352" name="Freeform 24"/>
            <p:cNvSpPr>
              <a:spLocks/>
            </p:cNvSpPr>
            <p:nvPr/>
          </p:nvSpPr>
          <p:spPr bwMode="auto">
            <a:xfrm>
              <a:off x="880" y="1836"/>
              <a:ext cx="96" cy="479"/>
            </a:xfrm>
            <a:custGeom>
              <a:avLst/>
              <a:gdLst/>
              <a:ahLst/>
              <a:cxnLst>
                <a:cxn ang="0">
                  <a:pos x="0" y="479"/>
                </a:cxn>
                <a:cxn ang="0">
                  <a:pos x="10" y="421"/>
                </a:cxn>
                <a:cxn ang="0">
                  <a:pos x="29" y="364"/>
                </a:cxn>
                <a:cxn ang="0">
                  <a:pos x="48" y="220"/>
                </a:cxn>
                <a:cxn ang="0">
                  <a:pos x="58" y="153"/>
                </a:cxn>
                <a:cxn ang="0">
                  <a:pos x="67" y="86"/>
                </a:cxn>
                <a:cxn ang="0">
                  <a:pos x="86" y="39"/>
                </a:cxn>
                <a:cxn ang="0">
                  <a:pos x="96" y="0"/>
                </a:cxn>
              </a:cxnLst>
              <a:rect l="0" t="0" r="r" b="b"/>
              <a:pathLst>
                <a:path w="96" h="479">
                  <a:moveTo>
                    <a:pt x="0" y="479"/>
                  </a:moveTo>
                  <a:lnTo>
                    <a:pt x="10" y="421"/>
                  </a:lnTo>
                  <a:lnTo>
                    <a:pt x="29" y="364"/>
                  </a:lnTo>
                  <a:lnTo>
                    <a:pt x="48" y="220"/>
                  </a:lnTo>
                  <a:lnTo>
                    <a:pt x="58" y="153"/>
                  </a:lnTo>
                  <a:lnTo>
                    <a:pt x="67" y="86"/>
                  </a:lnTo>
                  <a:lnTo>
                    <a:pt x="86" y="39"/>
                  </a:lnTo>
                  <a:lnTo>
                    <a:pt x="96" y="0"/>
                  </a:lnTo>
                </a:path>
              </a:pathLst>
            </a:custGeom>
            <a:noFill/>
            <a:ln w="46038">
              <a:solidFill>
                <a:srgbClr val="FF9900"/>
              </a:solidFill>
              <a:prstDash val="solid"/>
              <a:round/>
              <a:headEnd/>
              <a:tailEnd/>
            </a:ln>
          </p:spPr>
          <p:txBody>
            <a:bodyPr/>
            <a:lstStyle/>
            <a:p>
              <a:endParaRPr lang="en-GB"/>
            </a:p>
          </p:txBody>
        </p:sp>
        <p:sp>
          <p:nvSpPr>
            <p:cNvPr id="99353" name="Freeform 25"/>
            <p:cNvSpPr>
              <a:spLocks/>
            </p:cNvSpPr>
            <p:nvPr/>
          </p:nvSpPr>
          <p:spPr bwMode="auto">
            <a:xfrm>
              <a:off x="976" y="1798"/>
              <a:ext cx="105" cy="38"/>
            </a:xfrm>
            <a:custGeom>
              <a:avLst/>
              <a:gdLst/>
              <a:ahLst/>
              <a:cxnLst>
                <a:cxn ang="0">
                  <a:pos x="0" y="38"/>
                </a:cxn>
                <a:cxn ang="0">
                  <a:pos x="19" y="10"/>
                </a:cxn>
                <a:cxn ang="0">
                  <a:pos x="48" y="0"/>
                </a:cxn>
                <a:cxn ang="0">
                  <a:pos x="86" y="10"/>
                </a:cxn>
                <a:cxn ang="0">
                  <a:pos x="105" y="38"/>
                </a:cxn>
              </a:cxnLst>
              <a:rect l="0" t="0" r="r" b="b"/>
              <a:pathLst>
                <a:path w="105" h="38">
                  <a:moveTo>
                    <a:pt x="0" y="38"/>
                  </a:moveTo>
                  <a:lnTo>
                    <a:pt x="19" y="10"/>
                  </a:lnTo>
                  <a:lnTo>
                    <a:pt x="48" y="0"/>
                  </a:lnTo>
                  <a:lnTo>
                    <a:pt x="86" y="10"/>
                  </a:lnTo>
                  <a:lnTo>
                    <a:pt x="105" y="38"/>
                  </a:lnTo>
                </a:path>
              </a:pathLst>
            </a:custGeom>
            <a:noFill/>
            <a:ln w="46038">
              <a:solidFill>
                <a:srgbClr val="FF9900"/>
              </a:solidFill>
              <a:prstDash val="solid"/>
              <a:round/>
              <a:headEnd/>
              <a:tailEnd/>
            </a:ln>
          </p:spPr>
          <p:txBody>
            <a:bodyPr/>
            <a:lstStyle/>
            <a:p>
              <a:endParaRPr lang="en-GB"/>
            </a:p>
          </p:txBody>
        </p:sp>
        <p:sp>
          <p:nvSpPr>
            <p:cNvPr id="99354" name="Freeform 26"/>
            <p:cNvSpPr>
              <a:spLocks/>
            </p:cNvSpPr>
            <p:nvPr/>
          </p:nvSpPr>
          <p:spPr bwMode="auto">
            <a:xfrm>
              <a:off x="1081" y="1836"/>
              <a:ext cx="96" cy="479"/>
            </a:xfrm>
            <a:custGeom>
              <a:avLst/>
              <a:gdLst/>
              <a:ahLst/>
              <a:cxnLst>
                <a:cxn ang="0">
                  <a:pos x="0" y="0"/>
                </a:cxn>
                <a:cxn ang="0">
                  <a:pos x="10" y="39"/>
                </a:cxn>
                <a:cxn ang="0">
                  <a:pos x="29" y="86"/>
                </a:cxn>
                <a:cxn ang="0">
                  <a:pos x="38" y="153"/>
                </a:cxn>
                <a:cxn ang="0">
                  <a:pos x="48" y="220"/>
                </a:cxn>
                <a:cxn ang="0">
                  <a:pos x="67" y="364"/>
                </a:cxn>
                <a:cxn ang="0">
                  <a:pos x="86" y="421"/>
                </a:cxn>
                <a:cxn ang="0">
                  <a:pos x="96" y="479"/>
                </a:cxn>
              </a:cxnLst>
              <a:rect l="0" t="0" r="r" b="b"/>
              <a:pathLst>
                <a:path w="96" h="479">
                  <a:moveTo>
                    <a:pt x="0" y="0"/>
                  </a:moveTo>
                  <a:lnTo>
                    <a:pt x="10" y="39"/>
                  </a:lnTo>
                  <a:lnTo>
                    <a:pt x="29" y="86"/>
                  </a:lnTo>
                  <a:lnTo>
                    <a:pt x="38" y="153"/>
                  </a:lnTo>
                  <a:lnTo>
                    <a:pt x="48" y="220"/>
                  </a:lnTo>
                  <a:lnTo>
                    <a:pt x="67" y="364"/>
                  </a:lnTo>
                  <a:lnTo>
                    <a:pt x="86" y="421"/>
                  </a:lnTo>
                  <a:lnTo>
                    <a:pt x="96" y="479"/>
                  </a:lnTo>
                </a:path>
              </a:pathLst>
            </a:custGeom>
            <a:noFill/>
            <a:ln w="46038">
              <a:solidFill>
                <a:srgbClr val="FF9900"/>
              </a:solidFill>
              <a:prstDash val="solid"/>
              <a:round/>
              <a:headEnd/>
              <a:tailEnd/>
            </a:ln>
          </p:spPr>
          <p:txBody>
            <a:bodyPr/>
            <a:lstStyle/>
            <a:p>
              <a:endParaRPr lang="en-GB"/>
            </a:p>
          </p:txBody>
        </p:sp>
        <p:sp>
          <p:nvSpPr>
            <p:cNvPr id="99355" name="Freeform 27"/>
            <p:cNvSpPr>
              <a:spLocks/>
            </p:cNvSpPr>
            <p:nvPr/>
          </p:nvSpPr>
          <p:spPr bwMode="auto">
            <a:xfrm>
              <a:off x="1177" y="2315"/>
              <a:ext cx="105" cy="316"/>
            </a:xfrm>
            <a:custGeom>
              <a:avLst/>
              <a:gdLst/>
              <a:ahLst/>
              <a:cxnLst>
                <a:cxn ang="0">
                  <a:pos x="0" y="0"/>
                </a:cxn>
                <a:cxn ang="0">
                  <a:pos x="28" y="95"/>
                </a:cxn>
                <a:cxn ang="0">
                  <a:pos x="48" y="172"/>
                </a:cxn>
                <a:cxn ang="0">
                  <a:pos x="76" y="249"/>
                </a:cxn>
                <a:cxn ang="0">
                  <a:pos x="105" y="316"/>
                </a:cxn>
              </a:cxnLst>
              <a:rect l="0" t="0" r="r" b="b"/>
              <a:pathLst>
                <a:path w="105" h="316">
                  <a:moveTo>
                    <a:pt x="0" y="0"/>
                  </a:moveTo>
                  <a:lnTo>
                    <a:pt x="28" y="95"/>
                  </a:lnTo>
                  <a:lnTo>
                    <a:pt x="48" y="172"/>
                  </a:lnTo>
                  <a:lnTo>
                    <a:pt x="76" y="249"/>
                  </a:lnTo>
                  <a:lnTo>
                    <a:pt x="105" y="316"/>
                  </a:lnTo>
                </a:path>
              </a:pathLst>
            </a:custGeom>
            <a:noFill/>
            <a:ln w="46038">
              <a:solidFill>
                <a:srgbClr val="FF9900"/>
              </a:solidFill>
              <a:prstDash val="solid"/>
              <a:round/>
              <a:headEnd/>
              <a:tailEnd/>
            </a:ln>
          </p:spPr>
          <p:txBody>
            <a:bodyPr/>
            <a:lstStyle/>
            <a:p>
              <a:endParaRPr lang="en-GB"/>
            </a:p>
          </p:txBody>
        </p:sp>
        <p:sp>
          <p:nvSpPr>
            <p:cNvPr id="99356" name="Freeform 28"/>
            <p:cNvSpPr>
              <a:spLocks/>
            </p:cNvSpPr>
            <p:nvPr/>
          </p:nvSpPr>
          <p:spPr bwMode="auto">
            <a:xfrm>
              <a:off x="1282" y="2631"/>
              <a:ext cx="134" cy="200"/>
            </a:xfrm>
            <a:custGeom>
              <a:avLst/>
              <a:gdLst/>
              <a:ahLst/>
              <a:cxnLst>
                <a:cxn ang="0">
                  <a:pos x="0" y="0"/>
                </a:cxn>
                <a:cxn ang="0">
                  <a:pos x="29" y="57"/>
                </a:cxn>
                <a:cxn ang="0">
                  <a:pos x="67" y="114"/>
                </a:cxn>
                <a:cxn ang="0">
                  <a:pos x="134" y="200"/>
                </a:cxn>
              </a:cxnLst>
              <a:rect l="0" t="0" r="r" b="b"/>
              <a:pathLst>
                <a:path w="134" h="200">
                  <a:moveTo>
                    <a:pt x="0" y="0"/>
                  </a:moveTo>
                  <a:lnTo>
                    <a:pt x="29" y="57"/>
                  </a:lnTo>
                  <a:lnTo>
                    <a:pt x="67" y="114"/>
                  </a:lnTo>
                  <a:lnTo>
                    <a:pt x="134" y="200"/>
                  </a:lnTo>
                </a:path>
              </a:pathLst>
            </a:custGeom>
            <a:noFill/>
            <a:ln w="46038">
              <a:solidFill>
                <a:srgbClr val="FF9900"/>
              </a:solidFill>
              <a:prstDash val="solid"/>
              <a:round/>
              <a:headEnd/>
              <a:tailEnd/>
            </a:ln>
          </p:spPr>
          <p:txBody>
            <a:bodyPr/>
            <a:lstStyle/>
            <a:p>
              <a:endParaRPr lang="en-GB"/>
            </a:p>
          </p:txBody>
        </p:sp>
        <p:sp>
          <p:nvSpPr>
            <p:cNvPr id="99357" name="Freeform 29"/>
            <p:cNvSpPr>
              <a:spLocks/>
            </p:cNvSpPr>
            <p:nvPr/>
          </p:nvSpPr>
          <p:spPr bwMode="auto">
            <a:xfrm>
              <a:off x="1416" y="2831"/>
              <a:ext cx="105" cy="96"/>
            </a:xfrm>
            <a:custGeom>
              <a:avLst/>
              <a:gdLst/>
              <a:ahLst/>
              <a:cxnLst>
                <a:cxn ang="0">
                  <a:pos x="0" y="0"/>
                </a:cxn>
                <a:cxn ang="0">
                  <a:pos x="29" y="29"/>
                </a:cxn>
                <a:cxn ang="0">
                  <a:pos x="57" y="58"/>
                </a:cxn>
                <a:cxn ang="0">
                  <a:pos x="105" y="96"/>
                </a:cxn>
              </a:cxnLst>
              <a:rect l="0" t="0" r="r" b="b"/>
              <a:pathLst>
                <a:path w="105" h="96">
                  <a:moveTo>
                    <a:pt x="0" y="0"/>
                  </a:moveTo>
                  <a:lnTo>
                    <a:pt x="29" y="29"/>
                  </a:lnTo>
                  <a:lnTo>
                    <a:pt x="57" y="58"/>
                  </a:lnTo>
                  <a:lnTo>
                    <a:pt x="105" y="96"/>
                  </a:lnTo>
                </a:path>
              </a:pathLst>
            </a:custGeom>
            <a:noFill/>
            <a:ln w="46038">
              <a:solidFill>
                <a:srgbClr val="FF9900"/>
              </a:solidFill>
              <a:prstDash val="solid"/>
              <a:round/>
              <a:headEnd/>
              <a:tailEnd/>
            </a:ln>
          </p:spPr>
          <p:txBody>
            <a:bodyPr/>
            <a:lstStyle/>
            <a:p>
              <a:endParaRPr lang="en-GB"/>
            </a:p>
          </p:txBody>
        </p:sp>
        <p:sp>
          <p:nvSpPr>
            <p:cNvPr id="99358" name="Rectangle 30"/>
            <p:cNvSpPr>
              <a:spLocks noChangeArrowheads="1"/>
            </p:cNvSpPr>
            <p:nvPr/>
          </p:nvSpPr>
          <p:spPr bwMode="auto">
            <a:xfrm>
              <a:off x="679" y="3109"/>
              <a:ext cx="651" cy="182"/>
            </a:xfrm>
            <a:prstGeom prst="rect">
              <a:avLst/>
            </a:prstGeom>
            <a:noFill/>
            <a:ln w="9525">
              <a:noFill/>
              <a:miter lim="800000"/>
              <a:headEnd/>
              <a:tailEnd/>
            </a:ln>
          </p:spPr>
          <p:txBody>
            <a:bodyPr wrap="none" lIns="0" tIns="0" rIns="0" bIns="0">
              <a:spAutoFit/>
            </a:bodyPr>
            <a:lstStyle/>
            <a:p>
              <a:pPr eaLnBrk="1" hangingPunct="1"/>
              <a:r>
                <a:rPr lang="en-US" sz="1600">
                  <a:solidFill>
                    <a:srgbClr val="000000"/>
                  </a:solidFill>
                  <a:latin typeface="Arial" pitchFamily="34" charset="0"/>
                </a:rPr>
                <a:t>Risk factor</a:t>
              </a:r>
              <a:endParaRPr lang="en-US" sz="2400">
                <a:latin typeface="Times New Roman" pitchFamily="18" charset="0"/>
              </a:endParaRPr>
            </a:p>
          </p:txBody>
        </p:sp>
        <p:sp>
          <p:nvSpPr>
            <p:cNvPr id="99359" name="Rectangle 31"/>
            <p:cNvSpPr>
              <a:spLocks noChangeArrowheads="1"/>
            </p:cNvSpPr>
            <p:nvPr/>
          </p:nvSpPr>
          <p:spPr bwMode="auto">
            <a:xfrm rot="16200000">
              <a:off x="-355" y="2170"/>
              <a:ext cx="1119" cy="182"/>
            </a:xfrm>
            <a:prstGeom prst="rect">
              <a:avLst/>
            </a:prstGeom>
            <a:noFill/>
            <a:ln w="9525">
              <a:noFill/>
              <a:miter lim="800000"/>
              <a:headEnd/>
              <a:tailEnd/>
            </a:ln>
          </p:spPr>
          <p:txBody>
            <a:bodyPr wrap="none" lIns="0" tIns="0" rIns="0" bIns="0">
              <a:spAutoFit/>
            </a:bodyPr>
            <a:lstStyle/>
            <a:p>
              <a:pPr eaLnBrk="1" hangingPunct="1"/>
              <a:r>
                <a:rPr lang="en-US" sz="1600">
                  <a:solidFill>
                    <a:srgbClr val="000000"/>
                  </a:solidFill>
                  <a:latin typeface="Arial" pitchFamily="34" charset="0"/>
                </a:rPr>
                <a:t>Distribution density</a:t>
              </a:r>
              <a:endParaRPr lang="en-US" sz="2400">
                <a:latin typeface="Times New Roman" pitchFamily="18" charset="0"/>
              </a:endParaRPr>
            </a:p>
          </p:txBody>
        </p:sp>
      </p:grpSp>
      <p:grpSp>
        <p:nvGrpSpPr>
          <p:cNvPr id="3" name="Group 32"/>
          <p:cNvGrpSpPr>
            <a:grpSpLocks/>
          </p:cNvGrpSpPr>
          <p:nvPr/>
        </p:nvGrpSpPr>
        <p:grpSpPr bwMode="auto">
          <a:xfrm>
            <a:off x="2840038" y="1397000"/>
            <a:ext cx="2905125" cy="2435225"/>
            <a:chOff x="1789" y="880"/>
            <a:chExt cx="1830" cy="1534"/>
          </a:xfrm>
        </p:grpSpPr>
        <p:sp>
          <p:nvSpPr>
            <p:cNvPr id="99361" name="Rectangle 33"/>
            <p:cNvSpPr>
              <a:spLocks noChangeArrowheads="1"/>
            </p:cNvSpPr>
            <p:nvPr/>
          </p:nvSpPr>
          <p:spPr bwMode="auto">
            <a:xfrm>
              <a:off x="1789" y="913"/>
              <a:ext cx="1830" cy="1501"/>
            </a:xfrm>
            <a:prstGeom prst="rect">
              <a:avLst/>
            </a:prstGeom>
            <a:solidFill>
              <a:srgbClr val="FFFFFF"/>
            </a:solidFill>
            <a:ln w="9525">
              <a:noFill/>
              <a:miter lim="800000"/>
              <a:headEnd/>
              <a:tailEnd/>
            </a:ln>
          </p:spPr>
          <p:txBody>
            <a:bodyPr/>
            <a:lstStyle/>
            <a:p>
              <a:endParaRPr lang="en-GB"/>
            </a:p>
          </p:txBody>
        </p:sp>
        <p:sp>
          <p:nvSpPr>
            <p:cNvPr id="99362" name="Rectangle 34"/>
            <p:cNvSpPr>
              <a:spLocks noChangeArrowheads="1"/>
            </p:cNvSpPr>
            <p:nvPr/>
          </p:nvSpPr>
          <p:spPr bwMode="auto">
            <a:xfrm>
              <a:off x="2122" y="913"/>
              <a:ext cx="1383" cy="1189"/>
            </a:xfrm>
            <a:prstGeom prst="rect">
              <a:avLst/>
            </a:prstGeom>
            <a:noFill/>
            <a:ln w="9525">
              <a:noFill/>
              <a:miter lim="800000"/>
              <a:headEnd/>
              <a:tailEnd/>
            </a:ln>
          </p:spPr>
          <p:txBody>
            <a:bodyPr/>
            <a:lstStyle/>
            <a:p>
              <a:endParaRPr lang="en-GB"/>
            </a:p>
          </p:txBody>
        </p:sp>
        <p:sp>
          <p:nvSpPr>
            <p:cNvPr id="99363" name="Rectangle 35"/>
            <p:cNvSpPr>
              <a:spLocks noChangeArrowheads="1"/>
            </p:cNvSpPr>
            <p:nvPr/>
          </p:nvSpPr>
          <p:spPr bwMode="auto">
            <a:xfrm>
              <a:off x="2122" y="913"/>
              <a:ext cx="1383" cy="1189"/>
            </a:xfrm>
            <a:prstGeom prst="rect">
              <a:avLst/>
            </a:prstGeom>
            <a:noFill/>
            <a:ln w="15875">
              <a:solidFill>
                <a:srgbClr val="808080"/>
              </a:solidFill>
              <a:miter lim="800000"/>
              <a:headEnd/>
              <a:tailEnd/>
            </a:ln>
          </p:spPr>
          <p:txBody>
            <a:bodyPr/>
            <a:lstStyle/>
            <a:p>
              <a:endParaRPr lang="en-GB"/>
            </a:p>
          </p:txBody>
        </p:sp>
        <p:sp>
          <p:nvSpPr>
            <p:cNvPr id="99364" name="Line 36"/>
            <p:cNvSpPr>
              <a:spLocks noChangeShapeType="1"/>
            </p:cNvSpPr>
            <p:nvPr/>
          </p:nvSpPr>
          <p:spPr bwMode="auto">
            <a:xfrm>
              <a:off x="2122" y="913"/>
              <a:ext cx="1" cy="1189"/>
            </a:xfrm>
            <a:prstGeom prst="line">
              <a:avLst/>
            </a:prstGeom>
            <a:noFill/>
            <a:ln w="0">
              <a:solidFill>
                <a:srgbClr val="000000"/>
              </a:solidFill>
              <a:round/>
              <a:headEnd/>
              <a:tailEnd/>
            </a:ln>
          </p:spPr>
          <p:txBody>
            <a:bodyPr/>
            <a:lstStyle/>
            <a:p>
              <a:endParaRPr lang="en-GB"/>
            </a:p>
          </p:txBody>
        </p:sp>
        <p:sp>
          <p:nvSpPr>
            <p:cNvPr id="99365" name="Line 37"/>
            <p:cNvSpPr>
              <a:spLocks noChangeShapeType="1"/>
            </p:cNvSpPr>
            <p:nvPr/>
          </p:nvSpPr>
          <p:spPr bwMode="auto">
            <a:xfrm>
              <a:off x="2101" y="2102"/>
              <a:ext cx="21" cy="1"/>
            </a:xfrm>
            <a:prstGeom prst="line">
              <a:avLst/>
            </a:prstGeom>
            <a:noFill/>
            <a:ln w="0">
              <a:solidFill>
                <a:srgbClr val="000000"/>
              </a:solidFill>
              <a:round/>
              <a:headEnd/>
              <a:tailEnd/>
            </a:ln>
          </p:spPr>
          <p:txBody>
            <a:bodyPr/>
            <a:lstStyle/>
            <a:p>
              <a:endParaRPr lang="en-GB"/>
            </a:p>
          </p:txBody>
        </p:sp>
        <p:sp>
          <p:nvSpPr>
            <p:cNvPr id="99366" name="Line 38"/>
            <p:cNvSpPr>
              <a:spLocks noChangeShapeType="1"/>
            </p:cNvSpPr>
            <p:nvPr/>
          </p:nvSpPr>
          <p:spPr bwMode="auto">
            <a:xfrm>
              <a:off x="2101" y="1836"/>
              <a:ext cx="21" cy="1"/>
            </a:xfrm>
            <a:prstGeom prst="line">
              <a:avLst/>
            </a:prstGeom>
            <a:noFill/>
            <a:ln w="0">
              <a:solidFill>
                <a:srgbClr val="000000"/>
              </a:solidFill>
              <a:round/>
              <a:headEnd/>
              <a:tailEnd/>
            </a:ln>
          </p:spPr>
          <p:txBody>
            <a:bodyPr/>
            <a:lstStyle/>
            <a:p>
              <a:endParaRPr lang="en-GB"/>
            </a:p>
          </p:txBody>
        </p:sp>
        <p:sp>
          <p:nvSpPr>
            <p:cNvPr id="99367" name="Line 39"/>
            <p:cNvSpPr>
              <a:spLocks noChangeShapeType="1"/>
            </p:cNvSpPr>
            <p:nvPr/>
          </p:nvSpPr>
          <p:spPr bwMode="auto">
            <a:xfrm>
              <a:off x="2101" y="1569"/>
              <a:ext cx="21" cy="1"/>
            </a:xfrm>
            <a:prstGeom prst="line">
              <a:avLst/>
            </a:prstGeom>
            <a:noFill/>
            <a:ln w="0">
              <a:solidFill>
                <a:srgbClr val="000000"/>
              </a:solidFill>
              <a:round/>
              <a:headEnd/>
              <a:tailEnd/>
            </a:ln>
          </p:spPr>
          <p:txBody>
            <a:bodyPr/>
            <a:lstStyle/>
            <a:p>
              <a:endParaRPr lang="en-GB"/>
            </a:p>
          </p:txBody>
        </p:sp>
        <p:sp>
          <p:nvSpPr>
            <p:cNvPr id="99368" name="Line 40"/>
            <p:cNvSpPr>
              <a:spLocks noChangeShapeType="1"/>
            </p:cNvSpPr>
            <p:nvPr/>
          </p:nvSpPr>
          <p:spPr bwMode="auto">
            <a:xfrm>
              <a:off x="2101" y="1313"/>
              <a:ext cx="21" cy="1"/>
            </a:xfrm>
            <a:prstGeom prst="line">
              <a:avLst/>
            </a:prstGeom>
            <a:noFill/>
            <a:ln w="0">
              <a:solidFill>
                <a:srgbClr val="000000"/>
              </a:solidFill>
              <a:round/>
              <a:headEnd/>
              <a:tailEnd/>
            </a:ln>
          </p:spPr>
          <p:txBody>
            <a:bodyPr/>
            <a:lstStyle/>
            <a:p>
              <a:endParaRPr lang="en-GB"/>
            </a:p>
          </p:txBody>
        </p:sp>
        <p:sp>
          <p:nvSpPr>
            <p:cNvPr id="99369" name="Line 41"/>
            <p:cNvSpPr>
              <a:spLocks noChangeShapeType="1"/>
            </p:cNvSpPr>
            <p:nvPr/>
          </p:nvSpPr>
          <p:spPr bwMode="auto">
            <a:xfrm>
              <a:off x="2101" y="1047"/>
              <a:ext cx="21" cy="1"/>
            </a:xfrm>
            <a:prstGeom prst="line">
              <a:avLst/>
            </a:prstGeom>
            <a:noFill/>
            <a:ln w="0">
              <a:solidFill>
                <a:srgbClr val="000000"/>
              </a:solidFill>
              <a:round/>
              <a:headEnd/>
              <a:tailEnd/>
            </a:ln>
          </p:spPr>
          <p:txBody>
            <a:bodyPr/>
            <a:lstStyle/>
            <a:p>
              <a:endParaRPr lang="en-GB"/>
            </a:p>
          </p:txBody>
        </p:sp>
        <p:sp>
          <p:nvSpPr>
            <p:cNvPr id="99370" name="Line 42"/>
            <p:cNvSpPr>
              <a:spLocks noChangeShapeType="1"/>
            </p:cNvSpPr>
            <p:nvPr/>
          </p:nvSpPr>
          <p:spPr bwMode="auto">
            <a:xfrm>
              <a:off x="2122" y="2102"/>
              <a:ext cx="1383" cy="1"/>
            </a:xfrm>
            <a:prstGeom prst="line">
              <a:avLst/>
            </a:prstGeom>
            <a:noFill/>
            <a:ln w="0">
              <a:solidFill>
                <a:srgbClr val="000000"/>
              </a:solidFill>
              <a:round/>
              <a:headEnd/>
              <a:tailEnd/>
            </a:ln>
          </p:spPr>
          <p:txBody>
            <a:bodyPr/>
            <a:lstStyle/>
            <a:p>
              <a:endParaRPr lang="en-GB"/>
            </a:p>
          </p:txBody>
        </p:sp>
        <p:sp>
          <p:nvSpPr>
            <p:cNvPr id="99371" name="Line 43"/>
            <p:cNvSpPr>
              <a:spLocks noChangeShapeType="1"/>
            </p:cNvSpPr>
            <p:nvPr/>
          </p:nvSpPr>
          <p:spPr bwMode="auto">
            <a:xfrm flipV="1">
              <a:off x="2122" y="2102"/>
              <a:ext cx="1" cy="34"/>
            </a:xfrm>
            <a:prstGeom prst="line">
              <a:avLst/>
            </a:prstGeom>
            <a:noFill/>
            <a:ln w="0">
              <a:solidFill>
                <a:srgbClr val="000000"/>
              </a:solidFill>
              <a:round/>
              <a:headEnd/>
              <a:tailEnd/>
            </a:ln>
          </p:spPr>
          <p:txBody>
            <a:bodyPr/>
            <a:lstStyle/>
            <a:p>
              <a:endParaRPr lang="en-GB"/>
            </a:p>
          </p:txBody>
        </p:sp>
        <p:sp>
          <p:nvSpPr>
            <p:cNvPr id="99372" name="Line 44"/>
            <p:cNvSpPr>
              <a:spLocks noChangeShapeType="1"/>
            </p:cNvSpPr>
            <p:nvPr/>
          </p:nvSpPr>
          <p:spPr bwMode="auto">
            <a:xfrm flipV="1">
              <a:off x="2350" y="2102"/>
              <a:ext cx="1" cy="34"/>
            </a:xfrm>
            <a:prstGeom prst="line">
              <a:avLst/>
            </a:prstGeom>
            <a:noFill/>
            <a:ln w="0">
              <a:solidFill>
                <a:srgbClr val="000000"/>
              </a:solidFill>
              <a:round/>
              <a:headEnd/>
              <a:tailEnd/>
            </a:ln>
          </p:spPr>
          <p:txBody>
            <a:bodyPr/>
            <a:lstStyle/>
            <a:p>
              <a:endParaRPr lang="en-GB"/>
            </a:p>
          </p:txBody>
        </p:sp>
        <p:sp>
          <p:nvSpPr>
            <p:cNvPr id="99373" name="Line 45"/>
            <p:cNvSpPr>
              <a:spLocks noChangeShapeType="1"/>
            </p:cNvSpPr>
            <p:nvPr/>
          </p:nvSpPr>
          <p:spPr bwMode="auto">
            <a:xfrm flipV="1">
              <a:off x="2579" y="2102"/>
              <a:ext cx="1" cy="34"/>
            </a:xfrm>
            <a:prstGeom prst="line">
              <a:avLst/>
            </a:prstGeom>
            <a:noFill/>
            <a:ln w="0">
              <a:solidFill>
                <a:srgbClr val="000000"/>
              </a:solidFill>
              <a:round/>
              <a:headEnd/>
              <a:tailEnd/>
            </a:ln>
          </p:spPr>
          <p:txBody>
            <a:bodyPr/>
            <a:lstStyle/>
            <a:p>
              <a:endParaRPr lang="en-GB"/>
            </a:p>
          </p:txBody>
        </p:sp>
        <p:sp>
          <p:nvSpPr>
            <p:cNvPr id="99374" name="Line 46"/>
            <p:cNvSpPr>
              <a:spLocks noChangeShapeType="1"/>
            </p:cNvSpPr>
            <p:nvPr/>
          </p:nvSpPr>
          <p:spPr bwMode="auto">
            <a:xfrm flipV="1">
              <a:off x="2818" y="2102"/>
              <a:ext cx="1" cy="34"/>
            </a:xfrm>
            <a:prstGeom prst="line">
              <a:avLst/>
            </a:prstGeom>
            <a:noFill/>
            <a:ln w="0">
              <a:solidFill>
                <a:srgbClr val="000000"/>
              </a:solidFill>
              <a:round/>
              <a:headEnd/>
              <a:tailEnd/>
            </a:ln>
          </p:spPr>
          <p:txBody>
            <a:bodyPr/>
            <a:lstStyle/>
            <a:p>
              <a:endParaRPr lang="en-GB"/>
            </a:p>
          </p:txBody>
        </p:sp>
        <p:sp>
          <p:nvSpPr>
            <p:cNvPr id="99375" name="Line 47"/>
            <p:cNvSpPr>
              <a:spLocks noChangeShapeType="1"/>
            </p:cNvSpPr>
            <p:nvPr/>
          </p:nvSpPr>
          <p:spPr bwMode="auto">
            <a:xfrm flipV="1">
              <a:off x="3047" y="2102"/>
              <a:ext cx="1" cy="34"/>
            </a:xfrm>
            <a:prstGeom prst="line">
              <a:avLst/>
            </a:prstGeom>
            <a:noFill/>
            <a:ln w="0">
              <a:solidFill>
                <a:srgbClr val="000000"/>
              </a:solidFill>
              <a:round/>
              <a:headEnd/>
              <a:tailEnd/>
            </a:ln>
          </p:spPr>
          <p:txBody>
            <a:bodyPr/>
            <a:lstStyle/>
            <a:p>
              <a:endParaRPr lang="en-GB"/>
            </a:p>
          </p:txBody>
        </p:sp>
        <p:sp>
          <p:nvSpPr>
            <p:cNvPr id="99376" name="Line 48"/>
            <p:cNvSpPr>
              <a:spLocks noChangeShapeType="1"/>
            </p:cNvSpPr>
            <p:nvPr/>
          </p:nvSpPr>
          <p:spPr bwMode="auto">
            <a:xfrm flipV="1">
              <a:off x="3276" y="2102"/>
              <a:ext cx="1" cy="34"/>
            </a:xfrm>
            <a:prstGeom prst="line">
              <a:avLst/>
            </a:prstGeom>
            <a:noFill/>
            <a:ln w="0">
              <a:solidFill>
                <a:srgbClr val="000000"/>
              </a:solidFill>
              <a:round/>
              <a:headEnd/>
              <a:tailEnd/>
            </a:ln>
          </p:spPr>
          <p:txBody>
            <a:bodyPr/>
            <a:lstStyle/>
            <a:p>
              <a:endParaRPr lang="en-GB"/>
            </a:p>
          </p:txBody>
        </p:sp>
        <p:sp>
          <p:nvSpPr>
            <p:cNvPr id="99377" name="Line 49"/>
            <p:cNvSpPr>
              <a:spLocks noChangeShapeType="1"/>
            </p:cNvSpPr>
            <p:nvPr/>
          </p:nvSpPr>
          <p:spPr bwMode="auto">
            <a:xfrm flipV="1">
              <a:off x="3505" y="2102"/>
              <a:ext cx="1" cy="34"/>
            </a:xfrm>
            <a:prstGeom prst="line">
              <a:avLst/>
            </a:prstGeom>
            <a:noFill/>
            <a:ln w="0">
              <a:solidFill>
                <a:srgbClr val="000000"/>
              </a:solidFill>
              <a:round/>
              <a:headEnd/>
              <a:tailEnd/>
            </a:ln>
          </p:spPr>
          <p:txBody>
            <a:bodyPr/>
            <a:lstStyle/>
            <a:p>
              <a:endParaRPr lang="en-GB"/>
            </a:p>
          </p:txBody>
        </p:sp>
        <p:sp>
          <p:nvSpPr>
            <p:cNvPr id="99378" name="Freeform 50"/>
            <p:cNvSpPr>
              <a:spLocks/>
            </p:cNvSpPr>
            <p:nvPr/>
          </p:nvSpPr>
          <p:spPr bwMode="auto">
            <a:xfrm>
              <a:off x="2350" y="2014"/>
              <a:ext cx="115" cy="88"/>
            </a:xfrm>
            <a:custGeom>
              <a:avLst/>
              <a:gdLst/>
              <a:ahLst/>
              <a:cxnLst>
                <a:cxn ang="0">
                  <a:pos x="0" y="88"/>
                </a:cxn>
                <a:cxn ang="0">
                  <a:pos x="52" y="55"/>
                </a:cxn>
                <a:cxn ang="0">
                  <a:pos x="84" y="33"/>
                </a:cxn>
                <a:cxn ang="0">
                  <a:pos x="115" y="0"/>
                </a:cxn>
              </a:cxnLst>
              <a:rect l="0" t="0" r="r" b="b"/>
              <a:pathLst>
                <a:path w="115" h="88">
                  <a:moveTo>
                    <a:pt x="0" y="88"/>
                  </a:moveTo>
                  <a:lnTo>
                    <a:pt x="52" y="55"/>
                  </a:lnTo>
                  <a:lnTo>
                    <a:pt x="84" y="33"/>
                  </a:lnTo>
                  <a:lnTo>
                    <a:pt x="115" y="0"/>
                  </a:lnTo>
                </a:path>
              </a:pathLst>
            </a:custGeom>
            <a:noFill/>
            <a:ln w="33338">
              <a:solidFill>
                <a:srgbClr val="FF9900"/>
              </a:solidFill>
              <a:prstDash val="solid"/>
              <a:round/>
              <a:headEnd/>
              <a:tailEnd/>
            </a:ln>
          </p:spPr>
          <p:txBody>
            <a:bodyPr/>
            <a:lstStyle/>
            <a:p>
              <a:endParaRPr lang="en-GB"/>
            </a:p>
          </p:txBody>
        </p:sp>
        <p:sp>
          <p:nvSpPr>
            <p:cNvPr id="99379" name="Freeform 51"/>
            <p:cNvSpPr>
              <a:spLocks/>
            </p:cNvSpPr>
            <p:nvPr/>
          </p:nvSpPr>
          <p:spPr bwMode="auto">
            <a:xfrm>
              <a:off x="2465" y="1836"/>
              <a:ext cx="114" cy="178"/>
            </a:xfrm>
            <a:custGeom>
              <a:avLst/>
              <a:gdLst/>
              <a:ahLst/>
              <a:cxnLst>
                <a:cxn ang="0">
                  <a:pos x="0" y="178"/>
                </a:cxn>
                <a:cxn ang="0">
                  <a:pos x="52" y="100"/>
                </a:cxn>
                <a:cxn ang="0">
                  <a:pos x="114" y="0"/>
                </a:cxn>
              </a:cxnLst>
              <a:rect l="0" t="0" r="r" b="b"/>
              <a:pathLst>
                <a:path w="114" h="178">
                  <a:moveTo>
                    <a:pt x="0" y="178"/>
                  </a:moveTo>
                  <a:lnTo>
                    <a:pt x="52" y="100"/>
                  </a:lnTo>
                  <a:lnTo>
                    <a:pt x="114" y="0"/>
                  </a:lnTo>
                </a:path>
              </a:pathLst>
            </a:custGeom>
            <a:noFill/>
            <a:ln w="33338">
              <a:solidFill>
                <a:srgbClr val="FF9900"/>
              </a:solidFill>
              <a:prstDash val="solid"/>
              <a:round/>
              <a:headEnd/>
              <a:tailEnd/>
            </a:ln>
          </p:spPr>
          <p:txBody>
            <a:bodyPr/>
            <a:lstStyle/>
            <a:p>
              <a:endParaRPr lang="en-GB"/>
            </a:p>
          </p:txBody>
        </p:sp>
        <p:sp>
          <p:nvSpPr>
            <p:cNvPr id="99380" name="Freeform 52"/>
            <p:cNvSpPr>
              <a:spLocks/>
            </p:cNvSpPr>
            <p:nvPr/>
          </p:nvSpPr>
          <p:spPr bwMode="auto">
            <a:xfrm>
              <a:off x="2579" y="1569"/>
              <a:ext cx="115" cy="267"/>
            </a:xfrm>
            <a:custGeom>
              <a:avLst/>
              <a:gdLst/>
              <a:ahLst/>
              <a:cxnLst>
                <a:cxn ang="0">
                  <a:pos x="0" y="267"/>
                </a:cxn>
                <a:cxn ang="0">
                  <a:pos x="52" y="145"/>
                </a:cxn>
                <a:cxn ang="0">
                  <a:pos x="83" y="78"/>
                </a:cxn>
                <a:cxn ang="0">
                  <a:pos x="115" y="0"/>
                </a:cxn>
              </a:cxnLst>
              <a:rect l="0" t="0" r="r" b="b"/>
              <a:pathLst>
                <a:path w="115" h="267">
                  <a:moveTo>
                    <a:pt x="0" y="267"/>
                  </a:moveTo>
                  <a:lnTo>
                    <a:pt x="52" y="145"/>
                  </a:lnTo>
                  <a:lnTo>
                    <a:pt x="83" y="78"/>
                  </a:lnTo>
                  <a:lnTo>
                    <a:pt x="115" y="0"/>
                  </a:lnTo>
                </a:path>
              </a:pathLst>
            </a:custGeom>
            <a:noFill/>
            <a:ln w="33338">
              <a:solidFill>
                <a:srgbClr val="FF9900"/>
              </a:solidFill>
              <a:prstDash val="solid"/>
              <a:round/>
              <a:headEnd/>
              <a:tailEnd/>
            </a:ln>
          </p:spPr>
          <p:txBody>
            <a:bodyPr/>
            <a:lstStyle/>
            <a:p>
              <a:endParaRPr lang="en-GB"/>
            </a:p>
          </p:txBody>
        </p:sp>
        <p:sp>
          <p:nvSpPr>
            <p:cNvPr id="99381" name="Freeform 53"/>
            <p:cNvSpPr>
              <a:spLocks/>
            </p:cNvSpPr>
            <p:nvPr/>
          </p:nvSpPr>
          <p:spPr bwMode="auto">
            <a:xfrm>
              <a:off x="2694" y="1180"/>
              <a:ext cx="124" cy="389"/>
            </a:xfrm>
            <a:custGeom>
              <a:avLst/>
              <a:gdLst/>
              <a:ahLst/>
              <a:cxnLst>
                <a:cxn ang="0">
                  <a:pos x="0" y="389"/>
                </a:cxn>
                <a:cxn ang="0">
                  <a:pos x="10" y="345"/>
                </a:cxn>
                <a:cxn ang="0">
                  <a:pos x="31" y="289"/>
                </a:cxn>
                <a:cxn ang="0">
                  <a:pos x="62" y="178"/>
                </a:cxn>
                <a:cxn ang="0">
                  <a:pos x="93" y="78"/>
                </a:cxn>
                <a:cxn ang="0">
                  <a:pos x="114" y="33"/>
                </a:cxn>
                <a:cxn ang="0">
                  <a:pos x="124" y="0"/>
                </a:cxn>
              </a:cxnLst>
              <a:rect l="0" t="0" r="r" b="b"/>
              <a:pathLst>
                <a:path w="124" h="389">
                  <a:moveTo>
                    <a:pt x="0" y="389"/>
                  </a:moveTo>
                  <a:lnTo>
                    <a:pt x="10" y="345"/>
                  </a:lnTo>
                  <a:lnTo>
                    <a:pt x="31" y="289"/>
                  </a:lnTo>
                  <a:lnTo>
                    <a:pt x="62" y="178"/>
                  </a:lnTo>
                  <a:lnTo>
                    <a:pt x="93" y="78"/>
                  </a:lnTo>
                  <a:lnTo>
                    <a:pt x="114" y="33"/>
                  </a:lnTo>
                  <a:lnTo>
                    <a:pt x="124" y="0"/>
                  </a:lnTo>
                </a:path>
              </a:pathLst>
            </a:custGeom>
            <a:noFill/>
            <a:ln w="33338">
              <a:solidFill>
                <a:srgbClr val="FF9900"/>
              </a:solidFill>
              <a:prstDash val="solid"/>
              <a:round/>
              <a:headEnd/>
              <a:tailEnd/>
            </a:ln>
          </p:spPr>
          <p:txBody>
            <a:bodyPr/>
            <a:lstStyle/>
            <a:p>
              <a:endParaRPr lang="en-GB"/>
            </a:p>
          </p:txBody>
        </p:sp>
        <p:sp>
          <p:nvSpPr>
            <p:cNvPr id="99382" name="Freeform 54"/>
            <p:cNvSpPr>
              <a:spLocks/>
            </p:cNvSpPr>
            <p:nvPr/>
          </p:nvSpPr>
          <p:spPr bwMode="auto">
            <a:xfrm>
              <a:off x="2818" y="1147"/>
              <a:ext cx="115" cy="33"/>
            </a:xfrm>
            <a:custGeom>
              <a:avLst/>
              <a:gdLst/>
              <a:ahLst/>
              <a:cxnLst>
                <a:cxn ang="0">
                  <a:pos x="0" y="33"/>
                </a:cxn>
                <a:cxn ang="0">
                  <a:pos x="32" y="0"/>
                </a:cxn>
                <a:cxn ang="0">
                  <a:pos x="63" y="0"/>
                </a:cxn>
                <a:cxn ang="0">
                  <a:pos x="94" y="0"/>
                </a:cxn>
                <a:cxn ang="0">
                  <a:pos x="115" y="33"/>
                </a:cxn>
              </a:cxnLst>
              <a:rect l="0" t="0" r="r" b="b"/>
              <a:pathLst>
                <a:path w="115" h="33">
                  <a:moveTo>
                    <a:pt x="0" y="33"/>
                  </a:moveTo>
                  <a:lnTo>
                    <a:pt x="32" y="0"/>
                  </a:lnTo>
                  <a:lnTo>
                    <a:pt x="63" y="0"/>
                  </a:lnTo>
                  <a:lnTo>
                    <a:pt x="94" y="0"/>
                  </a:lnTo>
                  <a:lnTo>
                    <a:pt x="115" y="33"/>
                  </a:lnTo>
                </a:path>
              </a:pathLst>
            </a:custGeom>
            <a:noFill/>
            <a:ln w="33338">
              <a:solidFill>
                <a:srgbClr val="FF9900"/>
              </a:solidFill>
              <a:prstDash val="solid"/>
              <a:round/>
              <a:headEnd/>
              <a:tailEnd/>
            </a:ln>
          </p:spPr>
          <p:txBody>
            <a:bodyPr/>
            <a:lstStyle/>
            <a:p>
              <a:endParaRPr lang="en-GB"/>
            </a:p>
          </p:txBody>
        </p:sp>
        <p:sp>
          <p:nvSpPr>
            <p:cNvPr id="99383" name="Freeform 55"/>
            <p:cNvSpPr>
              <a:spLocks/>
            </p:cNvSpPr>
            <p:nvPr/>
          </p:nvSpPr>
          <p:spPr bwMode="auto">
            <a:xfrm>
              <a:off x="2933" y="1180"/>
              <a:ext cx="114" cy="389"/>
            </a:xfrm>
            <a:custGeom>
              <a:avLst/>
              <a:gdLst/>
              <a:ahLst/>
              <a:cxnLst>
                <a:cxn ang="0">
                  <a:pos x="0" y="0"/>
                </a:cxn>
                <a:cxn ang="0">
                  <a:pos x="10" y="33"/>
                </a:cxn>
                <a:cxn ang="0">
                  <a:pos x="31" y="78"/>
                </a:cxn>
                <a:cxn ang="0">
                  <a:pos x="52" y="178"/>
                </a:cxn>
                <a:cxn ang="0">
                  <a:pos x="83" y="289"/>
                </a:cxn>
                <a:cxn ang="0">
                  <a:pos x="104" y="345"/>
                </a:cxn>
                <a:cxn ang="0">
                  <a:pos x="114" y="389"/>
                </a:cxn>
              </a:cxnLst>
              <a:rect l="0" t="0" r="r" b="b"/>
              <a:pathLst>
                <a:path w="114" h="389">
                  <a:moveTo>
                    <a:pt x="0" y="0"/>
                  </a:moveTo>
                  <a:lnTo>
                    <a:pt x="10" y="33"/>
                  </a:lnTo>
                  <a:lnTo>
                    <a:pt x="31" y="78"/>
                  </a:lnTo>
                  <a:lnTo>
                    <a:pt x="52" y="178"/>
                  </a:lnTo>
                  <a:lnTo>
                    <a:pt x="83" y="289"/>
                  </a:lnTo>
                  <a:lnTo>
                    <a:pt x="104" y="345"/>
                  </a:lnTo>
                  <a:lnTo>
                    <a:pt x="114" y="389"/>
                  </a:lnTo>
                </a:path>
              </a:pathLst>
            </a:custGeom>
            <a:noFill/>
            <a:ln w="33338">
              <a:solidFill>
                <a:srgbClr val="FF9900"/>
              </a:solidFill>
              <a:prstDash val="solid"/>
              <a:round/>
              <a:headEnd/>
              <a:tailEnd/>
            </a:ln>
          </p:spPr>
          <p:txBody>
            <a:bodyPr/>
            <a:lstStyle/>
            <a:p>
              <a:endParaRPr lang="en-GB"/>
            </a:p>
          </p:txBody>
        </p:sp>
        <p:sp>
          <p:nvSpPr>
            <p:cNvPr id="99384" name="Freeform 56"/>
            <p:cNvSpPr>
              <a:spLocks/>
            </p:cNvSpPr>
            <p:nvPr/>
          </p:nvSpPr>
          <p:spPr bwMode="auto">
            <a:xfrm>
              <a:off x="3047" y="1569"/>
              <a:ext cx="115" cy="267"/>
            </a:xfrm>
            <a:custGeom>
              <a:avLst/>
              <a:gdLst/>
              <a:ahLst/>
              <a:cxnLst>
                <a:cxn ang="0">
                  <a:pos x="0" y="0"/>
                </a:cxn>
                <a:cxn ang="0">
                  <a:pos x="31" y="78"/>
                </a:cxn>
                <a:cxn ang="0">
                  <a:pos x="52" y="145"/>
                </a:cxn>
                <a:cxn ang="0">
                  <a:pos x="115" y="267"/>
                </a:cxn>
              </a:cxnLst>
              <a:rect l="0" t="0" r="r" b="b"/>
              <a:pathLst>
                <a:path w="115" h="267">
                  <a:moveTo>
                    <a:pt x="0" y="0"/>
                  </a:moveTo>
                  <a:lnTo>
                    <a:pt x="31" y="78"/>
                  </a:lnTo>
                  <a:lnTo>
                    <a:pt x="52" y="145"/>
                  </a:lnTo>
                  <a:lnTo>
                    <a:pt x="115" y="267"/>
                  </a:lnTo>
                </a:path>
              </a:pathLst>
            </a:custGeom>
            <a:noFill/>
            <a:ln w="33338">
              <a:solidFill>
                <a:srgbClr val="FF9900"/>
              </a:solidFill>
              <a:prstDash val="solid"/>
              <a:round/>
              <a:headEnd/>
              <a:tailEnd/>
            </a:ln>
          </p:spPr>
          <p:txBody>
            <a:bodyPr/>
            <a:lstStyle/>
            <a:p>
              <a:endParaRPr lang="en-GB"/>
            </a:p>
          </p:txBody>
        </p:sp>
        <p:sp>
          <p:nvSpPr>
            <p:cNvPr id="99385" name="Freeform 57"/>
            <p:cNvSpPr>
              <a:spLocks/>
            </p:cNvSpPr>
            <p:nvPr/>
          </p:nvSpPr>
          <p:spPr bwMode="auto">
            <a:xfrm>
              <a:off x="3162" y="1836"/>
              <a:ext cx="156" cy="178"/>
            </a:xfrm>
            <a:custGeom>
              <a:avLst/>
              <a:gdLst/>
              <a:ahLst/>
              <a:cxnLst>
                <a:cxn ang="0">
                  <a:pos x="0" y="0"/>
                </a:cxn>
                <a:cxn ang="0">
                  <a:pos x="72" y="100"/>
                </a:cxn>
                <a:cxn ang="0">
                  <a:pos x="156" y="178"/>
                </a:cxn>
              </a:cxnLst>
              <a:rect l="0" t="0" r="r" b="b"/>
              <a:pathLst>
                <a:path w="156" h="178">
                  <a:moveTo>
                    <a:pt x="0" y="0"/>
                  </a:moveTo>
                  <a:lnTo>
                    <a:pt x="72" y="100"/>
                  </a:lnTo>
                  <a:lnTo>
                    <a:pt x="156" y="178"/>
                  </a:lnTo>
                </a:path>
              </a:pathLst>
            </a:custGeom>
            <a:noFill/>
            <a:ln w="33338">
              <a:solidFill>
                <a:srgbClr val="FF9900"/>
              </a:solidFill>
              <a:prstDash val="solid"/>
              <a:round/>
              <a:headEnd/>
              <a:tailEnd/>
            </a:ln>
          </p:spPr>
          <p:txBody>
            <a:bodyPr/>
            <a:lstStyle/>
            <a:p>
              <a:endParaRPr lang="en-GB"/>
            </a:p>
          </p:txBody>
        </p:sp>
        <p:sp>
          <p:nvSpPr>
            <p:cNvPr id="99386" name="Freeform 58"/>
            <p:cNvSpPr>
              <a:spLocks/>
            </p:cNvSpPr>
            <p:nvPr/>
          </p:nvSpPr>
          <p:spPr bwMode="auto">
            <a:xfrm>
              <a:off x="3318" y="2014"/>
              <a:ext cx="187" cy="77"/>
            </a:xfrm>
            <a:custGeom>
              <a:avLst/>
              <a:gdLst/>
              <a:ahLst/>
              <a:cxnLst>
                <a:cxn ang="0">
                  <a:pos x="0" y="0"/>
                </a:cxn>
                <a:cxn ang="0">
                  <a:pos x="41" y="22"/>
                </a:cxn>
                <a:cxn ang="0">
                  <a:pos x="93" y="44"/>
                </a:cxn>
                <a:cxn ang="0">
                  <a:pos x="187" y="77"/>
                </a:cxn>
              </a:cxnLst>
              <a:rect l="0" t="0" r="r" b="b"/>
              <a:pathLst>
                <a:path w="187" h="77">
                  <a:moveTo>
                    <a:pt x="0" y="0"/>
                  </a:moveTo>
                  <a:lnTo>
                    <a:pt x="41" y="22"/>
                  </a:lnTo>
                  <a:lnTo>
                    <a:pt x="93" y="44"/>
                  </a:lnTo>
                  <a:lnTo>
                    <a:pt x="187" y="77"/>
                  </a:lnTo>
                </a:path>
              </a:pathLst>
            </a:custGeom>
            <a:noFill/>
            <a:ln w="33338">
              <a:solidFill>
                <a:srgbClr val="FF9900"/>
              </a:solidFill>
              <a:prstDash val="solid"/>
              <a:round/>
              <a:headEnd/>
              <a:tailEnd/>
            </a:ln>
          </p:spPr>
          <p:txBody>
            <a:bodyPr/>
            <a:lstStyle/>
            <a:p>
              <a:endParaRPr lang="en-GB"/>
            </a:p>
          </p:txBody>
        </p:sp>
        <p:sp>
          <p:nvSpPr>
            <p:cNvPr id="99387" name="Freeform 59"/>
            <p:cNvSpPr>
              <a:spLocks/>
            </p:cNvSpPr>
            <p:nvPr/>
          </p:nvSpPr>
          <p:spPr bwMode="auto">
            <a:xfrm>
              <a:off x="2236" y="2014"/>
              <a:ext cx="114" cy="88"/>
            </a:xfrm>
            <a:custGeom>
              <a:avLst/>
              <a:gdLst/>
              <a:ahLst/>
              <a:cxnLst>
                <a:cxn ang="0">
                  <a:pos x="0" y="88"/>
                </a:cxn>
                <a:cxn ang="0">
                  <a:pos x="52" y="55"/>
                </a:cxn>
                <a:cxn ang="0">
                  <a:pos x="83" y="33"/>
                </a:cxn>
                <a:cxn ang="0">
                  <a:pos x="114" y="0"/>
                </a:cxn>
              </a:cxnLst>
              <a:rect l="0" t="0" r="r" b="b"/>
              <a:pathLst>
                <a:path w="114" h="88">
                  <a:moveTo>
                    <a:pt x="0" y="88"/>
                  </a:moveTo>
                  <a:lnTo>
                    <a:pt x="52" y="55"/>
                  </a:lnTo>
                  <a:lnTo>
                    <a:pt x="83" y="33"/>
                  </a:lnTo>
                  <a:lnTo>
                    <a:pt x="114" y="0"/>
                  </a:lnTo>
                </a:path>
              </a:pathLst>
            </a:custGeom>
            <a:noFill/>
            <a:ln w="49213">
              <a:solidFill>
                <a:srgbClr val="99CC00"/>
              </a:solidFill>
              <a:prstDash val="solid"/>
              <a:round/>
              <a:headEnd/>
              <a:tailEnd/>
            </a:ln>
          </p:spPr>
          <p:txBody>
            <a:bodyPr/>
            <a:lstStyle/>
            <a:p>
              <a:endParaRPr lang="en-GB"/>
            </a:p>
          </p:txBody>
        </p:sp>
        <p:sp>
          <p:nvSpPr>
            <p:cNvPr id="99388" name="Freeform 60"/>
            <p:cNvSpPr>
              <a:spLocks/>
            </p:cNvSpPr>
            <p:nvPr/>
          </p:nvSpPr>
          <p:spPr bwMode="auto">
            <a:xfrm>
              <a:off x="2350" y="1836"/>
              <a:ext cx="115" cy="178"/>
            </a:xfrm>
            <a:custGeom>
              <a:avLst/>
              <a:gdLst/>
              <a:ahLst/>
              <a:cxnLst>
                <a:cxn ang="0">
                  <a:pos x="0" y="178"/>
                </a:cxn>
                <a:cxn ang="0">
                  <a:pos x="52" y="100"/>
                </a:cxn>
                <a:cxn ang="0">
                  <a:pos x="115" y="0"/>
                </a:cxn>
              </a:cxnLst>
              <a:rect l="0" t="0" r="r" b="b"/>
              <a:pathLst>
                <a:path w="115" h="178">
                  <a:moveTo>
                    <a:pt x="0" y="178"/>
                  </a:moveTo>
                  <a:lnTo>
                    <a:pt x="52" y="100"/>
                  </a:lnTo>
                  <a:lnTo>
                    <a:pt x="115" y="0"/>
                  </a:lnTo>
                </a:path>
              </a:pathLst>
            </a:custGeom>
            <a:noFill/>
            <a:ln w="49213">
              <a:solidFill>
                <a:srgbClr val="99CC00"/>
              </a:solidFill>
              <a:prstDash val="solid"/>
              <a:round/>
              <a:headEnd/>
              <a:tailEnd/>
            </a:ln>
          </p:spPr>
          <p:txBody>
            <a:bodyPr/>
            <a:lstStyle/>
            <a:p>
              <a:endParaRPr lang="en-GB"/>
            </a:p>
          </p:txBody>
        </p:sp>
        <p:sp>
          <p:nvSpPr>
            <p:cNvPr id="99389" name="Freeform 61"/>
            <p:cNvSpPr>
              <a:spLocks/>
            </p:cNvSpPr>
            <p:nvPr/>
          </p:nvSpPr>
          <p:spPr bwMode="auto">
            <a:xfrm>
              <a:off x="2465" y="1569"/>
              <a:ext cx="114" cy="267"/>
            </a:xfrm>
            <a:custGeom>
              <a:avLst/>
              <a:gdLst/>
              <a:ahLst/>
              <a:cxnLst>
                <a:cxn ang="0">
                  <a:pos x="0" y="267"/>
                </a:cxn>
                <a:cxn ang="0">
                  <a:pos x="52" y="145"/>
                </a:cxn>
                <a:cxn ang="0">
                  <a:pos x="83" y="78"/>
                </a:cxn>
                <a:cxn ang="0">
                  <a:pos x="114" y="0"/>
                </a:cxn>
              </a:cxnLst>
              <a:rect l="0" t="0" r="r" b="b"/>
              <a:pathLst>
                <a:path w="114" h="267">
                  <a:moveTo>
                    <a:pt x="0" y="267"/>
                  </a:moveTo>
                  <a:lnTo>
                    <a:pt x="52" y="145"/>
                  </a:lnTo>
                  <a:lnTo>
                    <a:pt x="83" y="78"/>
                  </a:lnTo>
                  <a:lnTo>
                    <a:pt x="114" y="0"/>
                  </a:lnTo>
                </a:path>
              </a:pathLst>
            </a:custGeom>
            <a:noFill/>
            <a:ln w="49213">
              <a:solidFill>
                <a:srgbClr val="99CC00"/>
              </a:solidFill>
              <a:prstDash val="solid"/>
              <a:round/>
              <a:headEnd/>
              <a:tailEnd/>
            </a:ln>
          </p:spPr>
          <p:txBody>
            <a:bodyPr/>
            <a:lstStyle/>
            <a:p>
              <a:endParaRPr lang="en-GB"/>
            </a:p>
          </p:txBody>
        </p:sp>
        <p:sp>
          <p:nvSpPr>
            <p:cNvPr id="99390" name="Freeform 62"/>
            <p:cNvSpPr>
              <a:spLocks/>
            </p:cNvSpPr>
            <p:nvPr/>
          </p:nvSpPr>
          <p:spPr bwMode="auto">
            <a:xfrm>
              <a:off x="2579" y="1180"/>
              <a:ext cx="115" cy="389"/>
            </a:xfrm>
            <a:custGeom>
              <a:avLst/>
              <a:gdLst/>
              <a:ahLst/>
              <a:cxnLst>
                <a:cxn ang="0">
                  <a:pos x="0" y="389"/>
                </a:cxn>
                <a:cxn ang="0">
                  <a:pos x="11" y="345"/>
                </a:cxn>
                <a:cxn ang="0">
                  <a:pos x="31" y="289"/>
                </a:cxn>
                <a:cxn ang="0">
                  <a:pos x="52" y="178"/>
                </a:cxn>
                <a:cxn ang="0">
                  <a:pos x="83" y="78"/>
                </a:cxn>
                <a:cxn ang="0">
                  <a:pos x="104" y="33"/>
                </a:cxn>
                <a:cxn ang="0">
                  <a:pos x="115" y="0"/>
                </a:cxn>
              </a:cxnLst>
              <a:rect l="0" t="0" r="r" b="b"/>
              <a:pathLst>
                <a:path w="115" h="389">
                  <a:moveTo>
                    <a:pt x="0" y="389"/>
                  </a:moveTo>
                  <a:lnTo>
                    <a:pt x="11" y="345"/>
                  </a:lnTo>
                  <a:lnTo>
                    <a:pt x="31" y="289"/>
                  </a:lnTo>
                  <a:lnTo>
                    <a:pt x="52" y="178"/>
                  </a:lnTo>
                  <a:lnTo>
                    <a:pt x="83" y="78"/>
                  </a:lnTo>
                  <a:lnTo>
                    <a:pt x="104" y="33"/>
                  </a:lnTo>
                  <a:lnTo>
                    <a:pt x="115" y="0"/>
                  </a:lnTo>
                </a:path>
              </a:pathLst>
            </a:custGeom>
            <a:noFill/>
            <a:ln w="49213">
              <a:solidFill>
                <a:srgbClr val="99CC00"/>
              </a:solidFill>
              <a:prstDash val="solid"/>
              <a:round/>
              <a:headEnd/>
              <a:tailEnd/>
            </a:ln>
          </p:spPr>
          <p:txBody>
            <a:bodyPr/>
            <a:lstStyle/>
            <a:p>
              <a:endParaRPr lang="en-GB"/>
            </a:p>
          </p:txBody>
        </p:sp>
        <p:sp>
          <p:nvSpPr>
            <p:cNvPr id="99391" name="Freeform 63"/>
            <p:cNvSpPr>
              <a:spLocks/>
            </p:cNvSpPr>
            <p:nvPr/>
          </p:nvSpPr>
          <p:spPr bwMode="auto">
            <a:xfrm>
              <a:off x="2694" y="1136"/>
              <a:ext cx="124" cy="44"/>
            </a:xfrm>
            <a:custGeom>
              <a:avLst/>
              <a:gdLst/>
              <a:ahLst/>
              <a:cxnLst>
                <a:cxn ang="0">
                  <a:pos x="0" y="44"/>
                </a:cxn>
                <a:cxn ang="0">
                  <a:pos x="31" y="11"/>
                </a:cxn>
                <a:cxn ang="0">
                  <a:pos x="62" y="0"/>
                </a:cxn>
                <a:cxn ang="0">
                  <a:pos x="93" y="11"/>
                </a:cxn>
                <a:cxn ang="0">
                  <a:pos x="124" y="44"/>
                </a:cxn>
              </a:cxnLst>
              <a:rect l="0" t="0" r="r" b="b"/>
              <a:pathLst>
                <a:path w="124" h="44">
                  <a:moveTo>
                    <a:pt x="0" y="44"/>
                  </a:moveTo>
                  <a:lnTo>
                    <a:pt x="31" y="11"/>
                  </a:lnTo>
                  <a:lnTo>
                    <a:pt x="62" y="0"/>
                  </a:lnTo>
                  <a:lnTo>
                    <a:pt x="93" y="11"/>
                  </a:lnTo>
                  <a:lnTo>
                    <a:pt x="124" y="44"/>
                  </a:lnTo>
                </a:path>
              </a:pathLst>
            </a:custGeom>
            <a:noFill/>
            <a:ln w="49213">
              <a:solidFill>
                <a:srgbClr val="99CC00"/>
              </a:solidFill>
              <a:prstDash val="solid"/>
              <a:round/>
              <a:headEnd/>
              <a:tailEnd/>
            </a:ln>
          </p:spPr>
          <p:txBody>
            <a:bodyPr/>
            <a:lstStyle/>
            <a:p>
              <a:endParaRPr lang="en-GB"/>
            </a:p>
          </p:txBody>
        </p:sp>
        <p:sp>
          <p:nvSpPr>
            <p:cNvPr id="99392" name="Freeform 64"/>
            <p:cNvSpPr>
              <a:spLocks/>
            </p:cNvSpPr>
            <p:nvPr/>
          </p:nvSpPr>
          <p:spPr bwMode="auto">
            <a:xfrm>
              <a:off x="2818" y="1180"/>
              <a:ext cx="115" cy="389"/>
            </a:xfrm>
            <a:custGeom>
              <a:avLst/>
              <a:gdLst/>
              <a:ahLst/>
              <a:cxnLst>
                <a:cxn ang="0">
                  <a:pos x="0" y="0"/>
                </a:cxn>
                <a:cxn ang="0">
                  <a:pos x="11" y="33"/>
                </a:cxn>
                <a:cxn ang="0">
                  <a:pos x="32" y="78"/>
                </a:cxn>
                <a:cxn ang="0">
                  <a:pos x="63" y="178"/>
                </a:cxn>
                <a:cxn ang="0">
                  <a:pos x="84" y="289"/>
                </a:cxn>
                <a:cxn ang="0">
                  <a:pos x="104" y="345"/>
                </a:cxn>
                <a:cxn ang="0">
                  <a:pos x="115" y="389"/>
                </a:cxn>
              </a:cxnLst>
              <a:rect l="0" t="0" r="r" b="b"/>
              <a:pathLst>
                <a:path w="115" h="389">
                  <a:moveTo>
                    <a:pt x="0" y="0"/>
                  </a:moveTo>
                  <a:lnTo>
                    <a:pt x="11" y="33"/>
                  </a:lnTo>
                  <a:lnTo>
                    <a:pt x="32" y="78"/>
                  </a:lnTo>
                  <a:lnTo>
                    <a:pt x="63" y="178"/>
                  </a:lnTo>
                  <a:lnTo>
                    <a:pt x="84" y="289"/>
                  </a:lnTo>
                  <a:lnTo>
                    <a:pt x="104" y="345"/>
                  </a:lnTo>
                  <a:lnTo>
                    <a:pt x="115" y="389"/>
                  </a:lnTo>
                </a:path>
              </a:pathLst>
            </a:custGeom>
            <a:noFill/>
            <a:ln w="49213">
              <a:solidFill>
                <a:srgbClr val="99CC00"/>
              </a:solidFill>
              <a:prstDash val="solid"/>
              <a:round/>
              <a:headEnd/>
              <a:tailEnd/>
            </a:ln>
          </p:spPr>
          <p:txBody>
            <a:bodyPr/>
            <a:lstStyle/>
            <a:p>
              <a:endParaRPr lang="en-GB"/>
            </a:p>
          </p:txBody>
        </p:sp>
        <p:sp>
          <p:nvSpPr>
            <p:cNvPr id="99393" name="Freeform 65"/>
            <p:cNvSpPr>
              <a:spLocks/>
            </p:cNvSpPr>
            <p:nvPr/>
          </p:nvSpPr>
          <p:spPr bwMode="auto">
            <a:xfrm>
              <a:off x="2933" y="1569"/>
              <a:ext cx="114" cy="267"/>
            </a:xfrm>
            <a:custGeom>
              <a:avLst/>
              <a:gdLst/>
              <a:ahLst/>
              <a:cxnLst>
                <a:cxn ang="0">
                  <a:pos x="0" y="0"/>
                </a:cxn>
                <a:cxn ang="0">
                  <a:pos x="31" y="78"/>
                </a:cxn>
                <a:cxn ang="0">
                  <a:pos x="52" y="145"/>
                </a:cxn>
                <a:cxn ang="0">
                  <a:pos x="114" y="267"/>
                </a:cxn>
              </a:cxnLst>
              <a:rect l="0" t="0" r="r" b="b"/>
              <a:pathLst>
                <a:path w="114" h="267">
                  <a:moveTo>
                    <a:pt x="0" y="0"/>
                  </a:moveTo>
                  <a:lnTo>
                    <a:pt x="31" y="78"/>
                  </a:lnTo>
                  <a:lnTo>
                    <a:pt x="52" y="145"/>
                  </a:lnTo>
                  <a:lnTo>
                    <a:pt x="114" y="267"/>
                  </a:lnTo>
                </a:path>
              </a:pathLst>
            </a:custGeom>
            <a:noFill/>
            <a:ln w="49213">
              <a:solidFill>
                <a:srgbClr val="99CC00"/>
              </a:solidFill>
              <a:prstDash val="solid"/>
              <a:round/>
              <a:headEnd/>
              <a:tailEnd/>
            </a:ln>
          </p:spPr>
          <p:txBody>
            <a:bodyPr/>
            <a:lstStyle/>
            <a:p>
              <a:endParaRPr lang="en-GB"/>
            </a:p>
          </p:txBody>
        </p:sp>
        <p:sp>
          <p:nvSpPr>
            <p:cNvPr id="99394" name="Freeform 66"/>
            <p:cNvSpPr>
              <a:spLocks/>
            </p:cNvSpPr>
            <p:nvPr/>
          </p:nvSpPr>
          <p:spPr bwMode="auto">
            <a:xfrm>
              <a:off x="3047" y="1836"/>
              <a:ext cx="115" cy="178"/>
            </a:xfrm>
            <a:custGeom>
              <a:avLst/>
              <a:gdLst/>
              <a:ahLst/>
              <a:cxnLst>
                <a:cxn ang="0">
                  <a:pos x="0" y="0"/>
                </a:cxn>
                <a:cxn ang="0">
                  <a:pos x="52" y="100"/>
                </a:cxn>
                <a:cxn ang="0">
                  <a:pos x="115" y="178"/>
                </a:cxn>
              </a:cxnLst>
              <a:rect l="0" t="0" r="r" b="b"/>
              <a:pathLst>
                <a:path w="115" h="178">
                  <a:moveTo>
                    <a:pt x="0" y="0"/>
                  </a:moveTo>
                  <a:lnTo>
                    <a:pt x="52" y="100"/>
                  </a:lnTo>
                  <a:lnTo>
                    <a:pt x="115" y="178"/>
                  </a:lnTo>
                </a:path>
              </a:pathLst>
            </a:custGeom>
            <a:noFill/>
            <a:ln w="49213">
              <a:solidFill>
                <a:srgbClr val="99CC00"/>
              </a:solidFill>
              <a:prstDash val="solid"/>
              <a:round/>
              <a:headEnd/>
              <a:tailEnd/>
            </a:ln>
          </p:spPr>
          <p:txBody>
            <a:bodyPr/>
            <a:lstStyle/>
            <a:p>
              <a:endParaRPr lang="en-GB"/>
            </a:p>
          </p:txBody>
        </p:sp>
        <p:sp>
          <p:nvSpPr>
            <p:cNvPr id="99395" name="Freeform 67"/>
            <p:cNvSpPr>
              <a:spLocks/>
            </p:cNvSpPr>
            <p:nvPr/>
          </p:nvSpPr>
          <p:spPr bwMode="auto">
            <a:xfrm>
              <a:off x="3162" y="2014"/>
              <a:ext cx="156" cy="77"/>
            </a:xfrm>
            <a:custGeom>
              <a:avLst/>
              <a:gdLst/>
              <a:ahLst/>
              <a:cxnLst>
                <a:cxn ang="0">
                  <a:pos x="0" y="0"/>
                </a:cxn>
                <a:cxn ang="0">
                  <a:pos x="31" y="22"/>
                </a:cxn>
                <a:cxn ang="0">
                  <a:pos x="72" y="44"/>
                </a:cxn>
                <a:cxn ang="0">
                  <a:pos x="156" y="77"/>
                </a:cxn>
              </a:cxnLst>
              <a:rect l="0" t="0" r="r" b="b"/>
              <a:pathLst>
                <a:path w="156" h="77">
                  <a:moveTo>
                    <a:pt x="0" y="0"/>
                  </a:moveTo>
                  <a:lnTo>
                    <a:pt x="31" y="22"/>
                  </a:lnTo>
                  <a:lnTo>
                    <a:pt x="72" y="44"/>
                  </a:lnTo>
                  <a:lnTo>
                    <a:pt x="156" y="77"/>
                  </a:lnTo>
                </a:path>
              </a:pathLst>
            </a:custGeom>
            <a:noFill/>
            <a:ln w="49213">
              <a:solidFill>
                <a:srgbClr val="99CC00"/>
              </a:solidFill>
              <a:prstDash val="solid"/>
              <a:round/>
              <a:headEnd/>
              <a:tailEnd/>
            </a:ln>
          </p:spPr>
          <p:txBody>
            <a:bodyPr/>
            <a:lstStyle/>
            <a:p>
              <a:endParaRPr lang="en-GB"/>
            </a:p>
          </p:txBody>
        </p:sp>
        <p:sp>
          <p:nvSpPr>
            <p:cNvPr id="99396" name="Rectangle 68"/>
            <p:cNvSpPr>
              <a:spLocks noChangeArrowheads="1"/>
            </p:cNvSpPr>
            <p:nvPr/>
          </p:nvSpPr>
          <p:spPr bwMode="auto">
            <a:xfrm>
              <a:off x="2579" y="2191"/>
              <a:ext cx="655" cy="200"/>
            </a:xfrm>
            <a:prstGeom prst="rect">
              <a:avLst/>
            </a:prstGeom>
            <a:noFill/>
            <a:ln w="9525">
              <a:noFill/>
              <a:miter lim="800000"/>
              <a:headEnd/>
              <a:tailEnd/>
            </a:ln>
          </p:spPr>
          <p:txBody>
            <a:bodyPr wrap="none" lIns="0" tIns="0" rIns="0" bIns="0">
              <a:spAutoFit/>
            </a:bodyPr>
            <a:lstStyle/>
            <a:p>
              <a:pPr eaLnBrk="1" hangingPunct="1"/>
              <a:r>
                <a:rPr lang="en-US" sz="1500">
                  <a:solidFill>
                    <a:srgbClr val="000000"/>
                  </a:solidFill>
                  <a:latin typeface="Arial" pitchFamily="34" charset="0"/>
                </a:rPr>
                <a:t>Risk factor</a:t>
              </a:r>
              <a:endParaRPr lang="en-US" sz="2400">
                <a:latin typeface="Times New Roman" pitchFamily="18" charset="0"/>
              </a:endParaRPr>
            </a:p>
          </p:txBody>
        </p:sp>
        <p:sp>
          <p:nvSpPr>
            <p:cNvPr id="99397" name="Rectangle 69"/>
            <p:cNvSpPr>
              <a:spLocks noChangeArrowheads="1"/>
            </p:cNvSpPr>
            <p:nvPr/>
          </p:nvSpPr>
          <p:spPr bwMode="auto">
            <a:xfrm rot="16200000">
              <a:off x="1347" y="1352"/>
              <a:ext cx="1144" cy="200"/>
            </a:xfrm>
            <a:prstGeom prst="rect">
              <a:avLst/>
            </a:prstGeom>
            <a:noFill/>
            <a:ln w="9525">
              <a:noFill/>
              <a:miter lim="800000"/>
              <a:headEnd/>
              <a:tailEnd/>
            </a:ln>
          </p:spPr>
          <p:txBody>
            <a:bodyPr wrap="none" lIns="0" tIns="0" rIns="0" bIns="0">
              <a:spAutoFit/>
            </a:bodyPr>
            <a:lstStyle/>
            <a:p>
              <a:pPr eaLnBrk="1" hangingPunct="1"/>
              <a:r>
                <a:rPr lang="en-US" sz="1500">
                  <a:solidFill>
                    <a:srgbClr val="000000"/>
                  </a:solidFill>
                  <a:latin typeface="Arial" pitchFamily="34" charset="0"/>
                </a:rPr>
                <a:t>Distribution density</a:t>
              </a:r>
              <a:endParaRPr lang="en-US" sz="2400">
                <a:latin typeface="Times New Roman" pitchFamily="18" charset="0"/>
              </a:endParaRPr>
            </a:p>
          </p:txBody>
        </p:sp>
      </p:grpSp>
      <p:grpSp>
        <p:nvGrpSpPr>
          <p:cNvPr id="4" name="Group 70"/>
          <p:cNvGrpSpPr>
            <a:grpSpLocks/>
          </p:cNvGrpSpPr>
          <p:nvPr/>
        </p:nvGrpSpPr>
        <p:grpSpPr bwMode="auto">
          <a:xfrm>
            <a:off x="2895600" y="4300538"/>
            <a:ext cx="2787650" cy="2506662"/>
            <a:chOff x="1824" y="2709"/>
            <a:chExt cx="1756" cy="1579"/>
          </a:xfrm>
        </p:grpSpPr>
        <p:sp>
          <p:nvSpPr>
            <p:cNvPr id="99399" name="Rectangle 71"/>
            <p:cNvSpPr>
              <a:spLocks noChangeArrowheads="1"/>
            </p:cNvSpPr>
            <p:nvPr/>
          </p:nvSpPr>
          <p:spPr bwMode="auto">
            <a:xfrm>
              <a:off x="1824" y="2709"/>
              <a:ext cx="1756" cy="1579"/>
            </a:xfrm>
            <a:prstGeom prst="rect">
              <a:avLst/>
            </a:prstGeom>
            <a:solidFill>
              <a:srgbClr val="FFFFFF"/>
            </a:solidFill>
            <a:ln w="9525">
              <a:noFill/>
              <a:miter lim="800000"/>
              <a:headEnd/>
              <a:tailEnd/>
            </a:ln>
          </p:spPr>
          <p:txBody>
            <a:bodyPr/>
            <a:lstStyle/>
            <a:p>
              <a:endParaRPr lang="en-GB"/>
            </a:p>
          </p:txBody>
        </p:sp>
        <p:sp>
          <p:nvSpPr>
            <p:cNvPr id="99400" name="Rectangle 72"/>
            <p:cNvSpPr>
              <a:spLocks noChangeArrowheads="1"/>
            </p:cNvSpPr>
            <p:nvPr/>
          </p:nvSpPr>
          <p:spPr bwMode="auto">
            <a:xfrm>
              <a:off x="2128" y="2709"/>
              <a:ext cx="1374" cy="1220"/>
            </a:xfrm>
            <a:prstGeom prst="rect">
              <a:avLst/>
            </a:prstGeom>
            <a:noFill/>
            <a:ln w="9525">
              <a:noFill/>
              <a:miter lim="800000"/>
              <a:headEnd/>
              <a:tailEnd/>
            </a:ln>
          </p:spPr>
          <p:txBody>
            <a:bodyPr/>
            <a:lstStyle/>
            <a:p>
              <a:endParaRPr lang="en-GB"/>
            </a:p>
          </p:txBody>
        </p:sp>
        <p:sp>
          <p:nvSpPr>
            <p:cNvPr id="99401" name="Rectangle 73"/>
            <p:cNvSpPr>
              <a:spLocks noChangeArrowheads="1"/>
            </p:cNvSpPr>
            <p:nvPr/>
          </p:nvSpPr>
          <p:spPr bwMode="auto">
            <a:xfrm>
              <a:off x="2128" y="2709"/>
              <a:ext cx="1374" cy="1220"/>
            </a:xfrm>
            <a:prstGeom prst="rect">
              <a:avLst/>
            </a:prstGeom>
            <a:noFill/>
            <a:ln w="15875">
              <a:solidFill>
                <a:srgbClr val="808080"/>
              </a:solidFill>
              <a:miter lim="800000"/>
              <a:headEnd/>
              <a:tailEnd/>
            </a:ln>
          </p:spPr>
          <p:txBody>
            <a:bodyPr/>
            <a:lstStyle/>
            <a:p>
              <a:endParaRPr lang="en-GB"/>
            </a:p>
          </p:txBody>
        </p:sp>
        <p:sp>
          <p:nvSpPr>
            <p:cNvPr id="99402" name="Line 74"/>
            <p:cNvSpPr>
              <a:spLocks noChangeShapeType="1"/>
            </p:cNvSpPr>
            <p:nvPr/>
          </p:nvSpPr>
          <p:spPr bwMode="auto">
            <a:xfrm>
              <a:off x="2128" y="2709"/>
              <a:ext cx="1" cy="1220"/>
            </a:xfrm>
            <a:prstGeom prst="line">
              <a:avLst/>
            </a:prstGeom>
            <a:noFill/>
            <a:ln w="0">
              <a:solidFill>
                <a:srgbClr val="000000"/>
              </a:solidFill>
              <a:round/>
              <a:headEnd/>
              <a:tailEnd/>
            </a:ln>
          </p:spPr>
          <p:txBody>
            <a:bodyPr/>
            <a:lstStyle/>
            <a:p>
              <a:endParaRPr lang="en-GB"/>
            </a:p>
          </p:txBody>
        </p:sp>
        <p:sp>
          <p:nvSpPr>
            <p:cNvPr id="99403" name="Line 75"/>
            <p:cNvSpPr>
              <a:spLocks noChangeShapeType="1"/>
            </p:cNvSpPr>
            <p:nvPr/>
          </p:nvSpPr>
          <p:spPr bwMode="auto">
            <a:xfrm>
              <a:off x="2099" y="3929"/>
              <a:ext cx="29" cy="1"/>
            </a:xfrm>
            <a:prstGeom prst="line">
              <a:avLst/>
            </a:prstGeom>
            <a:noFill/>
            <a:ln w="0">
              <a:solidFill>
                <a:srgbClr val="000000"/>
              </a:solidFill>
              <a:round/>
              <a:headEnd/>
              <a:tailEnd/>
            </a:ln>
          </p:spPr>
          <p:txBody>
            <a:bodyPr/>
            <a:lstStyle/>
            <a:p>
              <a:endParaRPr lang="en-GB"/>
            </a:p>
          </p:txBody>
        </p:sp>
        <p:sp>
          <p:nvSpPr>
            <p:cNvPr id="99404" name="Line 76"/>
            <p:cNvSpPr>
              <a:spLocks noChangeShapeType="1"/>
            </p:cNvSpPr>
            <p:nvPr/>
          </p:nvSpPr>
          <p:spPr bwMode="auto">
            <a:xfrm>
              <a:off x="2099" y="3622"/>
              <a:ext cx="29" cy="1"/>
            </a:xfrm>
            <a:prstGeom prst="line">
              <a:avLst/>
            </a:prstGeom>
            <a:noFill/>
            <a:ln w="0">
              <a:solidFill>
                <a:srgbClr val="000000"/>
              </a:solidFill>
              <a:round/>
              <a:headEnd/>
              <a:tailEnd/>
            </a:ln>
          </p:spPr>
          <p:txBody>
            <a:bodyPr/>
            <a:lstStyle/>
            <a:p>
              <a:endParaRPr lang="en-GB"/>
            </a:p>
          </p:txBody>
        </p:sp>
        <p:sp>
          <p:nvSpPr>
            <p:cNvPr id="99405" name="Line 77"/>
            <p:cNvSpPr>
              <a:spLocks noChangeShapeType="1"/>
            </p:cNvSpPr>
            <p:nvPr/>
          </p:nvSpPr>
          <p:spPr bwMode="auto">
            <a:xfrm>
              <a:off x="2099" y="3325"/>
              <a:ext cx="29" cy="1"/>
            </a:xfrm>
            <a:prstGeom prst="line">
              <a:avLst/>
            </a:prstGeom>
            <a:noFill/>
            <a:ln w="0">
              <a:solidFill>
                <a:srgbClr val="000000"/>
              </a:solidFill>
              <a:round/>
              <a:headEnd/>
              <a:tailEnd/>
            </a:ln>
          </p:spPr>
          <p:txBody>
            <a:bodyPr/>
            <a:lstStyle/>
            <a:p>
              <a:endParaRPr lang="en-GB"/>
            </a:p>
          </p:txBody>
        </p:sp>
        <p:sp>
          <p:nvSpPr>
            <p:cNvPr id="99406" name="Line 78"/>
            <p:cNvSpPr>
              <a:spLocks noChangeShapeType="1"/>
            </p:cNvSpPr>
            <p:nvPr/>
          </p:nvSpPr>
          <p:spPr bwMode="auto">
            <a:xfrm>
              <a:off x="2099" y="3017"/>
              <a:ext cx="29" cy="1"/>
            </a:xfrm>
            <a:prstGeom prst="line">
              <a:avLst/>
            </a:prstGeom>
            <a:noFill/>
            <a:ln w="0">
              <a:solidFill>
                <a:srgbClr val="000000"/>
              </a:solidFill>
              <a:round/>
              <a:headEnd/>
              <a:tailEnd/>
            </a:ln>
          </p:spPr>
          <p:txBody>
            <a:bodyPr/>
            <a:lstStyle/>
            <a:p>
              <a:endParaRPr lang="en-GB"/>
            </a:p>
          </p:txBody>
        </p:sp>
        <p:sp>
          <p:nvSpPr>
            <p:cNvPr id="99407" name="Line 79"/>
            <p:cNvSpPr>
              <a:spLocks noChangeShapeType="1"/>
            </p:cNvSpPr>
            <p:nvPr/>
          </p:nvSpPr>
          <p:spPr bwMode="auto">
            <a:xfrm>
              <a:off x="2099" y="2709"/>
              <a:ext cx="29" cy="1"/>
            </a:xfrm>
            <a:prstGeom prst="line">
              <a:avLst/>
            </a:prstGeom>
            <a:noFill/>
            <a:ln w="0">
              <a:solidFill>
                <a:srgbClr val="000000"/>
              </a:solidFill>
              <a:round/>
              <a:headEnd/>
              <a:tailEnd/>
            </a:ln>
          </p:spPr>
          <p:txBody>
            <a:bodyPr/>
            <a:lstStyle/>
            <a:p>
              <a:endParaRPr lang="en-GB"/>
            </a:p>
          </p:txBody>
        </p:sp>
        <p:sp>
          <p:nvSpPr>
            <p:cNvPr id="99408" name="Line 80"/>
            <p:cNvSpPr>
              <a:spLocks noChangeShapeType="1"/>
            </p:cNvSpPr>
            <p:nvPr/>
          </p:nvSpPr>
          <p:spPr bwMode="auto">
            <a:xfrm>
              <a:off x="2128" y="3929"/>
              <a:ext cx="1374" cy="1"/>
            </a:xfrm>
            <a:prstGeom prst="line">
              <a:avLst/>
            </a:prstGeom>
            <a:noFill/>
            <a:ln w="0">
              <a:solidFill>
                <a:srgbClr val="000000"/>
              </a:solidFill>
              <a:round/>
              <a:headEnd/>
              <a:tailEnd/>
            </a:ln>
          </p:spPr>
          <p:txBody>
            <a:bodyPr/>
            <a:lstStyle/>
            <a:p>
              <a:endParaRPr lang="en-GB"/>
            </a:p>
          </p:txBody>
        </p:sp>
        <p:sp>
          <p:nvSpPr>
            <p:cNvPr id="99409" name="Line 81"/>
            <p:cNvSpPr>
              <a:spLocks noChangeShapeType="1"/>
            </p:cNvSpPr>
            <p:nvPr/>
          </p:nvSpPr>
          <p:spPr bwMode="auto">
            <a:xfrm flipV="1">
              <a:off x="2128" y="3929"/>
              <a:ext cx="1" cy="21"/>
            </a:xfrm>
            <a:prstGeom prst="line">
              <a:avLst/>
            </a:prstGeom>
            <a:noFill/>
            <a:ln w="0">
              <a:solidFill>
                <a:srgbClr val="000000"/>
              </a:solidFill>
              <a:round/>
              <a:headEnd/>
              <a:tailEnd/>
            </a:ln>
          </p:spPr>
          <p:txBody>
            <a:bodyPr/>
            <a:lstStyle/>
            <a:p>
              <a:endParaRPr lang="en-GB"/>
            </a:p>
          </p:txBody>
        </p:sp>
        <p:sp>
          <p:nvSpPr>
            <p:cNvPr id="99410" name="Line 82"/>
            <p:cNvSpPr>
              <a:spLocks noChangeShapeType="1"/>
            </p:cNvSpPr>
            <p:nvPr/>
          </p:nvSpPr>
          <p:spPr bwMode="auto">
            <a:xfrm flipV="1">
              <a:off x="2354" y="3929"/>
              <a:ext cx="1" cy="21"/>
            </a:xfrm>
            <a:prstGeom prst="line">
              <a:avLst/>
            </a:prstGeom>
            <a:noFill/>
            <a:ln w="0">
              <a:solidFill>
                <a:srgbClr val="000000"/>
              </a:solidFill>
              <a:round/>
              <a:headEnd/>
              <a:tailEnd/>
            </a:ln>
          </p:spPr>
          <p:txBody>
            <a:bodyPr/>
            <a:lstStyle/>
            <a:p>
              <a:endParaRPr lang="en-GB"/>
            </a:p>
          </p:txBody>
        </p:sp>
        <p:sp>
          <p:nvSpPr>
            <p:cNvPr id="99411" name="Line 83"/>
            <p:cNvSpPr>
              <a:spLocks noChangeShapeType="1"/>
            </p:cNvSpPr>
            <p:nvPr/>
          </p:nvSpPr>
          <p:spPr bwMode="auto">
            <a:xfrm flipV="1">
              <a:off x="2589" y="3929"/>
              <a:ext cx="1" cy="21"/>
            </a:xfrm>
            <a:prstGeom prst="line">
              <a:avLst/>
            </a:prstGeom>
            <a:noFill/>
            <a:ln w="0">
              <a:solidFill>
                <a:srgbClr val="000000"/>
              </a:solidFill>
              <a:round/>
              <a:headEnd/>
              <a:tailEnd/>
            </a:ln>
          </p:spPr>
          <p:txBody>
            <a:bodyPr/>
            <a:lstStyle/>
            <a:p>
              <a:endParaRPr lang="en-GB"/>
            </a:p>
          </p:txBody>
        </p:sp>
        <p:sp>
          <p:nvSpPr>
            <p:cNvPr id="99412" name="Line 84"/>
            <p:cNvSpPr>
              <a:spLocks noChangeShapeType="1"/>
            </p:cNvSpPr>
            <p:nvPr/>
          </p:nvSpPr>
          <p:spPr bwMode="auto">
            <a:xfrm flipV="1">
              <a:off x="2815" y="3929"/>
              <a:ext cx="1" cy="21"/>
            </a:xfrm>
            <a:prstGeom prst="line">
              <a:avLst/>
            </a:prstGeom>
            <a:noFill/>
            <a:ln w="0">
              <a:solidFill>
                <a:srgbClr val="000000"/>
              </a:solidFill>
              <a:round/>
              <a:headEnd/>
              <a:tailEnd/>
            </a:ln>
          </p:spPr>
          <p:txBody>
            <a:bodyPr/>
            <a:lstStyle/>
            <a:p>
              <a:endParaRPr lang="en-GB"/>
            </a:p>
          </p:txBody>
        </p:sp>
        <p:sp>
          <p:nvSpPr>
            <p:cNvPr id="99413" name="Line 85"/>
            <p:cNvSpPr>
              <a:spLocks noChangeShapeType="1"/>
            </p:cNvSpPr>
            <p:nvPr/>
          </p:nvSpPr>
          <p:spPr bwMode="auto">
            <a:xfrm flipV="1">
              <a:off x="3041" y="3929"/>
              <a:ext cx="1" cy="21"/>
            </a:xfrm>
            <a:prstGeom prst="line">
              <a:avLst/>
            </a:prstGeom>
            <a:noFill/>
            <a:ln w="0">
              <a:solidFill>
                <a:srgbClr val="000000"/>
              </a:solidFill>
              <a:round/>
              <a:headEnd/>
              <a:tailEnd/>
            </a:ln>
          </p:spPr>
          <p:txBody>
            <a:bodyPr/>
            <a:lstStyle/>
            <a:p>
              <a:endParaRPr lang="en-GB"/>
            </a:p>
          </p:txBody>
        </p:sp>
        <p:sp>
          <p:nvSpPr>
            <p:cNvPr id="99414" name="Line 86"/>
            <p:cNvSpPr>
              <a:spLocks noChangeShapeType="1"/>
            </p:cNvSpPr>
            <p:nvPr/>
          </p:nvSpPr>
          <p:spPr bwMode="auto">
            <a:xfrm flipV="1">
              <a:off x="3276" y="3929"/>
              <a:ext cx="1" cy="21"/>
            </a:xfrm>
            <a:prstGeom prst="line">
              <a:avLst/>
            </a:prstGeom>
            <a:noFill/>
            <a:ln w="0">
              <a:solidFill>
                <a:srgbClr val="000000"/>
              </a:solidFill>
              <a:round/>
              <a:headEnd/>
              <a:tailEnd/>
            </a:ln>
          </p:spPr>
          <p:txBody>
            <a:bodyPr/>
            <a:lstStyle/>
            <a:p>
              <a:endParaRPr lang="en-GB"/>
            </a:p>
          </p:txBody>
        </p:sp>
        <p:sp>
          <p:nvSpPr>
            <p:cNvPr id="99415" name="Line 87"/>
            <p:cNvSpPr>
              <a:spLocks noChangeShapeType="1"/>
            </p:cNvSpPr>
            <p:nvPr/>
          </p:nvSpPr>
          <p:spPr bwMode="auto">
            <a:xfrm flipV="1">
              <a:off x="3502" y="3929"/>
              <a:ext cx="1" cy="21"/>
            </a:xfrm>
            <a:prstGeom prst="line">
              <a:avLst/>
            </a:prstGeom>
            <a:noFill/>
            <a:ln w="0">
              <a:solidFill>
                <a:srgbClr val="000000"/>
              </a:solidFill>
              <a:round/>
              <a:headEnd/>
              <a:tailEnd/>
            </a:ln>
          </p:spPr>
          <p:txBody>
            <a:bodyPr/>
            <a:lstStyle/>
            <a:p>
              <a:endParaRPr lang="en-GB"/>
            </a:p>
          </p:txBody>
        </p:sp>
        <p:sp>
          <p:nvSpPr>
            <p:cNvPr id="99416" name="Freeform 88"/>
            <p:cNvSpPr>
              <a:spLocks/>
            </p:cNvSpPr>
            <p:nvPr/>
          </p:nvSpPr>
          <p:spPr bwMode="auto">
            <a:xfrm>
              <a:off x="2354" y="3827"/>
              <a:ext cx="118" cy="102"/>
            </a:xfrm>
            <a:custGeom>
              <a:avLst/>
              <a:gdLst/>
              <a:ahLst/>
              <a:cxnLst>
                <a:cxn ang="0">
                  <a:pos x="0" y="102"/>
                </a:cxn>
                <a:cxn ang="0">
                  <a:pos x="59" y="61"/>
                </a:cxn>
                <a:cxn ang="0">
                  <a:pos x="88" y="31"/>
                </a:cxn>
                <a:cxn ang="0">
                  <a:pos x="118" y="0"/>
                </a:cxn>
              </a:cxnLst>
              <a:rect l="0" t="0" r="r" b="b"/>
              <a:pathLst>
                <a:path w="118" h="102">
                  <a:moveTo>
                    <a:pt x="0" y="102"/>
                  </a:moveTo>
                  <a:lnTo>
                    <a:pt x="59" y="61"/>
                  </a:lnTo>
                  <a:lnTo>
                    <a:pt x="88" y="31"/>
                  </a:lnTo>
                  <a:lnTo>
                    <a:pt x="118" y="0"/>
                  </a:lnTo>
                </a:path>
              </a:pathLst>
            </a:custGeom>
            <a:noFill/>
            <a:ln w="31750">
              <a:solidFill>
                <a:srgbClr val="FF9900"/>
              </a:solidFill>
              <a:prstDash val="solid"/>
              <a:round/>
              <a:headEnd/>
              <a:tailEnd/>
            </a:ln>
          </p:spPr>
          <p:txBody>
            <a:bodyPr/>
            <a:lstStyle/>
            <a:p>
              <a:endParaRPr lang="en-GB"/>
            </a:p>
          </p:txBody>
        </p:sp>
        <p:sp>
          <p:nvSpPr>
            <p:cNvPr id="99417" name="Freeform 89"/>
            <p:cNvSpPr>
              <a:spLocks/>
            </p:cNvSpPr>
            <p:nvPr/>
          </p:nvSpPr>
          <p:spPr bwMode="auto">
            <a:xfrm>
              <a:off x="2472" y="3622"/>
              <a:ext cx="117" cy="205"/>
            </a:xfrm>
            <a:custGeom>
              <a:avLst/>
              <a:gdLst/>
              <a:ahLst/>
              <a:cxnLst>
                <a:cxn ang="0">
                  <a:pos x="0" y="205"/>
                </a:cxn>
                <a:cxn ang="0">
                  <a:pos x="59" y="113"/>
                </a:cxn>
                <a:cxn ang="0">
                  <a:pos x="117" y="0"/>
                </a:cxn>
              </a:cxnLst>
              <a:rect l="0" t="0" r="r" b="b"/>
              <a:pathLst>
                <a:path w="117" h="205">
                  <a:moveTo>
                    <a:pt x="0" y="205"/>
                  </a:moveTo>
                  <a:lnTo>
                    <a:pt x="59" y="113"/>
                  </a:lnTo>
                  <a:lnTo>
                    <a:pt x="117" y="0"/>
                  </a:lnTo>
                </a:path>
              </a:pathLst>
            </a:custGeom>
            <a:noFill/>
            <a:ln w="31750">
              <a:solidFill>
                <a:srgbClr val="FF9900"/>
              </a:solidFill>
              <a:prstDash val="solid"/>
              <a:round/>
              <a:headEnd/>
              <a:tailEnd/>
            </a:ln>
          </p:spPr>
          <p:txBody>
            <a:bodyPr/>
            <a:lstStyle/>
            <a:p>
              <a:endParaRPr lang="en-GB"/>
            </a:p>
          </p:txBody>
        </p:sp>
        <p:sp>
          <p:nvSpPr>
            <p:cNvPr id="99418" name="Freeform 90"/>
            <p:cNvSpPr>
              <a:spLocks/>
            </p:cNvSpPr>
            <p:nvPr/>
          </p:nvSpPr>
          <p:spPr bwMode="auto">
            <a:xfrm>
              <a:off x="2589" y="3325"/>
              <a:ext cx="108" cy="297"/>
            </a:xfrm>
            <a:custGeom>
              <a:avLst/>
              <a:gdLst/>
              <a:ahLst/>
              <a:cxnLst>
                <a:cxn ang="0">
                  <a:pos x="0" y="297"/>
                </a:cxn>
                <a:cxn ang="0">
                  <a:pos x="30" y="235"/>
                </a:cxn>
                <a:cxn ang="0">
                  <a:pos x="49" y="164"/>
                </a:cxn>
                <a:cxn ang="0">
                  <a:pos x="79" y="92"/>
                </a:cxn>
                <a:cxn ang="0">
                  <a:pos x="108" y="0"/>
                </a:cxn>
              </a:cxnLst>
              <a:rect l="0" t="0" r="r" b="b"/>
              <a:pathLst>
                <a:path w="108" h="297">
                  <a:moveTo>
                    <a:pt x="0" y="297"/>
                  </a:moveTo>
                  <a:lnTo>
                    <a:pt x="30" y="235"/>
                  </a:lnTo>
                  <a:lnTo>
                    <a:pt x="49" y="164"/>
                  </a:lnTo>
                  <a:lnTo>
                    <a:pt x="79" y="92"/>
                  </a:lnTo>
                  <a:lnTo>
                    <a:pt x="108" y="0"/>
                  </a:lnTo>
                </a:path>
              </a:pathLst>
            </a:custGeom>
            <a:noFill/>
            <a:ln w="31750">
              <a:solidFill>
                <a:srgbClr val="FF9900"/>
              </a:solidFill>
              <a:prstDash val="solid"/>
              <a:round/>
              <a:headEnd/>
              <a:tailEnd/>
            </a:ln>
          </p:spPr>
          <p:txBody>
            <a:bodyPr/>
            <a:lstStyle/>
            <a:p>
              <a:endParaRPr lang="en-GB"/>
            </a:p>
          </p:txBody>
        </p:sp>
        <p:sp>
          <p:nvSpPr>
            <p:cNvPr id="99419" name="Freeform 91"/>
            <p:cNvSpPr>
              <a:spLocks/>
            </p:cNvSpPr>
            <p:nvPr/>
          </p:nvSpPr>
          <p:spPr bwMode="auto">
            <a:xfrm>
              <a:off x="2697" y="2863"/>
              <a:ext cx="118" cy="462"/>
            </a:xfrm>
            <a:custGeom>
              <a:avLst/>
              <a:gdLst/>
              <a:ahLst/>
              <a:cxnLst>
                <a:cxn ang="0">
                  <a:pos x="0" y="462"/>
                </a:cxn>
                <a:cxn ang="0">
                  <a:pos x="10" y="410"/>
                </a:cxn>
                <a:cxn ang="0">
                  <a:pos x="30" y="349"/>
                </a:cxn>
                <a:cxn ang="0">
                  <a:pos x="59" y="215"/>
                </a:cxn>
                <a:cxn ang="0">
                  <a:pos x="69" y="144"/>
                </a:cxn>
                <a:cxn ang="0">
                  <a:pos x="89" y="82"/>
                </a:cxn>
                <a:cxn ang="0">
                  <a:pos x="98" y="41"/>
                </a:cxn>
                <a:cxn ang="0">
                  <a:pos x="118" y="0"/>
                </a:cxn>
              </a:cxnLst>
              <a:rect l="0" t="0" r="r" b="b"/>
              <a:pathLst>
                <a:path w="118" h="462">
                  <a:moveTo>
                    <a:pt x="0" y="462"/>
                  </a:moveTo>
                  <a:lnTo>
                    <a:pt x="10" y="410"/>
                  </a:lnTo>
                  <a:lnTo>
                    <a:pt x="30" y="349"/>
                  </a:lnTo>
                  <a:lnTo>
                    <a:pt x="59" y="215"/>
                  </a:lnTo>
                  <a:lnTo>
                    <a:pt x="69" y="144"/>
                  </a:lnTo>
                  <a:lnTo>
                    <a:pt x="89" y="82"/>
                  </a:lnTo>
                  <a:lnTo>
                    <a:pt x="98" y="41"/>
                  </a:lnTo>
                  <a:lnTo>
                    <a:pt x="118" y="0"/>
                  </a:lnTo>
                </a:path>
              </a:pathLst>
            </a:custGeom>
            <a:noFill/>
            <a:ln w="31750">
              <a:solidFill>
                <a:srgbClr val="FF9900"/>
              </a:solidFill>
              <a:prstDash val="solid"/>
              <a:round/>
              <a:headEnd/>
              <a:tailEnd/>
            </a:ln>
          </p:spPr>
          <p:txBody>
            <a:bodyPr/>
            <a:lstStyle/>
            <a:p>
              <a:endParaRPr lang="en-GB"/>
            </a:p>
          </p:txBody>
        </p:sp>
        <p:sp>
          <p:nvSpPr>
            <p:cNvPr id="99420" name="Freeform 92"/>
            <p:cNvSpPr>
              <a:spLocks/>
            </p:cNvSpPr>
            <p:nvPr/>
          </p:nvSpPr>
          <p:spPr bwMode="auto">
            <a:xfrm>
              <a:off x="2815" y="2822"/>
              <a:ext cx="118" cy="41"/>
            </a:xfrm>
            <a:custGeom>
              <a:avLst/>
              <a:gdLst/>
              <a:ahLst/>
              <a:cxnLst>
                <a:cxn ang="0">
                  <a:pos x="0" y="41"/>
                </a:cxn>
                <a:cxn ang="0">
                  <a:pos x="29" y="10"/>
                </a:cxn>
                <a:cxn ang="0">
                  <a:pos x="59" y="0"/>
                </a:cxn>
                <a:cxn ang="0">
                  <a:pos x="88" y="10"/>
                </a:cxn>
                <a:cxn ang="0">
                  <a:pos x="118" y="41"/>
                </a:cxn>
              </a:cxnLst>
              <a:rect l="0" t="0" r="r" b="b"/>
              <a:pathLst>
                <a:path w="118" h="41">
                  <a:moveTo>
                    <a:pt x="0" y="41"/>
                  </a:moveTo>
                  <a:lnTo>
                    <a:pt x="29" y="10"/>
                  </a:lnTo>
                  <a:lnTo>
                    <a:pt x="59" y="0"/>
                  </a:lnTo>
                  <a:lnTo>
                    <a:pt x="88" y="10"/>
                  </a:lnTo>
                  <a:lnTo>
                    <a:pt x="118" y="41"/>
                  </a:lnTo>
                </a:path>
              </a:pathLst>
            </a:custGeom>
            <a:noFill/>
            <a:ln w="31750">
              <a:solidFill>
                <a:srgbClr val="FF9900"/>
              </a:solidFill>
              <a:prstDash val="solid"/>
              <a:round/>
              <a:headEnd/>
              <a:tailEnd/>
            </a:ln>
          </p:spPr>
          <p:txBody>
            <a:bodyPr/>
            <a:lstStyle/>
            <a:p>
              <a:endParaRPr lang="en-GB"/>
            </a:p>
          </p:txBody>
        </p:sp>
        <p:sp>
          <p:nvSpPr>
            <p:cNvPr id="99421" name="Freeform 93"/>
            <p:cNvSpPr>
              <a:spLocks/>
            </p:cNvSpPr>
            <p:nvPr/>
          </p:nvSpPr>
          <p:spPr bwMode="auto">
            <a:xfrm>
              <a:off x="2933" y="2863"/>
              <a:ext cx="108" cy="462"/>
            </a:xfrm>
            <a:custGeom>
              <a:avLst/>
              <a:gdLst/>
              <a:ahLst/>
              <a:cxnLst>
                <a:cxn ang="0">
                  <a:pos x="0" y="0"/>
                </a:cxn>
                <a:cxn ang="0">
                  <a:pos x="10" y="41"/>
                </a:cxn>
                <a:cxn ang="0">
                  <a:pos x="29" y="92"/>
                </a:cxn>
                <a:cxn ang="0">
                  <a:pos x="39" y="154"/>
                </a:cxn>
                <a:cxn ang="0">
                  <a:pos x="59" y="226"/>
                </a:cxn>
                <a:cxn ang="0">
                  <a:pos x="68" y="298"/>
                </a:cxn>
                <a:cxn ang="0">
                  <a:pos x="88" y="359"/>
                </a:cxn>
                <a:cxn ang="0">
                  <a:pos x="98" y="421"/>
                </a:cxn>
                <a:cxn ang="0">
                  <a:pos x="108" y="462"/>
                </a:cxn>
              </a:cxnLst>
              <a:rect l="0" t="0" r="r" b="b"/>
              <a:pathLst>
                <a:path w="108" h="462">
                  <a:moveTo>
                    <a:pt x="0" y="0"/>
                  </a:moveTo>
                  <a:lnTo>
                    <a:pt x="10" y="41"/>
                  </a:lnTo>
                  <a:lnTo>
                    <a:pt x="29" y="92"/>
                  </a:lnTo>
                  <a:lnTo>
                    <a:pt x="39" y="154"/>
                  </a:lnTo>
                  <a:lnTo>
                    <a:pt x="59" y="226"/>
                  </a:lnTo>
                  <a:lnTo>
                    <a:pt x="68" y="298"/>
                  </a:lnTo>
                  <a:lnTo>
                    <a:pt x="88" y="359"/>
                  </a:lnTo>
                  <a:lnTo>
                    <a:pt x="98" y="421"/>
                  </a:lnTo>
                  <a:lnTo>
                    <a:pt x="108" y="462"/>
                  </a:lnTo>
                </a:path>
              </a:pathLst>
            </a:custGeom>
            <a:noFill/>
            <a:ln w="31750">
              <a:solidFill>
                <a:srgbClr val="FF9900"/>
              </a:solidFill>
              <a:prstDash val="solid"/>
              <a:round/>
              <a:headEnd/>
              <a:tailEnd/>
            </a:ln>
          </p:spPr>
          <p:txBody>
            <a:bodyPr/>
            <a:lstStyle/>
            <a:p>
              <a:endParaRPr lang="en-GB"/>
            </a:p>
          </p:txBody>
        </p:sp>
        <p:sp>
          <p:nvSpPr>
            <p:cNvPr id="99422" name="Freeform 94"/>
            <p:cNvSpPr>
              <a:spLocks/>
            </p:cNvSpPr>
            <p:nvPr/>
          </p:nvSpPr>
          <p:spPr bwMode="auto">
            <a:xfrm>
              <a:off x="3041" y="3325"/>
              <a:ext cx="49" cy="102"/>
            </a:xfrm>
            <a:custGeom>
              <a:avLst/>
              <a:gdLst/>
              <a:ahLst/>
              <a:cxnLst>
                <a:cxn ang="0">
                  <a:pos x="0" y="0"/>
                </a:cxn>
                <a:cxn ang="0">
                  <a:pos x="9" y="30"/>
                </a:cxn>
                <a:cxn ang="0">
                  <a:pos x="29" y="61"/>
                </a:cxn>
                <a:cxn ang="0">
                  <a:pos x="49" y="102"/>
                </a:cxn>
              </a:cxnLst>
              <a:rect l="0" t="0" r="r" b="b"/>
              <a:pathLst>
                <a:path w="49" h="102">
                  <a:moveTo>
                    <a:pt x="0" y="0"/>
                  </a:moveTo>
                  <a:lnTo>
                    <a:pt x="9" y="30"/>
                  </a:lnTo>
                  <a:lnTo>
                    <a:pt x="29" y="61"/>
                  </a:lnTo>
                  <a:lnTo>
                    <a:pt x="49" y="102"/>
                  </a:lnTo>
                </a:path>
              </a:pathLst>
            </a:custGeom>
            <a:noFill/>
            <a:ln w="31750">
              <a:solidFill>
                <a:srgbClr val="FF9900"/>
              </a:solidFill>
              <a:prstDash val="solid"/>
              <a:round/>
              <a:headEnd/>
              <a:tailEnd/>
            </a:ln>
          </p:spPr>
          <p:txBody>
            <a:bodyPr/>
            <a:lstStyle/>
            <a:p>
              <a:endParaRPr lang="en-GB"/>
            </a:p>
          </p:txBody>
        </p:sp>
        <p:sp>
          <p:nvSpPr>
            <p:cNvPr id="99423" name="Freeform 95"/>
            <p:cNvSpPr>
              <a:spLocks/>
            </p:cNvSpPr>
            <p:nvPr/>
          </p:nvSpPr>
          <p:spPr bwMode="auto">
            <a:xfrm>
              <a:off x="3090" y="3427"/>
              <a:ext cx="68" cy="195"/>
            </a:xfrm>
            <a:custGeom>
              <a:avLst/>
              <a:gdLst/>
              <a:ahLst/>
              <a:cxnLst>
                <a:cxn ang="0">
                  <a:pos x="0" y="0"/>
                </a:cxn>
                <a:cxn ang="0">
                  <a:pos x="9" y="41"/>
                </a:cxn>
                <a:cxn ang="0">
                  <a:pos x="29" y="92"/>
                </a:cxn>
                <a:cxn ang="0">
                  <a:pos x="49" y="144"/>
                </a:cxn>
                <a:cxn ang="0">
                  <a:pos x="68" y="195"/>
                </a:cxn>
              </a:cxnLst>
              <a:rect l="0" t="0" r="r" b="b"/>
              <a:pathLst>
                <a:path w="68" h="195">
                  <a:moveTo>
                    <a:pt x="0" y="0"/>
                  </a:moveTo>
                  <a:lnTo>
                    <a:pt x="9" y="41"/>
                  </a:lnTo>
                  <a:lnTo>
                    <a:pt x="29" y="92"/>
                  </a:lnTo>
                  <a:lnTo>
                    <a:pt x="49" y="144"/>
                  </a:lnTo>
                  <a:lnTo>
                    <a:pt x="68" y="195"/>
                  </a:lnTo>
                </a:path>
              </a:pathLst>
            </a:custGeom>
            <a:noFill/>
            <a:ln w="31750">
              <a:solidFill>
                <a:srgbClr val="FF9900"/>
              </a:solidFill>
              <a:prstDash val="solid"/>
              <a:round/>
              <a:headEnd/>
              <a:tailEnd/>
            </a:ln>
          </p:spPr>
          <p:txBody>
            <a:bodyPr/>
            <a:lstStyle/>
            <a:p>
              <a:endParaRPr lang="en-GB"/>
            </a:p>
          </p:txBody>
        </p:sp>
        <p:sp>
          <p:nvSpPr>
            <p:cNvPr id="99424" name="Freeform 96"/>
            <p:cNvSpPr>
              <a:spLocks/>
            </p:cNvSpPr>
            <p:nvPr/>
          </p:nvSpPr>
          <p:spPr bwMode="auto">
            <a:xfrm>
              <a:off x="3158" y="3622"/>
              <a:ext cx="118" cy="154"/>
            </a:xfrm>
            <a:custGeom>
              <a:avLst/>
              <a:gdLst/>
              <a:ahLst/>
              <a:cxnLst>
                <a:cxn ang="0">
                  <a:pos x="0" y="0"/>
                </a:cxn>
                <a:cxn ang="0">
                  <a:pos x="59" y="82"/>
                </a:cxn>
                <a:cxn ang="0">
                  <a:pos x="118" y="154"/>
                </a:cxn>
              </a:cxnLst>
              <a:rect l="0" t="0" r="r" b="b"/>
              <a:pathLst>
                <a:path w="118" h="154">
                  <a:moveTo>
                    <a:pt x="0" y="0"/>
                  </a:moveTo>
                  <a:lnTo>
                    <a:pt x="59" y="82"/>
                  </a:lnTo>
                  <a:lnTo>
                    <a:pt x="118" y="154"/>
                  </a:lnTo>
                </a:path>
              </a:pathLst>
            </a:custGeom>
            <a:noFill/>
            <a:ln w="31750">
              <a:solidFill>
                <a:srgbClr val="FF9900"/>
              </a:solidFill>
              <a:prstDash val="solid"/>
              <a:round/>
              <a:headEnd/>
              <a:tailEnd/>
            </a:ln>
          </p:spPr>
          <p:txBody>
            <a:bodyPr/>
            <a:lstStyle/>
            <a:p>
              <a:endParaRPr lang="en-GB"/>
            </a:p>
          </p:txBody>
        </p:sp>
        <p:sp>
          <p:nvSpPr>
            <p:cNvPr id="99425" name="Freeform 97"/>
            <p:cNvSpPr>
              <a:spLocks/>
            </p:cNvSpPr>
            <p:nvPr/>
          </p:nvSpPr>
          <p:spPr bwMode="auto">
            <a:xfrm>
              <a:off x="3276" y="3776"/>
              <a:ext cx="108" cy="92"/>
            </a:xfrm>
            <a:custGeom>
              <a:avLst/>
              <a:gdLst/>
              <a:ahLst/>
              <a:cxnLst>
                <a:cxn ang="0">
                  <a:pos x="0" y="0"/>
                </a:cxn>
                <a:cxn ang="0">
                  <a:pos x="49" y="51"/>
                </a:cxn>
                <a:cxn ang="0">
                  <a:pos x="108" y="92"/>
                </a:cxn>
              </a:cxnLst>
              <a:rect l="0" t="0" r="r" b="b"/>
              <a:pathLst>
                <a:path w="108" h="92">
                  <a:moveTo>
                    <a:pt x="0" y="0"/>
                  </a:moveTo>
                  <a:lnTo>
                    <a:pt x="49" y="51"/>
                  </a:lnTo>
                  <a:lnTo>
                    <a:pt x="108" y="92"/>
                  </a:lnTo>
                </a:path>
              </a:pathLst>
            </a:custGeom>
            <a:noFill/>
            <a:ln w="31750">
              <a:solidFill>
                <a:srgbClr val="FF9900"/>
              </a:solidFill>
              <a:prstDash val="solid"/>
              <a:round/>
              <a:headEnd/>
              <a:tailEnd/>
            </a:ln>
          </p:spPr>
          <p:txBody>
            <a:bodyPr/>
            <a:lstStyle/>
            <a:p>
              <a:endParaRPr lang="en-GB"/>
            </a:p>
          </p:txBody>
        </p:sp>
        <p:sp>
          <p:nvSpPr>
            <p:cNvPr id="99426" name="Freeform 98"/>
            <p:cNvSpPr>
              <a:spLocks/>
            </p:cNvSpPr>
            <p:nvPr/>
          </p:nvSpPr>
          <p:spPr bwMode="auto">
            <a:xfrm>
              <a:off x="3384" y="3868"/>
              <a:ext cx="118" cy="61"/>
            </a:xfrm>
            <a:custGeom>
              <a:avLst/>
              <a:gdLst/>
              <a:ahLst/>
              <a:cxnLst>
                <a:cxn ang="0">
                  <a:pos x="0" y="0"/>
                </a:cxn>
                <a:cxn ang="0">
                  <a:pos x="59" y="31"/>
                </a:cxn>
                <a:cxn ang="0">
                  <a:pos x="118" y="61"/>
                </a:cxn>
              </a:cxnLst>
              <a:rect l="0" t="0" r="r" b="b"/>
              <a:pathLst>
                <a:path w="118" h="61">
                  <a:moveTo>
                    <a:pt x="0" y="0"/>
                  </a:moveTo>
                  <a:lnTo>
                    <a:pt x="59" y="31"/>
                  </a:lnTo>
                  <a:lnTo>
                    <a:pt x="118" y="61"/>
                  </a:lnTo>
                </a:path>
              </a:pathLst>
            </a:custGeom>
            <a:noFill/>
            <a:ln w="31750">
              <a:solidFill>
                <a:srgbClr val="FF9900"/>
              </a:solidFill>
              <a:prstDash val="solid"/>
              <a:round/>
              <a:headEnd/>
              <a:tailEnd/>
            </a:ln>
          </p:spPr>
          <p:txBody>
            <a:bodyPr/>
            <a:lstStyle/>
            <a:p>
              <a:endParaRPr lang="en-GB"/>
            </a:p>
          </p:txBody>
        </p:sp>
        <p:sp>
          <p:nvSpPr>
            <p:cNvPr id="99427" name="Freeform 99"/>
            <p:cNvSpPr>
              <a:spLocks/>
            </p:cNvSpPr>
            <p:nvPr/>
          </p:nvSpPr>
          <p:spPr bwMode="auto">
            <a:xfrm>
              <a:off x="3041" y="3325"/>
              <a:ext cx="49" cy="451"/>
            </a:xfrm>
            <a:custGeom>
              <a:avLst/>
              <a:gdLst/>
              <a:ahLst/>
              <a:cxnLst>
                <a:cxn ang="0">
                  <a:pos x="0" y="0"/>
                </a:cxn>
                <a:cxn ang="0">
                  <a:pos x="9" y="123"/>
                </a:cxn>
                <a:cxn ang="0">
                  <a:pos x="19" y="246"/>
                </a:cxn>
                <a:cxn ang="0">
                  <a:pos x="39" y="369"/>
                </a:cxn>
                <a:cxn ang="0">
                  <a:pos x="39" y="410"/>
                </a:cxn>
                <a:cxn ang="0">
                  <a:pos x="49" y="451"/>
                </a:cxn>
              </a:cxnLst>
              <a:rect l="0" t="0" r="r" b="b"/>
              <a:pathLst>
                <a:path w="49" h="451">
                  <a:moveTo>
                    <a:pt x="0" y="0"/>
                  </a:moveTo>
                  <a:lnTo>
                    <a:pt x="9" y="123"/>
                  </a:lnTo>
                  <a:lnTo>
                    <a:pt x="19" y="246"/>
                  </a:lnTo>
                  <a:lnTo>
                    <a:pt x="39" y="369"/>
                  </a:lnTo>
                  <a:lnTo>
                    <a:pt x="39" y="410"/>
                  </a:lnTo>
                  <a:lnTo>
                    <a:pt x="49" y="451"/>
                  </a:lnTo>
                </a:path>
              </a:pathLst>
            </a:custGeom>
            <a:noFill/>
            <a:ln w="46038">
              <a:solidFill>
                <a:srgbClr val="99CC00"/>
              </a:solidFill>
              <a:prstDash val="solid"/>
              <a:round/>
              <a:headEnd/>
              <a:tailEnd/>
            </a:ln>
          </p:spPr>
          <p:txBody>
            <a:bodyPr/>
            <a:lstStyle/>
            <a:p>
              <a:endParaRPr lang="en-GB"/>
            </a:p>
          </p:txBody>
        </p:sp>
        <p:sp>
          <p:nvSpPr>
            <p:cNvPr id="99428" name="Freeform 100"/>
            <p:cNvSpPr>
              <a:spLocks/>
            </p:cNvSpPr>
            <p:nvPr/>
          </p:nvSpPr>
          <p:spPr bwMode="auto">
            <a:xfrm>
              <a:off x="3090" y="3776"/>
              <a:ext cx="68" cy="82"/>
            </a:xfrm>
            <a:custGeom>
              <a:avLst/>
              <a:gdLst/>
              <a:ahLst/>
              <a:cxnLst>
                <a:cxn ang="0">
                  <a:pos x="0" y="0"/>
                </a:cxn>
                <a:cxn ang="0">
                  <a:pos x="9" y="30"/>
                </a:cxn>
                <a:cxn ang="0">
                  <a:pos x="29" y="51"/>
                </a:cxn>
                <a:cxn ang="0">
                  <a:pos x="49" y="71"/>
                </a:cxn>
                <a:cxn ang="0">
                  <a:pos x="68" y="82"/>
                </a:cxn>
              </a:cxnLst>
              <a:rect l="0" t="0" r="r" b="b"/>
              <a:pathLst>
                <a:path w="68" h="82">
                  <a:moveTo>
                    <a:pt x="0" y="0"/>
                  </a:moveTo>
                  <a:lnTo>
                    <a:pt x="9" y="30"/>
                  </a:lnTo>
                  <a:lnTo>
                    <a:pt x="29" y="51"/>
                  </a:lnTo>
                  <a:lnTo>
                    <a:pt x="49" y="71"/>
                  </a:lnTo>
                  <a:lnTo>
                    <a:pt x="68" y="82"/>
                  </a:lnTo>
                </a:path>
              </a:pathLst>
            </a:custGeom>
            <a:noFill/>
            <a:ln w="46038">
              <a:solidFill>
                <a:srgbClr val="99CC00"/>
              </a:solidFill>
              <a:prstDash val="solid"/>
              <a:round/>
              <a:headEnd/>
              <a:tailEnd/>
            </a:ln>
          </p:spPr>
          <p:txBody>
            <a:bodyPr/>
            <a:lstStyle/>
            <a:p>
              <a:endParaRPr lang="en-GB"/>
            </a:p>
          </p:txBody>
        </p:sp>
        <p:sp>
          <p:nvSpPr>
            <p:cNvPr id="99429" name="Freeform 101"/>
            <p:cNvSpPr>
              <a:spLocks/>
            </p:cNvSpPr>
            <p:nvPr/>
          </p:nvSpPr>
          <p:spPr bwMode="auto">
            <a:xfrm>
              <a:off x="3158" y="3858"/>
              <a:ext cx="118" cy="41"/>
            </a:xfrm>
            <a:custGeom>
              <a:avLst/>
              <a:gdLst/>
              <a:ahLst/>
              <a:cxnLst>
                <a:cxn ang="0">
                  <a:pos x="0" y="0"/>
                </a:cxn>
                <a:cxn ang="0">
                  <a:pos x="59" y="20"/>
                </a:cxn>
                <a:cxn ang="0">
                  <a:pos x="118" y="41"/>
                </a:cxn>
              </a:cxnLst>
              <a:rect l="0" t="0" r="r" b="b"/>
              <a:pathLst>
                <a:path w="118" h="41">
                  <a:moveTo>
                    <a:pt x="0" y="0"/>
                  </a:moveTo>
                  <a:lnTo>
                    <a:pt x="59" y="20"/>
                  </a:lnTo>
                  <a:lnTo>
                    <a:pt x="118" y="41"/>
                  </a:lnTo>
                </a:path>
              </a:pathLst>
            </a:custGeom>
            <a:noFill/>
            <a:ln w="46038">
              <a:solidFill>
                <a:srgbClr val="99CC00"/>
              </a:solidFill>
              <a:prstDash val="solid"/>
              <a:round/>
              <a:headEnd/>
              <a:tailEnd/>
            </a:ln>
          </p:spPr>
          <p:txBody>
            <a:bodyPr/>
            <a:lstStyle/>
            <a:p>
              <a:endParaRPr lang="en-GB"/>
            </a:p>
          </p:txBody>
        </p:sp>
        <p:sp>
          <p:nvSpPr>
            <p:cNvPr id="99430" name="Line 102"/>
            <p:cNvSpPr>
              <a:spLocks noChangeShapeType="1"/>
            </p:cNvSpPr>
            <p:nvPr/>
          </p:nvSpPr>
          <p:spPr bwMode="auto">
            <a:xfrm>
              <a:off x="3276" y="3899"/>
              <a:ext cx="108" cy="20"/>
            </a:xfrm>
            <a:prstGeom prst="line">
              <a:avLst/>
            </a:prstGeom>
            <a:noFill/>
            <a:ln w="46038">
              <a:solidFill>
                <a:srgbClr val="99CC00"/>
              </a:solidFill>
              <a:round/>
              <a:headEnd/>
              <a:tailEnd/>
            </a:ln>
          </p:spPr>
          <p:txBody>
            <a:bodyPr/>
            <a:lstStyle/>
            <a:p>
              <a:endParaRPr lang="en-GB"/>
            </a:p>
          </p:txBody>
        </p:sp>
        <p:sp>
          <p:nvSpPr>
            <p:cNvPr id="99431" name="Line 103"/>
            <p:cNvSpPr>
              <a:spLocks noChangeShapeType="1"/>
            </p:cNvSpPr>
            <p:nvPr/>
          </p:nvSpPr>
          <p:spPr bwMode="auto">
            <a:xfrm>
              <a:off x="3384" y="3919"/>
              <a:ext cx="118" cy="10"/>
            </a:xfrm>
            <a:prstGeom prst="line">
              <a:avLst/>
            </a:prstGeom>
            <a:noFill/>
            <a:ln w="46038">
              <a:solidFill>
                <a:srgbClr val="99CC00"/>
              </a:solidFill>
              <a:round/>
              <a:headEnd/>
              <a:tailEnd/>
            </a:ln>
          </p:spPr>
          <p:txBody>
            <a:bodyPr/>
            <a:lstStyle/>
            <a:p>
              <a:endParaRPr lang="en-GB"/>
            </a:p>
          </p:txBody>
        </p:sp>
        <p:sp>
          <p:nvSpPr>
            <p:cNvPr id="99432" name="Rectangle 104"/>
            <p:cNvSpPr>
              <a:spLocks noChangeArrowheads="1"/>
            </p:cNvSpPr>
            <p:nvPr/>
          </p:nvSpPr>
          <p:spPr bwMode="auto">
            <a:xfrm>
              <a:off x="2540" y="4022"/>
              <a:ext cx="618" cy="185"/>
            </a:xfrm>
            <a:prstGeom prst="rect">
              <a:avLst/>
            </a:prstGeom>
            <a:noFill/>
            <a:ln w="9525">
              <a:noFill/>
              <a:miter lim="800000"/>
              <a:headEnd/>
              <a:tailEnd/>
            </a:ln>
          </p:spPr>
          <p:txBody>
            <a:bodyPr wrap="none" lIns="0" tIns="0" rIns="0" bIns="0">
              <a:spAutoFit/>
            </a:bodyPr>
            <a:lstStyle/>
            <a:p>
              <a:pPr eaLnBrk="1" hangingPunct="1"/>
              <a:r>
                <a:rPr lang="en-US" sz="1500">
                  <a:solidFill>
                    <a:srgbClr val="000000"/>
                  </a:solidFill>
                  <a:latin typeface="Arial" pitchFamily="34" charset="0"/>
                </a:rPr>
                <a:t>Risk factor</a:t>
              </a:r>
              <a:endParaRPr lang="en-US" sz="2400">
                <a:latin typeface="Times New Roman" pitchFamily="18" charset="0"/>
              </a:endParaRPr>
            </a:p>
          </p:txBody>
        </p:sp>
        <p:sp>
          <p:nvSpPr>
            <p:cNvPr id="99433" name="Rectangle 105"/>
            <p:cNvSpPr>
              <a:spLocks noChangeArrowheads="1"/>
            </p:cNvSpPr>
            <p:nvPr/>
          </p:nvSpPr>
          <p:spPr bwMode="auto">
            <a:xfrm rot="16200000">
              <a:off x="1406" y="3234"/>
              <a:ext cx="1079" cy="185"/>
            </a:xfrm>
            <a:prstGeom prst="rect">
              <a:avLst/>
            </a:prstGeom>
            <a:noFill/>
            <a:ln w="9525">
              <a:noFill/>
              <a:miter lim="800000"/>
              <a:headEnd/>
              <a:tailEnd/>
            </a:ln>
          </p:spPr>
          <p:txBody>
            <a:bodyPr wrap="none" lIns="0" tIns="0" rIns="0" bIns="0">
              <a:spAutoFit/>
            </a:bodyPr>
            <a:lstStyle/>
            <a:p>
              <a:pPr eaLnBrk="1" hangingPunct="1"/>
              <a:r>
                <a:rPr lang="en-US" sz="1500">
                  <a:solidFill>
                    <a:srgbClr val="000000"/>
                  </a:solidFill>
                  <a:latin typeface="Arial" pitchFamily="34" charset="0"/>
                </a:rPr>
                <a:t>Density distribution</a:t>
              </a:r>
              <a:endParaRPr lang="en-US" sz="2400">
                <a:latin typeface="Times New Roman" pitchFamily="18" charset="0"/>
              </a:endParaRPr>
            </a:p>
          </p:txBody>
        </p:sp>
      </p:grpSp>
      <p:grpSp>
        <p:nvGrpSpPr>
          <p:cNvPr id="5" name="Group 106"/>
          <p:cNvGrpSpPr>
            <a:grpSpLocks/>
          </p:cNvGrpSpPr>
          <p:nvPr/>
        </p:nvGrpSpPr>
        <p:grpSpPr bwMode="auto">
          <a:xfrm>
            <a:off x="5857875" y="2597150"/>
            <a:ext cx="2801938" cy="2638425"/>
            <a:chOff x="3690" y="1636"/>
            <a:chExt cx="1765" cy="1662"/>
          </a:xfrm>
        </p:grpSpPr>
        <p:sp>
          <p:nvSpPr>
            <p:cNvPr id="99435" name="Rectangle 107"/>
            <p:cNvSpPr>
              <a:spLocks noChangeArrowheads="1"/>
            </p:cNvSpPr>
            <p:nvPr/>
          </p:nvSpPr>
          <p:spPr bwMode="auto">
            <a:xfrm>
              <a:off x="3690" y="1636"/>
              <a:ext cx="1765" cy="1662"/>
            </a:xfrm>
            <a:prstGeom prst="rect">
              <a:avLst/>
            </a:prstGeom>
            <a:solidFill>
              <a:srgbClr val="FFFFFF"/>
            </a:solidFill>
            <a:ln w="9525">
              <a:noFill/>
              <a:miter lim="800000"/>
              <a:headEnd/>
              <a:tailEnd/>
            </a:ln>
          </p:spPr>
          <p:txBody>
            <a:bodyPr/>
            <a:lstStyle/>
            <a:p>
              <a:endParaRPr lang="en-GB"/>
            </a:p>
          </p:txBody>
        </p:sp>
        <p:sp>
          <p:nvSpPr>
            <p:cNvPr id="99436" name="Rectangle 108"/>
            <p:cNvSpPr>
              <a:spLocks noChangeArrowheads="1"/>
            </p:cNvSpPr>
            <p:nvPr/>
          </p:nvSpPr>
          <p:spPr bwMode="auto">
            <a:xfrm>
              <a:off x="3938" y="1692"/>
              <a:ext cx="1431" cy="1334"/>
            </a:xfrm>
            <a:prstGeom prst="rect">
              <a:avLst/>
            </a:prstGeom>
            <a:noFill/>
            <a:ln w="9525">
              <a:noFill/>
              <a:miter lim="800000"/>
              <a:headEnd/>
              <a:tailEnd/>
            </a:ln>
          </p:spPr>
          <p:txBody>
            <a:bodyPr/>
            <a:lstStyle/>
            <a:p>
              <a:endParaRPr lang="en-GB"/>
            </a:p>
          </p:txBody>
        </p:sp>
        <p:sp>
          <p:nvSpPr>
            <p:cNvPr id="99437" name="Rectangle 109"/>
            <p:cNvSpPr>
              <a:spLocks noChangeArrowheads="1"/>
            </p:cNvSpPr>
            <p:nvPr/>
          </p:nvSpPr>
          <p:spPr bwMode="auto">
            <a:xfrm>
              <a:off x="3938" y="1692"/>
              <a:ext cx="1431" cy="1334"/>
            </a:xfrm>
            <a:prstGeom prst="rect">
              <a:avLst/>
            </a:prstGeom>
            <a:noFill/>
            <a:ln w="15875">
              <a:solidFill>
                <a:srgbClr val="808080"/>
              </a:solidFill>
              <a:miter lim="800000"/>
              <a:headEnd/>
              <a:tailEnd/>
            </a:ln>
          </p:spPr>
          <p:txBody>
            <a:bodyPr/>
            <a:lstStyle/>
            <a:p>
              <a:endParaRPr lang="en-GB"/>
            </a:p>
          </p:txBody>
        </p:sp>
        <p:sp>
          <p:nvSpPr>
            <p:cNvPr id="99438" name="Line 110"/>
            <p:cNvSpPr>
              <a:spLocks noChangeShapeType="1"/>
            </p:cNvSpPr>
            <p:nvPr/>
          </p:nvSpPr>
          <p:spPr bwMode="auto">
            <a:xfrm>
              <a:off x="3938" y="1692"/>
              <a:ext cx="1" cy="1334"/>
            </a:xfrm>
            <a:prstGeom prst="line">
              <a:avLst/>
            </a:prstGeom>
            <a:noFill/>
            <a:ln w="0">
              <a:solidFill>
                <a:srgbClr val="000000"/>
              </a:solidFill>
              <a:round/>
              <a:headEnd/>
              <a:tailEnd/>
            </a:ln>
          </p:spPr>
          <p:txBody>
            <a:bodyPr/>
            <a:lstStyle/>
            <a:p>
              <a:endParaRPr lang="en-GB"/>
            </a:p>
          </p:txBody>
        </p:sp>
        <p:sp>
          <p:nvSpPr>
            <p:cNvPr id="99439" name="Line 111"/>
            <p:cNvSpPr>
              <a:spLocks noChangeShapeType="1"/>
            </p:cNvSpPr>
            <p:nvPr/>
          </p:nvSpPr>
          <p:spPr bwMode="auto">
            <a:xfrm>
              <a:off x="3919" y="3026"/>
              <a:ext cx="19" cy="1"/>
            </a:xfrm>
            <a:prstGeom prst="line">
              <a:avLst/>
            </a:prstGeom>
            <a:noFill/>
            <a:ln w="0">
              <a:solidFill>
                <a:srgbClr val="000000"/>
              </a:solidFill>
              <a:round/>
              <a:headEnd/>
              <a:tailEnd/>
            </a:ln>
          </p:spPr>
          <p:txBody>
            <a:bodyPr/>
            <a:lstStyle/>
            <a:p>
              <a:endParaRPr lang="en-GB"/>
            </a:p>
          </p:txBody>
        </p:sp>
        <p:sp>
          <p:nvSpPr>
            <p:cNvPr id="99440" name="Line 112"/>
            <p:cNvSpPr>
              <a:spLocks noChangeShapeType="1"/>
            </p:cNvSpPr>
            <p:nvPr/>
          </p:nvSpPr>
          <p:spPr bwMode="auto">
            <a:xfrm>
              <a:off x="3919" y="2725"/>
              <a:ext cx="19" cy="1"/>
            </a:xfrm>
            <a:prstGeom prst="line">
              <a:avLst/>
            </a:prstGeom>
            <a:noFill/>
            <a:ln w="0">
              <a:solidFill>
                <a:srgbClr val="000000"/>
              </a:solidFill>
              <a:round/>
              <a:headEnd/>
              <a:tailEnd/>
            </a:ln>
          </p:spPr>
          <p:txBody>
            <a:bodyPr/>
            <a:lstStyle/>
            <a:p>
              <a:endParaRPr lang="en-GB"/>
            </a:p>
          </p:txBody>
        </p:sp>
        <p:sp>
          <p:nvSpPr>
            <p:cNvPr id="99441" name="Line 113"/>
            <p:cNvSpPr>
              <a:spLocks noChangeShapeType="1"/>
            </p:cNvSpPr>
            <p:nvPr/>
          </p:nvSpPr>
          <p:spPr bwMode="auto">
            <a:xfrm>
              <a:off x="3919" y="2434"/>
              <a:ext cx="19" cy="1"/>
            </a:xfrm>
            <a:prstGeom prst="line">
              <a:avLst/>
            </a:prstGeom>
            <a:noFill/>
            <a:ln w="0">
              <a:solidFill>
                <a:srgbClr val="000000"/>
              </a:solidFill>
              <a:round/>
              <a:headEnd/>
              <a:tailEnd/>
            </a:ln>
          </p:spPr>
          <p:txBody>
            <a:bodyPr/>
            <a:lstStyle/>
            <a:p>
              <a:endParaRPr lang="en-GB"/>
            </a:p>
          </p:txBody>
        </p:sp>
        <p:sp>
          <p:nvSpPr>
            <p:cNvPr id="99442" name="Line 114"/>
            <p:cNvSpPr>
              <a:spLocks noChangeShapeType="1"/>
            </p:cNvSpPr>
            <p:nvPr/>
          </p:nvSpPr>
          <p:spPr bwMode="auto">
            <a:xfrm>
              <a:off x="3919" y="2134"/>
              <a:ext cx="19" cy="1"/>
            </a:xfrm>
            <a:prstGeom prst="line">
              <a:avLst/>
            </a:prstGeom>
            <a:noFill/>
            <a:ln w="0">
              <a:solidFill>
                <a:srgbClr val="000000"/>
              </a:solidFill>
              <a:round/>
              <a:headEnd/>
              <a:tailEnd/>
            </a:ln>
          </p:spPr>
          <p:txBody>
            <a:bodyPr/>
            <a:lstStyle/>
            <a:p>
              <a:endParaRPr lang="en-GB"/>
            </a:p>
          </p:txBody>
        </p:sp>
        <p:sp>
          <p:nvSpPr>
            <p:cNvPr id="99443" name="Line 115"/>
            <p:cNvSpPr>
              <a:spLocks noChangeShapeType="1"/>
            </p:cNvSpPr>
            <p:nvPr/>
          </p:nvSpPr>
          <p:spPr bwMode="auto">
            <a:xfrm>
              <a:off x="3919" y="1843"/>
              <a:ext cx="19" cy="1"/>
            </a:xfrm>
            <a:prstGeom prst="line">
              <a:avLst/>
            </a:prstGeom>
            <a:noFill/>
            <a:ln w="0">
              <a:solidFill>
                <a:srgbClr val="000000"/>
              </a:solidFill>
              <a:round/>
              <a:headEnd/>
              <a:tailEnd/>
            </a:ln>
          </p:spPr>
          <p:txBody>
            <a:bodyPr/>
            <a:lstStyle/>
            <a:p>
              <a:endParaRPr lang="en-GB"/>
            </a:p>
          </p:txBody>
        </p:sp>
        <p:sp>
          <p:nvSpPr>
            <p:cNvPr id="99444" name="Line 116"/>
            <p:cNvSpPr>
              <a:spLocks noChangeShapeType="1"/>
            </p:cNvSpPr>
            <p:nvPr/>
          </p:nvSpPr>
          <p:spPr bwMode="auto">
            <a:xfrm>
              <a:off x="3938" y="3026"/>
              <a:ext cx="1431" cy="1"/>
            </a:xfrm>
            <a:prstGeom prst="line">
              <a:avLst/>
            </a:prstGeom>
            <a:noFill/>
            <a:ln w="0">
              <a:solidFill>
                <a:srgbClr val="000000"/>
              </a:solidFill>
              <a:round/>
              <a:headEnd/>
              <a:tailEnd/>
            </a:ln>
          </p:spPr>
          <p:txBody>
            <a:bodyPr/>
            <a:lstStyle/>
            <a:p>
              <a:endParaRPr lang="en-GB"/>
            </a:p>
          </p:txBody>
        </p:sp>
        <p:sp>
          <p:nvSpPr>
            <p:cNvPr id="99445" name="Line 117"/>
            <p:cNvSpPr>
              <a:spLocks noChangeShapeType="1"/>
            </p:cNvSpPr>
            <p:nvPr/>
          </p:nvSpPr>
          <p:spPr bwMode="auto">
            <a:xfrm flipV="1">
              <a:off x="3938" y="3026"/>
              <a:ext cx="1" cy="28"/>
            </a:xfrm>
            <a:prstGeom prst="line">
              <a:avLst/>
            </a:prstGeom>
            <a:noFill/>
            <a:ln w="0">
              <a:solidFill>
                <a:srgbClr val="000000"/>
              </a:solidFill>
              <a:round/>
              <a:headEnd/>
              <a:tailEnd/>
            </a:ln>
          </p:spPr>
          <p:txBody>
            <a:bodyPr/>
            <a:lstStyle/>
            <a:p>
              <a:endParaRPr lang="en-GB"/>
            </a:p>
          </p:txBody>
        </p:sp>
        <p:sp>
          <p:nvSpPr>
            <p:cNvPr id="99446" name="Line 118"/>
            <p:cNvSpPr>
              <a:spLocks noChangeShapeType="1"/>
            </p:cNvSpPr>
            <p:nvPr/>
          </p:nvSpPr>
          <p:spPr bwMode="auto">
            <a:xfrm flipV="1">
              <a:off x="4177" y="3026"/>
              <a:ext cx="1" cy="28"/>
            </a:xfrm>
            <a:prstGeom prst="line">
              <a:avLst/>
            </a:prstGeom>
            <a:noFill/>
            <a:ln w="0">
              <a:solidFill>
                <a:srgbClr val="000000"/>
              </a:solidFill>
              <a:round/>
              <a:headEnd/>
              <a:tailEnd/>
            </a:ln>
          </p:spPr>
          <p:txBody>
            <a:bodyPr/>
            <a:lstStyle/>
            <a:p>
              <a:endParaRPr lang="en-GB"/>
            </a:p>
          </p:txBody>
        </p:sp>
        <p:sp>
          <p:nvSpPr>
            <p:cNvPr id="99447" name="Line 119"/>
            <p:cNvSpPr>
              <a:spLocks noChangeShapeType="1"/>
            </p:cNvSpPr>
            <p:nvPr/>
          </p:nvSpPr>
          <p:spPr bwMode="auto">
            <a:xfrm flipV="1">
              <a:off x="4415" y="3026"/>
              <a:ext cx="1" cy="28"/>
            </a:xfrm>
            <a:prstGeom prst="line">
              <a:avLst/>
            </a:prstGeom>
            <a:noFill/>
            <a:ln w="0">
              <a:solidFill>
                <a:srgbClr val="000000"/>
              </a:solidFill>
              <a:round/>
              <a:headEnd/>
              <a:tailEnd/>
            </a:ln>
          </p:spPr>
          <p:txBody>
            <a:bodyPr/>
            <a:lstStyle/>
            <a:p>
              <a:endParaRPr lang="en-GB"/>
            </a:p>
          </p:txBody>
        </p:sp>
        <p:sp>
          <p:nvSpPr>
            <p:cNvPr id="99448" name="Line 120"/>
            <p:cNvSpPr>
              <a:spLocks noChangeShapeType="1"/>
            </p:cNvSpPr>
            <p:nvPr/>
          </p:nvSpPr>
          <p:spPr bwMode="auto">
            <a:xfrm flipV="1">
              <a:off x="4654" y="3026"/>
              <a:ext cx="1" cy="28"/>
            </a:xfrm>
            <a:prstGeom prst="line">
              <a:avLst/>
            </a:prstGeom>
            <a:noFill/>
            <a:ln w="0">
              <a:solidFill>
                <a:srgbClr val="000000"/>
              </a:solidFill>
              <a:round/>
              <a:headEnd/>
              <a:tailEnd/>
            </a:ln>
          </p:spPr>
          <p:txBody>
            <a:bodyPr/>
            <a:lstStyle/>
            <a:p>
              <a:endParaRPr lang="en-GB"/>
            </a:p>
          </p:txBody>
        </p:sp>
        <p:sp>
          <p:nvSpPr>
            <p:cNvPr id="99449" name="Line 121"/>
            <p:cNvSpPr>
              <a:spLocks noChangeShapeType="1"/>
            </p:cNvSpPr>
            <p:nvPr/>
          </p:nvSpPr>
          <p:spPr bwMode="auto">
            <a:xfrm flipV="1">
              <a:off x="4892" y="3026"/>
              <a:ext cx="1" cy="28"/>
            </a:xfrm>
            <a:prstGeom prst="line">
              <a:avLst/>
            </a:prstGeom>
            <a:noFill/>
            <a:ln w="0">
              <a:solidFill>
                <a:srgbClr val="000000"/>
              </a:solidFill>
              <a:round/>
              <a:headEnd/>
              <a:tailEnd/>
            </a:ln>
          </p:spPr>
          <p:txBody>
            <a:bodyPr/>
            <a:lstStyle/>
            <a:p>
              <a:endParaRPr lang="en-GB"/>
            </a:p>
          </p:txBody>
        </p:sp>
        <p:sp>
          <p:nvSpPr>
            <p:cNvPr id="99450" name="Line 122"/>
            <p:cNvSpPr>
              <a:spLocks noChangeShapeType="1"/>
            </p:cNvSpPr>
            <p:nvPr/>
          </p:nvSpPr>
          <p:spPr bwMode="auto">
            <a:xfrm flipV="1">
              <a:off x="5130" y="3026"/>
              <a:ext cx="1" cy="28"/>
            </a:xfrm>
            <a:prstGeom prst="line">
              <a:avLst/>
            </a:prstGeom>
            <a:noFill/>
            <a:ln w="0">
              <a:solidFill>
                <a:srgbClr val="000000"/>
              </a:solidFill>
              <a:round/>
              <a:headEnd/>
              <a:tailEnd/>
            </a:ln>
          </p:spPr>
          <p:txBody>
            <a:bodyPr/>
            <a:lstStyle/>
            <a:p>
              <a:endParaRPr lang="en-GB"/>
            </a:p>
          </p:txBody>
        </p:sp>
        <p:sp>
          <p:nvSpPr>
            <p:cNvPr id="99451" name="Line 123"/>
            <p:cNvSpPr>
              <a:spLocks noChangeShapeType="1"/>
            </p:cNvSpPr>
            <p:nvPr/>
          </p:nvSpPr>
          <p:spPr bwMode="auto">
            <a:xfrm flipV="1">
              <a:off x="5369" y="3026"/>
              <a:ext cx="1" cy="28"/>
            </a:xfrm>
            <a:prstGeom prst="line">
              <a:avLst/>
            </a:prstGeom>
            <a:noFill/>
            <a:ln w="0">
              <a:solidFill>
                <a:srgbClr val="000000"/>
              </a:solidFill>
              <a:round/>
              <a:headEnd/>
              <a:tailEnd/>
            </a:ln>
          </p:spPr>
          <p:txBody>
            <a:bodyPr/>
            <a:lstStyle/>
            <a:p>
              <a:endParaRPr lang="en-GB"/>
            </a:p>
          </p:txBody>
        </p:sp>
        <p:sp>
          <p:nvSpPr>
            <p:cNvPr id="99452" name="Freeform 124"/>
            <p:cNvSpPr>
              <a:spLocks/>
            </p:cNvSpPr>
            <p:nvPr/>
          </p:nvSpPr>
          <p:spPr bwMode="auto">
            <a:xfrm>
              <a:off x="4177" y="2922"/>
              <a:ext cx="124" cy="104"/>
            </a:xfrm>
            <a:custGeom>
              <a:avLst/>
              <a:gdLst/>
              <a:ahLst/>
              <a:cxnLst>
                <a:cxn ang="0">
                  <a:pos x="0" y="104"/>
                </a:cxn>
                <a:cxn ang="0">
                  <a:pos x="67" y="57"/>
                </a:cxn>
                <a:cxn ang="0">
                  <a:pos x="95" y="29"/>
                </a:cxn>
                <a:cxn ang="0">
                  <a:pos x="124" y="0"/>
                </a:cxn>
              </a:cxnLst>
              <a:rect l="0" t="0" r="r" b="b"/>
              <a:pathLst>
                <a:path w="124" h="104">
                  <a:moveTo>
                    <a:pt x="0" y="104"/>
                  </a:moveTo>
                  <a:lnTo>
                    <a:pt x="67" y="57"/>
                  </a:lnTo>
                  <a:lnTo>
                    <a:pt x="95" y="29"/>
                  </a:lnTo>
                  <a:lnTo>
                    <a:pt x="124" y="0"/>
                  </a:lnTo>
                </a:path>
              </a:pathLst>
            </a:custGeom>
            <a:noFill/>
            <a:ln w="30163">
              <a:solidFill>
                <a:srgbClr val="FF9900"/>
              </a:solidFill>
              <a:prstDash val="solid"/>
              <a:round/>
              <a:headEnd/>
              <a:tailEnd/>
            </a:ln>
          </p:spPr>
          <p:txBody>
            <a:bodyPr/>
            <a:lstStyle/>
            <a:p>
              <a:endParaRPr lang="en-GB"/>
            </a:p>
          </p:txBody>
        </p:sp>
        <p:sp>
          <p:nvSpPr>
            <p:cNvPr id="99453" name="Freeform 125"/>
            <p:cNvSpPr>
              <a:spLocks/>
            </p:cNvSpPr>
            <p:nvPr/>
          </p:nvSpPr>
          <p:spPr bwMode="auto">
            <a:xfrm>
              <a:off x="4301" y="2725"/>
              <a:ext cx="114" cy="197"/>
            </a:xfrm>
            <a:custGeom>
              <a:avLst/>
              <a:gdLst/>
              <a:ahLst/>
              <a:cxnLst>
                <a:cxn ang="0">
                  <a:pos x="0" y="197"/>
                </a:cxn>
                <a:cxn ang="0">
                  <a:pos x="57" y="113"/>
                </a:cxn>
                <a:cxn ang="0">
                  <a:pos x="114" y="0"/>
                </a:cxn>
              </a:cxnLst>
              <a:rect l="0" t="0" r="r" b="b"/>
              <a:pathLst>
                <a:path w="114" h="197">
                  <a:moveTo>
                    <a:pt x="0" y="197"/>
                  </a:moveTo>
                  <a:lnTo>
                    <a:pt x="57" y="113"/>
                  </a:lnTo>
                  <a:lnTo>
                    <a:pt x="114" y="0"/>
                  </a:lnTo>
                </a:path>
              </a:pathLst>
            </a:custGeom>
            <a:noFill/>
            <a:ln w="30163">
              <a:solidFill>
                <a:srgbClr val="FF9900"/>
              </a:solidFill>
              <a:prstDash val="solid"/>
              <a:round/>
              <a:headEnd/>
              <a:tailEnd/>
            </a:ln>
          </p:spPr>
          <p:txBody>
            <a:bodyPr/>
            <a:lstStyle/>
            <a:p>
              <a:endParaRPr lang="en-GB"/>
            </a:p>
          </p:txBody>
        </p:sp>
        <p:sp>
          <p:nvSpPr>
            <p:cNvPr id="99454" name="Freeform 126"/>
            <p:cNvSpPr>
              <a:spLocks/>
            </p:cNvSpPr>
            <p:nvPr/>
          </p:nvSpPr>
          <p:spPr bwMode="auto">
            <a:xfrm>
              <a:off x="4415" y="2434"/>
              <a:ext cx="124" cy="291"/>
            </a:xfrm>
            <a:custGeom>
              <a:avLst/>
              <a:gdLst/>
              <a:ahLst/>
              <a:cxnLst>
                <a:cxn ang="0">
                  <a:pos x="0" y="291"/>
                </a:cxn>
                <a:cxn ang="0">
                  <a:pos x="29" y="226"/>
                </a:cxn>
                <a:cxn ang="0">
                  <a:pos x="57" y="160"/>
                </a:cxn>
                <a:cxn ang="0">
                  <a:pos x="96" y="85"/>
                </a:cxn>
                <a:cxn ang="0">
                  <a:pos x="124" y="0"/>
                </a:cxn>
              </a:cxnLst>
              <a:rect l="0" t="0" r="r" b="b"/>
              <a:pathLst>
                <a:path w="124" h="291">
                  <a:moveTo>
                    <a:pt x="0" y="291"/>
                  </a:moveTo>
                  <a:lnTo>
                    <a:pt x="29" y="226"/>
                  </a:lnTo>
                  <a:lnTo>
                    <a:pt x="57" y="160"/>
                  </a:lnTo>
                  <a:lnTo>
                    <a:pt x="96" y="85"/>
                  </a:lnTo>
                  <a:lnTo>
                    <a:pt x="124" y="0"/>
                  </a:lnTo>
                </a:path>
              </a:pathLst>
            </a:custGeom>
            <a:noFill/>
            <a:ln w="30163">
              <a:solidFill>
                <a:srgbClr val="FF9900"/>
              </a:solidFill>
              <a:prstDash val="solid"/>
              <a:round/>
              <a:headEnd/>
              <a:tailEnd/>
            </a:ln>
          </p:spPr>
          <p:txBody>
            <a:bodyPr/>
            <a:lstStyle/>
            <a:p>
              <a:endParaRPr lang="en-GB"/>
            </a:p>
          </p:txBody>
        </p:sp>
        <p:sp>
          <p:nvSpPr>
            <p:cNvPr id="99455" name="Freeform 127"/>
            <p:cNvSpPr>
              <a:spLocks/>
            </p:cNvSpPr>
            <p:nvPr/>
          </p:nvSpPr>
          <p:spPr bwMode="auto">
            <a:xfrm>
              <a:off x="4539" y="1993"/>
              <a:ext cx="115" cy="441"/>
            </a:xfrm>
            <a:custGeom>
              <a:avLst/>
              <a:gdLst/>
              <a:ahLst/>
              <a:cxnLst>
                <a:cxn ang="0">
                  <a:pos x="0" y="441"/>
                </a:cxn>
                <a:cxn ang="0">
                  <a:pos x="19" y="394"/>
                </a:cxn>
                <a:cxn ang="0">
                  <a:pos x="29" y="328"/>
                </a:cxn>
                <a:cxn ang="0">
                  <a:pos x="57" y="206"/>
                </a:cxn>
                <a:cxn ang="0">
                  <a:pos x="67" y="141"/>
                </a:cxn>
                <a:cxn ang="0">
                  <a:pos x="86" y="84"/>
                </a:cxn>
                <a:cxn ang="0">
                  <a:pos x="96" y="37"/>
                </a:cxn>
                <a:cxn ang="0">
                  <a:pos x="115" y="0"/>
                </a:cxn>
              </a:cxnLst>
              <a:rect l="0" t="0" r="r" b="b"/>
              <a:pathLst>
                <a:path w="115" h="441">
                  <a:moveTo>
                    <a:pt x="0" y="441"/>
                  </a:moveTo>
                  <a:lnTo>
                    <a:pt x="19" y="394"/>
                  </a:lnTo>
                  <a:lnTo>
                    <a:pt x="29" y="328"/>
                  </a:lnTo>
                  <a:lnTo>
                    <a:pt x="57" y="206"/>
                  </a:lnTo>
                  <a:lnTo>
                    <a:pt x="67" y="141"/>
                  </a:lnTo>
                  <a:lnTo>
                    <a:pt x="86" y="84"/>
                  </a:lnTo>
                  <a:lnTo>
                    <a:pt x="96" y="37"/>
                  </a:lnTo>
                  <a:lnTo>
                    <a:pt x="115" y="0"/>
                  </a:lnTo>
                </a:path>
              </a:pathLst>
            </a:custGeom>
            <a:noFill/>
            <a:ln w="30163">
              <a:solidFill>
                <a:srgbClr val="FF9900"/>
              </a:solidFill>
              <a:prstDash val="solid"/>
              <a:round/>
              <a:headEnd/>
              <a:tailEnd/>
            </a:ln>
          </p:spPr>
          <p:txBody>
            <a:bodyPr/>
            <a:lstStyle/>
            <a:p>
              <a:endParaRPr lang="en-GB"/>
            </a:p>
          </p:txBody>
        </p:sp>
        <p:sp>
          <p:nvSpPr>
            <p:cNvPr id="99456" name="Freeform 128"/>
            <p:cNvSpPr>
              <a:spLocks/>
            </p:cNvSpPr>
            <p:nvPr/>
          </p:nvSpPr>
          <p:spPr bwMode="auto">
            <a:xfrm>
              <a:off x="4654" y="1955"/>
              <a:ext cx="124" cy="38"/>
            </a:xfrm>
            <a:custGeom>
              <a:avLst/>
              <a:gdLst/>
              <a:ahLst/>
              <a:cxnLst>
                <a:cxn ang="0">
                  <a:pos x="0" y="38"/>
                </a:cxn>
                <a:cxn ang="0">
                  <a:pos x="28" y="10"/>
                </a:cxn>
                <a:cxn ang="0">
                  <a:pos x="57" y="0"/>
                </a:cxn>
                <a:cxn ang="0">
                  <a:pos x="95" y="10"/>
                </a:cxn>
                <a:cxn ang="0">
                  <a:pos x="124" y="38"/>
                </a:cxn>
              </a:cxnLst>
              <a:rect l="0" t="0" r="r" b="b"/>
              <a:pathLst>
                <a:path w="124" h="38">
                  <a:moveTo>
                    <a:pt x="0" y="38"/>
                  </a:moveTo>
                  <a:lnTo>
                    <a:pt x="28" y="10"/>
                  </a:lnTo>
                  <a:lnTo>
                    <a:pt x="57" y="0"/>
                  </a:lnTo>
                  <a:lnTo>
                    <a:pt x="95" y="10"/>
                  </a:lnTo>
                  <a:lnTo>
                    <a:pt x="124" y="38"/>
                  </a:lnTo>
                </a:path>
              </a:pathLst>
            </a:custGeom>
            <a:noFill/>
            <a:ln w="30163">
              <a:solidFill>
                <a:srgbClr val="FF9900"/>
              </a:solidFill>
              <a:prstDash val="solid"/>
              <a:round/>
              <a:headEnd/>
              <a:tailEnd/>
            </a:ln>
          </p:spPr>
          <p:txBody>
            <a:bodyPr/>
            <a:lstStyle/>
            <a:p>
              <a:endParaRPr lang="en-GB"/>
            </a:p>
          </p:txBody>
        </p:sp>
        <p:sp>
          <p:nvSpPr>
            <p:cNvPr id="99457" name="Freeform 129"/>
            <p:cNvSpPr>
              <a:spLocks/>
            </p:cNvSpPr>
            <p:nvPr/>
          </p:nvSpPr>
          <p:spPr bwMode="auto">
            <a:xfrm>
              <a:off x="4778" y="1993"/>
              <a:ext cx="114" cy="441"/>
            </a:xfrm>
            <a:custGeom>
              <a:avLst/>
              <a:gdLst/>
              <a:ahLst/>
              <a:cxnLst>
                <a:cxn ang="0">
                  <a:pos x="0" y="0"/>
                </a:cxn>
                <a:cxn ang="0">
                  <a:pos x="19" y="37"/>
                </a:cxn>
                <a:cxn ang="0">
                  <a:pos x="28" y="94"/>
                </a:cxn>
                <a:cxn ang="0">
                  <a:pos x="47" y="150"/>
                </a:cxn>
                <a:cxn ang="0">
                  <a:pos x="66" y="216"/>
                </a:cxn>
                <a:cxn ang="0">
                  <a:pos x="76" y="291"/>
                </a:cxn>
                <a:cxn ang="0">
                  <a:pos x="95" y="347"/>
                </a:cxn>
                <a:cxn ang="0">
                  <a:pos x="104" y="404"/>
                </a:cxn>
                <a:cxn ang="0">
                  <a:pos x="114" y="441"/>
                </a:cxn>
              </a:cxnLst>
              <a:rect l="0" t="0" r="r" b="b"/>
              <a:pathLst>
                <a:path w="114" h="441">
                  <a:moveTo>
                    <a:pt x="0" y="0"/>
                  </a:moveTo>
                  <a:lnTo>
                    <a:pt x="19" y="37"/>
                  </a:lnTo>
                  <a:lnTo>
                    <a:pt x="28" y="94"/>
                  </a:lnTo>
                  <a:lnTo>
                    <a:pt x="47" y="150"/>
                  </a:lnTo>
                  <a:lnTo>
                    <a:pt x="66" y="216"/>
                  </a:lnTo>
                  <a:lnTo>
                    <a:pt x="76" y="291"/>
                  </a:lnTo>
                  <a:lnTo>
                    <a:pt x="95" y="347"/>
                  </a:lnTo>
                  <a:lnTo>
                    <a:pt x="104" y="404"/>
                  </a:lnTo>
                  <a:lnTo>
                    <a:pt x="114" y="441"/>
                  </a:lnTo>
                </a:path>
              </a:pathLst>
            </a:custGeom>
            <a:noFill/>
            <a:ln w="30163">
              <a:solidFill>
                <a:srgbClr val="FF9900"/>
              </a:solidFill>
              <a:prstDash val="solid"/>
              <a:round/>
              <a:headEnd/>
              <a:tailEnd/>
            </a:ln>
          </p:spPr>
          <p:txBody>
            <a:bodyPr/>
            <a:lstStyle/>
            <a:p>
              <a:endParaRPr lang="en-GB"/>
            </a:p>
          </p:txBody>
        </p:sp>
        <p:sp>
          <p:nvSpPr>
            <p:cNvPr id="99458" name="Freeform 130"/>
            <p:cNvSpPr>
              <a:spLocks/>
            </p:cNvSpPr>
            <p:nvPr/>
          </p:nvSpPr>
          <p:spPr bwMode="auto">
            <a:xfrm>
              <a:off x="4892" y="2434"/>
              <a:ext cx="10" cy="10"/>
            </a:xfrm>
            <a:custGeom>
              <a:avLst/>
              <a:gdLst/>
              <a:ahLst/>
              <a:cxnLst>
                <a:cxn ang="0">
                  <a:pos x="0" y="0"/>
                </a:cxn>
                <a:cxn ang="0">
                  <a:pos x="0" y="10"/>
                </a:cxn>
                <a:cxn ang="0">
                  <a:pos x="10" y="10"/>
                </a:cxn>
              </a:cxnLst>
              <a:rect l="0" t="0" r="r" b="b"/>
              <a:pathLst>
                <a:path w="10" h="10">
                  <a:moveTo>
                    <a:pt x="0" y="0"/>
                  </a:moveTo>
                  <a:lnTo>
                    <a:pt x="0" y="10"/>
                  </a:lnTo>
                  <a:lnTo>
                    <a:pt x="10" y="10"/>
                  </a:lnTo>
                </a:path>
              </a:pathLst>
            </a:custGeom>
            <a:noFill/>
            <a:ln w="30163">
              <a:solidFill>
                <a:srgbClr val="FF9900"/>
              </a:solidFill>
              <a:prstDash val="solid"/>
              <a:round/>
              <a:headEnd/>
              <a:tailEnd/>
            </a:ln>
          </p:spPr>
          <p:txBody>
            <a:bodyPr/>
            <a:lstStyle/>
            <a:p>
              <a:endParaRPr lang="en-GB"/>
            </a:p>
          </p:txBody>
        </p:sp>
        <p:sp>
          <p:nvSpPr>
            <p:cNvPr id="99459" name="Freeform 131"/>
            <p:cNvSpPr>
              <a:spLocks/>
            </p:cNvSpPr>
            <p:nvPr/>
          </p:nvSpPr>
          <p:spPr bwMode="auto">
            <a:xfrm>
              <a:off x="4902" y="2444"/>
              <a:ext cx="114" cy="281"/>
            </a:xfrm>
            <a:custGeom>
              <a:avLst/>
              <a:gdLst/>
              <a:ahLst/>
              <a:cxnLst>
                <a:cxn ang="0">
                  <a:pos x="0" y="0"/>
                </a:cxn>
                <a:cxn ang="0">
                  <a:pos x="9" y="18"/>
                </a:cxn>
                <a:cxn ang="0">
                  <a:pos x="19" y="56"/>
                </a:cxn>
                <a:cxn ang="0">
                  <a:pos x="47" y="131"/>
                </a:cxn>
                <a:cxn ang="0">
                  <a:pos x="76" y="206"/>
                </a:cxn>
                <a:cxn ang="0">
                  <a:pos x="114" y="281"/>
                </a:cxn>
              </a:cxnLst>
              <a:rect l="0" t="0" r="r" b="b"/>
              <a:pathLst>
                <a:path w="114" h="281">
                  <a:moveTo>
                    <a:pt x="0" y="0"/>
                  </a:moveTo>
                  <a:lnTo>
                    <a:pt x="9" y="18"/>
                  </a:lnTo>
                  <a:lnTo>
                    <a:pt x="19" y="56"/>
                  </a:lnTo>
                  <a:lnTo>
                    <a:pt x="47" y="131"/>
                  </a:lnTo>
                  <a:lnTo>
                    <a:pt x="76" y="206"/>
                  </a:lnTo>
                  <a:lnTo>
                    <a:pt x="114" y="281"/>
                  </a:lnTo>
                </a:path>
              </a:pathLst>
            </a:custGeom>
            <a:noFill/>
            <a:ln w="30163">
              <a:solidFill>
                <a:srgbClr val="FF9900"/>
              </a:solidFill>
              <a:prstDash val="solid"/>
              <a:round/>
              <a:headEnd/>
              <a:tailEnd/>
            </a:ln>
          </p:spPr>
          <p:txBody>
            <a:bodyPr/>
            <a:lstStyle/>
            <a:p>
              <a:endParaRPr lang="en-GB"/>
            </a:p>
          </p:txBody>
        </p:sp>
        <p:sp>
          <p:nvSpPr>
            <p:cNvPr id="99460" name="Freeform 132"/>
            <p:cNvSpPr>
              <a:spLocks/>
            </p:cNvSpPr>
            <p:nvPr/>
          </p:nvSpPr>
          <p:spPr bwMode="auto">
            <a:xfrm>
              <a:off x="5016" y="2725"/>
              <a:ext cx="162" cy="197"/>
            </a:xfrm>
            <a:custGeom>
              <a:avLst/>
              <a:gdLst/>
              <a:ahLst/>
              <a:cxnLst>
                <a:cxn ang="0">
                  <a:pos x="0" y="0"/>
                </a:cxn>
                <a:cxn ang="0">
                  <a:pos x="38" y="57"/>
                </a:cxn>
                <a:cxn ang="0">
                  <a:pos x="76" y="113"/>
                </a:cxn>
                <a:cxn ang="0">
                  <a:pos x="124" y="160"/>
                </a:cxn>
                <a:cxn ang="0">
                  <a:pos x="162" y="197"/>
                </a:cxn>
              </a:cxnLst>
              <a:rect l="0" t="0" r="r" b="b"/>
              <a:pathLst>
                <a:path w="162" h="197">
                  <a:moveTo>
                    <a:pt x="0" y="0"/>
                  </a:moveTo>
                  <a:lnTo>
                    <a:pt x="38" y="57"/>
                  </a:lnTo>
                  <a:lnTo>
                    <a:pt x="76" y="113"/>
                  </a:lnTo>
                  <a:lnTo>
                    <a:pt x="124" y="160"/>
                  </a:lnTo>
                  <a:lnTo>
                    <a:pt x="162" y="197"/>
                  </a:lnTo>
                </a:path>
              </a:pathLst>
            </a:custGeom>
            <a:noFill/>
            <a:ln w="30163">
              <a:solidFill>
                <a:srgbClr val="FF9900"/>
              </a:solidFill>
              <a:prstDash val="solid"/>
              <a:round/>
              <a:headEnd/>
              <a:tailEnd/>
            </a:ln>
          </p:spPr>
          <p:txBody>
            <a:bodyPr/>
            <a:lstStyle/>
            <a:p>
              <a:endParaRPr lang="en-GB"/>
            </a:p>
          </p:txBody>
        </p:sp>
        <p:sp>
          <p:nvSpPr>
            <p:cNvPr id="99461" name="Freeform 133"/>
            <p:cNvSpPr>
              <a:spLocks/>
            </p:cNvSpPr>
            <p:nvPr/>
          </p:nvSpPr>
          <p:spPr bwMode="auto">
            <a:xfrm>
              <a:off x="5178" y="2922"/>
              <a:ext cx="124" cy="85"/>
            </a:xfrm>
            <a:custGeom>
              <a:avLst/>
              <a:gdLst/>
              <a:ahLst/>
              <a:cxnLst>
                <a:cxn ang="0">
                  <a:pos x="0" y="0"/>
                </a:cxn>
                <a:cxn ang="0">
                  <a:pos x="38" y="29"/>
                </a:cxn>
                <a:cxn ang="0">
                  <a:pos x="67" y="47"/>
                </a:cxn>
                <a:cxn ang="0">
                  <a:pos x="124" y="85"/>
                </a:cxn>
              </a:cxnLst>
              <a:rect l="0" t="0" r="r" b="b"/>
              <a:pathLst>
                <a:path w="124" h="85">
                  <a:moveTo>
                    <a:pt x="0" y="0"/>
                  </a:moveTo>
                  <a:lnTo>
                    <a:pt x="38" y="29"/>
                  </a:lnTo>
                  <a:lnTo>
                    <a:pt x="67" y="47"/>
                  </a:lnTo>
                  <a:lnTo>
                    <a:pt x="124" y="85"/>
                  </a:lnTo>
                </a:path>
              </a:pathLst>
            </a:custGeom>
            <a:noFill/>
            <a:ln w="30163">
              <a:solidFill>
                <a:srgbClr val="FF9900"/>
              </a:solidFill>
              <a:prstDash val="solid"/>
              <a:round/>
              <a:headEnd/>
              <a:tailEnd/>
            </a:ln>
          </p:spPr>
          <p:txBody>
            <a:bodyPr/>
            <a:lstStyle/>
            <a:p>
              <a:endParaRPr lang="en-GB"/>
            </a:p>
          </p:txBody>
        </p:sp>
        <p:sp>
          <p:nvSpPr>
            <p:cNvPr id="99462" name="Freeform 134"/>
            <p:cNvSpPr>
              <a:spLocks/>
            </p:cNvSpPr>
            <p:nvPr/>
          </p:nvSpPr>
          <p:spPr bwMode="auto">
            <a:xfrm>
              <a:off x="4062" y="2922"/>
              <a:ext cx="115" cy="104"/>
            </a:xfrm>
            <a:custGeom>
              <a:avLst/>
              <a:gdLst/>
              <a:ahLst/>
              <a:cxnLst>
                <a:cxn ang="0">
                  <a:pos x="0" y="104"/>
                </a:cxn>
                <a:cxn ang="0">
                  <a:pos x="58" y="57"/>
                </a:cxn>
                <a:cxn ang="0">
                  <a:pos x="86" y="29"/>
                </a:cxn>
                <a:cxn ang="0">
                  <a:pos x="115" y="0"/>
                </a:cxn>
              </a:cxnLst>
              <a:rect l="0" t="0" r="r" b="b"/>
              <a:pathLst>
                <a:path w="115" h="104">
                  <a:moveTo>
                    <a:pt x="0" y="104"/>
                  </a:moveTo>
                  <a:lnTo>
                    <a:pt x="58" y="57"/>
                  </a:lnTo>
                  <a:lnTo>
                    <a:pt x="86" y="29"/>
                  </a:lnTo>
                  <a:lnTo>
                    <a:pt x="115" y="0"/>
                  </a:lnTo>
                </a:path>
              </a:pathLst>
            </a:custGeom>
            <a:noFill/>
            <a:ln w="46038">
              <a:solidFill>
                <a:srgbClr val="99CC00"/>
              </a:solidFill>
              <a:prstDash val="solid"/>
              <a:round/>
              <a:headEnd/>
              <a:tailEnd/>
            </a:ln>
          </p:spPr>
          <p:txBody>
            <a:bodyPr/>
            <a:lstStyle/>
            <a:p>
              <a:endParaRPr lang="en-GB"/>
            </a:p>
          </p:txBody>
        </p:sp>
        <p:sp>
          <p:nvSpPr>
            <p:cNvPr id="99463" name="Freeform 135"/>
            <p:cNvSpPr>
              <a:spLocks/>
            </p:cNvSpPr>
            <p:nvPr/>
          </p:nvSpPr>
          <p:spPr bwMode="auto">
            <a:xfrm>
              <a:off x="4177" y="2725"/>
              <a:ext cx="124" cy="197"/>
            </a:xfrm>
            <a:custGeom>
              <a:avLst/>
              <a:gdLst/>
              <a:ahLst/>
              <a:cxnLst>
                <a:cxn ang="0">
                  <a:pos x="0" y="197"/>
                </a:cxn>
                <a:cxn ang="0">
                  <a:pos x="57" y="113"/>
                </a:cxn>
                <a:cxn ang="0">
                  <a:pos x="124" y="0"/>
                </a:cxn>
              </a:cxnLst>
              <a:rect l="0" t="0" r="r" b="b"/>
              <a:pathLst>
                <a:path w="124" h="197">
                  <a:moveTo>
                    <a:pt x="0" y="197"/>
                  </a:moveTo>
                  <a:lnTo>
                    <a:pt x="57" y="113"/>
                  </a:lnTo>
                  <a:lnTo>
                    <a:pt x="124" y="0"/>
                  </a:lnTo>
                </a:path>
              </a:pathLst>
            </a:custGeom>
            <a:noFill/>
            <a:ln w="46038">
              <a:solidFill>
                <a:srgbClr val="99CC00"/>
              </a:solidFill>
              <a:prstDash val="solid"/>
              <a:round/>
              <a:headEnd/>
              <a:tailEnd/>
            </a:ln>
          </p:spPr>
          <p:txBody>
            <a:bodyPr/>
            <a:lstStyle/>
            <a:p>
              <a:endParaRPr lang="en-GB"/>
            </a:p>
          </p:txBody>
        </p:sp>
        <p:sp>
          <p:nvSpPr>
            <p:cNvPr id="99464" name="Freeform 136"/>
            <p:cNvSpPr>
              <a:spLocks/>
            </p:cNvSpPr>
            <p:nvPr/>
          </p:nvSpPr>
          <p:spPr bwMode="auto">
            <a:xfrm>
              <a:off x="4301" y="2434"/>
              <a:ext cx="114" cy="291"/>
            </a:xfrm>
            <a:custGeom>
              <a:avLst/>
              <a:gdLst/>
              <a:ahLst/>
              <a:cxnLst>
                <a:cxn ang="0">
                  <a:pos x="0" y="291"/>
                </a:cxn>
                <a:cxn ang="0">
                  <a:pos x="28" y="226"/>
                </a:cxn>
                <a:cxn ang="0">
                  <a:pos x="57" y="160"/>
                </a:cxn>
                <a:cxn ang="0">
                  <a:pos x="86" y="85"/>
                </a:cxn>
                <a:cxn ang="0">
                  <a:pos x="114" y="0"/>
                </a:cxn>
              </a:cxnLst>
              <a:rect l="0" t="0" r="r" b="b"/>
              <a:pathLst>
                <a:path w="114" h="291">
                  <a:moveTo>
                    <a:pt x="0" y="291"/>
                  </a:moveTo>
                  <a:lnTo>
                    <a:pt x="28" y="226"/>
                  </a:lnTo>
                  <a:lnTo>
                    <a:pt x="57" y="160"/>
                  </a:lnTo>
                  <a:lnTo>
                    <a:pt x="86" y="85"/>
                  </a:lnTo>
                  <a:lnTo>
                    <a:pt x="114" y="0"/>
                  </a:lnTo>
                </a:path>
              </a:pathLst>
            </a:custGeom>
            <a:noFill/>
            <a:ln w="46038">
              <a:solidFill>
                <a:srgbClr val="99CC00"/>
              </a:solidFill>
              <a:prstDash val="solid"/>
              <a:round/>
              <a:headEnd/>
              <a:tailEnd/>
            </a:ln>
          </p:spPr>
          <p:txBody>
            <a:bodyPr/>
            <a:lstStyle/>
            <a:p>
              <a:endParaRPr lang="en-GB"/>
            </a:p>
          </p:txBody>
        </p:sp>
        <p:sp>
          <p:nvSpPr>
            <p:cNvPr id="99465" name="Freeform 137"/>
            <p:cNvSpPr>
              <a:spLocks/>
            </p:cNvSpPr>
            <p:nvPr/>
          </p:nvSpPr>
          <p:spPr bwMode="auto">
            <a:xfrm>
              <a:off x="4415" y="1993"/>
              <a:ext cx="124" cy="441"/>
            </a:xfrm>
            <a:custGeom>
              <a:avLst/>
              <a:gdLst/>
              <a:ahLst/>
              <a:cxnLst>
                <a:cxn ang="0">
                  <a:pos x="0" y="441"/>
                </a:cxn>
                <a:cxn ang="0">
                  <a:pos x="19" y="394"/>
                </a:cxn>
                <a:cxn ang="0">
                  <a:pos x="29" y="328"/>
                </a:cxn>
                <a:cxn ang="0">
                  <a:pos x="57" y="206"/>
                </a:cxn>
                <a:cxn ang="0">
                  <a:pos x="76" y="141"/>
                </a:cxn>
                <a:cxn ang="0">
                  <a:pos x="96" y="84"/>
                </a:cxn>
                <a:cxn ang="0">
                  <a:pos x="105" y="37"/>
                </a:cxn>
                <a:cxn ang="0">
                  <a:pos x="124" y="0"/>
                </a:cxn>
              </a:cxnLst>
              <a:rect l="0" t="0" r="r" b="b"/>
              <a:pathLst>
                <a:path w="124" h="441">
                  <a:moveTo>
                    <a:pt x="0" y="441"/>
                  </a:moveTo>
                  <a:lnTo>
                    <a:pt x="19" y="394"/>
                  </a:lnTo>
                  <a:lnTo>
                    <a:pt x="29" y="328"/>
                  </a:lnTo>
                  <a:lnTo>
                    <a:pt x="57" y="206"/>
                  </a:lnTo>
                  <a:lnTo>
                    <a:pt x="76" y="141"/>
                  </a:lnTo>
                  <a:lnTo>
                    <a:pt x="96" y="84"/>
                  </a:lnTo>
                  <a:lnTo>
                    <a:pt x="105" y="37"/>
                  </a:lnTo>
                  <a:lnTo>
                    <a:pt x="124" y="0"/>
                  </a:lnTo>
                </a:path>
              </a:pathLst>
            </a:custGeom>
            <a:noFill/>
            <a:ln w="46038">
              <a:solidFill>
                <a:srgbClr val="99CC00"/>
              </a:solidFill>
              <a:prstDash val="solid"/>
              <a:round/>
              <a:headEnd/>
              <a:tailEnd/>
            </a:ln>
          </p:spPr>
          <p:txBody>
            <a:bodyPr/>
            <a:lstStyle/>
            <a:p>
              <a:endParaRPr lang="en-GB"/>
            </a:p>
          </p:txBody>
        </p:sp>
        <p:sp>
          <p:nvSpPr>
            <p:cNvPr id="99466" name="Freeform 138"/>
            <p:cNvSpPr>
              <a:spLocks/>
            </p:cNvSpPr>
            <p:nvPr/>
          </p:nvSpPr>
          <p:spPr bwMode="auto">
            <a:xfrm>
              <a:off x="4539" y="1955"/>
              <a:ext cx="115" cy="38"/>
            </a:xfrm>
            <a:custGeom>
              <a:avLst/>
              <a:gdLst/>
              <a:ahLst/>
              <a:cxnLst>
                <a:cxn ang="0">
                  <a:pos x="0" y="38"/>
                </a:cxn>
                <a:cxn ang="0">
                  <a:pos x="29" y="10"/>
                </a:cxn>
                <a:cxn ang="0">
                  <a:pos x="57" y="0"/>
                </a:cxn>
                <a:cxn ang="0">
                  <a:pos x="86" y="10"/>
                </a:cxn>
                <a:cxn ang="0">
                  <a:pos x="115" y="38"/>
                </a:cxn>
              </a:cxnLst>
              <a:rect l="0" t="0" r="r" b="b"/>
              <a:pathLst>
                <a:path w="115" h="38">
                  <a:moveTo>
                    <a:pt x="0" y="38"/>
                  </a:moveTo>
                  <a:lnTo>
                    <a:pt x="29" y="10"/>
                  </a:lnTo>
                  <a:lnTo>
                    <a:pt x="57" y="0"/>
                  </a:lnTo>
                  <a:lnTo>
                    <a:pt x="86" y="10"/>
                  </a:lnTo>
                  <a:lnTo>
                    <a:pt x="115" y="38"/>
                  </a:lnTo>
                </a:path>
              </a:pathLst>
            </a:custGeom>
            <a:noFill/>
            <a:ln w="46038">
              <a:solidFill>
                <a:srgbClr val="99CC00"/>
              </a:solidFill>
              <a:prstDash val="solid"/>
              <a:round/>
              <a:headEnd/>
              <a:tailEnd/>
            </a:ln>
          </p:spPr>
          <p:txBody>
            <a:bodyPr/>
            <a:lstStyle/>
            <a:p>
              <a:endParaRPr lang="en-GB"/>
            </a:p>
          </p:txBody>
        </p:sp>
        <p:sp>
          <p:nvSpPr>
            <p:cNvPr id="99467" name="Freeform 139"/>
            <p:cNvSpPr>
              <a:spLocks/>
            </p:cNvSpPr>
            <p:nvPr/>
          </p:nvSpPr>
          <p:spPr bwMode="auto">
            <a:xfrm>
              <a:off x="4654" y="1993"/>
              <a:ext cx="124" cy="441"/>
            </a:xfrm>
            <a:custGeom>
              <a:avLst/>
              <a:gdLst/>
              <a:ahLst/>
              <a:cxnLst>
                <a:cxn ang="0">
                  <a:pos x="0" y="0"/>
                </a:cxn>
                <a:cxn ang="0">
                  <a:pos x="19" y="37"/>
                </a:cxn>
                <a:cxn ang="0">
                  <a:pos x="28" y="84"/>
                </a:cxn>
                <a:cxn ang="0">
                  <a:pos x="47" y="141"/>
                </a:cxn>
                <a:cxn ang="0">
                  <a:pos x="57" y="206"/>
                </a:cxn>
                <a:cxn ang="0">
                  <a:pos x="95" y="328"/>
                </a:cxn>
                <a:cxn ang="0">
                  <a:pos x="105" y="394"/>
                </a:cxn>
                <a:cxn ang="0">
                  <a:pos x="124" y="441"/>
                </a:cxn>
              </a:cxnLst>
              <a:rect l="0" t="0" r="r" b="b"/>
              <a:pathLst>
                <a:path w="124" h="441">
                  <a:moveTo>
                    <a:pt x="0" y="0"/>
                  </a:moveTo>
                  <a:lnTo>
                    <a:pt x="19" y="37"/>
                  </a:lnTo>
                  <a:lnTo>
                    <a:pt x="28" y="84"/>
                  </a:lnTo>
                  <a:lnTo>
                    <a:pt x="47" y="141"/>
                  </a:lnTo>
                  <a:lnTo>
                    <a:pt x="57" y="206"/>
                  </a:lnTo>
                  <a:lnTo>
                    <a:pt x="95" y="328"/>
                  </a:lnTo>
                  <a:lnTo>
                    <a:pt x="105" y="394"/>
                  </a:lnTo>
                  <a:lnTo>
                    <a:pt x="124" y="441"/>
                  </a:lnTo>
                </a:path>
              </a:pathLst>
            </a:custGeom>
            <a:noFill/>
            <a:ln w="46038">
              <a:solidFill>
                <a:srgbClr val="99CC00"/>
              </a:solidFill>
              <a:prstDash val="solid"/>
              <a:round/>
              <a:headEnd/>
              <a:tailEnd/>
            </a:ln>
          </p:spPr>
          <p:txBody>
            <a:bodyPr/>
            <a:lstStyle/>
            <a:p>
              <a:endParaRPr lang="en-GB"/>
            </a:p>
          </p:txBody>
        </p:sp>
        <p:sp>
          <p:nvSpPr>
            <p:cNvPr id="99468" name="Freeform 140"/>
            <p:cNvSpPr>
              <a:spLocks/>
            </p:cNvSpPr>
            <p:nvPr/>
          </p:nvSpPr>
          <p:spPr bwMode="auto">
            <a:xfrm>
              <a:off x="4778" y="2434"/>
              <a:ext cx="114" cy="291"/>
            </a:xfrm>
            <a:custGeom>
              <a:avLst/>
              <a:gdLst/>
              <a:ahLst/>
              <a:cxnLst>
                <a:cxn ang="0">
                  <a:pos x="0" y="0"/>
                </a:cxn>
                <a:cxn ang="0">
                  <a:pos x="28" y="85"/>
                </a:cxn>
                <a:cxn ang="0">
                  <a:pos x="66" y="160"/>
                </a:cxn>
                <a:cxn ang="0">
                  <a:pos x="95" y="226"/>
                </a:cxn>
                <a:cxn ang="0">
                  <a:pos x="114" y="291"/>
                </a:cxn>
              </a:cxnLst>
              <a:rect l="0" t="0" r="r" b="b"/>
              <a:pathLst>
                <a:path w="114" h="291">
                  <a:moveTo>
                    <a:pt x="0" y="0"/>
                  </a:moveTo>
                  <a:lnTo>
                    <a:pt x="28" y="85"/>
                  </a:lnTo>
                  <a:lnTo>
                    <a:pt x="66" y="160"/>
                  </a:lnTo>
                  <a:lnTo>
                    <a:pt x="95" y="226"/>
                  </a:lnTo>
                  <a:lnTo>
                    <a:pt x="114" y="291"/>
                  </a:lnTo>
                </a:path>
              </a:pathLst>
            </a:custGeom>
            <a:noFill/>
            <a:ln w="46038">
              <a:solidFill>
                <a:srgbClr val="99CC00"/>
              </a:solidFill>
              <a:prstDash val="solid"/>
              <a:round/>
              <a:headEnd/>
              <a:tailEnd/>
            </a:ln>
          </p:spPr>
          <p:txBody>
            <a:bodyPr/>
            <a:lstStyle/>
            <a:p>
              <a:endParaRPr lang="en-GB"/>
            </a:p>
          </p:txBody>
        </p:sp>
        <p:sp>
          <p:nvSpPr>
            <p:cNvPr id="99469" name="Freeform 141"/>
            <p:cNvSpPr>
              <a:spLocks/>
            </p:cNvSpPr>
            <p:nvPr/>
          </p:nvSpPr>
          <p:spPr bwMode="auto">
            <a:xfrm>
              <a:off x="4892" y="2725"/>
              <a:ext cx="10" cy="216"/>
            </a:xfrm>
            <a:custGeom>
              <a:avLst/>
              <a:gdLst/>
              <a:ahLst/>
              <a:cxnLst>
                <a:cxn ang="0">
                  <a:pos x="0" y="0"/>
                </a:cxn>
                <a:cxn ang="0">
                  <a:pos x="10" y="66"/>
                </a:cxn>
                <a:cxn ang="0">
                  <a:pos x="0" y="122"/>
                </a:cxn>
                <a:cxn ang="0">
                  <a:pos x="0" y="179"/>
                </a:cxn>
                <a:cxn ang="0">
                  <a:pos x="10" y="216"/>
                </a:cxn>
              </a:cxnLst>
              <a:rect l="0" t="0" r="r" b="b"/>
              <a:pathLst>
                <a:path w="10" h="216">
                  <a:moveTo>
                    <a:pt x="0" y="0"/>
                  </a:moveTo>
                  <a:lnTo>
                    <a:pt x="10" y="66"/>
                  </a:lnTo>
                  <a:lnTo>
                    <a:pt x="0" y="122"/>
                  </a:lnTo>
                  <a:lnTo>
                    <a:pt x="0" y="179"/>
                  </a:lnTo>
                  <a:lnTo>
                    <a:pt x="10" y="216"/>
                  </a:lnTo>
                </a:path>
              </a:pathLst>
            </a:custGeom>
            <a:noFill/>
            <a:ln w="46038">
              <a:solidFill>
                <a:srgbClr val="99CC00"/>
              </a:solidFill>
              <a:prstDash val="solid"/>
              <a:round/>
              <a:headEnd/>
              <a:tailEnd/>
            </a:ln>
          </p:spPr>
          <p:txBody>
            <a:bodyPr/>
            <a:lstStyle/>
            <a:p>
              <a:endParaRPr lang="en-GB"/>
            </a:p>
          </p:txBody>
        </p:sp>
        <p:sp>
          <p:nvSpPr>
            <p:cNvPr id="99470" name="Freeform 142"/>
            <p:cNvSpPr>
              <a:spLocks/>
            </p:cNvSpPr>
            <p:nvPr/>
          </p:nvSpPr>
          <p:spPr bwMode="auto">
            <a:xfrm>
              <a:off x="4902" y="2941"/>
              <a:ext cx="114" cy="57"/>
            </a:xfrm>
            <a:custGeom>
              <a:avLst/>
              <a:gdLst/>
              <a:ahLst/>
              <a:cxnLst>
                <a:cxn ang="0">
                  <a:pos x="0" y="0"/>
                </a:cxn>
                <a:cxn ang="0">
                  <a:pos x="19" y="28"/>
                </a:cxn>
                <a:cxn ang="0">
                  <a:pos x="47" y="38"/>
                </a:cxn>
                <a:cxn ang="0">
                  <a:pos x="114" y="57"/>
                </a:cxn>
              </a:cxnLst>
              <a:rect l="0" t="0" r="r" b="b"/>
              <a:pathLst>
                <a:path w="114" h="57">
                  <a:moveTo>
                    <a:pt x="0" y="0"/>
                  </a:moveTo>
                  <a:lnTo>
                    <a:pt x="19" y="28"/>
                  </a:lnTo>
                  <a:lnTo>
                    <a:pt x="47" y="38"/>
                  </a:lnTo>
                  <a:lnTo>
                    <a:pt x="114" y="57"/>
                  </a:lnTo>
                </a:path>
              </a:pathLst>
            </a:custGeom>
            <a:noFill/>
            <a:ln w="46038">
              <a:solidFill>
                <a:srgbClr val="99CC00"/>
              </a:solidFill>
              <a:prstDash val="solid"/>
              <a:round/>
              <a:headEnd/>
              <a:tailEnd/>
            </a:ln>
          </p:spPr>
          <p:txBody>
            <a:bodyPr/>
            <a:lstStyle/>
            <a:p>
              <a:endParaRPr lang="en-GB"/>
            </a:p>
          </p:txBody>
        </p:sp>
        <p:sp>
          <p:nvSpPr>
            <p:cNvPr id="99471" name="Freeform 143"/>
            <p:cNvSpPr>
              <a:spLocks/>
            </p:cNvSpPr>
            <p:nvPr/>
          </p:nvSpPr>
          <p:spPr bwMode="auto">
            <a:xfrm>
              <a:off x="5016" y="2998"/>
              <a:ext cx="162" cy="9"/>
            </a:xfrm>
            <a:custGeom>
              <a:avLst/>
              <a:gdLst/>
              <a:ahLst/>
              <a:cxnLst>
                <a:cxn ang="0">
                  <a:pos x="0" y="0"/>
                </a:cxn>
                <a:cxn ang="0">
                  <a:pos x="38" y="9"/>
                </a:cxn>
                <a:cxn ang="0">
                  <a:pos x="76" y="9"/>
                </a:cxn>
                <a:cxn ang="0">
                  <a:pos x="124" y="9"/>
                </a:cxn>
                <a:cxn ang="0">
                  <a:pos x="162" y="9"/>
                </a:cxn>
              </a:cxnLst>
              <a:rect l="0" t="0" r="r" b="b"/>
              <a:pathLst>
                <a:path w="162" h="9">
                  <a:moveTo>
                    <a:pt x="0" y="0"/>
                  </a:moveTo>
                  <a:lnTo>
                    <a:pt x="38" y="9"/>
                  </a:lnTo>
                  <a:lnTo>
                    <a:pt x="76" y="9"/>
                  </a:lnTo>
                  <a:lnTo>
                    <a:pt x="124" y="9"/>
                  </a:lnTo>
                  <a:lnTo>
                    <a:pt x="162" y="9"/>
                  </a:lnTo>
                </a:path>
              </a:pathLst>
            </a:custGeom>
            <a:noFill/>
            <a:ln w="46038">
              <a:solidFill>
                <a:srgbClr val="99CC00"/>
              </a:solidFill>
              <a:prstDash val="solid"/>
              <a:round/>
              <a:headEnd/>
              <a:tailEnd/>
            </a:ln>
          </p:spPr>
          <p:txBody>
            <a:bodyPr/>
            <a:lstStyle/>
            <a:p>
              <a:endParaRPr lang="en-GB"/>
            </a:p>
          </p:txBody>
        </p:sp>
        <p:sp>
          <p:nvSpPr>
            <p:cNvPr id="99472" name="Freeform 144"/>
            <p:cNvSpPr>
              <a:spLocks/>
            </p:cNvSpPr>
            <p:nvPr/>
          </p:nvSpPr>
          <p:spPr bwMode="auto">
            <a:xfrm>
              <a:off x="5178" y="3007"/>
              <a:ext cx="124" cy="19"/>
            </a:xfrm>
            <a:custGeom>
              <a:avLst/>
              <a:gdLst/>
              <a:ahLst/>
              <a:cxnLst>
                <a:cxn ang="0">
                  <a:pos x="0" y="0"/>
                </a:cxn>
                <a:cxn ang="0">
                  <a:pos x="67" y="9"/>
                </a:cxn>
                <a:cxn ang="0">
                  <a:pos x="124" y="19"/>
                </a:cxn>
              </a:cxnLst>
              <a:rect l="0" t="0" r="r" b="b"/>
              <a:pathLst>
                <a:path w="124" h="19">
                  <a:moveTo>
                    <a:pt x="0" y="0"/>
                  </a:moveTo>
                  <a:lnTo>
                    <a:pt x="67" y="9"/>
                  </a:lnTo>
                  <a:lnTo>
                    <a:pt x="124" y="19"/>
                  </a:lnTo>
                </a:path>
              </a:pathLst>
            </a:custGeom>
            <a:noFill/>
            <a:ln w="46038">
              <a:solidFill>
                <a:srgbClr val="99CC00"/>
              </a:solidFill>
              <a:prstDash val="solid"/>
              <a:round/>
              <a:headEnd/>
              <a:tailEnd/>
            </a:ln>
          </p:spPr>
          <p:txBody>
            <a:bodyPr/>
            <a:lstStyle/>
            <a:p>
              <a:endParaRPr lang="en-GB"/>
            </a:p>
          </p:txBody>
        </p:sp>
        <p:sp>
          <p:nvSpPr>
            <p:cNvPr id="99473" name="Rectangle 145"/>
            <p:cNvSpPr>
              <a:spLocks noChangeArrowheads="1"/>
            </p:cNvSpPr>
            <p:nvPr/>
          </p:nvSpPr>
          <p:spPr bwMode="auto">
            <a:xfrm>
              <a:off x="4387" y="3091"/>
              <a:ext cx="696" cy="178"/>
            </a:xfrm>
            <a:prstGeom prst="rect">
              <a:avLst/>
            </a:prstGeom>
            <a:noFill/>
            <a:ln w="9525">
              <a:noFill/>
              <a:miter lim="800000"/>
              <a:headEnd/>
              <a:tailEnd/>
            </a:ln>
          </p:spPr>
          <p:txBody>
            <a:bodyPr wrap="none" lIns="0" tIns="0" rIns="0" bIns="0">
              <a:spAutoFit/>
            </a:bodyPr>
            <a:lstStyle/>
            <a:p>
              <a:pPr eaLnBrk="1" hangingPunct="1"/>
              <a:r>
                <a:rPr lang="en-US" sz="1500">
                  <a:solidFill>
                    <a:srgbClr val="000000"/>
                  </a:solidFill>
                  <a:latin typeface="Arial" pitchFamily="34" charset="0"/>
                </a:rPr>
                <a:t>Risk factor</a:t>
              </a:r>
              <a:endParaRPr lang="en-US" sz="2400">
                <a:latin typeface="Times New Roman" pitchFamily="18" charset="0"/>
              </a:endParaRPr>
            </a:p>
          </p:txBody>
        </p:sp>
        <p:sp>
          <p:nvSpPr>
            <p:cNvPr id="99474" name="Rectangle 146"/>
            <p:cNvSpPr>
              <a:spLocks noChangeArrowheads="1"/>
            </p:cNvSpPr>
            <p:nvPr/>
          </p:nvSpPr>
          <p:spPr bwMode="auto">
            <a:xfrm rot="16200000">
              <a:off x="3216" y="2156"/>
              <a:ext cx="1202" cy="178"/>
            </a:xfrm>
            <a:prstGeom prst="rect">
              <a:avLst/>
            </a:prstGeom>
            <a:noFill/>
            <a:ln w="9525">
              <a:noFill/>
              <a:miter lim="800000"/>
              <a:headEnd/>
              <a:tailEnd/>
            </a:ln>
          </p:spPr>
          <p:txBody>
            <a:bodyPr wrap="none" lIns="0" tIns="0" rIns="0" bIns="0">
              <a:spAutoFit/>
            </a:bodyPr>
            <a:lstStyle/>
            <a:p>
              <a:pPr eaLnBrk="1" hangingPunct="1"/>
              <a:r>
                <a:rPr lang="en-US" sz="1500">
                  <a:solidFill>
                    <a:srgbClr val="000000"/>
                  </a:solidFill>
                  <a:latin typeface="Arial" pitchFamily="34" charset="0"/>
                </a:rPr>
                <a:t>Distribution density</a:t>
              </a:r>
              <a:endParaRPr lang="en-US" sz="2400">
                <a:latin typeface="Times New Roman" pitchFamily="18" charset="0"/>
              </a:endParaRPr>
            </a:p>
          </p:txBody>
        </p:sp>
      </p:grpSp>
      <p:grpSp>
        <p:nvGrpSpPr>
          <p:cNvPr id="6" name="Group 147"/>
          <p:cNvGrpSpPr>
            <a:grpSpLocks/>
          </p:cNvGrpSpPr>
          <p:nvPr/>
        </p:nvGrpSpPr>
        <p:grpSpPr bwMode="auto">
          <a:xfrm>
            <a:off x="4765675" y="1508125"/>
            <a:ext cx="19050" cy="1839913"/>
            <a:chOff x="3002" y="950"/>
            <a:chExt cx="12" cy="1159"/>
          </a:xfrm>
        </p:grpSpPr>
        <p:sp>
          <p:nvSpPr>
            <p:cNvPr id="99476" name="Rectangle 148"/>
            <p:cNvSpPr>
              <a:spLocks noChangeArrowheads="1"/>
            </p:cNvSpPr>
            <p:nvPr/>
          </p:nvSpPr>
          <p:spPr bwMode="auto">
            <a:xfrm>
              <a:off x="3002" y="2097"/>
              <a:ext cx="12" cy="12"/>
            </a:xfrm>
            <a:prstGeom prst="rect">
              <a:avLst/>
            </a:prstGeom>
            <a:solidFill>
              <a:srgbClr val="000000"/>
            </a:solidFill>
            <a:ln w="9525">
              <a:noFill/>
              <a:miter lim="800000"/>
              <a:headEnd/>
              <a:tailEnd/>
            </a:ln>
          </p:spPr>
          <p:txBody>
            <a:bodyPr/>
            <a:lstStyle/>
            <a:p>
              <a:endParaRPr lang="en-GB"/>
            </a:p>
          </p:txBody>
        </p:sp>
        <p:sp>
          <p:nvSpPr>
            <p:cNvPr id="99477" name="Rectangle 149"/>
            <p:cNvSpPr>
              <a:spLocks noChangeArrowheads="1"/>
            </p:cNvSpPr>
            <p:nvPr/>
          </p:nvSpPr>
          <p:spPr bwMode="auto">
            <a:xfrm>
              <a:off x="3002" y="2073"/>
              <a:ext cx="12" cy="12"/>
            </a:xfrm>
            <a:prstGeom prst="rect">
              <a:avLst/>
            </a:prstGeom>
            <a:solidFill>
              <a:srgbClr val="000000"/>
            </a:solidFill>
            <a:ln w="9525">
              <a:noFill/>
              <a:miter lim="800000"/>
              <a:headEnd/>
              <a:tailEnd/>
            </a:ln>
          </p:spPr>
          <p:txBody>
            <a:bodyPr/>
            <a:lstStyle/>
            <a:p>
              <a:endParaRPr lang="en-GB"/>
            </a:p>
          </p:txBody>
        </p:sp>
        <p:sp>
          <p:nvSpPr>
            <p:cNvPr id="99478" name="Rectangle 150"/>
            <p:cNvSpPr>
              <a:spLocks noChangeArrowheads="1"/>
            </p:cNvSpPr>
            <p:nvPr/>
          </p:nvSpPr>
          <p:spPr bwMode="auto">
            <a:xfrm>
              <a:off x="3002" y="2049"/>
              <a:ext cx="12" cy="12"/>
            </a:xfrm>
            <a:prstGeom prst="rect">
              <a:avLst/>
            </a:prstGeom>
            <a:solidFill>
              <a:srgbClr val="000000"/>
            </a:solidFill>
            <a:ln w="9525">
              <a:noFill/>
              <a:miter lim="800000"/>
              <a:headEnd/>
              <a:tailEnd/>
            </a:ln>
          </p:spPr>
          <p:txBody>
            <a:bodyPr/>
            <a:lstStyle/>
            <a:p>
              <a:endParaRPr lang="en-GB"/>
            </a:p>
          </p:txBody>
        </p:sp>
        <p:sp>
          <p:nvSpPr>
            <p:cNvPr id="99479" name="Rectangle 151"/>
            <p:cNvSpPr>
              <a:spLocks noChangeArrowheads="1"/>
            </p:cNvSpPr>
            <p:nvPr/>
          </p:nvSpPr>
          <p:spPr bwMode="auto">
            <a:xfrm>
              <a:off x="3002" y="2025"/>
              <a:ext cx="12" cy="12"/>
            </a:xfrm>
            <a:prstGeom prst="rect">
              <a:avLst/>
            </a:prstGeom>
            <a:solidFill>
              <a:srgbClr val="000000"/>
            </a:solidFill>
            <a:ln w="9525">
              <a:noFill/>
              <a:miter lim="800000"/>
              <a:headEnd/>
              <a:tailEnd/>
            </a:ln>
          </p:spPr>
          <p:txBody>
            <a:bodyPr/>
            <a:lstStyle/>
            <a:p>
              <a:endParaRPr lang="en-GB"/>
            </a:p>
          </p:txBody>
        </p:sp>
        <p:sp>
          <p:nvSpPr>
            <p:cNvPr id="99480" name="Rectangle 152"/>
            <p:cNvSpPr>
              <a:spLocks noChangeArrowheads="1"/>
            </p:cNvSpPr>
            <p:nvPr/>
          </p:nvSpPr>
          <p:spPr bwMode="auto">
            <a:xfrm>
              <a:off x="3002" y="2001"/>
              <a:ext cx="12" cy="12"/>
            </a:xfrm>
            <a:prstGeom prst="rect">
              <a:avLst/>
            </a:prstGeom>
            <a:solidFill>
              <a:srgbClr val="000000"/>
            </a:solidFill>
            <a:ln w="9525">
              <a:noFill/>
              <a:miter lim="800000"/>
              <a:headEnd/>
              <a:tailEnd/>
            </a:ln>
          </p:spPr>
          <p:txBody>
            <a:bodyPr/>
            <a:lstStyle/>
            <a:p>
              <a:endParaRPr lang="en-GB"/>
            </a:p>
          </p:txBody>
        </p:sp>
        <p:sp>
          <p:nvSpPr>
            <p:cNvPr id="99481" name="Rectangle 153"/>
            <p:cNvSpPr>
              <a:spLocks noChangeArrowheads="1"/>
            </p:cNvSpPr>
            <p:nvPr/>
          </p:nvSpPr>
          <p:spPr bwMode="auto">
            <a:xfrm>
              <a:off x="3002" y="1977"/>
              <a:ext cx="12" cy="12"/>
            </a:xfrm>
            <a:prstGeom prst="rect">
              <a:avLst/>
            </a:prstGeom>
            <a:solidFill>
              <a:srgbClr val="000000"/>
            </a:solidFill>
            <a:ln w="9525">
              <a:noFill/>
              <a:miter lim="800000"/>
              <a:headEnd/>
              <a:tailEnd/>
            </a:ln>
          </p:spPr>
          <p:txBody>
            <a:bodyPr/>
            <a:lstStyle/>
            <a:p>
              <a:endParaRPr lang="en-GB"/>
            </a:p>
          </p:txBody>
        </p:sp>
        <p:sp>
          <p:nvSpPr>
            <p:cNvPr id="99482" name="Rectangle 154"/>
            <p:cNvSpPr>
              <a:spLocks noChangeArrowheads="1"/>
            </p:cNvSpPr>
            <p:nvPr/>
          </p:nvSpPr>
          <p:spPr bwMode="auto">
            <a:xfrm>
              <a:off x="3002" y="1953"/>
              <a:ext cx="12" cy="12"/>
            </a:xfrm>
            <a:prstGeom prst="rect">
              <a:avLst/>
            </a:prstGeom>
            <a:solidFill>
              <a:srgbClr val="000000"/>
            </a:solidFill>
            <a:ln w="9525">
              <a:noFill/>
              <a:miter lim="800000"/>
              <a:headEnd/>
              <a:tailEnd/>
            </a:ln>
          </p:spPr>
          <p:txBody>
            <a:bodyPr/>
            <a:lstStyle/>
            <a:p>
              <a:endParaRPr lang="en-GB"/>
            </a:p>
          </p:txBody>
        </p:sp>
        <p:sp>
          <p:nvSpPr>
            <p:cNvPr id="99483" name="Rectangle 155"/>
            <p:cNvSpPr>
              <a:spLocks noChangeArrowheads="1"/>
            </p:cNvSpPr>
            <p:nvPr/>
          </p:nvSpPr>
          <p:spPr bwMode="auto">
            <a:xfrm>
              <a:off x="3002" y="1929"/>
              <a:ext cx="12" cy="12"/>
            </a:xfrm>
            <a:prstGeom prst="rect">
              <a:avLst/>
            </a:prstGeom>
            <a:solidFill>
              <a:srgbClr val="000000"/>
            </a:solidFill>
            <a:ln w="9525">
              <a:noFill/>
              <a:miter lim="800000"/>
              <a:headEnd/>
              <a:tailEnd/>
            </a:ln>
          </p:spPr>
          <p:txBody>
            <a:bodyPr/>
            <a:lstStyle/>
            <a:p>
              <a:endParaRPr lang="en-GB"/>
            </a:p>
          </p:txBody>
        </p:sp>
        <p:sp>
          <p:nvSpPr>
            <p:cNvPr id="99484" name="Rectangle 156"/>
            <p:cNvSpPr>
              <a:spLocks noChangeArrowheads="1"/>
            </p:cNvSpPr>
            <p:nvPr/>
          </p:nvSpPr>
          <p:spPr bwMode="auto">
            <a:xfrm>
              <a:off x="3002" y="1905"/>
              <a:ext cx="12" cy="12"/>
            </a:xfrm>
            <a:prstGeom prst="rect">
              <a:avLst/>
            </a:prstGeom>
            <a:solidFill>
              <a:srgbClr val="000000"/>
            </a:solidFill>
            <a:ln w="9525">
              <a:noFill/>
              <a:miter lim="800000"/>
              <a:headEnd/>
              <a:tailEnd/>
            </a:ln>
          </p:spPr>
          <p:txBody>
            <a:bodyPr/>
            <a:lstStyle/>
            <a:p>
              <a:endParaRPr lang="en-GB"/>
            </a:p>
          </p:txBody>
        </p:sp>
        <p:sp>
          <p:nvSpPr>
            <p:cNvPr id="99485" name="Rectangle 157"/>
            <p:cNvSpPr>
              <a:spLocks noChangeArrowheads="1"/>
            </p:cNvSpPr>
            <p:nvPr/>
          </p:nvSpPr>
          <p:spPr bwMode="auto">
            <a:xfrm>
              <a:off x="3002" y="1881"/>
              <a:ext cx="12" cy="12"/>
            </a:xfrm>
            <a:prstGeom prst="rect">
              <a:avLst/>
            </a:prstGeom>
            <a:solidFill>
              <a:srgbClr val="000000"/>
            </a:solidFill>
            <a:ln w="9525">
              <a:noFill/>
              <a:miter lim="800000"/>
              <a:headEnd/>
              <a:tailEnd/>
            </a:ln>
          </p:spPr>
          <p:txBody>
            <a:bodyPr/>
            <a:lstStyle/>
            <a:p>
              <a:endParaRPr lang="en-GB"/>
            </a:p>
          </p:txBody>
        </p:sp>
        <p:sp>
          <p:nvSpPr>
            <p:cNvPr id="99486" name="Rectangle 158"/>
            <p:cNvSpPr>
              <a:spLocks noChangeArrowheads="1"/>
            </p:cNvSpPr>
            <p:nvPr/>
          </p:nvSpPr>
          <p:spPr bwMode="auto">
            <a:xfrm>
              <a:off x="3002" y="1857"/>
              <a:ext cx="12" cy="12"/>
            </a:xfrm>
            <a:prstGeom prst="rect">
              <a:avLst/>
            </a:prstGeom>
            <a:solidFill>
              <a:srgbClr val="000000"/>
            </a:solidFill>
            <a:ln w="9525">
              <a:noFill/>
              <a:miter lim="800000"/>
              <a:headEnd/>
              <a:tailEnd/>
            </a:ln>
          </p:spPr>
          <p:txBody>
            <a:bodyPr/>
            <a:lstStyle/>
            <a:p>
              <a:endParaRPr lang="en-GB"/>
            </a:p>
          </p:txBody>
        </p:sp>
        <p:sp>
          <p:nvSpPr>
            <p:cNvPr id="99487" name="Rectangle 159"/>
            <p:cNvSpPr>
              <a:spLocks noChangeArrowheads="1"/>
            </p:cNvSpPr>
            <p:nvPr/>
          </p:nvSpPr>
          <p:spPr bwMode="auto">
            <a:xfrm>
              <a:off x="3002" y="1833"/>
              <a:ext cx="12" cy="12"/>
            </a:xfrm>
            <a:prstGeom prst="rect">
              <a:avLst/>
            </a:prstGeom>
            <a:solidFill>
              <a:srgbClr val="000000"/>
            </a:solidFill>
            <a:ln w="9525">
              <a:noFill/>
              <a:miter lim="800000"/>
              <a:headEnd/>
              <a:tailEnd/>
            </a:ln>
          </p:spPr>
          <p:txBody>
            <a:bodyPr/>
            <a:lstStyle/>
            <a:p>
              <a:endParaRPr lang="en-GB"/>
            </a:p>
          </p:txBody>
        </p:sp>
        <p:sp>
          <p:nvSpPr>
            <p:cNvPr id="99488" name="Rectangle 160"/>
            <p:cNvSpPr>
              <a:spLocks noChangeArrowheads="1"/>
            </p:cNvSpPr>
            <p:nvPr/>
          </p:nvSpPr>
          <p:spPr bwMode="auto">
            <a:xfrm>
              <a:off x="3002" y="1809"/>
              <a:ext cx="12" cy="12"/>
            </a:xfrm>
            <a:prstGeom prst="rect">
              <a:avLst/>
            </a:prstGeom>
            <a:solidFill>
              <a:srgbClr val="000000"/>
            </a:solidFill>
            <a:ln w="9525">
              <a:noFill/>
              <a:miter lim="800000"/>
              <a:headEnd/>
              <a:tailEnd/>
            </a:ln>
          </p:spPr>
          <p:txBody>
            <a:bodyPr/>
            <a:lstStyle/>
            <a:p>
              <a:endParaRPr lang="en-GB"/>
            </a:p>
          </p:txBody>
        </p:sp>
        <p:sp>
          <p:nvSpPr>
            <p:cNvPr id="99489" name="Rectangle 161"/>
            <p:cNvSpPr>
              <a:spLocks noChangeArrowheads="1"/>
            </p:cNvSpPr>
            <p:nvPr/>
          </p:nvSpPr>
          <p:spPr bwMode="auto">
            <a:xfrm>
              <a:off x="3002" y="1785"/>
              <a:ext cx="12" cy="12"/>
            </a:xfrm>
            <a:prstGeom prst="rect">
              <a:avLst/>
            </a:prstGeom>
            <a:solidFill>
              <a:srgbClr val="000000"/>
            </a:solidFill>
            <a:ln w="9525">
              <a:noFill/>
              <a:miter lim="800000"/>
              <a:headEnd/>
              <a:tailEnd/>
            </a:ln>
          </p:spPr>
          <p:txBody>
            <a:bodyPr/>
            <a:lstStyle/>
            <a:p>
              <a:endParaRPr lang="en-GB"/>
            </a:p>
          </p:txBody>
        </p:sp>
        <p:sp>
          <p:nvSpPr>
            <p:cNvPr id="99490" name="Rectangle 162"/>
            <p:cNvSpPr>
              <a:spLocks noChangeArrowheads="1"/>
            </p:cNvSpPr>
            <p:nvPr/>
          </p:nvSpPr>
          <p:spPr bwMode="auto">
            <a:xfrm>
              <a:off x="3002" y="1761"/>
              <a:ext cx="12" cy="12"/>
            </a:xfrm>
            <a:prstGeom prst="rect">
              <a:avLst/>
            </a:prstGeom>
            <a:solidFill>
              <a:srgbClr val="000000"/>
            </a:solidFill>
            <a:ln w="9525">
              <a:noFill/>
              <a:miter lim="800000"/>
              <a:headEnd/>
              <a:tailEnd/>
            </a:ln>
          </p:spPr>
          <p:txBody>
            <a:bodyPr/>
            <a:lstStyle/>
            <a:p>
              <a:endParaRPr lang="en-GB"/>
            </a:p>
          </p:txBody>
        </p:sp>
        <p:sp>
          <p:nvSpPr>
            <p:cNvPr id="99491" name="Rectangle 163"/>
            <p:cNvSpPr>
              <a:spLocks noChangeArrowheads="1"/>
            </p:cNvSpPr>
            <p:nvPr/>
          </p:nvSpPr>
          <p:spPr bwMode="auto">
            <a:xfrm>
              <a:off x="3002" y="1737"/>
              <a:ext cx="12" cy="12"/>
            </a:xfrm>
            <a:prstGeom prst="rect">
              <a:avLst/>
            </a:prstGeom>
            <a:solidFill>
              <a:srgbClr val="000000"/>
            </a:solidFill>
            <a:ln w="9525">
              <a:noFill/>
              <a:miter lim="800000"/>
              <a:headEnd/>
              <a:tailEnd/>
            </a:ln>
          </p:spPr>
          <p:txBody>
            <a:bodyPr/>
            <a:lstStyle/>
            <a:p>
              <a:endParaRPr lang="en-GB"/>
            </a:p>
          </p:txBody>
        </p:sp>
        <p:sp>
          <p:nvSpPr>
            <p:cNvPr id="99492" name="Rectangle 164"/>
            <p:cNvSpPr>
              <a:spLocks noChangeArrowheads="1"/>
            </p:cNvSpPr>
            <p:nvPr/>
          </p:nvSpPr>
          <p:spPr bwMode="auto">
            <a:xfrm>
              <a:off x="3002" y="1713"/>
              <a:ext cx="12" cy="12"/>
            </a:xfrm>
            <a:prstGeom prst="rect">
              <a:avLst/>
            </a:prstGeom>
            <a:solidFill>
              <a:srgbClr val="000000"/>
            </a:solidFill>
            <a:ln w="9525">
              <a:noFill/>
              <a:miter lim="800000"/>
              <a:headEnd/>
              <a:tailEnd/>
            </a:ln>
          </p:spPr>
          <p:txBody>
            <a:bodyPr/>
            <a:lstStyle/>
            <a:p>
              <a:endParaRPr lang="en-GB"/>
            </a:p>
          </p:txBody>
        </p:sp>
        <p:sp>
          <p:nvSpPr>
            <p:cNvPr id="99493" name="Rectangle 165"/>
            <p:cNvSpPr>
              <a:spLocks noChangeArrowheads="1"/>
            </p:cNvSpPr>
            <p:nvPr/>
          </p:nvSpPr>
          <p:spPr bwMode="auto">
            <a:xfrm>
              <a:off x="3002" y="1689"/>
              <a:ext cx="12" cy="12"/>
            </a:xfrm>
            <a:prstGeom prst="rect">
              <a:avLst/>
            </a:prstGeom>
            <a:solidFill>
              <a:srgbClr val="000000"/>
            </a:solidFill>
            <a:ln w="9525">
              <a:noFill/>
              <a:miter lim="800000"/>
              <a:headEnd/>
              <a:tailEnd/>
            </a:ln>
          </p:spPr>
          <p:txBody>
            <a:bodyPr/>
            <a:lstStyle/>
            <a:p>
              <a:endParaRPr lang="en-GB"/>
            </a:p>
          </p:txBody>
        </p:sp>
        <p:sp>
          <p:nvSpPr>
            <p:cNvPr id="99494" name="Rectangle 166"/>
            <p:cNvSpPr>
              <a:spLocks noChangeArrowheads="1"/>
            </p:cNvSpPr>
            <p:nvPr/>
          </p:nvSpPr>
          <p:spPr bwMode="auto">
            <a:xfrm>
              <a:off x="3002" y="1665"/>
              <a:ext cx="12" cy="12"/>
            </a:xfrm>
            <a:prstGeom prst="rect">
              <a:avLst/>
            </a:prstGeom>
            <a:solidFill>
              <a:srgbClr val="000000"/>
            </a:solidFill>
            <a:ln w="9525">
              <a:noFill/>
              <a:miter lim="800000"/>
              <a:headEnd/>
              <a:tailEnd/>
            </a:ln>
          </p:spPr>
          <p:txBody>
            <a:bodyPr/>
            <a:lstStyle/>
            <a:p>
              <a:endParaRPr lang="en-GB"/>
            </a:p>
          </p:txBody>
        </p:sp>
        <p:sp>
          <p:nvSpPr>
            <p:cNvPr id="99495" name="Rectangle 167"/>
            <p:cNvSpPr>
              <a:spLocks noChangeArrowheads="1"/>
            </p:cNvSpPr>
            <p:nvPr/>
          </p:nvSpPr>
          <p:spPr bwMode="auto">
            <a:xfrm>
              <a:off x="3002" y="1641"/>
              <a:ext cx="12" cy="12"/>
            </a:xfrm>
            <a:prstGeom prst="rect">
              <a:avLst/>
            </a:prstGeom>
            <a:solidFill>
              <a:srgbClr val="000000"/>
            </a:solidFill>
            <a:ln w="9525">
              <a:noFill/>
              <a:miter lim="800000"/>
              <a:headEnd/>
              <a:tailEnd/>
            </a:ln>
          </p:spPr>
          <p:txBody>
            <a:bodyPr/>
            <a:lstStyle/>
            <a:p>
              <a:endParaRPr lang="en-GB"/>
            </a:p>
          </p:txBody>
        </p:sp>
        <p:sp>
          <p:nvSpPr>
            <p:cNvPr id="99496" name="Rectangle 168"/>
            <p:cNvSpPr>
              <a:spLocks noChangeArrowheads="1"/>
            </p:cNvSpPr>
            <p:nvPr/>
          </p:nvSpPr>
          <p:spPr bwMode="auto">
            <a:xfrm>
              <a:off x="3002" y="1617"/>
              <a:ext cx="12" cy="12"/>
            </a:xfrm>
            <a:prstGeom prst="rect">
              <a:avLst/>
            </a:prstGeom>
            <a:solidFill>
              <a:srgbClr val="000000"/>
            </a:solidFill>
            <a:ln w="9525">
              <a:noFill/>
              <a:miter lim="800000"/>
              <a:headEnd/>
              <a:tailEnd/>
            </a:ln>
          </p:spPr>
          <p:txBody>
            <a:bodyPr/>
            <a:lstStyle/>
            <a:p>
              <a:endParaRPr lang="en-GB"/>
            </a:p>
          </p:txBody>
        </p:sp>
        <p:sp>
          <p:nvSpPr>
            <p:cNvPr id="99497" name="Rectangle 169"/>
            <p:cNvSpPr>
              <a:spLocks noChangeArrowheads="1"/>
            </p:cNvSpPr>
            <p:nvPr/>
          </p:nvSpPr>
          <p:spPr bwMode="auto">
            <a:xfrm>
              <a:off x="3002" y="1593"/>
              <a:ext cx="12" cy="12"/>
            </a:xfrm>
            <a:prstGeom prst="rect">
              <a:avLst/>
            </a:prstGeom>
            <a:solidFill>
              <a:srgbClr val="000000"/>
            </a:solidFill>
            <a:ln w="9525">
              <a:noFill/>
              <a:miter lim="800000"/>
              <a:headEnd/>
              <a:tailEnd/>
            </a:ln>
          </p:spPr>
          <p:txBody>
            <a:bodyPr/>
            <a:lstStyle/>
            <a:p>
              <a:endParaRPr lang="en-GB"/>
            </a:p>
          </p:txBody>
        </p:sp>
        <p:sp>
          <p:nvSpPr>
            <p:cNvPr id="99498" name="Rectangle 170"/>
            <p:cNvSpPr>
              <a:spLocks noChangeArrowheads="1"/>
            </p:cNvSpPr>
            <p:nvPr/>
          </p:nvSpPr>
          <p:spPr bwMode="auto">
            <a:xfrm>
              <a:off x="3002" y="1569"/>
              <a:ext cx="12" cy="12"/>
            </a:xfrm>
            <a:prstGeom prst="rect">
              <a:avLst/>
            </a:prstGeom>
            <a:solidFill>
              <a:srgbClr val="000000"/>
            </a:solidFill>
            <a:ln w="9525">
              <a:noFill/>
              <a:miter lim="800000"/>
              <a:headEnd/>
              <a:tailEnd/>
            </a:ln>
          </p:spPr>
          <p:txBody>
            <a:bodyPr/>
            <a:lstStyle/>
            <a:p>
              <a:endParaRPr lang="en-GB"/>
            </a:p>
          </p:txBody>
        </p:sp>
        <p:sp>
          <p:nvSpPr>
            <p:cNvPr id="99499" name="Rectangle 171"/>
            <p:cNvSpPr>
              <a:spLocks noChangeArrowheads="1"/>
            </p:cNvSpPr>
            <p:nvPr/>
          </p:nvSpPr>
          <p:spPr bwMode="auto">
            <a:xfrm>
              <a:off x="3002" y="1545"/>
              <a:ext cx="12" cy="12"/>
            </a:xfrm>
            <a:prstGeom prst="rect">
              <a:avLst/>
            </a:prstGeom>
            <a:solidFill>
              <a:srgbClr val="000000"/>
            </a:solidFill>
            <a:ln w="9525">
              <a:noFill/>
              <a:miter lim="800000"/>
              <a:headEnd/>
              <a:tailEnd/>
            </a:ln>
          </p:spPr>
          <p:txBody>
            <a:bodyPr/>
            <a:lstStyle/>
            <a:p>
              <a:endParaRPr lang="en-GB"/>
            </a:p>
          </p:txBody>
        </p:sp>
        <p:sp>
          <p:nvSpPr>
            <p:cNvPr id="99500" name="Rectangle 172"/>
            <p:cNvSpPr>
              <a:spLocks noChangeArrowheads="1"/>
            </p:cNvSpPr>
            <p:nvPr/>
          </p:nvSpPr>
          <p:spPr bwMode="auto">
            <a:xfrm>
              <a:off x="3002" y="1521"/>
              <a:ext cx="12" cy="12"/>
            </a:xfrm>
            <a:prstGeom prst="rect">
              <a:avLst/>
            </a:prstGeom>
            <a:solidFill>
              <a:srgbClr val="000000"/>
            </a:solidFill>
            <a:ln w="9525">
              <a:noFill/>
              <a:miter lim="800000"/>
              <a:headEnd/>
              <a:tailEnd/>
            </a:ln>
          </p:spPr>
          <p:txBody>
            <a:bodyPr/>
            <a:lstStyle/>
            <a:p>
              <a:endParaRPr lang="en-GB"/>
            </a:p>
          </p:txBody>
        </p:sp>
        <p:sp>
          <p:nvSpPr>
            <p:cNvPr id="99501" name="Rectangle 173"/>
            <p:cNvSpPr>
              <a:spLocks noChangeArrowheads="1"/>
            </p:cNvSpPr>
            <p:nvPr/>
          </p:nvSpPr>
          <p:spPr bwMode="auto">
            <a:xfrm>
              <a:off x="3002" y="1497"/>
              <a:ext cx="12" cy="12"/>
            </a:xfrm>
            <a:prstGeom prst="rect">
              <a:avLst/>
            </a:prstGeom>
            <a:solidFill>
              <a:srgbClr val="000000"/>
            </a:solidFill>
            <a:ln w="9525">
              <a:noFill/>
              <a:miter lim="800000"/>
              <a:headEnd/>
              <a:tailEnd/>
            </a:ln>
          </p:spPr>
          <p:txBody>
            <a:bodyPr/>
            <a:lstStyle/>
            <a:p>
              <a:endParaRPr lang="en-GB"/>
            </a:p>
          </p:txBody>
        </p:sp>
        <p:sp>
          <p:nvSpPr>
            <p:cNvPr id="99502" name="Rectangle 174"/>
            <p:cNvSpPr>
              <a:spLocks noChangeArrowheads="1"/>
            </p:cNvSpPr>
            <p:nvPr/>
          </p:nvSpPr>
          <p:spPr bwMode="auto">
            <a:xfrm>
              <a:off x="3002" y="1473"/>
              <a:ext cx="12" cy="12"/>
            </a:xfrm>
            <a:prstGeom prst="rect">
              <a:avLst/>
            </a:prstGeom>
            <a:solidFill>
              <a:srgbClr val="000000"/>
            </a:solidFill>
            <a:ln w="9525">
              <a:noFill/>
              <a:miter lim="800000"/>
              <a:headEnd/>
              <a:tailEnd/>
            </a:ln>
          </p:spPr>
          <p:txBody>
            <a:bodyPr/>
            <a:lstStyle/>
            <a:p>
              <a:endParaRPr lang="en-GB"/>
            </a:p>
          </p:txBody>
        </p:sp>
        <p:sp>
          <p:nvSpPr>
            <p:cNvPr id="99503" name="Rectangle 175"/>
            <p:cNvSpPr>
              <a:spLocks noChangeArrowheads="1"/>
            </p:cNvSpPr>
            <p:nvPr/>
          </p:nvSpPr>
          <p:spPr bwMode="auto">
            <a:xfrm>
              <a:off x="3002" y="1449"/>
              <a:ext cx="12" cy="12"/>
            </a:xfrm>
            <a:prstGeom prst="rect">
              <a:avLst/>
            </a:prstGeom>
            <a:solidFill>
              <a:srgbClr val="000000"/>
            </a:solidFill>
            <a:ln w="9525">
              <a:noFill/>
              <a:miter lim="800000"/>
              <a:headEnd/>
              <a:tailEnd/>
            </a:ln>
          </p:spPr>
          <p:txBody>
            <a:bodyPr/>
            <a:lstStyle/>
            <a:p>
              <a:endParaRPr lang="en-GB"/>
            </a:p>
          </p:txBody>
        </p:sp>
        <p:sp>
          <p:nvSpPr>
            <p:cNvPr id="99504" name="Rectangle 176"/>
            <p:cNvSpPr>
              <a:spLocks noChangeArrowheads="1"/>
            </p:cNvSpPr>
            <p:nvPr/>
          </p:nvSpPr>
          <p:spPr bwMode="auto">
            <a:xfrm>
              <a:off x="3002" y="1425"/>
              <a:ext cx="12" cy="12"/>
            </a:xfrm>
            <a:prstGeom prst="rect">
              <a:avLst/>
            </a:prstGeom>
            <a:solidFill>
              <a:srgbClr val="000000"/>
            </a:solidFill>
            <a:ln w="9525">
              <a:noFill/>
              <a:miter lim="800000"/>
              <a:headEnd/>
              <a:tailEnd/>
            </a:ln>
          </p:spPr>
          <p:txBody>
            <a:bodyPr/>
            <a:lstStyle/>
            <a:p>
              <a:endParaRPr lang="en-GB"/>
            </a:p>
          </p:txBody>
        </p:sp>
        <p:sp>
          <p:nvSpPr>
            <p:cNvPr id="99505" name="Rectangle 177"/>
            <p:cNvSpPr>
              <a:spLocks noChangeArrowheads="1"/>
            </p:cNvSpPr>
            <p:nvPr/>
          </p:nvSpPr>
          <p:spPr bwMode="auto">
            <a:xfrm>
              <a:off x="3002" y="1401"/>
              <a:ext cx="12" cy="12"/>
            </a:xfrm>
            <a:prstGeom prst="rect">
              <a:avLst/>
            </a:prstGeom>
            <a:solidFill>
              <a:srgbClr val="000000"/>
            </a:solidFill>
            <a:ln w="9525">
              <a:noFill/>
              <a:miter lim="800000"/>
              <a:headEnd/>
              <a:tailEnd/>
            </a:ln>
          </p:spPr>
          <p:txBody>
            <a:bodyPr/>
            <a:lstStyle/>
            <a:p>
              <a:endParaRPr lang="en-GB"/>
            </a:p>
          </p:txBody>
        </p:sp>
        <p:sp>
          <p:nvSpPr>
            <p:cNvPr id="99506" name="Rectangle 178"/>
            <p:cNvSpPr>
              <a:spLocks noChangeArrowheads="1"/>
            </p:cNvSpPr>
            <p:nvPr/>
          </p:nvSpPr>
          <p:spPr bwMode="auto">
            <a:xfrm>
              <a:off x="3002" y="1377"/>
              <a:ext cx="12" cy="12"/>
            </a:xfrm>
            <a:prstGeom prst="rect">
              <a:avLst/>
            </a:prstGeom>
            <a:solidFill>
              <a:srgbClr val="000000"/>
            </a:solidFill>
            <a:ln w="9525">
              <a:noFill/>
              <a:miter lim="800000"/>
              <a:headEnd/>
              <a:tailEnd/>
            </a:ln>
          </p:spPr>
          <p:txBody>
            <a:bodyPr/>
            <a:lstStyle/>
            <a:p>
              <a:endParaRPr lang="en-GB"/>
            </a:p>
          </p:txBody>
        </p:sp>
        <p:sp>
          <p:nvSpPr>
            <p:cNvPr id="99507" name="Rectangle 179"/>
            <p:cNvSpPr>
              <a:spLocks noChangeArrowheads="1"/>
            </p:cNvSpPr>
            <p:nvPr/>
          </p:nvSpPr>
          <p:spPr bwMode="auto">
            <a:xfrm>
              <a:off x="3002" y="1353"/>
              <a:ext cx="12" cy="12"/>
            </a:xfrm>
            <a:prstGeom prst="rect">
              <a:avLst/>
            </a:prstGeom>
            <a:solidFill>
              <a:srgbClr val="000000"/>
            </a:solidFill>
            <a:ln w="9525">
              <a:noFill/>
              <a:miter lim="800000"/>
              <a:headEnd/>
              <a:tailEnd/>
            </a:ln>
          </p:spPr>
          <p:txBody>
            <a:bodyPr/>
            <a:lstStyle/>
            <a:p>
              <a:endParaRPr lang="en-GB"/>
            </a:p>
          </p:txBody>
        </p:sp>
        <p:sp>
          <p:nvSpPr>
            <p:cNvPr id="99508" name="Rectangle 180"/>
            <p:cNvSpPr>
              <a:spLocks noChangeArrowheads="1"/>
            </p:cNvSpPr>
            <p:nvPr/>
          </p:nvSpPr>
          <p:spPr bwMode="auto">
            <a:xfrm>
              <a:off x="3002" y="1329"/>
              <a:ext cx="12" cy="12"/>
            </a:xfrm>
            <a:prstGeom prst="rect">
              <a:avLst/>
            </a:prstGeom>
            <a:solidFill>
              <a:srgbClr val="000000"/>
            </a:solidFill>
            <a:ln w="9525">
              <a:noFill/>
              <a:miter lim="800000"/>
              <a:headEnd/>
              <a:tailEnd/>
            </a:ln>
          </p:spPr>
          <p:txBody>
            <a:bodyPr/>
            <a:lstStyle/>
            <a:p>
              <a:endParaRPr lang="en-GB"/>
            </a:p>
          </p:txBody>
        </p:sp>
        <p:sp>
          <p:nvSpPr>
            <p:cNvPr id="99509" name="Rectangle 181"/>
            <p:cNvSpPr>
              <a:spLocks noChangeArrowheads="1"/>
            </p:cNvSpPr>
            <p:nvPr/>
          </p:nvSpPr>
          <p:spPr bwMode="auto">
            <a:xfrm>
              <a:off x="3002" y="1305"/>
              <a:ext cx="12" cy="12"/>
            </a:xfrm>
            <a:prstGeom prst="rect">
              <a:avLst/>
            </a:prstGeom>
            <a:solidFill>
              <a:srgbClr val="000000"/>
            </a:solidFill>
            <a:ln w="9525">
              <a:noFill/>
              <a:miter lim="800000"/>
              <a:headEnd/>
              <a:tailEnd/>
            </a:ln>
          </p:spPr>
          <p:txBody>
            <a:bodyPr/>
            <a:lstStyle/>
            <a:p>
              <a:endParaRPr lang="en-GB"/>
            </a:p>
          </p:txBody>
        </p:sp>
        <p:sp>
          <p:nvSpPr>
            <p:cNvPr id="99510" name="Rectangle 182"/>
            <p:cNvSpPr>
              <a:spLocks noChangeArrowheads="1"/>
            </p:cNvSpPr>
            <p:nvPr/>
          </p:nvSpPr>
          <p:spPr bwMode="auto">
            <a:xfrm>
              <a:off x="3002" y="1281"/>
              <a:ext cx="12" cy="12"/>
            </a:xfrm>
            <a:prstGeom prst="rect">
              <a:avLst/>
            </a:prstGeom>
            <a:solidFill>
              <a:srgbClr val="000000"/>
            </a:solidFill>
            <a:ln w="9525">
              <a:noFill/>
              <a:miter lim="800000"/>
              <a:headEnd/>
              <a:tailEnd/>
            </a:ln>
          </p:spPr>
          <p:txBody>
            <a:bodyPr/>
            <a:lstStyle/>
            <a:p>
              <a:endParaRPr lang="en-GB"/>
            </a:p>
          </p:txBody>
        </p:sp>
        <p:sp>
          <p:nvSpPr>
            <p:cNvPr id="99511" name="Rectangle 183"/>
            <p:cNvSpPr>
              <a:spLocks noChangeArrowheads="1"/>
            </p:cNvSpPr>
            <p:nvPr/>
          </p:nvSpPr>
          <p:spPr bwMode="auto">
            <a:xfrm>
              <a:off x="3002" y="1257"/>
              <a:ext cx="12" cy="12"/>
            </a:xfrm>
            <a:prstGeom prst="rect">
              <a:avLst/>
            </a:prstGeom>
            <a:solidFill>
              <a:srgbClr val="000000"/>
            </a:solidFill>
            <a:ln w="9525">
              <a:noFill/>
              <a:miter lim="800000"/>
              <a:headEnd/>
              <a:tailEnd/>
            </a:ln>
          </p:spPr>
          <p:txBody>
            <a:bodyPr/>
            <a:lstStyle/>
            <a:p>
              <a:endParaRPr lang="en-GB"/>
            </a:p>
          </p:txBody>
        </p:sp>
        <p:sp>
          <p:nvSpPr>
            <p:cNvPr id="99512" name="Rectangle 184"/>
            <p:cNvSpPr>
              <a:spLocks noChangeArrowheads="1"/>
            </p:cNvSpPr>
            <p:nvPr/>
          </p:nvSpPr>
          <p:spPr bwMode="auto">
            <a:xfrm>
              <a:off x="3002" y="1233"/>
              <a:ext cx="12" cy="12"/>
            </a:xfrm>
            <a:prstGeom prst="rect">
              <a:avLst/>
            </a:prstGeom>
            <a:solidFill>
              <a:srgbClr val="000000"/>
            </a:solidFill>
            <a:ln w="9525">
              <a:noFill/>
              <a:miter lim="800000"/>
              <a:headEnd/>
              <a:tailEnd/>
            </a:ln>
          </p:spPr>
          <p:txBody>
            <a:bodyPr/>
            <a:lstStyle/>
            <a:p>
              <a:endParaRPr lang="en-GB"/>
            </a:p>
          </p:txBody>
        </p:sp>
        <p:sp>
          <p:nvSpPr>
            <p:cNvPr id="99513" name="Rectangle 185"/>
            <p:cNvSpPr>
              <a:spLocks noChangeArrowheads="1"/>
            </p:cNvSpPr>
            <p:nvPr/>
          </p:nvSpPr>
          <p:spPr bwMode="auto">
            <a:xfrm>
              <a:off x="3002" y="1209"/>
              <a:ext cx="12" cy="12"/>
            </a:xfrm>
            <a:prstGeom prst="rect">
              <a:avLst/>
            </a:prstGeom>
            <a:solidFill>
              <a:srgbClr val="000000"/>
            </a:solidFill>
            <a:ln w="9525">
              <a:noFill/>
              <a:miter lim="800000"/>
              <a:headEnd/>
              <a:tailEnd/>
            </a:ln>
          </p:spPr>
          <p:txBody>
            <a:bodyPr/>
            <a:lstStyle/>
            <a:p>
              <a:endParaRPr lang="en-GB"/>
            </a:p>
          </p:txBody>
        </p:sp>
        <p:sp>
          <p:nvSpPr>
            <p:cNvPr id="99514" name="Rectangle 186"/>
            <p:cNvSpPr>
              <a:spLocks noChangeArrowheads="1"/>
            </p:cNvSpPr>
            <p:nvPr/>
          </p:nvSpPr>
          <p:spPr bwMode="auto">
            <a:xfrm>
              <a:off x="3002" y="1185"/>
              <a:ext cx="12" cy="12"/>
            </a:xfrm>
            <a:prstGeom prst="rect">
              <a:avLst/>
            </a:prstGeom>
            <a:solidFill>
              <a:srgbClr val="000000"/>
            </a:solidFill>
            <a:ln w="9525">
              <a:noFill/>
              <a:miter lim="800000"/>
              <a:headEnd/>
              <a:tailEnd/>
            </a:ln>
          </p:spPr>
          <p:txBody>
            <a:bodyPr/>
            <a:lstStyle/>
            <a:p>
              <a:endParaRPr lang="en-GB"/>
            </a:p>
          </p:txBody>
        </p:sp>
        <p:sp>
          <p:nvSpPr>
            <p:cNvPr id="99515" name="Rectangle 187"/>
            <p:cNvSpPr>
              <a:spLocks noChangeArrowheads="1"/>
            </p:cNvSpPr>
            <p:nvPr/>
          </p:nvSpPr>
          <p:spPr bwMode="auto">
            <a:xfrm>
              <a:off x="3002" y="1161"/>
              <a:ext cx="12" cy="12"/>
            </a:xfrm>
            <a:prstGeom prst="rect">
              <a:avLst/>
            </a:prstGeom>
            <a:solidFill>
              <a:srgbClr val="000000"/>
            </a:solidFill>
            <a:ln w="9525">
              <a:noFill/>
              <a:miter lim="800000"/>
              <a:headEnd/>
              <a:tailEnd/>
            </a:ln>
          </p:spPr>
          <p:txBody>
            <a:bodyPr/>
            <a:lstStyle/>
            <a:p>
              <a:endParaRPr lang="en-GB"/>
            </a:p>
          </p:txBody>
        </p:sp>
        <p:sp>
          <p:nvSpPr>
            <p:cNvPr id="99516" name="Rectangle 188"/>
            <p:cNvSpPr>
              <a:spLocks noChangeArrowheads="1"/>
            </p:cNvSpPr>
            <p:nvPr/>
          </p:nvSpPr>
          <p:spPr bwMode="auto">
            <a:xfrm>
              <a:off x="3002" y="1137"/>
              <a:ext cx="12" cy="12"/>
            </a:xfrm>
            <a:prstGeom prst="rect">
              <a:avLst/>
            </a:prstGeom>
            <a:solidFill>
              <a:srgbClr val="000000"/>
            </a:solidFill>
            <a:ln w="9525">
              <a:noFill/>
              <a:miter lim="800000"/>
              <a:headEnd/>
              <a:tailEnd/>
            </a:ln>
          </p:spPr>
          <p:txBody>
            <a:bodyPr/>
            <a:lstStyle/>
            <a:p>
              <a:endParaRPr lang="en-GB"/>
            </a:p>
          </p:txBody>
        </p:sp>
        <p:sp>
          <p:nvSpPr>
            <p:cNvPr id="99517" name="Rectangle 189"/>
            <p:cNvSpPr>
              <a:spLocks noChangeArrowheads="1"/>
            </p:cNvSpPr>
            <p:nvPr/>
          </p:nvSpPr>
          <p:spPr bwMode="auto">
            <a:xfrm>
              <a:off x="3002" y="1113"/>
              <a:ext cx="12" cy="12"/>
            </a:xfrm>
            <a:prstGeom prst="rect">
              <a:avLst/>
            </a:prstGeom>
            <a:solidFill>
              <a:srgbClr val="000000"/>
            </a:solidFill>
            <a:ln w="9525">
              <a:noFill/>
              <a:miter lim="800000"/>
              <a:headEnd/>
              <a:tailEnd/>
            </a:ln>
          </p:spPr>
          <p:txBody>
            <a:bodyPr/>
            <a:lstStyle/>
            <a:p>
              <a:endParaRPr lang="en-GB"/>
            </a:p>
          </p:txBody>
        </p:sp>
        <p:sp>
          <p:nvSpPr>
            <p:cNvPr id="99518" name="Rectangle 190"/>
            <p:cNvSpPr>
              <a:spLocks noChangeArrowheads="1"/>
            </p:cNvSpPr>
            <p:nvPr/>
          </p:nvSpPr>
          <p:spPr bwMode="auto">
            <a:xfrm>
              <a:off x="3002" y="1089"/>
              <a:ext cx="12" cy="12"/>
            </a:xfrm>
            <a:prstGeom prst="rect">
              <a:avLst/>
            </a:prstGeom>
            <a:solidFill>
              <a:srgbClr val="000000"/>
            </a:solidFill>
            <a:ln w="9525">
              <a:noFill/>
              <a:miter lim="800000"/>
              <a:headEnd/>
              <a:tailEnd/>
            </a:ln>
          </p:spPr>
          <p:txBody>
            <a:bodyPr/>
            <a:lstStyle/>
            <a:p>
              <a:endParaRPr lang="en-GB"/>
            </a:p>
          </p:txBody>
        </p:sp>
        <p:sp>
          <p:nvSpPr>
            <p:cNvPr id="99519" name="Rectangle 191"/>
            <p:cNvSpPr>
              <a:spLocks noChangeArrowheads="1"/>
            </p:cNvSpPr>
            <p:nvPr/>
          </p:nvSpPr>
          <p:spPr bwMode="auto">
            <a:xfrm>
              <a:off x="3002" y="1065"/>
              <a:ext cx="12" cy="12"/>
            </a:xfrm>
            <a:prstGeom prst="rect">
              <a:avLst/>
            </a:prstGeom>
            <a:solidFill>
              <a:srgbClr val="000000"/>
            </a:solidFill>
            <a:ln w="9525">
              <a:noFill/>
              <a:miter lim="800000"/>
              <a:headEnd/>
              <a:tailEnd/>
            </a:ln>
          </p:spPr>
          <p:txBody>
            <a:bodyPr/>
            <a:lstStyle/>
            <a:p>
              <a:endParaRPr lang="en-GB"/>
            </a:p>
          </p:txBody>
        </p:sp>
        <p:sp>
          <p:nvSpPr>
            <p:cNvPr id="99520" name="Rectangle 192"/>
            <p:cNvSpPr>
              <a:spLocks noChangeArrowheads="1"/>
            </p:cNvSpPr>
            <p:nvPr/>
          </p:nvSpPr>
          <p:spPr bwMode="auto">
            <a:xfrm>
              <a:off x="3002" y="1041"/>
              <a:ext cx="12" cy="12"/>
            </a:xfrm>
            <a:prstGeom prst="rect">
              <a:avLst/>
            </a:prstGeom>
            <a:solidFill>
              <a:srgbClr val="000000"/>
            </a:solidFill>
            <a:ln w="9525">
              <a:noFill/>
              <a:miter lim="800000"/>
              <a:headEnd/>
              <a:tailEnd/>
            </a:ln>
          </p:spPr>
          <p:txBody>
            <a:bodyPr/>
            <a:lstStyle/>
            <a:p>
              <a:endParaRPr lang="en-GB"/>
            </a:p>
          </p:txBody>
        </p:sp>
        <p:sp>
          <p:nvSpPr>
            <p:cNvPr id="99521" name="Rectangle 193"/>
            <p:cNvSpPr>
              <a:spLocks noChangeArrowheads="1"/>
            </p:cNvSpPr>
            <p:nvPr/>
          </p:nvSpPr>
          <p:spPr bwMode="auto">
            <a:xfrm>
              <a:off x="3002" y="1017"/>
              <a:ext cx="12" cy="12"/>
            </a:xfrm>
            <a:prstGeom prst="rect">
              <a:avLst/>
            </a:prstGeom>
            <a:solidFill>
              <a:srgbClr val="000000"/>
            </a:solidFill>
            <a:ln w="9525">
              <a:noFill/>
              <a:miter lim="800000"/>
              <a:headEnd/>
              <a:tailEnd/>
            </a:ln>
          </p:spPr>
          <p:txBody>
            <a:bodyPr/>
            <a:lstStyle/>
            <a:p>
              <a:endParaRPr lang="en-GB"/>
            </a:p>
          </p:txBody>
        </p:sp>
        <p:sp>
          <p:nvSpPr>
            <p:cNvPr id="99522" name="Rectangle 194"/>
            <p:cNvSpPr>
              <a:spLocks noChangeArrowheads="1"/>
            </p:cNvSpPr>
            <p:nvPr/>
          </p:nvSpPr>
          <p:spPr bwMode="auto">
            <a:xfrm>
              <a:off x="3002" y="993"/>
              <a:ext cx="12" cy="12"/>
            </a:xfrm>
            <a:prstGeom prst="rect">
              <a:avLst/>
            </a:prstGeom>
            <a:solidFill>
              <a:srgbClr val="000000"/>
            </a:solidFill>
            <a:ln w="9525">
              <a:noFill/>
              <a:miter lim="800000"/>
              <a:headEnd/>
              <a:tailEnd/>
            </a:ln>
          </p:spPr>
          <p:txBody>
            <a:bodyPr/>
            <a:lstStyle/>
            <a:p>
              <a:endParaRPr lang="en-GB"/>
            </a:p>
          </p:txBody>
        </p:sp>
        <p:sp>
          <p:nvSpPr>
            <p:cNvPr id="99523" name="Rectangle 195"/>
            <p:cNvSpPr>
              <a:spLocks noChangeArrowheads="1"/>
            </p:cNvSpPr>
            <p:nvPr/>
          </p:nvSpPr>
          <p:spPr bwMode="auto">
            <a:xfrm>
              <a:off x="3002" y="969"/>
              <a:ext cx="12" cy="12"/>
            </a:xfrm>
            <a:prstGeom prst="rect">
              <a:avLst/>
            </a:prstGeom>
            <a:solidFill>
              <a:srgbClr val="000000"/>
            </a:solidFill>
            <a:ln w="9525">
              <a:noFill/>
              <a:miter lim="800000"/>
              <a:headEnd/>
              <a:tailEnd/>
            </a:ln>
          </p:spPr>
          <p:txBody>
            <a:bodyPr/>
            <a:lstStyle/>
            <a:p>
              <a:endParaRPr lang="en-GB"/>
            </a:p>
          </p:txBody>
        </p:sp>
        <p:sp>
          <p:nvSpPr>
            <p:cNvPr id="99524" name="Rectangle 196"/>
            <p:cNvSpPr>
              <a:spLocks noChangeArrowheads="1"/>
            </p:cNvSpPr>
            <p:nvPr/>
          </p:nvSpPr>
          <p:spPr bwMode="auto">
            <a:xfrm>
              <a:off x="3002" y="950"/>
              <a:ext cx="12" cy="7"/>
            </a:xfrm>
            <a:prstGeom prst="rect">
              <a:avLst/>
            </a:prstGeom>
            <a:solidFill>
              <a:srgbClr val="000000"/>
            </a:solidFill>
            <a:ln w="9525">
              <a:noFill/>
              <a:miter lim="800000"/>
              <a:headEnd/>
              <a:tailEnd/>
            </a:ln>
          </p:spPr>
          <p:txBody>
            <a:bodyPr/>
            <a:lstStyle/>
            <a:p>
              <a:endParaRPr lang="en-GB"/>
            </a:p>
          </p:txBody>
        </p:sp>
      </p:grpSp>
      <p:grpSp>
        <p:nvGrpSpPr>
          <p:cNvPr id="7" name="Group 197"/>
          <p:cNvGrpSpPr>
            <a:grpSpLocks/>
          </p:cNvGrpSpPr>
          <p:nvPr/>
        </p:nvGrpSpPr>
        <p:grpSpPr bwMode="auto">
          <a:xfrm>
            <a:off x="1857375" y="2681288"/>
            <a:ext cx="19050" cy="2038350"/>
            <a:chOff x="1170" y="1689"/>
            <a:chExt cx="12" cy="1284"/>
          </a:xfrm>
        </p:grpSpPr>
        <p:sp>
          <p:nvSpPr>
            <p:cNvPr id="99526" name="Rectangle 198"/>
            <p:cNvSpPr>
              <a:spLocks noChangeArrowheads="1"/>
            </p:cNvSpPr>
            <p:nvPr/>
          </p:nvSpPr>
          <p:spPr bwMode="auto">
            <a:xfrm>
              <a:off x="1170" y="2961"/>
              <a:ext cx="12" cy="12"/>
            </a:xfrm>
            <a:prstGeom prst="rect">
              <a:avLst/>
            </a:prstGeom>
            <a:solidFill>
              <a:srgbClr val="000000"/>
            </a:solidFill>
            <a:ln w="9525">
              <a:noFill/>
              <a:miter lim="800000"/>
              <a:headEnd/>
              <a:tailEnd/>
            </a:ln>
          </p:spPr>
          <p:txBody>
            <a:bodyPr/>
            <a:lstStyle/>
            <a:p>
              <a:endParaRPr lang="en-GB"/>
            </a:p>
          </p:txBody>
        </p:sp>
        <p:sp>
          <p:nvSpPr>
            <p:cNvPr id="99527" name="Rectangle 199"/>
            <p:cNvSpPr>
              <a:spLocks noChangeArrowheads="1"/>
            </p:cNvSpPr>
            <p:nvPr/>
          </p:nvSpPr>
          <p:spPr bwMode="auto">
            <a:xfrm>
              <a:off x="1170" y="2937"/>
              <a:ext cx="12" cy="12"/>
            </a:xfrm>
            <a:prstGeom prst="rect">
              <a:avLst/>
            </a:prstGeom>
            <a:solidFill>
              <a:srgbClr val="000000"/>
            </a:solidFill>
            <a:ln w="9525">
              <a:noFill/>
              <a:miter lim="800000"/>
              <a:headEnd/>
              <a:tailEnd/>
            </a:ln>
          </p:spPr>
          <p:txBody>
            <a:bodyPr/>
            <a:lstStyle/>
            <a:p>
              <a:endParaRPr lang="en-GB"/>
            </a:p>
          </p:txBody>
        </p:sp>
        <p:sp>
          <p:nvSpPr>
            <p:cNvPr id="99528" name="Rectangle 200"/>
            <p:cNvSpPr>
              <a:spLocks noChangeArrowheads="1"/>
            </p:cNvSpPr>
            <p:nvPr/>
          </p:nvSpPr>
          <p:spPr bwMode="auto">
            <a:xfrm>
              <a:off x="1170" y="2913"/>
              <a:ext cx="12" cy="12"/>
            </a:xfrm>
            <a:prstGeom prst="rect">
              <a:avLst/>
            </a:prstGeom>
            <a:solidFill>
              <a:srgbClr val="000000"/>
            </a:solidFill>
            <a:ln w="9525">
              <a:noFill/>
              <a:miter lim="800000"/>
              <a:headEnd/>
              <a:tailEnd/>
            </a:ln>
          </p:spPr>
          <p:txBody>
            <a:bodyPr/>
            <a:lstStyle/>
            <a:p>
              <a:endParaRPr lang="en-GB"/>
            </a:p>
          </p:txBody>
        </p:sp>
        <p:sp>
          <p:nvSpPr>
            <p:cNvPr id="99529" name="Rectangle 201"/>
            <p:cNvSpPr>
              <a:spLocks noChangeArrowheads="1"/>
            </p:cNvSpPr>
            <p:nvPr/>
          </p:nvSpPr>
          <p:spPr bwMode="auto">
            <a:xfrm>
              <a:off x="1170" y="2889"/>
              <a:ext cx="12" cy="12"/>
            </a:xfrm>
            <a:prstGeom prst="rect">
              <a:avLst/>
            </a:prstGeom>
            <a:solidFill>
              <a:srgbClr val="000000"/>
            </a:solidFill>
            <a:ln w="9525">
              <a:noFill/>
              <a:miter lim="800000"/>
              <a:headEnd/>
              <a:tailEnd/>
            </a:ln>
          </p:spPr>
          <p:txBody>
            <a:bodyPr/>
            <a:lstStyle/>
            <a:p>
              <a:endParaRPr lang="en-GB"/>
            </a:p>
          </p:txBody>
        </p:sp>
        <p:sp>
          <p:nvSpPr>
            <p:cNvPr id="99530" name="Rectangle 202"/>
            <p:cNvSpPr>
              <a:spLocks noChangeArrowheads="1"/>
            </p:cNvSpPr>
            <p:nvPr/>
          </p:nvSpPr>
          <p:spPr bwMode="auto">
            <a:xfrm>
              <a:off x="1170" y="2865"/>
              <a:ext cx="12" cy="12"/>
            </a:xfrm>
            <a:prstGeom prst="rect">
              <a:avLst/>
            </a:prstGeom>
            <a:solidFill>
              <a:srgbClr val="000000"/>
            </a:solidFill>
            <a:ln w="9525">
              <a:noFill/>
              <a:miter lim="800000"/>
              <a:headEnd/>
              <a:tailEnd/>
            </a:ln>
          </p:spPr>
          <p:txBody>
            <a:bodyPr/>
            <a:lstStyle/>
            <a:p>
              <a:endParaRPr lang="en-GB"/>
            </a:p>
          </p:txBody>
        </p:sp>
        <p:sp>
          <p:nvSpPr>
            <p:cNvPr id="99531" name="Rectangle 203"/>
            <p:cNvSpPr>
              <a:spLocks noChangeArrowheads="1"/>
            </p:cNvSpPr>
            <p:nvPr/>
          </p:nvSpPr>
          <p:spPr bwMode="auto">
            <a:xfrm>
              <a:off x="1170" y="2841"/>
              <a:ext cx="12" cy="12"/>
            </a:xfrm>
            <a:prstGeom prst="rect">
              <a:avLst/>
            </a:prstGeom>
            <a:solidFill>
              <a:srgbClr val="000000"/>
            </a:solidFill>
            <a:ln w="9525">
              <a:noFill/>
              <a:miter lim="800000"/>
              <a:headEnd/>
              <a:tailEnd/>
            </a:ln>
          </p:spPr>
          <p:txBody>
            <a:bodyPr/>
            <a:lstStyle/>
            <a:p>
              <a:endParaRPr lang="en-GB"/>
            </a:p>
          </p:txBody>
        </p:sp>
        <p:sp>
          <p:nvSpPr>
            <p:cNvPr id="99532" name="Rectangle 204"/>
            <p:cNvSpPr>
              <a:spLocks noChangeArrowheads="1"/>
            </p:cNvSpPr>
            <p:nvPr/>
          </p:nvSpPr>
          <p:spPr bwMode="auto">
            <a:xfrm>
              <a:off x="1170" y="2817"/>
              <a:ext cx="12" cy="12"/>
            </a:xfrm>
            <a:prstGeom prst="rect">
              <a:avLst/>
            </a:prstGeom>
            <a:solidFill>
              <a:srgbClr val="000000"/>
            </a:solidFill>
            <a:ln w="9525">
              <a:noFill/>
              <a:miter lim="800000"/>
              <a:headEnd/>
              <a:tailEnd/>
            </a:ln>
          </p:spPr>
          <p:txBody>
            <a:bodyPr/>
            <a:lstStyle/>
            <a:p>
              <a:endParaRPr lang="en-GB"/>
            </a:p>
          </p:txBody>
        </p:sp>
        <p:sp>
          <p:nvSpPr>
            <p:cNvPr id="99533" name="Rectangle 205"/>
            <p:cNvSpPr>
              <a:spLocks noChangeArrowheads="1"/>
            </p:cNvSpPr>
            <p:nvPr/>
          </p:nvSpPr>
          <p:spPr bwMode="auto">
            <a:xfrm>
              <a:off x="1170" y="2793"/>
              <a:ext cx="12" cy="12"/>
            </a:xfrm>
            <a:prstGeom prst="rect">
              <a:avLst/>
            </a:prstGeom>
            <a:solidFill>
              <a:srgbClr val="000000"/>
            </a:solidFill>
            <a:ln w="9525">
              <a:noFill/>
              <a:miter lim="800000"/>
              <a:headEnd/>
              <a:tailEnd/>
            </a:ln>
          </p:spPr>
          <p:txBody>
            <a:bodyPr/>
            <a:lstStyle/>
            <a:p>
              <a:endParaRPr lang="en-GB"/>
            </a:p>
          </p:txBody>
        </p:sp>
        <p:sp>
          <p:nvSpPr>
            <p:cNvPr id="99534" name="Rectangle 206"/>
            <p:cNvSpPr>
              <a:spLocks noChangeArrowheads="1"/>
            </p:cNvSpPr>
            <p:nvPr/>
          </p:nvSpPr>
          <p:spPr bwMode="auto">
            <a:xfrm>
              <a:off x="1170" y="2769"/>
              <a:ext cx="12" cy="12"/>
            </a:xfrm>
            <a:prstGeom prst="rect">
              <a:avLst/>
            </a:prstGeom>
            <a:solidFill>
              <a:srgbClr val="000000"/>
            </a:solidFill>
            <a:ln w="9525">
              <a:noFill/>
              <a:miter lim="800000"/>
              <a:headEnd/>
              <a:tailEnd/>
            </a:ln>
          </p:spPr>
          <p:txBody>
            <a:bodyPr/>
            <a:lstStyle/>
            <a:p>
              <a:endParaRPr lang="en-GB"/>
            </a:p>
          </p:txBody>
        </p:sp>
        <p:sp>
          <p:nvSpPr>
            <p:cNvPr id="99535" name="Rectangle 207"/>
            <p:cNvSpPr>
              <a:spLocks noChangeArrowheads="1"/>
            </p:cNvSpPr>
            <p:nvPr/>
          </p:nvSpPr>
          <p:spPr bwMode="auto">
            <a:xfrm>
              <a:off x="1170" y="2745"/>
              <a:ext cx="12" cy="12"/>
            </a:xfrm>
            <a:prstGeom prst="rect">
              <a:avLst/>
            </a:prstGeom>
            <a:solidFill>
              <a:srgbClr val="000000"/>
            </a:solidFill>
            <a:ln w="9525">
              <a:noFill/>
              <a:miter lim="800000"/>
              <a:headEnd/>
              <a:tailEnd/>
            </a:ln>
          </p:spPr>
          <p:txBody>
            <a:bodyPr/>
            <a:lstStyle/>
            <a:p>
              <a:endParaRPr lang="en-GB"/>
            </a:p>
          </p:txBody>
        </p:sp>
        <p:sp>
          <p:nvSpPr>
            <p:cNvPr id="99536" name="Rectangle 208"/>
            <p:cNvSpPr>
              <a:spLocks noChangeArrowheads="1"/>
            </p:cNvSpPr>
            <p:nvPr/>
          </p:nvSpPr>
          <p:spPr bwMode="auto">
            <a:xfrm>
              <a:off x="1170" y="2721"/>
              <a:ext cx="12" cy="12"/>
            </a:xfrm>
            <a:prstGeom prst="rect">
              <a:avLst/>
            </a:prstGeom>
            <a:solidFill>
              <a:srgbClr val="000000"/>
            </a:solidFill>
            <a:ln w="9525">
              <a:noFill/>
              <a:miter lim="800000"/>
              <a:headEnd/>
              <a:tailEnd/>
            </a:ln>
          </p:spPr>
          <p:txBody>
            <a:bodyPr/>
            <a:lstStyle/>
            <a:p>
              <a:endParaRPr lang="en-GB"/>
            </a:p>
          </p:txBody>
        </p:sp>
        <p:sp>
          <p:nvSpPr>
            <p:cNvPr id="99537" name="Rectangle 209"/>
            <p:cNvSpPr>
              <a:spLocks noChangeArrowheads="1"/>
            </p:cNvSpPr>
            <p:nvPr/>
          </p:nvSpPr>
          <p:spPr bwMode="auto">
            <a:xfrm>
              <a:off x="1170" y="2697"/>
              <a:ext cx="12" cy="12"/>
            </a:xfrm>
            <a:prstGeom prst="rect">
              <a:avLst/>
            </a:prstGeom>
            <a:solidFill>
              <a:srgbClr val="000000"/>
            </a:solidFill>
            <a:ln w="9525">
              <a:noFill/>
              <a:miter lim="800000"/>
              <a:headEnd/>
              <a:tailEnd/>
            </a:ln>
          </p:spPr>
          <p:txBody>
            <a:bodyPr/>
            <a:lstStyle/>
            <a:p>
              <a:endParaRPr lang="en-GB"/>
            </a:p>
          </p:txBody>
        </p:sp>
        <p:sp>
          <p:nvSpPr>
            <p:cNvPr id="99538" name="Rectangle 210"/>
            <p:cNvSpPr>
              <a:spLocks noChangeArrowheads="1"/>
            </p:cNvSpPr>
            <p:nvPr/>
          </p:nvSpPr>
          <p:spPr bwMode="auto">
            <a:xfrm>
              <a:off x="1170" y="2673"/>
              <a:ext cx="12" cy="12"/>
            </a:xfrm>
            <a:prstGeom prst="rect">
              <a:avLst/>
            </a:prstGeom>
            <a:solidFill>
              <a:srgbClr val="000000"/>
            </a:solidFill>
            <a:ln w="9525">
              <a:noFill/>
              <a:miter lim="800000"/>
              <a:headEnd/>
              <a:tailEnd/>
            </a:ln>
          </p:spPr>
          <p:txBody>
            <a:bodyPr/>
            <a:lstStyle/>
            <a:p>
              <a:endParaRPr lang="en-GB"/>
            </a:p>
          </p:txBody>
        </p:sp>
        <p:sp>
          <p:nvSpPr>
            <p:cNvPr id="99539" name="Rectangle 211"/>
            <p:cNvSpPr>
              <a:spLocks noChangeArrowheads="1"/>
            </p:cNvSpPr>
            <p:nvPr/>
          </p:nvSpPr>
          <p:spPr bwMode="auto">
            <a:xfrm>
              <a:off x="1170" y="2649"/>
              <a:ext cx="12" cy="12"/>
            </a:xfrm>
            <a:prstGeom prst="rect">
              <a:avLst/>
            </a:prstGeom>
            <a:solidFill>
              <a:srgbClr val="000000"/>
            </a:solidFill>
            <a:ln w="9525">
              <a:noFill/>
              <a:miter lim="800000"/>
              <a:headEnd/>
              <a:tailEnd/>
            </a:ln>
          </p:spPr>
          <p:txBody>
            <a:bodyPr/>
            <a:lstStyle/>
            <a:p>
              <a:endParaRPr lang="en-GB"/>
            </a:p>
          </p:txBody>
        </p:sp>
        <p:sp>
          <p:nvSpPr>
            <p:cNvPr id="99540" name="Rectangle 212"/>
            <p:cNvSpPr>
              <a:spLocks noChangeArrowheads="1"/>
            </p:cNvSpPr>
            <p:nvPr/>
          </p:nvSpPr>
          <p:spPr bwMode="auto">
            <a:xfrm>
              <a:off x="1170" y="2625"/>
              <a:ext cx="12" cy="12"/>
            </a:xfrm>
            <a:prstGeom prst="rect">
              <a:avLst/>
            </a:prstGeom>
            <a:solidFill>
              <a:srgbClr val="000000"/>
            </a:solidFill>
            <a:ln w="9525">
              <a:noFill/>
              <a:miter lim="800000"/>
              <a:headEnd/>
              <a:tailEnd/>
            </a:ln>
          </p:spPr>
          <p:txBody>
            <a:bodyPr/>
            <a:lstStyle/>
            <a:p>
              <a:endParaRPr lang="en-GB"/>
            </a:p>
          </p:txBody>
        </p:sp>
        <p:sp>
          <p:nvSpPr>
            <p:cNvPr id="99541" name="Rectangle 213"/>
            <p:cNvSpPr>
              <a:spLocks noChangeArrowheads="1"/>
            </p:cNvSpPr>
            <p:nvPr/>
          </p:nvSpPr>
          <p:spPr bwMode="auto">
            <a:xfrm>
              <a:off x="1170" y="2601"/>
              <a:ext cx="12" cy="12"/>
            </a:xfrm>
            <a:prstGeom prst="rect">
              <a:avLst/>
            </a:prstGeom>
            <a:solidFill>
              <a:srgbClr val="000000"/>
            </a:solidFill>
            <a:ln w="9525">
              <a:noFill/>
              <a:miter lim="800000"/>
              <a:headEnd/>
              <a:tailEnd/>
            </a:ln>
          </p:spPr>
          <p:txBody>
            <a:bodyPr/>
            <a:lstStyle/>
            <a:p>
              <a:endParaRPr lang="en-GB"/>
            </a:p>
          </p:txBody>
        </p:sp>
        <p:sp>
          <p:nvSpPr>
            <p:cNvPr id="99542" name="Rectangle 214"/>
            <p:cNvSpPr>
              <a:spLocks noChangeArrowheads="1"/>
            </p:cNvSpPr>
            <p:nvPr/>
          </p:nvSpPr>
          <p:spPr bwMode="auto">
            <a:xfrm>
              <a:off x="1170" y="2577"/>
              <a:ext cx="12" cy="12"/>
            </a:xfrm>
            <a:prstGeom prst="rect">
              <a:avLst/>
            </a:prstGeom>
            <a:solidFill>
              <a:srgbClr val="000000"/>
            </a:solidFill>
            <a:ln w="9525">
              <a:noFill/>
              <a:miter lim="800000"/>
              <a:headEnd/>
              <a:tailEnd/>
            </a:ln>
          </p:spPr>
          <p:txBody>
            <a:bodyPr/>
            <a:lstStyle/>
            <a:p>
              <a:endParaRPr lang="en-GB"/>
            </a:p>
          </p:txBody>
        </p:sp>
        <p:sp>
          <p:nvSpPr>
            <p:cNvPr id="99543" name="Rectangle 215"/>
            <p:cNvSpPr>
              <a:spLocks noChangeArrowheads="1"/>
            </p:cNvSpPr>
            <p:nvPr/>
          </p:nvSpPr>
          <p:spPr bwMode="auto">
            <a:xfrm>
              <a:off x="1170" y="2553"/>
              <a:ext cx="12" cy="12"/>
            </a:xfrm>
            <a:prstGeom prst="rect">
              <a:avLst/>
            </a:prstGeom>
            <a:solidFill>
              <a:srgbClr val="000000"/>
            </a:solidFill>
            <a:ln w="9525">
              <a:noFill/>
              <a:miter lim="800000"/>
              <a:headEnd/>
              <a:tailEnd/>
            </a:ln>
          </p:spPr>
          <p:txBody>
            <a:bodyPr/>
            <a:lstStyle/>
            <a:p>
              <a:endParaRPr lang="en-GB"/>
            </a:p>
          </p:txBody>
        </p:sp>
        <p:sp>
          <p:nvSpPr>
            <p:cNvPr id="99544" name="Rectangle 216"/>
            <p:cNvSpPr>
              <a:spLocks noChangeArrowheads="1"/>
            </p:cNvSpPr>
            <p:nvPr/>
          </p:nvSpPr>
          <p:spPr bwMode="auto">
            <a:xfrm>
              <a:off x="1170" y="2529"/>
              <a:ext cx="12" cy="12"/>
            </a:xfrm>
            <a:prstGeom prst="rect">
              <a:avLst/>
            </a:prstGeom>
            <a:solidFill>
              <a:srgbClr val="000000"/>
            </a:solidFill>
            <a:ln w="9525">
              <a:noFill/>
              <a:miter lim="800000"/>
              <a:headEnd/>
              <a:tailEnd/>
            </a:ln>
          </p:spPr>
          <p:txBody>
            <a:bodyPr/>
            <a:lstStyle/>
            <a:p>
              <a:endParaRPr lang="en-GB"/>
            </a:p>
          </p:txBody>
        </p:sp>
        <p:sp>
          <p:nvSpPr>
            <p:cNvPr id="99545" name="Rectangle 217"/>
            <p:cNvSpPr>
              <a:spLocks noChangeArrowheads="1"/>
            </p:cNvSpPr>
            <p:nvPr/>
          </p:nvSpPr>
          <p:spPr bwMode="auto">
            <a:xfrm>
              <a:off x="1170" y="2505"/>
              <a:ext cx="12" cy="12"/>
            </a:xfrm>
            <a:prstGeom prst="rect">
              <a:avLst/>
            </a:prstGeom>
            <a:solidFill>
              <a:srgbClr val="000000"/>
            </a:solidFill>
            <a:ln w="9525">
              <a:noFill/>
              <a:miter lim="800000"/>
              <a:headEnd/>
              <a:tailEnd/>
            </a:ln>
          </p:spPr>
          <p:txBody>
            <a:bodyPr/>
            <a:lstStyle/>
            <a:p>
              <a:endParaRPr lang="en-GB"/>
            </a:p>
          </p:txBody>
        </p:sp>
        <p:sp>
          <p:nvSpPr>
            <p:cNvPr id="99546" name="Rectangle 218"/>
            <p:cNvSpPr>
              <a:spLocks noChangeArrowheads="1"/>
            </p:cNvSpPr>
            <p:nvPr/>
          </p:nvSpPr>
          <p:spPr bwMode="auto">
            <a:xfrm>
              <a:off x="1170" y="2481"/>
              <a:ext cx="12" cy="12"/>
            </a:xfrm>
            <a:prstGeom prst="rect">
              <a:avLst/>
            </a:prstGeom>
            <a:solidFill>
              <a:srgbClr val="000000"/>
            </a:solidFill>
            <a:ln w="9525">
              <a:noFill/>
              <a:miter lim="800000"/>
              <a:headEnd/>
              <a:tailEnd/>
            </a:ln>
          </p:spPr>
          <p:txBody>
            <a:bodyPr/>
            <a:lstStyle/>
            <a:p>
              <a:endParaRPr lang="en-GB"/>
            </a:p>
          </p:txBody>
        </p:sp>
        <p:sp>
          <p:nvSpPr>
            <p:cNvPr id="99547" name="Rectangle 219"/>
            <p:cNvSpPr>
              <a:spLocks noChangeArrowheads="1"/>
            </p:cNvSpPr>
            <p:nvPr/>
          </p:nvSpPr>
          <p:spPr bwMode="auto">
            <a:xfrm>
              <a:off x="1170" y="2457"/>
              <a:ext cx="12" cy="12"/>
            </a:xfrm>
            <a:prstGeom prst="rect">
              <a:avLst/>
            </a:prstGeom>
            <a:solidFill>
              <a:srgbClr val="000000"/>
            </a:solidFill>
            <a:ln w="9525">
              <a:noFill/>
              <a:miter lim="800000"/>
              <a:headEnd/>
              <a:tailEnd/>
            </a:ln>
          </p:spPr>
          <p:txBody>
            <a:bodyPr/>
            <a:lstStyle/>
            <a:p>
              <a:endParaRPr lang="en-GB"/>
            </a:p>
          </p:txBody>
        </p:sp>
        <p:sp>
          <p:nvSpPr>
            <p:cNvPr id="99548" name="Rectangle 220"/>
            <p:cNvSpPr>
              <a:spLocks noChangeArrowheads="1"/>
            </p:cNvSpPr>
            <p:nvPr/>
          </p:nvSpPr>
          <p:spPr bwMode="auto">
            <a:xfrm>
              <a:off x="1170" y="2433"/>
              <a:ext cx="12" cy="12"/>
            </a:xfrm>
            <a:prstGeom prst="rect">
              <a:avLst/>
            </a:prstGeom>
            <a:solidFill>
              <a:srgbClr val="000000"/>
            </a:solidFill>
            <a:ln w="9525">
              <a:noFill/>
              <a:miter lim="800000"/>
              <a:headEnd/>
              <a:tailEnd/>
            </a:ln>
          </p:spPr>
          <p:txBody>
            <a:bodyPr/>
            <a:lstStyle/>
            <a:p>
              <a:endParaRPr lang="en-GB"/>
            </a:p>
          </p:txBody>
        </p:sp>
        <p:sp>
          <p:nvSpPr>
            <p:cNvPr id="99549" name="Rectangle 221"/>
            <p:cNvSpPr>
              <a:spLocks noChangeArrowheads="1"/>
            </p:cNvSpPr>
            <p:nvPr/>
          </p:nvSpPr>
          <p:spPr bwMode="auto">
            <a:xfrm>
              <a:off x="1170" y="2409"/>
              <a:ext cx="12" cy="12"/>
            </a:xfrm>
            <a:prstGeom prst="rect">
              <a:avLst/>
            </a:prstGeom>
            <a:solidFill>
              <a:srgbClr val="000000"/>
            </a:solidFill>
            <a:ln w="9525">
              <a:noFill/>
              <a:miter lim="800000"/>
              <a:headEnd/>
              <a:tailEnd/>
            </a:ln>
          </p:spPr>
          <p:txBody>
            <a:bodyPr/>
            <a:lstStyle/>
            <a:p>
              <a:endParaRPr lang="en-GB"/>
            </a:p>
          </p:txBody>
        </p:sp>
        <p:sp>
          <p:nvSpPr>
            <p:cNvPr id="99550" name="Rectangle 222"/>
            <p:cNvSpPr>
              <a:spLocks noChangeArrowheads="1"/>
            </p:cNvSpPr>
            <p:nvPr/>
          </p:nvSpPr>
          <p:spPr bwMode="auto">
            <a:xfrm>
              <a:off x="1170" y="2385"/>
              <a:ext cx="12" cy="12"/>
            </a:xfrm>
            <a:prstGeom prst="rect">
              <a:avLst/>
            </a:prstGeom>
            <a:solidFill>
              <a:srgbClr val="000000"/>
            </a:solidFill>
            <a:ln w="9525">
              <a:noFill/>
              <a:miter lim="800000"/>
              <a:headEnd/>
              <a:tailEnd/>
            </a:ln>
          </p:spPr>
          <p:txBody>
            <a:bodyPr/>
            <a:lstStyle/>
            <a:p>
              <a:endParaRPr lang="en-GB"/>
            </a:p>
          </p:txBody>
        </p:sp>
        <p:sp>
          <p:nvSpPr>
            <p:cNvPr id="99551" name="Rectangle 223"/>
            <p:cNvSpPr>
              <a:spLocks noChangeArrowheads="1"/>
            </p:cNvSpPr>
            <p:nvPr/>
          </p:nvSpPr>
          <p:spPr bwMode="auto">
            <a:xfrm>
              <a:off x="1170" y="2361"/>
              <a:ext cx="12" cy="12"/>
            </a:xfrm>
            <a:prstGeom prst="rect">
              <a:avLst/>
            </a:prstGeom>
            <a:solidFill>
              <a:srgbClr val="000000"/>
            </a:solidFill>
            <a:ln w="9525">
              <a:noFill/>
              <a:miter lim="800000"/>
              <a:headEnd/>
              <a:tailEnd/>
            </a:ln>
          </p:spPr>
          <p:txBody>
            <a:bodyPr/>
            <a:lstStyle/>
            <a:p>
              <a:endParaRPr lang="en-GB"/>
            </a:p>
          </p:txBody>
        </p:sp>
        <p:sp>
          <p:nvSpPr>
            <p:cNvPr id="99552" name="Rectangle 224"/>
            <p:cNvSpPr>
              <a:spLocks noChangeArrowheads="1"/>
            </p:cNvSpPr>
            <p:nvPr/>
          </p:nvSpPr>
          <p:spPr bwMode="auto">
            <a:xfrm>
              <a:off x="1170" y="2337"/>
              <a:ext cx="12" cy="12"/>
            </a:xfrm>
            <a:prstGeom prst="rect">
              <a:avLst/>
            </a:prstGeom>
            <a:solidFill>
              <a:srgbClr val="000000"/>
            </a:solidFill>
            <a:ln w="9525">
              <a:noFill/>
              <a:miter lim="800000"/>
              <a:headEnd/>
              <a:tailEnd/>
            </a:ln>
          </p:spPr>
          <p:txBody>
            <a:bodyPr/>
            <a:lstStyle/>
            <a:p>
              <a:endParaRPr lang="en-GB"/>
            </a:p>
          </p:txBody>
        </p:sp>
        <p:sp>
          <p:nvSpPr>
            <p:cNvPr id="99553" name="Rectangle 225"/>
            <p:cNvSpPr>
              <a:spLocks noChangeArrowheads="1"/>
            </p:cNvSpPr>
            <p:nvPr/>
          </p:nvSpPr>
          <p:spPr bwMode="auto">
            <a:xfrm>
              <a:off x="1170" y="2313"/>
              <a:ext cx="12" cy="12"/>
            </a:xfrm>
            <a:prstGeom prst="rect">
              <a:avLst/>
            </a:prstGeom>
            <a:solidFill>
              <a:srgbClr val="000000"/>
            </a:solidFill>
            <a:ln w="9525">
              <a:noFill/>
              <a:miter lim="800000"/>
              <a:headEnd/>
              <a:tailEnd/>
            </a:ln>
          </p:spPr>
          <p:txBody>
            <a:bodyPr/>
            <a:lstStyle/>
            <a:p>
              <a:endParaRPr lang="en-GB"/>
            </a:p>
          </p:txBody>
        </p:sp>
        <p:sp>
          <p:nvSpPr>
            <p:cNvPr id="99554" name="Rectangle 226"/>
            <p:cNvSpPr>
              <a:spLocks noChangeArrowheads="1"/>
            </p:cNvSpPr>
            <p:nvPr/>
          </p:nvSpPr>
          <p:spPr bwMode="auto">
            <a:xfrm>
              <a:off x="1170" y="2289"/>
              <a:ext cx="12" cy="12"/>
            </a:xfrm>
            <a:prstGeom prst="rect">
              <a:avLst/>
            </a:prstGeom>
            <a:solidFill>
              <a:srgbClr val="000000"/>
            </a:solidFill>
            <a:ln w="9525">
              <a:noFill/>
              <a:miter lim="800000"/>
              <a:headEnd/>
              <a:tailEnd/>
            </a:ln>
          </p:spPr>
          <p:txBody>
            <a:bodyPr/>
            <a:lstStyle/>
            <a:p>
              <a:endParaRPr lang="en-GB"/>
            </a:p>
          </p:txBody>
        </p:sp>
        <p:sp>
          <p:nvSpPr>
            <p:cNvPr id="99555" name="Rectangle 227"/>
            <p:cNvSpPr>
              <a:spLocks noChangeArrowheads="1"/>
            </p:cNvSpPr>
            <p:nvPr/>
          </p:nvSpPr>
          <p:spPr bwMode="auto">
            <a:xfrm>
              <a:off x="1170" y="2265"/>
              <a:ext cx="12" cy="12"/>
            </a:xfrm>
            <a:prstGeom prst="rect">
              <a:avLst/>
            </a:prstGeom>
            <a:solidFill>
              <a:srgbClr val="000000"/>
            </a:solidFill>
            <a:ln w="9525">
              <a:noFill/>
              <a:miter lim="800000"/>
              <a:headEnd/>
              <a:tailEnd/>
            </a:ln>
          </p:spPr>
          <p:txBody>
            <a:bodyPr/>
            <a:lstStyle/>
            <a:p>
              <a:endParaRPr lang="en-GB"/>
            </a:p>
          </p:txBody>
        </p:sp>
        <p:sp>
          <p:nvSpPr>
            <p:cNvPr id="99556" name="Rectangle 228"/>
            <p:cNvSpPr>
              <a:spLocks noChangeArrowheads="1"/>
            </p:cNvSpPr>
            <p:nvPr/>
          </p:nvSpPr>
          <p:spPr bwMode="auto">
            <a:xfrm>
              <a:off x="1170" y="2241"/>
              <a:ext cx="12" cy="12"/>
            </a:xfrm>
            <a:prstGeom prst="rect">
              <a:avLst/>
            </a:prstGeom>
            <a:solidFill>
              <a:srgbClr val="000000"/>
            </a:solidFill>
            <a:ln w="9525">
              <a:noFill/>
              <a:miter lim="800000"/>
              <a:headEnd/>
              <a:tailEnd/>
            </a:ln>
          </p:spPr>
          <p:txBody>
            <a:bodyPr/>
            <a:lstStyle/>
            <a:p>
              <a:endParaRPr lang="en-GB"/>
            </a:p>
          </p:txBody>
        </p:sp>
        <p:sp>
          <p:nvSpPr>
            <p:cNvPr id="99557" name="Rectangle 229"/>
            <p:cNvSpPr>
              <a:spLocks noChangeArrowheads="1"/>
            </p:cNvSpPr>
            <p:nvPr/>
          </p:nvSpPr>
          <p:spPr bwMode="auto">
            <a:xfrm>
              <a:off x="1170" y="2217"/>
              <a:ext cx="12" cy="12"/>
            </a:xfrm>
            <a:prstGeom prst="rect">
              <a:avLst/>
            </a:prstGeom>
            <a:solidFill>
              <a:srgbClr val="000000"/>
            </a:solidFill>
            <a:ln w="9525">
              <a:noFill/>
              <a:miter lim="800000"/>
              <a:headEnd/>
              <a:tailEnd/>
            </a:ln>
          </p:spPr>
          <p:txBody>
            <a:bodyPr/>
            <a:lstStyle/>
            <a:p>
              <a:endParaRPr lang="en-GB"/>
            </a:p>
          </p:txBody>
        </p:sp>
        <p:sp>
          <p:nvSpPr>
            <p:cNvPr id="99558" name="Rectangle 230"/>
            <p:cNvSpPr>
              <a:spLocks noChangeArrowheads="1"/>
            </p:cNvSpPr>
            <p:nvPr/>
          </p:nvSpPr>
          <p:spPr bwMode="auto">
            <a:xfrm>
              <a:off x="1170" y="2193"/>
              <a:ext cx="12" cy="12"/>
            </a:xfrm>
            <a:prstGeom prst="rect">
              <a:avLst/>
            </a:prstGeom>
            <a:solidFill>
              <a:srgbClr val="000000"/>
            </a:solidFill>
            <a:ln w="9525">
              <a:noFill/>
              <a:miter lim="800000"/>
              <a:headEnd/>
              <a:tailEnd/>
            </a:ln>
          </p:spPr>
          <p:txBody>
            <a:bodyPr/>
            <a:lstStyle/>
            <a:p>
              <a:endParaRPr lang="en-GB"/>
            </a:p>
          </p:txBody>
        </p:sp>
        <p:sp>
          <p:nvSpPr>
            <p:cNvPr id="99559" name="Rectangle 231"/>
            <p:cNvSpPr>
              <a:spLocks noChangeArrowheads="1"/>
            </p:cNvSpPr>
            <p:nvPr/>
          </p:nvSpPr>
          <p:spPr bwMode="auto">
            <a:xfrm>
              <a:off x="1170" y="2169"/>
              <a:ext cx="12" cy="12"/>
            </a:xfrm>
            <a:prstGeom prst="rect">
              <a:avLst/>
            </a:prstGeom>
            <a:solidFill>
              <a:srgbClr val="000000"/>
            </a:solidFill>
            <a:ln w="9525">
              <a:noFill/>
              <a:miter lim="800000"/>
              <a:headEnd/>
              <a:tailEnd/>
            </a:ln>
          </p:spPr>
          <p:txBody>
            <a:bodyPr/>
            <a:lstStyle/>
            <a:p>
              <a:endParaRPr lang="en-GB"/>
            </a:p>
          </p:txBody>
        </p:sp>
        <p:sp>
          <p:nvSpPr>
            <p:cNvPr id="99560" name="Rectangle 232"/>
            <p:cNvSpPr>
              <a:spLocks noChangeArrowheads="1"/>
            </p:cNvSpPr>
            <p:nvPr/>
          </p:nvSpPr>
          <p:spPr bwMode="auto">
            <a:xfrm>
              <a:off x="1170" y="2145"/>
              <a:ext cx="12" cy="12"/>
            </a:xfrm>
            <a:prstGeom prst="rect">
              <a:avLst/>
            </a:prstGeom>
            <a:solidFill>
              <a:srgbClr val="000000"/>
            </a:solidFill>
            <a:ln w="9525">
              <a:noFill/>
              <a:miter lim="800000"/>
              <a:headEnd/>
              <a:tailEnd/>
            </a:ln>
          </p:spPr>
          <p:txBody>
            <a:bodyPr/>
            <a:lstStyle/>
            <a:p>
              <a:endParaRPr lang="en-GB"/>
            </a:p>
          </p:txBody>
        </p:sp>
        <p:sp>
          <p:nvSpPr>
            <p:cNvPr id="99561" name="Rectangle 233"/>
            <p:cNvSpPr>
              <a:spLocks noChangeArrowheads="1"/>
            </p:cNvSpPr>
            <p:nvPr/>
          </p:nvSpPr>
          <p:spPr bwMode="auto">
            <a:xfrm>
              <a:off x="1170" y="2121"/>
              <a:ext cx="12" cy="12"/>
            </a:xfrm>
            <a:prstGeom prst="rect">
              <a:avLst/>
            </a:prstGeom>
            <a:solidFill>
              <a:srgbClr val="000000"/>
            </a:solidFill>
            <a:ln w="9525">
              <a:noFill/>
              <a:miter lim="800000"/>
              <a:headEnd/>
              <a:tailEnd/>
            </a:ln>
          </p:spPr>
          <p:txBody>
            <a:bodyPr/>
            <a:lstStyle/>
            <a:p>
              <a:endParaRPr lang="en-GB"/>
            </a:p>
          </p:txBody>
        </p:sp>
        <p:sp>
          <p:nvSpPr>
            <p:cNvPr id="99562" name="Rectangle 234"/>
            <p:cNvSpPr>
              <a:spLocks noChangeArrowheads="1"/>
            </p:cNvSpPr>
            <p:nvPr/>
          </p:nvSpPr>
          <p:spPr bwMode="auto">
            <a:xfrm>
              <a:off x="1170" y="2097"/>
              <a:ext cx="12" cy="12"/>
            </a:xfrm>
            <a:prstGeom prst="rect">
              <a:avLst/>
            </a:prstGeom>
            <a:solidFill>
              <a:srgbClr val="000000"/>
            </a:solidFill>
            <a:ln w="9525">
              <a:noFill/>
              <a:miter lim="800000"/>
              <a:headEnd/>
              <a:tailEnd/>
            </a:ln>
          </p:spPr>
          <p:txBody>
            <a:bodyPr/>
            <a:lstStyle/>
            <a:p>
              <a:endParaRPr lang="en-GB"/>
            </a:p>
          </p:txBody>
        </p:sp>
        <p:sp>
          <p:nvSpPr>
            <p:cNvPr id="99563" name="Rectangle 235"/>
            <p:cNvSpPr>
              <a:spLocks noChangeArrowheads="1"/>
            </p:cNvSpPr>
            <p:nvPr/>
          </p:nvSpPr>
          <p:spPr bwMode="auto">
            <a:xfrm>
              <a:off x="1170" y="2073"/>
              <a:ext cx="12" cy="12"/>
            </a:xfrm>
            <a:prstGeom prst="rect">
              <a:avLst/>
            </a:prstGeom>
            <a:solidFill>
              <a:srgbClr val="000000"/>
            </a:solidFill>
            <a:ln w="9525">
              <a:noFill/>
              <a:miter lim="800000"/>
              <a:headEnd/>
              <a:tailEnd/>
            </a:ln>
          </p:spPr>
          <p:txBody>
            <a:bodyPr/>
            <a:lstStyle/>
            <a:p>
              <a:endParaRPr lang="en-GB"/>
            </a:p>
          </p:txBody>
        </p:sp>
        <p:sp>
          <p:nvSpPr>
            <p:cNvPr id="99564" name="Rectangle 236"/>
            <p:cNvSpPr>
              <a:spLocks noChangeArrowheads="1"/>
            </p:cNvSpPr>
            <p:nvPr/>
          </p:nvSpPr>
          <p:spPr bwMode="auto">
            <a:xfrm>
              <a:off x="1170" y="2049"/>
              <a:ext cx="12" cy="12"/>
            </a:xfrm>
            <a:prstGeom prst="rect">
              <a:avLst/>
            </a:prstGeom>
            <a:solidFill>
              <a:srgbClr val="000000"/>
            </a:solidFill>
            <a:ln w="9525">
              <a:noFill/>
              <a:miter lim="800000"/>
              <a:headEnd/>
              <a:tailEnd/>
            </a:ln>
          </p:spPr>
          <p:txBody>
            <a:bodyPr/>
            <a:lstStyle/>
            <a:p>
              <a:endParaRPr lang="en-GB"/>
            </a:p>
          </p:txBody>
        </p:sp>
        <p:sp>
          <p:nvSpPr>
            <p:cNvPr id="99565" name="Rectangle 237"/>
            <p:cNvSpPr>
              <a:spLocks noChangeArrowheads="1"/>
            </p:cNvSpPr>
            <p:nvPr/>
          </p:nvSpPr>
          <p:spPr bwMode="auto">
            <a:xfrm>
              <a:off x="1170" y="2025"/>
              <a:ext cx="12" cy="12"/>
            </a:xfrm>
            <a:prstGeom prst="rect">
              <a:avLst/>
            </a:prstGeom>
            <a:solidFill>
              <a:srgbClr val="000000"/>
            </a:solidFill>
            <a:ln w="9525">
              <a:noFill/>
              <a:miter lim="800000"/>
              <a:headEnd/>
              <a:tailEnd/>
            </a:ln>
          </p:spPr>
          <p:txBody>
            <a:bodyPr/>
            <a:lstStyle/>
            <a:p>
              <a:endParaRPr lang="en-GB"/>
            </a:p>
          </p:txBody>
        </p:sp>
        <p:sp>
          <p:nvSpPr>
            <p:cNvPr id="99566" name="Rectangle 238"/>
            <p:cNvSpPr>
              <a:spLocks noChangeArrowheads="1"/>
            </p:cNvSpPr>
            <p:nvPr/>
          </p:nvSpPr>
          <p:spPr bwMode="auto">
            <a:xfrm>
              <a:off x="1170" y="2001"/>
              <a:ext cx="12" cy="12"/>
            </a:xfrm>
            <a:prstGeom prst="rect">
              <a:avLst/>
            </a:prstGeom>
            <a:solidFill>
              <a:srgbClr val="000000"/>
            </a:solidFill>
            <a:ln w="9525">
              <a:noFill/>
              <a:miter lim="800000"/>
              <a:headEnd/>
              <a:tailEnd/>
            </a:ln>
          </p:spPr>
          <p:txBody>
            <a:bodyPr/>
            <a:lstStyle/>
            <a:p>
              <a:endParaRPr lang="en-GB"/>
            </a:p>
          </p:txBody>
        </p:sp>
        <p:sp>
          <p:nvSpPr>
            <p:cNvPr id="99567" name="Rectangle 239"/>
            <p:cNvSpPr>
              <a:spLocks noChangeArrowheads="1"/>
            </p:cNvSpPr>
            <p:nvPr/>
          </p:nvSpPr>
          <p:spPr bwMode="auto">
            <a:xfrm>
              <a:off x="1170" y="1977"/>
              <a:ext cx="12" cy="12"/>
            </a:xfrm>
            <a:prstGeom prst="rect">
              <a:avLst/>
            </a:prstGeom>
            <a:solidFill>
              <a:srgbClr val="000000"/>
            </a:solidFill>
            <a:ln w="9525">
              <a:noFill/>
              <a:miter lim="800000"/>
              <a:headEnd/>
              <a:tailEnd/>
            </a:ln>
          </p:spPr>
          <p:txBody>
            <a:bodyPr/>
            <a:lstStyle/>
            <a:p>
              <a:endParaRPr lang="en-GB"/>
            </a:p>
          </p:txBody>
        </p:sp>
        <p:sp>
          <p:nvSpPr>
            <p:cNvPr id="99568" name="Rectangle 240"/>
            <p:cNvSpPr>
              <a:spLocks noChangeArrowheads="1"/>
            </p:cNvSpPr>
            <p:nvPr/>
          </p:nvSpPr>
          <p:spPr bwMode="auto">
            <a:xfrm>
              <a:off x="1170" y="1953"/>
              <a:ext cx="12" cy="12"/>
            </a:xfrm>
            <a:prstGeom prst="rect">
              <a:avLst/>
            </a:prstGeom>
            <a:solidFill>
              <a:srgbClr val="000000"/>
            </a:solidFill>
            <a:ln w="9525">
              <a:noFill/>
              <a:miter lim="800000"/>
              <a:headEnd/>
              <a:tailEnd/>
            </a:ln>
          </p:spPr>
          <p:txBody>
            <a:bodyPr/>
            <a:lstStyle/>
            <a:p>
              <a:endParaRPr lang="en-GB"/>
            </a:p>
          </p:txBody>
        </p:sp>
        <p:sp>
          <p:nvSpPr>
            <p:cNvPr id="99569" name="Rectangle 241"/>
            <p:cNvSpPr>
              <a:spLocks noChangeArrowheads="1"/>
            </p:cNvSpPr>
            <p:nvPr/>
          </p:nvSpPr>
          <p:spPr bwMode="auto">
            <a:xfrm>
              <a:off x="1170" y="1929"/>
              <a:ext cx="12" cy="12"/>
            </a:xfrm>
            <a:prstGeom prst="rect">
              <a:avLst/>
            </a:prstGeom>
            <a:solidFill>
              <a:srgbClr val="000000"/>
            </a:solidFill>
            <a:ln w="9525">
              <a:noFill/>
              <a:miter lim="800000"/>
              <a:headEnd/>
              <a:tailEnd/>
            </a:ln>
          </p:spPr>
          <p:txBody>
            <a:bodyPr/>
            <a:lstStyle/>
            <a:p>
              <a:endParaRPr lang="en-GB"/>
            </a:p>
          </p:txBody>
        </p:sp>
        <p:sp>
          <p:nvSpPr>
            <p:cNvPr id="99570" name="Rectangle 242"/>
            <p:cNvSpPr>
              <a:spLocks noChangeArrowheads="1"/>
            </p:cNvSpPr>
            <p:nvPr/>
          </p:nvSpPr>
          <p:spPr bwMode="auto">
            <a:xfrm>
              <a:off x="1170" y="1905"/>
              <a:ext cx="12" cy="12"/>
            </a:xfrm>
            <a:prstGeom prst="rect">
              <a:avLst/>
            </a:prstGeom>
            <a:solidFill>
              <a:srgbClr val="000000"/>
            </a:solidFill>
            <a:ln w="9525">
              <a:noFill/>
              <a:miter lim="800000"/>
              <a:headEnd/>
              <a:tailEnd/>
            </a:ln>
          </p:spPr>
          <p:txBody>
            <a:bodyPr/>
            <a:lstStyle/>
            <a:p>
              <a:endParaRPr lang="en-GB"/>
            </a:p>
          </p:txBody>
        </p:sp>
        <p:sp>
          <p:nvSpPr>
            <p:cNvPr id="99571" name="Rectangle 243"/>
            <p:cNvSpPr>
              <a:spLocks noChangeArrowheads="1"/>
            </p:cNvSpPr>
            <p:nvPr/>
          </p:nvSpPr>
          <p:spPr bwMode="auto">
            <a:xfrm>
              <a:off x="1170" y="1881"/>
              <a:ext cx="12" cy="12"/>
            </a:xfrm>
            <a:prstGeom prst="rect">
              <a:avLst/>
            </a:prstGeom>
            <a:solidFill>
              <a:srgbClr val="000000"/>
            </a:solidFill>
            <a:ln w="9525">
              <a:noFill/>
              <a:miter lim="800000"/>
              <a:headEnd/>
              <a:tailEnd/>
            </a:ln>
          </p:spPr>
          <p:txBody>
            <a:bodyPr/>
            <a:lstStyle/>
            <a:p>
              <a:endParaRPr lang="en-GB"/>
            </a:p>
          </p:txBody>
        </p:sp>
        <p:sp>
          <p:nvSpPr>
            <p:cNvPr id="99572" name="Rectangle 244"/>
            <p:cNvSpPr>
              <a:spLocks noChangeArrowheads="1"/>
            </p:cNvSpPr>
            <p:nvPr/>
          </p:nvSpPr>
          <p:spPr bwMode="auto">
            <a:xfrm>
              <a:off x="1170" y="1857"/>
              <a:ext cx="12" cy="12"/>
            </a:xfrm>
            <a:prstGeom prst="rect">
              <a:avLst/>
            </a:prstGeom>
            <a:solidFill>
              <a:srgbClr val="000000"/>
            </a:solidFill>
            <a:ln w="9525">
              <a:noFill/>
              <a:miter lim="800000"/>
              <a:headEnd/>
              <a:tailEnd/>
            </a:ln>
          </p:spPr>
          <p:txBody>
            <a:bodyPr/>
            <a:lstStyle/>
            <a:p>
              <a:endParaRPr lang="en-GB"/>
            </a:p>
          </p:txBody>
        </p:sp>
        <p:sp>
          <p:nvSpPr>
            <p:cNvPr id="99573" name="Rectangle 245"/>
            <p:cNvSpPr>
              <a:spLocks noChangeArrowheads="1"/>
            </p:cNvSpPr>
            <p:nvPr/>
          </p:nvSpPr>
          <p:spPr bwMode="auto">
            <a:xfrm>
              <a:off x="1170" y="1833"/>
              <a:ext cx="12" cy="12"/>
            </a:xfrm>
            <a:prstGeom prst="rect">
              <a:avLst/>
            </a:prstGeom>
            <a:solidFill>
              <a:srgbClr val="000000"/>
            </a:solidFill>
            <a:ln w="9525">
              <a:noFill/>
              <a:miter lim="800000"/>
              <a:headEnd/>
              <a:tailEnd/>
            </a:ln>
          </p:spPr>
          <p:txBody>
            <a:bodyPr/>
            <a:lstStyle/>
            <a:p>
              <a:endParaRPr lang="en-GB"/>
            </a:p>
          </p:txBody>
        </p:sp>
        <p:sp>
          <p:nvSpPr>
            <p:cNvPr id="99574" name="Rectangle 246"/>
            <p:cNvSpPr>
              <a:spLocks noChangeArrowheads="1"/>
            </p:cNvSpPr>
            <p:nvPr/>
          </p:nvSpPr>
          <p:spPr bwMode="auto">
            <a:xfrm>
              <a:off x="1170" y="1809"/>
              <a:ext cx="12" cy="12"/>
            </a:xfrm>
            <a:prstGeom prst="rect">
              <a:avLst/>
            </a:prstGeom>
            <a:solidFill>
              <a:srgbClr val="000000"/>
            </a:solidFill>
            <a:ln w="9525">
              <a:noFill/>
              <a:miter lim="800000"/>
              <a:headEnd/>
              <a:tailEnd/>
            </a:ln>
          </p:spPr>
          <p:txBody>
            <a:bodyPr/>
            <a:lstStyle/>
            <a:p>
              <a:endParaRPr lang="en-GB"/>
            </a:p>
          </p:txBody>
        </p:sp>
        <p:sp>
          <p:nvSpPr>
            <p:cNvPr id="99575" name="Rectangle 247"/>
            <p:cNvSpPr>
              <a:spLocks noChangeArrowheads="1"/>
            </p:cNvSpPr>
            <p:nvPr/>
          </p:nvSpPr>
          <p:spPr bwMode="auto">
            <a:xfrm>
              <a:off x="1170" y="1785"/>
              <a:ext cx="12" cy="12"/>
            </a:xfrm>
            <a:prstGeom prst="rect">
              <a:avLst/>
            </a:prstGeom>
            <a:solidFill>
              <a:srgbClr val="000000"/>
            </a:solidFill>
            <a:ln w="9525">
              <a:noFill/>
              <a:miter lim="800000"/>
              <a:headEnd/>
              <a:tailEnd/>
            </a:ln>
          </p:spPr>
          <p:txBody>
            <a:bodyPr/>
            <a:lstStyle/>
            <a:p>
              <a:endParaRPr lang="en-GB"/>
            </a:p>
          </p:txBody>
        </p:sp>
        <p:sp>
          <p:nvSpPr>
            <p:cNvPr id="99576" name="Rectangle 248"/>
            <p:cNvSpPr>
              <a:spLocks noChangeArrowheads="1"/>
            </p:cNvSpPr>
            <p:nvPr/>
          </p:nvSpPr>
          <p:spPr bwMode="auto">
            <a:xfrm>
              <a:off x="1170" y="1761"/>
              <a:ext cx="12" cy="12"/>
            </a:xfrm>
            <a:prstGeom prst="rect">
              <a:avLst/>
            </a:prstGeom>
            <a:solidFill>
              <a:srgbClr val="000000"/>
            </a:solidFill>
            <a:ln w="9525">
              <a:noFill/>
              <a:miter lim="800000"/>
              <a:headEnd/>
              <a:tailEnd/>
            </a:ln>
          </p:spPr>
          <p:txBody>
            <a:bodyPr/>
            <a:lstStyle/>
            <a:p>
              <a:endParaRPr lang="en-GB"/>
            </a:p>
          </p:txBody>
        </p:sp>
        <p:sp>
          <p:nvSpPr>
            <p:cNvPr id="99577" name="Rectangle 249"/>
            <p:cNvSpPr>
              <a:spLocks noChangeArrowheads="1"/>
            </p:cNvSpPr>
            <p:nvPr/>
          </p:nvSpPr>
          <p:spPr bwMode="auto">
            <a:xfrm>
              <a:off x="1170" y="1737"/>
              <a:ext cx="12" cy="12"/>
            </a:xfrm>
            <a:prstGeom prst="rect">
              <a:avLst/>
            </a:prstGeom>
            <a:solidFill>
              <a:srgbClr val="000000"/>
            </a:solidFill>
            <a:ln w="9525">
              <a:noFill/>
              <a:miter lim="800000"/>
              <a:headEnd/>
              <a:tailEnd/>
            </a:ln>
          </p:spPr>
          <p:txBody>
            <a:bodyPr/>
            <a:lstStyle/>
            <a:p>
              <a:endParaRPr lang="en-GB"/>
            </a:p>
          </p:txBody>
        </p:sp>
        <p:sp>
          <p:nvSpPr>
            <p:cNvPr id="99578" name="Rectangle 250"/>
            <p:cNvSpPr>
              <a:spLocks noChangeArrowheads="1"/>
            </p:cNvSpPr>
            <p:nvPr/>
          </p:nvSpPr>
          <p:spPr bwMode="auto">
            <a:xfrm>
              <a:off x="1170" y="1713"/>
              <a:ext cx="12" cy="12"/>
            </a:xfrm>
            <a:prstGeom prst="rect">
              <a:avLst/>
            </a:prstGeom>
            <a:solidFill>
              <a:srgbClr val="000000"/>
            </a:solidFill>
            <a:ln w="9525">
              <a:noFill/>
              <a:miter lim="800000"/>
              <a:headEnd/>
              <a:tailEnd/>
            </a:ln>
          </p:spPr>
          <p:txBody>
            <a:bodyPr/>
            <a:lstStyle/>
            <a:p>
              <a:endParaRPr lang="en-GB"/>
            </a:p>
          </p:txBody>
        </p:sp>
        <p:sp>
          <p:nvSpPr>
            <p:cNvPr id="99579" name="Rectangle 251"/>
            <p:cNvSpPr>
              <a:spLocks noChangeArrowheads="1"/>
            </p:cNvSpPr>
            <p:nvPr/>
          </p:nvSpPr>
          <p:spPr bwMode="auto">
            <a:xfrm>
              <a:off x="1170" y="1689"/>
              <a:ext cx="12" cy="12"/>
            </a:xfrm>
            <a:prstGeom prst="rect">
              <a:avLst/>
            </a:prstGeom>
            <a:solidFill>
              <a:srgbClr val="000000"/>
            </a:solidFill>
            <a:ln w="9525">
              <a:noFill/>
              <a:miter lim="800000"/>
              <a:headEnd/>
              <a:tailEnd/>
            </a:ln>
          </p:spPr>
          <p:txBody>
            <a:bodyPr/>
            <a:lstStyle/>
            <a:p>
              <a:endParaRPr lang="en-GB"/>
            </a:p>
          </p:txBody>
        </p:sp>
      </p:grpSp>
      <p:grpSp>
        <p:nvGrpSpPr>
          <p:cNvPr id="8" name="Group 252"/>
          <p:cNvGrpSpPr>
            <a:grpSpLocks/>
          </p:cNvGrpSpPr>
          <p:nvPr/>
        </p:nvGrpSpPr>
        <p:grpSpPr bwMode="auto">
          <a:xfrm>
            <a:off x="4848225" y="4281488"/>
            <a:ext cx="19050" cy="1885950"/>
            <a:chOff x="3054" y="2697"/>
            <a:chExt cx="12" cy="1188"/>
          </a:xfrm>
        </p:grpSpPr>
        <p:sp>
          <p:nvSpPr>
            <p:cNvPr id="99581" name="Rectangle 253"/>
            <p:cNvSpPr>
              <a:spLocks noChangeArrowheads="1"/>
            </p:cNvSpPr>
            <p:nvPr/>
          </p:nvSpPr>
          <p:spPr bwMode="auto">
            <a:xfrm>
              <a:off x="3054" y="3873"/>
              <a:ext cx="12" cy="12"/>
            </a:xfrm>
            <a:prstGeom prst="rect">
              <a:avLst/>
            </a:prstGeom>
            <a:solidFill>
              <a:srgbClr val="000000"/>
            </a:solidFill>
            <a:ln w="9525">
              <a:noFill/>
              <a:miter lim="800000"/>
              <a:headEnd/>
              <a:tailEnd/>
            </a:ln>
          </p:spPr>
          <p:txBody>
            <a:bodyPr/>
            <a:lstStyle/>
            <a:p>
              <a:endParaRPr lang="en-GB"/>
            </a:p>
          </p:txBody>
        </p:sp>
        <p:sp>
          <p:nvSpPr>
            <p:cNvPr id="99582" name="Rectangle 254"/>
            <p:cNvSpPr>
              <a:spLocks noChangeArrowheads="1"/>
            </p:cNvSpPr>
            <p:nvPr/>
          </p:nvSpPr>
          <p:spPr bwMode="auto">
            <a:xfrm>
              <a:off x="3054" y="3849"/>
              <a:ext cx="12" cy="12"/>
            </a:xfrm>
            <a:prstGeom prst="rect">
              <a:avLst/>
            </a:prstGeom>
            <a:solidFill>
              <a:srgbClr val="000000"/>
            </a:solidFill>
            <a:ln w="9525">
              <a:noFill/>
              <a:miter lim="800000"/>
              <a:headEnd/>
              <a:tailEnd/>
            </a:ln>
          </p:spPr>
          <p:txBody>
            <a:bodyPr/>
            <a:lstStyle/>
            <a:p>
              <a:endParaRPr lang="en-GB"/>
            </a:p>
          </p:txBody>
        </p:sp>
        <p:sp>
          <p:nvSpPr>
            <p:cNvPr id="99583" name="Rectangle 255"/>
            <p:cNvSpPr>
              <a:spLocks noChangeArrowheads="1"/>
            </p:cNvSpPr>
            <p:nvPr/>
          </p:nvSpPr>
          <p:spPr bwMode="auto">
            <a:xfrm>
              <a:off x="3054" y="3825"/>
              <a:ext cx="12" cy="12"/>
            </a:xfrm>
            <a:prstGeom prst="rect">
              <a:avLst/>
            </a:prstGeom>
            <a:solidFill>
              <a:srgbClr val="000000"/>
            </a:solidFill>
            <a:ln w="9525">
              <a:noFill/>
              <a:miter lim="800000"/>
              <a:headEnd/>
              <a:tailEnd/>
            </a:ln>
          </p:spPr>
          <p:txBody>
            <a:bodyPr/>
            <a:lstStyle/>
            <a:p>
              <a:endParaRPr lang="en-GB"/>
            </a:p>
          </p:txBody>
        </p:sp>
        <p:sp>
          <p:nvSpPr>
            <p:cNvPr id="99584" name="Rectangle 256"/>
            <p:cNvSpPr>
              <a:spLocks noChangeArrowheads="1"/>
            </p:cNvSpPr>
            <p:nvPr/>
          </p:nvSpPr>
          <p:spPr bwMode="auto">
            <a:xfrm>
              <a:off x="3054" y="3801"/>
              <a:ext cx="12" cy="12"/>
            </a:xfrm>
            <a:prstGeom prst="rect">
              <a:avLst/>
            </a:prstGeom>
            <a:solidFill>
              <a:srgbClr val="000000"/>
            </a:solidFill>
            <a:ln w="9525">
              <a:noFill/>
              <a:miter lim="800000"/>
              <a:headEnd/>
              <a:tailEnd/>
            </a:ln>
          </p:spPr>
          <p:txBody>
            <a:bodyPr/>
            <a:lstStyle/>
            <a:p>
              <a:endParaRPr lang="en-GB"/>
            </a:p>
          </p:txBody>
        </p:sp>
        <p:sp>
          <p:nvSpPr>
            <p:cNvPr id="99585" name="Rectangle 257"/>
            <p:cNvSpPr>
              <a:spLocks noChangeArrowheads="1"/>
            </p:cNvSpPr>
            <p:nvPr/>
          </p:nvSpPr>
          <p:spPr bwMode="auto">
            <a:xfrm>
              <a:off x="3054" y="3777"/>
              <a:ext cx="12" cy="12"/>
            </a:xfrm>
            <a:prstGeom prst="rect">
              <a:avLst/>
            </a:prstGeom>
            <a:solidFill>
              <a:srgbClr val="000000"/>
            </a:solidFill>
            <a:ln w="9525">
              <a:noFill/>
              <a:miter lim="800000"/>
              <a:headEnd/>
              <a:tailEnd/>
            </a:ln>
          </p:spPr>
          <p:txBody>
            <a:bodyPr/>
            <a:lstStyle/>
            <a:p>
              <a:endParaRPr lang="en-GB"/>
            </a:p>
          </p:txBody>
        </p:sp>
        <p:sp>
          <p:nvSpPr>
            <p:cNvPr id="99586" name="Rectangle 258"/>
            <p:cNvSpPr>
              <a:spLocks noChangeArrowheads="1"/>
            </p:cNvSpPr>
            <p:nvPr/>
          </p:nvSpPr>
          <p:spPr bwMode="auto">
            <a:xfrm>
              <a:off x="3054" y="3753"/>
              <a:ext cx="12" cy="12"/>
            </a:xfrm>
            <a:prstGeom prst="rect">
              <a:avLst/>
            </a:prstGeom>
            <a:solidFill>
              <a:srgbClr val="000000"/>
            </a:solidFill>
            <a:ln w="9525">
              <a:noFill/>
              <a:miter lim="800000"/>
              <a:headEnd/>
              <a:tailEnd/>
            </a:ln>
          </p:spPr>
          <p:txBody>
            <a:bodyPr/>
            <a:lstStyle/>
            <a:p>
              <a:endParaRPr lang="en-GB"/>
            </a:p>
          </p:txBody>
        </p:sp>
        <p:sp>
          <p:nvSpPr>
            <p:cNvPr id="99587" name="Rectangle 259"/>
            <p:cNvSpPr>
              <a:spLocks noChangeArrowheads="1"/>
            </p:cNvSpPr>
            <p:nvPr/>
          </p:nvSpPr>
          <p:spPr bwMode="auto">
            <a:xfrm>
              <a:off x="3054" y="3729"/>
              <a:ext cx="12" cy="12"/>
            </a:xfrm>
            <a:prstGeom prst="rect">
              <a:avLst/>
            </a:prstGeom>
            <a:solidFill>
              <a:srgbClr val="000000"/>
            </a:solidFill>
            <a:ln w="9525">
              <a:noFill/>
              <a:miter lim="800000"/>
              <a:headEnd/>
              <a:tailEnd/>
            </a:ln>
          </p:spPr>
          <p:txBody>
            <a:bodyPr/>
            <a:lstStyle/>
            <a:p>
              <a:endParaRPr lang="en-GB"/>
            </a:p>
          </p:txBody>
        </p:sp>
        <p:sp>
          <p:nvSpPr>
            <p:cNvPr id="99588" name="Rectangle 260"/>
            <p:cNvSpPr>
              <a:spLocks noChangeArrowheads="1"/>
            </p:cNvSpPr>
            <p:nvPr/>
          </p:nvSpPr>
          <p:spPr bwMode="auto">
            <a:xfrm>
              <a:off x="3054" y="3705"/>
              <a:ext cx="12" cy="12"/>
            </a:xfrm>
            <a:prstGeom prst="rect">
              <a:avLst/>
            </a:prstGeom>
            <a:solidFill>
              <a:srgbClr val="000000"/>
            </a:solidFill>
            <a:ln w="9525">
              <a:noFill/>
              <a:miter lim="800000"/>
              <a:headEnd/>
              <a:tailEnd/>
            </a:ln>
          </p:spPr>
          <p:txBody>
            <a:bodyPr/>
            <a:lstStyle/>
            <a:p>
              <a:endParaRPr lang="en-GB"/>
            </a:p>
          </p:txBody>
        </p:sp>
        <p:sp>
          <p:nvSpPr>
            <p:cNvPr id="99589" name="Rectangle 261"/>
            <p:cNvSpPr>
              <a:spLocks noChangeArrowheads="1"/>
            </p:cNvSpPr>
            <p:nvPr/>
          </p:nvSpPr>
          <p:spPr bwMode="auto">
            <a:xfrm>
              <a:off x="3054" y="3681"/>
              <a:ext cx="12" cy="12"/>
            </a:xfrm>
            <a:prstGeom prst="rect">
              <a:avLst/>
            </a:prstGeom>
            <a:solidFill>
              <a:srgbClr val="000000"/>
            </a:solidFill>
            <a:ln w="9525">
              <a:noFill/>
              <a:miter lim="800000"/>
              <a:headEnd/>
              <a:tailEnd/>
            </a:ln>
          </p:spPr>
          <p:txBody>
            <a:bodyPr/>
            <a:lstStyle/>
            <a:p>
              <a:endParaRPr lang="en-GB"/>
            </a:p>
          </p:txBody>
        </p:sp>
        <p:sp>
          <p:nvSpPr>
            <p:cNvPr id="99590" name="Rectangle 262"/>
            <p:cNvSpPr>
              <a:spLocks noChangeArrowheads="1"/>
            </p:cNvSpPr>
            <p:nvPr/>
          </p:nvSpPr>
          <p:spPr bwMode="auto">
            <a:xfrm>
              <a:off x="3054" y="3657"/>
              <a:ext cx="12" cy="12"/>
            </a:xfrm>
            <a:prstGeom prst="rect">
              <a:avLst/>
            </a:prstGeom>
            <a:solidFill>
              <a:srgbClr val="000000"/>
            </a:solidFill>
            <a:ln w="9525">
              <a:noFill/>
              <a:miter lim="800000"/>
              <a:headEnd/>
              <a:tailEnd/>
            </a:ln>
          </p:spPr>
          <p:txBody>
            <a:bodyPr/>
            <a:lstStyle/>
            <a:p>
              <a:endParaRPr lang="en-GB"/>
            </a:p>
          </p:txBody>
        </p:sp>
        <p:sp>
          <p:nvSpPr>
            <p:cNvPr id="99591" name="Rectangle 263"/>
            <p:cNvSpPr>
              <a:spLocks noChangeArrowheads="1"/>
            </p:cNvSpPr>
            <p:nvPr/>
          </p:nvSpPr>
          <p:spPr bwMode="auto">
            <a:xfrm>
              <a:off x="3054" y="3633"/>
              <a:ext cx="12" cy="12"/>
            </a:xfrm>
            <a:prstGeom prst="rect">
              <a:avLst/>
            </a:prstGeom>
            <a:solidFill>
              <a:srgbClr val="000000"/>
            </a:solidFill>
            <a:ln w="9525">
              <a:noFill/>
              <a:miter lim="800000"/>
              <a:headEnd/>
              <a:tailEnd/>
            </a:ln>
          </p:spPr>
          <p:txBody>
            <a:bodyPr/>
            <a:lstStyle/>
            <a:p>
              <a:endParaRPr lang="en-GB"/>
            </a:p>
          </p:txBody>
        </p:sp>
        <p:sp>
          <p:nvSpPr>
            <p:cNvPr id="99592" name="Rectangle 264"/>
            <p:cNvSpPr>
              <a:spLocks noChangeArrowheads="1"/>
            </p:cNvSpPr>
            <p:nvPr/>
          </p:nvSpPr>
          <p:spPr bwMode="auto">
            <a:xfrm>
              <a:off x="3054" y="3609"/>
              <a:ext cx="12" cy="12"/>
            </a:xfrm>
            <a:prstGeom prst="rect">
              <a:avLst/>
            </a:prstGeom>
            <a:solidFill>
              <a:srgbClr val="000000"/>
            </a:solidFill>
            <a:ln w="9525">
              <a:noFill/>
              <a:miter lim="800000"/>
              <a:headEnd/>
              <a:tailEnd/>
            </a:ln>
          </p:spPr>
          <p:txBody>
            <a:bodyPr/>
            <a:lstStyle/>
            <a:p>
              <a:endParaRPr lang="en-GB"/>
            </a:p>
          </p:txBody>
        </p:sp>
        <p:sp>
          <p:nvSpPr>
            <p:cNvPr id="99593" name="Rectangle 265"/>
            <p:cNvSpPr>
              <a:spLocks noChangeArrowheads="1"/>
            </p:cNvSpPr>
            <p:nvPr/>
          </p:nvSpPr>
          <p:spPr bwMode="auto">
            <a:xfrm>
              <a:off x="3054" y="3585"/>
              <a:ext cx="12" cy="12"/>
            </a:xfrm>
            <a:prstGeom prst="rect">
              <a:avLst/>
            </a:prstGeom>
            <a:solidFill>
              <a:srgbClr val="000000"/>
            </a:solidFill>
            <a:ln w="9525">
              <a:noFill/>
              <a:miter lim="800000"/>
              <a:headEnd/>
              <a:tailEnd/>
            </a:ln>
          </p:spPr>
          <p:txBody>
            <a:bodyPr/>
            <a:lstStyle/>
            <a:p>
              <a:endParaRPr lang="en-GB"/>
            </a:p>
          </p:txBody>
        </p:sp>
        <p:sp>
          <p:nvSpPr>
            <p:cNvPr id="99594" name="Rectangle 266"/>
            <p:cNvSpPr>
              <a:spLocks noChangeArrowheads="1"/>
            </p:cNvSpPr>
            <p:nvPr/>
          </p:nvSpPr>
          <p:spPr bwMode="auto">
            <a:xfrm>
              <a:off x="3054" y="3561"/>
              <a:ext cx="12" cy="12"/>
            </a:xfrm>
            <a:prstGeom prst="rect">
              <a:avLst/>
            </a:prstGeom>
            <a:solidFill>
              <a:srgbClr val="000000"/>
            </a:solidFill>
            <a:ln w="9525">
              <a:noFill/>
              <a:miter lim="800000"/>
              <a:headEnd/>
              <a:tailEnd/>
            </a:ln>
          </p:spPr>
          <p:txBody>
            <a:bodyPr/>
            <a:lstStyle/>
            <a:p>
              <a:endParaRPr lang="en-GB"/>
            </a:p>
          </p:txBody>
        </p:sp>
        <p:sp>
          <p:nvSpPr>
            <p:cNvPr id="99595" name="Rectangle 267"/>
            <p:cNvSpPr>
              <a:spLocks noChangeArrowheads="1"/>
            </p:cNvSpPr>
            <p:nvPr/>
          </p:nvSpPr>
          <p:spPr bwMode="auto">
            <a:xfrm>
              <a:off x="3054" y="3537"/>
              <a:ext cx="12" cy="12"/>
            </a:xfrm>
            <a:prstGeom prst="rect">
              <a:avLst/>
            </a:prstGeom>
            <a:solidFill>
              <a:srgbClr val="000000"/>
            </a:solidFill>
            <a:ln w="9525">
              <a:noFill/>
              <a:miter lim="800000"/>
              <a:headEnd/>
              <a:tailEnd/>
            </a:ln>
          </p:spPr>
          <p:txBody>
            <a:bodyPr/>
            <a:lstStyle/>
            <a:p>
              <a:endParaRPr lang="en-GB"/>
            </a:p>
          </p:txBody>
        </p:sp>
        <p:sp>
          <p:nvSpPr>
            <p:cNvPr id="99596" name="Rectangle 268"/>
            <p:cNvSpPr>
              <a:spLocks noChangeArrowheads="1"/>
            </p:cNvSpPr>
            <p:nvPr/>
          </p:nvSpPr>
          <p:spPr bwMode="auto">
            <a:xfrm>
              <a:off x="3054" y="3513"/>
              <a:ext cx="12" cy="12"/>
            </a:xfrm>
            <a:prstGeom prst="rect">
              <a:avLst/>
            </a:prstGeom>
            <a:solidFill>
              <a:srgbClr val="000000"/>
            </a:solidFill>
            <a:ln w="9525">
              <a:noFill/>
              <a:miter lim="800000"/>
              <a:headEnd/>
              <a:tailEnd/>
            </a:ln>
          </p:spPr>
          <p:txBody>
            <a:bodyPr/>
            <a:lstStyle/>
            <a:p>
              <a:endParaRPr lang="en-GB"/>
            </a:p>
          </p:txBody>
        </p:sp>
        <p:sp>
          <p:nvSpPr>
            <p:cNvPr id="99597" name="Rectangle 269"/>
            <p:cNvSpPr>
              <a:spLocks noChangeArrowheads="1"/>
            </p:cNvSpPr>
            <p:nvPr/>
          </p:nvSpPr>
          <p:spPr bwMode="auto">
            <a:xfrm>
              <a:off x="3054" y="3489"/>
              <a:ext cx="12" cy="12"/>
            </a:xfrm>
            <a:prstGeom prst="rect">
              <a:avLst/>
            </a:prstGeom>
            <a:solidFill>
              <a:srgbClr val="000000"/>
            </a:solidFill>
            <a:ln w="9525">
              <a:noFill/>
              <a:miter lim="800000"/>
              <a:headEnd/>
              <a:tailEnd/>
            </a:ln>
          </p:spPr>
          <p:txBody>
            <a:bodyPr/>
            <a:lstStyle/>
            <a:p>
              <a:endParaRPr lang="en-GB"/>
            </a:p>
          </p:txBody>
        </p:sp>
        <p:sp>
          <p:nvSpPr>
            <p:cNvPr id="99598" name="Rectangle 270"/>
            <p:cNvSpPr>
              <a:spLocks noChangeArrowheads="1"/>
            </p:cNvSpPr>
            <p:nvPr/>
          </p:nvSpPr>
          <p:spPr bwMode="auto">
            <a:xfrm>
              <a:off x="3054" y="3465"/>
              <a:ext cx="12" cy="12"/>
            </a:xfrm>
            <a:prstGeom prst="rect">
              <a:avLst/>
            </a:prstGeom>
            <a:solidFill>
              <a:srgbClr val="000000"/>
            </a:solidFill>
            <a:ln w="9525">
              <a:noFill/>
              <a:miter lim="800000"/>
              <a:headEnd/>
              <a:tailEnd/>
            </a:ln>
          </p:spPr>
          <p:txBody>
            <a:bodyPr/>
            <a:lstStyle/>
            <a:p>
              <a:endParaRPr lang="en-GB"/>
            </a:p>
          </p:txBody>
        </p:sp>
        <p:sp>
          <p:nvSpPr>
            <p:cNvPr id="99599" name="Rectangle 271"/>
            <p:cNvSpPr>
              <a:spLocks noChangeArrowheads="1"/>
            </p:cNvSpPr>
            <p:nvPr/>
          </p:nvSpPr>
          <p:spPr bwMode="auto">
            <a:xfrm>
              <a:off x="3054" y="3441"/>
              <a:ext cx="12" cy="12"/>
            </a:xfrm>
            <a:prstGeom prst="rect">
              <a:avLst/>
            </a:prstGeom>
            <a:solidFill>
              <a:srgbClr val="000000"/>
            </a:solidFill>
            <a:ln w="9525">
              <a:noFill/>
              <a:miter lim="800000"/>
              <a:headEnd/>
              <a:tailEnd/>
            </a:ln>
          </p:spPr>
          <p:txBody>
            <a:bodyPr/>
            <a:lstStyle/>
            <a:p>
              <a:endParaRPr lang="en-GB"/>
            </a:p>
          </p:txBody>
        </p:sp>
        <p:sp>
          <p:nvSpPr>
            <p:cNvPr id="99600" name="Rectangle 272"/>
            <p:cNvSpPr>
              <a:spLocks noChangeArrowheads="1"/>
            </p:cNvSpPr>
            <p:nvPr/>
          </p:nvSpPr>
          <p:spPr bwMode="auto">
            <a:xfrm>
              <a:off x="3054" y="3417"/>
              <a:ext cx="12" cy="12"/>
            </a:xfrm>
            <a:prstGeom prst="rect">
              <a:avLst/>
            </a:prstGeom>
            <a:solidFill>
              <a:srgbClr val="000000"/>
            </a:solidFill>
            <a:ln w="9525">
              <a:noFill/>
              <a:miter lim="800000"/>
              <a:headEnd/>
              <a:tailEnd/>
            </a:ln>
          </p:spPr>
          <p:txBody>
            <a:bodyPr/>
            <a:lstStyle/>
            <a:p>
              <a:endParaRPr lang="en-GB"/>
            </a:p>
          </p:txBody>
        </p:sp>
        <p:sp>
          <p:nvSpPr>
            <p:cNvPr id="99601" name="Rectangle 273"/>
            <p:cNvSpPr>
              <a:spLocks noChangeArrowheads="1"/>
            </p:cNvSpPr>
            <p:nvPr/>
          </p:nvSpPr>
          <p:spPr bwMode="auto">
            <a:xfrm>
              <a:off x="3054" y="3393"/>
              <a:ext cx="12" cy="12"/>
            </a:xfrm>
            <a:prstGeom prst="rect">
              <a:avLst/>
            </a:prstGeom>
            <a:solidFill>
              <a:srgbClr val="000000"/>
            </a:solidFill>
            <a:ln w="9525">
              <a:noFill/>
              <a:miter lim="800000"/>
              <a:headEnd/>
              <a:tailEnd/>
            </a:ln>
          </p:spPr>
          <p:txBody>
            <a:bodyPr/>
            <a:lstStyle/>
            <a:p>
              <a:endParaRPr lang="en-GB"/>
            </a:p>
          </p:txBody>
        </p:sp>
        <p:sp>
          <p:nvSpPr>
            <p:cNvPr id="99602" name="Rectangle 274"/>
            <p:cNvSpPr>
              <a:spLocks noChangeArrowheads="1"/>
            </p:cNvSpPr>
            <p:nvPr/>
          </p:nvSpPr>
          <p:spPr bwMode="auto">
            <a:xfrm>
              <a:off x="3054" y="3369"/>
              <a:ext cx="12" cy="12"/>
            </a:xfrm>
            <a:prstGeom prst="rect">
              <a:avLst/>
            </a:prstGeom>
            <a:solidFill>
              <a:srgbClr val="000000"/>
            </a:solidFill>
            <a:ln w="9525">
              <a:noFill/>
              <a:miter lim="800000"/>
              <a:headEnd/>
              <a:tailEnd/>
            </a:ln>
          </p:spPr>
          <p:txBody>
            <a:bodyPr/>
            <a:lstStyle/>
            <a:p>
              <a:endParaRPr lang="en-GB"/>
            </a:p>
          </p:txBody>
        </p:sp>
        <p:sp>
          <p:nvSpPr>
            <p:cNvPr id="99603" name="Rectangle 275"/>
            <p:cNvSpPr>
              <a:spLocks noChangeArrowheads="1"/>
            </p:cNvSpPr>
            <p:nvPr/>
          </p:nvSpPr>
          <p:spPr bwMode="auto">
            <a:xfrm>
              <a:off x="3054" y="3345"/>
              <a:ext cx="12" cy="12"/>
            </a:xfrm>
            <a:prstGeom prst="rect">
              <a:avLst/>
            </a:prstGeom>
            <a:solidFill>
              <a:srgbClr val="000000"/>
            </a:solidFill>
            <a:ln w="9525">
              <a:noFill/>
              <a:miter lim="800000"/>
              <a:headEnd/>
              <a:tailEnd/>
            </a:ln>
          </p:spPr>
          <p:txBody>
            <a:bodyPr/>
            <a:lstStyle/>
            <a:p>
              <a:endParaRPr lang="en-GB"/>
            </a:p>
          </p:txBody>
        </p:sp>
        <p:sp>
          <p:nvSpPr>
            <p:cNvPr id="99604" name="Rectangle 276"/>
            <p:cNvSpPr>
              <a:spLocks noChangeArrowheads="1"/>
            </p:cNvSpPr>
            <p:nvPr/>
          </p:nvSpPr>
          <p:spPr bwMode="auto">
            <a:xfrm>
              <a:off x="3054" y="3321"/>
              <a:ext cx="12" cy="12"/>
            </a:xfrm>
            <a:prstGeom prst="rect">
              <a:avLst/>
            </a:prstGeom>
            <a:solidFill>
              <a:srgbClr val="000000"/>
            </a:solidFill>
            <a:ln w="9525">
              <a:noFill/>
              <a:miter lim="800000"/>
              <a:headEnd/>
              <a:tailEnd/>
            </a:ln>
          </p:spPr>
          <p:txBody>
            <a:bodyPr/>
            <a:lstStyle/>
            <a:p>
              <a:endParaRPr lang="en-GB"/>
            </a:p>
          </p:txBody>
        </p:sp>
        <p:sp>
          <p:nvSpPr>
            <p:cNvPr id="99605" name="Rectangle 277"/>
            <p:cNvSpPr>
              <a:spLocks noChangeArrowheads="1"/>
            </p:cNvSpPr>
            <p:nvPr/>
          </p:nvSpPr>
          <p:spPr bwMode="auto">
            <a:xfrm>
              <a:off x="3054" y="3297"/>
              <a:ext cx="12" cy="12"/>
            </a:xfrm>
            <a:prstGeom prst="rect">
              <a:avLst/>
            </a:prstGeom>
            <a:solidFill>
              <a:srgbClr val="000000"/>
            </a:solidFill>
            <a:ln w="9525">
              <a:noFill/>
              <a:miter lim="800000"/>
              <a:headEnd/>
              <a:tailEnd/>
            </a:ln>
          </p:spPr>
          <p:txBody>
            <a:bodyPr/>
            <a:lstStyle/>
            <a:p>
              <a:endParaRPr lang="en-GB"/>
            </a:p>
          </p:txBody>
        </p:sp>
        <p:sp>
          <p:nvSpPr>
            <p:cNvPr id="99606" name="Rectangle 278"/>
            <p:cNvSpPr>
              <a:spLocks noChangeArrowheads="1"/>
            </p:cNvSpPr>
            <p:nvPr/>
          </p:nvSpPr>
          <p:spPr bwMode="auto">
            <a:xfrm>
              <a:off x="3054" y="3273"/>
              <a:ext cx="12" cy="12"/>
            </a:xfrm>
            <a:prstGeom prst="rect">
              <a:avLst/>
            </a:prstGeom>
            <a:solidFill>
              <a:srgbClr val="000000"/>
            </a:solidFill>
            <a:ln w="9525">
              <a:noFill/>
              <a:miter lim="800000"/>
              <a:headEnd/>
              <a:tailEnd/>
            </a:ln>
          </p:spPr>
          <p:txBody>
            <a:bodyPr/>
            <a:lstStyle/>
            <a:p>
              <a:endParaRPr lang="en-GB"/>
            </a:p>
          </p:txBody>
        </p:sp>
        <p:sp>
          <p:nvSpPr>
            <p:cNvPr id="99607" name="Rectangle 279"/>
            <p:cNvSpPr>
              <a:spLocks noChangeArrowheads="1"/>
            </p:cNvSpPr>
            <p:nvPr/>
          </p:nvSpPr>
          <p:spPr bwMode="auto">
            <a:xfrm>
              <a:off x="3054" y="3249"/>
              <a:ext cx="12" cy="12"/>
            </a:xfrm>
            <a:prstGeom prst="rect">
              <a:avLst/>
            </a:prstGeom>
            <a:solidFill>
              <a:srgbClr val="000000"/>
            </a:solidFill>
            <a:ln w="9525">
              <a:noFill/>
              <a:miter lim="800000"/>
              <a:headEnd/>
              <a:tailEnd/>
            </a:ln>
          </p:spPr>
          <p:txBody>
            <a:bodyPr/>
            <a:lstStyle/>
            <a:p>
              <a:endParaRPr lang="en-GB"/>
            </a:p>
          </p:txBody>
        </p:sp>
        <p:sp>
          <p:nvSpPr>
            <p:cNvPr id="99608" name="Rectangle 280"/>
            <p:cNvSpPr>
              <a:spLocks noChangeArrowheads="1"/>
            </p:cNvSpPr>
            <p:nvPr/>
          </p:nvSpPr>
          <p:spPr bwMode="auto">
            <a:xfrm>
              <a:off x="3054" y="3225"/>
              <a:ext cx="12" cy="12"/>
            </a:xfrm>
            <a:prstGeom prst="rect">
              <a:avLst/>
            </a:prstGeom>
            <a:solidFill>
              <a:srgbClr val="000000"/>
            </a:solidFill>
            <a:ln w="9525">
              <a:noFill/>
              <a:miter lim="800000"/>
              <a:headEnd/>
              <a:tailEnd/>
            </a:ln>
          </p:spPr>
          <p:txBody>
            <a:bodyPr/>
            <a:lstStyle/>
            <a:p>
              <a:endParaRPr lang="en-GB"/>
            </a:p>
          </p:txBody>
        </p:sp>
        <p:sp>
          <p:nvSpPr>
            <p:cNvPr id="99609" name="Rectangle 281"/>
            <p:cNvSpPr>
              <a:spLocks noChangeArrowheads="1"/>
            </p:cNvSpPr>
            <p:nvPr/>
          </p:nvSpPr>
          <p:spPr bwMode="auto">
            <a:xfrm>
              <a:off x="3054" y="3201"/>
              <a:ext cx="12" cy="12"/>
            </a:xfrm>
            <a:prstGeom prst="rect">
              <a:avLst/>
            </a:prstGeom>
            <a:solidFill>
              <a:srgbClr val="000000"/>
            </a:solidFill>
            <a:ln w="9525">
              <a:noFill/>
              <a:miter lim="800000"/>
              <a:headEnd/>
              <a:tailEnd/>
            </a:ln>
          </p:spPr>
          <p:txBody>
            <a:bodyPr/>
            <a:lstStyle/>
            <a:p>
              <a:endParaRPr lang="en-GB"/>
            </a:p>
          </p:txBody>
        </p:sp>
        <p:sp>
          <p:nvSpPr>
            <p:cNvPr id="99610" name="Rectangle 282"/>
            <p:cNvSpPr>
              <a:spLocks noChangeArrowheads="1"/>
            </p:cNvSpPr>
            <p:nvPr/>
          </p:nvSpPr>
          <p:spPr bwMode="auto">
            <a:xfrm>
              <a:off x="3054" y="3177"/>
              <a:ext cx="12" cy="12"/>
            </a:xfrm>
            <a:prstGeom prst="rect">
              <a:avLst/>
            </a:prstGeom>
            <a:solidFill>
              <a:srgbClr val="000000"/>
            </a:solidFill>
            <a:ln w="9525">
              <a:noFill/>
              <a:miter lim="800000"/>
              <a:headEnd/>
              <a:tailEnd/>
            </a:ln>
          </p:spPr>
          <p:txBody>
            <a:bodyPr/>
            <a:lstStyle/>
            <a:p>
              <a:endParaRPr lang="en-GB"/>
            </a:p>
          </p:txBody>
        </p:sp>
        <p:sp>
          <p:nvSpPr>
            <p:cNvPr id="99611" name="Rectangle 283"/>
            <p:cNvSpPr>
              <a:spLocks noChangeArrowheads="1"/>
            </p:cNvSpPr>
            <p:nvPr/>
          </p:nvSpPr>
          <p:spPr bwMode="auto">
            <a:xfrm>
              <a:off x="3054" y="3153"/>
              <a:ext cx="12" cy="12"/>
            </a:xfrm>
            <a:prstGeom prst="rect">
              <a:avLst/>
            </a:prstGeom>
            <a:solidFill>
              <a:srgbClr val="000000"/>
            </a:solidFill>
            <a:ln w="9525">
              <a:noFill/>
              <a:miter lim="800000"/>
              <a:headEnd/>
              <a:tailEnd/>
            </a:ln>
          </p:spPr>
          <p:txBody>
            <a:bodyPr/>
            <a:lstStyle/>
            <a:p>
              <a:endParaRPr lang="en-GB"/>
            </a:p>
          </p:txBody>
        </p:sp>
        <p:sp>
          <p:nvSpPr>
            <p:cNvPr id="99612" name="Rectangle 284"/>
            <p:cNvSpPr>
              <a:spLocks noChangeArrowheads="1"/>
            </p:cNvSpPr>
            <p:nvPr/>
          </p:nvSpPr>
          <p:spPr bwMode="auto">
            <a:xfrm>
              <a:off x="3054" y="3129"/>
              <a:ext cx="12" cy="12"/>
            </a:xfrm>
            <a:prstGeom prst="rect">
              <a:avLst/>
            </a:prstGeom>
            <a:solidFill>
              <a:srgbClr val="000000"/>
            </a:solidFill>
            <a:ln w="9525">
              <a:noFill/>
              <a:miter lim="800000"/>
              <a:headEnd/>
              <a:tailEnd/>
            </a:ln>
          </p:spPr>
          <p:txBody>
            <a:bodyPr/>
            <a:lstStyle/>
            <a:p>
              <a:endParaRPr lang="en-GB"/>
            </a:p>
          </p:txBody>
        </p:sp>
        <p:sp>
          <p:nvSpPr>
            <p:cNvPr id="99613" name="Rectangle 285"/>
            <p:cNvSpPr>
              <a:spLocks noChangeArrowheads="1"/>
            </p:cNvSpPr>
            <p:nvPr/>
          </p:nvSpPr>
          <p:spPr bwMode="auto">
            <a:xfrm>
              <a:off x="3054" y="3105"/>
              <a:ext cx="12" cy="12"/>
            </a:xfrm>
            <a:prstGeom prst="rect">
              <a:avLst/>
            </a:prstGeom>
            <a:solidFill>
              <a:srgbClr val="000000"/>
            </a:solidFill>
            <a:ln w="9525">
              <a:noFill/>
              <a:miter lim="800000"/>
              <a:headEnd/>
              <a:tailEnd/>
            </a:ln>
          </p:spPr>
          <p:txBody>
            <a:bodyPr/>
            <a:lstStyle/>
            <a:p>
              <a:endParaRPr lang="en-GB"/>
            </a:p>
          </p:txBody>
        </p:sp>
        <p:sp>
          <p:nvSpPr>
            <p:cNvPr id="99614" name="Rectangle 286"/>
            <p:cNvSpPr>
              <a:spLocks noChangeArrowheads="1"/>
            </p:cNvSpPr>
            <p:nvPr/>
          </p:nvSpPr>
          <p:spPr bwMode="auto">
            <a:xfrm>
              <a:off x="3054" y="3081"/>
              <a:ext cx="12" cy="12"/>
            </a:xfrm>
            <a:prstGeom prst="rect">
              <a:avLst/>
            </a:prstGeom>
            <a:solidFill>
              <a:srgbClr val="000000"/>
            </a:solidFill>
            <a:ln w="9525">
              <a:noFill/>
              <a:miter lim="800000"/>
              <a:headEnd/>
              <a:tailEnd/>
            </a:ln>
          </p:spPr>
          <p:txBody>
            <a:bodyPr/>
            <a:lstStyle/>
            <a:p>
              <a:endParaRPr lang="en-GB"/>
            </a:p>
          </p:txBody>
        </p:sp>
        <p:sp>
          <p:nvSpPr>
            <p:cNvPr id="99615" name="Rectangle 287"/>
            <p:cNvSpPr>
              <a:spLocks noChangeArrowheads="1"/>
            </p:cNvSpPr>
            <p:nvPr/>
          </p:nvSpPr>
          <p:spPr bwMode="auto">
            <a:xfrm>
              <a:off x="3054" y="3057"/>
              <a:ext cx="12" cy="12"/>
            </a:xfrm>
            <a:prstGeom prst="rect">
              <a:avLst/>
            </a:prstGeom>
            <a:solidFill>
              <a:srgbClr val="000000"/>
            </a:solidFill>
            <a:ln w="9525">
              <a:noFill/>
              <a:miter lim="800000"/>
              <a:headEnd/>
              <a:tailEnd/>
            </a:ln>
          </p:spPr>
          <p:txBody>
            <a:bodyPr/>
            <a:lstStyle/>
            <a:p>
              <a:endParaRPr lang="en-GB"/>
            </a:p>
          </p:txBody>
        </p:sp>
        <p:sp>
          <p:nvSpPr>
            <p:cNvPr id="99616" name="Rectangle 288"/>
            <p:cNvSpPr>
              <a:spLocks noChangeArrowheads="1"/>
            </p:cNvSpPr>
            <p:nvPr/>
          </p:nvSpPr>
          <p:spPr bwMode="auto">
            <a:xfrm>
              <a:off x="3054" y="3033"/>
              <a:ext cx="12" cy="12"/>
            </a:xfrm>
            <a:prstGeom prst="rect">
              <a:avLst/>
            </a:prstGeom>
            <a:solidFill>
              <a:srgbClr val="000000"/>
            </a:solidFill>
            <a:ln w="9525">
              <a:noFill/>
              <a:miter lim="800000"/>
              <a:headEnd/>
              <a:tailEnd/>
            </a:ln>
          </p:spPr>
          <p:txBody>
            <a:bodyPr/>
            <a:lstStyle/>
            <a:p>
              <a:endParaRPr lang="en-GB"/>
            </a:p>
          </p:txBody>
        </p:sp>
        <p:sp>
          <p:nvSpPr>
            <p:cNvPr id="99617" name="Rectangle 289"/>
            <p:cNvSpPr>
              <a:spLocks noChangeArrowheads="1"/>
            </p:cNvSpPr>
            <p:nvPr/>
          </p:nvSpPr>
          <p:spPr bwMode="auto">
            <a:xfrm>
              <a:off x="3054" y="3009"/>
              <a:ext cx="12" cy="12"/>
            </a:xfrm>
            <a:prstGeom prst="rect">
              <a:avLst/>
            </a:prstGeom>
            <a:solidFill>
              <a:srgbClr val="000000"/>
            </a:solidFill>
            <a:ln w="9525">
              <a:noFill/>
              <a:miter lim="800000"/>
              <a:headEnd/>
              <a:tailEnd/>
            </a:ln>
          </p:spPr>
          <p:txBody>
            <a:bodyPr/>
            <a:lstStyle/>
            <a:p>
              <a:endParaRPr lang="en-GB"/>
            </a:p>
          </p:txBody>
        </p:sp>
        <p:sp>
          <p:nvSpPr>
            <p:cNvPr id="99618" name="Rectangle 290"/>
            <p:cNvSpPr>
              <a:spLocks noChangeArrowheads="1"/>
            </p:cNvSpPr>
            <p:nvPr/>
          </p:nvSpPr>
          <p:spPr bwMode="auto">
            <a:xfrm>
              <a:off x="3054" y="2985"/>
              <a:ext cx="12" cy="12"/>
            </a:xfrm>
            <a:prstGeom prst="rect">
              <a:avLst/>
            </a:prstGeom>
            <a:solidFill>
              <a:srgbClr val="000000"/>
            </a:solidFill>
            <a:ln w="9525">
              <a:noFill/>
              <a:miter lim="800000"/>
              <a:headEnd/>
              <a:tailEnd/>
            </a:ln>
          </p:spPr>
          <p:txBody>
            <a:bodyPr/>
            <a:lstStyle/>
            <a:p>
              <a:endParaRPr lang="en-GB"/>
            </a:p>
          </p:txBody>
        </p:sp>
        <p:sp>
          <p:nvSpPr>
            <p:cNvPr id="99619" name="Rectangle 291"/>
            <p:cNvSpPr>
              <a:spLocks noChangeArrowheads="1"/>
            </p:cNvSpPr>
            <p:nvPr/>
          </p:nvSpPr>
          <p:spPr bwMode="auto">
            <a:xfrm>
              <a:off x="3054" y="2961"/>
              <a:ext cx="12" cy="12"/>
            </a:xfrm>
            <a:prstGeom prst="rect">
              <a:avLst/>
            </a:prstGeom>
            <a:solidFill>
              <a:srgbClr val="000000"/>
            </a:solidFill>
            <a:ln w="9525">
              <a:noFill/>
              <a:miter lim="800000"/>
              <a:headEnd/>
              <a:tailEnd/>
            </a:ln>
          </p:spPr>
          <p:txBody>
            <a:bodyPr/>
            <a:lstStyle/>
            <a:p>
              <a:endParaRPr lang="en-GB"/>
            </a:p>
          </p:txBody>
        </p:sp>
        <p:sp>
          <p:nvSpPr>
            <p:cNvPr id="99620" name="Rectangle 292"/>
            <p:cNvSpPr>
              <a:spLocks noChangeArrowheads="1"/>
            </p:cNvSpPr>
            <p:nvPr/>
          </p:nvSpPr>
          <p:spPr bwMode="auto">
            <a:xfrm>
              <a:off x="3054" y="2937"/>
              <a:ext cx="12" cy="12"/>
            </a:xfrm>
            <a:prstGeom prst="rect">
              <a:avLst/>
            </a:prstGeom>
            <a:solidFill>
              <a:srgbClr val="000000"/>
            </a:solidFill>
            <a:ln w="9525">
              <a:noFill/>
              <a:miter lim="800000"/>
              <a:headEnd/>
              <a:tailEnd/>
            </a:ln>
          </p:spPr>
          <p:txBody>
            <a:bodyPr/>
            <a:lstStyle/>
            <a:p>
              <a:endParaRPr lang="en-GB"/>
            </a:p>
          </p:txBody>
        </p:sp>
        <p:sp>
          <p:nvSpPr>
            <p:cNvPr id="99621" name="Rectangle 293"/>
            <p:cNvSpPr>
              <a:spLocks noChangeArrowheads="1"/>
            </p:cNvSpPr>
            <p:nvPr/>
          </p:nvSpPr>
          <p:spPr bwMode="auto">
            <a:xfrm>
              <a:off x="3054" y="2913"/>
              <a:ext cx="12" cy="12"/>
            </a:xfrm>
            <a:prstGeom prst="rect">
              <a:avLst/>
            </a:prstGeom>
            <a:solidFill>
              <a:srgbClr val="000000"/>
            </a:solidFill>
            <a:ln w="9525">
              <a:noFill/>
              <a:miter lim="800000"/>
              <a:headEnd/>
              <a:tailEnd/>
            </a:ln>
          </p:spPr>
          <p:txBody>
            <a:bodyPr/>
            <a:lstStyle/>
            <a:p>
              <a:endParaRPr lang="en-GB"/>
            </a:p>
          </p:txBody>
        </p:sp>
        <p:sp>
          <p:nvSpPr>
            <p:cNvPr id="99622" name="Rectangle 294"/>
            <p:cNvSpPr>
              <a:spLocks noChangeArrowheads="1"/>
            </p:cNvSpPr>
            <p:nvPr/>
          </p:nvSpPr>
          <p:spPr bwMode="auto">
            <a:xfrm>
              <a:off x="3054" y="2889"/>
              <a:ext cx="12" cy="12"/>
            </a:xfrm>
            <a:prstGeom prst="rect">
              <a:avLst/>
            </a:prstGeom>
            <a:solidFill>
              <a:srgbClr val="000000"/>
            </a:solidFill>
            <a:ln w="9525">
              <a:noFill/>
              <a:miter lim="800000"/>
              <a:headEnd/>
              <a:tailEnd/>
            </a:ln>
          </p:spPr>
          <p:txBody>
            <a:bodyPr/>
            <a:lstStyle/>
            <a:p>
              <a:endParaRPr lang="en-GB"/>
            </a:p>
          </p:txBody>
        </p:sp>
        <p:sp>
          <p:nvSpPr>
            <p:cNvPr id="99623" name="Rectangle 295"/>
            <p:cNvSpPr>
              <a:spLocks noChangeArrowheads="1"/>
            </p:cNvSpPr>
            <p:nvPr/>
          </p:nvSpPr>
          <p:spPr bwMode="auto">
            <a:xfrm>
              <a:off x="3054" y="2865"/>
              <a:ext cx="12" cy="12"/>
            </a:xfrm>
            <a:prstGeom prst="rect">
              <a:avLst/>
            </a:prstGeom>
            <a:solidFill>
              <a:srgbClr val="000000"/>
            </a:solidFill>
            <a:ln w="9525">
              <a:noFill/>
              <a:miter lim="800000"/>
              <a:headEnd/>
              <a:tailEnd/>
            </a:ln>
          </p:spPr>
          <p:txBody>
            <a:bodyPr/>
            <a:lstStyle/>
            <a:p>
              <a:endParaRPr lang="en-GB"/>
            </a:p>
          </p:txBody>
        </p:sp>
        <p:sp>
          <p:nvSpPr>
            <p:cNvPr id="99624" name="Rectangle 296"/>
            <p:cNvSpPr>
              <a:spLocks noChangeArrowheads="1"/>
            </p:cNvSpPr>
            <p:nvPr/>
          </p:nvSpPr>
          <p:spPr bwMode="auto">
            <a:xfrm>
              <a:off x="3054" y="2841"/>
              <a:ext cx="12" cy="12"/>
            </a:xfrm>
            <a:prstGeom prst="rect">
              <a:avLst/>
            </a:prstGeom>
            <a:solidFill>
              <a:srgbClr val="000000"/>
            </a:solidFill>
            <a:ln w="9525">
              <a:noFill/>
              <a:miter lim="800000"/>
              <a:headEnd/>
              <a:tailEnd/>
            </a:ln>
          </p:spPr>
          <p:txBody>
            <a:bodyPr/>
            <a:lstStyle/>
            <a:p>
              <a:endParaRPr lang="en-GB"/>
            </a:p>
          </p:txBody>
        </p:sp>
        <p:sp>
          <p:nvSpPr>
            <p:cNvPr id="99625" name="Rectangle 297"/>
            <p:cNvSpPr>
              <a:spLocks noChangeArrowheads="1"/>
            </p:cNvSpPr>
            <p:nvPr/>
          </p:nvSpPr>
          <p:spPr bwMode="auto">
            <a:xfrm>
              <a:off x="3054" y="2817"/>
              <a:ext cx="12" cy="12"/>
            </a:xfrm>
            <a:prstGeom prst="rect">
              <a:avLst/>
            </a:prstGeom>
            <a:solidFill>
              <a:srgbClr val="000000"/>
            </a:solidFill>
            <a:ln w="9525">
              <a:noFill/>
              <a:miter lim="800000"/>
              <a:headEnd/>
              <a:tailEnd/>
            </a:ln>
          </p:spPr>
          <p:txBody>
            <a:bodyPr/>
            <a:lstStyle/>
            <a:p>
              <a:endParaRPr lang="en-GB"/>
            </a:p>
          </p:txBody>
        </p:sp>
        <p:sp>
          <p:nvSpPr>
            <p:cNvPr id="99626" name="Rectangle 298"/>
            <p:cNvSpPr>
              <a:spLocks noChangeArrowheads="1"/>
            </p:cNvSpPr>
            <p:nvPr/>
          </p:nvSpPr>
          <p:spPr bwMode="auto">
            <a:xfrm>
              <a:off x="3054" y="2793"/>
              <a:ext cx="12" cy="12"/>
            </a:xfrm>
            <a:prstGeom prst="rect">
              <a:avLst/>
            </a:prstGeom>
            <a:solidFill>
              <a:srgbClr val="000000"/>
            </a:solidFill>
            <a:ln w="9525">
              <a:noFill/>
              <a:miter lim="800000"/>
              <a:headEnd/>
              <a:tailEnd/>
            </a:ln>
          </p:spPr>
          <p:txBody>
            <a:bodyPr/>
            <a:lstStyle/>
            <a:p>
              <a:endParaRPr lang="en-GB"/>
            </a:p>
          </p:txBody>
        </p:sp>
        <p:sp>
          <p:nvSpPr>
            <p:cNvPr id="99627" name="Rectangle 299"/>
            <p:cNvSpPr>
              <a:spLocks noChangeArrowheads="1"/>
            </p:cNvSpPr>
            <p:nvPr/>
          </p:nvSpPr>
          <p:spPr bwMode="auto">
            <a:xfrm>
              <a:off x="3054" y="2769"/>
              <a:ext cx="12" cy="12"/>
            </a:xfrm>
            <a:prstGeom prst="rect">
              <a:avLst/>
            </a:prstGeom>
            <a:solidFill>
              <a:srgbClr val="000000"/>
            </a:solidFill>
            <a:ln w="9525">
              <a:noFill/>
              <a:miter lim="800000"/>
              <a:headEnd/>
              <a:tailEnd/>
            </a:ln>
          </p:spPr>
          <p:txBody>
            <a:bodyPr/>
            <a:lstStyle/>
            <a:p>
              <a:endParaRPr lang="en-GB"/>
            </a:p>
          </p:txBody>
        </p:sp>
        <p:sp>
          <p:nvSpPr>
            <p:cNvPr id="99628" name="Rectangle 300"/>
            <p:cNvSpPr>
              <a:spLocks noChangeArrowheads="1"/>
            </p:cNvSpPr>
            <p:nvPr/>
          </p:nvSpPr>
          <p:spPr bwMode="auto">
            <a:xfrm>
              <a:off x="3054" y="2745"/>
              <a:ext cx="12" cy="12"/>
            </a:xfrm>
            <a:prstGeom prst="rect">
              <a:avLst/>
            </a:prstGeom>
            <a:solidFill>
              <a:srgbClr val="000000"/>
            </a:solidFill>
            <a:ln w="9525">
              <a:noFill/>
              <a:miter lim="800000"/>
              <a:headEnd/>
              <a:tailEnd/>
            </a:ln>
          </p:spPr>
          <p:txBody>
            <a:bodyPr/>
            <a:lstStyle/>
            <a:p>
              <a:endParaRPr lang="en-GB"/>
            </a:p>
          </p:txBody>
        </p:sp>
        <p:sp>
          <p:nvSpPr>
            <p:cNvPr id="99629" name="Rectangle 301"/>
            <p:cNvSpPr>
              <a:spLocks noChangeArrowheads="1"/>
            </p:cNvSpPr>
            <p:nvPr/>
          </p:nvSpPr>
          <p:spPr bwMode="auto">
            <a:xfrm>
              <a:off x="3054" y="2721"/>
              <a:ext cx="12" cy="12"/>
            </a:xfrm>
            <a:prstGeom prst="rect">
              <a:avLst/>
            </a:prstGeom>
            <a:solidFill>
              <a:srgbClr val="000000"/>
            </a:solidFill>
            <a:ln w="9525">
              <a:noFill/>
              <a:miter lim="800000"/>
              <a:headEnd/>
              <a:tailEnd/>
            </a:ln>
          </p:spPr>
          <p:txBody>
            <a:bodyPr/>
            <a:lstStyle/>
            <a:p>
              <a:endParaRPr lang="en-GB"/>
            </a:p>
          </p:txBody>
        </p:sp>
        <p:sp>
          <p:nvSpPr>
            <p:cNvPr id="99630" name="Rectangle 302"/>
            <p:cNvSpPr>
              <a:spLocks noChangeArrowheads="1"/>
            </p:cNvSpPr>
            <p:nvPr/>
          </p:nvSpPr>
          <p:spPr bwMode="auto">
            <a:xfrm>
              <a:off x="3054" y="2697"/>
              <a:ext cx="12" cy="12"/>
            </a:xfrm>
            <a:prstGeom prst="rect">
              <a:avLst/>
            </a:prstGeom>
            <a:solidFill>
              <a:srgbClr val="000000"/>
            </a:solidFill>
            <a:ln w="9525">
              <a:noFill/>
              <a:miter lim="800000"/>
              <a:headEnd/>
              <a:tailEnd/>
            </a:ln>
          </p:spPr>
          <p:txBody>
            <a:bodyPr/>
            <a:lstStyle/>
            <a:p>
              <a:endParaRPr lang="en-GB"/>
            </a:p>
          </p:txBody>
        </p:sp>
      </p:grpSp>
      <p:grpSp>
        <p:nvGrpSpPr>
          <p:cNvPr id="9" name="Group 303"/>
          <p:cNvGrpSpPr>
            <a:grpSpLocks/>
          </p:cNvGrpSpPr>
          <p:nvPr/>
        </p:nvGrpSpPr>
        <p:grpSpPr bwMode="auto">
          <a:xfrm>
            <a:off x="7670800" y="2697163"/>
            <a:ext cx="19050" cy="2114550"/>
            <a:chOff x="4832" y="1699"/>
            <a:chExt cx="12" cy="1332"/>
          </a:xfrm>
        </p:grpSpPr>
        <p:sp>
          <p:nvSpPr>
            <p:cNvPr id="99632" name="Rectangle 304"/>
            <p:cNvSpPr>
              <a:spLocks noChangeArrowheads="1"/>
            </p:cNvSpPr>
            <p:nvPr/>
          </p:nvSpPr>
          <p:spPr bwMode="auto">
            <a:xfrm>
              <a:off x="4832" y="3019"/>
              <a:ext cx="12" cy="12"/>
            </a:xfrm>
            <a:prstGeom prst="rect">
              <a:avLst/>
            </a:prstGeom>
            <a:solidFill>
              <a:srgbClr val="000000"/>
            </a:solidFill>
            <a:ln w="9525">
              <a:noFill/>
              <a:miter lim="800000"/>
              <a:headEnd/>
              <a:tailEnd/>
            </a:ln>
          </p:spPr>
          <p:txBody>
            <a:bodyPr/>
            <a:lstStyle/>
            <a:p>
              <a:endParaRPr lang="en-GB"/>
            </a:p>
          </p:txBody>
        </p:sp>
        <p:sp>
          <p:nvSpPr>
            <p:cNvPr id="99633" name="Rectangle 305"/>
            <p:cNvSpPr>
              <a:spLocks noChangeArrowheads="1"/>
            </p:cNvSpPr>
            <p:nvPr/>
          </p:nvSpPr>
          <p:spPr bwMode="auto">
            <a:xfrm>
              <a:off x="4832" y="2995"/>
              <a:ext cx="12" cy="12"/>
            </a:xfrm>
            <a:prstGeom prst="rect">
              <a:avLst/>
            </a:prstGeom>
            <a:solidFill>
              <a:srgbClr val="000000"/>
            </a:solidFill>
            <a:ln w="9525">
              <a:noFill/>
              <a:miter lim="800000"/>
              <a:headEnd/>
              <a:tailEnd/>
            </a:ln>
          </p:spPr>
          <p:txBody>
            <a:bodyPr/>
            <a:lstStyle/>
            <a:p>
              <a:endParaRPr lang="en-GB"/>
            </a:p>
          </p:txBody>
        </p:sp>
        <p:sp>
          <p:nvSpPr>
            <p:cNvPr id="99634" name="Rectangle 306"/>
            <p:cNvSpPr>
              <a:spLocks noChangeArrowheads="1"/>
            </p:cNvSpPr>
            <p:nvPr/>
          </p:nvSpPr>
          <p:spPr bwMode="auto">
            <a:xfrm>
              <a:off x="4832" y="2971"/>
              <a:ext cx="12" cy="12"/>
            </a:xfrm>
            <a:prstGeom prst="rect">
              <a:avLst/>
            </a:prstGeom>
            <a:solidFill>
              <a:srgbClr val="000000"/>
            </a:solidFill>
            <a:ln w="9525">
              <a:noFill/>
              <a:miter lim="800000"/>
              <a:headEnd/>
              <a:tailEnd/>
            </a:ln>
          </p:spPr>
          <p:txBody>
            <a:bodyPr/>
            <a:lstStyle/>
            <a:p>
              <a:endParaRPr lang="en-GB"/>
            </a:p>
          </p:txBody>
        </p:sp>
        <p:sp>
          <p:nvSpPr>
            <p:cNvPr id="99635" name="Rectangle 307"/>
            <p:cNvSpPr>
              <a:spLocks noChangeArrowheads="1"/>
            </p:cNvSpPr>
            <p:nvPr/>
          </p:nvSpPr>
          <p:spPr bwMode="auto">
            <a:xfrm>
              <a:off x="4832" y="2947"/>
              <a:ext cx="12" cy="12"/>
            </a:xfrm>
            <a:prstGeom prst="rect">
              <a:avLst/>
            </a:prstGeom>
            <a:solidFill>
              <a:srgbClr val="000000"/>
            </a:solidFill>
            <a:ln w="9525">
              <a:noFill/>
              <a:miter lim="800000"/>
              <a:headEnd/>
              <a:tailEnd/>
            </a:ln>
          </p:spPr>
          <p:txBody>
            <a:bodyPr/>
            <a:lstStyle/>
            <a:p>
              <a:endParaRPr lang="en-GB"/>
            </a:p>
          </p:txBody>
        </p:sp>
        <p:sp>
          <p:nvSpPr>
            <p:cNvPr id="99636" name="Rectangle 308"/>
            <p:cNvSpPr>
              <a:spLocks noChangeArrowheads="1"/>
            </p:cNvSpPr>
            <p:nvPr/>
          </p:nvSpPr>
          <p:spPr bwMode="auto">
            <a:xfrm>
              <a:off x="4832" y="2923"/>
              <a:ext cx="12" cy="12"/>
            </a:xfrm>
            <a:prstGeom prst="rect">
              <a:avLst/>
            </a:prstGeom>
            <a:solidFill>
              <a:srgbClr val="000000"/>
            </a:solidFill>
            <a:ln w="9525">
              <a:noFill/>
              <a:miter lim="800000"/>
              <a:headEnd/>
              <a:tailEnd/>
            </a:ln>
          </p:spPr>
          <p:txBody>
            <a:bodyPr/>
            <a:lstStyle/>
            <a:p>
              <a:endParaRPr lang="en-GB"/>
            </a:p>
          </p:txBody>
        </p:sp>
        <p:sp>
          <p:nvSpPr>
            <p:cNvPr id="99637" name="Rectangle 309"/>
            <p:cNvSpPr>
              <a:spLocks noChangeArrowheads="1"/>
            </p:cNvSpPr>
            <p:nvPr/>
          </p:nvSpPr>
          <p:spPr bwMode="auto">
            <a:xfrm>
              <a:off x="4832" y="2899"/>
              <a:ext cx="12" cy="12"/>
            </a:xfrm>
            <a:prstGeom prst="rect">
              <a:avLst/>
            </a:prstGeom>
            <a:solidFill>
              <a:srgbClr val="000000"/>
            </a:solidFill>
            <a:ln w="9525">
              <a:noFill/>
              <a:miter lim="800000"/>
              <a:headEnd/>
              <a:tailEnd/>
            </a:ln>
          </p:spPr>
          <p:txBody>
            <a:bodyPr/>
            <a:lstStyle/>
            <a:p>
              <a:endParaRPr lang="en-GB"/>
            </a:p>
          </p:txBody>
        </p:sp>
        <p:sp>
          <p:nvSpPr>
            <p:cNvPr id="99638" name="Rectangle 310"/>
            <p:cNvSpPr>
              <a:spLocks noChangeArrowheads="1"/>
            </p:cNvSpPr>
            <p:nvPr/>
          </p:nvSpPr>
          <p:spPr bwMode="auto">
            <a:xfrm>
              <a:off x="4832" y="2875"/>
              <a:ext cx="12" cy="12"/>
            </a:xfrm>
            <a:prstGeom prst="rect">
              <a:avLst/>
            </a:prstGeom>
            <a:solidFill>
              <a:srgbClr val="000000"/>
            </a:solidFill>
            <a:ln w="9525">
              <a:noFill/>
              <a:miter lim="800000"/>
              <a:headEnd/>
              <a:tailEnd/>
            </a:ln>
          </p:spPr>
          <p:txBody>
            <a:bodyPr/>
            <a:lstStyle/>
            <a:p>
              <a:endParaRPr lang="en-GB"/>
            </a:p>
          </p:txBody>
        </p:sp>
        <p:sp>
          <p:nvSpPr>
            <p:cNvPr id="99639" name="Rectangle 311"/>
            <p:cNvSpPr>
              <a:spLocks noChangeArrowheads="1"/>
            </p:cNvSpPr>
            <p:nvPr/>
          </p:nvSpPr>
          <p:spPr bwMode="auto">
            <a:xfrm>
              <a:off x="4832" y="2851"/>
              <a:ext cx="12" cy="12"/>
            </a:xfrm>
            <a:prstGeom prst="rect">
              <a:avLst/>
            </a:prstGeom>
            <a:solidFill>
              <a:srgbClr val="000000"/>
            </a:solidFill>
            <a:ln w="9525">
              <a:noFill/>
              <a:miter lim="800000"/>
              <a:headEnd/>
              <a:tailEnd/>
            </a:ln>
          </p:spPr>
          <p:txBody>
            <a:bodyPr/>
            <a:lstStyle/>
            <a:p>
              <a:endParaRPr lang="en-GB"/>
            </a:p>
          </p:txBody>
        </p:sp>
        <p:sp>
          <p:nvSpPr>
            <p:cNvPr id="99640" name="Rectangle 312"/>
            <p:cNvSpPr>
              <a:spLocks noChangeArrowheads="1"/>
            </p:cNvSpPr>
            <p:nvPr/>
          </p:nvSpPr>
          <p:spPr bwMode="auto">
            <a:xfrm>
              <a:off x="4832" y="2827"/>
              <a:ext cx="12" cy="12"/>
            </a:xfrm>
            <a:prstGeom prst="rect">
              <a:avLst/>
            </a:prstGeom>
            <a:solidFill>
              <a:srgbClr val="000000"/>
            </a:solidFill>
            <a:ln w="9525">
              <a:noFill/>
              <a:miter lim="800000"/>
              <a:headEnd/>
              <a:tailEnd/>
            </a:ln>
          </p:spPr>
          <p:txBody>
            <a:bodyPr/>
            <a:lstStyle/>
            <a:p>
              <a:endParaRPr lang="en-GB"/>
            </a:p>
          </p:txBody>
        </p:sp>
        <p:sp>
          <p:nvSpPr>
            <p:cNvPr id="99641" name="Rectangle 313"/>
            <p:cNvSpPr>
              <a:spLocks noChangeArrowheads="1"/>
            </p:cNvSpPr>
            <p:nvPr/>
          </p:nvSpPr>
          <p:spPr bwMode="auto">
            <a:xfrm>
              <a:off x="4832" y="2803"/>
              <a:ext cx="12" cy="12"/>
            </a:xfrm>
            <a:prstGeom prst="rect">
              <a:avLst/>
            </a:prstGeom>
            <a:solidFill>
              <a:srgbClr val="000000"/>
            </a:solidFill>
            <a:ln w="9525">
              <a:noFill/>
              <a:miter lim="800000"/>
              <a:headEnd/>
              <a:tailEnd/>
            </a:ln>
          </p:spPr>
          <p:txBody>
            <a:bodyPr/>
            <a:lstStyle/>
            <a:p>
              <a:endParaRPr lang="en-GB"/>
            </a:p>
          </p:txBody>
        </p:sp>
        <p:sp>
          <p:nvSpPr>
            <p:cNvPr id="99642" name="Rectangle 314"/>
            <p:cNvSpPr>
              <a:spLocks noChangeArrowheads="1"/>
            </p:cNvSpPr>
            <p:nvPr/>
          </p:nvSpPr>
          <p:spPr bwMode="auto">
            <a:xfrm>
              <a:off x="4832" y="2779"/>
              <a:ext cx="12" cy="12"/>
            </a:xfrm>
            <a:prstGeom prst="rect">
              <a:avLst/>
            </a:prstGeom>
            <a:solidFill>
              <a:srgbClr val="000000"/>
            </a:solidFill>
            <a:ln w="9525">
              <a:noFill/>
              <a:miter lim="800000"/>
              <a:headEnd/>
              <a:tailEnd/>
            </a:ln>
          </p:spPr>
          <p:txBody>
            <a:bodyPr/>
            <a:lstStyle/>
            <a:p>
              <a:endParaRPr lang="en-GB"/>
            </a:p>
          </p:txBody>
        </p:sp>
        <p:sp>
          <p:nvSpPr>
            <p:cNvPr id="99643" name="Rectangle 315"/>
            <p:cNvSpPr>
              <a:spLocks noChangeArrowheads="1"/>
            </p:cNvSpPr>
            <p:nvPr/>
          </p:nvSpPr>
          <p:spPr bwMode="auto">
            <a:xfrm>
              <a:off x="4832" y="2755"/>
              <a:ext cx="12" cy="12"/>
            </a:xfrm>
            <a:prstGeom prst="rect">
              <a:avLst/>
            </a:prstGeom>
            <a:solidFill>
              <a:srgbClr val="000000"/>
            </a:solidFill>
            <a:ln w="9525">
              <a:noFill/>
              <a:miter lim="800000"/>
              <a:headEnd/>
              <a:tailEnd/>
            </a:ln>
          </p:spPr>
          <p:txBody>
            <a:bodyPr/>
            <a:lstStyle/>
            <a:p>
              <a:endParaRPr lang="en-GB"/>
            </a:p>
          </p:txBody>
        </p:sp>
        <p:sp>
          <p:nvSpPr>
            <p:cNvPr id="99644" name="Rectangle 316"/>
            <p:cNvSpPr>
              <a:spLocks noChangeArrowheads="1"/>
            </p:cNvSpPr>
            <p:nvPr/>
          </p:nvSpPr>
          <p:spPr bwMode="auto">
            <a:xfrm>
              <a:off x="4832" y="2731"/>
              <a:ext cx="12" cy="12"/>
            </a:xfrm>
            <a:prstGeom prst="rect">
              <a:avLst/>
            </a:prstGeom>
            <a:solidFill>
              <a:srgbClr val="000000"/>
            </a:solidFill>
            <a:ln w="9525">
              <a:noFill/>
              <a:miter lim="800000"/>
              <a:headEnd/>
              <a:tailEnd/>
            </a:ln>
          </p:spPr>
          <p:txBody>
            <a:bodyPr/>
            <a:lstStyle/>
            <a:p>
              <a:endParaRPr lang="en-GB"/>
            </a:p>
          </p:txBody>
        </p:sp>
        <p:sp>
          <p:nvSpPr>
            <p:cNvPr id="99645" name="Rectangle 317"/>
            <p:cNvSpPr>
              <a:spLocks noChangeArrowheads="1"/>
            </p:cNvSpPr>
            <p:nvPr/>
          </p:nvSpPr>
          <p:spPr bwMode="auto">
            <a:xfrm>
              <a:off x="4832" y="2707"/>
              <a:ext cx="12" cy="12"/>
            </a:xfrm>
            <a:prstGeom prst="rect">
              <a:avLst/>
            </a:prstGeom>
            <a:solidFill>
              <a:srgbClr val="000000"/>
            </a:solidFill>
            <a:ln w="9525">
              <a:noFill/>
              <a:miter lim="800000"/>
              <a:headEnd/>
              <a:tailEnd/>
            </a:ln>
          </p:spPr>
          <p:txBody>
            <a:bodyPr/>
            <a:lstStyle/>
            <a:p>
              <a:endParaRPr lang="en-GB"/>
            </a:p>
          </p:txBody>
        </p:sp>
        <p:sp>
          <p:nvSpPr>
            <p:cNvPr id="99646" name="Rectangle 318"/>
            <p:cNvSpPr>
              <a:spLocks noChangeArrowheads="1"/>
            </p:cNvSpPr>
            <p:nvPr/>
          </p:nvSpPr>
          <p:spPr bwMode="auto">
            <a:xfrm>
              <a:off x="4832" y="2683"/>
              <a:ext cx="12" cy="12"/>
            </a:xfrm>
            <a:prstGeom prst="rect">
              <a:avLst/>
            </a:prstGeom>
            <a:solidFill>
              <a:srgbClr val="000000"/>
            </a:solidFill>
            <a:ln w="9525">
              <a:noFill/>
              <a:miter lim="800000"/>
              <a:headEnd/>
              <a:tailEnd/>
            </a:ln>
          </p:spPr>
          <p:txBody>
            <a:bodyPr/>
            <a:lstStyle/>
            <a:p>
              <a:endParaRPr lang="en-GB"/>
            </a:p>
          </p:txBody>
        </p:sp>
        <p:sp>
          <p:nvSpPr>
            <p:cNvPr id="99647" name="Rectangle 319"/>
            <p:cNvSpPr>
              <a:spLocks noChangeArrowheads="1"/>
            </p:cNvSpPr>
            <p:nvPr/>
          </p:nvSpPr>
          <p:spPr bwMode="auto">
            <a:xfrm>
              <a:off x="4832" y="2659"/>
              <a:ext cx="12" cy="12"/>
            </a:xfrm>
            <a:prstGeom prst="rect">
              <a:avLst/>
            </a:prstGeom>
            <a:solidFill>
              <a:srgbClr val="000000"/>
            </a:solidFill>
            <a:ln w="9525">
              <a:noFill/>
              <a:miter lim="800000"/>
              <a:headEnd/>
              <a:tailEnd/>
            </a:ln>
          </p:spPr>
          <p:txBody>
            <a:bodyPr/>
            <a:lstStyle/>
            <a:p>
              <a:endParaRPr lang="en-GB"/>
            </a:p>
          </p:txBody>
        </p:sp>
        <p:sp>
          <p:nvSpPr>
            <p:cNvPr id="99648" name="Rectangle 320"/>
            <p:cNvSpPr>
              <a:spLocks noChangeArrowheads="1"/>
            </p:cNvSpPr>
            <p:nvPr/>
          </p:nvSpPr>
          <p:spPr bwMode="auto">
            <a:xfrm>
              <a:off x="4832" y="2635"/>
              <a:ext cx="12" cy="12"/>
            </a:xfrm>
            <a:prstGeom prst="rect">
              <a:avLst/>
            </a:prstGeom>
            <a:solidFill>
              <a:srgbClr val="000000"/>
            </a:solidFill>
            <a:ln w="9525">
              <a:noFill/>
              <a:miter lim="800000"/>
              <a:headEnd/>
              <a:tailEnd/>
            </a:ln>
          </p:spPr>
          <p:txBody>
            <a:bodyPr/>
            <a:lstStyle/>
            <a:p>
              <a:endParaRPr lang="en-GB"/>
            </a:p>
          </p:txBody>
        </p:sp>
        <p:sp>
          <p:nvSpPr>
            <p:cNvPr id="99649" name="Rectangle 321"/>
            <p:cNvSpPr>
              <a:spLocks noChangeArrowheads="1"/>
            </p:cNvSpPr>
            <p:nvPr/>
          </p:nvSpPr>
          <p:spPr bwMode="auto">
            <a:xfrm>
              <a:off x="4832" y="2611"/>
              <a:ext cx="12" cy="12"/>
            </a:xfrm>
            <a:prstGeom prst="rect">
              <a:avLst/>
            </a:prstGeom>
            <a:solidFill>
              <a:srgbClr val="000000"/>
            </a:solidFill>
            <a:ln w="9525">
              <a:noFill/>
              <a:miter lim="800000"/>
              <a:headEnd/>
              <a:tailEnd/>
            </a:ln>
          </p:spPr>
          <p:txBody>
            <a:bodyPr/>
            <a:lstStyle/>
            <a:p>
              <a:endParaRPr lang="en-GB"/>
            </a:p>
          </p:txBody>
        </p:sp>
        <p:sp>
          <p:nvSpPr>
            <p:cNvPr id="99650" name="Rectangle 322"/>
            <p:cNvSpPr>
              <a:spLocks noChangeArrowheads="1"/>
            </p:cNvSpPr>
            <p:nvPr/>
          </p:nvSpPr>
          <p:spPr bwMode="auto">
            <a:xfrm>
              <a:off x="4832" y="2587"/>
              <a:ext cx="12" cy="12"/>
            </a:xfrm>
            <a:prstGeom prst="rect">
              <a:avLst/>
            </a:prstGeom>
            <a:solidFill>
              <a:srgbClr val="000000"/>
            </a:solidFill>
            <a:ln w="9525">
              <a:noFill/>
              <a:miter lim="800000"/>
              <a:headEnd/>
              <a:tailEnd/>
            </a:ln>
          </p:spPr>
          <p:txBody>
            <a:bodyPr/>
            <a:lstStyle/>
            <a:p>
              <a:endParaRPr lang="en-GB"/>
            </a:p>
          </p:txBody>
        </p:sp>
        <p:sp>
          <p:nvSpPr>
            <p:cNvPr id="99651" name="Rectangle 323"/>
            <p:cNvSpPr>
              <a:spLocks noChangeArrowheads="1"/>
            </p:cNvSpPr>
            <p:nvPr/>
          </p:nvSpPr>
          <p:spPr bwMode="auto">
            <a:xfrm>
              <a:off x="4832" y="2563"/>
              <a:ext cx="12" cy="12"/>
            </a:xfrm>
            <a:prstGeom prst="rect">
              <a:avLst/>
            </a:prstGeom>
            <a:solidFill>
              <a:srgbClr val="000000"/>
            </a:solidFill>
            <a:ln w="9525">
              <a:noFill/>
              <a:miter lim="800000"/>
              <a:headEnd/>
              <a:tailEnd/>
            </a:ln>
          </p:spPr>
          <p:txBody>
            <a:bodyPr/>
            <a:lstStyle/>
            <a:p>
              <a:endParaRPr lang="en-GB"/>
            </a:p>
          </p:txBody>
        </p:sp>
        <p:sp>
          <p:nvSpPr>
            <p:cNvPr id="99652" name="Rectangle 324"/>
            <p:cNvSpPr>
              <a:spLocks noChangeArrowheads="1"/>
            </p:cNvSpPr>
            <p:nvPr/>
          </p:nvSpPr>
          <p:spPr bwMode="auto">
            <a:xfrm>
              <a:off x="4832" y="2539"/>
              <a:ext cx="12" cy="12"/>
            </a:xfrm>
            <a:prstGeom prst="rect">
              <a:avLst/>
            </a:prstGeom>
            <a:solidFill>
              <a:srgbClr val="000000"/>
            </a:solidFill>
            <a:ln w="9525">
              <a:noFill/>
              <a:miter lim="800000"/>
              <a:headEnd/>
              <a:tailEnd/>
            </a:ln>
          </p:spPr>
          <p:txBody>
            <a:bodyPr/>
            <a:lstStyle/>
            <a:p>
              <a:endParaRPr lang="en-GB"/>
            </a:p>
          </p:txBody>
        </p:sp>
        <p:sp>
          <p:nvSpPr>
            <p:cNvPr id="99653" name="Rectangle 325"/>
            <p:cNvSpPr>
              <a:spLocks noChangeArrowheads="1"/>
            </p:cNvSpPr>
            <p:nvPr/>
          </p:nvSpPr>
          <p:spPr bwMode="auto">
            <a:xfrm>
              <a:off x="4832" y="2515"/>
              <a:ext cx="12" cy="12"/>
            </a:xfrm>
            <a:prstGeom prst="rect">
              <a:avLst/>
            </a:prstGeom>
            <a:solidFill>
              <a:srgbClr val="000000"/>
            </a:solidFill>
            <a:ln w="9525">
              <a:noFill/>
              <a:miter lim="800000"/>
              <a:headEnd/>
              <a:tailEnd/>
            </a:ln>
          </p:spPr>
          <p:txBody>
            <a:bodyPr/>
            <a:lstStyle/>
            <a:p>
              <a:endParaRPr lang="en-GB"/>
            </a:p>
          </p:txBody>
        </p:sp>
        <p:sp>
          <p:nvSpPr>
            <p:cNvPr id="99654" name="Rectangle 326"/>
            <p:cNvSpPr>
              <a:spLocks noChangeArrowheads="1"/>
            </p:cNvSpPr>
            <p:nvPr/>
          </p:nvSpPr>
          <p:spPr bwMode="auto">
            <a:xfrm>
              <a:off x="4832" y="2491"/>
              <a:ext cx="12" cy="12"/>
            </a:xfrm>
            <a:prstGeom prst="rect">
              <a:avLst/>
            </a:prstGeom>
            <a:solidFill>
              <a:srgbClr val="000000"/>
            </a:solidFill>
            <a:ln w="9525">
              <a:noFill/>
              <a:miter lim="800000"/>
              <a:headEnd/>
              <a:tailEnd/>
            </a:ln>
          </p:spPr>
          <p:txBody>
            <a:bodyPr/>
            <a:lstStyle/>
            <a:p>
              <a:endParaRPr lang="en-GB"/>
            </a:p>
          </p:txBody>
        </p:sp>
        <p:sp>
          <p:nvSpPr>
            <p:cNvPr id="99655" name="Rectangle 327"/>
            <p:cNvSpPr>
              <a:spLocks noChangeArrowheads="1"/>
            </p:cNvSpPr>
            <p:nvPr/>
          </p:nvSpPr>
          <p:spPr bwMode="auto">
            <a:xfrm>
              <a:off x="4832" y="2467"/>
              <a:ext cx="12" cy="12"/>
            </a:xfrm>
            <a:prstGeom prst="rect">
              <a:avLst/>
            </a:prstGeom>
            <a:solidFill>
              <a:srgbClr val="000000"/>
            </a:solidFill>
            <a:ln w="9525">
              <a:noFill/>
              <a:miter lim="800000"/>
              <a:headEnd/>
              <a:tailEnd/>
            </a:ln>
          </p:spPr>
          <p:txBody>
            <a:bodyPr/>
            <a:lstStyle/>
            <a:p>
              <a:endParaRPr lang="en-GB"/>
            </a:p>
          </p:txBody>
        </p:sp>
        <p:sp>
          <p:nvSpPr>
            <p:cNvPr id="99656" name="Rectangle 328"/>
            <p:cNvSpPr>
              <a:spLocks noChangeArrowheads="1"/>
            </p:cNvSpPr>
            <p:nvPr/>
          </p:nvSpPr>
          <p:spPr bwMode="auto">
            <a:xfrm>
              <a:off x="4832" y="2443"/>
              <a:ext cx="12" cy="12"/>
            </a:xfrm>
            <a:prstGeom prst="rect">
              <a:avLst/>
            </a:prstGeom>
            <a:solidFill>
              <a:srgbClr val="000000"/>
            </a:solidFill>
            <a:ln w="9525">
              <a:noFill/>
              <a:miter lim="800000"/>
              <a:headEnd/>
              <a:tailEnd/>
            </a:ln>
          </p:spPr>
          <p:txBody>
            <a:bodyPr/>
            <a:lstStyle/>
            <a:p>
              <a:endParaRPr lang="en-GB"/>
            </a:p>
          </p:txBody>
        </p:sp>
        <p:sp>
          <p:nvSpPr>
            <p:cNvPr id="99657" name="Rectangle 329"/>
            <p:cNvSpPr>
              <a:spLocks noChangeArrowheads="1"/>
            </p:cNvSpPr>
            <p:nvPr/>
          </p:nvSpPr>
          <p:spPr bwMode="auto">
            <a:xfrm>
              <a:off x="4832" y="2419"/>
              <a:ext cx="12" cy="12"/>
            </a:xfrm>
            <a:prstGeom prst="rect">
              <a:avLst/>
            </a:prstGeom>
            <a:solidFill>
              <a:srgbClr val="000000"/>
            </a:solidFill>
            <a:ln w="9525">
              <a:noFill/>
              <a:miter lim="800000"/>
              <a:headEnd/>
              <a:tailEnd/>
            </a:ln>
          </p:spPr>
          <p:txBody>
            <a:bodyPr/>
            <a:lstStyle/>
            <a:p>
              <a:endParaRPr lang="en-GB"/>
            </a:p>
          </p:txBody>
        </p:sp>
        <p:sp>
          <p:nvSpPr>
            <p:cNvPr id="99658" name="Rectangle 330"/>
            <p:cNvSpPr>
              <a:spLocks noChangeArrowheads="1"/>
            </p:cNvSpPr>
            <p:nvPr/>
          </p:nvSpPr>
          <p:spPr bwMode="auto">
            <a:xfrm>
              <a:off x="4832" y="2395"/>
              <a:ext cx="12" cy="12"/>
            </a:xfrm>
            <a:prstGeom prst="rect">
              <a:avLst/>
            </a:prstGeom>
            <a:solidFill>
              <a:srgbClr val="000000"/>
            </a:solidFill>
            <a:ln w="9525">
              <a:noFill/>
              <a:miter lim="800000"/>
              <a:headEnd/>
              <a:tailEnd/>
            </a:ln>
          </p:spPr>
          <p:txBody>
            <a:bodyPr/>
            <a:lstStyle/>
            <a:p>
              <a:endParaRPr lang="en-GB"/>
            </a:p>
          </p:txBody>
        </p:sp>
        <p:sp>
          <p:nvSpPr>
            <p:cNvPr id="99659" name="Rectangle 331"/>
            <p:cNvSpPr>
              <a:spLocks noChangeArrowheads="1"/>
            </p:cNvSpPr>
            <p:nvPr/>
          </p:nvSpPr>
          <p:spPr bwMode="auto">
            <a:xfrm>
              <a:off x="4832" y="2371"/>
              <a:ext cx="12" cy="12"/>
            </a:xfrm>
            <a:prstGeom prst="rect">
              <a:avLst/>
            </a:prstGeom>
            <a:solidFill>
              <a:srgbClr val="000000"/>
            </a:solidFill>
            <a:ln w="9525">
              <a:noFill/>
              <a:miter lim="800000"/>
              <a:headEnd/>
              <a:tailEnd/>
            </a:ln>
          </p:spPr>
          <p:txBody>
            <a:bodyPr/>
            <a:lstStyle/>
            <a:p>
              <a:endParaRPr lang="en-GB"/>
            </a:p>
          </p:txBody>
        </p:sp>
        <p:sp>
          <p:nvSpPr>
            <p:cNvPr id="99660" name="Rectangle 332"/>
            <p:cNvSpPr>
              <a:spLocks noChangeArrowheads="1"/>
            </p:cNvSpPr>
            <p:nvPr/>
          </p:nvSpPr>
          <p:spPr bwMode="auto">
            <a:xfrm>
              <a:off x="4832" y="2347"/>
              <a:ext cx="12" cy="12"/>
            </a:xfrm>
            <a:prstGeom prst="rect">
              <a:avLst/>
            </a:prstGeom>
            <a:solidFill>
              <a:srgbClr val="000000"/>
            </a:solidFill>
            <a:ln w="9525">
              <a:noFill/>
              <a:miter lim="800000"/>
              <a:headEnd/>
              <a:tailEnd/>
            </a:ln>
          </p:spPr>
          <p:txBody>
            <a:bodyPr/>
            <a:lstStyle/>
            <a:p>
              <a:endParaRPr lang="en-GB"/>
            </a:p>
          </p:txBody>
        </p:sp>
        <p:sp>
          <p:nvSpPr>
            <p:cNvPr id="99661" name="Rectangle 333"/>
            <p:cNvSpPr>
              <a:spLocks noChangeArrowheads="1"/>
            </p:cNvSpPr>
            <p:nvPr/>
          </p:nvSpPr>
          <p:spPr bwMode="auto">
            <a:xfrm>
              <a:off x="4832" y="2323"/>
              <a:ext cx="12" cy="12"/>
            </a:xfrm>
            <a:prstGeom prst="rect">
              <a:avLst/>
            </a:prstGeom>
            <a:solidFill>
              <a:srgbClr val="000000"/>
            </a:solidFill>
            <a:ln w="9525">
              <a:noFill/>
              <a:miter lim="800000"/>
              <a:headEnd/>
              <a:tailEnd/>
            </a:ln>
          </p:spPr>
          <p:txBody>
            <a:bodyPr/>
            <a:lstStyle/>
            <a:p>
              <a:endParaRPr lang="en-GB"/>
            </a:p>
          </p:txBody>
        </p:sp>
        <p:sp>
          <p:nvSpPr>
            <p:cNvPr id="99662" name="Rectangle 334"/>
            <p:cNvSpPr>
              <a:spLocks noChangeArrowheads="1"/>
            </p:cNvSpPr>
            <p:nvPr/>
          </p:nvSpPr>
          <p:spPr bwMode="auto">
            <a:xfrm>
              <a:off x="4832" y="2299"/>
              <a:ext cx="12" cy="12"/>
            </a:xfrm>
            <a:prstGeom prst="rect">
              <a:avLst/>
            </a:prstGeom>
            <a:solidFill>
              <a:srgbClr val="000000"/>
            </a:solidFill>
            <a:ln w="9525">
              <a:noFill/>
              <a:miter lim="800000"/>
              <a:headEnd/>
              <a:tailEnd/>
            </a:ln>
          </p:spPr>
          <p:txBody>
            <a:bodyPr/>
            <a:lstStyle/>
            <a:p>
              <a:endParaRPr lang="en-GB"/>
            </a:p>
          </p:txBody>
        </p:sp>
        <p:sp>
          <p:nvSpPr>
            <p:cNvPr id="99663" name="Rectangle 335"/>
            <p:cNvSpPr>
              <a:spLocks noChangeArrowheads="1"/>
            </p:cNvSpPr>
            <p:nvPr/>
          </p:nvSpPr>
          <p:spPr bwMode="auto">
            <a:xfrm>
              <a:off x="4832" y="2275"/>
              <a:ext cx="12" cy="12"/>
            </a:xfrm>
            <a:prstGeom prst="rect">
              <a:avLst/>
            </a:prstGeom>
            <a:solidFill>
              <a:srgbClr val="000000"/>
            </a:solidFill>
            <a:ln w="9525">
              <a:noFill/>
              <a:miter lim="800000"/>
              <a:headEnd/>
              <a:tailEnd/>
            </a:ln>
          </p:spPr>
          <p:txBody>
            <a:bodyPr/>
            <a:lstStyle/>
            <a:p>
              <a:endParaRPr lang="en-GB"/>
            </a:p>
          </p:txBody>
        </p:sp>
        <p:sp>
          <p:nvSpPr>
            <p:cNvPr id="99664" name="Rectangle 336"/>
            <p:cNvSpPr>
              <a:spLocks noChangeArrowheads="1"/>
            </p:cNvSpPr>
            <p:nvPr/>
          </p:nvSpPr>
          <p:spPr bwMode="auto">
            <a:xfrm>
              <a:off x="4832" y="2251"/>
              <a:ext cx="12" cy="12"/>
            </a:xfrm>
            <a:prstGeom prst="rect">
              <a:avLst/>
            </a:prstGeom>
            <a:solidFill>
              <a:srgbClr val="000000"/>
            </a:solidFill>
            <a:ln w="9525">
              <a:noFill/>
              <a:miter lim="800000"/>
              <a:headEnd/>
              <a:tailEnd/>
            </a:ln>
          </p:spPr>
          <p:txBody>
            <a:bodyPr/>
            <a:lstStyle/>
            <a:p>
              <a:endParaRPr lang="en-GB"/>
            </a:p>
          </p:txBody>
        </p:sp>
        <p:sp>
          <p:nvSpPr>
            <p:cNvPr id="99665" name="Rectangle 337"/>
            <p:cNvSpPr>
              <a:spLocks noChangeArrowheads="1"/>
            </p:cNvSpPr>
            <p:nvPr/>
          </p:nvSpPr>
          <p:spPr bwMode="auto">
            <a:xfrm>
              <a:off x="4832" y="2227"/>
              <a:ext cx="12" cy="12"/>
            </a:xfrm>
            <a:prstGeom prst="rect">
              <a:avLst/>
            </a:prstGeom>
            <a:solidFill>
              <a:srgbClr val="000000"/>
            </a:solidFill>
            <a:ln w="9525">
              <a:noFill/>
              <a:miter lim="800000"/>
              <a:headEnd/>
              <a:tailEnd/>
            </a:ln>
          </p:spPr>
          <p:txBody>
            <a:bodyPr/>
            <a:lstStyle/>
            <a:p>
              <a:endParaRPr lang="en-GB"/>
            </a:p>
          </p:txBody>
        </p:sp>
        <p:sp>
          <p:nvSpPr>
            <p:cNvPr id="99666" name="Rectangle 338"/>
            <p:cNvSpPr>
              <a:spLocks noChangeArrowheads="1"/>
            </p:cNvSpPr>
            <p:nvPr/>
          </p:nvSpPr>
          <p:spPr bwMode="auto">
            <a:xfrm>
              <a:off x="4832" y="2203"/>
              <a:ext cx="12" cy="12"/>
            </a:xfrm>
            <a:prstGeom prst="rect">
              <a:avLst/>
            </a:prstGeom>
            <a:solidFill>
              <a:srgbClr val="000000"/>
            </a:solidFill>
            <a:ln w="9525">
              <a:noFill/>
              <a:miter lim="800000"/>
              <a:headEnd/>
              <a:tailEnd/>
            </a:ln>
          </p:spPr>
          <p:txBody>
            <a:bodyPr/>
            <a:lstStyle/>
            <a:p>
              <a:endParaRPr lang="en-GB"/>
            </a:p>
          </p:txBody>
        </p:sp>
        <p:sp>
          <p:nvSpPr>
            <p:cNvPr id="99667" name="Rectangle 339"/>
            <p:cNvSpPr>
              <a:spLocks noChangeArrowheads="1"/>
            </p:cNvSpPr>
            <p:nvPr/>
          </p:nvSpPr>
          <p:spPr bwMode="auto">
            <a:xfrm>
              <a:off x="4832" y="2179"/>
              <a:ext cx="12" cy="12"/>
            </a:xfrm>
            <a:prstGeom prst="rect">
              <a:avLst/>
            </a:prstGeom>
            <a:solidFill>
              <a:srgbClr val="000000"/>
            </a:solidFill>
            <a:ln w="9525">
              <a:noFill/>
              <a:miter lim="800000"/>
              <a:headEnd/>
              <a:tailEnd/>
            </a:ln>
          </p:spPr>
          <p:txBody>
            <a:bodyPr/>
            <a:lstStyle/>
            <a:p>
              <a:endParaRPr lang="en-GB"/>
            </a:p>
          </p:txBody>
        </p:sp>
        <p:sp>
          <p:nvSpPr>
            <p:cNvPr id="99668" name="Rectangle 340"/>
            <p:cNvSpPr>
              <a:spLocks noChangeArrowheads="1"/>
            </p:cNvSpPr>
            <p:nvPr/>
          </p:nvSpPr>
          <p:spPr bwMode="auto">
            <a:xfrm>
              <a:off x="4832" y="2155"/>
              <a:ext cx="12" cy="12"/>
            </a:xfrm>
            <a:prstGeom prst="rect">
              <a:avLst/>
            </a:prstGeom>
            <a:solidFill>
              <a:srgbClr val="000000"/>
            </a:solidFill>
            <a:ln w="9525">
              <a:noFill/>
              <a:miter lim="800000"/>
              <a:headEnd/>
              <a:tailEnd/>
            </a:ln>
          </p:spPr>
          <p:txBody>
            <a:bodyPr/>
            <a:lstStyle/>
            <a:p>
              <a:endParaRPr lang="en-GB"/>
            </a:p>
          </p:txBody>
        </p:sp>
        <p:sp>
          <p:nvSpPr>
            <p:cNvPr id="99669" name="Rectangle 341"/>
            <p:cNvSpPr>
              <a:spLocks noChangeArrowheads="1"/>
            </p:cNvSpPr>
            <p:nvPr/>
          </p:nvSpPr>
          <p:spPr bwMode="auto">
            <a:xfrm>
              <a:off x="4832" y="2131"/>
              <a:ext cx="12" cy="12"/>
            </a:xfrm>
            <a:prstGeom prst="rect">
              <a:avLst/>
            </a:prstGeom>
            <a:solidFill>
              <a:srgbClr val="000000"/>
            </a:solidFill>
            <a:ln w="9525">
              <a:noFill/>
              <a:miter lim="800000"/>
              <a:headEnd/>
              <a:tailEnd/>
            </a:ln>
          </p:spPr>
          <p:txBody>
            <a:bodyPr/>
            <a:lstStyle/>
            <a:p>
              <a:endParaRPr lang="en-GB"/>
            </a:p>
          </p:txBody>
        </p:sp>
        <p:sp>
          <p:nvSpPr>
            <p:cNvPr id="99670" name="Rectangle 342"/>
            <p:cNvSpPr>
              <a:spLocks noChangeArrowheads="1"/>
            </p:cNvSpPr>
            <p:nvPr/>
          </p:nvSpPr>
          <p:spPr bwMode="auto">
            <a:xfrm>
              <a:off x="4832" y="2107"/>
              <a:ext cx="12" cy="12"/>
            </a:xfrm>
            <a:prstGeom prst="rect">
              <a:avLst/>
            </a:prstGeom>
            <a:solidFill>
              <a:srgbClr val="000000"/>
            </a:solidFill>
            <a:ln w="9525">
              <a:noFill/>
              <a:miter lim="800000"/>
              <a:headEnd/>
              <a:tailEnd/>
            </a:ln>
          </p:spPr>
          <p:txBody>
            <a:bodyPr/>
            <a:lstStyle/>
            <a:p>
              <a:endParaRPr lang="en-GB"/>
            </a:p>
          </p:txBody>
        </p:sp>
        <p:sp>
          <p:nvSpPr>
            <p:cNvPr id="99671" name="Rectangle 343"/>
            <p:cNvSpPr>
              <a:spLocks noChangeArrowheads="1"/>
            </p:cNvSpPr>
            <p:nvPr/>
          </p:nvSpPr>
          <p:spPr bwMode="auto">
            <a:xfrm>
              <a:off x="4832" y="2083"/>
              <a:ext cx="12" cy="12"/>
            </a:xfrm>
            <a:prstGeom prst="rect">
              <a:avLst/>
            </a:prstGeom>
            <a:solidFill>
              <a:srgbClr val="000000"/>
            </a:solidFill>
            <a:ln w="9525">
              <a:noFill/>
              <a:miter lim="800000"/>
              <a:headEnd/>
              <a:tailEnd/>
            </a:ln>
          </p:spPr>
          <p:txBody>
            <a:bodyPr/>
            <a:lstStyle/>
            <a:p>
              <a:endParaRPr lang="en-GB"/>
            </a:p>
          </p:txBody>
        </p:sp>
        <p:sp>
          <p:nvSpPr>
            <p:cNvPr id="99672" name="Rectangle 344"/>
            <p:cNvSpPr>
              <a:spLocks noChangeArrowheads="1"/>
            </p:cNvSpPr>
            <p:nvPr/>
          </p:nvSpPr>
          <p:spPr bwMode="auto">
            <a:xfrm>
              <a:off x="4832" y="2059"/>
              <a:ext cx="12" cy="12"/>
            </a:xfrm>
            <a:prstGeom prst="rect">
              <a:avLst/>
            </a:prstGeom>
            <a:solidFill>
              <a:srgbClr val="000000"/>
            </a:solidFill>
            <a:ln w="9525">
              <a:noFill/>
              <a:miter lim="800000"/>
              <a:headEnd/>
              <a:tailEnd/>
            </a:ln>
          </p:spPr>
          <p:txBody>
            <a:bodyPr/>
            <a:lstStyle/>
            <a:p>
              <a:endParaRPr lang="en-GB"/>
            </a:p>
          </p:txBody>
        </p:sp>
        <p:sp>
          <p:nvSpPr>
            <p:cNvPr id="99673" name="Rectangle 345"/>
            <p:cNvSpPr>
              <a:spLocks noChangeArrowheads="1"/>
            </p:cNvSpPr>
            <p:nvPr/>
          </p:nvSpPr>
          <p:spPr bwMode="auto">
            <a:xfrm>
              <a:off x="4832" y="2035"/>
              <a:ext cx="12" cy="12"/>
            </a:xfrm>
            <a:prstGeom prst="rect">
              <a:avLst/>
            </a:prstGeom>
            <a:solidFill>
              <a:srgbClr val="000000"/>
            </a:solidFill>
            <a:ln w="9525">
              <a:noFill/>
              <a:miter lim="800000"/>
              <a:headEnd/>
              <a:tailEnd/>
            </a:ln>
          </p:spPr>
          <p:txBody>
            <a:bodyPr/>
            <a:lstStyle/>
            <a:p>
              <a:endParaRPr lang="en-GB"/>
            </a:p>
          </p:txBody>
        </p:sp>
        <p:sp>
          <p:nvSpPr>
            <p:cNvPr id="99674" name="Rectangle 346"/>
            <p:cNvSpPr>
              <a:spLocks noChangeArrowheads="1"/>
            </p:cNvSpPr>
            <p:nvPr/>
          </p:nvSpPr>
          <p:spPr bwMode="auto">
            <a:xfrm>
              <a:off x="4832" y="2011"/>
              <a:ext cx="12" cy="12"/>
            </a:xfrm>
            <a:prstGeom prst="rect">
              <a:avLst/>
            </a:prstGeom>
            <a:solidFill>
              <a:srgbClr val="000000"/>
            </a:solidFill>
            <a:ln w="9525">
              <a:noFill/>
              <a:miter lim="800000"/>
              <a:headEnd/>
              <a:tailEnd/>
            </a:ln>
          </p:spPr>
          <p:txBody>
            <a:bodyPr/>
            <a:lstStyle/>
            <a:p>
              <a:endParaRPr lang="en-GB"/>
            </a:p>
          </p:txBody>
        </p:sp>
        <p:sp>
          <p:nvSpPr>
            <p:cNvPr id="99675" name="Rectangle 347"/>
            <p:cNvSpPr>
              <a:spLocks noChangeArrowheads="1"/>
            </p:cNvSpPr>
            <p:nvPr/>
          </p:nvSpPr>
          <p:spPr bwMode="auto">
            <a:xfrm>
              <a:off x="4832" y="1987"/>
              <a:ext cx="12" cy="12"/>
            </a:xfrm>
            <a:prstGeom prst="rect">
              <a:avLst/>
            </a:prstGeom>
            <a:solidFill>
              <a:srgbClr val="000000"/>
            </a:solidFill>
            <a:ln w="9525">
              <a:noFill/>
              <a:miter lim="800000"/>
              <a:headEnd/>
              <a:tailEnd/>
            </a:ln>
          </p:spPr>
          <p:txBody>
            <a:bodyPr/>
            <a:lstStyle/>
            <a:p>
              <a:endParaRPr lang="en-GB"/>
            </a:p>
          </p:txBody>
        </p:sp>
        <p:sp>
          <p:nvSpPr>
            <p:cNvPr id="99676" name="Rectangle 348"/>
            <p:cNvSpPr>
              <a:spLocks noChangeArrowheads="1"/>
            </p:cNvSpPr>
            <p:nvPr/>
          </p:nvSpPr>
          <p:spPr bwMode="auto">
            <a:xfrm>
              <a:off x="4832" y="1963"/>
              <a:ext cx="12" cy="12"/>
            </a:xfrm>
            <a:prstGeom prst="rect">
              <a:avLst/>
            </a:prstGeom>
            <a:solidFill>
              <a:srgbClr val="000000"/>
            </a:solidFill>
            <a:ln w="9525">
              <a:noFill/>
              <a:miter lim="800000"/>
              <a:headEnd/>
              <a:tailEnd/>
            </a:ln>
          </p:spPr>
          <p:txBody>
            <a:bodyPr/>
            <a:lstStyle/>
            <a:p>
              <a:endParaRPr lang="en-GB"/>
            </a:p>
          </p:txBody>
        </p:sp>
        <p:sp>
          <p:nvSpPr>
            <p:cNvPr id="99677" name="Rectangle 349"/>
            <p:cNvSpPr>
              <a:spLocks noChangeArrowheads="1"/>
            </p:cNvSpPr>
            <p:nvPr/>
          </p:nvSpPr>
          <p:spPr bwMode="auto">
            <a:xfrm>
              <a:off x="4832" y="1939"/>
              <a:ext cx="12" cy="12"/>
            </a:xfrm>
            <a:prstGeom prst="rect">
              <a:avLst/>
            </a:prstGeom>
            <a:solidFill>
              <a:srgbClr val="000000"/>
            </a:solidFill>
            <a:ln w="9525">
              <a:noFill/>
              <a:miter lim="800000"/>
              <a:headEnd/>
              <a:tailEnd/>
            </a:ln>
          </p:spPr>
          <p:txBody>
            <a:bodyPr/>
            <a:lstStyle/>
            <a:p>
              <a:endParaRPr lang="en-GB"/>
            </a:p>
          </p:txBody>
        </p:sp>
        <p:sp>
          <p:nvSpPr>
            <p:cNvPr id="99678" name="Rectangle 350"/>
            <p:cNvSpPr>
              <a:spLocks noChangeArrowheads="1"/>
            </p:cNvSpPr>
            <p:nvPr/>
          </p:nvSpPr>
          <p:spPr bwMode="auto">
            <a:xfrm>
              <a:off x="4832" y="1915"/>
              <a:ext cx="12" cy="12"/>
            </a:xfrm>
            <a:prstGeom prst="rect">
              <a:avLst/>
            </a:prstGeom>
            <a:solidFill>
              <a:srgbClr val="000000"/>
            </a:solidFill>
            <a:ln w="9525">
              <a:noFill/>
              <a:miter lim="800000"/>
              <a:headEnd/>
              <a:tailEnd/>
            </a:ln>
          </p:spPr>
          <p:txBody>
            <a:bodyPr/>
            <a:lstStyle/>
            <a:p>
              <a:endParaRPr lang="en-GB"/>
            </a:p>
          </p:txBody>
        </p:sp>
        <p:sp>
          <p:nvSpPr>
            <p:cNvPr id="99679" name="Rectangle 351"/>
            <p:cNvSpPr>
              <a:spLocks noChangeArrowheads="1"/>
            </p:cNvSpPr>
            <p:nvPr/>
          </p:nvSpPr>
          <p:spPr bwMode="auto">
            <a:xfrm>
              <a:off x="4832" y="1891"/>
              <a:ext cx="12" cy="12"/>
            </a:xfrm>
            <a:prstGeom prst="rect">
              <a:avLst/>
            </a:prstGeom>
            <a:solidFill>
              <a:srgbClr val="000000"/>
            </a:solidFill>
            <a:ln w="9525">
              <a:noFill/>
              <a:miter lim="800000"/>
              <a:headEnd/>
              <a:tailEnd/>
            </a:ln>
          </p:spPr>
          <p:txBody>
            <a:bodyPr/>
            <a:lstStyle/>
            <a:p>
              <a:endParaRPr lang="en-GB"/>
            </a:p>
          </p:txBody>
        </p:sp>
        <p:sp>
          <p:nvSpPr>
            <p:cNvPr id="99680" name="Rectangle 352"/>
            <p:cNvSpPr>
              <a:spLocks noChangeArrowheads="1"/>
            </p:cNvSpPr>
            <p:nvPr/>
          </p:nvSpPr>
          <p:spPr bwMode="auto">
            <a:xfrm>
              <a:off x="4832" y="1867"/>
              <a:ext cx="12" cy="12"/>
            </a:xfrm>
            <a:prstGeom prst="rect">
              <a:avLst/>
            </a:prstGeom>
            <a:solidFill>
              <a:srgbClr val="000000"/>
            </a:solidFill>
            <a:ln w="9525">
              <a:noFill/>
              <a:miter lim="800000"/>
              <a:headEnd/>
              <a:tailEnd/>
            </a:ln>
          </p:spPr>
          <p:txBody>
            <a:bodyPr/>
            <a:lstStyle/>
            <a:p>
              <a:endParaRPr lang="en-GB"/>
            </a:p>
          </p:txBody>
        </p:sp>
        <p:sp>
          <p:nvSpPr>
            <p:cNvPr id="99681" name="Rectangle 353"/>
            <p:cNvSpPr>
              <a:spLocks noChangeArrowheads="1"/>
            </p:cNvSpPr>
            <p:nvPr/>
          </p:nvSpPr>
          <p:spPr bwMode="auto">
            <a:xfrm>
              <a:off x="4832" y="1843"/>
              <a:ext cx="12" cy="12"/>
            </a:xfrm>
            <a:prstGeom prst="rect">
              <a:avLst/>
            </a:prstGeom>
            <a:solidFill>
              <a:srgbClr val="000000"/>
            </a:solidFill>
            <a:ln w="9525">
              <a:noFill/>
              <a:miter lim="800000"/>
              <a:headEnd/>
              <a:tailEnd/>
            </a:ln>
          </p:spPr>
          <p:txBody>
            <a:bodyPr/>
            <a:lstStyle/>
            <a:p>
              <a:endParaRPr lang="en-GB"/>
            </a:p>
          </p:txBody>
        </p:sp>
        <p:sp>
          <p:nvSpPr>
            <p:cNvPr id="99682" name="Rectangle 354"/>
            <p:cNvSpPr>
              <a:spLocks noChangeArrowheads="1"/>
            </p:cNvSpPr>
            <p:nvPr/>
          </p:nvSpPr>
          <p:spPr bwMode="auto">
            <a:xfrm>
              <a:off x="4832" y="1819"/>
              <a:ext cx="12" cy="12"/>
            </a:xfrm>
            <a:prstGeom prst="rect">
              <a:avLst/>
            </a:prstGeom>
            <a:solidFill>
              <a:srgbClr val="000000"/>
            </a:solidFill>
            <a:ln w="9525">
              <a:noFill/>
              <a:miter lim="800000"/>
              <a:headEnd/>
              <a:tailEnd/>
            </a:ln>
          </p:spPr>
          <p:txBody>
            <a:bodyPr/>
            <a:lstStyle/>
            <a:p>
              <a:endParaRPr lang="en-GB"/>
            </a:p>
          </p:txBody>
        </p:sp>
        <p:sp>
          <p:nvSpPr>
            <p:cNvPr id="99683" name="Rectangle 355"/>
            <p:cNvSpPr>
              <a:spLocks noChangeArrowheads="1"/>
            </p:cNvSpPr>
            <p:nvPr/>
          </p:nvSpPr>
          <p:spPr bwMode="auto">
            <a:xfrm>
              <a:off x="4832" y="1795"/>
              <a:ext cx="12" cy="12"/>
            </a:xfrm>
            <a:prstGeom prst="rect">
              <a:avLst/>
            </a:prstGeom>
            <a:solidFill>
              <a:srgbClr val="000000"/>
            </a:solidFill>
            <a:ln w="9525">
              <a:noFill/>
              <a:miter lim="800000"/>
              <a:headEnd/>
              <a:tailEnd/>
            </a:ln>
          </p:spPr>
          <p:txBody>
            <a:bodyPr/>
            <a:lstStyle/>
            <a:p>
              <a:endParaRPr lang="en-GB"/>
            </a:p>
          </p:txBody>
        </p:sp>
        <p:sp>
          <p:nvSpPr>
            <p:cNvPr id="99684" name="Rectangle 356"/>
            <p:cNvSpPr>
              <a:spLocks noChangeArrowheads="1"/>
            </p:cNvSpPr>
            <p:nvPr/>
          </p:nvSpPr>
          <p:spPr bwMode="auto">
            <a:xfrm>
              <a:off x="4832" y="1771"/>
              <a:ext cx="12" cy="12"/>
            </a:xfrm>
            <a:prstGeom prst="rect">
              <a:avLst/>
            </a:prstGeom>
            <a:solidFill>
              <a:srgbClr val="000000"/>
            </a:solidFill>
            <a:ln w="9525">
              <a:noFill/>
              <a:miter lim="800000"/>
              <a:headEnd/>
              <a:tailEnd/>
            </a:ln>
          </p:spPr>
          <p:txBody>
            <a:bodyPr/>
            <a:lstStyle/>
            <a:p>
              <a:endParaRPr lang="en-GB"/>
            </a:p>
          </p:txBody>
        </p:sp>
        <p:sp>
          <p:nvSpPr>
            <p:cNvPr id="99685" name="Rectangle 357"/>
            <p:cNvSpPr>
              <a:spLocks noChangeArrowheads="1"/>
            </p:cNvSpPr>
            <p:nvPr/>
          </p:nvSpPr>
          <p:spPr bwMode="auto">
            <a:xfrm>
              <a:off x="4832" y="1747"/>
              <a:ext cx="12" cy="12"/>
            </a:xfrm>
            <a:prstGeom prst="rect">
              <a:avLst/>
            </a:prstGeom>
            <a:solidFill>
              <a:srgbClr val="000000"/>
            </a:solidFill>
            <a:ln w="9525">
              <a:noFill/>
              <a:miter lim="800000"/>
              <a:headEnd/>
              <a:tailEnd/>
            </a:ln>
          </p:spPr>
          <p:txBody>
            <a:bodyPr/>
            <a:lstStyle/>
            <a:p>
              <a:endParaRPr lang="en-GB"/>
            </a:p>
          </p:txBody>
        </p:sp>
        <p:sp>
          <p:nvSpPr>
            <p:cNvPr id="99686" name="Rectangle 358"/>
            <p:cNvSpPr>
              <a:spLocks noChangeArrowheads="1"/>
            </p:cNvSpPr>
            <p:nvPr/>
          </p:nvSpPr>
          <p:spPr bwMode="auto">
            <a:xfrm>
              <a:off x="4832" y="1723"/>
              <a:ext cx="12" cy="12"/>
            </a:xfrm>
            <a:prstGeom prst="rect">
              <a:avLst/>
            </a:prstGeom>
            <a:solidFill>
              <a:srgbClr val="000000"/>
            </a:solidFill>
            <a:ln w="9525">
              <a:noFill/>
              <a:miter lim="800000"/>
              <a:headEnd/>
              <a:tailEnd/>
            </a:ln>
          </p:spPr>
          <p:txBody>
            <a:bodyPr/>
            <a:lstStyle/>
            <a:p>
              <a:endParaRPr lang="en-GB"/>
            </a:p>
          </p:txBody>
        </p:sp>
        <p:sp>
          <p:nvSpPr>
            <p:cNvPr id="99687" name="Rectangle 359"/>
            <p:cNvSpPr>
              <a:spLocks noChangeArrowheads="1"/>
            </p:cNvSpPr>
            <p:nvPr/>
          </p:nvSpPr>
          <p:spPr bwMode="auto">
            <a:xfrm>
              <a:off x="4832" y="1699"/>
              <a:ext cx="12" cy="12"/>
            </a:xfrm>
            <a:prstGeom prst="rect">
              <a:avLst/>
            </a:prstGeom>
            <a:solidFill>
              <a:srgbClr val="000000"/>
            </a:solidFill>
            <a:ln w="9525">
              <a:noFill/>
              <a:miter lim="800000"/>
              <a:headEnd/>
              <a:tailEnd/>
            </a:ln>
          </p:spPr>
          <p:txBody>
            <a:bodyPr/>
            <a:lstStyle/>
            <a:p>
              <a:endParaRPr lang="en-GB"/>
            </a:p>
          </p:txBody>
        </p:sp>
      </p:grpSp>
      <p:sp>
        <p:nvSpPr>
          <p:cNvPr id="99688" name="Rectangle 360"/>
          <p:cNvSpPr>
            <a:spLocks noChangeArrowheads="1"/>
          </p:cNvSpPr>
          <p:nvPr/>
        </p:nvSpPr>
        <p:spPr bwMode="auto">
          <a:xfrm>
            <a:off x="3359150" y="1062038"/>
            <a:ext cx="2201863" cy="338137"/>
          </a:xfrm>
          <a:prstGeom prst="rect">
            <a:avLst/>
          </a:prstGeom>
          <a:noFill/>
          <a:ln w="9525">
            <a:noFill/>
            <a:miter lim="800000"/>
            <a:headEnd/>
            <a:tailEnd/>
          </a:ln>
        </p:spPr>
        <p:txBody>
          <a:bodyPr/>
          <a:lstStyle/>
          <a:p>
            <a:endParaRPr lang="en-GB"/>
          </a:p>
        </p:txBody>
      </p:sp>
      <p:sp>
        <p:nvSpPr>
          <p:cNvPr id="99689" name="Rectangle 361"/>
          <p:cNvSpPr>
            <a:spLocks noChangeArrowheads="1"/>
          </p:cNvSpPr>
          <p:nvPr/>
        </p:nvSpPr>
        <p:spPr bwMode="auto">
          <a:xfrm>
            <a:off x="3449638" y="1117600"/>
            <a:ext cx="2116137" cy="280988"/>
          </a:xfrm>
          <a:prstGeom prst="rect">
            <a:avLst/>
          </a:prstGeom>
          <a:noFill/>
          <a:ln w="9525">
            <a:noFill/>
            <a:miter lim="800000"/>
            <a:headEnd/>
            <a:tailEnd/>
          </a:ln>
        </p:spPr>
        <p:txBody>
          <a:bodyPr wrap="none" lIns="0" tIns="0" rIns="0" bIns="0">
            <a:spAutoFit/>
          </a:bodyPr>
          <a:lstStyle/>
          <a:p>
            <a:pPr eaLnBrk="1" hangingPunct="1"/>
            <a:r>
              <a:rPr lang="en-US" sz="1600" b="1">
                <a:solidFill>
                  <a:srgbClr val="000000"/>
                </a:solidFill>
                <a:latin typeface="Arial" pitchFamily="34" charset="0"/>
              </a:rPr>
              <a:t>Population approach</a:t>
            </a:r>
            <a:endParaRPr lang="en-US" sz="2400">
              <a:latin typeface="Times New Roman" pitchFamily="18" charset="0"/>
            </a:endParaRPr>
          </a:p>
        </p:txBody>
      </p:sp>
      <p:sp>
        <p:nvSpPr>
          <p:cNvPr id="99690" name="Rectangle 362"/>
          <p:cNvSpPr>
            <a:spLocks noChangeArrowheads="1"/>
          </p:cNvSpPr>
          <p:nvPr/>
        </p:nvSpPr>
        <p:spPr bwMode="auto">
          <a:xfrm>
            <a:off x="3511550" y="3881438"/>
            <a:ext cx="2022475" cy="338137"/>
          </a:xfrm>
          <a:prstGeom prst="rect">
            <a:avLst/>
          </a:prstGeom>
          <a:noFill/>
          <a:ln w="9525">
            <a:noFill/>
            <a:miter lim="800000"/>
            <a:headEnd/>
            <a:tailEnd/>
          </a:ln>
        </p:spPr>
        <p:txBody>
          <a:bodyPr/>
          <a:lstStyle/>
          <a:p>
            <a:endParaRPr lang="en-GB"/>
          </a:p>
        </p:txBody>
      </p:sp>
      <p:sp>
        <p:nvSpPr>
          <p:cNvPr id="99691" name="Rectangle 363"/>
          <p:cNvSpPr>
            <a:spLocks noChangeArrowheads="1"/>
          </p:cNvSpPr>
          <p:nvPr/>
        </p:nvSpPr>
        <p:spPr bwMode="auto">
          <a:xfrm>
            <a:off x="3602038" y="3937000"/>
            <a:ext cx="1936750" cy="280988"/>
          </a:xfrm>
          <a:prstGeom prst="rect">
            <a:avLst/>
          </a:prstGeom>
          <a:noFill/>
          <a:ln w="9525">
            <a:noFill/>
            <a:miter lim="800000"/>
            <a:headEnd/>
            <a:tailEnd/>
          </a:ln>
        </p:spPr>
        <p:txBody>
          <a:bodyPr wrap="none" lIns="0" tIns="0" rIns="0" bIns="0">
            <a:spAutoFit/>
          </a:bodyPr>
          <a:lstStyle/>
          <a:p>
            <a:pPr eaLnBrk="1" hangingPunct="1"/>
            <a:r>
              <a:rPr lang="en-US" sz="1600" b="1">
                <a:solidFill>
                  <a:srgbClr val="000000"/>
                </a:solidFill>
                <a:latin typeface="Arial" pitchFamily="34" charset="0"/>
              </a:rPr>
              <a:t>High risk approach</a:t>
            </a:r>
            <a:endParaRPr lang="en-US" sz="2400">
              <a:latin typeface="Times New Roman" pitchFamily="18" charset="0"/>
            </a:endParaRPr>
          </a:p>
        </p:txBody>
      </p:sp>
      <p:sp>
        <p:nvSpPr>
          <p:cNvPr id="99692" name="Rectangle 364"/>
          <p:cNvSpPr>
            <a:spLocks noChangeArrowheads="1"/>
          </p:cNvSpPr>
          <p:nvPr/>
        </p:nvSpPr>
        <p:spPr bwMode="auto">
          <a:xfrm>
            <a:off x="6330950" y="2281238"/>
            <a:ext cx="2192338" cy="338137"/>
          </a:xfrm>
          <a:prstGeom prst="rect">
            <a:avLst/>
          </a:prstGeom>
          <a:noFill/>
          <a:ln w="9525">
            <a:noFill/>
            <a:miter lim="800000"/>
            <a:headEnd/>
            <a:tailEnd/>
          </a:ln>
        </p:spPr>
        <p:txBody>
          <a:bodyPr/>
          <a:lstStyle/>
          <a:p>
            <a:endParaRPr lang="en-GB"/>
          </a:p>
        </p:txBody>
      </p:sp>
      <p:sp>
        <p:nvSpPr>
          <p:cNvPr id="99693" name="Rectangle 365"/>
          <p:cNvSpPr>
            <a:spLocks noChangeArrowheads="1"/>
          </p:cNvSpPr>
          <p:nvPr/>
        </p:nvSpPr>
        <p:spPr bwMode="auto">
          <a:xfrm>
            <a:off x="6421438" y="2336800"/>
            <a:ext cx="2106612" cy="280988"/>
          </a:xfrm>
          <a:prstGeom prst="rect">
            <a:avLst/>
          </a:prstGeom>
          <a:noFill/>
          <a:ln w="9525">
            <a:noFill/>
            <a:miter lim="800000"/>
            <a:headEnd/>
            <a:tailEnd/>
          </a:ln>
        </p:spPr>
        <p:txBody>
          <a:bodyPr wrap="none" lIns="0" tIns="0" rIns="0" bIns="0">
            <a:spAutoFit/>
          </a:bodyPr>
          <a:lstStyle/>
          <a:p>
            <a:pPr eaLnBrk="1" hangingPunct="1"/>
            <a:r>
              <a:rPr lang="en-US" sz="1600" b="1">
                <a:solidFill>
                  <a:srgbClr val="000000"/>
                </a:solidFill>
                <a:latin typeface="Arial" pitchFamily="34" charset="0"/>
              </a:rPr>
              <a:t>Combined strategies</a:t>
            </a:r>
            <a:endParaRPr lang="en-US" sz="2400">
              <a:latin typeface="Times New Roman" pitchFamily="18" charset="0"/>
            </a:endParaRPr>
          </a:p>
        </p:txBody>
      </p:sp>
      <p:sp>
        <p:nvSpPr>
          <p:cNvPr id="99694" name="Rectangle 366"/>
          <p:cNvSpPr>
            <a:spLocks noChangeArrowheads="1"/>
          </p:cNvSpPr>
          <p:nvPr/>
        </p:nvSpPr>
        <p:spPr bwMode="auto">
          <a:xfrm>
            <a:off x="463550" y="2281238"/>
            <a:ext cx="2128838" cy="338137"/>
          </a:xfrm>
          <a:prstGeom prst="rect">
            <a:avLst/>
          </a:prstGeom>
          <a:noFill/>
          <a:ln w="9525">
            <a:noFill/>
            <a:miter lim="800000"/>
            <a:headEnd/>
            <a:tailEnd/>
          </a:ln>
        </p:spPr>
        <p:txBody>
          <a:bodyPr/>
          <a:lstStyle/>
          <a:p>
            <a:endParaRPr lang="en-GB"/>
          </a:p>
        </p:txBody>
      </p:sp>
      <p:sp>
        <p:nvSpPr>
          <p:cNvPr id="99695" name="Rectangle 367"/>
          <p:cNvSpPr>
            <a:spLocks noChangeArrowheads="1"/>
          </p:cNvSpPr>
          <p:nvPr/>
        </p:nvSpPr>
        <p:spPr bwMode="auto">
          <a:xfrm>
            <a:off x="554038" y="2336800"/>
            <a:ext cx="2043112" cy="280988"/>
          </a:xfrm>
          <a:prstGeom prst="rect">
            <a:avLst/>
          </a:prstGeom>
          <a:noFill/>
          <a:ln w="9525">
            <a:noFill/>
            <a:miter lim="800000"/>
            <a:headEnd/>
            <a:tailEnd/>
          </a:ln>
        </p:spPr>
        <p:txBody>
          <a:bodyPr wrap="none" lIns="0" tIns="0" rIns="0" bIns="0">
            <a:spAutoFit/>
          </a:bodyPr>
          <a:lstStyle/>
          <a:p>
            <a:pPr eaLnBrk="1" hangingPunct="1"/>
            <a:r>
              <a:rPr lang="en-US" sz="1600" b="1">
                <a:solidFill>
                  <a:srgbClr val="000000"/>
                </a:solidFill>
                <a:latin typeface="Arial" pitchFamily="34" charset="0"/>
              </a:rPr>
              <a:t>Original distribution</a:t>
            </a:r>
            <a:endParaRPr lang="en-US" sz="2400">
              <a:latin typeface="Times New Roman" pitchFamily="18" charset="0"/>
            </a:endParaRPr>
          </a:p>
        </p:txBody>
      </p:sp>
      <p:grpSp>
        <p:nvGrpSpPr>
          <p:cNvPr id="10" name="Group 368"/>
          <p:cNvGrpSpPr>
            <a:grpSpLocks/>
          </p:cNvGrpSpPr>
          <p:nvPr/>
        </p:nvGrpSpPr>
        <p:grpSpPr bwMode="auto">
          <a:xfrm>
            <a:off x="4197350" y="1511300"/>
            <a:ext cx="825500" cy="169863"/>
            <a:chOff x="2644" y="952"/>
            <a:chExt cx="520" cy="107"/>
          </a:xfrm>
        </p:grpSpPr>
        <p:sp>
          <p:nvSpPr>
            <p:cNvPr id="99697" name="Rectangle 369"/>
            <p:cNvSpPr>
              <a:spLocks noChangeArrowheads="1"/>
            </p:cNvSpPr>
            <p:nvPr/>
          </p:nvSpPr>
          <p:spPr bwMode="auto">
            <a:xfrm>
              <a:off x="2749" y="993"/>
              <a:ext cx="415" cy="24"/>
            </a:xfrm>
            <a:prstGeom prst="rect">
              <a:avLst/>
            </a:prstGeom>
            <a:solidFill>
              <a:srgbClr val="0000FF"/>
            </a:solidFill>
            <a:ln w="9525">
              <a:noFill/>
              <a:miter lim="800000"/>
              <a:headEnd/>
              <a:tailEnd/>
            </a:ln>
          </p:spPr>
          <p:txBody>
            <a:bodyPr/>
            <a:lstStyle/>
            <a:p>
              <a:endParaRPr lang="en-GB"/>
            </a:p>
          </p:txBody>
        </p:sp>
        <p:sp>
          <p:nvSpPr>
            <p:cNvPr id="99698" name="Freeform 370"/>
            <p:cNvSpPr>
              <a:spLocks/>
            </p:cNvSpPr>
            <p:nvPr/>
          </p:nvSpPr>
          <p:spPr bwMode="auto">
            <a:xfrm>
              <a:off x="2644" y="952"/>
              <a:ext cx="108" cy="107"/>
            </a:xfrm>
            <a:custGeom>
              <a:avLst/>
              <a:gdLst/>
              <a:ahLst/>
              <a:cxnLst>
                <a:cxn ang="0">
                  <a:pos x="108" y="0"/>
                </a:cxn>
                <a:cxn ang="0">
                  <a:pos x="0" y="53"/>
                </a:cxn>
                <a:cxn ang="0">
                  <a:pos x="108" y="107"/>
                </a:cxn>
                <a:cxn ang="0">
                  <a:pos x="108" y="0"/>
                </a:cxn>
              </a:cxnLst>
              <a:rect l="0" t="0" r="r" b="b"/>
              <a:pathLst>
                <a:path w="108" h="107">
                  <a:moveTo>
                    <a:pt x="108" y="0"/>
                  </a:moveTo>
                  <a:lnTo>
                    <a:pt x="0" y="53"/>
                  </a:lnTo>
                  <a:lnTo>
                    <a:pt x="108" y="107"/>
                  </a:lnTo>
                  <a:lnTo>
                    <a:pt x="108" y="0"/>
                  </a:lnTo>
                  <a:close/>
                </a:path>
              </a:pathLst>
            </a:custGeom>
            <a:solidFill>
              <a:srgbClr val="0000FF"/>
            </a:solidFill>
            <a:ln w="9525">
              <a:noFill/>
              <a:round/>
              <a:headEnd/>
              <a:tailEnd/>
            </a:ln>
          </p:spPr>
          <p:txBody>
            <a:bodyPr/>
            <a:lstStyle/>
            <a:p>
              <a:endParaRPr lang="en-GB"/>
            </a:p>
          </p:txBody>
        </p:sp>
      </p:grpSp>
      <p:grpSp>
        <p:nvGrpSpPr>
          <p:cNvPr id="11" name="Group 371"/>
          <p:cNvGrpSpPr>
            <a:grpSpLocks/>
          </p:cNvGrpSpPr>
          <p:nvPr/>
        </p:nvGrpSpPr>
        <p:grpSpPr bwMode="auto">
          <a:xfrm>
            <a:off x="5035550" y="5470525"/>
            <a:ext cx="428625" cy="544513"/>
            <a:chOff x="3172" y="3446"/>
            <a:chExt cx="270" cy="343"/>
          </a:xfrm>
        </p:grpSpPr>
        <p:sp>
          <p:nvSpPr>
            <p:cNvPr id="99700" name="Freeform 372"/>
            <p:cNvSpPr>
              <a:spLocks/>
            </p:cNvSpPr>
            <p:nvPr/>
          </p:nvSpPr>
          <p:spPr bwMode="auto">
            <a:xfrm>
              <a:off x="3226" y="3446"/>
              <a:ext cx="216" cy="268"/>
            </a:xfrm>
            <a:custGeom>
              <a:avLst/>
              <a:gdLst/>
              <a:ahLst/>
              <a:cxnLst>
                <a:cxn ang="0">
                  <a:pos x="216" y="15"/>
                </a:cxn>
                <a:cxn ang="0">
                  <a:pos x="197" y="0"/>
                </a:cxn>
                <a:cxn ang="0">
                  <a:pos x="0" y="253"/>
                </a:cxn>
                <a:cxn ang="0">
                  <a:pos x="19" y="268"/>
                </a:cxn>
                <a:cxn ang="0">
                  <a:pos x="216" y="15"/>
                </a:cxn>
              </a:cxnLst>
              <a:rect l="0" t="0" r="r" b="b"/>
              <a:pathLst>
                <a:path w="216" h="268">
                  <a:moveTo>
                    <a:pt x="216" y="15"/>
                  </a:moveTo>
                  <a:lnTo>
                    <a:pt x="197" y="0"/>
                  </a:lnTo>
                  <a:lnTo>
                    <a:pt x="0" y="253"/>
                  </a:lnTo>
                  <a:lnTo>
                    <a:pt x="19" y="268"/>
                  </a:lnTo>
                  <a:lnTo>
                    <a:pt x="216" y="15"/>
                  </a:lnTo>
                  <a:close/>
                </a:path>
              </a:pathLst>
            </a:custGeom>
            <a:solidFill>
              <a:srgbClr val="0000FF"/>
            </a:solidFill>
            <a:ln w="9525">
              <a:noFill/>
              <a:round/>
              <a:headEnd/>
              <a:tailEnd/>
            </a:ln>
          </p:spPr>
          <p:txBody>
            <a:bodyPr/>
            <a:lstStyle/>
            <a:p>
              <a:endParaRPr lang="en-GB"/>
            </a:p>
          </p:txBody>
        </p:sp>
        <p:sp>
          <p:nvSpPr>
            <p:cNvPr id="99701" name="Freeform 373"/>
            <p:cNvSpPr>
              <a:spLocks/>
            </p:cNvSpPr>
            <p:nvPr/>
          </p:nvSpPr>
          <p:spPr bwMode="auto">
            <a:xfrm>
              <a:off x="3172" y="3671"/>
              <a:ext cx="109" cy="118"/>
            </a:xfrm>
            <a:custGeom>
              <a:avLst/>
              <a:gdLst/>
              <a:ahLst/>
              <a:cxnLst>
                <a:cxn ang="0">
                  <a:pos x="23" y="0"/>
                </a:cxn>
                <a:cxn ang="0">
                  <a:pos x="0" y="118"/>
                </a:cxn>
                <a:cxn ang="0">
                  <a:pos x="109" y="66"/>
                </a:cxn>
                <a:cxn ang="0">
                  <a:pos x="23" y="0"/>
                </a:cxn>
              </a:cxnLst>
              <a:rect l="0" t="0" r="r" b="b"/>
              <a:pathLst>
                <a:path w="109" h="118">
                  <a:moveTo>
                    <a:pt x="23" y="0"/>
                  </a:moveTo>
                  <a:lnTo>
                    <a:pt x="0" y="118"/>
                  </a:lnTo>
                  <a:lnTo>
                    <a:pt x="109" y="66"/>
                  </a:lnTo>
                  <a:lnTo>
                    <a:pt x="23" y="0"/>
                  </a:lnTo>
                  <a:close/>
                </a:path>
              </a:pathLst>
            </a:custGeom>
            <a:solidFill>
              <a:srgbClr val="0000FF"/>
            </a:solidFill>
            <a:ln w="9525">
              <a:noFill/>
              <a:round/>
              <a:headEnd/>
              <a:tailEnd/>
            </a:ln>
          </p:spPr>
          <p:txBody>
            <a:bodyPr/>
            <a:lstStyle/>
            <a:p>
              <a:endParaRPr lang="en-GB"/>
            </a:p>
          </p:txBody>
        </p:sp>
      </p:grpSp>
      <p:grpSp>
        <p:nvGrpSpPr>
          <p:cNvPr id="12" name="Group 374"/>
          <p:cNvGrpSpPr>
            <a:grpSpLocks/>
          </p:cNvGrpSpPr>
          <p:nvPr/>
        </p:nvGrpSpPr>
        <p:grpSpPr bwMode="auto">
          <a:xfrm>
            <a:off x="7019925" y="2822575"/>
            <a:ext cx="825500" cy="169863"/>
            <a:chOff x="4422" y="1778"/>
            <a:chExt cx="520" cy="107"/>
          </a:xfrm>
        </p:grpSpPr>
        <p:sp>
          <p:nvSpPr>
            <p:cNvPr id="99703" name="Rectangle 375"/>
            <p:cNvSpPr>
              <a:spLocks noChangeArrowheads="1"/>
            </p:cNvSpPr>
            <p:nvPr/>
          </p:nvSpPr>
          <p:spPr bwMode="auto">
            <a:xfrm>
              <a:off x="4527" y="1819"/>
              <a:ext cx="415" cy="24"/>
            </a:xfrm>
            <a:prstGeom prst="rect">
              <a:avLst/>
            </a:prstGeom>
            <a:solidFill>
              <a:srgbClr val="0000FF"/>
            </a:solidFill>
            <a:ln w="9525">
              <a:noFill/>
              <a:miter lim="800000"/>
              <a:headEnd/>
              <a:tailEnd/>
            </a:ln>
          </p:spPr>
          <p:txBody>
            <a:bodyPr/>
            <a:lstStyle/>
            <a:p>
              <a:endParaRPr lang="en-GB"/>
            </a:p>
          </p:txBody>
        </p:sp>
        <p:sp>
          <p:nvSpPr>
            <p:cNvPr id="99704" name="Freeform 376"/>
            <p:cNvSpPr>
              <a:spLocks/>
            </p:cNvSpPr>
            <p:nvPr/>
          </p:nvSpPr>
          <p:spPr bwMode="auto">
            <a:xfrm>
              <a:off x="4422" y="1778"/>
              <a:ext cx="108" cy="107"/>
            </a:xfrm>
            <a:custGeom>
              <a:avLst/>
              <a:gdLst/>
              <a:ahLst/>
              <a:cxnLst>
                <a:cxn ang="0">
                  <a:pos x="108" y="0"/>
                </a:cxn>
                <a:cxn ang="0">
                  <a:pos x="0" y="53"/>
                </a:cxn>
                <a:cxn ang="0">
                  <a:pos x="108" y="107"/>
                </a:cxn>
                <a:cxn ang="0">
                  <a:pos x="108" y="0"/>
                </a:cxn>
              </a:cxnLst>
              <a:rect l="0" t="0" r="r" b="b"/>
              <a:pathLst>
                <a:path w="108" h="107">
                  <a:moveTo>
                    <a:pt x="108" y="0"/>
                  </a:moveTo>
                  <a:lnTo>
                    <a:pt x="0" y="53"/>
                  </a:lnTo>
                  <a:lnTo>
                    <a:pt x="108" y="107"/>
                  </a:lnTo>
                  <a:lnTo>
                    <a:pt x="108" y="0"/>
                  </a:lnTo>
                  <a:close/>
                </a:path>
              </a:pathLst>
            </a:custGeom>
            <a:solidFill>
              <a:srgbClr val="0000FF"/>
            </a:solidFill>
            <a:ln w="9525">
              <a:noFill/>
              <a:round/>
              <a:headEnd/>
              <a:tailEnd/>
            </a:ln>
          </p:spPr>
          <p:txBody>
            <a:bodyPr/>
            <a:lstStyle/>
            <a:p>
              <a:endParaRPr lang="en-GB"/>
            </a:p>
          </p:txBody>
        </p:sp>
      </p:grpSp>
      <p:grpSp>
        <p:nvGrpSpPr>
          <p:cNvPr id="13" name="Group 377"/>
          <p:cNvGrpSpPr>
            <a:grpSpLocks/>
          </p:cNvGrpSpPr>
          <p:nvPr/>
        </p:nvGrpSpPr>
        <p:grpSpPr bwMode="auto">
          <a:xfrm>
            <a:off x="7854950" y="4038600"/>
            <a:ext cx="500063" cy="604838"/>
            <a:chOff x="4948" y="2544"/>
            <a:chExt cx="315" cy="381"/>
          </a:xfrm>
        </p:grpSpPr>
        <p:sp>
          <p:nvSpPr>
            <p:cNvPr id="99706" name="Freeform 378"/>
            <p:cNvSpPr>
              <a:spLocks/>
            </p:cNvSpPr>
            <p:nvPr/>
          </p:nvSpPr>
          <p:spPr bwMode="auto">
            <a:xfrm>
              <a:off x="5005" y="2544"/>
              <a:ext cx="258" cy="308"/>
            </a:xfrm>
            <a:custGeom>
              <a:avLst/>
              <a:gdLst/>
              <a:ahLst/>
              <a:cxnLst>
                <a:cxn ang="0">
                  <a:pos x="258" y="15"/>
                </a:cxn>
                <a:cxn ang="0">
                  <a:pos x="240" y="0"/>
                </a:cxn>
                <a:cxn ang="0">
                  <a:pos x="0" y="293"/>
                </a:cxn>
                <a:cxn ang="0">
                  <a:pos x="18" y="308"/>
                </a:cxn>
                <a:cxn ang="0">
                  <a:pos x="258" y="15"/>
                </a:cxn>
              </a:cxnLst>
              <a:rect l="0" t="0" r="r" b="b"/>
              <a:pathLst>
                <a:path w="258" h="308">
                  <a:moveTo>
                    <a:pt x="258" y="15"/>
                  </a:moveTo>
                  <a:lnTo>
                    <a:pt x="240" y="0"/>
                  </a:lnTo>
                  <a:lnTo>
                    <a:pt x="0" y="293"/>
                  </a:lnTo>
                  <a:lnTo>
                    <a:pt x="18" y="308"/>
                  </a:lnTo>
                  <a:lnTo>
                    <a:pt x="258" y="15"/>
                  </a:lnTo>
                  <a:close/>
                </a:path>
              </a:pathLst>
            </a:custGeom>
            <a:solidFill>
              <a:srgbClr val="0000FF"/>
            </a:solidFill>
            <a:ln w="9525">
              <a:noFill/>
              <a:round/>
              <a:headEnd/>
              <a:tailEnd/>
            </a:ln>
          </p:spPr>
          <p:txBody>
            <a:bodyPr/>
            <a:lstStyle/>
            <a:p>
              <a:endParaRPr lang="en-GB"/>
            </a:p>
          </p:txBody>
        </p:sp>
        <p:sp>
          <p:nvSpPr>
            <p:cNvPr id="99707" name="Freeform 379"/>
            <p:cNvSpPr>
              <a:spLocks/>
            </p:cNvSpPr>
            <p:nvPr/>
          </p:nvSpPr>
          <p:spPr bwMode="auto">
            <a:xfrm>
              <a:off x="4948" y="2808"/>
              <a:ext cx="111" cy="117"/>
            </a:xfrm>
            <a:custGeom>
              <a:avLst/>
              <a:gdLst/>
              <a:ahLst/>
              <a:cxnLst>
                <a:cxn ang="0">
                  <a:pos x="27" y="0"/>
                </a:cxn>
                <a:cxn ang="0">
                  <a:pos x="0" y="117"/>
                </a:cxn>
                <a:cxn ang="0">
                  <a:pos x="111" y="68"/>
                </a:cxn>
                <a:cxn ang="0">
                  <a:pos x="27" y="0"/>
                </a:cxn>
              </a:cxnLst>
              <a:rect l="0" t="0" r="r" b="b"/>
              <a:pathLst>
                <a:path w="111" h="117">
                  <a:moveTo>
                    <a:pt x="27" y="0"/>
                  </a:moveTo>
                  <a:lnTo>
                    <a:pt x="0" y="117"/>
                  </a:lnTo>
                  <a:lnTo>
                    <a:pt x="111" y="68"/>
                  </a:lnTo>
                  <a:lnTo>
                    <a:pt x="27" y="0"/>
                  </a:lnTo>
                  <a:close/>
                </a:path>
              </a:pathLst>
            </a:custGeom>
            <a:solidFill>
              <a:srgbClr val="0000FF"/>
            </a:solidFill>
            <a:ln w="9525">
              <a:noFill/>
              <a:round/>
              <a:headEnd/>
              <a:tailEnd/>
            </a:ln>
          </p:spPr>
          <p:txBody>
            <a:bodyPr/>
            <a:lstStyle/>
            <a:p>
              <a:endParaRPr lang="en-GB"/>
            </a:p>
          </p:txBody>
        </p:sp>
      </p:grpSp>
      <p:sp>
        <p:nvSpPr>
          <p:cNvPr id="99708" name="Rectangle 380"/>
          <p:cNvSpPr>
            <a:spLocks noChangeArrowheads="1"/>
          </p:cNvSpPr>
          <p:nvPr/>
        </p:nvSpPr>
        <p:spPr bwMode="auto">
          <a:xfrm>
            <a:off x="7626350" y="6472238"/>
            <a:ext cx="1038225" cy="276225"/>
          </a:xfrm>
          <a:prstGeom prst="rect">
            <a:avLst/>
          </a:prstGeom>
          <a:noFill/>
          <a:ln w="9525">
            <a:noFill/>
            <a:miter lim="800000"/>
            <a:headEnd/>
            <a:tailEnd/>
          </a:ln>
        </p:spPr>
        <p:txBody>
          <a:bodyPr/>
          <a:lstStyle/>
          <a:p>
            <a:endParaRPr lang="en-GB"/>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p:cNvPicPr>
            <a:picLocks noChangeAspect="1" noChangeArrowheads="1"/>
          </p:cNvPicPr>
          <p:nvPr/>
        </p:nvPicPr>
        <p:blipFill>
          <a:blip r:embed="rId2" cstate="print"/>
          <a:srcRect/>
          <a:stretch>
            <a:fillRect/>
          </a:stretch>
        </p:blipFill>
        <p:spPr bwMode="auto">
          <a:xfrm>
            <a:off x="179512" y="1157288"/>
            <a:ext cx="8964489" cy="454342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6" name="Rectangle 3"/>
          <p:cNvSpPr>
            <a:spLocks noGrp="1" noChangeArrowheads="1"/>
          </p:cNvSpPr>
          <p:nvPr>
            <p:ph type="title"/>
          </p:nvPr>
        </p:nvSpPr>
        <p:spPr>
          <a:xfrm>
            <a:off x="285750" y="214313"/>
            <a:ext cx="8643938" cy="2032000"/>
          </a:xfrm>
        </p:spPr>
        <p:txBody>
          <a:bodyPr/>
          <a:lstStyle/>
          <a:p>
            <a:pPr>
              <a:lnSpc>
                <a:spcPct val="80000"/>
              </a:lnSpc>
            </a:pPr>
            <a:r>
              <a:rPr lang="en-US" sz="3200" smtClean="0"/>
              <a:t>SEVEN OF THE TEN TOP DETERMINANTS </a:t>
            </a:r>
            <a:br>
              <a:rPr lang="en-US" sz="3200" smtClean="0"/>
            </a:br>
            <a:r>
              <a:rPr lang="en-US" sz="3200" smtClean="0"/>
              <a:t>OF MORTALITY IN THE WORLD  </a:t>
            </a:r>
            <a:br>
              <a:rPr lang="en-US" sz="3200" smtClean="0"/>
            </a:br>
            <a:r>
              <a:rPr lang="en-US" sz="3200" smtClean="0"/>
              <a:t>RELATE TO HOW WE EAT, DRINK AND MOVE</a:t>
            </a:r>
          </a:p>
        </p:txBody>
      </p:sp>
      <p:sp>
        <p:nvSpPr>
          <p:cNvPr id="28677" name="Rectangle 4"/>
          <p:cNvSpPr>
            <a:spLocks noGrp="1" noChangeArrowheads="1"/>
          </p:cNvSpPr>
          <p:nvPr>
            <p:ph idx="1"/>
          </p:nvPr>
        </p:nvSpPr>
        <p:spPr>
          <a:xfrm>
            <a:off x="214313" y="2857500"/>
            <a:ext cx="8570912" cy="2736850"/>
          </a:xfrm>
        </p:spPr>
        <p:txBody>
          <a:bodyPr/>
          <a:lstStyle/>
          <a:p>
            <a:pPr lvl="1" defTabSz="952500">
              <a:buFont typeface="Wingdings" pitchFamily="2" charset="2"/>
              <a:buNone/>
              <a:tabLst>
                <a:tab pos="952500" algn="l"/>
              </a:tabLst>
            </a:pPr>
            <a:r>
              <a:rPr lang="en-US" sz="3200" smtClean="0"/>
              <a:t>	DIET AND PHYSICAL ACTIVITY, TOGETHER WITH TOBACCO AND ALCOHOL, ARE KEY DETERMINANTS OF CONTEMPORARY PUBLIC HEALTH		</a:t>
            </a:r>
          </a:p>
        </p:txBody>
      </p:sp>
      <p:sp>
        <p:nvSpPr>
          <p:cNvPr id="8" name="Päivämäärän paikkamerkki 7"/>
          <p:cNvSpPr>
            <a:spLocks noGrp="1"/>
          </p:cNvSpPr>
          <p:nvPr>
            <p:ph type="dt" sz="half" idx="10"/>
          </p:nvPr>
        </p:nvSpPr>
        <p:spPr/>
        <p:txBody>
          <a:bodyPr/>
          <a:lstStyle/>
          <a:p>
            <a:pPr>
              <a:defRPr/>
            </a:pPr>
            <a:fld id="{442D5BF8-2FB3-451C-9FCE-4D6638A0FA30}" type="datetime1">
              <a:rPr lang="en-GB"/>
              <a:pPr>
                <a:defRPr/>
              </a:pPr>
              <a:t>21/03/2014</a:t>
            </a:fld>
            <a:endParaRPr lang="en-GB"/>
          </a:p>
        </p:txBody>
      </p:sp>
      <p:sp>
        <p:nvSpPr>
          <p:cNvPr id="6" name="Alatunnisteen paikkamerkki 4"/>
          <p:cNvSpPr>
            <a:spLocks noGrp="1"/>
          </p:cNvSpPr>
          <p:nvPr>
            <p:ph type="ftr" sz="quarter" idx="11"/>
          </p:nvPr>
        </p:nvSpPr>
        <p:spPr/>
        <p:txBody>
          <a:bodyPr/>
          <a:lstStyle/>
          <a:p>
            <a:pPr>
              <a:defRPr/>
            </a:pPr>
            <a:r>
              <a:rPr lang="fi-FI" smtClean="0"/>
              <a:t>Pekka Puska, Director General</a:t>
            </a:r>
          </a:p>
        </p:txBody>
      </p:sp>
      <p:sp>
        <p:nvSpPr>
          <p:cNvPr id="7" name="Dian numeron paikkamerkki 5"/>
          <p:cNvSpPr>
            <a:spLocks noGrp="1"/>
          </p:cNvSpPr>
          <p:nvPr>
            <p:ph type="sldNum" sz="quarter" idx="12"/>
          </p:nvPr>
        </p:nvSpPr>
        <p:spPr/>
        <p:txBody>
          <a:bodyPr/>
          <a:lstStyle/>
          <a:p>
            <a:pPr>
              <a:defRPr/>
            </a:pPr>
            <a:fld id="{BB9BE3B2-6463-4495-A015-756010246961}" type="slidenum">
              <a:rPr lang="fi-FI" smtClean="0"/>
              <a:pPr>
                <a:defRPr/>
              </a:pPr>
              <a:t>37</a:t>
            </a:fld>
            <a:endParaRPr lang="fi-FI" smtClean="0"/>
          </a:p>
        </p:txBody>
      </p:sp>
      <p:sp>
        <p:nvSpPr>
          <p:cNvPr id="37893" name="AutoShape 5"/>
          <p:cNvSpPr>
            <a:spLocks noChangeArrowheads="1"/>
          </p:cNvSpPr>
          <p:nvPr/>
        </p:nvSpPr>
        <p:spPr bwMode="auto">
          <a:xfrm>
            <a:off x="214313" y="3000375"/>
            <a:ext cx="698500" cy="476250"/>
          </a:xfrm>
          <a:prstGeom prst="rightArrow">
            <a:avLst>
              <a:gd name="adj1" fmla="val 50000"/>
              <a:gd name="adj2" fmla="val 36667"/>
            </a:avLst>
          </a:prstGeom>
          <a:solidFill>
            <a:schemeClr val="accent1"/>
          </a:solidFill>
          <a:ln w="9525">
            <a:solidFill>
              <a:srgbClr val="FF00FF"/>
            </a:solidFill>
            <a:miter lim="800000"/>
            <a:headEnd/>
            <a:tailEnd/>
          </a:ln>
        </p:spPr>
        <p:txBody>
          <a:bodyPr wrap="none" anchor="ctr"/>
          <a:lstStyle/>
          <a:p>
            <a:endParaRPr lang="en-US" sz="2400">
              <a:solidFill>
                <a:schemeClr val="accent1"/>
              </a:solidFill>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37893"/>
                                        </p:tgtEl>
                                        <p:attrNameLst>
                                          <p:attrName>style.visibility</p:attrName>
                                        </p:attrNameLst>
                                      </p:cBhvr>
                                      <p:to>
                                        <p:strVal val="visible"/>
                                      </p:to>
                                    </p:set>
                                    <p:anim calcmode="lin" valueType="num">
                                      <p:cBhvr additive="base">
                                        <p:cTn id="7" dur="500" fill="hold"/>
                                        <p:tgtEl>
                                          <p:spTgt spid="37893"/>
                                        </p:tgtEl>
                                        <p:attrNameLst>
                                          <p:attrName>ppt_x</p:attrName>
                                        </p:attrNameLst>
                                      </p:cBhvr>
                                      <p:tavLst>
                                        <p:tav tm="0">
                                          <p:val>
                                            <p:strVal val="0-#ppt_w/2"/>
                                          </p:val>
                                        </p:tav>
                                        <p:tav tm="100000">
                                          <p:val>
                                            <p:strVal val="#ppt_x"/>
                                          </p:val>
                                        </p:tav>
                                      </p:tavLst>
                                    </p:anim>
                                    <p:anim calcmode="lin" valueType="num">
                                      <p:cBhvr additive="base">
                                        <p:cTn id="8" dur="500" fill="hold"/>
                                        <p:tgtEl>
                                          <p:spTgt spid="3789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893" grpId="0" animBg="1"/>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9" name="Rectangle 3"/>
          <p:cNvSpPr>
            <a:spLocks noGrp="1" noChangeArrowheads="1"/>
          </p:cNvSpPr>
          <p:nvPr>
            <p:ph idx="1"/>
          </p:nvPr>
        </p:nvSpPr>
        <p:spPr>
          <a:xfrm>
            <a:off x="395288" y="1711325"/>
            <a:ext cx="8229600" cy="4310063"/>
          </a:xfrm>
        </p:spPr>
        <p:txBody>
          <a:bodyPr/>
          <a:lstStyle/>
          <a:p>
            <a:pPr>
              <a:lnSpc>
                <a:spcPct val="90000"/>
              </a:lnSpc>
              <a:buFont typeface="Wingdings" pitchFamily="2" charset="2"/>
              <a:buChar char="Ø"/>
              <a:tabLst>
                <a:tab pos="534988" algn="l"/>
              </a:tabLst>
              <a:defRPr/>
            </a:pPr>
            <a:r>
              <a:rPr lang="fi-FI" sz="3600" b="1" dirty="0" err="1"/>
              <a:t>Personal</a:t>
            </a:r>
            <a:r>
              <a:rPr lang="fi-FI" sz="3600" b="1" dirty="0"/>
              <a:t> </a:t>
            </a:r>
            <a:r>
              <a:rPr lang="fi-FI" sz="3600" b="1" dirty="0" err="1"/>
              <a:t>Responsibility</a:t>
            </a:r>
            <a:endParaRPr lang="fi-FI" sz="3600" b="1" dirty="0"/>
          </a:p>
          <a:p>
            <a:pPr>
              <a:lnSpc>
                <a:spcPct val="90000"/>
              </a:lnSpc>
              <a:buFontTx/>
              <a:buNone/>
              <a:tabLst>
                <a:tab pos="534988" algn="l"/>
              </a:tabLst>
              <a:defRPr/>
            </a:pPr>
            <a:r>
              <a:rPr lang="fi-FI" sz="3600" b="1" dirty="0"/>
              <a:t>	”</a:t>
            </a:r>
            <a:r>
              <a:rPr lang="fi-FI" sz="3600" b="1" dirty="0" err="1"/>
              <a:t>Nobody</a:t>
            </a:r>
            <a:r>
              <a:rPr lang="fi-FI" sz="3600" b="1" dirty="0"/>
              <a:t> </a:t>
            </a:r>
            <a:r>
              <a:rPr lang="fi-FI" sz="3600" b="1" dirty="0" err="1"/>
              <a:t>can</a:t>
            </a:r>
            <a:r>
              <a:rPr lang="fi-FI" sz="3600" b="1" dirty="0"/>
              <a:t> </a:t>
            </a:r>
            <a:r>
              <a:rPr lang="fi-FI" sz="3600" b="1" dirty="0" err="1"/>
              <a:t>take</a:t>
            </a:r>
            <a:r>
              <a:rPr lang="fi-FI" sz="3600" b="1" dirty="0"/>
              <a:t> </a:t>
            </a:r>
            <a:r>
              <a:rPr lang="fi-FI" sz="3600" b="1" dirty="0" err="1"/>
              <a:t>better</a:t>
            </a:r>
            <a:r>
              <a:rPr lang="fi-FI" sz="3600" b="1" dirty="0"/>
              <a:t> </a:t>
            </a:r>
            <a:r>
              <a:rPr lang="fi-FI" sz="3600" b="1" dirty="0" err="1"/>
              <a:t>care</a:t>
            </a:r>
            <a:r>
              <a:rPr lang="fi-FI" sz="3600" b="1" dirty="0"/>
              <a:t> of 	</a:t>
            </a:r>
            <a:r>
              <a:rPr lang="fi-FI" sz="3600" b="1" dirty="0" err="1"/>
              <a:t>your</a:t>
            </a:r>
            <a:r>
              <a:rPr lang="fi-FI" sz="3600" b="1" dirty="0"/>
              <a:t> </a:t>
            </a:r>
            <a:r>
              <a:rPr lang="fi-FI" sz="3600" b="1" dirty="0" err="1"/>
              <a:t>health</a:t>
            </a:r>
            <a:r>
              <a:rPr lang="fi-FI" sz="3600" b="1" dirty="0"/>
              <a:t> </a:t>
            </a:r>
            <a:r>
              <a:rPr lang="fi-FI" sz="3600" b="1" dirty="0" err="1"/>
              <a:t>than</a:t>
            </a:r>
            <a:r>
              <a:rPr lang="fi-FI" sz="3600" b="1" dirty="0"/>
              <a:t> </a:t>
            </a:r>
            <a:r>
              <a:rPr lang="fi-FI" sz="3600" b="1" dirty="0" err="1"/>
              <a:t>yourself</a:t>
            </a:r>
            <a:r>
              <a:rPr lang="fi-FI" sz="3600" b="1" dirty="0"/>
              <a:t>”</a:t>
            </a:r>
          </a:p>
          <a:p>
            <a:pPr>
              <a:lnSpc>
                <a:spcPct val="90000"/>
              </a:lnSpc>
              <a:buFontTx/>
              <a:buNone/>
              <a:tabLst>
                <a:tab pos="534988" algn="l"/>
              </a:tabLst>
              <a:defRPr/>
            </a:pPr>
            <a:endParaRPr lang="fi-FI" sz="1800" b="1" dirty="0"/>
          </a:p>
          <a:p>
            <a:pPr>
              <a:lnSpc>
                <a:spcPct val="90000"/>
              </a:lnSpc>
              <a:buFont typeface="Wingdings" pitchFamily="2" charset="2"/>
              <a:buChar char="Ø"/>
              <a:tabLst>
                <a:tab pos="534988" algn="l"/>
              </a:tabLst>
              <a:defRPr/>
            </a:pPr>
            <a:r>
              <a:rPr lang="fi-FI" sz="3600" b="1" dirty="0"/>
              <a:t>Public </a:t>
            </a:r>
            <a:r>
              <a:rPr lang="fi-FI" sz="3600" b="1" dirty="0" err="1"/>
              <a:t>Responsibility</a:t>
            </a:r>
            <a:endParaRPr lang="fi-FI" sz="3600" b="1" dirty="0"/>
          </a:p>
          <a:p>
            <a:pPr>
              <a:lnSpc>
                <a:spcPct val="90000"/>
              </a:lnSpc>
              <a:buFontTx/>
              <a:buNone/>
              <a:tabLst>
                <a:tab pos="534988" algn="l"/>
              </a:tabLst>
              <a:defRPr/>
            </a:pPr>
            <a:r>
              <a:rPr lang="fi-FI" sz="3600" b="1" dirty="0"/>
              <a:t>	”</a:t>
            </a:r>
            <a:r>
              <a:rPr lang="fi-FI" sz="3600" b="1" dirty="0" err="1"/>
              <a:t>Make</a:t>
            </a:r>
            <a:r>
              <a:rPr lang="fi-FI" sz="3600" b="1" dirty="0"/>
              <a:t> the </a:t>
            </a:r>
            <a:r>
              <a:rPr lang="fi-FI" sz="3600" b="1" dirty="0" err="1"/>
              <a:t>healthy</a:t>
            </a:r>
            <a:r>
              <a:rPr lang="fi-FI" sz="3600" b="1" dirty="0"/>
              <a:t> </a:t>
            </a:r>
            <a:r>
              <a:rPr lang="fi-FI" sz="3600" b="1" dirty="0" err="1"/>
              <a:t>choices</a:t>
            </a:r>
            <a:r>
              <a:rPr lang="fi-FI" sz="3600" b="1" dirty="0"/>
              <a:t> the </a:t>
            </a:r>
            <a:r>
              <a:rPr lang="fi-FI" sz="3600" b="1" dirty="0" err="1"/>
              <a:t>easy</a:t>
            </a:r>
            <a:r>
              <a:rPr lang="fi-FI" sz="3600" b="1" dirty="0"/>
              <a:t> 	</a:t>
            </a:r>
            <a:r>
              <a:rPr lang="fi-FI" sz="3600" b="1" dirty="0" err="1"/>
              <a:t>ones</a:t>
            </a:r>
            <a:r>
              <a:rPr lang="fi-FI" sz="3600" b="1" dirty="0"/>
              <a:t>”</a:t>
            </a:r>
          </a:p>
          <a:p>
            <a:pPr>
              <a:lnSpc>
                <a:spcPct val="90000"/>
              </a:lnSpc>
              <a:buFontTx/>
              <a:buNone/>
              <a:tabLst>
                <a:tab pos="534988" algn="l"/>
              </a:tabLst>
              <a:defRPr/>
            </a:pPr>
            <a:r>
              <a:rPr lang="fi-FI" sz="3600" b="1" dirty="0">
                <a:solidFill>
                  <a:schemeClr val="hlink"/>
                </a:solidFill>
                <a:effectLst>
                  <a:outerShdw blurRad="38100" dist="38100" dir="2700000" algn="tl">
                    <a:srgbClr val="000000"/>
                  </a:outerShdw>
                </a:effectLst>
              </a:rPr>
              <a:t>						</a:t>
            </a:r>
            <a:r>
              <a:rPr lang="fi-FI" b="1" i="1" dirty="0"/>
              <a:t>(Ottawa </a:t>
            </a:r>
            <a:r>
              <a:rPr lang="fi-FI" b="1" i="1" dirty="0" err="1"/>
              <a:t>declaration</a:t>
            </a:r>
            <a:r>
              <a:rPr lang="fi-FI" b="1" i="1" dirty="0"/>
              <a:t>)</a:t>
            </a:r>
          </a:p>
        </p:txBody>
      </p:sp>
      <p:sp>
        <p:nvSpPr>
          <p:cNvPr id="7" name="Päivämäärän paikkamerkki 6"/>
          <p:cNvSpPr>
            <a:spLocks noGrp="1"/>
          </p:cNvSpPr>
          <p:nvPr>
            <p:ph type="dt" sz="half" idx="10"/>
          </p:nvPr>
        </p:nvSpPr>
        <p:spPr/>
        <p:txBody>
          <a:bodyPr/>
          <a:lstStyle/>
          <a:p>
            <a:pPr>
              <a:defRPr/>
            </a:pPr>
            <a:fld id="{38D5A485-E82F-488E-9EEA-AABB7B740017}" type="datetime1">
              <a:rPr lang="en-GB"/>
              <a:pPr>
                <a:defRPr/>
              </a:pPr>
              <a:t>21/03/2014</a:t>
            </a:fld>
            <a:endParaRPr lang="en-GB"/>
          </a:p>
        </p:txBody>
      </p:sp>
      <p:sp>
        <p:nvSpPr>
          <p:cNvPr id="5" name="Alatunnisteen paikkamerkki 4"/>
          <p:cNvSpPr>
            <a:spLocks noGrp="1"/>
          </p:cNvSpPr>
          <p:nvPr>
            <p:ph type="ftr" sz="quarter" idx="11"/>
          </p:nvPr>
        </p:nvSpPr>
        <p:spPr/>
        <p:txBody>
          <a:bodyPr/>
          <a:lstStyle/>
          <a:p>
            <a:pPr>
              <a:defRPr/>
            </a:pPr>
            <a:r>
              <a:rPr lang="fi-FI" smtClean="0"/>
              <a:t>Pekka Puska, Director General</a:t>
            </a:r>
          </a:p>
        </p:txBody>
      </p:sp>
      <p:sp>
        <p:nvSpPr>
          <p:cNvPr id="6" name="Dian numeron paikkamerkki 5"/>
          <p:cNvSpPr>
            <a:spLocks noGrp="1"/>
          </p:cNvSpPr>
          <p:nvPr>
            <p:ph type="sldNum" sz="quarter" idx="12"/>
          </p:nvPr>
        </p:nvSpPr>
        <p:spPr/>
        <p:txBody>
          <a:bodyPr/>
          <a:lstStyle/>
          <a:p>
            <a:pPr>
              <a:defRPr/>
            </a:pPr>
            <a:fld id="{2530CE71-17D4-4971-A68B-5C767D16B3CC}" type="slidenum">
              <a:rPr lang="fi-FI" smtClean="0"/>
              <a:pPr>
                <a:defRPr/>
              </a:pPr>
              <a:t>38</a:t>
            </a:fld>
            <a:endParaRPr lang="fi-FI" smtClean="0"/>
          </a:p>
        </p:txBody>
      </p:sp>
      <p:sp>
        <p:nvSpPr>
          <p:cNvPr id="33797" name="Text Box 4"/>
          <p:cNvSpPr txBox="1">
            <a:spLocks noChangeArrowheads="1"/>
          </p:cNvSpPr>
          <p:nvPr/>
        </p:nvSpPr>
        <p:spPr bwMode="auto">
          <a:xfrm>
            <a:off x="103188" y="260350"/>
            <a:ext cx="7637462" cy="1190625"/>
          </a:xfrm>
          <a:prstGeom prst="rect">
            <a:avLst/>
          </a:prstGeom>
          <a:noFill/>
          <a:ln w="12700">
            <a:noFill/>
            <a:miter lim="800000"/>
            <a:headEnd type="none" w="sm" len="sm"/>
            <a:tailEnd type="none" w="sm" len="sm"/>
          </a:ln>
        </p:spPr>
        <p:txBody>
          <a:bodyPr>
            <a:spAutoFit/>
          </a:bodyPr>
          <a:lstStyle/>
          <a:p>
            <a:pPr>
              <a:lnSpc>
                <a:spcPct val="90000"/>
              </a:lnSpc>
              <a:spcBef>
                <a:spcPct val="50000"/>
              </a:spcBef>
              <a:tabLst>
                <a:tab pos="357188" algn="l"/>
              </a:tabLst>
            </a:pPr>
            <a:r>
              <a:rPr lang="fi-FI" sz="4000">
                <a:solidFill>
                  <a:schemeClr val="accent1"/>
                </a:solidFill>
                <a:latin typeface="Arial Narrow" pitchFamily="34" charset="0"/>
              </a:rPr>
              <a:t>COMBING PERSONAL AND PUBLIC 	RESPONSIBILITIES</a:t>
            </a:r>
          </a:p>
        </p:txBody>
      </p:sp>
    </p:spTree>
  </p:cSld>
  <p:clrMapOvr>
    <a:masterClrMapping/>
  </p:clrMapOvr>
  <p:transition/>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Does it work</a:t>
            </a:r>
            <a:endParaRPr lang="en-GB" dirty="0"/>
          </a:p>
        </p:txBody>
      </p:sp>
      <p:sp>
        <p:nvSpPr>
          <p:cNvPr id="3" name="Content Placeholder 2"/>
          <p:cNvSpPr>
            <a:spLocks noGrp="1"/>
          </p:cNvSpPr>
          <p:nvPr>
            <p:ph idx="1"/>
          </p:nvPr>
        </p:nvSpPr>
        <p:spPr/>
        <p:txBody>
          <a:bodyPr/>
          <a:lstStyle/>
          <a:p>
            <a:endParaRPr lang="en-GB" dirty="0" smtClean="0"/>
          </a:p>
          <a:p>
            <a:endParaRPr lang="en-GB" dirty="0" smtClean="0"/>
          </a:p>
          <a:p>
            <a:pPr>
              <a:buNone/>
            </a:pPr>
            <a:r>
              <a:rPr lang="en-GB" dirty="0" smtClean="0"/>
              <a:t>           YES – PLENTY OF EVIDENCE</a:t>
            </a:r>
            <a:endParaRPr lang="en-GB" dirty="0"/>
          </a:p>
        </p:txBody>
      </p:sp>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4690" name="Picture 2" descr="1043024"/>
          <p:cNvPicPr>
            <a:picLocks noChangeAspect="1" noChangeArrowheads="1"/>
          </p:cNvPicPr>
          <p:nvPr/>
        </p:nvPicPr>
        <p:blipFill>
          <a:blip r:embed="rId3" cstate="print"/>
          <a:srcRect/>
          <a:stretch>
            <a:fillRect/>
          </a:stretch>
        </p:blipFill>
        <p:spPr bwMode="auto">
          <a:xfrm>
            <a:off x="2590800" y="228600"/>
            <a:ext cx="3355975" cy="4724400"/>
          </a:xfrm>
          <a:prstGeom prst="rect">
            <a:avLst/>
          </a:prstGeom>
          <a:noFill/>
        </p:spPr>
      </p:pic>
      <p:sp>
        <p:nvSpPr>
          <p:cNvPr id="114691" name="Rectangle 3"/>
          <p:cNvSpPr>
            <a:spLocks noChangeArrowheads="1"/>
          </p:cNvSpPr>
          <p:nvPr/>
        </p:nvSpPr>
        <p:spPr bwMode="auto">
          <a:xfrm>
            <a:off x="2286000" y="7391400"/>
            <a:ext cx="2667000" cy="381000"/>
          </a:xfrm>
          <a:prstGeom prst="rect">
            <a:avLst/>
          </a:prstGeom>
          <a:noFill/>
          <a:ln w="9525">
            <a:noFill/>
            <a:miter lim="800000"/>
            <a:headEnd/>
            <a:tailEnd/>
          </a:ln>
          <a:effectLst/>
        </p:spPr>
        <p:txBody>
          <a:bodyPr/>
          <a:lstStyle/>
          <a:p>
            <a:r>
              <a:rPr lang="en-US" sz="2000">
                <a:latin typeface="Arial" charset="0"/>
              </a:rPr>
              <a:t>                                                                                                                                                                              </a:t>
            </a:r>
          </a:p>
        </p:txBody>
      </p:sp>
      <p:sp>
        <p:nvSpPr>
          <p:cNvPr id="114692" name="Rectangle 4"/>
          <p:cNvSpPr>
            <a:spLocks noGrp="1" noChangeArrowheads="1"/>
          </p:cNvSpPr>
          <p:nvPr>
            <p:ph type="title"/>
          </p:nvPr>
        </p:nvSpPr>
        <p:spPr>
          <a:xfrm>
            <a:off x="914400" y="5105400"/>
            <a:ext cx="7772400" cy="1752600"/>
          </a:xfrm>
          <a:solidFill>
            <a:srgbClr val="CCFFFF"/>
          </a:solidFill>
        </p:spPr>
        <p:txBody>
          <a:bodyPr/>
          <a:lstStyle/>
          <a:p>
            <a:r>
              <a:rPr lang="en-US" sz="3200">
                <a:solidFill>
                  <a:srgbClr val="333399"/>
                </a:solidFill>
              </a:rPr>
              <a:t>"You must be the change you wish to see in the world." </a:t>
            </a:r>
            <a:br>
              <a:rPr lang="en-US" sz="3200">
                <a:solidFill>
                  <a:srgbClr val="333399"/>
                </a:solidFill>
              </a:rPr>
            </a:br>
            <a:r>
              <a:rPr lang="en-US" sz="3200" i="1">
                <a:hlinkClick r:id="rId4"/>
              </a:rPr>
              <a:t>Mahatma Gandhi</a:t>
            </a:r>
            <a:endParaRPr lang="en-US" sz="3200" i="1"/>
          </a:p>
        </p:txBody>
      </p:sp>
      <p:sp>
        <p:nvSpPr>
          <p:cNvPr id="114693" name="Rectangle 5"/>
          <p:cNvSpPr>
            <a:spLocks noGrp="1" noChangeArrowheads="1"/>
          </p:cNvSpPr>
          <p:nvPr>
            <p:ph type="body" sz="half" idx="2"/>
          </p:nvPr>
        </p:nvSpPr>
        <p:spPr>
          <a:xfrm>
            <a:off x="5334000" y="-8382000"/>
            <a:ext cx="3810000" cy="4114800"/>
          </a:xfrm>
        </p:spPr>
        <p:txBody>
          <a:bodyPr/>
          <a:lstStyle/>
          <a:p>
            <a:pPr>
              <a:buFont typeface="Wingdings" pitchFamily="2" charset="2"/>
              <a:buNone/>
            </a:pPr>
            <a:endParaRPr lang="en-GB" sz="2800"/>
          </a:p>
        </p:txBody>
      </p:sp>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9154" name="Picture 4"/>
          <p:cNvPicPr>
            <a:picLocks noChangeAspect="1" noChangeArrowheads="1"/>
          </p:cNvPicPr>
          <p:nvPr/>
        </p:nvPicPr>
        <p:blipFill>
          <a:blip r:embed="rId3" cstate="print"/>
          <a:srcRect/>
          <a:stretch>
            <a:fillRect/>
          </a:stretch>
        </p:blipFill>
        <p:spPr bwMode="auto">
          <a:xfrm>
            <a:off x="395288" y="836613"/>
            <a:ext cx="8388350" cy="5154612"/>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365</TotalTime>
  <Words>1436</Words>
  <Application>Microsoft Office PowerPoint</Application>
  <PresentationFormat>On-screen Show (4:3)</PresentationFormat>
  <Paragraphs>300</Paragraphs>
  <Slides>41</Slides>
  <Notes>29</Notes>
  <HiddenSlides>0</HiddenSlides>
  <MMClips>0</MMClips>
  <ScaleCrop>false</ScaleCrop>
  <HeadingPairs>
    <vt:vector size="6" baseType="variant">
      <vt:variant>
        <vt:lpstr>Theme</vt:lpstr>
      </vt:variant>
      <vt:variant>
        <vt:i4>1</vt:i4>
      </vt:variant>
      <vt:variant>
        <vt:lpstr>Embedded OLE Servers</vt:lpstr>
      </vt:variant>
      <vt:variant>
        <vt:i4>1</vt:i4>
      </vt:variant>
      <vt:variant>
        <vt:lpstr>Slide Titles</vt:lpstr>
      </vt:variant>
      <vt:variant>
        <vt:i4>41</vt:i4>
      </vt:variant>
    </vt:vector>
  </HeadingPairs>
  <TitlesOfParts>
    <vt:vector size="43" baseType="lpstr">
      <vt:lpstr>Office Theme</vt:lpstr>
      <vt:lpstr>Chart</vt:lpstr>
      <vt:lpstr>PREVENTIVE CARDIOLOGY</vt:lpstr>
      <vt:lpstr>Slide 2</vt:lpstr>
      <vt:lpstr>Slide 3</vt:lpstr>
      <vt:lpstr>Slide 4</vt:lpstr>
      <vt:lpstr>Slide 5</vt:lpstr>
      <vt:lpstr>Slide 6</vt:lpstr>
      <vt:lpstr>Slide 7</vt:lpstr>
      <vt:lpstr>Slide 8</vt:lpstr>
      <vt:lpstr>Slide 9</vt:lpstr>
      <vt:lpstr>Noncommunicable Diseases Death trends (2006-2015)</vt:lpstr>
      <vt:lpstr>Slide 11</vt:lpstr>
      <vt:lpstr>RISK FACTOR CONCEPT</vt:lpstr>
      <vt:lpstr>Proven and proposed modifiable risk factors for CVD</vt:lpstr>
      <vt:lpstr>Slide 14</vt:lpstr>
      <vt:lpstr>Population Attributable Fractions (PAF) for Ischemic Heart Disease</vt:lpstr>
      <vt:lpstr>Slide 16</vt:lpstr>
      <vt:lpstr>Population Attributable Fraction of Stroke Mortality for Various Risk Factors in Sub-Saharan Africa</vt:lpstr>
      <vt:lpstr>Slide 18</vt:lpstr>
      <vt:lpstr>HYPERTENSION</vt:lpstr>
      <vt:lpstr>Slide 20</vt:lpstr>
      <vt:lpstr>HYPERTENSION</vt:lpstr>
      <vt:lpstr>HYPERTENSION</vt:lpstr>
      <vt:lpstr>DIABETES MELLITUS</vt:lpstr>
      <vt:lpstr>OBESITY</vt:lpstr>
      <vt:lpstr>TOBACCO</vt:lpstr>
      <vt:lpstr>DYSLIPIDAEMIA</vt:lpstr>
      <vt:lpstr>Slide 27</vt:lpstr>
      <vt:lpstr>EPIDEMOLOGICAL TRANSITION</vt:lpstr>
      <vt:lpstr>OTHER CVDs</vt:lpstr>
      <vt:lpstr>Slide 30</vt:lpstr>
      <vt:lpstr>DALYS KENYA- 2010</vt:lpstr>
      <vt:lpstr>Trends of major diseases</vt:lpstr>
      <vt:lpstr>CVDS ARE TO A GREAT EXTENT   PREVENTABLE DISEASES</vt:lpstr>
      <vt:lpstr>LEVELS OF PREVENTION</vt:lpstr>
      <vt:lpstr>Slide 35</vt:lpstr>
      <vt:lpstr>Slide 36</vt:lpstr>
      <vt:lpstr>SEVEN OF THE TEN TOP DETERMINANTS  OF MORTALITY IN THE WORLD   RELATE TO HOW WE EAT, DRINK AND MOVE</vt:lpstr>
      <vt:lpstr>Slide 38</vt:lpstr>
      <vt:lpstr>Does it work</vt:lpstr>
      <vt:lpstr>"You must be the change you wish to see in the world."  Mahatma Gandhi</vt:lpstr>
      <vt:lpstr>Slide 41</vt:lpstr>
    </vt:vector>
  </TitlesOfParts>
  <Company>TOSHIBA</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PREVENTIVE CARDIOLOGY</dc:title>
  <dc:creator>Prof E. N. Ogola</dc:creator>
  <cp:lastModifiedBy>PROF E .N .OGOLLA</cp:lastModifiedBy>
  <cp:revision>37</cp:revision>
  <dcterms:created xsi:type="dcterms:W3CDTF">2011-03-10T12:51:55Z</dcterms:created>
  <dcterms:modified xsi:type="dcterms:W3CDTF">2014-03-21T09:40:15Z</dcterms:modified>
</cp:coreProperties>
</file>