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9" r:id="rId1"/>
    <p:sldMasterId id="2147483721" r:id="rId2"/>
    <p:sldMasterId id="2147483733" r:id="rId3"/>
  </p:sldMasterIdLst>
  <p:notesMasterIdLst>
    <p:notesMasterId r:id="rId62"/>
  </p:notesMasterIdLst>
  <p:sldIdLst>
    <p:sldId id="256" r:id="rId4"/>
    <p:sldId id="311" r:id="rId5"/>
    <p:sldId id="312" r:id="rId6"/>
    <p:sldId id="313" r:id="rId7"/>
    <p:sldId id="314" r:id="rId8"/>
    <p:sldId id="315" r:id="rId9"/>
    <p:sldId id="257" r:id="rId10"/>
    <p:sldId id="270" r:id="rId11"/>
    <p:sldId id="271" r:id="rId12"/>
    <p:sldId id="258" r:id="rId13"/>
    <p:sldId id="282" r:id="rId14"/>
    <p:sldId id="283" r:id="rId15"/>
    <p:sldId id="266" r:id="rId16"/>
    <p:sldId id="261" r:id="rId17"/>
    <p:sldId id="295" r:id="rId18"/>
    <p:sldId id="272" r:id="rId19"/>
    <p:sldId id="296" r:id="rId20"/>
    <p:sldId id="297" r:id="rId21"/>
    <p:sldId id="273" r:id="rId22"/>
    <p:sldId id="274" r:id="rId23"/>
    <p:sldId id="275" r:id="rId24"/>
    <p:sldId id="276" r:id="rId25"/>
    <p:sldId id="279" r:id="rId26"/>
    <p:sldId id="278" r:id="rId27"/>
    <p:sldId id="265" r:id="rId28"/>
    <p:sldId id="259" r:id="rId29"/>
    <p:sldId id="262" r:id="rId30"/>
    <p:sldId id="263" r:id="rId31"/>
    <p:sldId id="264" r:id="rId32"/>
    <p:sldId id="298" r:id="rId33"/>
    <p:sldId id="299" r:id="rId34"/>
    <p:sldId id="300" r:id="rId35"/>
    <p:sldId id="301" r:id="rId36"/>
    <p:sldId id="302" r:id="rId37"/>
    <p:sldId id="303" r:id="rId38"/>
    <p:sldId id="304" r:id="rId39"/>
    <p:sldId id="277" r:id="rId40"/>
    <p:sldId id="280" r:id="rId41"/>
    <p:sldId id="281" r:id="rId42"/>
    <p:sldId id="305" r:id="rId43"/>
    <p:sldId id="284" r:id="rId44"/>
    <p:sldId id="306" r:id="rId45"/>
    <p:sldId id="307" r:id="rId46"/>
    <p:sldId id="308" r:id="rId47"/>
    <p:sldId id="286" r:id="rId48"/>
    <p:sldId id="287" r:id="rId49"/>
    <p:sldId id="260" r:id="rId50"/>
    <p:sldId id="309" r:id="rId51"/>
    <p:sldId id="289" r:id="rId52"/>
    <p:sldId id="288" r:id="rId53"/>
    <p:sldId id="268" r:id="rId54"/>
    <p:sldId id="267" r:id="rId55"/>
    <p:sldId id="290" r:id="rId56"/>
    <p:sldId id="291" r:id="rId57"/>
    <p:sldId id="292" r:id="rId58"/>
    <p:sldId id="310" r:id="rId59"/>
    <p:sldId id="293" r:id="rId60"/>
    <p:sldId id="294" r:id="rId61"/>
  </p:sldIdLst>
  <p:sldSz cx="9144000" cy="6858000" type="screen4x3"/>
  <p:notesSz cx="6858000" cy="9144000"/>
  <p:defaultTextStyle>
    <a:defPPr>
      <a:defRPr lang="en-CA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Times New Roman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Times New Roman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Times New Roman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Times New Roman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Times New Roman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Times New Roman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Times New Roman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Times New Roman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Times New Roman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909" autoAdjust="0"/>
    <p:restoredTop sz="90929"/>
  </p:normalViewPr>
  <p:slideViewPr>
    <p:cSldViewPr>
      <p:cViewPr>
        <p:scale>
          <a:sx n="75" d="100"/>
          <a:sy n="75" d="100"/>
        </p:scale>
        <p:origin x="-1002" y="2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7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presProps" Target="pres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61" Type="http://schemas.openxmlformats.org/officeDocument/2006/relationships/slide" Target="slides/slide58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viewProps" Target="viewProp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CA"/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CA"/>
          </a:p>
        </p:txBody>
      </p:sp>
      <p:sp>
        <p:nvSpPr>
          <p:cNvPr id="50180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01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</a:p>
        </p:txBody>
      </p:sp>
      <p:sp>
        <p:nvSpPr>
          <p:cNvPr id="501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CA"/>
          </a:p>
        </p:txBody>
      </p:sp>
      <p:sp>
        <p:nvSpPr>
          <p:cNvPr id="501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F415E9D-7AEC-499B-99FC-45F2304719DC}" type="slidenum">
              <a:rPr lang="en-CA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583037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+mn-ea"/>
        <a:cs typeface="Times New Roman" charset="0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+mn-ea"/>
        <a:cs typeface="Times New Roman" charset="0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+mn-ea"/>
        <a:cs typeface="Times New Roman" charset="0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+mn-ea"/>
        <a:cs typeface="Times New Roman" charset="0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+mn-ea"/>
        <a:cs typeface="Times New Roman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02CBF4E-E7FF-41A2-9E08-35B4D50207D4}" type="slidenum">
              <a:rPr lang="en-CA"/>
              <a:pPr/>
              <a:t>21</a:t>
            </a:fld>
            <a:endParaRPr lang="en-CA"/>
          </a:p>
        </p:txBody>
      </p:sp>
      <p:sp>
        <p:nvSpPr>
          <p:cNvPr id="5120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18mm oriental, 20mm white, 22mm black, 3-4mm mild, 5-7 moderate, &gt;7mm severe</a:t>
            </a:r>
          </a:p>
          <a:p>
            <a:r>
              <a:rPr lang="en-US"/>
              <a:t>Inferior rectus then medial rectus</a:t>
            </a:r>
            <a:endParaRPr lang="en-C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6D550-29C2-4721-A224-ECF82966C44A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B5A7E0-CFE2-452F-9E60-3DF137F8F29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9C60BD54-B0D2-4161-9A9B-DBA549B58FD7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DB4E7-264F-41D4-B272-3041A6DD58B3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EBAE2-4650-4DB5-90DD-BB65A886A62F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494A82-2748-497D-B024-62C02C38A945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0FCA6-3947-4381-AF2D-AF423ABB8160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ADC79-1C59-4746-BE0C-76C0A6CCE19E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829D3-D474-43C2-AA89-2DD190633E97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C1E8D-0F9B-4643-8F0A-0376953926BA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DE45CE-680F-4FB8-9F47-ED17AF4F9BC4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FEF14-387A-4DD2-A67F-0FF45AE415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67A34-521D-4948-B1F3-1A9FCA2BF7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402B5-A172-4274-B399-6A8E4312A8C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A457D-8F7C-41DE-A356-2ACD6F64EC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0AF62-1921-4165-A69D-BC049035B61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823051F-0678-4D6A-81A8-DED9E92CB16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923A9-B560-4BE2-9881-30E238FFB6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4D584D24-5577-45BB-8F87-D40161D162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9EAD6-6EAB-4895-B6CC-9C362C96E4D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90504-C2F9-485B-AF13-83710E3C791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9A5AF-997E-4539-90AF-B24B9ED9C1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A5C7F-C528-4961-9E8D-1490BD8133B1}" type="datetimeFigureOut">
              <a:rPr lang="en-GB" smtClean="0">
                <a:solidFill>
                  <a:srgbClr val="073E87"/>
                </a:solidFill>
              </a:rPr>
              <a:pPr/>
              <a:t>09/05/2013</a:t>
            </a:fld>
            <a:endParaRPr lang="en-GB">
              <a:solidFill>
                <a:srgbClr val="073E87"/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073E87"/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F566D-F862-4F31-88AF-CC2E640870FA}" type="slidenum">
              <a:rPr lang="en-GB" smtClean="0">
                <a:solidFill>
                  <a:srgbClr val="073E87"/>
                </a:solidFill>
              </a:rPr>
              <a:pPr/>
              <a:t>‹#›</a:t>
            </a:fld>
            <a:endParaRPr lang="en-GB">
              <a:solidFill>
                <a:srgbClr val="073E87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A5C7F-C528-4961-9E8D-1490BD8133B1}" type="datetimeFigureOut">
              <a:rPr lang="en-GB" smtClean="0">
                <a:solidFill>
                  <a:srgbClr val="073E87"/>
                </a:solidFill>
              </a:rPr>
              <a:pPr/>
              <a:t>09/05/2013</a:t>
            </a:fld>
            <a:endParaRPr lang="en-GB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F566D-F862-4F31-88AF-CC2E640870FA}" type="slidenum">
              <a:rPr lang="en-GB" smtClean="0">
                <a:solidFill>
                  <a:srgbClr val="073E87"/>
                </a:solidFill>
              </a:rPr>
              <a:pPr/>
              <a:t>‹#›</a:t>
            </a:fld>
            <a:endParaRPr lang="en-GB">
              <a:solidFill>
                <a:srgbClr val="073E87"/>
              </a:solidFill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A5C7F-C528-4961-9E8D-1490BD8133B1}" type="datetimeFigureOut">
              <a:rPr lang="en-GB" smtClean="0">
                <a:solidFill>
                  <a:srgbClr val="073E87"/>
                </a:solidFill>
              </a:rPr>
              <a:pPr/>
              <a:t>09/05/2013</a:t>
            </a:fld>
            <a:endParaRPr lang="en-GB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F566D-F862-4F31-88AF-CC2E640870FA}" type="slidenum">
              <a:rPr lang="en-GB" smtClean="0">
                <a:solidFill>
                  <a:srgbClr val="073E87"/>
                </a:solidFill>
              </a:rPr>
              <a:pPr/>
              <a:t>‹#›</a:t>
            </a:fld>
            <a:endParaRPr lang="en-GB">
              <a:solidFill>
                <a:srgbClr val="073E87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A5C7F-C528-4961-9E8D-1490BD8133B1}" type="datetimeFigureOut">
              <a:rPr lang="en-GB" smtClean="0">
                <a:solidFill>
                  <a:srgbClr val="073E87"/>
                </a:solidFill>
              </a:rPr>
              <a:pPr/>
              <a:t>09/05/2013</a:t>
            </a:fld>
            <a:endParaRPr lang="en-GB">
              <a:solidFill>
                <a:srgbClr val="073E8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073E8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F566D-F862-4F31-88AF-CC2E640870FA}" type="slidenum">
              <a:rPr lang="en-GB" smtClean="0">
                <a:solidFill>
                  <a:srgbClr val="073E87"/>
                </a:solidFill>
              </a:rPr>
              <a:pPr/>
              <a:t>‹#›</a:t>
            </a:fld>
            <a:endParaRPr lang="en-GB">
              <a:solidFill>
                <a:srgbClr val="073E87"/>
              </a:solidFill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A5C7F-C528-4961-9E8D-1490BD8133B1}" type="datetimeFigureOut">
              <a:rPr lang="en-GB" smtClean="0">
                <a:solidFill>
                  <a:srgbClr val="073E87"/>
                </a:solidFill>
              </a:rPr>
              <a:pPr/>
              <a:t>09/05/2013</a:t>
            </a:fld>
            <a:endParaRPr lang="en-GB">
              <a:solidFill>
                <a:srgbClr val="073E87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073E87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F566D-F862-4F31-88AF-CC2E640870FA}" type="slidenum">
              <a:rPr lang="en-GB" smtClean="0">
                <a:solidFill>
                  <a:srgbClr val="073E87"/>
                </a:solidFill>
              </a:rPr>
              <a:pPr/>
              <a:t>‹#›</a:t>
            </a:fld>
            <a:endParaRPr lang="en-GB">
              <a:solidFill>
                <a:srgbClr val="073E87"/>
              </a:solidFill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A5C7F-C528-4961-9E8D-1490BD8133B1}" type="datetimeFigureOut">
              <a:rPr lang="en-GB" smtClean="0">
                <a:solidFill>
                  <a:srgbClr val="073E87"/>
                </a:solidFill>
              </a:rPr>
              <a:pPr/>
              <a:t>09/05/2013</a:t>
            </a:fld>
            <a:endParaRPr lang="en-GB">
              <a:solidFill>
                <a:srgbClr val="073E87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BAF566D-F862-4F31-88AF-CC2E640870FA}" type="slidenum">
              <a:rPr lang="en-GB" smtClean="0">
                <a:solidFill>
                  <a:srgbClr val="073E87"/>
                </a:solidFill>
              </a:rPr>
              <a:pPr/>
              <a:t>‹#›</a:t>
            </a:fld>
            <a:endParaRPr lang="en-GB">
              <a:solidFill>
                <a:srgbClr val="073E87"/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GB">
              <a:solidFill>
                <a:srgbClr val="073E87"/>
              </a:solidFill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A5C7F-C528-4961-9E8D-1490BD8133B1}" type="datetimeFigureOut">
              <a:rPr lang="en-GB" smtClean="0">
                <a:solidFill>
                  <a:srgbClr val="073E87"/>
                </a:solidFill>
              </a:rPr>
              <a:pPr/>
              <a:t>09/05/2013</a:t>
            </a:fld>
            <a:endParaRPr lang="en-GB">
              <a:solidFill>
                <a:srgbClr val="073E87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073E87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F566D-F862-4F31-88AF-CC2E640870FA}" type="slidenum">
              <a:rPr lang="en-GB" smtClean="0">
                <a:solidFill>
                  <a:srgbClr val="073E87"/>
                </a:solidFill>
              </a:rPr>
              <a:pPr/>
              <a:t>‹#›</a:t>
            </a:fld>
            <a:endParaRPr lang="en-GB">
              <a:solidFill>
                <a:srgbClr val="073E87"/>
              </a:solidFill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A5C7F-C528-4961-9E8D-1490BD8133B1}" type="datetimeFigureOut">
              <a:rPr lang="en-GB" smtClean="0">
                <a:solidFill>
                  <a:srgbClr val="073E87"/>
                </a:solidFill>
              </a:rPr>
              <a:pPr/>
              <a:t>09/05/2013</a:t>
            </a:fld>
            <a:endParaRPr lang="en-GB">
              <a:solidFill>
                <a:srgbClr val="073E8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073E8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4BAF566D-F862-4F31-88AF-CC2E640870FA}" type="slidenum">
              <a:rPr lang="en-GB" smtClean="0">
                <a:solidFill>
                  <a:srgbClr val="073E87"/>
                </a:solidFill>
              </a:rPr>
              <a:pPr/>
              <a:t>‹#›</a:t>
            </a:fld>
            <a:endParaRPr lang="en-GB">
              <a:solidFill>
                <a:srgbClr val="073E87"/>
              </a:solidFill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E34A5C7F-C528-4961-9E8D-1490BD8133B1}" type="datetimeFigureOut">
              <a:rPr lang="en-GB" smtClean="0">
                <a:solidFill>
                  <a:srgbClr val="073E87"/>
                </a:solidFill>
              </a:rPr>
              <a:pPr/>
              <a:t>09/05/2013</a:t>
            </a:fld>
            <a:endParaRPr lang="en-GB">
              <a:solidFill>
                <a:srgbClr val="073E8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073E8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F566D-F862-4F31-88AF-CC2E640870FA}" type="slidenum">
              <a:rPr lang="en-GB" smtClean="0">
                <a:solidFill>
                  <a:srgbClr val="073E87"/>
                </a:solidFill>
              </a:rPr>
              <a:pPr/>
              <a:t>‹#›</a:t>
            </a:fld>
            <a:endParaRPr lang="en-GB">
              <a:solidFill>
                <a:srgbClr val="073E87"/>
              </a:solidFill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A5C7F-C528-4961-9E8D-1490BD8133B1}" type="datetimeFigureOut">
              <a:rPr lang="en-GB" smtClean="0">
                <a:solidFill>
                  <a:srgbClr val="073E87"/>
                </a:solidFill>
              </a:rPr>
              <a:pPr/>
              <a:t>09/05/2013</a:t>
            </a:fld>
            <a:endParaRPr lang="en-GB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F566D-F862-4F31-88AF-CC2E640870FA}" type="slidenum">
              <a:rPr lang="en-GB" smtClean="0">
                <a:solidFill>
                  <a:srgbClr val="073E87"/>
                </a:solidFill>
              </a:rPr>
              <a:pPr/>
              <a:t>‹#›</a:t>
            </a:fld>
            <a:endParaRPr lang="en-GB">
              <a:solidFill>
                <a:srgbClr val="073E87"/>
              </a:solidFill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A5C7F-C528-4961-9E8D-1490BD8133B1}" type="datetimeFigureOut">
              <a:rPr lang="en-GB" smtClean="0">
                <a:solidFill>
                  <a:srgbClr val="073E87"/>
                </a:solidFill>
              </a:rPr>
              <a:pPr/>
              <a:t>09/05/2013</a:t>
            </a:fld>
            <a:endParaRPr lang="en-GB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F566D-F862-4F31-88AF-CC2E640870FA}" type="slidenum">
              <a:rPr lang="en-GB" smtClean="0">
                <a:solidFill>
                  <a:srgbClr val="073E87"/>
                </a:solidFill>
              </a:rPr>
              <a:pPr/>
              <a:t>‹#›</a:t>
            </a:fld>
            <a:endParaRPr lang="en-GB">
              <a:solidFill>
                <a:srgbClr val="073E87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050B5BC-8024-46F7-A878-194B14C2BB2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5050B5BC-8024-46F7-A878-194B14C2BB2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E34A5C7F-C528-4961-9E8D-1490BD8133B1}" type="datetimeFigureOut">
              <a:rPr lang="en-GB" smtClean="0">
                <a:solidFill>
                  <a:srgbClr val="073E87"/>
                </a:solidFill>
                <a:latin typeface="Candara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09/05/2013</a:t>
            </a:fld>
            <a:endParaRPr lang="en-GB">
              <a:solidFill>
                <a:srgbClr val="073E87"/>
              </a:solidFill>
              <a:latin typeface="Candara"/>
              <a:cs typeface="+mn-cs"/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GB">
              <a:solidFill>
                <a:srgbClr val="073E87"/>
              </a:solidFill>
              <a:latin typeface="Candara"/>
              <a:cs typeface="+mn-cs"/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4BAF566D-F862-4F31-88AF-CC2E640870FA}" type="slidenum">
              <a:rPr lang="en-GB" smtClean="0">
                <a:solidFill>
                  <a:srgbClr val="073E87"/>
                </a:solidFill>
                <a:latin typeface="Candara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GB">
              <a:solidFill>
                <a:srgbClr val="073E87"/>
              </a:solidFill>
              <a:latin typeface="Candara"/>
              <a:cs typeface="+mn-cs"/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8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8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8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Thyroid Disorders</a:t>
            </a:r>
            <a:endParaRPr lang="en-CA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2400" dirty="0" err="1" smtClean="0"/>
              <a:t>Dr</a:t>
            </a:r>
            <a:r>
              <a:rPr lang="en-US" sz="2400" dirty="0" smtClean="0"/>
              <a:t> Ojuka KD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Introduction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Most prevalent endocrine disorder known</a:t>
            </a:r>
          </a:p>
          <a:p>
            <a:r>
              <a:rPr lang="en-GB" dirty="0"/>
              <a:t>&gt; 21 million Americans </a:t>
            </a:r>
            <a:r>
              <a:rPr lang="en-GB" dirty="0" smtClean="0"/>
              <a:t>affected , no statistics are available in our set</a:t>
            </a:r>
            <a:r>
              <a:rPr lang="en-GB" dirty="0"/>
              <a:t>up</a:t>
            </a:r>
          </a:p>
          <a:p>
            <a:r>
              <a:rPr lang="en-GB" dirty="0" smtClean="0"/>
              <a:t>By </a:t>
            </a:r>
            <a:r>
              <a:rPr lang="en-GB" dirty="0"/>
              <a:t>age 50: 10% of women have an abnormal TSH</a:t>
            </a:r>
          </a:p>
          <a:p>
            <a:r>
              <a:rPr lang="en-GB" dirty="0"/>
              <a:t>By age 60: almost a 2 fold increase in women (17%) and a dramatic increase in men (9%)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051314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Introduction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 health consequences of overt thyroid disease have long been recognized.</a:t>
            </a:r>
          </a:p>
          <a:p>
            <a:r>
              <a:rPr lang="en-GB" dirty="0"/>
              <a:t>However, undiagnosed thyroid disease is also a serious public health problem.</a:t>
            </a:r>
          </a:p>
          <a:p>
            <a:r>
              <a:rPr lang="en-GB" dirty="0"/>
              <a:t>A </a:t>
            </a:r>
            <a:r>
              <a:rPr lang="en-GB" dirty="0" smtClean="0"/>
              <a:t> study </a:t>
            </a:r>
            <a:r>
              <a:rPr lang="en-GB" dirty="0"/>
              <a:t>concluded </a:t>
            </a:r>
            <a:r>
              <a:rPr lang="en-GB" dirty="0" smtClean="0"/>
              <a:t> that… </a:t>
            </a:r>
            <a:r>
              <a:rPr lang="en-GB" dirty="0"/>
              <a:t>“thyroid disease is common, may often go undetected, and may be associated with adverse health outcomes ….”1</a:t>
            </a:r>
          </a:p>
          <a:p>
            <a:endParaRPr lang="en-GB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6165304"/>
            <a:ext cx="5926137" cy="506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025896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Prevalence of thyroid failure by Gender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25426617"/>
              </p:ext>
            </p:extLst>
          </p:nvPr>
        </p:nvGraphicFramePr>
        <p:xfrm>
          <a:off x="457200" y="1600200"/>
          <a:ext cx="74676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9200"/>
                <a:gridCol w="2489200"/>
                <a:gridCol w="2489200"/>
              </a:tblGrid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marL="82974" marR="82974"/>
                </a:tc>
                <a:tc gridSpan="2">
                  <a:txBody>
                    <a:bodyPr/>
                    <a:lstStyle/>
                    <a:p>
                      <a:r>
                        <a:rPr lang="en-GB" dirty="0" smtClean="0"/>
                        <a:t>Prevalence of Thyroid Failure by Sex</a:t>
                      </a:r>
                      <a:endParaRPr lang="en-GB" dirty="0"/>
                    </a:p>
                  </a:txBody>
                  <a:tcPr marL="82974" marR="82974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Study </a:t>
                      </a:r>
                      <a:endParaRPr lang="en-GB" dirty="0"/>
                    </a:p>
                  </a:txBody>
                  <a:tcPr marL="82974" marR="82974"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Women </a:t>
                      </a:r>
                      <a:endParaRPr lang="en-GB" dirty="0"/>
                    </a:p>
                  </a:txBody>
                  <a:tcPr marL="82974" marR="82974"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Men </a:t>
                      </a:r>
                      <a:endParaRPr lang="en-GB" dirty="0"/>
                    </a:p>
                  </a:txBody>
                  <a:tcPr marL="82974" marR="82974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Whickham (1977)</a:t>
                      </a:r>
                      <a:r>
                        <a:rPr lang="en-GB" baseline="30000" dirty="0" smtClean="0"/>
                        <a:t>1</a:t>
                      </a:r>
                      <a:endParaRPr lang="en-GB" baseline="30000" dirty="0"/>
                    </a:p>
                  </a:txBody>
                  <a:tcPr marL="82974" marR="82974"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7.7%</a:t>
                      </a:r>
                      <a:endParaRPr lang="en-GB" dirty="0"/>
                    </a:p>
                  </a:txBody>
                  <a:tcPr marL="82974" marR="82974"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2.8%</a:t>
                      </a:r>
                      <a:endParaRPr lang="en-GB" dirty="0"/>
                    </a:p>
                  </a:txBody>
                  <a:tcPr marL="82974" marR="82974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Framingham (1985)</a:t>
                      </a:r>
                      <a:r>
                        <a:rPr lang="en-GB" baseline="30000" dirty="0" smtClean="0"/>
                        <a:t>2</a:t>
                      </a:r>
                      <a:endParaRPr lang="en-GB" baseline="30000" dirty="0"/>
                    </a:p>
                  </a:txBody>
                  <a:tcPr marL="82974" marR="82974"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13.6%</a:t>
                      </a:r>
                      <a:endParaRPr lang="en-GB" dirty="0"/>
                    </a:p>
                  </a:txBody>
                  <a:tcPr marL="82974" marR="82974"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5.7%</a:t>
                      </a:r>
                      <a:endParaRPr lang="en-GB" dirty="0"/>
                    </a:p>
                  </a:txBody>
                  <a:tcPr marL="82974" marR="82974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Colorado (2000)3</a:t>
                      </a:r>
                      <a:endParaRPr lang="en-GB" dirty="0"/>
                    </a:p>
                  </a:txBody>
                  <a:tcPr marL="82974" marR="82974"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4-2%</a:t>
                      </a:r>
                      <a:endParaRPr lang="en-GB" dirty="0"/>
                    </a:p>
                  </a:txBody>
                  <a:tcPr marL="82974" marR="82974"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3-16%</a:t>
                      </a:r>
                      <a:endParaRPr lang="en-GB" dirty="0"/>
                    </a:p>
                  </a:txBody>
                  <a:tcPr marL="82974" marR="82974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Rotterdam (2000)</a:t>
                      </a:r>
                      <a:r>
                        <a:rPr lang="en-GB" baseline="30000" dirty="0" smtClean="0"/>
                        <a:t>4</a:t>
                      </a:r>
                      <a:r>
                        <a:rPr lang="en-GB" dirty="0" smtClean="0"/>
                        <a:t>**</a:t>
                      </a:r>
                      <a:endParaRPr lang="en-GB" dirty="0"/>
                    </a:p>
                  </a:txBody>
                  <a:tcPr marL="82974" marR="82974"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12.3%</a:t>
                      </a:r>
                      <a:endParaRPr lang="en-GB" dirty="0"/>
                    </a:p>
                  </a:txBody>
                  <a:tcPr marL="82974" marR="82974"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NA</a:t>
                      </a:r>
                      <a:endParaRPr lang="en-GB" dirty="0"/>
                    </a:p>
                  </a:txBody>
                  <a:tcPr marL="82974" marR="82974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smtClean="0"/>
                        <a:t>NHANES (2002)</a:t>
                      </a:r>
                      <a:r>
                        <a:rPr lang="en-GB" baseline="30000" dirty="0" smtClean="0"/>
                        <a:t>5</a:t>
                      </a:r>
                      <a:endParaRPr lang="en-GB" baseline="30000" dirty="0"/>
                    </a:p>
                  </a:txBody>
                  <a:tcPr marL="82974" marR="82974"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12.9</a:t>
                      </a:r>
                      <a:endParaRPr lang="en-GB" dirty="0"/>
                    </a:p>
                  </a:txBody>
                  <a:tcPr marL="82974" marR="82974"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9.3%</a:t>
                      </a:r>
                      <a:endParaRPr lang="en-GB" dirty="0"/>
                    </a:p>
                  </a:txBody>
                  <a:tcPr marL="82974" marR="82974"/>
                </a:tc>
              </a:tr>
            </a:tbl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611560" y="5301208"/>
            <a:ext cx="7632848" cy="15567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Font typeface="+mj-lt"/>
              <a:buAutoNum type="arabicPeriod"/>
            </a:pPr>
            <a:endParaRPr lang="da-DK" dirty="0" smtClean="0"/>
          </a:p>
          <a:p>
            <a:pPr marL="342900" indent="-342900" algn="ctr">
              <a:buFont typeface="+mj-lt"/>
              <a:buAutoNum type="arabicPeriod"/>
            </a:pPr>
            <a:r>
              <a:rPr lang="da-DK" dirty="0" smtClean="0"/>
              <a:t>Tunbridge </a:t>
            </a:r>
            <a:r>
              <a:rPr lang="da-DK" dirty="0"/>
              <a:t>WMG, et al. Clin Endocrinol. </a:t>
            </a:r>
            <a:r>
              <a:rPr lang="da-DK" dirty="0" smtClean="0"/>
              <a:t>1977;7:481-493.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da-DK" dirty="0" smtClean="0"/>
              <a:t>Sawin </a:t>
            </a:r>
            <a:r>
              <a:rPr lang="da-DK" dirty="0"/>
              <a:t>CT, et al.  Arch Intern Med. </a:t>
            </a:r>
            <a:r>
              <a:rPr lang="da-DK" dirty="0" smtClean="0"/>
              <a:t>1985;145:1386-1388.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da-DK" dirty="0" smtClean="0"/>
              <a:t>Canaris </a:t>
            </a:r>
            <a:r>
              <a:rPr lang="da-DK" dirty="0"/>
              <a:t>GJ, et al.  Arch Intern Med. 2000;160:523-534.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da-DK" dirty="0" smtClean="0"/>
              <a:t>Hak </a:t>
            </a:r>
            <a:r>
              <a:rPr lang="da-DK" dirty="0"/>
              <a:t>AE, et al.  Ann Intern Med. </a:t>
            </a:r>
            <a:r>
              <a:rPr lang="da-DK" dirty="0" smtClean="0"/>
              <a:t>2000;132:270-278.</a:t>
            </a:r>
          </a:p>
          <a:p>
            <a:pPr marL="342900" indent="-342900" algn="ctr">
              <a:buFont typeface="+mj-lt"/>
              <a:buAutoNum type="arabicPeriod"/>
            </a:pPr>
            <a:r>
              <a:rPr lang="da-DK" dirty="0" smtClean="0"/>
              <a:t>Hollowell </a:t>
            </a:r>
            <a:r>
              <a:rPr lang="da-DK" dirty="0"/>
              <a:t>JG et  al. JCEM. 2002, 87, 489-500.</a:t>
            </a:r>
          </a:p>
          <a:p>
            <a:pPr algn="ctr"/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4850384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Prevalence of thyroid failure by age </a:t>
            </a:r>
            <a:endParaRPr lang="en-GB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72816"/>
            <a:ext cx="4038600" cy="4104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492895"/>
            <a:ext cx="4038600" cy="3168353"/>
          </a:xfrm>
        </p:spPr>
        <p:txBody>
          <a:bodyPr>
            <a:normAutofit/>
          </a:bodyPr>
          <a:lstStyle/>
          <a:p>
            <a:r>
              <a:rPr lang="en-GB" dirty="0"/>
              <a:t>The incidence of thyroid disease increases with age.</a:t>
            </a:r>
          </a:p>
          <a:p>
            <a:r>
              <a:rPr lang="en-GB" dirty="0"/>
              <a:t>For all age groups, thyroid disease is more common in women </a:t>
            </a:r>
            <a:r>
              <a:rPr lang="en-GB" dirty="0" smtClean="0"/>
              <a:t>than men</a:t>
            </a:r>
          </a:p>
        </p:txBody>
      </p:sp>
      <p:sp>
        <p:nvSpPr>
          <p:cNvPr id="6" name="Rectangle 5"/>
          <p:cNvSpPr/>
          <p:nvPr/>
        </p:nvSpPr>
        <p:spPr>
          <a:xfrm>
            <a:off x="2843808" y="6021288"/>
            <a:ext cx="5904656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1.GJ Canaris, et al.  Arch Intern Med. 2000;160:526-534</a:t>
            </a:r>
          </a:p>
        </p:txBody>
      </p:sp>
    </p:spTree>
    <p:extLst>
      <p:ext uri="{BB962C8B-B14F-4D97-AF65-F5344CB8AC3E}">
        <p14:creationId xmlns:p14="http://schemas.microsoft.com/office/powerpoint/2010/main" val="35701935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44475"/>
            <a:ext cx="8385175" cy="1050925"/>
          </a:xfrm>
        </p:spPr>
        <p:txBody>
          <a:bodyPr/>
          <a:lstStyle/>
          <a:p>
            <a:r>
              <a:rPr lang="en-US"/>
              <a:t>Diagnostic Approach</a:t>
            </a:r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3733800" y="1447800"/>
            <a:ext cx="762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800">
                <a:solidFill>
                  <a:srgbClr val="FFFFFF"/>
                </a:solidFill>
                <a:latin typeface="Arial"/>
                <a:cs typeface="+mn-cs"/>
              </a:rPr>
              <a:t>TSH</a:t>
            </a:r>
          </a:p>
        </p:txBody>
      </p:sp>
      <p:sp>
        <p:nvSpPr>
          <p:cNvPr id="9221" name="Line 5"/>
          <p:cNvSpPr>
            <a:spLocks noChangeShapeType="1"/>
          </p:cNvSpPr>
          <p:nvPr/>
        </p:nvSpPr>
        <p:spPr bwMode="auto">
          <a:xfrm flipH="1">
            <a:off x="2819400" y="1676400"/>
            <a:ext cx="9144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hangingPunct="0"/>
            <a:endParaRPr lang="en-GB" sz="1800">
              <a:solidFill>
                <a:srgbClr val="FFFFFF"/>
              </a:solidFill>
              <a:latin typeface="Arial"/>
              <a:cs typeface="+mn-cs"/>
            </a:endParaRPr>
          </a:p>
        </p:txBody>
      </p:sp>
      <p:sp>
        <p:nvSpPr>
          <p:cNvPr id="9222" name="Text Box 6"/>
          <p:cNvSpPr txBox="1">
            <a:spLocks noChangeArrowheads="1"/>
          </p:cNvSpPr>
          <p:nvPr/>
        </p:nvSpPr>
        <p:spPr bwMode="auto">
          <a:xfrm>
            <a:off x="2955925" y="1458913"/>
            <a:ext cx="4508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1400">
                <a:solidFill>
                  <a:srgbClr val="FFFFFF"/>
                </a:solidFill>
                <a:latin typeface="Arial"/>
                <a:cs typeface="+mn-cs"/>
              </a:rPr>
              <a:t>low</a:t>
            </a:r>
          </a:p>
        </p:txBody>
      </p:sp>
      <p:sp>
        <p:nvSpPr>
          <p:cNvPr id="9223" name="Text Box 7"/>
          <p:cNvSpPr txBox="1">
            <a:spLocks noChangeArrowheads="1"/>
          </p:cNvSpPr>
          <p:nvPr/>
        </p:nvSpPr>
        <p:spPr bwMode="auto">
          <a:xfrm>
            <a:off x="1965325" y="2017713"/>
            <a:ext cx="9842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1800">
                <a:solidFill>
                  <a:srgbClr val="FFFFFF"/>
                </a:solidFill>
                <a:latin typeface="Arial"/>
                <a:cs typeface="+mn-cs"/>
              </a:rPr>
              <a:t>Free T4</a:t>
            </a:r>
          </a:p>
        </p:txBody>
      </p:sp>
      <p:sp>
        <p:nvSpPr>
          <p:cNvPr id="9224" name="Line 8"/>
          <p:cNvSpPr>
            <a:spLocks noChangeShapeType="1"/>
          </p:cNvSpPr>
          <p:nvPr/>
        </p:nvSpPr>
        <p:spPr bwMode="auto">
          <a:xfrm>
            <a:off x="2819400" y="2362200"/>
            <a:ext cx="76200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hangingPunct="0"/>
            <a:endParaRPr lang="en-GB" sz="1800">
              <a:solidFill>
                <a:srgbClr val="FFFFFF"/>
              </a:solidFill>
              <a:latin typeface="Arial"/>
              <a:cs typeface="+mn-cs"/>
            </a:endParaRPr>
          </a:p>
        </p:txBody>
      </p:sp>
      <p:sp>
        <p:nvSpPr>
          <p:cNvPr id="9225" name="Text Box 9"/>
          <p:cNvSpPr txBox="1">
            <a:spLocks noChangeArrowheads="1"/>
          </p:cNvSpPr>
          <p:nvPr/>
        </p:nvSpPr>
        <p:spPr bwMode="auto">
          <a:xfrm>
            <a:off x="3108325" y="2754313"/>
            <a:ext cx="5191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1400">
                <a:solidFill>
                  <a:srgbClr val="FFFFFF"/>
                </a:solidFill>
                <a:latin typeface="Arial"/>
                <a:cs typeface="+mn-cs"/>
              </a:rPr>
              <a:t>high</a:t>
            </a:r>
          </a:p>
        </p:txBody>
      </p:sp>
      <p:sp>
        <p:nvSpPr>
          <p:cNvPr id="9226" name="Text Box 10"/>
          <p:cNvSpPr txBox="1">
            <a:spLocks noChangeArrowheads="1"/>
          </p:cNvSpPr>
          <p:nvPr/>
        </p:nvSpPr>
        <p:spPr bwMode="auto">
          <a:xfrm>
            <a:off x="2971800" y="3846513"/>
            <a:ext cx="19208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/>
            <a:r>
              <a:rPr lang="en-US" sz="1400">
                <a:solidFill>
                  <a:srgbClr val="FFFFFF"/>
                </a:solidFill>
                <a:latin typeface="Arial"/>
                <a:cs typeface="+mn-cs"/>
              </a:rPr>
              <a:t>1</a:t>
            </a:r>
            <a:r>
              <a:rPr lang="en-US" sz="1400" baseline="30000">
                <a:solidFill>
                  <a:srgbClr val="FFFFFF"/>
                </a:solidFill>
                <a:latin typeface="Arial"/>
                <a:cs typeface="+mn-cs"/>
              </a:rPr>
              <a:t>o</a:t>
            </a:r>
            <a:r>
              <a:rPr lang="en-US" sz="1400">
                <a:solidFill>
                  <a:srgbClr val="FFFFFF"/>
                </a:solidFill>
                <a:latin typeface="Arial"/>
                <a:cs typeface="+mn-cs"/>
              </a:rPr>
              <a:t> Hyperthyroid</a:t>
            </a:r>
          </a:p>
        </p:txBody>
      </p:sp>
      <p:sp>
        <p:nvSpPr>
          <p:cNvPr id="9227" name="Line 11"/>
          <p:cNvSpPr>
            <a:spLocks noChangeShapeType="1"/>
          </p:cNvSpPr>
          <p:nvPr/>
        </p:nvSpPr>
        <p:spPr bwMode="auto">
          <a:xfrm>
            <a:off x="2362200" y="2362200"/>
            <a:ext cx="0" cy="137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hangingPunct="0"/>
            <a:endParaRPr lang="en-GB" sz="1800">
              <a:solidFill>
                <a:srgbClr val="FFFFFF"/>
              </a:solidFill>
              <a:latin typeface="Arial"/>
              <a:cs typeface="+mn-cs"/>
            </a:endParaRPr>
          </a:p>
        </p:txBody>
      </p:sp>
      <p:sp>
        <p:nvSpPr>
          <p:cNvPr id="9228" name="Text Box 12"/>
          <p:cNvSpPr txBox="1">
            <a:spLocks noChangeArrowheads="1"/>
          </p:cNvSpPr>
          <p:nvPr/>
        </p:nvSpPr>
        <p:spPr bwMode="auto">
          <a:xfrm>
            <a:off x="1812925" y="3821113"/>
            <a:ext cx="1189038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1400">
                <a:solidFill>
                  <a:srgbClr val="FFFFFF"/>
                </a:solidFill>
                <a:latin typeface="Arial"/>
                <a:cs typeface="+mn-cs"/>
              </a:rPr>
              <a:t>Subclinical</a:t>
            </a:r>
          </a:p>
          <a:p>
            <a:pPr eaLnBrk="0" hangingPunct="0"/>
            <a:r>
              <a:rPr lang="en-US" sz="1400">
                <a:solidFill>
                  <a:srgbClr val="FFFFFF"/>
                </a:solidFill>
                <a:latin typeface="Arial"/>
                <a:cs typeface="+mn-cs"/>
              </a:rPr>
              <a:t>Hyperthyroid</a:t>
            </a:r>
          </a:p>
        </p:txBody>
      </p:sp>
      <p:sp>
        <p:nvSpPr>
          <p:cNvPr id="9229" name="Text Box 13"/>
          <p:cNvSpPr txBox="1">
            <a:spLocks noChangeArrowheads="1"/>
          </p:cNvSpPr>
          <p:nvPr/>
        </p:nvSpPr>
        <p:spPr bwMode="auto">
          <a:xfrm>
            <a:off x="2346325" y="2830513"/>
            <a:ext cx="469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1400">
                <a:solidFill>
                  <a:srgbClr val="FFFFFF"/>
                </a:solidFill>
                <a:latin typeface="Arial"/>
                <a:cs typeface="+mn-cs"/>
              </a:rPr>
              <a:t>nml</a:t>
            </a:r>
          </a:p>
        </p:txBody>
      </p:sp>
      <p:sp>
        <p:nvSpPr>
          <p:cNvPr id="9230" name="Line 14"/>
          <p:cNvSpPr>
            <a:spLocks noChangeShapeType="1"/>
          </p:cNvSpPr>
          <p:nvPr/>
        </p:nvSpPr>
        <p:spPr bwMode="auto">
          <a:xfrm flipH="1">
            <a:off x="914400" y="2362200"/>
            <a:ext cx="10668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hangingPunct="0"/>
            <a:endParaRPr lang="en-GB" sz="1800">
              <a:solidFill>
                <a:srgbClr val="FFFFFF"/>
              </a:solidFill>
              <a:latin typeface="Arial"/>
              <a:cs typeface="+mn-cs"/>
            </a:endParaRPr>
          </a:p>
        </p:txBody>
      </p:sp>
      <p:sp>
        <p:nvSpPr>
          <p:cNvPr id="9231" name="Text Box 15"/>
          <p:cNvSpPr txBox="1">
            <a:spLocks noChangeArrowheads="1"/>
          </p:cNvSpPr>
          <p:nvPr/>
        </p:nvSpPr>
        <p:spPr bwMode="auto">
          <a:xfrm>
            <a:off x="990600" y="2743200"/>
            <a:ext cx="4508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1400">
                <a:solidFill>
                  <a:srgbClr val="FFFFFF"/>
                </a:solidFill>
                <a:latin typeface="Arial"/>
                <a:cs typeface="+mn-cs"/>
              </a:rPr>
              <a:t>low</a:t>
            </a:r>
          </a:p>
        </p:txBody>
      </p:sp>
      <p:sp>
        <p:nvSpPr>
          <p:cNvPr id="9233" name="Text Box 17"/>
          <p:cNvSpPr txBox="1">
            <a:spLocks noChangeArrowheads="1"/>
          </p:cNvSpPr>
          <p:nvPr/>
        </p:nvSpPr>
        <p:spPr bwMode="auto">
          <a:xfrm>
            <a:off x="593725" y="3595688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endParaRPr lang="en-US" sz="1800">
              <a:solidFill>
                <a:srgbClr val="FFFFFF"/>
              </a:solidFill>
              <a:latin typeface="Arial"/>
              <a:cs typeface="+mn-cs"/>
            </a:endParaRPr>
          </a:p>
        </p:txBody>
      </p:sp>
      <p:sp>
        <p:nvSpPr>
          <p:cNvPr id="9235" name="Text Box 19"/>
          <p:cNvSpPr txBox="1">
            <a:spLocks noChangeArrowheads="1"/>
          </p:cNvSpPr>
          <p:nvPr/>
        </p:nvSpPr>
        <p:spPr bwMode="auto">
          <a:xfrm>
            <a:off x="228600" y="3657600"/>
            <a:ext cx="13414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1400">
                <a:solidFill>
                  <a:srgbClr val="FFFFFF"/>
                </a:solidFill>
                <a:latin typeface="Arial"/>
                <a:cs typeface="+mn-cs"/>
              </a:rPr>
              <a:t>2</a:t>
            </a:r>
            <a:r>
              <a:rPr lang="en-US" sz="1400" baseline="30000">
                <a:solidFill>
                  <a:srgbClr val="FFFFFF"/>
                </a:solidFill>
                <a:latin typeface="Arial"/>
                <a:cs typeface="+mn-cs"/>
              </a:rPr>
              <a:t>o</a:t>
            </a:r>
            <a:r>
              <a:rPr lang="en-US" sz="1400">
                <a:solidFill>
                  <a:srgbClr val="FFFFFF"/>
                </a:solidFill>
                <a:latin typeface="Arial"/>
                <a:cs typeface="+mn-cs"/>
              </a:rPr>
              <a:t> Hypothyroid</a:t>
            </a:r>
          </a:p>
        </p:txBody>
      </p:sp>
      <p:sp>
        <p:nvSpPr>
          <p:cNvPr id="9236" name="Line 20"/>
          <p:cNvSpPr>
            <a:spLocks noChangeShapeType="1"/>
          </p:cNvSpPr>
          <p:nvPr/>
        </p:nvSpPr>
        <p:spPr bwMode="auto">
          <a:xfrm>
            <a:off x="4038600" y="17526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hangingPunct="0"/>
            <a:endParaRPr lang="en-GB" sz="1800">
              <a:solidFill>
                <a:srgbClr val="FFFFFF"/>
              </a:solidFill>
              <a:latin typeface="Arial"/>
              <a:cs typeface="+mn-cs"/>
            </a:endParaRPr>
          </a:p>
        </p:txBody>
      </p:sp>
      <p:sp>
        <p:nvSpPr>
          <p:cNvPr id="9239" name="Text Box 23"/>
          <p:cNvSpPr txBox="1">
            <a:spLocks noChangeArrowheads="1"/>
          </p:cNvSpPr>
          <p:nvPr/>
        </p:nvSpPr>
        <p:spPr bwMode="auto">
          <a:xfrm>
            <a:off x="4098925" y="1763713"/>
            <a:ext cx="469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1400">
                <a:solidFill>
                  <a:srgbClr val="FFFFFF"/>
                </a:solidFill>
                <a:latin typeface="Arial"/>
                <a:cs typeface="+mn-cs"/>
              </a:rPr>
              <a:t>nml</a:t>
            </a:r>
          </a:p>
        </p:txBody>
      </p:sp>
      <p:sp>
        <p:nvSpPr>
          <p:cNvPr id="9240" name="Text Box 24"/>
          <p:cNvSpPr txBox="1">
            <a:spLocks noChangeArrowheads="1"/>
          </p:cNvSpPr>
          <p:nvPr/>
        </p:nvSpPr>
        <p:spPr bwMode="auto">
          <a:xfrm>
            <a:off x="3468688" y="2144713"/>
            <a:ext cx="1179512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 sz="1400">
                <a:solidFill>
                  <a:srgbClr val="FFFFFF"/>
                </a:solidFill>
                <a:latin typeface="Arial"/>
                <a:cs typeface="+mn-cs"/>
              </a:rPr>
              <a:t>? Secondary</a:t>
            </a:r>
          </a:p>
          <a:p>
            <a:pPr algn="ctr" eaLnBrk="0" hangingPunct="0"/>
            <a:r>
              <a:rPr lang="en-US" sz="1400">
                <a:solidFill>
                  <a:srgbClr val="FFFFFF"/>
                </a:solidFill>
                <a:latin typeface="Arial"/>
                <a:cs typeface="+mn-cs"/>
              </a:rPr>
              <a:t>(central) dz</a:t>
            </a:r>
          </a:p>
        </p:txBody>
      </p:sp>
      <p:sp>
        <p:nvSpPr>
          <p:cNvPr id="9241" name="Line 25"/>
          <p:cNvSpPr>
            <a:spLocks noChangeShapeType="1"/>
          </p:cNvSpPr>
          <p:nvPr/>
        </p:nvSpPr>
        <p:spPr bwMode="auto">
          <a:xfrm>
            <a:off x="4343400" y="1676400"/>
            <a:ext cx="9144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hangingPunct="0"/>
            <a:endParaRPr lang="en-GB" sz="1800">
              <a:solidFill>
                <a:srgbClr val="FFFFFF"/>
              </a:solidFill>
              <a:latin typeface="Arial"/>
              <a:cs typeface="+mn-cs"/>
            </a:endParaRPr>
          </a:p>
        </p:txBody>
      </p:sp>
      <p:sp>
        <p:nvSpPr>
          <p:cNvPr id="9242" name="Text Box 26"/>
          <p:cNvSpPr txBox="1">
            <a:spLocks noChangeArrowheads="1"/>
          </p:cNvSpPr>
          <p:nvPr/>
        </p:nvSpPr>
        <p:spPr bwMode="auto">
          <a:xfrm>
            <a:off x="4586288" y="1524000"/>
            <a:ext cx="5191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1400">
                <a:solidFill>
                  <a:srgbClr val="FFFFFF"/>
                </a:solidFill>
                <a:latin typeface="Arial"/>
                <a:cs typeface="+mn-cs"/>
              </a:rPr>
              <a:t>high</a:t>
            </a:r>
          </a:p>
        </p:txBody>
      </p:sp>
      <p:sp>
        <p:nvSpPr>
          <p:cNvPr id="9243" name="Text Box 27"/>
          <p:cNvSpPr txBox="1">
            <a:spLocks noChangeArrowheads="1"/>
          </p:cNvSpPr>
          <p:nvPr/>
        </p:nvSpPr>
        <p:spPr bwMode="auto">
          <a:xfrm>
            <a:off x="4959350" y="2071688"/>
            <a:ext cx="9842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1800">
                <a:solidFill>
                  <a:srgbClr val="FFFFFF"/>
                </a:solidFill>
                <a:latin typeface="Arial"/>
                <a:cs typeface="+mn-cs"/>
              </a:rPr>
              <a:t>Free T4</a:t>
            </a:r>
          </a:p>
        </p:txBody>
      </p:sp>
      <p:sp>
        <p:nvSpPr>
          <p:cNvPr id="9244" name="Line 28"/>
          <p:cNvSpPr>
            <a:spLocks noChangeShapeType="1"/>
          </p:cNvSpPr>
          <p:nvPr/>
        </p:nvSpPr>
        <p:spPr bwMode="auto">
          <a:xfrm>
            <a:off x="5791200" y="2438400"/>
            <a:ext cx="9144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hangingPunct="0"/>
            <a:endParaRPr lang="en-GB" sz="1800">
              <a:solidFill>
                <a:srgbClr val="FFFFFF"/>
              </a:solidFill>
              <a:latin typeface="Arial"/>
              <a:cs typeface="+mn-cs"/>
            </a:endParaRPr>
          </a:p>
        </p:txBody>
      </p:sp>
      <p:sp>
        <p:nvSpPr>
          <p:cNvPr id="9246" name="Text Box 30"/>
          <p:cNvSpPr txBox="1">
            <a:spLocks noChangeArrowheads="1"/>
          </p:cNvSpPr>
          <p:nvPr/>
        </p:nvSpPr>
        <p:spPr bwMode="auto">
          <a:xfrm>
            <a:off x="6034088" y="2286000"/>
            <a:ext cx="5191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1400">
                <a:solidFill>
                  <a:srgbClr val="FFFFFF"/>
                </a:solidFill>
                <a:latin typeface="Arial"/>
                <a:cs typeface="+mn-cs"/>
              </a:rPr>
              <a:t>high</a:t>
            </a:r>
          </a:p>
        </p:txBody>
      </p:sp>
      <p:sp>
        <p:nvSpPr>
          <p:cNvPr id="9247" name="Text Box 31"/>
          <p:cNvSpPr txBox="1">
            <a:spLocks noChangeArrowheads="1"/>
          </p:cNvSpPr>
          <p:nvPr/>
        </p:nvSpPr>
        <p:spPr bwMode="auto">
          <a:xfrm>
            <a:off x="6613525" y="2906713"/>
            <a:ext cx="262572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1400">
                <a:solidFill>
                  <a:srgbClr val="FFFFFF"/>
                </a:solidFill>
                <a:latin typeface="Arial"/>
                <a:cs typeface="+mn-cs"/>
              </a:rPr>
              <a:t>2</a:t>
            </a:r>
            <a:r>
              <a:rPr lang="en-US" sz="1400" baseline="30000">
                <a:solidFill>
                  <a:srgbClr val="FFFFFF"/>
                </a:solidFill>
                <a:latin typeface="Arial"/>
                <a:cs typeface="+mn-cs"/>
              </a:rPr>
              <a:t>o</a:t>
            </a:r>
            <a:r>
              <a:rPr lang="en-US" sz="1400">
                <a:solidFill>
                  <a:srgbClr val="FFFFFF"/>
                </a:solidFill>
                <a:latin typeface="Arial"/>
                <a:cs typeface="+mn-cs"/>
              </a:rPr>
              <a:t> Hyperthyroid</a:t>
            </a:r>
          </a:p>
          <a:p>
            <a:pPr eaLnBrk="0" hangingPunct="0"/>
            <a:r>
              <a:rPr lang="en-US" sz="1400">
                <a:solidFill>
                  <a:srgbClr val="FFFFFF"/>
                </a:solidFill>
                <a:latin typeface="Arial"/>
                <a:cs typeface="+mn-cs"/>
              </a:rPr>
              <a:t>Or Thyroid hormone resistance</a:t>
            </a:r>
          </a:p>
        </p:txBody>
      </p:sp>
      <p:sp>
        <p:nvSpPr>
          <p:cNvPr id="9248" name="Line 32"/>
          <p:cNvSpPr>
            <a:spLocks noChangeShapeType="1"/>
          </p:cNvSpPr>
          <p:nvPr/>
        </p:nvSpPr>
        <p:spPr bwMode="auto">
          <a:xfrm>
            <a:off x="5486400" y="2438400"/>
            <a:ext cx="0" cy="137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hangingPunct="0"/>
            <a:endParaRPr lang="en-GB" sz="1800">
              <a:solidFill>
                <a:srgbClr val="FFFFFF"/>
              </a:solidFill>
              <a:latin typeface="Arial"/>
              <a:cs typeface="+mn-cs"/>
            </a:endParaRPr>
          </a:p>
        </p:txBody>
      </p:sp>
      <p:sp>
        <p:nvSpPr>
          <p:cNvPr id="9250" name="Text Box 34"/>
          <p:cNvSpPr txBox="1">
            <a:spLocks noChangeArrowheads="1"/>
          </p:cNvSpPr>
          <p:nvPr/>
        </p:nvSpPr>
        <p:spPr bwMode="auto">
          <a:xfrm>
            <a:off x="5546725" y="2678113"/>
            <a:ext cx="469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1400">
                <a:solidFill>
                  <a:srgbClr val="FFFFFF"/>
                </a:solidFill>
                <a:latin typeface="Arial"/>
                <a:cs typeface="+mn-cs"/>
              </a:rPr>
              <a:t>nml</a:t>
            </a:r>
          </a:p>
        </p:txBody>
      </p:sp>
      <p:sp>
        <p:nvSpPr>
          <p:cNvPr id="9251" name="Text Box 35"/>
          <p:cNvSpPr txBox="1">
            <a:spLocks noChangeArrowheads="1"/>
          </p:cNvSpPr>
          <p:nvPr/>
        </p:nvSpPr>
        <p:spPr bwMode="auto">
          <a:xfrm>
            <a:off x="5013325" y="3733800"/>
            <a:ext cx="11303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1400">
                <a:solidFill>
                  <a:srgbClr val="FFFFFF"/>
                </a:solidFill>
                <a:latin typeface="Arial"/>
                <a:cs typeface="+mn-cs"/>
              </a:rPr>
              <a:t>Subclinical</a:t>
            </a:r>
          </a:p>
          <a:p>
            <a:pPr eaLnBrk="0" hangingPunct="0"/>
            <a:r>
              <a:rPr lang="en-US" sz="1400">
                <a:solidFill>
                  <a:srgbClr val="FFFFFF"/>
                </a:solidFill>
                <a:latin typeface="Arial"/>
                <a:cs typeface="+mn-cs"/>
              </a:rPr>
              <a:t>Hypothyroid</a:t>
            </a:r>
          </a:p>
        </p:txBody>
      </p:sp>
      <p:sp>
        <p:nvSpPr>
          <p:cNvPr id="9252" name="Line 36"/>
          <p:cNvSpPr>
            <a:spLocks noChangeShapeType="1"/>
          </p:cNvSpPr>
          <p:nvPr/>
        </p:nvSpPr>
        <p:spPr bwMode="auto">
          <a:xfrm flipH="1">
            <a:off x="4648200" y="2362200"/>
            <a:ext cx="4572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hangingPunct="0"/>
            <a:endParaRPr lang="en-GB" sz="1800">
              <a:solidFill>
                <a:srgbClr val="FFFFFF"/>
              </a:solidFill>
              <a:latin typeface="Arial"/>
              <a:cs typeface="+mn-cs"/>
            </a:endParaRPr>
          </a:p>
        </p:txBody>
      </p:sp>
      <p:sp>
        <p:nvSpPr>
          <p:cNvPr id="9253" name="Text Box 37"/>
          <p:cNvSpPr txBox="1">
            <a:spLocks noChangeArrowheads="1"/>
          </p:cNvSpPr>
          <p:nvPr/>
        </p:nvSpPr>
        <p:spPr bwMode="auto">
          <a:xfrm>
            <a:off x="4860925" y="2678113"/>
            <a:ext cx="4508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1400">
                <a:solidFill>
                  <a:srgbClr val="FFFFFF"/>
                </a:solidFill>
                <a:latin typeface="Arial"/>
                <a:cs typeface="+mn-cs"/>
              </a:rPr>
              <a:t>low</a:t>
            </a:r>
          </a:p>
        </p:txBody>
      </p:sp>
      <p:sp>
        <p:nvSpPr>
          <p:cNvPr id="9254" name="Text Box 38"/>
          <p:cNvSpPr txBox="1">
            <a:spLocks noChangeArrowheads="1"/>
          </p:cNvSpPr>
          <p:nvPr/>
        </p:nvSpPr>
        <p:spPr bwMode="auto">
          <a:xfrm>
            <a:off x="3886200" y="3211513"/>
            <a:ext cx="13414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1400">
                <a:solidFill>
                  <a:srgbClr val="FFFFFF"/>
                </a:solidFill>
                <a:latin typeface="Arial"/>
                <a:cs typeface="+mn-cs"/>
              </a:rPr>
              <a:t>1</a:t>
            </a:r>
            <a:r>
              <a:rPr lang="en-US" sz="1400" baseline="30000">
                <a:solidFill>
                  <a:srgbClr val="FFFFFF"/>
                </a:solidFill>
                <a:latin typeface="Arial"/>
                <a:cs typeface="+mn-cs"/>
              </a:rPr>
              <a:t>o</a:t>
            </a:r>
            <a:r>
              <a:rPr lang="en-US" sz="1400">
                <a:solidFill>
                  <a:srgbClr val="FFFFFF"/>
                </a:solidFill>
                <a:latin typeface="Arial"/>
                <a:cs typeface="+mn-cs"/>
              </a:rPr>
              <a:t> Hypothyroid</a:t>
            </a:r>
          </a:p>
        </p:txBody>
      </p:sp>
      <p:sp>
        <p:nvSpPr>
          <p:cNvPr id="9255" name="Line 39"/>
          <p:cNvSpPr>
            <a:spLocks noChangeShapeType="1"/>
          </p:cNvSpPr>
          <p:nvPr/>
        </p:nvSpPr>
        <p:spPr bwMode="auto">
          <a:xfrm>
            <a:off x="3581400" y="41148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hangingPunct="0"/>
            <a:endParaRPr lang="en-GB" sz="1800">
              <a:solidFill>
                <a:srgbClr val="FFFFFF"/>
              </a:solidFill>
              <a:latin typeface="Arial"/>
              <a:cs typeface="+mn-cs"/>
            </a:endParaRPr>
          </a:p>
        </p:txBody>
      </p:sp>
      <p:sp>
        <p:nvSpPr>
          <p:cNvPr id="9256" name="Text Box 40"/>
          <p:cNvSpPr txBox="1">
            <a:spLocks noChangeArrowheads="1"/>
          </p:cNvSpPr>
          <p:nvPr/>
        </p:nvSpPr>
        <p:spPr bwMode="auto">
          <a:xfrm>
            <a:off x="3505200" y="4586288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endParaRPr lang="en-US" sz="1800">
              <a:solidFill>
                <a:srgbClr val="FFFFFF"/>
              </a:solidFill>
              <a:latin typeface="Arial"/>
              <a:cs typeface="+mn-cs"/>
            </a:endParaRPr>
          </a:p>
        </p:txBody>
      </p:sp>
      <p:sp>
        <p:nvSpPr>
          <p:cNvPr id="9257" name="Text Box 41"/>
          <p:cNvSpPr txBox="1">
            <a:spLocks noChangeArrowheads="1"/>
          </p:cNvSpPr>
          <p:nvPr/>
        </p:nvSpPr>
        <p:spPr bwMode="auto">
          <a:xfrm>
            <a:off x="3276600" y="4662488"/>
            <a:ext cx="7302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1800">
                <a:solidFill>
                  <a:srgbClr val="FFFFFF"/>
                </a:solidFill>
                <a:latin typeface="Arial"/>
                <a:cs typeface="+mn-cs"/>
              </a:rPr>
              <a:t>RAIU</a:t>
            </a:r>
          </a:p>
        </p:txBody>
      </p:sp>
      <p:sp>
        <p:nvSpPr>
          <p:cNvPr id="9259" name="Text Box 43"/>
          <p:cNvSpPr txBox="1">
            <a:spLocks noChangeArrowheads="1"/>
          </p:cNvSpPr>
          <p:nvPr/>
        </p:nvSpPr>
        <p:spPr bwMode="auto">
          <a:xfrm>
            <a:off x="2438400" y="4811713"/>
            <a:ext cx="7064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1400">
                <a:solidFill>
                  <a:srgbClr val="FFFFFF"/>
                </a:solidFill>
                <a:latin typeface="Arial"/>
                <a:cs typeface="+mn-cs"/>
              </a:rPr>
              <a:t>diffuse</a:t>
            </a:r>
          </a:p>
        </p:txBody>
      </p:sp>
      <p:sp>
        <p:nvSpPr>
          <p:cNvPr id="9260" name="Line 44"/>
          <p:cNvSpPr>
            <a:spLocks noChangeShapeType="1"/>
          </p:cNvSpPr>
          <p:nvPr/>
        </p:nvSpPr>
        <p:spPr bwMode="auto">
          <a:xfrm flipH="1">
            <a:off x="2286000" y="4953000"/>
            <a:ext cx="1066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hangingPunct="0"/>
            <a:endParaRPr lang="en-GB" sz="1800">
              <a:solidFill>
                <a:srgbClr val="FFFFFF"/>
              </a:solidFill>
              <a:latin typeface="Arial"/>
              <a:cs typeface="+mn-cs"/>
            </a:endParaRPr>
          </a:p>
        </p:txBody>
      </p:sp>
      <p:sp>
        <p:nvSpPr>
          <p:cNvPr id="9261" name="Line 45"/>
          <p:cNvSpPr>
            <a:spLocks noChangeShapeType="1"/>
          </p:cNvSpPr>
          <p:nvPr/>
        </p:nvSpPr>
        <p:spPr bwMode="auto">
          <a:xfrm flipH="1">
            <a:off x="1447800" y="5257800"/>
            <a:ext cx="8382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hangingPunct="0"/>
            <a:endParaRPr lang="en-GB" sz="1800">
              <a:solidFill>
                <a:srgbClr val="FFFFFF"/>
              </a:solidFill>
              <a:latin typeface="Arial"/>
              <a:cs typeface="+mn-cs"/>
            </a:endParaRPr>
          </a:p>
        </p:txBody>
      </p:sp>
      <p:sp>
        <p:nvSpPr>
          <p:cNvPr id="9262" name="Line 46"/>
          <p:cNvSpPr>
            <a:spLocks noChangeShapeType="1"/>
          </p:cNvSpPr>
          <p:nvPr/>
        </p:nvSpPr>
        <p:spPr bwMode="auto">
          <a:xfrm>
            <a:off x="2286000" y="5257800"/>
            <a:ext cx="609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hangingPunct="0"/>
            <a:endParaRPr lang="en-GB" sz="1800">
              <a:solidFill>
                <a:srgbClr val="FFFFFF"/>
              </a:solidFill>
              <a:latin typeface="Arial"/>
              <a:cs typeface="+mn-cs"/>
            </a:endParaRPr>
          </a:p>
        </p:txBody>
      </p:sp>
      <p:sp>
        <p:nvSpPr>
          <p:cNvPr id="9263" name="Text Box 47"/>
          <p:cNvSpPr txBox="1">
            <a:spLocks noChangeArrowheads="1"/>
          </p:cNvSpPr>
          <p:nvPr/>
        </p:nvSpPr>
        <p:spPr bwMode="auto">
          <a:xfrm>
            <a:off x="685800" y="5334000"/>
            <a:ext cx="13065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1400">
                <a:solidFill>
                  <a:srgbClr val="FFFFFF"/>
                </a:solidFill>
                <a:latin typeface="Arial"/>
                <a:cs typeface="+mn-cs"/>
              </a:rPr>
              <a:t>homogeneous</a:t>
            </a:r>
          </a:p>
        </p:txBody>
      </p:sp>
      <p:sp>
        <p:nvSpPr>
          <p:cNvPr id="9265" name="Text Box 49"/>
          <p:cNvSpPr txBox="1">
            <a:spLocks noChangeArrowheads="1"/>
          </p:cNvSpPr>
          <p:nvPr/>
        </p:nvSpPr>
        <p:spPr bwMode="auto">
          <a:xfrm>
            <a:off x="2498725" y="5334000"/>
            <a:ext cx="13652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1400">
                <a:solidFill>
                  <a:srgbClr val="FFFFFF"/>
                </a:solidFill>
                <a:latin typeface="Arial"/>
                <a:cs typeface="+mn-cs"/>
              </a:rPr>
              <a:t>heterogeneous</a:t>
            </a:r>
          </a:p>
        </p:txBody>
      </p:sp>
      <p:sp>
        <p:nvSpPr>
          <p:cNvPr id="9266" name="Text Box 50"/>
          <p:cNvSpPr txBox="1">
            <a:spLocks noChangeArrowheads="1"/>
          </p:cNvSpPr>
          <p:nvPr/>
        </p:nvSpPr>
        <p:spPr bwMode="auto">
          <a:xfrm>
            <a:off x="974725" y="5878513"/>
            <a:ext cx="10620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1400">
                <a:solidFill>
                  <a:srgbClr val="FFFFFF"/>
                </a:solidFill>
                <a:latin typeface="Arial"/>
                <a:cs typeface="+mn-cs"/>
              </a:rPr>
              <a:t>Grave’s Dz</a:t>
            </a:r>
          </a:p>
        </p:txBody>
      </p:sp>
      <p:sp>
        <p:nvSpPr>
          <p:cNvPr id="9267" name="Text Box 51"/>
          <p:cNvSpPr txBox="1">
            <a:spLocks noChangeArrowheads="1"/>
          </p:cNvSpPr>
          <p:nvPr/>
        </p:nvSpPr>
        <p:spPr bwMode="auto">
          <a:xfrm>
            <a:off x="2133600" y="5867400"/>
            <a:ext cx="21145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1400">
                <a:solidFill>
                  <a:srgbClr val="FFFFFF"/>
                </a:solidFill>
                <a:latin typeface="Arial"/>
                <a:cs typeface="+mn-cs"/>
              </a:rPr>
              <a:t>Toxic multinodular goiter</a:t>
            </a:r>
          </a:p>
        </p:txBody>
      </p:sp>
      <p:sp>
        <p:nvSpPr>
          <p:cNvPr id="9268" name="Line 52"/>
          <p:cNvSpPr>
            <a:spLocks noChangeShapeType="1"/>
          </p:cNvSpPr>
          <p:nvPr/>
        </p:nvSpPr>
        <p:spPr bwMode="auto">
          <a:xfrm>
            <a:off x="3886200" y="4953000"/>
            <a:ext cx="8382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hangingPunct="0"/>
            <a:endParaRPr lang="en-GB" sz="1800">
              <a:solidFill>
                <a:srgbClr val="FFFFFF"/>
              </a:solidFill>
              <a:latin typeface="Arial"/>
              <a:cs typeface="+mn-cs"/>
            </a:endParaRPr>
          </a:p>
        </p:txBody>
      </p:sp>
      <p:sp>
        <p:nvSpPr>
          <p:cNvPr id="9269" name="Text Box 53"/>
          <p:cNvSpPr txBox="1">
            <a:spLocks noChangeArrowheads="1"/>
          </p:cNvSpPr>
          <p:nvPr/>
        </p:nvSpPr>
        <p:spPr bwMode="auto">
          <a:xfrm>
            <a:off x="4241800" y="4964113"/>
            <a:ext cx="558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1400">
                <a:solidFill>
                  <a:srgbClr val="FFFFFF"/>
                </a:solidFill>
                <a:latin typeface="Arial"/>
                <a:cs typeface="+mn-cs"/>
              </a:rPr>
              <a:t>focal</a:t>
            </a:r>
          </a:p>
        </p:txBody>
      </p:sp>
      <p:sp>
        <p:nvSpPr>
          <p:cNvPr id="9270" name="Text Box 54"/>
          <p:cNvSpPr txBox="1">
            <a:spLocks noChangeArrowheads="1"/>
          </p:cNvSpPr>
          <p:nvPr/>
        </p:nvSpPr>
        <p:spPr bwMode="auto">
          <a:xfrm>
            <a:off x="4479925" y="5573713"/>
            <a:ext cx="1100138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1400">
                <a:solidFill>
                  <a:srgbClr val="FFFFFF"/>
                </a:solidFill>
                <a:latin typeface="Arial"/>
                <a:cs typeface="+mn-cs"/>
              </a:rPr>
              <a:t>Functioning</a:t>
            </a:r>
          </a:p>
          <a:p>
            <a:pPr eaLnBrk="0" hangingPunct="0"/>
            <a:r>
              <a:rPr lang="en-US" sz="1400">
                <a:solidFill>
                  <a:srgbClr val="FFFFFF"/>
                </a:solidFill>
                <a:latin typeface="Arial"/>
                <a:cs typeface="+mn-cs"/>
              </a:rPr>
              <a:t>Adenoma</a:t>
            </a:r>
          </a:p>
        </p:txBody>
      </p:sp>
      <p:sp>
        <p:nvSpPr>
          <p:cNvPr id="9271" name="Line 55"/>
          <p:cNvSpPr>
            <a:spLocks noChangeShapeType="1"/>
          </p:cNvSpPr>
          <p:nvPr/>
        </p:nvSpPr>
        <p:spPr bwMode="auto">
          <a:xfrm>
            <a:off x="3962400" y="4800600"/>
            <a:ext cx="28194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hangingPunct="0"/>
            <a:endParaRPr lang="en-GB" sz="1800">
              <a:solidFill>
                <a:srgbClr val="FFFFFF"/>
              </a:solidFill>
              <a:latin typeface="Arial"/>
              <a:cs typeface="+mn-cs"/>
            </a:endParaRPr>
          </a:p>
        </p:txBody>
      </p:sp>
      <p:sp>
        <p:nvSpPr>
          <p:cNvPr id="9272" name="Text Box 56"/>
          <p:cNvSpPr txBox="1">
            <a:spLocks noChangeArrowheads="1"/>
          </p:cNvSpPr>
          <p:nvPr/>
        </p:nvSpPr>
        <p:spPr bwMode="auto">
          <a:xfrm>
            <a:off x="5089525" y="4659313"/>
            <a:ext cx="6080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1400">
                <a:solidFill>
                  <a:srgbClr val="FFFFFF"/>
                </a:solidFill>
                <a:latin typeface="Arial"/>
                <a:cs typeface="+mn-cs"/>
              </a:rPr>
              <a:t>None</a:t>
            </a:r>
          </a:p>
        </p:txBody>
      </p:sp>
      <p:sp>
        <p:nvSpPr>
          <p:cNvPr id="9273" name="Text Box 57"/>
          <p:cNvSpPr txBox="1">
            <a:spLocks noChangeArrowheads="1"/>
          </p:cNvSpPr>
          <p:nvPr/>
        </p:nvSpPr>
        <p:spPr bwMode="auto">
          <a:xfrm>
            <a:off x="5943600" y="5116513"/>
            <a:ext cx="18192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1400">
                <a:solidFill>
                  <a:srgbClr val="FFFFFF"/>
                </a:solidFill>
                <a:latin typeface="Arial"/>
                <a:cs typeface="+mn-cs"/>
              </a:rPr>
              <a:t>Serum Thyroglobulin</a:t>
            </a:r>
          </a:p>
        </p:txBody>
      </p:sp>
      <p:sp>
        <p:nvSpPr>
          <p:cNvPr id="9274" name="Line 58"/>
          <p:cNvSpPr>
            <a:spLocks noChangeShapeType="1"/>
          </p:cNvSpPr>
          <p:nvPr/>
        </p:nvSpPr>
        <p:spPr bwMode="auto">
          <a:xfrm flipH="1">
            <a:off x="6019800" y="5410200"/>
            <a:ext cx="7620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hangingPunct="0"/>
            <a:endParaRPr lang="en-GB" sz="1800">
              <a:solidFill>
                <a:srgbClr val="FFFFFF"/>
              </a:solidFill>
              <a:latin typeface="Arial"/>
              <a:cs typeface="+mn-cs"/>
            </a:endParaRPr>
          </a:p>
        </p:txBody>
      </p:sp>
      <p:sp>
        <p:nvSpPr>
          <p:cNvPr id="9275" name="Text Box 59"/>
          <p:cNvSpPr txBox="1">
            <a:spLocks noChangeArrowheads="1"/>
          </p:cNvSpPr>
          <p:nvPr/>
        </p:nvSpPr>
        <p:spPr bwMode="auto">
          <a:xfrm>
            <a:off x="5943600" y="5410200"/>
            <a:ext cx="4508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1400">
                <a:solidFill>
                  <a:srgbClr val="FFFFFF"/>
                </a:solidFill>
                <a:latin typeface="Arial"/>
                <a:cs typeface="+mn-cs"/>
              </a:rPr>
              <a:t>low</a:t>
            </a:r>
          </a:p>
        </p:txBody>
      </p:sp>
      <p:sp>
        <p:nvSpPr>
          <p:cNvPr id="9276" name="Text Box 60"/>
          <p:cNvSpPr txBox="1">
            <a:spLocks noChangeArrowheads="1"/>
          </p:cNvSpPr>
          <p:nvPr/>
        </p:nvSpPr>
        <p:spPr bwMode="auto">
          <a:xfrm>
            <a:off x="5410200" y="5883275"/>
            <a:ext cx="18796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1400">
                <a:solidFill>
                  <a:srgbClr val="FFFFFF"/>
                </a:solidFill>
                <a:latin typeface="Arial"/>
                <a:cs typeface="+mn-cs"/>
              </a:rPr>
              <a:t>Thyrotoxicosis factitia</a:t>
            </a:r>
          </a:p>
          <a:p>
            <a:pPr eaLnBrk="0" hangingPunct="0"/>
            <a:r>
              <a:rPr lang="en-US" sz="1400">
                <a:solidFill>
                  <a:srgbClr val="FFFFFF"/>
                </a:solidFill>
                <a:latin typeface="Arial"/>
                <a:cs typeface="+mn-cs"/>
              </a:rPr>
              <a:t>Iodine load</a:t>
            </a:r>
          </a:p>
        </p:txBody>
      </p:sp>
      <p:sp>
        <p:nvSpPr>
          <p:cNvPr id="9277" name="Line 61"/>
          <p:cNvSpPr>
            <a:spLocks noChangeShapeType="1"/>
          </p:cNvSpPr>
          <p:nvPr/>
        </p:nvSpPr>
        <p:spPr bwMode="auto">
          <a:xfrm>
            <a:off x="7239000" y="5410200"/>
            <a:ext cx="8382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hangingPunct="0"/>
            <a:endParaRPr lang="en-GB" sz="1800">
              <a:solidFill>
                <a:srgbClr val="FFFFFF"/>
              </a:solidFill>
              <a:latin typeface="Arial"/>
              <a:cs typeface="+mn-cs"/>
            </a:endParaRPr>
          </a:p>
        </p:txBody>
      </p:sp>
      <p:sp>
        <p:nvSpPr>
          <p:cNvPr id="9278" name="Text Box 62"/>
          <p:cNvSpPr txBox="1">
            <a:spLocks noChangeArrowheads="1"/>
          </p:cNvSpPr>
          <p:nvPr/>
        </p:nvSpPr>
        <p:spPr bwMode="auto">
          <a:xfrm>
            <a:off x="7604125" y="5410200"/>
            <a:ext cx="5191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1400">
                <a:solidFill>
                  <a:srgbClr val="FFFFFF"/>
                </a:solidFill>
                <a:latin typeface="Arial"/>
                <a:cs typeface="+mn-cs"/>
              </a:rPr>
              <a:t>high</a:t>
            </a:r>
          </a:p>
        </p:txBody>
      </p:sp>
      <p:sp>
        <p:nvSpPr>
          <p:cNvPr id="9279" name="Text Box 63"/>
          <p:cNvSpPr txBox="1">
            <a:spLocks noChangeArrowheads="1"/>
          </p:cNvSpPr>
          <p:nvPr/>
        </p:nvSpPr>
        <p:spPr bwMode="auto">
          <a:xfrm>
            <a:off x="7620000" y="5878513"/>
            <a:ext cx="122872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sz="1400">
                <a:solidFill>
                  <a:srgbClr val="FFFFFF"/>
                </a:solidFill>
                <a:latin typeface="Arial"/>
                <a:cs typeface="+mn-cs"/>
              </a:rPr>
              <a:t>Thyroiditis</a:t>
            </a:r>
          </a:p>
          <a:p>
            <a:pPr eaLnBrk="0" hangingPunct="0"/>
            <a:r>
              <a:rPr lang="en-US" sz="1400">
                <a:solidFill>
                  <a:srgbClr val="FFFFFF"/>
                </a:solidFill>
                <a:latin typeface="Arial"/>
                <a:cs typeface="+mn-cs"/>
              </a:rPr>
              <a:t>Struma ovarii</a:t>
            </a:r>
          </a:p>
        </p:txBody>
      </p:sp>
    </p:spTree>
    <p:extLst>
      <p:ext uri="{BB962C8B-B14F-4D97-AF65-F5344CB8AC3E}">
        <p14:creationId xmlns:p14="http://schemas.microsoft.com/office/powerpoint/2010/main" val="1849893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2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2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9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8" dur="500"/>
                                        <p:tgtEl>
                                          <p:spTgt spid="9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3" dur="2000"/>
                                        <p:tgtEl>
                                          <p:spTgt spid="9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92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92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4" dur="500"/>
                                        <p:tgtEl>
                                          <p:spTgt spid="9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92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92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5" dur="500"/>
                                        <p:tgtEl>
                                          <p:spTgt spid="9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92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92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6" dur="500"/>
                                        <p:tgtEl>
                                          <p:spTgt spid="9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1" dur="500"/>
                                        <p:tgtEl>
                                          <p:spTgt spid="9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 nodeType="clickPar">
                      <p:stCondLst>
                        <p:cond delay="indefinite"/>
                      </p:stCondLst>
                      <p:childTnLst>
                        <p:par>
                          <p:cTn id="9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6" dur="500"/>
                                        <p:tgtEl>
                                          <p:spTgt spid="9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1" dur="2000"/>
                                        <p:tgtEl>
                                          <p:spTgt spid="9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 nodeType="clickPar">
                      <p:stCondLst>
                        <p:cond delay="indefinite"/>
                      </p:stCondLst>
                      <p:childTnLst>
                        <p:par>
                          <p:cTn id="10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6" dur="500"/>
                                        <p:tgtEl>
                                          <p:spTgt spid="9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 nodeType="clickPar">
                      <p:stCondLst>
                        <p:cond delay="indefinite"/>
                      </p:stCondLst>
                      <p:childTnLst>
                        <p:par>
                          <p:cTn id="10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1" dur="2000"/>
                                        <p:tgtEl>
                                          <p:spTgt spid="9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 nodeType="clickPar">
                      <p:stCondLst>
                        <p:cond delay="indefinite"/>
                      </p:stCondLst>
                      <p:childTnLst>
                        <p:par>
                          <p:cTn id="1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6" dur="500"/>
                                        <p:tgtEl>
                                          <p:spTgt spid="9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 nodeType="clickPar">
                      <p:stCondLst>
                        <p:cond delay="indefinite"/>
                      </p:stCondLst>
                      <p:childTnLst>
                        <p:par>
                          <p:cTn id="1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1" dur="500"/>
                                        <p:tgtEl>
                                          <p:spTgt spid="9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 nodeType="clickPar">
                      <p:stCondLst>
                        <p:cond delay="indefinite"/>
                      </p:stCondLst>
                      <p:childTnLst>
                        <p:par>
                          <p:cTn id="1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6" dur="500"/>
                                        <p:tgtEl>
                                          <p:spTgt spid="9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 nodeType="clickPar">
                      <p:stCondLst>
                        <p:cond delay="indefinite"/>
                      </p:stCondLst>
                      <p:childTnLst>
                        <p:par>
                          <p:cTn id="1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1" dur="500"/>
                                        <p:tgtEl>
                                          <p:spTgt spid="9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 nodeType="clickPar">
                      <p:stCondLst>
                        <p:cond delay="indefinite"/>
                      </p:stCondLst>
                      <p:childTnLst>
                        <p:par>
                          <p:cTn id="1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6" dur="500"/>
                                        <p:tgtEl>
                                          <p:spTgt spid="9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 nodeType="clickPar">
                      <p:stCondLst>
                        <p:cond delay="indefinite"/>
                      </p:stCondLst>
                      <p:childTnLst>
                        <p:par>
                          <p:cTn id="1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9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41" dur="2000"/>
                                        <p:tgtEl>
                                          <p:spTgt spid="9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 nodeType="clickPar">
                      <p:stCondLst>
                        <p:cond delay="indefinite"/>
                      </p:stCondLst>
                      <p:childTnLst>
                        <p:par>
                          <p:cTn id="1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6" dur="2000"/>
                                        <p:tgtEl>
                                          <p:spTgt spid="9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 nodeType="clickPar">
                      <p:stCondLst>
                        <p:cond delay="indefinite"/>
                      </p:stCondLst>
                      <p:childTnLst>
                        <p:par>
                          <p:cTn id="1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1" dur="500"/>
                                        <p:tgtEl>
                                          <p:spTgt spid="9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6" grpId="0"/>
      <p:bldP spid="9228" grpId="0"/>
      <p:bldP spid="9235" grpId="0"/>
      <p:bldP spid="9247" grpId="0"/>
      <p:bldP spid="9251" grpId="0"/>
      <p:bldP spid="9254" grpId="0"/>
      <p:bldP spid="9255" grpId="0" animBg="1"/>
      <p:bldP spid="9257" grpId="0"/>
      <p:bldP spid="9259" grpId="0"/>
      <p:bldP spid="9260" grpId="0" animBg="1"/>
      <p:bldP spid="9261" grpId="0" animBg="1"/>
      <p:bldP spid="9262" grpId="0" animBg="1"/>
      <p:bldP spid="9263" grpId="0"/>
      <p:bldP spid="9265" grpId="0"/>
      <p:bldP spid="9266" grpId="0"/>
      <p:bldP spid="9267" grpId="0"/>
      <p:bldP spid="9268" grpId="0" animBg="1"/>
      <p:bldP spid="9269" grpId="0"/>
      <p:bldP spid="9270" grpId="0"/>
      <p:bldP spid="9271" grpId="0" animBg="1"/>
      <p:bldP spid="9272" grpId="0"/>
      <p:bldP spid="9273" grpId="0"/>
      <p:bldP spid="9274" grpId="0" animBg="1"/>
      <p:bldP spid="9275" grpId="0"/>
      <p:bldP spid="9276" grpId="0"/>
      <p:bldP spid="9277" grpId="0" animBg="1"/>
      <p:bldP spid="9278" grpId="0"/>
      <p:bldP spid="927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Introduction</a:t>
            </a:r>
            <a:endParaRPr lang="en-CA" sz="3600"/>
          </a:p>
        </p:txBody>
      </p:sp>
      <p:sp>
        <p:nvSpPr>
          <p:cNvPr id="29699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685800" y="1905000"/>
            <a:ext cx="3810000" cy="4572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>
                <a:latin typeface="Arial" charset="0"/>
              </a:rPr>
              <a:t> </a:t>
            </a:r>
            <a:r>
              <a:rPr lang="en-US">
                <a:latin typeface="Arial" charset="0"/>
              </a:rPr>
              <a:t>Thyroid disorders:</a:t>
            </a:r>
          </a:p>
          <a:p>
            <a:pPr lvl="1">
              <a:lnSpc>
                <a:spcPct val="90000"/>
              </a:lnSpc>
            </a:pPr>
            <a:r>
              <a:rPr lang="en-US" sz="2000">
                <a:latin typeface="Arial" charset="0"/>
              </a:rPr>
              <a:t>Hypothyroidism</a:t>
            </a:r>
          </a:p>
          <a:p>
            <a:pPr lvl="1">
              <a:lnSpc>
                <a:spcPct val="90000"/>
              </a:lnSpc>
            </a:pPr>
            <a:r>
              <a:rPr lang="en-US" sz="2000">
                <a:latin typeface="Arial" charset="0"/>
              </a:rPr>
              <a:t>Hyperthyroidism and thyrotoxicosis</a:t>
            </a:r>
          </a:p>
          <a:p>
            <a:pPr lvl="2">
              <a:lnSpc>
                <a:spcPct val="90000"/>
              </a:lnSpc>
            </a:pPr>
            <a:r>
              <a:rPr lang="en-US" sz="1800">
                <a:latin typeface="Arial" charset="0"/>
              </a:rPr>
              <a:t>Graves’ disease</a:t>
            </a:r>
          </a:p>
          <a:p>
            <a:pPr lvl="2">
              <a:lnSpc>
                <a:spcPct val="90000"/>
              </a:lnSpc>
            </a:pPr>
            <a:r>
              <a:rPr lang="en-US" sz="1800">
                <a:latin typeface="Arial" charset="0"/>
              </a:rPr>
              <a:t>Thyroiditis</a:t>
            </a:r>
          </a:p>
          <a:p>
            <a:pPr lvl="2">
              <a:lnSpc>
                <a:spcPct val="90000"/>
              </a:lnSpc>
            </a:pPr>
            <a:r>
              <a:rPr lang="en-US" sz="1800">
                <a:latin typeface="Arial" charset="0"/>
              </a:rPr>
              <a:t>Toxic adenoma</a:t>
            </a:r>
          </a:p>
          <a:p>
            <a:pPr lvl="2">
              <a:lnSpc>
                <a:spcPct val="90000"/>
              </a:lnSpc>
            </a:pPr>
            <a:r>
              <a:rPr lang="en-US" sz="1800">
                <a:latin typeface="Arial" charset="0"/>
              </a:rPr>
              <a:t>Toxic multinodular goitre</a:t>
            </a:r>
          </a:p>
          <a:p>
            <a:pPr lvl="2">
              <a:lnSpc>
                <a:spcPct val="90000"/>
              </a:lnSpc>
            </a:pPr>
            <a:r>
              <a:rPr lang="en-US" sz="1800">
                <a:latin typeface="Arial" charset="0"/>
              </a:rPr>
              <a:t>Thyrotoxicosis factitia</a:t>
            </a:r>
          </a:p>
          <a:p>
            <a:pPr lvl="2">
              <a:lnSpc>
                <a:spcPct val="90000"/>
              </a:lnSpc>
            </a:pPr>
            <a:r>
              <a:rPr lang="en-US" sz="1800">
                <a:latin typeface="Arial" charset="0"/>
              </a:rPr>
              <a:t>Struma ovarii</a:t>
            </a:r>
          </a:p>
          <a:p>
            <a:pPr lvl="2">
              <a:lnSpc>
                <a:spcPct val="90000"/>
              </a:lnSpc>
            </a:pPr>
            <a:r>
              <a:rPr lang="en-US" sz="1800">
                <a:latin typeface="Arial" charset="0"/>
              </a:rPr>
              <a:t>Hydatidiform mole</a:t>
            </a:r>
          </a:p>
          <a:p>
            <a:pPr lvl="2">
              <a:lnSpc>
                <a:spcPct val="90000"/>
              </a:lnSpc>
            </a:pPr>
            <a:r>
              <a:rPr lang="en-US" sz="1800">
                <a:latin typeface="Arial" charset="0"/>
              </a:rPr>
              <a:t>TSH-secreting pituitary adenoma</a:t>
            </a:r>
          </a:p>
          <a:p>
            <a:pPr lvl="3">
              <a:lnSpc>
                <a:spcPct val="90000"/>
              </a:lnSpc>
            </a:pPr>
            <a:endParaRPr lang="en-CA" sz="1600">
              <a:latin typeface="Arial" charset="0"/>
            </a:endParaRPr>
          </a:p>
        </p:txBody>
      </p:sp>
      <p:sp>
        <p:nvSpPr>
          <p:cNvPr id="29700" name="Rectangle 4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endParaRPr lang="en-US" sz="2400">
              <a:latin typeface="Arial" charset="0"/>
            </a:endParaRPr>
          </a:p>
          <a:p>
            <a:pPr lvl="1">
              <a:lnSpc>
                <a:spcPct val="90000"/>
              </a:lnSpc>
            </a:pPr>
            <a:r>
              <a:rPr lang="en-US" sz="2000">
                <a:latin typeface="Arial" charset="0"/>
              </a:rPr>
              <a:t>Nontoxic goitre</a:t>
            </a:r>
          </a:p>
          <a:p>
            <a:pPr lvl="1">
              <a:lnSpc>
                <a:spcPct val="90000"/>
              </a:lnSpc>
            </a:pPr>
            <a:r>
              <a:rPr lang="en-US" sz="2000">
                <a:latin typeface="Arial" charset="0"/>
              </a:rPr>
              <a:t>Thyroid nodules &amp; thyroid cancer</a:t>
            </a:r>
          </a:p>
          <a:p>
            <a:pPr lvl="2">
              <a:lnSpc>
                <a:spcPct val="90000"/>
              </a:lnSpc>
            </a:pPr>
            <a:r>
              <a:rPr lang="en-US" sz="1800">
                <a:latin typeface="Arial" charset="0"/>
              </a:rPr>
              <a:t>Benign thyroid nodules</a:t>
            </a:r>
          </a:p>
          <a:p>
            <a:pPr lvl="2">
              <a:lnSpc>
                <a:spcPct val="90000"/>
              </a:lnSpc>
            </a:pPr>
            <a:r>
              <a:rPr lang="en-US" sz="1800">
                <a:latin typeface="Arial" charset="0"/>
              </a:rPr>
              <a:t>Thyroid cancer</a:t>
            </a:r>
          </a:p>
          <a:p>
            <a:pPr lvl="3">
              <a:lnSpc>
                <a:spcPct val="90000"/>
              </a:lnSpc>
            </a:pPr>
            <a:r>
              <a:rPr lang="en-US" sz="1600">
                <a:latin typeface="Arial" charset="0"/>
              </a:rPr>
              <a:t>Papillary carcinoma</a:t>
            </a:r>
          </a:p>
          <a:p>
            <a:pPr lvl="3">
              <a:lnSpc>
                <a:spcPct val="90000"/>
              </a:lnSpc>
            </a:pPr>
            <a:r>
              <a:rPr lang="en-US" sz="1600">
                <a:latin typeface="Arial" charset="0"/>
              </a:rPr>
              <a:t>Follicular carcinoma</a:t>
            </a:r>
          </a:p>
          <a:p>
            <a:pPr lvl="3">
              <a:lnSpc>
                <a:spcPct val="90000"/>
              </a:lnSpc>
            </a:pPr>
            <a:r>
              <a:rPr lang="en-US" sz="1600">
                <a:latin typeface="Arial" charset="0"/>
              </a:rPr>
              <a:t>Medullary carcinoma</a:t>
            </a:r>
          </a:p>
          <a:p>
            <a:pPr lvl="3">
              <a:lnSpc>
                <a:spcPct val="90000"/>
              </a:lnSpc>
            </a:pPr>
            <a:r>
              <a:rPr lang="en-US" sz="1600">
                <a:latin typeface="Arial" charset="0"/>
              </a:rPr>
              <a:t>Anaplastic carcinoma</a:t>
            </a:r>
          </a:p>
          <a:p>
            <a:pPr lvl="3">
              <a:lnSpc>
                <a:spcPct val="90000"/>
              </a:lnSpc>
            </a:pPr>
            <a:r>
              <a:rPr lang="en-US" sz="1600">
                <a:latin typeface="Arial" charset="0"/>
              </a:rPr>
              <a:t>Lymphoma</a:t>
            </a:r>
          </a:p>
          <a:p>
            <a:pPr lvl="3">
              <a:lnSpc>
                <a:spcPct val="90000"/>
              </a:lnSpc>
            </a:pPr>
            <a:r>
              <a:rPr lang="en-US" sz="1600">
                <a:latin typeface="Arial" charset="0"/>
              </a:rPr>
              <a:t>Cancer metastatic to the thyroid</a:t>
            </a:r>
          </a:p>
          <a:p>
            <a:pPr lvl="1">
              <a:lnSpc>
                <a:spcPct val="90000"/>
              </a:lnSpc>
              <a:buFontTx/>
              <a:buNone/>
            </a:pPr>
            <a:endParaRPr lang="en-CA" sz="2000">
              <a:latin typeface="Arial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Hypothyroidism</a:t>
            </a:r>
            <a:endParaRPr lang="en-CA" sz="3600"/>
          </a:p>
        </p:txBody>
      </p:sp>
      <p:sp>
        <p:nvSpPr>
          <p:cNvPr id="440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000">
                <a:latin typeface="Arial" charset="0"/>
              </a:rPr>
              <a:t>Etiology:</a:t>
            </a:r>
          </a:p>
          <a:p>
            <a:pPr lvl="1">
              <a:lnSpc>
                <a:spcPct val="90000"/>
              </a:lnSpc>
            </a:pPr>
            <a:r>
              <a:rPr lang="en-US" sz="1800">
                <a:latin typeface="Arial" charset="0"/>
              </a:rPr>
              <a:t>Primary:</a:t>
            </a:r>
          </a:p>
          <a:p>
            <a:pPr lvl="2">
              <a:lnSpc>
                <a:spcPct val="90000"/>
              </a:lnSpc>
            </a:pPr>
            <a:r>
              <a:rPr lang="en-US" sz="1600">
                <a:latin typeface="Arial" charset="0"/>
              </a:rPr>
              <a:t>Hashimoto’s thyroiditis with or without goitre</a:t>
            </a:r>
          </a:p>
          <a:p>
            <a:pPr lvl="2">
              <a:lnSpc>
                <a:spcPct val="90000"/>
              </a:lnSpc>
            </a:pPr>
            <a:r>
              <a:rPr lang="en-US" sz="1600">
                <a:latin typeface="Arial" charset="0"/>
              </a:rPr>
              <a:t>Radioactive iodine therapy for Graves’ disease</a:t>
            </a:r>
          </a:p>
          <a:p>
            <a:pPr lvl="2">
              <a:lnSpc>
                <a:spcPct val="90000"/>
              </a:lnSpc>
            </a:pPr>
            <a:r>
              <a:rPr lang="en-US" sz="1600">
                <a:latin typeface="Arial" charset="0"/>
              </a:rPr>
              <a:t>Subtotal thyroidectomy for Graves’ disease or nodular goitre</a:t>
            </a:r>
          </a:p>
          <a:p>
            <a:pPr lvl="2">
              <a:lnSpc>
                <a:spcPct val="90000"/>
              </a:lnSpc>
            </a:pPr>
            <a:r>
              <a:rPr lang="en-US" sz="1600">
                <a:latin typeface="Arial" charset="0"/>
              </a:rPr>
              <a:t>Excessive iodine intake</a:t>
            </a:r>
          </a:p>
          <a:p>
            <a:pPr lvl="2">
              <a:lnSpc>
                <a:spcPct val="90000"/>
              </a:lnSpc>
            </a:pPr>
            <a:r>
              <a:rPr lang="en-US" sz="1600">
                <a:latin typeface="Arial" charset="0"/>
              </a:rPr>
              <a:t>Subacute thyroiditis</a:t>
            </a:r>
          </a:p>
          <a:p>
            <a:pPr lvl="2">
              <a:lnSpc>
                <a:spcPct val="90000"/>
              </a:lnSpc>
            </a:pPr>
            <a:r>
              <a:rPr lang="en-US" sz="1600">
                <a:latin typeface="Arial" charset="0"/>
              </a:rPr>
              <a:t>Rare causes</a:t>
            </a:r>
          </a:p>
          <a:p>
            <a:pPr lvl="3">
              <a:lnSpc>
                <a:spcPct val="90000"/>
              </a:lnSpc>
            </a:pPr>
            <a:r>
              <a:rPr lang="en-US" sz="1400">
                <a:latin typeface="Arial" charset="0"/>
              </a:rPr>
              <a:t>Iodide deficiency</a:t>
            </a:r>
          </a:p>
          <a:p>
            <a:pPr lvl="3">
              <a:lnSpc>
                <a:spcPct val="90000"/>
              </a:lnSpc>
            </a:pPr>
            <a:r>
              <a:rPr lang="en-US" sz="1400">
                <a:latin typeface="Arial" charset="0"/>
              </a:rPr>
              <a:t>Goitrogens such as lithium; antithyroid drug therapy</a:t>
            </a:r>
          </a:p>
          <a:p>
            <a:pPr lvl="3">
              <a:lnSpc>
                <a:spcPct val="90000"/>
              </a:lnSpc>
            </a:pPr>
            <a:r>
              <a:rPr lang="en-US" sz="1400">
                <a:latin typeface="Arial" charset="0"/>
              </a:rPr>
              <a:t>Inborn errors of thyroid hormone synthesis</a:t>
            </a:r>
          </a:p>
          <a:p>
            <a:pPr lvl="1">
              <a:lnSpc>
                <a:spcPct val="90000"/>
              </a:lnSpc>
            </a:pPr>
            <a:r>
              <a:rPr lang="en-US" sz="1800">
                <a:latin typeface="Arial" charset="0"/>
              </a:rPr>
              <a:t>Secondary: Hypopituitarism</a:t>
            </a:r>
          </a:p>
          <a:p>
            <a:pPr lvl="1">
              <a:lnSpc>
                <a:spcPct val="90000"/>
              </a:lnSpc>
            </a:pPr>
            <a:r>
              <a:rPr lang="en-US" sz="1800">
                <a:latin typeface="Arial" charset="0"/>
              </a:rPr>
              <a:t>Tertiary: Hypothalamic dysfunction (rare)</a:t>
            </a:r>
          </a:p>
          <a:p>
            <a:pPr lvl="1">
              <a:lnSpc>
                <a:spcPct val="90000"/>
              </a:lnSpc>
            </a:pPr>
            <a:r>
              <a:rPr lang="en-US" sz="1800">
                <a:latin typeface="Arial" charset="0"/>
              </a:rPr>
              <a:t>Peripheral resistance to the action of thyroid hormone </a:t>
            </a:r>
            <a:endParaRPr lang="en-CA" sz="1800">
              <a:latin typeface="Arial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Hypothyroidism</a:t>
            </a:r>
            <a:endParaRPr lang="en-CA" sz="3600"/>
          </a:p>
        </p:txBody>
      </p:sp>
      <p:sp>
        <p:nvSpPr>
          <p:cNvPr id="45059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685800" y="1524000"/>
            <a:ext cx="3810000" cy="411480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</a:pPr>
            <a:r>
              <a:rPr lang="en-US" sz="1800" b="1" u="sng">
                <a:latin typeface="Arial" charset="0"/>
              </a:rPr>
              <a:t>Clinical features</a:t>
            </a:r>
          </a:p>
          <a:p>
            <a:pPr lvl="1">
              <a:lnSpc>
                <a:spcPct val="90000"/>
              </a:lnSpc>
            </a:pPr>
            <a:r>
              <a:rPr lang="en-US" sz="1600">
                <a:latin typeface="Arial" charset="0"/>
              </a:rPr>
              <a:t>Cardiovascular signs:</a:t>
            </a:r>
          </a:p>
          <a:p>
            <a:pPr lvl="2">
              <a:lnSpc>
                <a:spcPct val="90000"/>
              </a:lnSpc>
            </a:pPr>
            <a:r>
              <a:rPr lang="en-US" sz="1400">
                <a:latin typeface="Arial" charset="0"/>
              </a:rPr>
              <a:t>Bradycardia</a:t>
            </a:r>
          </a:p>
          <a:p>
            <a:pPr lvl="2">
              <a:lnSpc>
                <a:spcPct val="90000"/>
              </a:lnSpc>
            </a:pPr>
            <a:r>
              <a:rPr lang="en-US" sz="1400">
                <a:latin typeface="Arial" charset="0"/>
              </a:rPr>
              <a:t>Low voltage ECG</a:t>
            </a:r>
          </a:p>
          <a:p>
            <a:pPr lvl="2">
              <a:lnSpc>
                <a:spcPct val="90000"/>
              </a:lnSpc>
            </a:pPr>
            <a:r>
              <a:rPr lang="en-US" sz="1400">
                <a:latin typeface="Arial" charset="0"/>
              </a:rPr>
              <a:t>Pericardial effusion</a:t>
            </a:r>
          </a:p>
          <a:p>
            <a:pPr lvl="2">
              <a:lnSpc>
                <a:spcPct val="90000"/>
              </a:lnSpc>
            </a:pPr>
            <a:r>
              <a:rPr lang="en-US" sz="1400">
                <a:latin typeface="Arial" charset="0"/>
              </a:rPr>
              <a:t>Cardiomegaly</a:t>
            </a:r>
          </a:p>
          <a:p>
            <a:pPr lvl="2">
              <a:lnSpc>
                <a:spcPct val="90000"/>
              </a:lnSpc>
            </a:pPr>
            <a:r>
              <a:rPr lang="en-US" sz="1400">
                <a:latin typeface="Arial" charset="0"/>
              </a:rPr>
              <a:t>Hyperlipidemia</a:t>
            </a:r>
          </a:p>
          <a:p>
            <a:pPr lvl="1">
              <a:lnSpc>
                <a:spcPct val="90000"/>
              </a:lnSpc>
            </a:pPr>
            <a:r>
              <a:rPr lang="en-US" sz="1600">
                <a:latin typeface="Arial" charset="0"/>
              </a:rPr>
              <a:t>Constipation, ascites</a:t>
            </a:r>
          </a:p>
          <a:p>
            <a:pPr lvl="1">
              <a:lnSpc>
                <a:spcPct val="90000"/>
              </a:lnSpc>
            </a:pPr>
            <a:r>
              <a:rPr lang="en-US" sz="1600">
                <a:latin typeface="Arial" charset="0"/>
              </a:rPr>
              <a:t>Weight gain</a:t>
            </a:r>
          </a:p>
          <a:p>
            <a:pPr lvl="1">
              <a:lnSpc>
                <a:spcPct val="90000"/>
              </a:lnSpc>
            </a:pPr>
            <a:r>
              <a:rPr lang="en-US" sz="1600">
                <a:latin typeface="Arial" charset="0"/>
              </a:rPr>
              <a:t>Cold intolerance</a:t>
            </a:r>
          </a:p>
          <a:p>
            <a:pPr lvl="1">
              <a:lnSpc>
                <a:spcPct val="90000"/>
              </a:lnSpc>
            </a:pPr>
            <a:r>
              <a:rPr lang="en-US" sz="1600">
                <a:latin typeface="Arial" charset="0"/>
              </a:rPr>
              <a:t>Rough, dry skin</a:t>
            </a:r>
          </a:p>
          <a:p>
            <a:pPr lvl="1">
              <a:lnSpc>
                <a:spcPct val="90000"/>
              </a:lnSpc>
            </a:pPr>
            <a:r>
              <a:rPr lang="en-US" sz="1600">
                <a:latin typeface="Arial" charset="0"/>
              </a:rPr>
              <a:t>Puffy face and hands</a:t>
            </a:r>
          </a:p>
          <a:p>
            <a:pPr lvl="1">
              <a:lnSpc>
                <a:spcPct val="90000"/>
              </a:lnSpc>
            </a:pPr>
            <a:r>
              <a:rPr lang="en-US" sz="1600">
                <a:latin typeface="Arial" charset="0"/>
              </a:rPr>
              <a:t>Hoarse, husky voice</a:t>
            </a:r>
          </a:p>
          <a:p>
            <a:pPr lvl="1">
              <a:lnSpc>
                <a:spcPct val="90000"/>
              </a:lnSpc>
            </a:pPr>
            <a:r>
              <a:rPr lang="en-US" sz="1600">
                <a:latin typeface="Arial" charset="0"/>
              </a:rPr>
              <a:t>Yellowish color of skin due to reduced conversion of carotene to vitamin A</a:t>
            </a:r>
          </a:p>
          <a:p>
            <a:pPr lvl="1">
              <a:lnSpc>
                <a:spcPct val="90000"/>
              </a:lnSpc>
            </a:pPr>
            <a:r>
              <a:rPr lang="en-US" sz="1600">
                <a:latin typeface="Arial" charset="0"/>
              </a:rPr>
              <a:t>Respiratory failure </a:t>
            </a:r>
          </a:p>
          <a:p>
            <a:pPr lvl="1">
              <a:lnSpc>
                <a:spcPct val="90000"/>
              </a:lnSpc>
            </a:pPr>
            <a:r>
              <a:rPr lang="en-US" sz="1600">
                <a:latin typeface="Arial" charset="0"/>
              </a:rPr>
              <a:t>Menorrhagia, infertility, hyper- prolactinemia</a:t>
            </a:r>
            <a:endParaRPr lang="en-CA" sz="1600">
              <a:latin typeface="Arial" charset="0"/>
            </a:endParaRPr>
          </a:p>
        </p:txBody>
      </p:sp>
      <p:sp>
        <p:nvSpPr>
          <p:cNvPr id="45060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4495800" y="1524000"/>
            <a:ext cx="3810000" cy="381000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</a:pPr>
            <a:endParaRPr lang="en-US" sz="1800">
              <a:latin typeface="Arial" charset="0"/>
            </a:endParaRPr>
          </a:p>
          <a:p>
            <a:pPr lvl="1">
              <a:lnSpc>
                <a:spcPct val="90000"/>
              </a:lnSpc>
            </a:pPr>
            <a:r>
              <a:rPr lang="en-US" sz="1600">
                <a:latin typeface="Arial" charset="0"/>
              </a:rPr>
              <a:t>Renal function:</a:t>
            </a:r>
          </a:p>
          <a:p>
            <a:pPr lvl="2">
              <a:lnSpc>
                <a:spcPct val="90000"/>
              </a:lnSpc>
            </a:pPr>
            <a:r>
              <a:rPr lang="en-US" sz="1400">
                <a:latin typeface="Arial" charset="0"/>
              </a:rPr>
              <a:t>Impaired ability to excrete a water load</a:t>
            </a:r>
          </a:p>
          <a:p>
            <a:pPr lvl="1">
              <a:lnSpc>
                <a:spcPct val="90000"/>
              </a:lnSpc>
            </a:pPr>
            <a:r>
              <a:rPr lang="en-US" sz="1600">
                <a:latin typeface="Arial" charset="0"/>
              </a:rPr>
              <a:t>Anemia:</a:t>
            </a:r>
          </a:p>
          <a:p>
            <a:pPr lvl="2">
              <a:lnSpc>
                <a:spcPct val="90000"/>
              </a:lnSpc>
            </a:pPr>
            <a:r>
              <a:rPr lang="en-US" sz="1400">
                <a:latin typeface="Arial" charset="0"/>
              </a:rPr>
              <a:t>Impaired Hb synthesis</a:t>
            </a:r>
          </a:p>
          <a:p>
            <a:pPr lvl="2">
              <a:lnSpc>
                <a:spcPct val="90000"/>
              </a:lnSpc>
            </a:pPr>
            <a:r>
              <a:rPr lang="en-US" sz="1400">
                <a:latin typeface="Arial" charset="0"/>
              </a:rPr>
              <a:t>Fe deficiency due to:</a:t>
            </a:r>
          </a:p>
          <a:p>
            <a:pPr lvl="3">
              <a:lnSpc>
                <a:spcPct val="90000"/>
              </a:lnSpc>
            </a:pPr>
            <a:r>
              <a:rPr lang="en-US" sz="1200">
                <a:latin typeface="Arial" charset="0"/>
              </a:rPr>
              <a:t>Menorrhagia</a:t>
            </a:r>
          </a:p>
          <a:p>
            <a:pPr lvl="3">
              <a:lnSpc>
                <a:spcPct val="90000"/>
              </a:lnSpc>
            </a:pPr>
            <a:r>
              <a:rPr lang="en-US" sz="1200">
                <a:latin typeface="Arial" charset="0"/>
              </a:rPr>
              <a:t>Reduced intestinal absorption</a:t>
            </a:r>
          </a:p>
          <a:p>
            <a:pPr lvl="2">
              <a:lnSpc>
                <a:spcPct val="90000"/>
              </a:lnSpc>
            </a:pPr>
            <a:r>
              <a:rPr lang="en-US" sz="1400">
                <a:latin typeface="Arial" charset="0"/>
              </a:rPr>
              <a:t>Folate def. due to impaired intestinal absorption</a:t>
            </a:r>
          </a:p>
          <a:p>
            <a:pPr lvl="2">
              <a:lnSpc>
                <a:spcPct val="90000"/>
              </a:lnSpc>
            </a:pPr>
            <a:r>
              <a:rPr lang="en-US" sz="1400">
                <a:latin typeface="Arial" charset="0"/>
              </a:rPr>
              <a:t>Pernicious anemia</a:t>
            </a:r>
          </a:p>
          <a:p>
            <a:pPr lvl="1">
              <a:lnSpc>
                <a:spcPct val="90000"/>
              </a:lnSpc>
            </a:pPr>
            <a:r>
              <a:rPr lang="en-US" sz="1600">
                <a:latin typeface="Arial" charset="0"/>
              </a:rPr>
              <a:t>Neuromuscular system:</a:t>
            </a:r>
          </a:p>
          <a:p>
            <a:pPr lvl="2">
              <a:lnSpc>
                <a:spcPct val="90000"/>
              </a:lnSpc>
            </a:pPr>
            <a:r>
              <a:rPr lang="en-US" sz="1400">
                <a:latin typeface="Arial" charset="0"/>
              </a:rPr>
              <a:t>Muscle cramps, myotonia</a:t>
            </a:r>
          </a:p>
          <a:p>
            <a:pPr lvl="2">
              <a:lnSpc>
                <a:spcPct val="90000"/>
              </a:lnSpc>
            </a:pPr>
            <a:r>
              <a:rPr lang="en-US" sz="1400">
                <a:latin typeface="Arial" charset="0"/>
              </a:rPr>
              <a:t>Slow reflexes</a:t>
            </a:r>
          </a:p>
          <a:p>
            <a:pPr lvl="2">
              <a:lnSpc>
                <a:spcPct val="90000"/>
              </a:lnSpc>
            </a:pPr>
            <a:r>
              <a:rPr lang="en-US" sz="1400">
                <a:latin typeface="Arial" charset="0"/>
              </a:rPr>
              <a:t>Carpal tunnel syndrome</a:t>
            </a:r>
          </a:p>
          <a:p>
            <a:pPr lvl="1">
              <a:lnSpc>
                <a:spcPct val="90000"/>
              </a:lnSpc>
            </a:pPr>
            <a:r>
              <a:rPr lang="en-US" sz="1600">
                <a:latin typeface="Arial" charset="0"/>
              </a:rPr>
              <a:t>CNS symptoms:</a:t>
            </a:r>
          </a:p>
          <a:p>
            <a:pPr lvl="2">
              <a:lnSpc>
                <a:spcPct val="90000"/>
              </a:lnSpc>
            </a:pPr>
            <a:r>
              <a:rPr lang="en-US" sz="1400">
                <a:latin typeface="Arial" charset="0"/>
              </a:rPr>
              <a:t>Fatigue, lethargy, depression</a:t>
            </a:r>
          </a:p>
          <a:p>
            <a:pPr lvl="2">
              <a:lnSpc>
                <a:spcPct val="90000"/>
              </a:lnSpc>
            </a:pPr>
            <a:r>
              <a:rPr lang="en-US" sz="1400">
                <a:latin typeface="Arial" charset="0"/>
              </a:rPr>
              <a:t>Inability to concentrate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Hypothyroidism</a:t>
            </a:r>
            <a:endParaRPr lang="en-CA" sz="3600"/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000" b="1" u="sng">
                <a:latin typeface="Arial" charset="0"/>
              </a:rPr>
              <a:t>Diagnosis:</a:t>
            </a:r>
          </a:p>
          <a:p>
            <a:pPr lvl="1">
              <a:lnSpc>
                <a:spcPct val="90000"/>
              </a:lnSpc>
            </a:pPr>
            <a:r>
              <a:rPr lang="en-US" sz="1800">
                <a:latin typeface="Arial" charset="0"/>
              </a:rPr>
              <a:t>A </a:t>
            </a:r>
            <a:r>
              <a:rPr lang="en-US" sz="1800">
                <a:latin typeface="Wingdings 3" pitchFamily="18" charset="2"/>
              </a:rPr>
              <a:t>i</a:t>
            </a:r>
            <a:r>
              <a:rPr lang="en-US" sz="1800">
                <a:latin typeface="Arial" charset="0"/>
              </a:rPr>
              <a:t>FT4 and </a:t>
            </a:r>
            <a:r>
              <a:rPr lang="en-US" sz="1800">
                <a:latin typeface="Wingdings 3" pitchFamily="18" charset="2"/>
              </a:rPr>
              <a:t>h</a:t>
            </a:r>
            <a:r>
              <a:rPr lang="en-US" sz="1800">
                <a:latin typeface="Arial" charset="0"/>
              </a:rPr>
              <a:t>TSH is diagnostic of primary hypothyroidism</a:t>
            </a:r>
          </a:p>
          <a:p>
            <a:pPr lvl="1">
              <a:lnSpc>
                <a:spcPct val="90000"/>
              </a:lnSpc>
            </a:pPr>
            <a:r>
              <a:rPr lang="en-US" sz="1800">
                <a:latin typeface="Arial" charset="0"/>
              </a:rPr>
              <a:t>Serum T3 levels are variable (maybe in normal range)</a:t>
            </a:r>
          </a:p>
          <a:p>
            <a:pPr lvl="1">
              <a:lnSpc>
                <a:spcPct val="90000"/>
              </a:lnSpc>
            </a:pPr>
            <a:r>
              <a:rPr lang="en-US" sz="1800">
                <a:latin typeface="Arial" charset="0"/>
              </a:rPr>
              <a:t>+ve test for thyroid autoantibodies (Tg Ab &amp; TPO Ab) PLUS an enlarged thyroid gland suggest Hashimoto’s thyroiditis </a:t>
            </a:r>
          </a:p>
          <a:p>
            <a:pPr lvl="1">
              <a:lnSpc>
                <a:spcPct val="90000"/>
              </a:lnSpc>
            </a:pPr>
            <a:r>
              <a:rPr lang="en-US" sz="1800">
                <a:latin typeface="Arial" charset="0"/>
              </a:rPr>
              <a:t>With pituitary myxedema FT4 will be </a:t>
            </a:r>
            <a:r>
              <a:rPr lang="en-US" sz="1800">
                <a:latin typeface="Wingdings 3" pitchFamily="18" charset="2"/>
              </a:rPr>
              <a:t>i</a:t>
            </a:r>
            <a:r>
              <a:rPr lang="en-US" sz="1800">
                <a:latin typeface="Arial" charset="0"/>
              </a:rPr>
              <a:t> but serum TSH will be inappropriately normal or low</a:t>
            </a:r>
          </a:p>
          <a:p>
            <a:pPr lvl="1">
              <a:lnSpc>
                <a:spcPct val="90000"/>
              </a:lnSpc>
            </a:pPr>
            <a:r>
              <a:rPr lang="en-US" sz="1800">
                <a:latin typeface="Arial" charset="0"/>
              </a:rPr>
              <a:t>TRH test may be done to differentiate pituitary from hypothalamic disease. Absence of TSH response to TRH indicates pituitary deficiency</a:t>
            </a:r>
          </a:p>
          <a:p>
            <a:pPr lvl="1">
              <a:lnSpc>
                <a:spcPct val="90000"/>
              </a:lnSpc>
            </a:pPr>
            <a:r>
              <a:rPr lang="en-US" sz="1800">
                <a:latin typeface="Arial" charset="0"/>
              </a:rPr>
              <a:t>MRI of brain is indicated if pituitary or hypothalamic disease is suspected. Need to look for other pituitary deficiencies.</a:t>
            </a:r>
          </a:p>
          <a:p>
            <a:pPr lvl="1">
              <a:lnSpc>
                <a:spcPct val="90000"/>
              </a:lnSpc>
            </a:pPr>
            <a:r>
              <a:rPr lang="en-US" sz="1800">
                <a:latin typeface="Arial" charset="0"/>
              </a:rPr>
              <a:t>If TSH is </a:t>
            </a:r>
            <a:r>
              <a:rPr lang="en-US" sz="1800">
                <a:latin typeface="Wingdings 3" pitchFamily="18" charset="2"/>
              </a:rPr>
              <a:t>h</a:t>
            </a:r>
            <a:r>
              <a:rPr lang="en-US" sz="1800">
                <a:latin typeface="Arial" charset="0"/>
              </a:rPr>
              <a:t> &amp; FT4 &amp; FT3 are normal we call this condition </a:t>
            </a:r>
            <a:r>
              <a:rPr lang="en-US" sz="1800" b="1">
                <a:latin typeface="Arial" charset="0"/>
              </a:rPr>
              <a:t>subclinical hypothyroidism</a:t>
            </a:r>
          </a:p>
          <a:p>
            <a:pPr lvl="1">
              <a:lnSpc>
                <a:spcPct val="90000"/>
              </a:lnSpc>
            </a:pPr>
            <a:endParaRPr lang="en-CA" sz="1800">
              <a:latin typeface="Arial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Hashimoto</a:t>
            </a:r>
            <a:r>
              <a:rPr lang="en-US" sz="3600">
                <a:latin typeface="Times New Roman"/>
              </a:rPr>
              <a:t>’</a:t>
            </a:r>
            <a:r>
              <a:rPr lang="en-US" sz="3600"/>
              <a:t>s Thyroiditis</a:t>
            </a:r>
            <a:endParaRPr lang="en-CA" sz="3600"/>
          </a:p>
        </p:txBody>
      </p:sp>
      <p:sp>
        <p:nvSpPr>
          <p:cNvPr id="5837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000">
                <a:latin typeface="Arial" charset="0"/>
              </a:rPr>
              <a:t>Hashimoto’s thyroiditis is a commom cause of hypothyroidism and goitre especially in children and young adults.</a:t>
            </a:r>
          </a:p>
          <a:p>
            <a:r>
              <a:rPr lang="en-US" sz="2000">
                <a:latin typeface="Arial" charset="0"/>
              </a:rPr>
              <a:t>It is an autoimmune disease that involves heavy infiltration of lymphocytes that totally destroys normal thyroidal architecture</a:t>
            </a:r>
          </a:p>
          <a:p>
            <a:r>
              <a:rPr lang="en-US" sz="2000">
                <a:latin typeface="Arial" charset="0"/>
              </a:rPr>
              <a:t>Three different autoantibodies are present: Tg Ab, TPO Ab, and TSH-R Ab (block)</a:t>
            </a:r>
          </a:p>
          <a:p>
            <a:r>
              <a:rPr lang="en-US" sz="2000">
                <a:latin typeface="Arial" charset="0"/>
              </a:rPr>
              <a:t>It is familial and may be associated with other autoimmune diseases such as pernicious anemia, adrenocortical insufficiency, idiopathic hypoparathyroidism, and vitiligo.</a:t>
            </a:r>
          </a:p>
          <a:p>
            <a:r>
              <a:rPr lang="en-US" sz="2000" b="1">
                <a:latin typeface="Arial" charset="0"/>
              </a:rPr>
              <a:t>Shmidt’s syndrome </a:t>
            </a:r>
            <a:r>
              <a:rPr lang="en-US" sz="2000">
                <a:latin typeface="Arial" charset="0"/>
              </a:rPr>
              <a:t>consists of Hashimoto’s thyroiditis, adrenal insufficiency, hypoparathyroidism, DM, ovarian failure, and (rarely) candidal infections.</a:t>
            </a:r>
            <a:endParaRPr lang="en-US" sz="2000" b="1">
              <a:latin typeface="Arial" charset="0"/>
            </a:endParaRPr>
          </a:p>
          <a:p>
            <a:endParaRPr lang="en-CA" sz="2000">
              <a:latin typeface="Arial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05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Hashimoto</a:t>
            </a:r>
            <a:r>
              <a:rPr lang="en-US" sz="3600">
                <a:latin typeface="Times New Roman"/>
              </a:rPr>
              <a:t>’</a:t>
            </a:r>
            <a:r>
              <a:rPr lang="en-US" sz="3600"/>
              <a:t>s Thyroiditis</a:t>
            </a:r>
            <a:endParaRPr lang="en-CA" sz="3600"/>
          </a:p>
        </p:txBody>
      </p:sp>
      <p:sp>
        <p:nvSpPr>
          <p:cNvPr id="59395" name="Rectangle 2051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1800" b="1">
                <a:latin typeface="Arial" charset="0"/>
              </a:rPr>
              <a:t>Symptoms &amp; Signs: </a:t>
            </a:r>
          </a:p>
          <a:p>
            <a:pPr lvl="1">
              <a:lnSpc>
                <a:spcPct val="90000"/>
              </a:lnSpc>
            </a:pPr>
            <a:r>
              <a:rPr lang="en-US" sz="1600">
                <a:latin typeface="Arial" charset="0"/>
              </a:rPr>
              <a:t>Usually presents with goitre in a patient who is euthyroid or has mild hypothyroidism</a:t>
            </a:r>
          </a:p>
          <a:p>
            <a:pPr lvl="1">
              <a:lnSpc>
                <a:spcPct val="90000"/>
              </a:lnSpc>
            </a:pPr>
            <a:r>
              <a:rPr lang="en-US" sz="1600">
                <a:latin typeface="Arial" charset="0"/>
              </a:rPr>
              <a:t>Sex distribution: four females to one male</a:t>
            </a:r>
          </a:p>
          <a:p>
            <a:pPr lvl="1">
              <a:lnSpc>
                <a:spcPct val="90000"/>
              </a:lnSpc>
            </a:pPr>
            <a:r>
              <a:rPr lang="en-US" sz="1600">
                <a:latin typeface="Arial" charset="0"/>
              </a:rPr>
              <a:t>The process is painless</a:t>
            </a:r>
          </a:p>
          <a:p>
            <a:pPr lvl="1">
              <a:lnSpc>
                <a:spcPct val="90000"/>
              </a:lnSpc>
            </a:pPr>
            <a:r>
              <a:rPr lang="en-US" sz="1600">
                <a:latin typeface="Arial" charset="0"/>
              </a:rPr>
              <a:t>Older patients may present with severe hypothyroidism with only a small, firm atrophic thyroid gland</a:t>
            </a:r>
          </a:p>
          <a:p>
            <a:pPr lvl="1">
              <a:lnSpc>
                <a:spcPct val="90000"/>
              </a:lnSpc>
            </a:pPr>
            <a:r>
              <a:rPr lang="en-US" sz="1600">
                <a:latin typeface="Arial" charset="0"/>
              </a:rPr>
              <a:t>Transient symptoms of thyrotoxicosis can occur during periods of hashitoxicosis (spontaneously resolving hyperthyroidism)</a:t>
            </a:r>
          </a:p>
          <a:p>
            <a:pPr>
              <a:lnSpc>
                <a:spcPct val="90000"/>
              </a:lnSpc>
            </a:pPr>
            <a:r>
              <a:rPr lang="en-US" sz="1800" b="1">
                <a:latin typeface="Arial" charset="0"/>
              </a:rPr>
              <a:t>Lab:</a:t>
            </a:r>
          </a:p>
          <a:p>
            <a:pPr lvl="1">
              <a:lnSpc>
                <a:spcPct val="90000"/>
              </a:lnSpc>
            </a:pPr>
            <a:r>
              <a:rPr lang="en-US" sz="1600">
                <a:latin typeface="Arial" charset="0"/>
              </a:rPr>
              <a:t>Normal or low thyroid hormone levels, and if low, TSH is elevated</a:t>
            </a:r>
          </a:p>
          <a:p>
            <a:pPr lvl="1">
              <a:lnSpc>
                <a:spcPct val="90000"/>
              </a:lnSpc>
            </a:pPr>
            <a:r>
              <a:rPr lang="en-US" sz="1600">
                <a:latin typeface="Arial" charset="0"/>
              </a:rPr>
              <a:t>High Tg Ab and/or TPO Ab titres</a:t>
            </a:r>
          </a:p>
          <a:p>
            <a:pPr lvl="1">
              <a:lnSpc>
                <a:spcPct val="90000"/>
              </a:lnSpc>
            </a:pPr>
            <a:r>
              <a:rPr lang="en-US" sz="1600">
                <a:latin typeface="Arial" charset="0"/>
              </a:rPr>
              <a:t>FNA bx reveals a large infiltration of lymphocytes PLUS Hurthle cells</a:t>
            </a:r>
          </a:p>
          <a:p>
            <a:pPr>
              <a:lnSpc>
                <a:spcPct val="90000"/>
              </a:lnSpc>
            </a:pPr>
            <a:r>
              <a:rPr lang="en-US" sz="1800" b="1">
                <a:latin typeface="Arial" charset="0"/>
              </a:rPr>
              <a:t> Complications: </a:t>
            </a:r>
          </a:p>
          <a:p>
            <a:pPr lvl="1">
              <a:lnSpc>
                <a:spcPct val="90000"/>
              </a:lnSpc>
            </a:pPr>
            <a:r>
              <a:rPr lang="en-US" sz="1600">
                <a:latin typeface="Arial" charset="0"/>
              </a:rPr>
              <a:t>Permanent hypothyroidism (occurs in 10-15% of young pts)</a:t>
            </a:r>
          </a:p>
          <a:p>
            <a:pPr lvl="1">
              <a:lnSpc>
                <a:spcPct val="90000"/>
              </a:lnSpc>
            </a:pPr>
            <a:r>
              <a:rPr lang="en-US" sz="1600">
                <a:latin typeface="Arial" charset="0"/>
              </a:rPr>
              <a:t>Rarely, thyroid lymphoma</a:t>
            </a:r>
          </a:p>
          <a:p>
            <a:pPr lvl="1">
              <a:lnSpc>
                <a:spcPct val="90000"/>
              </a:lnSpc>
            </a:pPr>
            <a:endParaRPr lang="en-CA" sz="1600" b="1">
              <a:latin typeface="Arial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D:\t-hypo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838200"/>
            <a:ext cx="6172200" cy="5146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D:\t-hash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914400"/>
            <a:ext cx="4635500" cy="4948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05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Management of Hypothyroidism</a:t>
            </a:r>
          </a:p>
        </p:txBody>
      </p:sp>
      <p:sp>
        <p:nvSpPr>
          <p:cNvPr id="72707" name="Rectangle 2051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000">
                <a:latin typeface="Arial" charset="0"/>
              </a:rPr>
              <a:t>Start patient on L-thyroxine 0.05-0.1mg PO OD. L-thyroxine treats the hypothyroidism and leads to regression of goitre.</a:t>
            </a:r>
          </a:p>
          <a:p>
            <a:pPr>
              <a:lnSpc>
                <a:spcPct val="90000"/>
              </a:lnSpc>
            </a:pPr>
            <a:r>
              <a:rPr lang="en-US" sz="2000">
                <a:latin typeface="Arial" charset="0"/>
              </a:rPr>
              <a:t>If patient is elderly or has IHD start 0.025mg PO OD.</a:t>
            </a:r>
          </a:p>
          <a:p>
            <a:pPr>
              <a:lnSpc>
                <a:spcPct val="90000"/>
              </a:lnSpc>
            </a:pPr>
            <a:r>
              <a:rPr lang="en-US" sz="2000">
                <a:latin typeface="Arial" charset="0"/>
              </a:rPr>
              <a:t>Check TSH level after 4-6 weeks to adjust the dose of L-thyroxine.</a:t>
            </a:r>
          </a:p>
          <a:p>
            <a:pPr>
              <a:lnSpc>
                <a:spcPct val="90000"/>
              </a:lnSpc>
            </a:pPr>
            <a:r>
              <a:rPr lang="en-US" sz="2000">
                <a:latin typeface="Arial" charset="0"/>
              </a:rPr>
              <a:t>In case of secondary hypothyroidism monitor FT4 instead of TSH.</a:t>
            </a:r>
          </a:p>
          <a:p>
            <a:pPr>
              <a:lnSpc>
                <a:spcPct val="90000"/>
              </a:lnSpc>
            </a:pPr>
            <a:r>
              <a:rPr lang="en-US" sz="2000">
                <a:latin typeface="Arial" charset="0"/>
              </a:rPr>
              <a:t>Hypothyroidism during pregnancy:</a:t>
            </a:r>
          </a:p>
          <a:p>
            <a:pPr lvl="1">
              <a:lnSpc>
                <a:spcPct val="90000"/>
              </a:lnSpc>
            </a:pPr>
            <a:r>
              <a:rPr lang="en-US" sz="1800">
                <a:latin typeface="Arial" charset="0"/>
              </a:rPr>
              <a:t>Check TFT every month. L-thyroxine dose requirement tends to go up as the pregnancy progresses.</a:t>
            </a:r>
          </a:p>
          <a:p>
            <a:pPr>
              <a:lnSpc>
                <a:spcPct val="90000"/>
              </a:lnSpc>
            </a:pPr>
            <a:r>
              <a:rPr lang="en-US" sz="2000">
                <a:latin typeface="Arial" charset="0"/>
              </a:rPr>
              <a:t>If patient has concommitant hyperprolactinemia and hypercholesterolemia, treat if not normalized after adequate thyroid replacement.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Myxedema Coma</a:t>
            </a:r>
            <a:endParaRPr lang="en-CA" sz="3600"/>
          </a:p>
        </p:txBody>
      </p:sp>
      <p:sp>
        <p:nvSpPr>
          <p:cNvPr id="46083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64820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sz="1800">
                <a:latin typeface="Arial" charset="0"/>
              </a:rPr>
              <a:t>Medical emergency, end stage of untreated hypothyroidism</a:t>
            </a:r>
          </a:p>
          <a:p>
            <a:pPr>
              <a:lnSpc>
                <a:spcPct val="90000"/>
              </a:lnSpc>
            </a:pPr>
            <a:r>
              <a:rPr lang="en-US" sz="1800">
                <a:latin typeface="Arial" charset="0"/>
              </a:rPr>
              <a:t>Characterized by progressive weakness, stupor, hypothermia, hypoventilation, hypoglycemia, hyponatremia, shock, and death</a:t>
            </a:r>
          </a:p>
          <a:p>
            <a:pPr>
              <a:lnSpc>
                <a:spcPct val="90000"/>
              </a:lnSpc>
            </a:pPr>
            <a:r>
              <a:rPr lang="en-US" sz="1800">
                <a:latin typeface="Arial" charset="0"/>
              </a:rPr>
              <a:t>The patient (or a family member) may recall previous thyroid disease, radioiodine therapy, or thyroidectomy</a:t>
            </a:r>
          </a:p>
          <a:p>
            <a:pPr>
              <a:lnSpc>
                <a:spcPct val="90000"/>
              </a:lnSpc>
            </a:pPr>
            <a:r>
              <a:rPr lang="en-US" sz="1800">
                <a:latin typeface="Arial" charset="0"/>
              </a:rPr>
              <a:t>Hx is of gradual onset of lethargy progressing to stupor or coma. A hx of amenorrhea or impotence with </a:t>
            </a:r>
            <a:r>
              <a:rPr lang="en-US" sz="1800" i="1">
                <a:latin typeface="Arial" charset="0"/>
              </a:rPr>
              <a:t>pituitary </a:t>
            </a:r>
            <a:r>
              <a:rPr lang="en-US" sz="1800">
                <a:latin typeface="Arial" charset="0"/>
              </a:rPr>
              <a:t>myxedema</a:t>
            </a:r>
          </a:p>
          <a:p>
            <a:pPr>
              <a:lnSpc>
                <a:spcPct val="90000"/>
              </a:lnSpc>
            </a:pPr>
            <a:r>
              <a:rPr lang="en-US" sz="1800">
                <a:latin typeface="Arial" charset="0"/>
              </a:rPr>
              <a:t>PE reveals </a:t>
            </a:r>
            <a:r>
              <a:rPr lang="en-US" sz="1800">
                <a:latin typeface="Wingdings 3" pitchFamily="18" charset="2"/>
              </a:rPr>
              <a:t>i</a:t>
            </a:r>
            <a:r>
              <a:rPr lang="en-US" sz="1800">
                <a:latin typeface="Arial" charset="0"/>
              </a:rPr>
              <a:t>HR and marked hypothermia (as low as 24C)</a:t>
            </a:r>
          </a:p>
          <a:p>
            <a:pPr>
              <a:lnSpc>
                <a:spcPct val="90000"/>
              </a:lnSpc>
            </a:pPr>
            <a:r>
              <a:rPr lang="en-US" sz="1800">
                <a:latin typeface="Arial" charset="0"/>
              </a:rPr>
              <a:t>The pt is usually an obese elderly woman with yellowish skin, a hoarse voice, a large tongue, thin hair, puffy eyes, ileus, and slow reflexes. An anterior neck scar may be present. Scanty pubic or axillary hair with </a:t>
            </a:r>
            <a:r>
              <a:rPr lang="en-US" sz="1800" i="1">
                <a:latin typeface="Arial" charset="0"/>
              </a:rPr>
              <a:t>pituitary </a:t>
            </a:r>
            <a:r>
              <a:rPr lang="en-US" sz="1800">
                <a:latin typeface="Arial" charset="0"/>
              </a:rPr>
              <a:t>myxedema</a:t>
            </a:r>
          </a:p>
          <a:p>
            <a:pPr>
              <a:lnSpc>
                <a:spcPct val="90000"/>
              </a:lnSpc>
            </a:pPr>
            <a:r>
              <a:rPr lang="en-US" sz="1800">
                <a:latin typeface="Arial" charset="0"/>
              </a:rPr>
              <a:t>Lab: low FT4, TSH high, normal, or low, cholesterol high or N, serum Na low</a:t>
            </a:r>
          </a:p>
          <a:p>
            <a:pPr>
              <a:lnSpc>
                <a:spcPct val="90000"/>
              </a:lnSpc>
            </a:pPr>
            <a:r>
              <a:rPr lang="en-US" sz="1800">
                <a:latin typeface="Arial" charset="0"/>
              </a:rPr>
              <a:t>ECG: bradycardia and low voltage</a:t>
            </a:r>
          </a:p>
          <a:p>
            <a:pPr>
              <a:lnSpc>
                <a:spcPct val="90000"/>
              </a:lnSpc>
            </a:pPr>
            <a:r>
              <a:rPr lang="en-US" sz="1800">
                <a:latin typeface="Arial" charset="0"/>
              </a:rPr>
              <a:t>May be ppt by HF, pneumonia, excessive fluid administration, narcotics</a:t>
            </a:r>
            <a:endParaRPr lang="en-CA" sz="1800">
              <a:latin typeface="Arial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Management of Myxedema Coma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981200"/>
            <a:ext cx="7772400" cy="4419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000">
                <a:latin typeface="Arial" charset="0"/>
                <a:cs typeface="Arial" charset="0"/>
              </a:rPr>
              <a:t>Initiate therapy if presumptive clinical diagnosis after TSH, FT3 F</a:t>
            </a:r>
            <a:r>
              <a:rPr lang="en-US" sz="2000">
                <a:latin typeface="Arial" charset="0"/>
              </a:rPr>
              <a:t>T4 drawn. Also draw serum cortisol, ACTH, glucose. </a:t>
            </a:r>
          </a:p>
          <a:p>
            <a:pPr>
              <a:lnSpc>
                <a:spcPct val="90000"/>
              </a:lnSpc>
            </a:pPr>
            <a:r>
              <a:rPr lang="en-US" sz="2000">
                <a:latin typeface="Arial" charset="0"/>
                <a:cs typeface="Arial" charset="0"/>
              </a:rPr>
              <a:t>General measures: </a:t>
            </a:r>
          </a:p>
          <a:p>
            <a:pPr lvl="1">
              <a:lnSpc>
                <a:spcPct val="90000"/>
              </a:lnSpc>
            </a:pPr>
            <a:r>
              <a:rPr lang="en-US" sz="1800" i="1">
                <a:latin typeface="Arial" charset="0"/>
                <a:cs typeface="Arial" charset="0"/>
              </a:rPr>
              <a:t>Patient should be in ICU setting </a:t>
            </a:r>
          </a:p>
          <a:p>
            <a:pPr lvl="1">
              <a:lnSpc>
                <a:spcPct val="90000"/>
              </a:lnSpc>
            </a:pPr>
            <a:r>
              <a:rPr lang="en-US" sz="1800">
                <a:latin typeface="Arial" charset="0"/>
                <a:cs typeface="Arial" charset="0"/>
              </a:rPr>
              <a:t>Support ventilation as respiratory failure is the major cause of death in   myxedema coma </a:t>
            </a:r>
          </a:p>
          <a:p>
            <a:pPr lvl="1">
              <a:lnSpc>
                <a:spcPct val="90000"/>
              </a:lnSpc>
            </a:pPr>
            <a:r>
              <a:rPr lang="en-US" sz="1800">
                <a:latin typeface="Arial" charset="0"/>
                <a:cs typeface="Arial" charset="0"/>
              </a:rPr>
              <a:t>monitors ABG`s</a:t>
            </a:r>
          </a:p>
          <a:p>
            <a:pPr lvl="1">
              <a:lnSpc>
                <a:spcPct val="90000"/>
              </a:lnSpc>
            </a:pPr>
            <a:r>
              <a:rPr lang="en-US" sz="1800">
                <a:latin typeface="Arial" charset="0"/>
                <a:cs typeface="Arial" charset="0"/>
              </a:rPr>
              <a:t>support blood pressure; hypotension may respond poorly to pressor agents until thyroid hormone is replaced </a:t>
            </a:r>
          </a:p>
          <a:p>
            <a:pPr lvl="1">
              <a:lnSpc>
                <a:spcPct val="90000"/>
              </a:lnSpc>
            </a:pPr>
            <a:r>
              <a:rPr lang="en-US" sz="1800">
                <a:latin typeface="Arial" charset="0"/>
                <a:cs typeface="Arial" charset="0"/>
              </a:rPr>
              <a:t>hypothermia will respond to thyroxin therapy ; in interim use passive</a:t>
            </a:r>
            <a:r>
              <a:rPr lang="en-US" sz="1800" b="1">
                <a:latin typeface="Arial" charset="0"/>
              </a:rPr>
              <a:t> </a:t>
            </a:r>
            <a:r>
              <a:rPr lang="en-US" sz="1800">
                <a:latin typeface="Arial" charset="0"/>
                <a:cs typeface="Arial" charset="0"/>
              </a:rPr>
              <a:t>warming only </a:t>
            </a:r>
          </a:p>
          <a:p>
            <a:pPr lvl="1">
              <a:lnSpc>
                <a:spcPct val="90000"/>
              </a:lnSpc>
            </a:pPr>
            <a:r>
              <a:rPr lang="en-US" sz="1800">
                <a:latin typeface="Arial" charset="0"/>
                <a:cs typeface="Arial" charset="0"/>
              </a:rPr>
              <a:t>hyponatremia will also be corrected by thyroxine therapy in majority of cases </a:t>
            </a:r>
          </a:p>
          <a:p>
            <a:pPr lvl="1">
              <a:lnSpc>
                <a:spcPct val="90000"/>
              </a:lnSpc>
            </a:pPr>
            <a:r>
              <a:rPr lang="en-US" sz="1800">
                <a:latin typeface="Arial" charset="0"/>
                <a:cs typeface="Arial" charset="0"/>
              </a:rPr>
              <a:t>hypoglycemia requires IV glucose </a:t>
            </a:r>
          </a:p>
          <a:p>
            <a:pPr lvl="1">
              <a:lnSpc>
                <a:spcPct val="90000"/>
              </a:lnSpc>
            </a:pPr>
            <a:r>
              <a:rPr lang="en-US" sz="1800">
                <a:latin typeface="Arial" charset="0"/>
                <a:cs typeface="Arial" charset="0"/>
              </a:rPr>
              <a:t>avoid fluid overload</a:t>
            </a:r>
            <a:endParaRPr lang="en-US" sz="1800">
              <a:latin typeface="Arial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Management of Myxedema Coma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000">
                <a:latin typeface="Arial" charset="0"/>
                <a:cs typeface="Arial" charset="0"/>
              </a:rPr>
              <a:t>Specific measure:</a:t>
            </a:r>
          </a:p>
          <a:p>
            <a:pPr lvl="1"/>
            <a:r>
              <a:rPr lang="en-US" sz="1800">
                <a:latin typeface="Arial" charset="0"/>
                <a:cs typeface="Arial" charset="0"/>
              </a:rPr>
              <a:t>L-thyroxine 0.2-0.5 mg IV bolus, followed by 0.1 mg IV OD until oral therapy is tolerated  </a:t>
            </a:r>
            <a:endParaRPr lang="en-US" sz="1800" b="1">
              <a:latin typeface="Arial" charset="0"/>
            </a:endParaRPr>
          </a:p>
          <a:p>
            <a:pPr lvl="1"/>
            <a:r>
              <a:rPr lang="en-US" sz="1800">
                <a:latin typeface="Arial" charset="0"/>
                <a:cs typeface="Arial" charset="0"/>
              </a:rPr>
              <a:t>Results in clinical response in hours </a:t>
            </a:r>
          </a:p>
          <a:p>
            <a:r>
              <a:rPr lang="en-US" sz="2000">
                <a:latin typeface="Arial" charset="0"/>
                <a:cs typeface="Arial" charset="0"/>
              </a:rPr>
              <a:t>Adrenal insufficiency may be precipitated by administration of thyroid hormone therefore hydrocortisone 100 mg IV q 8h is usually given until the results of the initial plasma cortisol is known.</a:t>
            </a:r>
            <a:endParaRPr lang="en-US" sz="2000" b="1">
              <a:latin typeface="Arial" charset="0"/>
            </a:endParaRPr>
          </a:p>
          <a:p>
            <a:r>
              <a:rPr lang="en-US" sz="2000">
                <a:latin typeface="Arial" charset="0"/>
              </a:rPr>
              <a:t>Identify and treat the underlying precipitant cause</a:t>
            </a:r>
            <a:r>
              <a:rPr lang="en-US" sz="2000" b="1">
                <a:latin typeface="Arial" charset="0"/>
              </a:rPr>
              <a:t> </a:t>
            </a:r>
            <a:endParaRPr lang="en-US" sz="2000">
              <a:latin typeface="Arial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Graves</a:t>
            </a:r>
            <a:r>
              <a:rPr lang="en-US" sz="3600">
                <a:latin typeface="Times New Roman"/>
              </a:rPr>
              <a:t>’</a:t>
            </a:r>
            <a:r>
              <a:rPr lang="en-US" sz="3600"/>
              <a:t> Disease</a:t>
            </a:r>
            <a:endParaRPr lang="en-CA" sz="3600"/>
          </a:p>
        </p:txBody>
      </p:sp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>
                <a:latin typeface="Arial" charset="0"/>
              </a:rPr>
              <a:t>Most common form of thyrotoxicosis</a:t>
            </a:r>
          </a:p>
          <a:p>
            <a:pPr>
              <a:lnSpc>
                <a:spcPct val="90000"/>
              </a:lnSpc>
            </a:pPr>
            <a:r>
              <a:rPr lang="en-US" sz="2400">
                <a:latin typeface="Arial" charset="0"/>
              </a:rPr>
              <a:t>May occur at any age but mostly from 20-40</a:t>
            </a:r>
          </a:p>
          <a:p>
            <a:pPr>
              <a:lnSpc>
                <a:spcPct val="90000"/>
              </a:lnSpc>
            </a:pPr>
            <a:r>
              <a:rPr lang="en-US" sz="2400">
                <a:latin typeface="Arial" charset="0"/>
              </a:rPr>
              <a:t>5 times more common in females than in males</a:t>
            </a:r>
          </a:p>
          <a:p>
            <a:pPr>
              <a:lnSpc>
                <a:spcPct val="90000"/>
              </a:lnSpc>
            </a:pPr>
            <a:r>
              <a:rPr lang="en-US" sz="2400">
                <a:latin typeface="Arial" charset="0"/>
              </a:rPr>
              <a:t>Syndrome consists of one or more of the following:</a:t>
            </a:r>
          </a:p>
          <a:p>
            <a:pPr lvl="1">
              <a:lnSpc>
                <a:spcPct val="90000"/>
              </a:lnSpc>
            </a:pPr>
            <a:r>
              <a:rPr lang="en-US" sz="2000">
                <a:latin typeface="Arial" charset="0"/>
              </a:rPr>
              <a:t>Thyrotoxicosis</a:t>
            </a:r>
          </a:p>
          <a:p>
            <a:pPr lvl="1">
              <a:lnSpc>
                <a:spcPct val="90000"/>
              </a:lnSpc>
            </a:pPr>
            <a:r>
              <a:rPr lang="en-US" sz="2000">
                <a:latin typeface="Arial" charset="0"/>
              </a:rPr>
              <a:t>Goitre</a:t>
            </a:r>
          </a:p>
          <a:p>
            <a:pPr lvl="1">
              <a:lnSpc>
                <a:spcPct val="90000"/>
              </a:lnSpc>
            </a:pPr>
            <a:r>
              <a:rPr lang="en-US" sz="2000">
                <a:latin typeface="Arial" charset="0"/>
              </a:rPr>
              <a:t>Opthalmopathy (exopthalmos) and</a:t>
            </a:r>
          </a:p>
          <a:p>
            <a:pPr lvl="1">
              <a:lnSpc>
                <a:spcPct val="90000"/>
              </a:lnSpc>
            </a:pPr>
            <a:r>
              <a:rPr lang="en-US" sz="2000">
                <a:latin typeface="Arial" charset="0"/>
              </a:rPr>
              <a:t>Dermopathy (pretibial myxedema)</a:t>
            </a:r>
          </a:p>
          <a:p>
            <a:pPr>
              <a:lnSpc>
                <a:spcPct val="90000"/>
              </a:lnSpc>
            </a:pPr>
            <a:r>
              <a:rPr lang="en-US" sz="2400">
                <a:latin typeface="Arial" charset="0"/>
              </a:rPr>
              <a:t>It is an autoimmune disease of unknown cause</a:t>
            </a:r>
          </a:p>
          <a:p>
            <a:pPr>
              <a:lnSpc>
                <a:spcPct val="90000"/>
              </a:lnSpc>
            </a:pPr>
            <a:r>
              <a:rPr lang="en-US" sz="2400">
                <a:latin typeface="Arial" charset="0"/>
              </a:rPr>
              <a:t>15% of pts with Graves’ have a close relative with the same disorder</a:t>
            </a:r>
          </a:p>
          <a:p>
            <a:pPr lvl="1">
              <a:lnSpc>
                <a:spcPct val="90000"/>
              </a:lnSpc>
            </a:pPr>
            <a:endParaRPr lang="en-CA" sz="2000">
              <a:latin typeface="Arial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Graves</a:t>
            </a:r>
            <a:r>
              <a:rPr lang="en-US" sz="3600">
                <a:latin typeface="Times New Roman"/>
              </a:rPr>
              <a:t>’</a:t>
            </a:r>
            <a:r>
              <a:rPr lang="en-US" sz="3600"/>
              <a:t> Disease</a:t>
            </a:r>
            <a:endParaRPr lang="en-CA" sz="3600"/>
          </a:p>
        </p:txBody>
      </p:sp>
      <p:sp>
        <p:nvSpPr>
          <p:cNvPr id="481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000">
                <a:latin typeface="Arial" charset="0"/>
              </a:rPr>
              <a:t>Pathogenesis:</a:t>
            </a:r>
          </a:p>
          <a:p>
            <a:pPr lvl="1">
              <a:lnSpc>
                <a:spcPct val="90000"/>
              </a:lnSpc>
            </a:pPr>
            <a:r>
              <a:rPr lang="en-US" sz="1800">
                <a:latin typeface="Arial" charset="0"/>
              </a:rPr>
              <a:t>T lymphocytes become sensitized to Ag within the thyroid gland and stimulate B lymphocytes to synthesize Ab to these Ag</a:t>
            </a:r>
          </a:p>
          <a:p>
            <a:pPr lvl="1">
              <a:lnSpc>
                <a:spcPct val="90000"/>
              </a:lnSpc>
            </a:pPr>
            <a:r>
              <a:rPr lang="en-US" sz="1800">
                <a:latin typeface="Arial" charset="0"/>
              </a:rPr>
              <a:t>One such Ab is the TSH-R Ab(stim), which stimulates thyroid cell growth and function</a:t>
            </a:r>
          </a:p>
          <a:p>
            <a:pPr lvl="1">
              <a:lnSpc>
                <a:spcPct val="90000"/>
              </a:lnSpc>
            </a:pPr>
            <a:r>
              <a:rPr lang="en-US" sz="1800">
                <a:latin typeface="Arial" charset="0"/>
              </a:rPr>
              <a:t>Graves’ may be ppt by pregnancy, iodide excess, viral or bacterial infections, lithium therapy, glucocorticoid withdrawal</a:t>
            </a:r>
          </a:p>
          <a:p>
            <a:pPr lvl="1">
              <a:lnSpc>
                <a:spcPct val="90000"/>
              </a:lnSpc>
            </a:pPr>
            <a:r>
              <a:rPr lang="en-US" sz="1800">
                <a:latin typeface="Arial" charset="0"/>
              </a:rPr>
              <a:t>The opthalmopathy and dermopathy associated with Graves’ may involve lymphocyte cytokine stimulation of fibroblasts in these locations causing an inflammatory response that leads to edema, lymphocytic infiltration, and glycosaminoglycans deposition</a:t>
            </a:r>
          </a:p>
          <a:p>
            <a:pPr lvl="1">
              <a:lnSpc>
                <a:spcPct val="90000"/>
              </a:lnSpc>
            </a:pPr>
            <a:r>
              <a:rPr lang="en-US" sz="1800">
                <a:latin typeface="Arial" charset="0"/>
              </a:rPr>
              <a:t>The tachycardia, tremor, sweating, lid lag, and stare in Graves’ is due to hyperreactivity to catecholamines and not due to increased levels of circulating catecholamines</a:t>
            </a:r>
            <a:endParaRPr lang="en-CA" sz="2000">
              <a:latin typeface="Arial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Graves</a:t>
            </a:r>
            <a:r>
              <a:rPr lang="en-US" sz="3600">
                <a:latin typeface="Times New Roman"/>
              </a:rPr>
              <a:t>’</a:t>
            </a:r>
            <a:r>
              <a:rPr lang="en-US" sz="3600"/>
              <a:t> Disease</a:t>
            </a:r>
            <a:endParaRPr lang="en-CA" sz="3600"/>
          </a:p>
        </p:txBody>
      </p:sp>
      <p:sp>
        <p:nvSpPr>
          <p:cNvPr id="491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1" u="sng">
                <a:latin typeface="Arial" charset="0"/>
              </a:rPr>
              <a:t>Clinical features:</a:t>
            </a:r>
          </a:p>
          <a:p>
            <a:pPr lvl="1"/>
            <a:r>
              <a:rPr lang="en-US" sz="2000">
                <a:latin typeface="Arial" charset="0"/>
              </a:rPr>
              <a:t>I Eye features: Classes 0-6, mnemonic “NO SPECS”</a:t>
            </a:r>
          </a:p>
          <a:p>
            <a:pPr lvl="2"/>
            <a:r>
              <a:rPr lang="en-US" sz="1800">
                <a:latin typeface="Arial" charset="0"/>
              </a:rPr>
              <a:t>Class 0: </a:t>
            </a:r>
            <a:r>
              <a:rPr lang="en-US" sz="1800" b="1" i="1">
                <a:latin typeface="Arial" charset="0"/>
              </a:rPr>
              <a:t>N</a:t>
            </a:r>
            <a:r>
              <a:rPr lang="en-US" sz="1800">
                <a:latin typeface="Arial" charset="0"/>
              </a:rPr>
              <a:t>o signs or symptoms</a:t>
            </a:r>
          </a:p>
          <a:p>
            <a:pPr lvl="2"/>
            <a:r>
              <a:rPr lang="en-US" sz="1800">
                <a:latin typeface="Arial" charset="0"/>
              </a:rPr>
              <a:t>Class 1: </a:t>
            </a:r>
            <a:r>
              <a:rPr lang="en-US" sz="1800" b="1" i="1">
                <a:latin typeface="Arial" charset="0"/>
              </a:rPr>
              <a:t>O</a:t>
            </a:r>
            <a:r>
              <a:rPr lang="en-US" sz="1800">
                <a:latin typeface="Arial" charset="0"/>
              </a:rPr>
              <a:t>nly signs (lid retraction, stare, lid lag), no symptoms</a:t>
            </a:r>
          </a:p>
          <a:p>
            <a:pPr lvl="2"/>
            <a:r>
              <a:rPr lang="en-US" sz="1800">
                <a:latin typeface="Arial" charset="0"/>
              </a:rPr>
              <a:t>Class 2: </a:t>
            </a:r>
            <a:r>
              <a:rPr lang="en-US" sz="1800" b="1" i="1">
                <a:latin typeface="Arial" charset="0"/>
              </a:rPr>
              <a:t>S</a:t>
            </a:r>
            <a:r>
              <a:rPr lang="en-US" sz="1800">
                <a:latin typeface="Arial" charset="0"/>
              </a:rPr>
              <a:t>oft tissue involvement (periorbital edema, congestion</a:t>
            </a:r>
          </a:p>
          <a:p>
            <a:pPr lvl="2">
              <a:buFont typeface="Wingdings" pitchFamily="2" charset="2"/>
              <a:buNone/>
            </a:pPr>
            <a:r>
              <a:rPr lang="en-US" sz="1800">
                <a:latin typeface="Arial" charset="0"/>
              </a:rPr>
              <a:t>                  or redness of the conjunctiva, and chemosis)</a:t>
            </a:r>
          </a:p>
          <a:p>
            <a:pPr lvl="2"/>
            <a:r>
              <a:rPr lang="en-US" sz="1800">
                <a:latin typeface="Arial" charset="0"/>
              </a:rPr>
              <a:t>Class 3: </a:t>
            </a:r>
            <a:r>
              <a:rPr lang="en-US" sz="1800" b="1" i="1">
                <a:latin typeface="Arial" charset="0"/>
              </a:rPr>
              <a:t>P</a:t>
            </a:r>
            <a:r>
              <a:rPr lang="en-US" sz="1800">
                <a:latin typeface="Arial" charset="0"/>
              </a:rPr>
              <a:t>roptosis (measured with Hertel exopthalmometer)</a:t>
            </a:r>
          </a:p>
          <a:p>
            <a:pPr lvl="2"/>
            <a:r>
              <a:rPr lang="en-US" sz="1800">
                <a:latin typeface="Arial" charset="0"/>
              </a:rPr>
              <a:t>Class 4: </a:t>
            </a:r>
            <a:r>
              <a:rPr lang="en-US" sz="1800" b="1" i="1">
                <a:latin typeface="Arial" charset="0"/>
              </a:rPr>
              <a:t>E</a:t>
            </a:r>
            <a:r>
              <a:rPr lang="en-US" sz="1800">
                <a:latin typeface="Arial" charset="0"/>
              </a:rPr>
              <a:t>xtraocular muscle involvement</a:t>
            </a:r>
          </a:p>
          <a:p>
            <a:pPr lvl="2"/>
            <a:r>
              <a:rPr lang="en-US" sz="1800">
                <a:latin typeface="Arial" charset="0"/>
              </a:rPr>
              <a:t>Class 5: </a:t>
            </a:r>
            <a:r>
              <a:rPr lang="en-US" sz="1800" b="1" i="1">
                <a:latin typeface="Arial" charset="0"/>
              </a:rPr>
              <a:t>C</a:t>
            </a:r>
            <a:r>
              <a:rPr lang="en-US" sz="1800">
                <a:latin typeface="Arial" charset="0"/>
              </a:rPr>
              <a:t>orneal involvement</a:t>
            </a:r>
          </a:p>
          <a:p>
            <a:pPr lvl="2"/>
            <a:r>
              <a:rPr lang="en-US" sz="1800">
                <a:latin typeface="Arial" charset="0"/>
              </a:rPr>
              <a:t>Class 6: </a:t>
            </a:r>
            <a:r>
              <a:rPr lang="en-US" sz="1800" b="1" i="1">
                <a:latin typeface="Arial" charset="0"/>
              </a:rPr>
              <a:t>S</a:t>
            </a:r>
            <a:r>
              <a:rPr lang="en-US" sz="1800">
                <a:latin typeface="Arial" charset="0"/>
              </a:rPr>
              <a:t>ight loss (optic nerve involvement)</a:t>
            </a:r>
            <a:endParaRPr lang="en-US" sz="1800" i="1">
              <a:latin typeface="Arial" charset="0"/>
            </a:endParaRPr>
          </a:p>
          <a:p>
            <a:pPr lvl="1"/>
            <a:endParaRPr lang="en-CA" sz="2000">
              <a:latin typeface="Arial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Graves</a:t>
            </a:r>
            <a:r>
              <a:rPr lang="en-US" sz="3600">
                <a:latin typeface="Times New Roman"/>
              </a:rPr>
              <a:t>’</a:t>
            </a:r>
            <a:r>
              <a:rPr lang="en-US" sz="3600"/>
              <a:t> Disease</a:t>
            </a:r>
            <a:endParaRPr lang="en-CA" sz="3600"/>
          </a:p>
        </p:txBody>
      </p:sp>
      <p:sp>
        <p:nvSpPr>
          <p:cNvPr id="5222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1" u="sng">
                <a:latin typeface="Arial" charset="0"/>
              </a:rPr>
              <a:t>Clinical features:</a:t>
            </a:r>
          </a:p>
          <a:p>
            <a:pPr lvl="1"/>
            <a:r>
              <a:rPr lang="en-US" sz="2000">
                <a:latin typeface="Arial" charset="0"/>
              </a:rPr>
              <a:t>II Goitre:</a:t>
            </a:r>
          </a:p>
          <a:p>
            <a:pPr lvl="2"/>
            <a:r>
              <a:rPr lang="en-US" sz="1800">
                <a:latin typeface="Arial" charset="0"/>
              </a:rPr>
              <a:t>Diffuse enlargement of thyroid</a:t>
            </a:r>
          </a:p>
          <a:p>
            <a:pPr lvl="2"/>
            <a:r>
              <a:rPr lang="en-US" sz="1800">
                <a:latin typeface="Arial" charset="0"/>
              </a:rPr>
              <a:t>Bruit may be present</a:t>
            </a:r>
          </a:p>
          <a:p>
            <a:pPr lvl="1"/>
            <a:r>
              <a:rPr lang="en-US" sz="2000">
                <a:latin typeface="Arial" charset="0"/>
              </a:rPr>
              <a:t>III Thyroid dermopathy (pretibial myxedema):</a:t>
            </a:r>
          </a:p>
          <a:p>
            <a:pPr lvl="2"/>
            <a:r>
              <a:rPr lang="en-US" sz="1800">
                <a:latin typeface="Arial" charset="0"/>
              </a:rPr>
              <a:t>Thickening of the skin especially over the lower tibia</a:t>
            </a:r>
          </a:p>
          <a:p>
            <a:pPr lvl="2"/>
            <a:r>
              <a:rPr lang="en-US" sz="1800">
                <a:latin typeface="Arial" charset="0"/>
              </a:rPr>
              <a:t>The dermopathy may involve the entire leg and may extend onto the feet</a:t>
            </a:r>
          </a:p>
          <a:p>
            <a:pPr lvl="2"/>
            <a:r>
              <a:rPr lang="en-US" sz="1800">
                <a:latin typeface="Arial" charset="0"/>
              </a:rPr>
              <a:t>Skin cannot be picked up between the fingers</a:t>
            </a:r>
          </a:p>
          <a:p>
            <a:pPr lvl="2"/>
            <a:r>
              <a:rPr lang="en-US" sz="1800">
                <a:latin typeface="Arial" charset="0"/>
              </a:rPr>
              <a:t>Rare, occurs in 2-3% of patients</a:t>
            </a:r>
          </a:p>
          <a:p>
            <a:pPr lvl="2"/>
            <a:r>
              <a:rPr lang="en-US" sz="1800">
                <a:latin typeface="Arial" charset="0"/>
              </a:rPr>
              <a:t>Usually associated with opthalmopathy and very </a:t>
            </a:r>
            <a:r>
              <a:rPr lang="en-US" sz="1800">
                <a:latin typeface="Wingdings 3" pitchFamily="18" charset="2"/>
              </a:rPr>
              <a:t>h</a:t>
            </a:r>
            <a:r>
              <a:rPr lang="en-US" sz="1800">
                <a:latin typeface="Arial" charset="0"/>
              </a:rPr>
              <a:t>TSH-R Ab</a:t>
            </a:r>
          </a:p>
          <a:p>
            <a:pPr lvl="2"/>
            <a:endParaRPr lang="en-US" sz="1800">
              <a:latin typeface="Arial" charset="0"/>
            </a:endParaRPr>
          </a:p>
          <a:p>
            <a:pPr lvl="1"/>
            <a:endParaRPr lang="en-US" sz="2000">
              <a:latin typeface="Arial" charset="0"/>
            </a:endParaRPr>
          </a:p>
          <a:p>
            <a:pPr lvl="2"/>
            <a:endParaRPr lang="en-CA" sz="1800">
              <a:latin typeface="Arial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Graves</a:t>
            </a:r>
            <a:r>
              <a:rPr lang="en-US" sz="3600">
                <a:latin typeface="Times New Roman"/>
              </a:rPr>
              <a:t>’</a:t>
            </a:r>
            <a:r>
              <a:rPr lang="en-US" sz="3600"/>
              <a:t> Disease</a:t>
            </a:r>
            <a:endParaRPr lang="en-CA" sz="3600"/>
          </a:p>
        </p:txBody>
      </p:sp>
      <p:sp>
        <p:nvSpPr>
          <p:cNvPr id="55299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685800" y="1981200"/>
            <a:ext cx="3810000" cy="4419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000" b="1" u="sng">
                <a:latin typeface="Arial" charset="0"/>
              </a:rPr>
              <a:t>Clinical features:</a:t>
            </a:r>
          </a:p>
          <a:p>
            <a:pPr lvl="1">
              <a:lnSpc>
                <a:spcPct val="90000"/>
              </a:lnSpc>
            </a:pPr>
            <a:r>
              <a:rPr lang="en-US" sz="1800">
                <a:latin typeface="Arial" charset="0"/>
              </a:rPr>
              <a:t>IV Heat intolerance</a:t>
            </a:r>
          </a:p>
          <a:p>
            <a:pPr lvl="1">
              <a:lnSpc>
                <a:spcPct val="90000"/>
              </a:lnSpc>
            </a:pPr>
            <a:r>
              <a:rPr lang="en-US" sz="1800">
                <a:latin typeface="Arial" charset="0"/>
              </a:rPr>
              <a:t>V Cardiovascular:</a:t>
            </a:r>
          </a:p>
          <a:p>
            <a:pPr lvl="2">
              <a:lnSpc>
                <a:spcPct val="90000"/>
              </a:lnSpc>
            </a:pPr>
            <a:r>
              <a:rPr lang="en-US" sz="1600">
                <a:latin typeface="Arial" charset="0"/>
              </a:rPr>
              <a:t>Palpitation, Atrial fibrillation</a:t>
            </a:r>
          </a:p>
          <a:p>
            <a:pPr lvl="2">
              <a:lnSpc>
                <a:spcPct val="90000"/>
              </a:lnSpc>
            </a:pPr>
            <a:r>
              <a:rPr lang="en-US" sz="1600">
                <a:latin typeface="Arial" charset="0"/>
              </a:rPr>
              <a:t>CHF, dyspnea, angina</a:t>
            </a:r>
          </a:p>
          <a:p>
            <a:pPr lvl="1">
              <a:lnSpc>
                <a:spcPct val="90000"/>
              </a:lnSpc>
            </a:pPr>
            <a:r>
              <a:rPr lang="en-US" sz="1800">
                <a:latin typeface="Arial" charset="0"/>
              </a:rPr>
              <a:t>VI Gastrointestinal:</a:t>
            </a:r>
          </a:p>
          <a:p>
            <a:pPr lvl="2">
              <a:lnSpc>
                <a:spcPct val="90000"/>
              </a:lnSpc>
            </a:pPr>
            <a:r>
              <a:rPr lang="en-US" sz="1600">
                <a:latin typeface="Arial" charset="0"/>
              </a:rPr>
              <a:t>Weight loss, </a:t>
            </a:r>
            <a:r>
              <a:rPr lang="en-US" sz="1600">
                <a:latin typeface="Wingdings 3" pitchFamily="18" charset="2"/>
              </a:rPr>
              <a:t>h</a:t>
            </a:r>
            <a:r>
              <a:rPr lang="en-US" sz="1600">
                <a:latin typeface="Arial" charset="0"/>
              </a:rPr>
              <a:t>appetite</a:t>
            </a:r>
          </a:p>
          <a:p>
            <a:pPr lvl="2">
              <a:lnSpc>
                <a:spcPct val="90000"/>
              </a:lnSpc>
            </a:pPr>
            <a:r>
              <a:rPr lang="en-US" sz="1600">
                <a:latin typeface="Arial" charset="0"/>
              </a:rPr>
              <a:t>Diarrhea</a:t>
            </a:r>
          </a:p>
          <a:p>
            <a:pPr lvl="1">
              <a:lnSpc>
                <a:spcPct val="90000"/>
              </a:lnSpc>
            </a:pPr>
            <a:r>
              <a:rPr lang="en-US" sz="1800">
                <a:latin typeface="Arial" charset="0"/>
              </a:rPr>
              <a:t>VII Reproductive:</a:t>
            </a:r>
          </a:p>
          <a:p>
            <a:pPr lvl="2">
              <a:lnSpc>
                <a:spcPct val="90000"/>
              </a:lnSpc>
            </a:pPr>
            <a:r>
              <a:rPr lang="en-US" sz="1600">
                <a:latin typeface="Arial" charset="0"/>
              </a:rPr>
              <a:t>amenorrhea, oligo- menorrhea, infertility</a:t>
            </a:r>
          </a:p>
          <a:p>
            <a:pPr lvl="2">
              <a:lnSpc>
                <a:spcPct val="90000"/>
              </a:lnSpc>
            </a:pPr>
            <a:r>
              <a:rPr lang="en-US" sz="1600">
                <a:latin typeface="Arial" charset="0"/>
              </a:rPr>
              <a:t>Gynecomastia</a:t>
            </a:r>
          </a:p>
          <a:p>
            <a:pPr lvl="1">
              <a:lnSpc>
                <a:spcPct val="90000"/>
              </a:lnSpc>
            </a:pPr>
            <a:r>
              <a:rPr lang="en-US" sz="1800">
                <a:latin typeface="Arial" charset="0"/>
              </a:rPr>
              <a:t>VIII Bone:</a:t>
            </a:r>
          </a:p>
          <a:p>
            <a:pPr lvl="2">
              <a:lnSpc>
                <a:spcPct val="90000"/>
              </a:lnSpc>
            </a:pPr>
            <a:r>
              <a:rPr lang="en-US" sz="1600">
                <a:latin typeface="Arial" charset="0"/>
              </a:rPr>
              <a:t>Osteoporosis</a:t>
            </a:r>
          </a:p>
          <a:p>
            <a:pPr lvl="2">
              <a:lnSpc>
                <a:spcPct val="90000"/>
              </a:lnSpc>
            </a:pPr>
            <a:r>
              <a:rPr lang="en-US" sz="1600">
                <a:latin typeface="Arial" charset="0"/>
              </a:rPr>
              <a:t>Thyroid acropachy</a:t>
            </a:r>
            <a:endParaRPr lang="en-CA" sz="1600">
              <a:latin typeface="Arial" charset="0"/>
            </a:endParaRPr>
          </a:p>
        </p:txBody>
      </p:sp>
      <p:sp>
        <p:nvSpPr>
          <p:cNvPr id="55300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4648200" y="1981200"/>
            <a:ext cx="3810000" cy="4876800"/>
          </a:xfrm>
        </p:spPr>
        <p:txBody>
          <a:bodyPr/>
          <a:lstStyle/>
          <a:p>
            <a:endParaRPr lang="en-US" sz="2000"/>
          </a:p>
          <a:p>
            <a:pPr lvl="1"/>
            <a:r>
              <a:rPr lang="en-US" sz="1800">
                <a:latin typeface="Arial" charset="0"/>
              </a:rPr>
              <a:t>IX Neuromuscular:</a:t>
            </a:r>
          </a:p>
          <a:p>
            <a:pPr lvl="2"/>
            <a:r>
              <a:rPr lang="en-US" sz="1600">
                <a:latin typeface="Arial" charset="0"/>
              </a:rPr>
              <a:t>Nervousness, tremor</a:t>
            </a:r>
          </a:p>
          <a:p>
            <a:pPr lvl="2"/>
            <a:r>
              <a:rPr lang="en-US" sz="1600">
                <a:latin typeface="Arial" charset="0"/>
              </a:rPr>
              <a:t>Emotional lability</a:t>
            </a:r>
          </a:p>
          <a:p>
            <a:pPr lvl="2"/>
            <a:r>
              <a:rPr lang="en-US" sz="1600">
                <a:latin typeface="Arial" charset="0"/>
              </a:rPr>
              <a:t>Proximal myopathy</a:t>
            </a:r>
          </a:p>
          <a:p>
            <a:pPr lvl="2"/>
            <a:r>
              <a:rPr lang="en-US" sz="1600">
                <a:latin typeface="Arial" charset="0"/>
              </a:rPr>
              <a:t>Myasthenia gravis</a:t>
            </a:r>
          </a:p>
          <a:p>
            <a:pPr lvl="2"/>
            <a:r>
              <a:rPr lang="en-US" sz="1600">
                <a:latin typeface="Arial" charset="0"/>
              </a:rPr>
              <a:t>Hyper-reflexia, clonus</a:t>
            </a:r>
          </a:p>
          <a:p>
            <a:pPr lvl="2"/>
            <a:r>
              <a:rPr lang="en-US" sz="1600">
                <a:latin typeface="Arial" charset="0"/>
              </a:rPr>
              <a:t>Periodic hypokalemic paralysis</a:t>
            </a:r>
          </a:p>
          <a:p>
            <a:pPr lvl="1"/>
            <a:r>
              <a:rPr lang="en-US" sz="1800">
                <a:latin typeface="Arial" charset="0"/>
              </a:rPr>
              <a:t>X Skin:</a:t>
            </a:r>
          </a:p>
          <a:p>
            <a:pPr lvl="2"/>
            <a:r>
              <a:rPr lang="en-US" sz="1600">
                <a:latin typeface="Arial" charset="0"/>
              </a:rPr>
              <a:t>Pruritus</a:t>
            </a:r>
          </a:p>
          <a:p>
            <a:pPr lvl="2"/>
            <a:r>
              <a:rPr lang="en-US" sz="1600">
                <a:latin typeface="Arial" charset="0"/>
              </a:rPr>
              <a:t>Onycholysis</a:t>
            </a:r>
          </a:p>
          <a:p>
            <a:pPr lvl="2"/>
            <a:r>
              <a:rPr lang="en-US" sz="1600">
                <a:latin typeface="Arial" charset="0"/>
              </a:rPr>
              <a:t>Vitiligo, hair thinning</a:t>
            </a:r>
          </a:p>
          <a:p>
            <a:pPr lvl="2"/>
            <a:r>
              <a:rPr lang="en-US" sz="1600">
                <a:latin typeface="Arial" charset="0"/>
              </a:rPr>
              <a:t>Palmar erythema</a:t>
            </a:r>
          </a:p>
          <a:p>
            <a:pPr lvl="2"/>
            <a:r>
              <a:rPr lang="en-US" sz="1600">
                <a:latin typeface="Arial" charset="0"/>
              </a:rPr>
              <a:t>Spider nevi</a:t>
            </a:r>
            <a:endParaRPr lang="en-CA" sz="1600">
              <a:latin typeface="Arial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Graves</a:t>
            </a:r>
            <a:r>
              <a:rPr lang="en-US" sz="3600">
                <a:latin typeface="Times New Roman"/>
              </a:rPr>
              <a:t>’</a:t>
            </a:r>
            <a:r>
              <a:rPr lang="en-US" sz="3600"/>
              <a:t> Disease</a:t>
            </a:r>
            <a:endParaRPr lang="en-CA" sz="3600"/>
          </a:p>
        </p:txBody>
      </p:sp>
      <p:sp>
        <p:nvSpPr>
          <p:cNvPr id="542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000" b="1" u="sng">
                <a:latin typeface="Arial" charset="0"/>
              </a:rPr>
              <a:t>Diagnosis:</a:t>
            </a:r>
          </a:p>
          <a:p>
            <a:pPr lvl="1"/>
            <a:r>
              <a:rPr lang="en-US" sz="1800">
                <a:latin typeface="Arial" charset="0"/>
              </a:rPr>
              <a:t>Low TSH, High FT4 and/or FT3</a:t>
            </a:r>
          </a:p>
          <a:p>
            <a:pPr lvl="1"/>
            <a:r>
              <a:rPr lang="en-US" sz="1800">
                <a:latin typeface="Arial" charset="0"/>
              </a:rPr>
              <a:t>If eye signs are present, the diagnosis of Graves’ disease can be made without further tests</a:t>
            </a:r>
          </a:p>
          <a:p>
            <a:pPr lvl="1"/>
            <a:r>
              <a:rPr lang="en-US" sz="1800">
                <a:latin typeface="Arial" charset="0"/>
              </a:rPr>
              <a:t>If eye signs are absent and the patient is hyperthyroid with or without a goitre, a radioiodine uptake test should be done.</a:t>
            </a:r>
          </a:p>
          <a:p>
            <a:pPr lvl="1"/>
            <a:r>
              <a:rPr lang="en-US" sz="1800">
                <a:latin typeface="Arial" charset="0"/>
              </a:rPr>
              <a:t>Radioiodine uptake and scan:</a:t>
            </a:r>
          </a:p>
          <a:p>
            <a:pPr lvl="2"/>
            <a:r>
              <a:rPr lang="en-US" sz="1600">
                <a:latin typeface="Arial" charset="0"/>
              </a:rPr>
              <a:t>Scan shows diffuse uptake</a:t>
            </a:r>
          </a:p>
          <a:p>
            <a:pPr lvl="2"/>
            <a:r>
              <a:rPr lang="en-US" sz="1600">
                <a:latin typeface="Arial" charset="0"/>
              </a:rPr>
              <a:t>Uptake is increased</a:t>
            </a:r>
          </a:p>
          <a:p>
            <a:pPr lvl="1"/>
            <a:r>
              <a:rPr lang="en-US" sz="1800">
                <a:latin typeface="Arial" charset="0"/>
              </a:rPr>
              <a:t>TSH-R Ab (stim) is specific for Graves’ disease. May be a useful diagnostic test in the “apathetic” hyperthyroid patient or in the pt who presents with unilateral exopthalmos without obvious signs or laboratory manifestations of Graves’ disease</a:t>
            </a:r>
          </a:p>
          <a:p>
            <a:endParaRPr lang="en-CA" sz="2000">
              <a:latin typeface="Arial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D:\t-hyper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838200"/>
            <a:ext cx="4903788" cy="5114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D:\t-hr-e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990600"/>
            <a:ext cx="4897438" cy="502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D:\t-hr-e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59" t="8936" r="9459" b="22078"/>
          <a:stretch>
            <a:fillRect/>
          </a:stretch>
        </p:blipFill>
        <p:spPr bwMode="auto">
          <a:xfrm>
            <a:off x="1676400" y="1524000"/>
            <a:ext cx="5741988" cy="3662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D:\t-hr-e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371600"/>
            <a:ext cx="6334125" cy="4179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D:\t-hr-pm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371600"/>
            <a:ext cx="6400800" cy="4154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Treatment of Grave</a:t>
            </a:r>
            <a:r>
              <a:rPr lang="en-US" sz="3600">
                <a:latin typeface="Times New Roman"/>
              </a:rPr>
              <a:t>’</a:t>
            </a:r>
            <a:r>
              <a:rPr lang="en-US" sz="3600"/>
              <a:t>s Disease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800">
                <a:latin typeface="Arial" charset="0"/>
              </a:rPr>
              <a:t>There are 3 treatment options:</a:t>
            </a:r>
          </a:p>
          <a:p>
            <a:pPr lvl="1"/>
            <a:r>
              <a:rPr lang="en-US" sz="2400">
                <a:latin typeface="Arial" charset="0"/>
              </a:rPr>
              <a:t>Medical therapy</a:t>
            </a:r>
          </a:p>
          <a:p>
            <a:pPr lvl="1"/>
            <a:r>
              <a:rPr lang="en-US" sz="2400">
                <a:latin typeface="Arial" charset="0"/>
              </a:rPr>
              <a:t>Surgical therapy</a:t>
            </a:r>
          </a:p>
          <a:p>
            <a:pPr lvl="1"/>
            <a:r>
              <a:rPr lang="en-US" sz="2400">
                <a:latin typeface="Arial" charset="0"/>
              </a:rPr>
              <a:t>Radioactive iodine therapy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Treatment of Grave</a:t>
            </a:r>
            <a:r>
              <a:rPr lang="en-US" sz="3600">
                <a:latin typeface="Times New Roman"/>
              </a:rPr>
              <a:t>’</a:t>
            </a:r>
            <a:r>
              <a:rPr lang="en-US" sz="3600"/>
              <a:t>s Disease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>
                <a:latin typeface="Arial" charset="0"/>
              </a:rPr>
              <a:t>A. Medical therapy:</a:t>
            </a:r>
          </a:p>
          <a:p>
            <a:pPr lvl="1">
              <a:lnSpc>
                <a:spcPct val="90000"/>
              </a:lnSpc>
            </a:pPr>
            <a:r>
              <a:rPr lang="en-US" sz="2000">
                <a:latin typeface="Arial" charset="0"/>
              </a:rPr>
              <a:t>Antithyroid drug therapy:</a:t>
            </a:r>
          </a:p>
          <a:p>
            <a:pPr lvl="2">
              <a:lnSpc>
                <a:spcPct val="90000"/>
              </a:lnSpc>
            </a:pPr>
            <a:r>
              <a:rPr lang="en-US" sz="1800">
                <a:latin typeface="Arial" charset="0"/>
              </a:rPr>
              <a:t>Most useful in patients with small glands and mild disease</a:t>
            </a:r>
          </a:p>
          <a:p>
            <a:pPr lvl="2">
              <a:lnSpc>
                <a:spcPct val="90000"/>
              </a:lnSpc>
            </a:pPr>
            <a:r>
              <a:rPr lang="en-US" sz="1800">
                <a:latin typeface="Arial" charset="0"/>
              </a:rPr>
              <a:t>Treatment is usually continued for 12-18 months  </a:t>
            </a:r>
          </a:p>
          <a:p>
            <a:pPr lvl="2">
              <a:lnSpc>
                <a:spcPct val="90000"/>
              </a:lnSpc>
            </a:pPr>
            <a:r>
              <a:rPr lang="en-US" sz="1800">
                <a:latin typeface="Arial" charset="0"/>
              </a:rPr>
              <a:t>Relapse occurs in 50% of cases</a:t>
            </a:r>
          </a:p>
          <a:p>
            <a:pPr lvl="2">
              <a:lnSpc>
                <a:spcPct val="90000"/>
              </a:lnSpc>
            </a:pPr>
            <a:r>
              <a:rPr lang="en-US" sz="1800">
                <a:latin typeface="Arial" charset="0"/>
              </a:rPr>
              <a:t>There are 2 drugs:</a:t>
            </a:r>
          </a:p>
          <a:p>
            <a:pPr lvl="3">
              <a:lnSpc>
                <a:spcPct val="90000"/>
              </a:lnSpc>
            </a:pPr>
            <a:r>
              <a:rPr lang="en-US" sz="1600">
                <a:latin typeface="Arial" charset="0"/>
              </a:rPr>
              <a:t>Neomercazole (methimazole or carbimazole): start 30-40mg/D for 1-2m then reduce to 5-20mg/D.</a:t>
            </a:r>
          </a:p>
          <a:p>
            <a:pPr lvl="3">
              <a:lnSpc>
                <a:spcPct val="90000"/>
              </a:lnSpc>
            </a:pPr>
            <a:r>
              <a:rPr lang="en-US" sz="1600">
                <a:latin typeface="Arial" charset="0"/>
              </a:rPr>
              <a:t>Propylthiouracil (PTU): start 100-150mg every 6hrs for 1-2m then reduce to 50-200 once or twice a day</a:t>
            </a:r>
          </a:p>
          <a:p>
            <a:pPr lvl="3">
              <a:lnSpc>
                <a:spcPct val="90000"/>
              </a:lnSpc>
            </a:pPr>
            <a:r>
              <a:rPr lang="en-US" sz="1600">
                <a:latin typeface="Arial" charset="0"/>
              </a:rPr>
              <a:t>Monitor therapy with fT4 and TSH</a:t>
            </a:r>
          </a:p>
          <a:p>
            <a:pPr lvl="3">
              <a:lnSpc>
                <a:spcPct val="90000"/>
              </a:lnSpc>
            </a:pPr>
            <a:r>
              <a:rPr lang="en-US" sz="1600">
                <a:latin typeface="Arial" charset="0"/>
              </a:rPr>
              <a:t>S.E.: 5%</a:t>
            </a:r>
            <a:r>
              <a:rPr lang="en-US" sz="1600">
                <a:latin typeface="Arial" charset="0"/>
                <a:sym typeface="Wingdings" pitchFamily="2" charset="2"/>
              </a:rPr>
              <a:t>rash, 0.5%agranulocytosis (fever, sore throat), rare: cholestatic jaundice, hepatocellular toxicity, angioneurotic edema, acute arthralgia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Management of Grave</a:t>
            </a:r>
            <a:r>
              <a:rPr lang="en-US" sz="3600">
                <a:latin typeface="Times New Roman"/>
              </a:rPr>
              <a:t>’</a:t>
            </a:r>
            <a:r>
              <a:rPr lang="en-US" sz="3600"/>
              <a:t>s disease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400">
                <a:latin typeface="Arial" charset="0"/>
              </a:rPr>
              <a:t>A. Medical therapy:</a:t>
            </a:r>
          </a:p>
          <a:p>
            <a:pPr lvl="1"/>
            <a:r>
              <a:rPr lang="en-US" sz="2000">
                <a:latin typeface="Arial" charset="0"/>
              </a:rPr>
              <a:t>Propranolol 10-40mg q6hrs to control tachycardia, hypertension and atrial fibrillation during acute phase of thyrotoxicosis. It is withdrawn gradually as thyroxine levels return to normal</a:t>
            </a:r>
          </a:p>
          <a:p>
            <a:pPr lvl="1"/>
            <a:r>
              <a:rPr lang="en-US" sz="2000">
                <a:latin typeface="Arial" charset="0"/>
              </a:rPr>
              <a:t>Other drugs: </a:t>
            </a:r>
          </a:p>
          <a:p>
            <a:pPr lvl="2"/>
            <a:r>
              <a:rPr lang="en-US" sz="1800">
                <a:latin typeface="Arial" charset="0"/>
              </a:rPr>
              <a:t>Ipodate sodium (1g OD): inhibits thyroid hormone synthesis and release and prevents conversion of T4 to T3</a:t>
            </a:r>
          </a:p>
          <a:p>
            <a:pPr lvl="2"/>
            <a:r>
              <a:rPr lang="en-US" sz="1800">
                <a:latin typeface="Arial" charset="0"/>
              </a:rPr>
              <a:t>Cholestyramine 4g TID lowers serum T4 by binding it in the gut </a:t>
            </a:r>
          </a:p>
          <a:p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Management of Grave</a:t>
            </a:r>
            <a:r>
              <a:rPr lang="en-US" sz="3600">
                <a:latin typeface="Times New Roman"/>
              </a:rPr>
              <a:t>’</a:t>
            </a:r>
            <a:r>
              <a:rPr lang="en-US" sz="3600"/>
              <a:t>s disease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400">
                <a:latin typeface="Arial" charset="0"/>
              </a:rPr>
              <a:t>B. Surgical therapy:</a:t>
            </a:r>
          </a:p>
          <a:p>
            <a:pPr lvl="1"/>
            <a:r>
              <a:rPr lang="en-US" sz="2000">
                <a:latin typeface="Arial" charset="0"/>
              </a:rPr>
              <a:t>Subtotal thyroidectomy is the treatment of choice for patients with very large glands</a:t>
            </a:r>
          </a:p>
          <a:p>
            <a:pPr lvl="1"/>
            <a:r>
              <a:rPr lang="en-US" sz="2000">
                <a:latin typeface="Arial" charset="0"/>
              </a:rPr>
              <a:t>The patient is prepared with antithyroid drugs until euthyroid (about 6 weeks).  In addition 2 weeks before the operation patient is given SSKI 5 drops BID to diminish vascularity of thyroid gland</a:t>
            </a:r>
          </a:p>
          <a:p>
            <a:pPr lvl="1"/>
            <a:r>
              <a:rPr lang="en-US" sz="2000">
                <a:latin typeface="Arial" charset="0"/>
              </a:rPr>
              <a:t>Complications (1%):</a:t>
            </a:r>
          </a:p>
          <a:p>
            <a:pPr lvl="2"/>
            <a:r>
              <a:rPr lang="en-US" sz="1800">
                <a:latin typeface="Arial" charset="0"/>
              </a:rPr>
              <a:t>Hypoparathyroidism</a:t>
            </a:r>
          </a:p>
          <a:p>
            <a:pPr lvl="2"/>
            <a:r>
              <a:rPr lang="en-US" sz="1800">
                <a:latin typeface="Arial" charset="0"/>
              </a:rPr>
              <a:t>Recurrent laryngeal nerve injury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Management of Grave</a:t>
            </a:r>
            <a:r>
              <a:rPr lang="en-US" sz="3600">
                <a:latin typeface="Times New Roman"/>
              </a:rPr>
              <a:t>’</a:t>
            </a:r>
            <a:r>
              <a:rPr lang="en-US" sz="3600"/>
              <a:t>s Disease</a:t>
            </a:r>
          </a:p>
        </p:txBody>
      </p:sp>
      <p:sp>
        <p:nvSpPr>
          <p:cNvPr id="798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400">
                <a:latin typeface="Arial" charset="0"/>
              </a:rPr>
              <a:t>C. Radioactive iodine therapy:</a:t>
            </a:r>
          </a:p>
          <a:p>
            <a:pPr lvl="1"/>
            <a:r>
              <a:rPr lang="en-US" sz="2000">
                <a:latin typeface="Arial" charset="0"/>
              </a:rPr>
              <a:t>Preferred treatment in most patients</a:t>
            </a:r>
          </a:p>
          <a:p>
            <a:pPr lvl="1"/>
            <a:r>
              <a:rPr lang="en-US" sz="2000">
                <a:latin typeface="Arial" charset="0"/>
              </a:rPr>
              <a:t>Can be administered immediately except in:</a:t>
            </a:r>
          </a:p>
          <a:p>
            <a:pPr lvl="2"/>
            <a:r>
              <a:rPr lang="en-US" sz="1800">
                <a:latin typeface="Arial" charset="0"/>
              </a:rPr>
              <a:t>Elderly patients</a:t>
            </a:r>
          </a:p>
          <a:p>
            <a:pPr lvl="2"/>
            <a:r>
              <a:rPr lang="en-US" sz="1800">
                <a:latin typeface="Arial" charset="0"/>
              </a:rPr>
              <a:t>Patients with IHD or other medical problems</a:t>
            </a:r>
          </a:p>
          <a:p>
            <a:pPr lvl="2"/>
            <a:r>
              <a:rPr lang="en-US" sz="1800">
                <a:latin typeface="Arial" charset="0"/>
              </a:rPr>
              <a:t>Severe thyrotoxicosis </a:t>
            </a:r>
          </a:p>
          <a:p>
            <a:pPr lvl="2"/>
            <a:r>
              <a:rPr lang="en-US" sz="1800">
                <a:latin typeface="Arial" charset="0"/>
              </a:rPr>
              <a:t>Large glands &gt;100g</a:t>
            </a:r>
          </a:p>
          <a:p>
            <a:pPr lvl="2"/>
            <a:r>
              <a:rPr lang="en-US" sz="1800" i="1">
                <a:latin typeface="Arial" charset="0"/>
              </a:rPr>
              <a:t>In above cases it is desirable to achieve euthyroid state first</a:t>
            </a:r>
          </a:p>
          <a:p>
            <a:pPr lvl="1"/>
            <a:r>
              <a:rPr lang="en-US" sz="2000">
                <a:latin typeface="Arial" charset="0"/>
              </a:rPr>
              <a:t>Hypothyroidism occurs in over 80% of cases.</a:t>
            </a:r>
          </a:p>
          <a:p>
            <a:pPr lvl="1"/>
            <a:r>
              <a:rPr lang="en-US" sz="2000">
                <a:latin typeface="Arial" charset="0"/>
              </a:rPr>
              <a:t>Female should not get pregnant for 6-12m after RAI.</a:t>
            </a:r>
          </a:p>
          <a:p>
            <a:pPr lvl="2">
              <a:buFont typeface="Wingdings" pitchFamily="2" charset="2"/>
              <a:buNone/>
            </a:pPr>
            <a:endParaRPr lang="en-US" sz="1800" i="1">
              <a:latin typeface="Arial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Management of Grave</a:t>
            </a:r>
            <a:r>
              <a:rPr lang="en-US" sz="3600">
                <a:latin typeface="Times New Roman"/>
              </a:rPr>
              <a:t>’</a:t>
            </a:r>
            <a:r>
              <a:rPr lang="en-US" sz="3600"/>
              <a:t>s Disease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400">
                <a:latin typeface="Arial" charset="0"/>
              </a:rPr>
              <a:t>Management of opthalmopathy:</a:t>
            </a:r>
          </a:p>
          <a:p>
            <a:pPr lvl="1"/>
            <a:r>
              <a:rPr lang="en-US" sz="2000">
                <a:latin typeface="Arial" charset="0"/>
              </a:rPr>
              <a:t>Management involves cooperation between the endocrinologist and the opthalmologist</a:t>
            </a:r>
          </a:p>
          <a:p>
            <a:pPr lvl="1"/>
            <a:r>
              <a:rPr lang="en-US" sz="2000">
                <a:latin typeface="Arial" charset="0"/>
              </a:rPr>
              <a:t>A course of prednisone immediately after RAI therapy 100mg daily in divided doses for 7-14 days then on alternate days in gradually diminishing dosage for 6-12 weeks.</a:t>
            </a:r>
          </a:p>
          <a:p>
            <a:pPr lvl="1"/>
            <a:r>
              <a:rPr lang="en-US" sz="2000">
                <a:latin typeface="Arial" charset="0"/>
              </a:rPr>
              <a:t>Keep head elevated at night to diminish periorbital edema</a:t>
            </a:r>
          </a:p>
          <a:p>
            <a:pPr lvl="1"/>
            <a:r>
              <a:rPr lang="en-US" sz="2000">
                <a:latin typeface="Arial" charset="0"/>
              </a:rPr>
              <a:t>If steroid therapy is not effective external x-ray therapy to the retrobulbar area may be helpful</a:t>
            </a:r>
          </a:p>
          <a:p>
            <a:pPr lvl="1"/>
            <a:r>
              <a:rPr lang="en-US" sz="2000">
                <a:latin typeface="Arial" charset="0"/>
              </a:rPr>
              <a:t>If vision is threatened orbital decompression can be used</a:t>
            </a:r>
          </a:p>
          <a:p>
            <a:pPr lvl="2"/>
            <a:endParaRPr lang="en-US" sz="1800">
              <a:latin typeface="Arial" charset="0"/>
            </a:endParaRPr>
          </a:p>
          <a:p>
            <a:endParaRPr lang="en-US" sz="2400">
              <a:latin typeface="Arial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Management of Grave</a:t>
            </a:r>
            <a:r>
              <a:rPr lang="en-US" sz="3600">
                <a:latin typeface="Times New Roman"/>
              </a:rPr>
              <a:t>’</a:t>
            </a:r>
            <a:r>
              <a:rPr lang="en-US" sz="3600"/>
              <a:t>s Disease</a:t>
            </a:r>
          </a:p>
        </p:txBody>
      </p:sp>
      <p:sp>
        <p:nvSpPr>
          <p:cNvPr id="819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400">
                <a:latin typeface="Arial" charset="0"/>
              </a:rPr>
              <a:t>Management during pregnancy:</a:t>
            </a:r>
          </a:p>
          <a:p>
            <a:pPr lvl="1"/>
            <a:r>
              <a:rPr lang="en-US" sz="2000">
                <a:latin typeface="Arial" charset="0"/>
              </a:rPr>
              <a:t>RAI is contraindicated</a:t>
            </a:r>
          </a:p>
          <a:p>
            <a:pPr lvl="1"/>
            <a:r>
              <a:rPr lang="en-US" sz="2000">
                <a:latin typeface="Arial" charset="0"/>
              </a:rPr>
              <a:t>PTU is preferred over neomercazole</a:t>
            </a:r>
          </a:p>
          <a:p>
            <a:pPr lvl="1"/>
            <a:r>
              <a:rPr lang="en-US" sz="2000">
                <a:latin typeface="Arial" charset="0"/>
              </a:rPr>
              <a:t>FT4 is maintained in the upper limit of normal</a:t>
            </a:r>
          </a:p>
          <a:p>
            <a:pPr lvl="1"/>
            <a:r>
              <a:rPr lang="en-US" sz="2000">
                <a:latin typeface="Arial" charset="0"/>
              </a:rPr>
              <a:t>PTU can be taken throughout pregnancy or if surgery is contemplated then subtotal thyroidectomy can be performed safely in second trimester</a:t>
            </a:r>
          </a:p>
          <a:p>
            <a:pPr lvl="1"/>
            <a:r>
              <a:rPr lang="en-US" sz="2000">
                <a:latin typeface="Arial" charset="0"/>
              </a:rPr>
              <a:t>Breastfeeding is allowed with PTU as it is not concentrated in the milk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/>
              <a:t>Toxic Adenoma </a:t>
            </a:r>
            <a:br>
              <a:rPr lang="en-US" sz="3600"/>
            </a:br>
            <a:r>
              <a:rPr lang="en-US" sz="3600"/>
              <a:t>(Plummer</a:t>
            </a:r>
            <a:r>
              <a:rPr lang="en-US" sz="3600">
                <a:latin typeface="Times New Roman"/>
              </a:rPr>
              <a:t>’</a:t>
            </a:r>
            <a:r>
              <a:rPr lang="en-US" sz="3600"/>
              <a:t>s Disease)</a:t>
            </a:r>
            <a:endParaRPr lang="en-CA" sz="3600"/>
          </a:p>
        </p:txBody>
      </p:sp>
      <p:sp>
        <p:nvSpPr>
          <p:cNvPr id="532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>
                <a:latin typeface="Arial" charset="0"/>
              </a:rPr>
              <a:t>This is a functioning thyroid adenoma</a:t>
            </a:r>
          </a:p>
          <a:p>
            <a:pPr>
              <a:lnSpc>
                <a:spcPct val="90000"/>
              </a:lnSpc>
            </a:pPr>
            <a:r>
              <a:rPr lang="en-US" sz="2400">
                <a:latin typeface="Arial" charset="0"/>
              </a:rPr>
              <a:t>Typical pt is an older person (usually &gt; 40) who has noted recent growth of a long-standing thyroid nodule</a:t>
            </a:r>
          </a:p>
          <a:p>
            <a:pPr>
              <a:lnSpc>
                <a:spcPct val="90000"/>
              </a:lnSpc>
            </a:pPr>
            <a:r>
              <a:rPr lang="en-US" sz="2400">
                <a:latin typeface="Arial" charset="0"/>
              </a:rPr>
              <a:t>Thyrotoxic symptoms are present but no infiltrative opthalmopathy. PE reveals a nodule on one side</a:t>
            </a:r>
          </a:p>
          <a:p>
            <a:pPr>
              <a:lnSpc>
                <a:spcPct val="90000"/>
              </a:lnSpc>
            </a:pPr>
            <a:r>
              <a:rPr lang="en-US" sz="2400">
                <a:latin typeface="Arial" charset="0"/>
              </a:rPr>
              <a:t>Lab: low TSH, high T3, slightly high T4</a:t>
            </a:r>
          </a:p>
          <a:p>
            <a:pPr>
              <a:lnSpc>
                <a:spcPct val="90000"/>
              </a:lnSpc>
            </a:pPr>
            <a:r>
              <a:rPr lang="en-US" sz="2400">
                <a:latin typeface="Arial" charset="0"/>
              </a:rPr>
              <a:t>Thyroid scan reveals “hot” nodule with suppressed uptake in contralateral lobe</a:t>
            </a:r>
          </a:p>
          <a:p>
            <a:pPr>
              <a:lnSpc>
                <a:spcPct val="90000"/>
              </a:lnSpc>
            </a:pPr>
            <a:r>
              <a:rPr lang="en-US" sz="2400">
                <a:latin typeface="Arial" charset="0"/>
              </a:rPr>
              <a:t>Toxic adenomas are almost always follicular adenomas and almost never malignant</a:t>
            </a:r>
          </a:p>
          <a:p>
            <a:pPr>
              <a:lnSpc>
                <a:spcPct val="90000"/>
              </a:lnSpc>
            </a:pPr>
            <a:r>
              <a:rPr lang="en-CA" sz="2400">
                <a:latin typeface="Arial" charset="0"/>
              </a:rPr>
              <a:t>Treatment: same as for Grave’s disease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Toxic Multinodular Goitre</a:t>
            </a:r>
            <a:endParaRPr lang="en-CA" sz="3600"/>
          </a:p>
        </p:txBody>
      </p:sp>
      <p:sp>
        <p:nvSpPr>
          <p:cNvPr id="56323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981200"/>
            <a:ext cx="7772400" cy="4876800"/>
          </a:xfrm>
        </p:spPr>
        <p:txBody>
          <a:bodyPr/>
          <a:lstStyle/>
          <a:p>
            <a:r>
              <a:rPr lang="en-US" sz="2400">
                <a:latin typeface="Arial" charset="0"/>
              </a:rPr>
              <a:t>Usually occurs in older pts with long-standing MNG</a:t>
            </a:r>
          </a:p>
          <a:p>
            <a:r>
              <a:rPr lang="en-US" sz="2400">
                <a:latin typeface="Arial" charset="0"/>
              </a:rPr>
              <a:t>PE reveals a MNG that may be small or quite large and may even extend substernally</a:t>
            </a:r>
          </a:p>
          <a:p>
            <a:r>
              <a:rPr lang="en-US" sz="2400">
                <a:latin typeface="Arial" charset="0"/>
              </a:rPr>
              <a:t>RAI scan reveals multiple functioning nodules in the gland or patchy distribution of RAI</a:t>
            </a:r>
          </a:p>
          <a:p>
            <a:r>
              <a:rPr lang="en-US" sz="2400">
                <a:latin typeface="Arial" charset="0"/>
              </a:rPr>
              <a:t>Hyperthyroidism in pts with MNG can often be ppt by iodide intake “</a:t>
            </a:r>
            <a:r>
              <a:rPr lang="en-US" sz="2400" b="1">
                <a:latin typeface="Arial" charset="0"/>
              </a:rPr>
              <a:t>jodbasedow phenomenon</a:t>
            </a:r>
            <a:r>
              <a:rPr lang="en-US" sz="2400">
                <a:latin typeface="Arial" charset="0"/>
              </a:rPr>
              <a:t>”.  </a:t>
            </a:r>
          </a:p>
          <a:p>
            <a:r>
              <a:rPr lang="en-US" sz="2400">
                <a:latin typeface="Arial" charset="0"/>
              </a:rPr>
              <a:t>Amiodarone can also ppt hyperthyroidism in pts with MNG</a:t>
            </a:r>
          </a:p>
          <a:p>
            <a:r>
              <a:rPr lang="en-US" sz="2400">
                <a:latin typeface="Arial" charset="0"/>
              </a:rPr>
              <a:t>Treatment: Same as for Grave’s disease. Surgery is preferred.</a:t>
            </a:r>
            <a:endParaRPr lang="en-CA" sz="2400">
              <a:latin typeface="Arial" charset="0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Subacute Thyroiditis</a:t>
            </a:r>
            <a:endParaRPr lang="en-CA" sz="3600"/>
          </a:p>
        </p:txBody>
      </p:sp>
      <p:sp>
        <p:nvSpPr>
          <p:cNvPr id="57347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1800">
                <a:latin typeface="Arial" charset="0"/>
              </a:rPr>
              <a:t>Acute inflammatory disorder of the thyroid gland most likely due to viral infection. Usually resolves over weeks or months.</a:t>
            </a:r>
          </a:p>
          <a:p>
            <a:r>
              <a:rPr lang="en-US" sz="1800" b="1">
                <a:latin typeface="Arial" charset="0"/>
              </a:rPr>
              <a:t>Symptoms &amp; Signs:</a:t>
            </a:r>
          </a:p>
          <a:p>
            <a:pPr lvl="1"/>
            <a:r>
              <a:rPr lang="en-US" sz="1600">
                <a:latin typeface="Arial" charset="0"/>
              </a:rPr>
              <a:t>Fever, malaise, and soreness in the neck</a:t>
            </a:r>
          </a:p>
          <a:p>
            <a:pPr lvl="1"/>
            <a:r>
              <a:rPr lang="en-US" sz="1600">
                <a:latin typeface="Arial" charset="0"/>
              </a:rPr>
              <a:t>Initially, the patient may have symptoms of hyperthyroidism with palpitations, agitation, and sweat</a:t>
            </a:r>
          </a:p>
          <a:p>
            <a:pPr lvl="1"/>
            <a:r>
              <a:rPr lang="en-US" sz="1600">
                <a:latin typeface="Arial" charset="0"/>
              </a:rPr>
              <a:t>PE: No opthalmopathy, Thyroid gland is exquisitely tender with no signs of local redness or heat suggestive of abscess formation</a:t>
            </a:r>
          </a:p>
          <a:p>
            <a:pPr lvl="1"/>
            <a:r>
              <a:rPr lang="en-US" sz="1600">
                <a:latin typeface="Arial" charset="0"/>
              </a:rPr>
              <a:t>Signs of thyrotoxicosis like tachycardia and tremor may be present</a:t>
            </a:r>
          </a:p>
          <a:p>
            <a:r>
              <a:rPr lang="en-US" sz="1800" b="1">
                <a:latin typeface="Arial" charset="0"/>
              </a:rPr>
              <a:t>Lab:</a:t>
            </a:r>
          </a:p>
          <a:p>
            <a:pPr lvl="1"/>
            <a:r>
              <a:rPr lang="en-US" sz="1600">
                <a:latin typeface="Arial" charset="0"/>
              </a:rPr>
              <a:t>Initially, T4 &amp; T3 are elevated and TSH is low, but as the disease progresses T4 &amp; T3 will drop and TSH will rise</a:t>
            </a:r>
          </a:p>
          <a:p>
            <a:pPr lvl="1"/>
            <a:r>
              <a:rPr lang="en-US" sz="1600">
                <a:latin typeface="Arial" charset="0"/>
              </a:rPr>
              <a:t>RAI uptake initially is low but as the pt recovers the uptake increases </a:t>
            </a:r>
          </a:p>
          <a:p>
            <a:pPr lvl="1"/>
            <a:r>
              <a:rPr lang="en-US" sz="1600">
                <a:latin typeface="Arial" charset="0"/>
              </a:rPr>
              <a:t>ESR may be as high as 100. Thyroid Ab are usually not detectable in serum</a:t>
            </a:r>
          </a:p>
          <a:p>
            <a:pPr>
              <a:buFont typeface="Wingdings" pitchFamily="2" charset="2"/>
              <a:buNone/>
            </a:pPr>
            <a:endParaRPr lang="en-CA" sz="1800">
              <a:latin typeface="Arial" charset="0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Subacute Thyroiditis</a:t>
            </a:r>
          </a:p>
        </p:txBody>
      </p:sp>
      <p:sp>
        <p:nvSpPr>
          <p:cNvPr id="829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400">
                <a:latin typeface="Arial" charset="0"/>
              </a:rPr>
              <a:t>Management:</a:t>
            </a:r>
          </a:p>
          <a:p>
            <a:pPr lvl="1"/>
            <a:r>
              <a:rPr lang="en-US" sz="2000">
                <a:latin typeface="Arial" charset="0"/>
              </a:rPr>
              <a:t>In most cases only symptomatic Rx is necessary e.g. acetaminophen 0.5g four times daily</a:t>
            </a:r>
          </a:p>
          <a:p>
            <a:pPr lvl="1"/>
            <a:r>
              <a:rPr lang="en-US" sz="2000">
                <a:latin typeface="Arial" charset="0"/>
              </a:rPr>
              <a:t>If pain, fever, and malaise are disabling a short course of NSAID or a glucocorticoid such as prednisone 20mg three times daily for 7-10 days may be necessary to reduce the inflammation</a:t>
            </a:r>
          </a:p>
          <a:p>
            <a:pPr lvl="1"/>
            <a:r>
              <a:rPr lang="en-US" sz="2000">
                <a:latin typeface="Arial" charset="0"/>
              </a:rPr>
              <a:t>L-thyroxine is indicated during the hypothyroid phase of the illness. 10% of the patients will require L-thyroxine long term 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Other Forms of Thyrotoxicosis</a:t>
            </a:r>
            <a:endParaRPr lang="en-CA" sz="3600"/>
          </a:p>
        </p:txBody>
      </p:sp>
      <p:sp>
        <p:nvSpPr>
          <p:cNvPr id="60419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981200"/>
            <a:ext cx="7772400" cy="4572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000">
                <a:latin typeface="Arial" charset="0"/>
              </a:rPr>
              <a:t>Thyrotoxicosis Factitia:</a:t>
            </a:r>
          </a:p>
          <a:p>
            <a:pPr lvl="1">
              <a:lnSpc>
                <a:spcPct val="90000"/>
              </a:lnSpc>
            </a:pPr>
            <a:r>
              <a:rPr lang="en-US" sz="1800">
                <a:latin typeface="Arial" charset="0"/>
              </a:rPr>
              <a:t>Due to ingestion of excessive amounts of thyroxine</a:t>
            </a:r>
          </a:p>
          <a:p>
            <a:pPr lvl="1">
              <a:lnSpc>
                <a:spcPct val="90000"/>
              </a:lnSpc>
            </a:pPr>
            <a:r>
              <a:rPr lang="en-US" sz="1800">
                <a:latin typeface="Arial" charset="0"/>
              </a:rPr>
              <a:t>RAI uptake is nil and serum thyroglobulin is low</a:t>
            </a:r>
          </a:p>
          <a:p>
            <a:pPr>
              <a:lnSpc>
                <a:spcPct val="90000"/>
              </a:lnSpc>
            </a:pPr>
            <a:r>
              <a:rPr lang="en-US" sz="2000">
                <a:latin typeface="Arial" charset="0"/>
              </a:rPr>
              <a:t>Struma Ovarii:</a:t>
            </a:r>
          </a:p>
          <a:p>
            <a:pPr lvl="1">
              <a:lnSpc>
                <a:spcPct val="90000"/>
              </a:lnSpc>
            </a:pPr>
            <a:r>
              <a:rPr lang="en-US" sz="1800">
                <a:latin typeface="Arial" charset="0"/>
              </a:rPr>
              <a:t>Teratoma of the ovary with thyroid tissue that becomes hyperactive</a:t>
            </a:r>
          </a:p>
          <a:p>
            <a:pPr lvl="1">
              <a:lnSpc>
                <a:spcPct val="90000"/>
              </a:lnSpc>
            </a:pPr>
            <a:r>
              <a:rPr lang="en-US" sz="1800">
                <a:latin typeface="Arial" charset="0"/>
              </a:rPr>
              <a:t>No goitre or eye signs. RAI uptake in neck is nil but body scan reveals uptake of RAI in the pelvis.</a:t>
            </a:r>
          </a:p>
          <a:p>
            <a:pPr>
              <a:lnSpc>
                <a:spcPct val="90000"/>
              </a:lnSpc>
            </a:pPr>
            <a:r>
              <a:rPr lang="en-US" sz="2000">
                <a:latin typeface="Arial" charset="0"/>
              </a:rPr>
              <a:t>Hydatidiform mole:</a:t>
            </a:r>
          </a:p>
          <a:p>
            <a:pPr lvl="1">
              <a:lnSpc>
                <a:spcPct val="90000"/>
              </a:lnSpc>
            </a:pPr>
            <a:r>
              <a:rPr lang="en-US" sz="1800">
                <a:latin typeface="Arial" charset="0"/>
              </a:rPr>
              <a:t>Chorionic gonadotropin is produced which has intrinsic TSH-like activity.</a:t>
            </a:r>
          </a:p>
          <a:p>
            <a:pPr>
              <a:lnSpc>
                <a:spcPct val="90000"/>
              </a:lnSpc>
            </a:pPr>
            <a:r>
              <a:rPr lang="en-US" sz="2000">
                <a:latin typeface="Arial" charset="0"/>
              </a:rPr>
              <a:t>TSH-secreting pituitary adenoma:</a:t>
            </a:r>
          </a:p>
          <a:p>
            <a:pPr lvl="1">
              <a:lnSpc>
                <a:spcPct val="90000"/>
              </a:lnSpc>
            </a:pPr>
            <a:r>
              <a:rPr lang="en-US" sz="1800">
                <a:latin typeface="Arial" charset="0"/>
              </a:rPr>
              <a:t>FT4 &amp; FT3 is elevated but TSH is normal or elevated</a:t>
            </a:r>
          </a:p>
          <a:p>
            <a:pPr lvl="1">
              <a:lnSpc>
                <a:spcPct val="90000"/>
              </a:lnSpc>
            </a:pPr>
            <a:r>
              <a:rPr lang="en-US" sz="1800">
                <a:latin typeface="Arial" charset="0"/>
              </a:rPr>
              <a:t>Visual field examination may reveal temporal defects, and CT or MRI of the sella usually reveals a pituitary tumour.</a:t>
            </a:r>
            <a:endParaRPr lang="en-CA" sz="1800">
              <a:latin typeface="Arial" charset="0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Thyroid storm (Thyrotoxic crisis)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90000"/>
              </a:lnSpc>
            </a:pPr>
            <a:r>
              <a:rPr lang="en-US" sz="2000">
                <a:latin typeface="Arial" charset="0"/>
                <a:cs typeface="Arial" charset="0"/>
              </a:rPr>
              <a:t>Usually occurs in a severely hyperthyroid patient caused by a precipitating event such as:</a:t>
            </a:r>
          </a:p>
          <a:p>
            <a:pPr lvl="1" algn="just">
              <a:lnSpc>
                <a:spcPct val="90000"/>
              </a:lnSpc>
            </a:pPr>
            <a:r>
              <a:rPr lang="en-US" sz="1800">
                <a:latin typeface="Arial" charset="0"/>
                <a:cs typeface="Arial" charset="0"/>
              </a:rPr>
              <a:t>Infection</a:t>
            </a:r>
          </a:p>
          <a:p>
            <a:pPr lvl="1" algn="just">
              <a:lnSpc>
                <a:spcPct val="90000"/>
              </a:lnSpc>
            </a:pPr>
            <a:r>
              <a:rPr lang="en-US" sz="1800">
                <a:latin typeface="Arial" charset="0"/>
                <a:cs typeface="Arial" charset="0"/>
              </a:rPr>
              <a:t>Surgical stress</a:t>
            </a:r>
          </a:p>
          <a:p>
            <a:pPr lvl="1" algn="just">
              <a:lnSpc>
                <a:spcPct val="90000"/>
              </a:lnSpc>
            </a:pPr>
            <a:r>
              <a:rPr lang="en-US" sz="1800">
                <a:latin typeface="Arial" charset="0"/>
                <a:cs typeface="Arial" charset="0"/>
              </a:rPr>
              <a:t>Stopping antithyroid </a:t>
            </a:r>
            <a:r>
              <a:rPr lang="en-US" sz="1800">
                <a:latin typeface="Arial" charset="0"/>
              </a:rPr>
              <a:t>medication in Graves’ disease </a:t>
            </a:r>
          </a:p>
          <a:p>
            <a:pPr>
              <a:lnSpc>
                <a:spcPct val="90000"/>
              </a:lnSpc>
            </a:pPr>
            <a:r>
              <a:rPr lang="en-US" sz="2000">
                <a:latin typeface="Arial" charset="0"/>
                <a:cs typeface="Arial" charset="0"/>
              </a:rPr>
              <a:t>Clinical clues</a:t>
            </a:r>
          </a:p>
          <a:p>
            <a:pPr lvl="1">
              <a:lnSpc>
                <a:spcPct val="90000"/>
              </a:lnSpc>
            </a:pPr>
            <a:r>
              <a:rPr lang="en-US" sz="1800">
                <a:latin typeface="Arial" charset="0"/>
                <a:cs typeface="Arial" charset="0"/>
              </a:rPr>
              <a:t>fever</a:t>
            </a:r>
            <a:r>
              <a:rPr lang="en-US" sz="1800">
                <a:latin typeface="Arial" charset="0"/>
                <a:cs typeface="Arial" charset="0"/>
                <a:sym typeface="Wingdings" pitchFamily="2" charset="2"/>
              </a:rPr>
              <a:t></a:t>
            </a:r>
            <a:r>
              <a:rPr lang="en-US" sz="1800">
                <a:latin typeface="Arial" charset="0"/>
                <a:cs typeface="Arial" charset="0"/>
              </a:rPr>
              <a:t> hyperthermia </a:t>
            </a:r>
          </a:p>
          <a:p>
            <a:pPr lvl="1">
              <a:lnSpc>
                <a:spcPct val="90000"/>
              </a:lnSpc>
            </a:pPr>
            <a:r>
              <a:rPr lang="en-US" sz="1800">
                <a:latin typeface="Arial" charset="0"/>
                <a:cs typeface="Arial" charset="0"/>
              </a:rPr>
              <a:t>marked anxiety or agitation</a:t>
            </a:r>
            <a:r>
              <a:rPr lang="en-US" sz="1800">
                <a:latin typeface="Arial" charset="0"/>
                <a:cs typeface="Arial" charset="0"/>
                <a:sym typeface="Wingdings" pitchFamily="2" charset="2"/>
              </a:rPr>
              <a:t></a:t>
            </a:r>
            <a:r>
              <a:rPr lang="en-US" sz="1800">
                <a:latin typeface="Arial" charset="0"/>
                <a:cs typeface="Arial" charset="0"/>
              </a:rPr>
              <a:t> coma </a:t>
            </a:r>
          </a:p>
          <a:p>
            <a:pPr lvl="1">
              <a:lnSpc>
                <a:spcPct val="90000"/>
              </a:lnSpc>
            </a:pPr>
            <a:r>
              <a:rPr lang="en-US" sz="1800">
                <a:latin typeface="Arial" charset="0"/>
                <a:cs typeface="Arial" charset="0"/>
              </a:rPr>
              <a:t>Anorexia</a:t>
            </a:r>
          </a:p>
          <a:p>
            <a:pPr lvl="1">
              <a:lnSpc>
                <a:spcPct val="90000"/>
              </a:lnSpc>
            </a:pPr>
            <a:r>
              <a:rPr lang="en-US" sz="1800">
                <a:latin typeface="Arial" charset="0"/>
                <a:cs typeface="Arial" charset="0"/>
              </a:rPr>
              <a:t>tachycardia</a:t>
            </a:r>
            <a:r>
              <a:rPr lang="en-US" sz="1800">
                <a:latin typeface="Arial" charset="0"/>
                <a:cs typeface="Arial" charset="0"/>
                <a:sym typeface="Wingdings" pitchFamily="2" charset="2"/>
              </a:rPr>
              <a:t></a:t>
            </a:r>
            <a:r>
              <a:rPr lang="en-US" sz="1800">
                <a:latin typeface="Arial" charset="0"/>
                <a:cs typeface="Arial" charset="0"/>
              </a:rPr>
              <a:t> tachyarrhythmias </a:t>
            </a:r>
          </a:p>
          <a:p>
            <a:pPr lvl="1">
              <a:lnSpc>
                <a:spcPct val="90000"/>
              </a:lnSpc>
            </a:pPr>
            <a:r>
              <a:rPr lang="en-US" sz="1800">
                <a:latin typeface="Arial" charset="0"/>
                <a:cs typeface="Arial" charset="0"/>
              </a:rPr>
              <a:t>pulmonary edema/cardiac failure </a:t>
            </a:r>
          </a:p>
          <a:p>
            <a:pPr lvl="1">
              <a:lnSpc>
                <a:spcPct val="90000"/>
              </a:lnSpc>
            </a:pPr>
            <a:r>
              <a:rPr lang="en-US" sz="1800">
                <a:latin typeface="Arial" charset="0"/>
                <a:cs typeface="Arial" charset="0"/>
              </a:rPr>
              <a:t>hypotension</a:t>
            </a:r>
            <a:r>
              <a:rPr lang="en-US" sz="1800">
                <a:latin typeface="Arial" charset="0"/>
                <a:cs typeface="Arial" charset="0"/>
                <a:sym typeface="Wingdings" pitchFamily="2" charset="2"/>
              </a:rPr>
              <a:t></a:t>
            </a:r>
            <a:r>
              <a:rPr lang="en-US" sz="1800">
                <a:latin typeface="Arial" charset="0"/>
                <a:cs typeface="Arial" charset="0"/>
              </a:rPr>
              <a:t> shock </a:t>
            </a:r>
          </a:p>
          <a:p>
            <a:pPr lvl="1">
              <a:lnSpc>
                <a:spcPct val="90000"/>
              </a:lnSpc>
            </a:pPr>
            <a:r>
              <a:rPr lang="en-US" sz="1800">
                <a:latin typeface="Arial" charset="0"/>
                <a:cs typeface="Arial" charset="0"/>
              </a:rPr>
              <a:t>confusion </a:t>
            </a:r>
            <a:endParaRPr lang="en-US" sz="1800">
              <a:latin typeface="Arial" charset="0"/>
            </a:endParaRPr>
          </a:p>
          <a:p>
            <a:pPr algn="just">
              <a:lnSpc>
                <a:spcPct val="90000"/>
              </a:lnSpc>
            </a:pPr>
            <a:endParaRPr lang="en-US" sz="2000">
              <a:latin typeface="Arial" charset="0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Thyroid storm (Thyrotoxic crisis)</a:t>
            </a:r>
          </a:p>
        </p:txBody>
      </p:sp>
      <p:sp>
        <p:nvSpPr>
          <p:cNvPr id="849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000">
                <a:latin typeface="Arial" charset="0"/>
                <a:cs typeface="Arial" charset="0"/>
              </a:rPr>
              <a:t>Initiate prompt therapy after free T4, free T3, and TSH drawn without waiting for laboratory confirmation.</a:t>
            </a:r>
            <a:r>
              <a:rPr lang="en-US" sz="2800">
                <a:latin typeface="Arial" charset="0"/>
                <a:cs typeface="Arial" charset="0"/>
              </a:rPr>
              <a:t> </a:t>
            </a:r>
            <a:endParaRPr lang="en-US" sz="2800" b="1"/>
          </a:p>
          <a:p>
            <a:pPr>
              <a:lnSpc>
                <a:spcPct val="90000"/>
              </a:lnSpc>
            </a:pPr>
            <a:r>
              <a:rPr lang="en-US" sz="2000" b="1" u="sng">
                <a:latin typeface="Arial" charset="0"/>
                <a:cs typeface="Arial" charset="0"/>
              </a:rPr>
              <a:t>Therapy</a:t>
            </a:r>
            <a:endParaRPr lang="en-US" sz="2000" b="1">
              <a:latin typeface="Arial" charset="0"/>
            </a:endParaRPr>
          </a:p>
          <a:p>
            <a:pPr>
              <a:lnSpc>
                <a:spcPct val="90000"/>
              </a:lnSpc>
            </a:pPr>
            <a:r>
              <a:rPr lang="en-US" sz="2000">
                <a:latin typeface="Arial" charset="0"/>
                <a:cs typeface="Arial" charset="0"/>
              </a:rPr>
              <a:t>1. General measures:</a:t>
            </a:r>
            <a:r>
              <a:rPr lang="en-US" sz="2800">
                <a:latin typeface="Arial" charset="0"/>
                <a:cs typeface="Arial" charset="0"/>
              </a:rPr>
              <a:t> </a:t>
            </a:r>
          </a:p>
          <a:p>
            <a:pPr lvl="2">
              <a:lnSpc>
                <a:spcPct val="90000"/>
              </a:lnSpc>
            </a:pPr>
            <a:r>
              <a:rPr lang="en-US" sz="1800">
                <a:latin typeface="Arial" charset="0"/>
                <a:cs typeface="Arial" charset="0"/>
              </a:rPr>
              <a:t>Fluids, electrolytes and vasopressor agents should be used as indicated </a:t>
            </a:r>
          </a:p>
          <a:p>
            <a:pPr lvl="2">
              <a:lnSpc>
                <a:spcPct val="90000"/>
              </a:lnSpc>
            </a:pPr>
            <a:r>
              <a:rPr lang="en-US" sz="1800">
                <a:latin typeface="Arial" charset="0"/>
                <a:cs typeface="Arial" charset="0"/>
              </a:rPr>
              <a:t>A cooling blanket and acetaminophen can be used to treat the pyrexia </a:t>
            </a:r>
            <a:endParaRPr lang="en-US" sz="1800" b="1">
              <a:latin typeface="Arial" charset="0"/>
            </a:endParaRPr>
          </a:p>
          <a:p>
            <a:pPr lvl="2">
              <a:lnSpc>
                <a:spcPct val="90000"/>
              </a:lnSpc>
            </a:pPr>
            <a:r>
              <a:rPr lang="en-US" sz="1800">
                <a:latin typeface="Arial" charset="0"/>
                <a:cs typeface="Arial" charset="0"/>
              </a:rPr>
              <a:t>Propranolol for beta–adrenergic blockade and in addition causesdecreased peripheral conversion of T4</a:t>
            </a:r>
            <a:r>
              <a:rPr lang="en-US" sz="1800">
                <a:latin typeface="Arial" charset="0"/>
                <a:cs typeface="Arial" charset="0"/>
                <a:sym typeface="Wingdings" pitchFamily="2" charset="2"/>
              </a:rPr>
              <a:t></a:t>
            </a:r>
            <a:r>
              <a:rPr lang="en-US" sz="1800">
                <a:latin typeface="Arial" charset="0"/>
                <a:cs typeface="Arial" charset="0"/>
              </a:rPr>
              <a:t>T3 but watch for CHF.</a:t>
            </a:r>
            <a:r>
              <a:rPr lang="en-US" sz="2000">
                <a:solidFill>
                  <a:srgbClr val="000000"/>
                </a:solidFill>
                <a:latin typeface="Verdana" pitchFamily="34" charset="0"/>
                <a:cs typeface="Arial" charset="0"/>
              </a:rPr>
              <a:t>    </a:t>
            </a:r>
            <a:endParaRPr lang="en-US" sz="2000">
              <a:latin typeface="Arial" charset="0"/>
              <a:cs typeface="Arial" charset="0"/>
            </a:endParaRPr>
          </a:p>
          <a:p>
            <a:pPr lvl="3">
              <a:lnSpc>
                <a:spcPct val="90000"/>
              </a:lnSpc>
            </a:pPr>
            <a:r>
              <a:rPr lang="en-US" sz="1600">
                <a:latin typeface="Arial" charset="0"/>
                <a:cs typeface="Arial" charset="0"/>
              </a:rPr>
              <a:t>The IV dose is 1 mg/min until adequate beta-blockade has been achieved. Concurrently, propranolol is given orally or via NG tube at a dose of 60 to 80 mg q4h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Thyroid storm (Thyrotoxic crisis)</a:t>
            </a:r>
          </a:p>
        </p:txBody>
      </p:sp>
      <p:sp>
        <p:nvSpPr>
          <p:cNvPr id="860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000" b="1" u="sng">
                <a:latin typeface="Arial" charset="0"/>
              </a:rPr>
              <a:t>Therapy</a:t>
            </a:r>
          </a:p>
          <a:p>
            <a:pPr>
              <a:lnSpc>
                <a:spcPct val="90000"/>
              </a:lnSpc>
            </a:pPr>
            <a:r>
              <a:rPr lang="en-US" sz="2000">
                <a:latin typeface="Arial" charset="0"/>
              </a:rPr>
              <a:t>2. </a:t>
            </a:r>
            <a:r>
              <a:rPr lang="en-US" sz="2000">
                <a:latin typeface="Arial" charset="0"/>
                <a:cs typeface="Arial" charset="0"/>
              </a:rPr>
              <a:t>Specific Measures: </a:t>
            </a:r>
          </a:p>
          <a:p>
            <a:pPr lvl="1">
              <a:lnSpc>
                <a:spcPct val="90000"/>
              </a:lnSpc>
            </a:pPr>
            <a:r>
              <a:rPr lang="en-US" sz="1800">
                <a:latin typeface="Arial" charset="0"/>
                <a:cs typeface="Arial" charset="0"/>
              </a:rPr>
              <a:t>PTU is the anti-thyroid drug of choice and is used in high doses: 1000 mg of PTU should be given p.o. or be crushed and given via nasogastric tube, followed by PTU 250mg p.o. q 6h. If PTU unavailable can give methimazole 30mg p.o. every 6 hours.</a:t>
            </a:r>
          </a:p>
          <a:p>
            <a:pPr lvl="1">
              <a:lnSpc>
                <a:spcPct val="90000"/>
              </a:lnSpc>
            </a:pPr>
            <a:r>
              <a:rPr lang="en-US" sz="1800">
                <a:latin typeface="Arial" charset="0"/>
                <a:cs typeface="Arial" charset="0"/>
              </a:rPr>
              <a:t>One hour after the loading dose of PTU is given –give iodide which acutely inhibits release of thyroid hormone, i.e. Lugol’s solution 2-3 drops q 8h OR potassium iodide (SSKI) 5 drops q 8h.</a:t>
            </a:r>
            <a:endParaRPr lang="en-US" sz="1800" b="1">
              <a:latin typeface="Arial" charset="0"/>
            </a:endParaRPr>
          </a:p>
          <a:p>
            <a:pPr lvl="1">
              <a:lnSpc>
                <a:spcPct val="90000"/>
              </a:lnSpc>
            </a:pPr>
            <a:r>
              <a:rPr lang="en-US" sz="1800">
                <a:latin typeface="Arial" charset="0"/>
                <a:cs typeface="Arial" charset="0"/>
              </a:rPr>
              <a:t>Dexamethasone 2 mg IV q 6h for the first 24-48 hours lowers body temperature and inhibits peripheral conversion of T4-T3 </a:t>
            </a:r>
          </a:p>
          <a:p>
            <a:pPr lvl="1">
              <a:lnSpc>
                <a:spcPct val="90000"/>
              </a:lnSpc>
            </a:pPr>
            <a:r>
              <a:rPr lang="en-US" sz="1800">
                <a:latin typeface="Arial" charset="0"/>
                <a:cs typeface="Arial" charset="0"/>
              </a:rPr>
              <a:t>With these measures the patient should improve dramatically in the first 24 hours.</a:t>
            </a:r>
          </a:p>
          <a:p>
            <a:pPr>
              <a:lnSpc>
                <a:spcPct val="90000"/>
              </a:lnSpc>
            </a:pPr>
            <a:r>
              <a:rPr lang="en-US" sz="2000">
                <a:latin typeface="Arial" charset="0"/>
                <a:cs typeface="Arial" charset="0"/>
              </a:rPr>
              <a:t>3. Identify and treat precipitating factor.</a:t>
            </a:r>
            <a:endParaRPr lang="en-US" sz="2000" b="1" u="sng">
              <a:latin typeface="Arial" charset="0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Nontoxic Goitre</a:t>
            </a:r>
            <a:endParaRPr lang="en-CA" sz="3600"/>
          </a:p>
        </p:txBody>
      </p:sp>
      <p:sp>
        <p:nvSpPr>
          <p:cNvPr id="634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000">
                <a:latin typeface="Arial" charset="0"/>
              </a:rPr>
              <a:t>Enlargement of the thyroid gland from TSH stimulation which in turn results from inadequate thyroid hormone synthesis</a:t>
            </a:r>
          </a:p>
          <a:p>
            <a:r>
              <a:rPr lang="en-US" sz="2000">
                <a:latin typeface="Arial" charset="0"/>
              </a:rPr>
              <a:t>Etiology:</a:t>
            </a:r>
          </a:p>
          <a:p>
            <a:pPr lvl="1"/>
            <a:r>
              <a:rPr lang="en-US" sz="1800">
                <a:latin typeface="Arial" charset="0"/>
              </a:rPr>
              <a:t>Iodine deficiency</a:t>
            </a:r>
          </a:p>
          <a:p>
            <a:pPr lvl="1"/>
            <a:r>
              <a:rPr lang="en-US" sz="1800">
                <a:latin typeface="Arial" charset="0"/>
              </a:rPr>
              <a:t>Goitrogen in the diet</a:t>
            </a:r>
          </a:p>
          <a:p>
            <a:pPr lvl="1"/>
            <a:r>
              <a:rPr lang="en-US" sz="1800">
                <a:latin typeface="Arial" charset="0"/>
              </a:rPr>
              <a:t>Hashimoto’s thyroiditis</a:t>
            </a:r>
          </a:p>
          <a:p>
            <a:pPr lvl="1"/>
            <a:r>
              <a:rPr lang="en-US" sz="1800">
                <a:latin typeface="Arial" charset="0"/>
              </a:rPr>
              <a:t>Subacute thyroiditis</a:t>
            </a:r>
          </a:p>
          <a:p>
            <a:pPr lvl="1"/>
            <a:r>
              <a:rPr lang="en-US" sz="1800">
                <a:latin typeface="Arial" charset="0"/>
              </a:rPr>
              <a:t>Inadequate hormone synthesis due to inherited defect in thyroidal enzymes necessary for T4 and T3 biosynthesis</a:t>
            </a:r>
          </a:p>
          <a:p>
            <a:pPr lvl="1"/>
            <a:r>
              <a:rPr lang="en-US" sz="1800">
                <a:latin typeface="Arial" charset="0"/>
              </a:rPr>
              <a:t>Generalized resistance to thyroid hormone (rare)</a:t>
            </a:r>
          </a:p>
          <a:p>
            <a:pPr lvl="1"/>
            <a:r>
              <a:rPr lang="en-US" sz="1800">
                <a:latin typeface="Arial" charset="0"/>
              </a:rPr>
              <a:t>Neoplasm, benign or malignant</a:t>
            </a:r>
            <a:endParaRPr lang="en-CA" sz="1800">
              <a:latin typeface="Arial" charset="0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Nontoxic Goitre</a:t>
            </a:r>
            <a:endParaRPr lang="en-CA" sz="3600"/>
          </a:p>
        </p:txBody>
      </p:sp>
      <p:sp>
        <p:nvSpPr>
          <p:cNvPr id="645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000">
                <a:latin typeface="Arial" charset="0"/>
              </a:rPr>
              <a:t>Symptoms and Signs:</a:t>
            </a:r>
          </a:p>
          <a:p>
            <a:pPr lvl="1">
              <a:lnSpc>
                <a:spcPct val="90000"/>
              </a:lnSpc>
            </a:pPr>
            <a:r>
              <a:rPr lang="en-US" sz="1800">
                <a:latin typeface="Arial" charset="0"/>
              </a:rPr>
              <a:t>Thyroid enlargement, diffuse or multinodular</a:t>
            </a:r>
          </a:p>
          <a:p>
            <a:pPr lvl="1">
              <a:lnSpc>
                <a:spcPct val="90000"/>
              </a:lnSpc>
            </a:pPr>
            <a:r>
              <a:rPr lang="en-US" sz="1800">
                <a:latin typeface="Arial" charset="0"/>
              </a:rPr>
              <a:t>Huge goitres may produce a positive </a:t>
            </a:r>
            <a:r>
              <a:rPr lang="en-US" sz="1800" b="1">
                <a:latin typeface="Arial" charset="0"/>
              </a:rPr>
              <a:t>Pemberton sign </a:t>
            </a:r>
            <a:r>
              <a:rPr lang="en-US" sz="1800">
                <a:latin typeface="Arial" charset="0"/>
              </a:rPr>
              <a:t>(facial flushing and dilation of cervical veins on lifting the arms over the head) especially when they extend inferiorly retrosternally</a:t>
            </a:r>
          </a:p>
          <a:p>
            <a:pPr lvl="1">
              <a:lnSpc>
                <a:spcPct val="90000"/>
              </a:lnSpc>
            </a:pPr>
            <a:r>
              <a:rPr lang="en-US" sz="1800">
                <a:latin typeface="Arial" charset="0"/>
              </a:rPr>
              <a:t>Pressure symptoms in the neck with upward or downward movement of the head</a:t>
            </a:r>
          </a:p>
          <a:p>
            <a:pPr lvl="1">
              <a:lnSpc>
                <a:spcPct val="90000"/>
              </a:lnSpc>
            </a:pPr>
            <a:r>
              <a:rPr lang="en-US" sz="1800">
                <a:latin typeface="Arial" charset="0"/>
              </a:rPr>
              <a:t>Difficulty swallowing, rarely vocal cord paralysis</a:t>
            </a:r>
          </a:p>
          <a:p>
            <a:pPr lvl="1">
              <a:lnSpc>
                <a:spcPct val="90000"/>
              </a:lnSpc>
            </a:pPr>
            <a:r>
              <a:rPr lang="en-US" sz="1800">
                <a:latin typeface="Arial" charset="0"/>
              </a:rPr>
              <a:t>Most pts are euthyroid but some are mildly hypothyroid</a:t>
            </a:r>
          </a:p>
          <a:p>
            <a:pPr>
              <a:lnSpc>
                <a:spcPct val="90000"/>
              </a:lnSpc>
            </a:pPr>
            <a:r>
              <a:rPr lang="en-US" sz="2000" b="1">
                <a:latin typeface="Arial" charset="0"/>
              </a:rPr>
              <a:t> </a:t>
            </a:r>
            <a:r>
              <a:rPr lang="en-US" sz="2000">
                <a:latin typeface="Arial" charset="0"/>
              </a:rPr>
              <a:t>RAI uptake and scan:</a:t>
            </a:r>
          </a:p>
          <a:p>
            <a:pPr lvl="1">
              <a:lnSpc>
                <a:spcPct val="90000"/>
              </a:lnSpc>
            </a:pPr>
            <a:r>
              <a:rPr lang="en-US" sz="1800">
                <a:latin typeface="Arial" charset="0"/>
              </a:rPr>
              <a:t>Uptake may be normal, low, or high depending on the iodide pool</a:t>
            </a:r>
          </a:p>
          <a:p>
            <a:pPr lvl="1">
              <a:lnSpc>
                <a:spcPct val="90000"/>
              </a:lnSpc>
            </a:pPr>
            <a:r>
              <a:rPr lang="en-US" sz="1800">
                <a:latin typeface="Arial" charset="0"/>
              </a:rPr>
              <a:t>Scan reveals patchy uptake with focal areas of increased and decreased uptake corresponding to “hot” and “cold” nodules respectively</a:t>
            </a:r>
            <a:endParaRPr lang="en-CA" sz="1800">
              <a:latin typeface="Arial" charset="0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D:\t-goitre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143000"/>
            <a:ext cx="6477000" cy="4484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Management of Nontoxic Goitre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400">
                <a:latin typeface="Arial" charset="0"/>
              </a:rPr>
              <a:t>L-thyroxine suppressive therapy: </a:t>
            </a:r>
          </a:p>
          <a:p>
            <a:pPr lvl="1"/>
            <a:r>
              <a:rPr lang="en-US" sz="2000">
                <a:latin typeface="Arial" charset="0"/>
              </a:rPr>
              <a:t>Doses of 0.1 to 0.2mg daily is required</a:t>
            </a:r>
          </a:p>
          <a:p>
            <a:pPr lvl="1"/>
            <a:r>
              <a:rPr lang="en-US" sz="2000">
                <a:latin typeface="Arial" charset="0"/>
              </a:rPr>
              <a:t>Aim is to suppress TSH to 0.1-0.4 microU/L (N 0.5-5)</a:t>
            </a:r>
          </a:p>
          <a:p>
            <a:r>
              <a:rPr lang="en-US" sz="2400">
                <a:latin typeface="Arial" charset="0"/>
              </a:rPr>
              <a:t>Suppression therapy works in 50% of cases if continued for 1 year</a:t>
            </a:r>
          </a:p>
          <a:p>
            <a:r>
              <a:rPr lang="en-US" sz="2400">
                <a:latin typeface="Arial" charset="0"/>
              </a:rPr>
              <a:t>If suppression does not work or if there are obstructive symptoms from the start then surgery is necessary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Benign Thyroid Nodules</a:t>
            </a:r>
            <a:endParaRPr lang="en-CA" sz="3600"/>
          </a:p>
        </p:txBody>
      </p:sp>
      <p:sp>
        <p:nvSpPr>
          <p:cNvPr id="665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000">
                <a:latin typeface="Arial" charset="0"/>
              </a:rPr>
              <a:t>Thyroid nodules are common especially among older women</a:t>
            </a:r>
          </a:p>
          <a:p>
            <a:pPr>
              <a:lnSpc>
                <a:spcPct val="90000"/>
              </a:lnSpc>
            </a:pPr>
            <a:r>
              <a:rPr lang="en-US" sz="2000">
                <a:latin typeface="Arial" charset="0"/>
              </a:rPr>
              <a:t>Etiology:</a:t>
            </a:r>
          </a:p>
          <a:p>
            <a:pPr lvl="1">
              <a:lnSpc>
                <a:spcPct val="90000"/>
              </a:lnSpc>
            </a:pPr>
            <a:r>
              <a:rPr lang="en-US" sz="1800">
                <a:latin typeface="Arial" charset="0"/>
              </a:rPr>
              <a:t>Focal thyroiditis</a:t>
            </a:r>
          </a:p>
          <a:p>
            <a:pPr lvl="1">
              <a:lnSpc>
                <a:spcPct val="90000"/>
              </a:lnSpc>
            </a:pPr>
            <a:r>
              <a:rPr lang="en-US" sz="1800">
                <a:latin typeface="Arial" charset="0"/>
              </a:rPr>
              <a:t>Dominant portion of multinodular goitre</a:t>
            </a:r>
          </a:p>
          <a:p>
            <a:pPr lvl="1">
              <a:lnSpc>
                <a:spcPct val="90000"/>
              </a:lnSpc>
            </a:pPr>
            <a:r>
              <a:rPr lang="en-US" sz="1800">
                <a:latin typeface="Arial" charset="0"/>
              </a:rPr>
              <a:t>Thyroid, parathyroid, or thyroglossal cysts</a:t>
            </a:r>
          </a:p>
          <a:p>
            <a:pPr lvl="1">
              <a:lnSpc>
                <a:spcPct val="90000"/>
              </a:lnSpc>
            </a:pPr>
            <a:r>
              <a:rPr lang="en-US" sz="1800">
                <a:latin typeface="Arial" charset="0"/>
              </a:rPr>
              <a:t>Agenesis of a thyroid lobe</a:t>
            </a:r>
          </a:p>
          <a:p>
            <a:pPr lvl="1">
              <a:lnSpc>
                <a:spcPct val="90000"/>
              </a:lnSpc>
            </a:pPr>
            <a:r>
              <a:rPr lang="en-US" sz="1800">
                <a:latin typeface="Arial" charset="0"/>
              </a:rPr>
              <a:t>Postsurgical remnant hyperplasia or scarring</a:t>
            </a:r>
          </a:p>
          <a:p>
            <a:pPr lvl="1">
              <a:lnSpc>
                <a:spcPct val="90000"/>
              </a:lnSpc>
            </a:pPr>
            <a:r>
              <a:rPr lang="en-US" sz="1800">
                <a:latin typeface="Arial" charset="0"/>
              </a:rPr>
              <a:t>Postradioiodine remnant hyperplasia</a:t>
            </a:r>
          </a:p>
          <a:p>
            <a:pPr lvl="1">
              <a:lnSpc>
                <a:spcPct val="90000"/>
              </a:lnSpc>
            </a:pPr>
            <a:r>
              <a:rPr lang="en-US" sz="1800">
                <a:latin typeface="Arial" charset="0"/>
              </a:rPr>
              <a:t>Benign adenomas:</a:t>
            </a:r>
          </a:p>
          <a:p>
            <a:pPr lvl="2">
              <a:lnSpc>
                <a:spcPct val="90000"/>
              </a:lnSpc>
            </a:pPr>
            <a:r>
              <a:rPr lang="en-US" sz="1600">
                <a:latin typeface="Arial" charset="0"/>
              </a:rPr>
              <a:t> Follicular</a:t>
            </a:r>
          </a:p>
          <a:p>
            <a:pPr lvl="3">
              <a:lnSpc>
                <a:spcPct val="90000"/>
              </a:lnSpc>
            </a:pPr>
            <a:r>
              <a:rPr lang="en-US" sz="1400">
                <a:latin typeface="Arial" charset="0"/>
              </a:rPr>
              <a:t>Colloid or macrofollicular</a:t>
            </a:r>
          </a:p>
          <a:p>
            <a:pPr lvl="3">
              <a:lnSpc>
                <a:spcPct val="90000"/>
              </a:lnSpc>
            </a:pPr>
            <a:r>
              <a:rPr lang="en-US" sz="1400">
                <a:latin typeface="Arial" charset="0"/>
              </a:rPr>
              <a:t>Hurthle cell</a:t>
            </a:r>
          </a:p>
          <a:p>
            <a:pPr lvl="3">
              <a:lnSpc>
                <a:spcPct val="90000"/>
              </a:lnSpc>
            </a:pPr>
            <a:r>
              <a:rPr lang="en-US" sz="1400">
                <a:latin typeface="Arial" charset="0"/>
              </a:rPr>
              <a:t>Embryonal</a:t>
            </a:r>
          </a:p>
          <a:p>
            <a:pPr lvl="2">
              <a:lnSpc>
                <a:spcPct val="90000"/>
              </a:lnSpc>
            </a:pPr>
            <a:r>
              <a:rPr lang="en-US" sz="1600">
                <a:latin typeface="Arial" charset="0"/>
              </a:rPr>
              <a:t> Rare: Teratoma, lipoma, hemangioma</a:t>
            </a:r>
          </a:p>
          <a:p>
            <a:pPr>
              <a:lnSpc>
                <a:spcPct val="90000"/>
              </a:lnSpc>
            </a:pPr>
            <a:endParaRPr lang="en-CA" sz="2000">
              <a:latin typeface="Arial" charset="0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C:\Documents and Settings\KHALID\My Documents\DD OF BENIGN AND MALIGNANT NODULES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592263"/>
            <a:ext cx="7315200" cy="3671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D:\t-tests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533400"/>
            <a:ext cx="5676900" cy="594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D:\t-tests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609600"/>
            <a:ext cx="5146675" cy="556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939" name="Line 3"/>
          <p:cNvSpPr>
            <a:spLocks noChangeShapeType="1"/>
          </p:cNvSpPr>
          <p:nvPr/>
        </p:nvSpPr>
        <p:spPr bwMode="auto">
          <a:xfrm>
            <a:off x="3048000" y="990600"/>
            <a:ext cx="83820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Thyroid Cancer</a:t>
            </a:r>
            <a:endParaRPr lang="en-CA" sz="3600"/>
          </a:p>
        </p:txBody>
      </p:sp>
      <p:sp>
        <p:nvSpPr>
          <p:cNvPr id="675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 sz="2400">
                <a:latin typeface="Arial" charset="0"/>
              </a:rPr>
              <a:t>   Approximate frequency of malignant thyroid tumours</a:t>
            </a:r>
            <a:endParaRPr lang="en-CA" sz="2400">
              <a:latin typeface="Arial" charset="0"/>
            </a:endParaRPr>
          </a:p>
        </p:txBody>
      </p:sp>
      <p:graphicFrame>
        <p:nvGraphicFramePr>
          <p:cNvPr id="67622" name="Group 38"/>
          <p:cNvGraphicFramePr>
            <a:graphicFrameLocks noGrp="1"/>
          </p:cNvGraphicFramePr>
          <p:nvPr/>
        </p:nvGraphicFramePr>
        <p:xfrm>
          <a:off x="1371600" y="2895600"/>
          <a:ext cx="6096000" cy="3311844"/>
        </p:xfrm>
        <a:graphic>
          <a:graphicData uri="http://schemas.openxmlformats.org/drawingml/2006/table">
            <a:tbl>
              <a:tblPr/>
              <a:tblGrid>
                <a:gridCol w="5334000"/>
                <a:gridCol w="762000"/>
              </a:tblGrid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charset="0"/>
                        </a:rPr>
                        <a:t>Papillary carcinoma (including mixed papillary and follicular</a:t>
                      </a:r>
                      <a:endParaRPr kumimoji="0" lang="en-CA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charset="0"/>
                        </a:rPr>
                        <a:t>75%</a:t>
                      </a:r>
                      <a:endParaRPr kumimoji="0" lang="en-CA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65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charset="0"/>
                        </a:rPr>
                        <a:t>Follicular carcinoma</a:t>
                      </a:r>
                      <a:endParaRPr kumimoji="0" lang="en-CA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charset="0"/>
                        </a:rPr>
                        <a:t>16%</a:t>
                      </a:r>
                      <a:endParaRPr kumimoji="0" lang="en-CA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65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charset="0"/>
                        </a:rPr>
                        <a:t>Medullary Carcinoma</a:t>
                      </a:r>
                      <a:endParaRPr kumimoji="0" lang="en-CA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charset="0"/>
                        </a:rPr>
                        <a:t>5%</a:t>
                      </a:r>
                      <a:endParaRPr kumimoji="0" lang="en-CA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65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charset="0"/>
                        </a:rPr>
                        <a:t>Undifferentiated carcinomas</a:t>
                      </a:r>
                      <a:endParaRPr kumimoji="0" lang="en-CA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charset="0"/>
                        </a:rPr>
                        <a:t>3%</a:t>
                      </a:r>
                      <a:endParaRPr kumimoji="0" lang="en-CA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65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charset="0"/>
                        </a:rPr>
                        <a:t>Miscellaneous (e.g. lymphoma, fibrosarcoma, squamous cell ca, teratoma, &amp; metastatic ca)</a:t>
                      </a:r>
                      <a:endParaRPr kumimoji="0" lang="en-CA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charset="0"/>
                        </a:rPr>
                        <a:t>1%</a:t>
                      </a:r>
                      <a:endParaRPr kumimoji="0" lang="en-CA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Papillary Carcinoma</a:t>
            </a:r>
            <a:endParaRPr lang="en-CA" sz="3600"/>
          </a:p>
        </p:txBody>
      </p:sp>
      <p:sp>
        <p:nvSpPr>
          <p:cNvPr id="686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000">
                <a:latin typeface="Arial" charset="0"/>
              </a:rPr>
              <a:t>Usually presents as a nodule that is firm, solitary, “cold” on isotope scan, and usually solid on thyroid US</a:t>
            </a:r>
          </a:p>
          <a:p>
            <a:pPr>
              <a:lnSpc>
                <a:spcPct val="90000"/>
              </a:lnSpc>
            </a:pPr>
            <a:r>
              <a:rPr lang="en-US" sz="2000">
                <a:latin typeface="Arial" charset="0"/>
              </a:rPr>
              <a:t>In MNG, the cancer is usually a “dominant nodule” that is larger, firmer and different from the rest of the gland</a:t>
            </a:r>
          </a:p>
          <a:p>
            <a:pPr>
              <a:lnSpc>
                <a:spcPct val="90000"/>
              </a:lnSpc>
            </a:pPr>
            <a:r>
              <a:rPr lang="en-US" sz="2000">
                <a:latin typeface="Arial" charset="0"/>
              </a:rPr>
              <a:t>10% of papillary ca present with enlarged cervical nodes</a:t>
            </a:r>
          </a:p>
          <a:p>
            <a:pPr>
              <a:lnSpc>
                <a:spcPct val="90000"/>
              </a:lnSpc>
            </a:pPr>
            <a:r>
              <a:rPr lang="en-US" sz="2000">
                <a:latin typeface="Arial" charset="0"/>
              </a:rPr>
              <a:t>Grows very slowly and remains confined to the thyroid gland and local lymph nodes for many years. </a:t>
            </a:r>
          </a:p>
          <a:p>
            <a:pPr>
              <a:lnSpc>
                <a:spcPct val="90000"/>
              </a:lnSpc>
            </a:pPr>
            <a:r>
              <a:rPr lang="en-US" sz="2000">
                <a:latin typeface="Arial" charset="0"/>
              </a:rPr>
              <a:t>In later stages they can spread to the lung</a:t>
            </a:r>
          </a:p>
          <a:p>
            <a:pPr>
              <a:lnSpc>
                <a:spcPct val="90000"/>
              </a:lnSpc>
            </a:pPr>
            <a:r>
              <a:rPr lang="en-US" sz="2000">
                <a:latin typeface="Arial" charset="0"/>
              </a:rPr>
              <a:t>Death usually from local disease or lung metastases</a:t>
            </a:r>
          </a:p>
          <a:p>
            <a:pPr>
              <a:lnSpc>
                <a:spcPct val="90000"/>
              </a:lnSpc>
            </a:pPr>
            <a:r>
              <a:rPr lang="en-US" sz="2000">
                <a:latin typeface="Arial" charset="0"/>
              </a:rPr>
              <a:t>May convert to undifferentiated carcinoma</a:t>
            </a:r>
          </a:p>
          <a:p>
            <a:pPr>
              <a:lnSpc>
                <a:spcPct val="90000"/>
              </a:lnSpc>
            </a:pPr>
            <a:r>
              <a:rPr lang="en-US" sz="2000">
                <a:latin typeface="Arial" charset="0"/>
              </a:rPr>
              <a:t>Many of these tumours secrete thyroglobulin which can be used as a marker for recurrence or metastasis of the cancer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CA" sz="2000">
              <a:latin typeface="Arial" charset="0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Follicular Carcinoma</a:t>
            </a:r>
            <a:endParaRPr lang="en-CA" sz="3600"/>
          </a:p>
        </p:txBody>
      </p:sp>
      <p:sp>
        <p:nvSpPr>
          <p:cNvPr id="696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000">
                <a:latin typeface="Arial" charset="0"/>
              </a:rPr>
              <a:t>Differs from follicular adenoma by the presence of capsular or vascular invasion</a:t>
            </a:r>
          </a:p>
          <a:p>
            <a:pPr>
              <a:lnSpc>
                <a:spcPct val="90000"/>
              </a:lnSpc>
            </a:pPr>
            <a:r>
              <a:rPr lang="en-US" sz="2000">
                <a:latin typeface="Arial" charset="0"/>
              </a:rPr>
              <a:t>More aggressive than papillary ca and can spread either by local invasion of lymph nodes or by blood vessel invasion with distant metastases to bone or lung</a:t>
            </a:r>
          </a:p>
          <a:p>
            <a:pPr>
              <a:lnSpc>
                <a:spcPct val="90000"/>
              </a:lnSpc>
            </a:pPr>
            <a:r>
              <a:rPr lang="en-US" sz="2000">
                <a:latin typeface="Arial" charset="0"/>
              </a:rPr>
              <a:t>Death is due to local extension or to distant bloodstream metastasis with extensive involvement of bone, lungs &amp; viscera</a:t>
            </a:r>
          </a:p>
          <a:p>
            <a:pPr>
              <a:lnSpc>
                <a:spcPct val="90000"/>
              </a:lnSpc>
            </a:pPr>
            <a:r>
              <a:rPr lang="en-US" sz="2000">
                <a:latin typeface="Arial" charset="0"/>
              </a:rPr>
              <a:t>These tumours often retain the ability to concentrate RAI </a:t>
            </a:r>
          </a:p>
          <a:p>
            <a:pPr>
              <a:lnSpc>
                <a:spcPct val="90000"/>
              </a:lnSpc>
            </a:pPr>
            <a:r>
              <a:rPr lang="en-US" sz="2000">
                <a:latin typeface="Arial" charset="0"/>
              </a:rPr>
              <a:t>A variant of follicular carcinoma is the “Hurthle cell” carcinoma. These tumours behave like follicular cancer except that they rarely take up RAI</a:t>
            </a:r>
          </a:p>
          <a:p>
            <a:pPr>
              <a:lnSpc>
                <a:spcPct val="90000"/>
              </a:lnSpc>
            </a:pPr>
            <a:r>
              <a:rPr lang="en-US" sz="2000">
                <a:latin typeface="Arial" charset="0"/>
              </a:rPr>
              <a:t>Thyroglobulin secretion by follicular carcinoma can be used to follow the course of the disease</a:t>
            </a:r>
            <a:endParaRPr lang="en-CA" sz="2000">
              <a:latin typeface="Arial" charset="0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/>
              <a:t>Management of Papillary and Follicular Carcinoma</a:t>
            </a:r>
          </a:p>
        </p:txBody>
      </p:sp>
      <p:sp>
        <p:nvSpPr>
          <p:cNvPr id="880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000">
                <a:latin typeface="Arial" charset="0"/>
              </a:rPr>
              <a:t>Patients are classified into low risk and high risk groups</a:t>
            </a:r>
          </a:p>
          <a:p>
            <a:r>
              <a:rPr lang="en-US" sz="2000">
                <a:latin typeface="Arial" charset="0"/>
              </a:rPr>
              <a:t>The low risk group includes patients under age 45 with primary lesions under 1cm and no evidence of intra- or extraglandular spread. Lobectomy is adequate therapy for these patients.</a:t>
            </a:r>
          </a:p>
          <a:p>
            <a:r>
              <a:rPr lang="en-US" sz="2000">
                <a:latin typeface="Arial" charset="0"/>
              </a:rPr>
              <a:t>All other patients are considered high risk and require total thyroidectomy. Modified neck dissection is indicated if there is lymphatic spread.</a:t>
            </a:r>
          </a:p>
          <a:p>
            <a:r>
              <a:rPr lang="en-US" sz="2000">
                <a:latin typeface="Arial" charset="0"/>
              </a:rPr>
              <a:t>Surgery is usually followed by RAI ablation therapy</a:t>
            </a:r>
          </a:p>
          <a:p>
            <a:r>
              <a:rPr lang="en-US" sz="2000">
                <a:latin typeface="Arial" charset="0"/>
              </a:rPr>
              <a:t>Patient is placed on L-thyroxine suppressive therapy</a:t>
            </a:r>
          </a:p>
          <a:p>
            <a:r>
              <a:rPr lang="en-US" sz="2000">
                <a:latin typeface="Arial" charset="0"/>
              </a:rPr>
              <a:t>Regular F/U with thyroglobulin level, thyroid US, whole body scan etc.</a:t>
            </a:r>
          </a:p>
          <a:p>
            <a:endParaRPr lang="en-US" sz="2000">
              <a:latin typeface="Arial" charset="0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/>
              <a:t>Medullary Carcinoma</a:t>
            </a:r>
            <a:endParaRPr lang="en-CA" sz="3600"/>
          </a:p>
        </p:txBody>
      </p:sp>
      <p:sp>
        <p:nvSpPr>
          <p:cNvPr id="7065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sz="1800">
                <a:latin typeface="Arial" charset="0"/>
              </a:rPr>
              <a:t>A disease of the C cells (parafollicular cells) </a:t>
            </a:r>
          </a:p>
          <a:p>
            <a:pPr>
              <a:lnSpc>
                <a:spcPct val="90000"/>
              </a:lnSpc>
            </a:pPr>
            <a:r>
              <a:rPr lang="en-US" sz="1800">
                <a:latin typeface="Arial" charset="0"/>
              </a:rPr>
              <a:t>More aggressive than papillary or follicular carcinoma but not as aggressive as undifferentiated thyroid cancer</a:t>
            </a:r>
          </a:p>
          <a:p>
            <a:pPr>
              <a:lnSpc>
                <a:spcPct val="90000"/>
              </a:lnSpc>
            </a:pPr>
            <a:r>
              <a:rPr lang="en-US" sz="1800">
                <a:latin typeface="Arial" charset="0"/>
              </a:rPr>
              <a:t>It extends locally, and may invade lymphatics and blood vessels</a:t>
            </a:r>
          </a:p>
          <a:p>
            <a:pPr>
              <a:lnSpc>
                <a:spcPct val="90000"/>
              </a:lnSpc>
            </a:pPr>
            <a:r>
              <a:rPr lang="en-US" sz="1800">
                <a:latin typeface="Arial" charset="0"/>
              </a:rPr>
              <a:t>Calcitonin and CEA are clinically useful markers for DX and F/U</a:t>
            </a:r>
          </a:p>
          <a:p>
            <a:pPr>
              <a:lnSpc>
                <a:spcPct val="90000"/>
              </a:lnSpc>
            </a:pPr>
            <a:r>
              <a:rPr lang="en-US" sz="1800">
                <a:latin typeface="Arial" charset="0"/>
              </a:rPr>
              <a:t>80% of medullary ca are sporadic and the rest are familial. There are 4 familial patterns:</a:t>
            </a:r>
          </a:p>
          <a:p>
            <a:pPr lvl="1">
              <a:lnSpc>
                <a:spcPct val="90000"/>
              </a:lnSpc>
            </a:pPr>
            <a:r>
              <a:rPr lang="en-US" sz="1600">
                <a:latin typeface="Arial" charset="0"/>
              </a:rPr>
              <a:t>FMTC without endocrine disease</a:t>
            </a:r>
          </a:p>
          <a:p>
            <a:pPr lvl="1">
              <a:lnSpc>
                <a:spcPct val="90000"/>
              </a:lnSpc>
            </a:pPr>
            <a:r>
              <a:rPr lang="en-US" sz="1600">
                <a:latin typeface="Arial" charset="0"/>
              </a:rPr>
              <a:t>MEN 2A: medullary ca + pheochromocytoma + hyperparathyroidism</a:t>
            </a:r>
          </a:p>
          <a:p>
            <a:pPr lvl="1">
              <a:lnSpc>
                <a:spcPct val="90000"/>
              </a:lnSpc>
            </a:pPr>
            <a:r>
              <a:rPr lang="en-US" sz="1600">
                <a:latin typeface="Arial" charset="0"/>
              </a:rPr>
              <a:t>MEN 2B: medullary ca + pheochromocytoma + multiple mucosal neuromas</a:t>
            </a:r>
          </a:p>
          <a:p>
            <a:pPr lvl="1">
              <a:lnSpc>
                <a:spcPct val="90000"/>
              </a:lnSpc>
            </a:pPr>
            <a:r>
              <a:rPr lang="en-US" sz="1600">
                <a:latin typeface="Arial" charset="0"/>
              </a:rPr>
              <a:t>MEN 2 with cutaneous lichen amyloidosis</a:t>
            </a:r>
          </a:p>
          <a:p>
            <a:pPr>
              <a:lnSpc>
                <a:spcPct val="90000"/>
              </a:lnSpc>
            </a:pPr>
            <a:r>
              <a:rPr lang="en-US" sz="1800">
                <a:latin typeface="Arial" charset="0"/>
              </a:rPr>
              <a:t>The familial syndromes are associated with mutations in the </a:t>
            </a:r>
            <a:r>
              <a:rPr lang="en-US" sz="1800" i="1">
                <a:latin typeface="Arial" charset="0"/>
              </a:rPr>
              <a:t>ret </a:t>
            </a:r>
            <a:r>
              <a:rPr lang="en-US" sz="1800">
                <a:latin typeface="Arial" charset="0"/>
              </a:rPr>
              <a:t>proto-oncogene (a receptor protein kinase gene on chrom. 10)</a:t>
            </a:r>
          </a:p>
          <a:p>
            <a:pPr>
              <a:lnSpc>
                <a:spcPct val="90000"/>
              </a:lnSpc>
            </a:pPr>
            <a:r>
              <a:rPr lang="en-US" sz="1800">
                <a:latin typeface="Arial" charset="0"/>
              </a:rPr>
              <a:t>Dx is by FNA bx. Pt needs to be screened for other endocrine abnormalities found in MEN 2. Family members need to be screened for medullary ca and MEN 2 as well.</a:t>
            </a:r>
            <a:r>
              <a:rPr lang="en-US" sz="1800" i="1">
                <a:latin typeface="Arial" charset="0"/>
              </a:rPr>
              <a:t> </a:t>
            </a:r>
            <a:endParaRPr lang="en-CA" sz="1800">
              <a:latin typeface="Arial" charset="0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/>
              <a:t>Undifferentiated (Anaplastic) Carcinoma</a:t>
            </a:r>
            <a:endParaRPr lang="en-CA" sz="3600"/>
          </a:p>
        </p:txBody>
      </p:sp>
      <p:sp>
        <p:nvSpPr>
          <p:cNvPr id="716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000">
                <a:latin typeface="Arial" charset="0"/>
              </a:rPr>
              <a:t>This tumour usually occurs in older patients with a long history of goitre in whom the gland suddenly—over weeks or months—begins to enlarge and produce pressure symptoms, dysphagia, or vocal cord paralysis.</a:t>
            </a:r>
          </a:p>
          <a:p>
            <a:r>
              <a:rPr lang="en-US" sz="2000">
                <a:latin typeface="Arial" charset="0"/>
              </a:rPr>
              <a:t>Death from massive local extension usually occurs within 6-36 months </a:t>
            </a:r>
          </a:p>
          <a:p>
            <a:r>
              <a:rPr lang="en-US" sz="2000">
                <a:latin typeface="Arial" charset="0"/>
              </a:rPr>
              <a:t>These tumours are very resistant to therapy</a:t>
            </a:r>
            <a:endParaRPr lang="en-CA" sz="2000">
              <a:latin typeface="Arial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chnic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Technic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868</TotalTime>
  <Words>4041</Words>
  <Application>Microsoft Office PowerPoint</Application>
  <PresentationFormat>On-screen Show (4:3)</PresentationFormat>
  <Paragraphs>518</Paragraphs>
  <Slides>58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58</vt:i4>
      </vt:variant>
    </vt:vector>
  </HeadingPairs>
  <TitlesOfParts>
    <vt:vector size="66" baseType="lpstr">
      <vt:lpstr>Times New Roman</vt:lpstr>
      <vt:lpstr>Arial</vt:lpstr>
      <vt:lpstr>Wingdings</vt:lpstr>
      <vt:lpstr>Wingdings 3</vt:lpstr>
      <vt:lpstr>Verdana</vt:lpstr>
      <vt:lpstr>Apex</vt:lpstr>
      <vt:lpstr>Technic</vt:lpstr>
      <vt:lpstr>1_Technic</vt:lpstr>
      <vt:lpstr>Thyroid Disorders</vt:lpstr>
      <vt:lpstr>Introduction </vt:lpstr>
      <vt:lpstr>Introduction </vt:lpstr>
      <vt:lpstr>Prevalence of thyroid failure by Gender</vt:lpstr>
      <vt:lpstr>Prevalence of thyroid failure by age </vt:lpstr>
      <vt:lpstr>Diagnostic Approach</vt:lpstr>
      <vt:lpstr>Introduction</vt:lpstr>
      <vt:lpstr>Hypothyroidism</vt:lpstr>
      <vt:lpstr>Hypothyroidism</vt:lpstr>
      <vt:lpstr>Hypothyroidism</vt:lpstr>
      <vt:lpstr>Hashimoto’s Thyroiditis</vt:lpstr>
      <vt:lpstr>Hashimoto’s Thyroiditis</vt:lpstr>
      <vt:lpstr>PowerPoint Presentation</vt:lpstr>
      <vt:lpstr>PowerPoint Presentation</vt:lpstr>
      <vt:lpstr>Management of Hypothyroidism</vt:lpstr>
      <vt:lpstr>Myxedema Coma</vt:lpstr>
      <vt:lpstr>Management of Myxedema Coma</vt:lpstr>
      <vt:lpstr>Management of Myxedema Coma</vt:lpstr>
      <vt:lpstr>Graves’ Disease</vt:lpstr>
      <vt:lpstr>Graves’ Disease</vt:lpstr>
      <vt:lpstr>Graves’ Disease</vt:lpstr>
      <vt:lpstr>Graves’ Disease</vt:lpstr>
      <vt:lpstr>Graves’ Disease</vt:lpstr>
      <vt:lpstr>Graves’ Disease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Treatment of Grave’s Disease</vt:lpstr>
      <vt:lpstr>Treatment of Grave’s Disease</vt:lpstr>
      <vt:lpstr>Management of Grave’s disease</vt:lpstr>
      <vt:lpstr>Management of Grave’s disease</vt:lpstr>
      <vt:lpstr>Management of Grave’s Disease</vt:lpstr>
      <vt:lpstr>Management of Grave’s Disease</vt:lpstr>
      <vt:lpstr>Management of Grave’s Disease</vt:lpstr>
      <vt:lpstr>Toxic Adenoma  (Plummer’s Disease)</vt:lpstr>
      <vt:lpstr>Toxic Multinodular Goitre</vt:lpstr>
      <vt:lpstr>Subacute Thyroiditis</vt:lpstr>
      <vt:lpstr>Subacute Thyroiditis</vt:lpstr>
      <vt:lpstr>Other Forms of Thyrotoxicosis</vt:lpstr>
      <vt:lpstr>Thyroid storm (Thyrotoxic crisis)</vt:lpstr>
      <vt:lpstr>Thyroid storm (Thyrotoxic crisis)</vt:lpstr>
      <vt:lpstr>Thyroid storm (Thyrotoxic crisis)</vt:lpstr>
      <vt:lpstr>Nontoxic Goitre</vt:lpstr>
      <vt:lpstr>Nontoxic Goitre</vt:lpstr>
      <vt:lpstr>PowerPoint Presentation</vt:lpstr>
      <vt:lpstr>Management of Nontoxic Goitre</vt:lpstr>
      <vt:lpstr>Benign Thyroid Nodules</vt:lpstr>
      <vt:lpstr>PowerPoint Presentation</vt:lpstr>
      <vt:lpstr>PowerPoint Presentation</vt:lpstr>
      <vt:lpstr>PowerPoint Presentation</vt:lpstr>
      <vt:lpstr>Thyroid Cancer</vt:lpstr>
      <vt:lpstr>Papillary Carcinoma</vt:lpstr>
      <vt:lpstr>Follicular Carcinoma</vt:lpstr>
      <vt:lpstr>Management of Papillary and Follicular Carcinoma</vt:lpstr>
      <vt:lpstr>Medullary Carcinoma</vt:lpstr>
      <vt:lpstr>Undifferentiated (Anaplastic) Carcinoma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Thyroid Disorders</dc:title>
  <dc:creator>KHALID</dc:creator>
  <cp:lastModifiedBy>CQ 58</cp:lastModifiedBy>
  <cp:revision>36</cp:revision>
  <cp:lastPrinted>1601-01-01T00:00:00Z</cp:lastPrinted>
  <dcterms:created xsi:type="dcterms:W3CDTF">2004-12-01T16:55:01Z</dcterms:created>
  <dcterms:modified xsi:type="dcterms:W3CDTF">2013-05-09T08:58:29Z</dcterms:modified>
</cp:coreProperties>
</file>