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9" r:id="rId20"/>
    <p:sldId id="274" r:id="rId21"/>
    <p:sldId id="278" r:id="rId22"/>
    <p:sldId id="280" r:id="rId23"/>
    <p:sldId id="275" r:id="rId24"/>
    <p:sldId id="276" r:id="rId25"/>
    <p:sldId id="277" r:id="rId26"/>
    <p:sldId id="281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52534-2645-40B1-A9FA-E1AB49F415F2}" type="datetimeFigureOut">
              <a:rPr lang="en-GB" smtClean="0"/>
              <a:pPr/>
              <a:t>26/03/2014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9C1C2-67FA-420A-88FF-76074751EC86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52534-2645-40B1-A9FA-E1AB49F415F2}" type="datetimeFigureOut">
              <a:rPr lang="en-GB" smtClean="0"/>
              <a:pPr/>
              <a:t>26/03/2014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9C1C2-67FA-420A-88FF-76074751EC86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52534-2645-40B1-A9FA-E1AB49F415F2}" type="datetimeFigureOut">
              <a:rPr lang="en-GB" smtClean="0"/>
              <a:pPr/>
              <a:t>26/03/2014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9C1C2-67FA-420A-88FF-76074751EC86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52534-2645-40B1-A9FA-E1AB49F415F2}" type="datetimeFigureOut">
              <a:rPr lang="en-GB" smtClean="0"/>
              <a:pPr/>
              <a:t>26/03/2014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9C1C2-67FA-420A-88FF-76074751EC86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52534-2645-40B1-A9FA-E1AB49F415F2}" type="datetimeFigureOut">
              <a:rPr lang="en-GB" smtClean="0"/>
              <a:pPr/>
              <a:t>26/03/2014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9C1C2-67FA-420A-88FF-76074751EC86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52534-2645-40B1-A9FA-E1AB49F415F2}" type="datetimeFigureOut">
              <a:rPr lang="en-GB" smtClean="0"/>
              <a:pPr/>
              <a:t>26/03/2014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9C1C2-67FA-420A-88FF-76074751EC86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52534-2645-40B1-A9FA-E1AB49F415F2}" type="datetimeFigureOut">
              <a:rPr lang="en-GB" smtClean="0"/>
              <a:pPr/>
              <a:t>26/03/2014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9C1C2-67FA-420A-88FF-76074751EC86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52534-2645-40B1-A9FA-E1AB49F415F2}" type="datetimeFigureOut">
              <a:rPr lang="en-GB" smtClean="0"/>
              <a:pPr/>
              <a:t>26/03/2014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9C1C2-67FA-420A-88FF-76074751EC86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52534-2645-40B1-A9FA-E1AB49F415F2}" type="datetimeFigureOut">
              <a:rPr lang="en-GB" smtClean="0"/>
              <a:pPr/>
              <a:t>26/03/2014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9C1C2-67FA-420A-88FF-76074751EC86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52534-2645-40B1-A9FA-E1AB49F415F2}" type="datetimeFigureOut">
              <a:rPr lang="en-GB" smtClean="0"/>
              <a:pPr/>
              <a:t>26/03/2014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9C1C2-67FA-420A-88FF-76074751EC86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52534-2645-40B1-A9FA-E1AB49F415F2}" type="datetimeFigureOut">
              <a:rPr lang="en-GB" smtClean="0"/>
              <a:pPr/>
              <a:t>26/03/2014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9C1C2-67FA-420A-88FF-76074751EC86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152534-2645-40B1-A9FA-E1AB49F415F2}" type="datetimeFigureOut">
              <a:rPr lang="en-GB" smtClean="0"/>
              <a:pPr/>
              <a:t>26/03/2014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29C1C2-67FA-420A-88FF-76074751EC86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LIVER CIRRHOSIS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MBCHB 3-</a:t>
            </a:r>
          </a:p>
          <a:p>
            <a:r>
              <a:rPr lang="en-GB" dirty="0" smtClean="0"/>
              <a:t>2014</a:t>
            </a:r>
            <a:endParaRPr lang="en-GB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Definition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q"/>
            </a:pPr>
            <a:r>
              <a:rPr lang="en-GB" dirty="0" smtClean="0"/>
              <a:t> Cirrhosis results from NECROSIS of liver cells followed by fibrosis &amp; nodule formation.</a:t>
            </a:r>
          </a:p>
          <a:p>
            <a:pPr>
              <a:buNone/>
            </a:pPr>
            <a:endParaRPr lang="en-GB" dirty="0" smtClean="0"/>
          </a:p>
          <a:p>
            <a:pPr>
              <a:buFont typeface="Wingdings" pitchFamily="2" charset="2"/>
              <a:buChar char="q"/>
            </a:pPr>
            <a:r>
              <a:rPr lang="en-GB" dirty="0" smtClean="0"/>
              <a:t>  The liver architecture  is diffusely abnormal.  </a:t>
            </a:r>
            <a:endParaRPr lang="en-GB" dirty="0"/>
          </a:p>
          <a:p>
            <a:pPr>
              <a:buFont typeface="Wingdings" pitchFamily="2" charset="2"/>
              <a:buChar char="q"/>
            </a:pPr>
            <a:endParaRPr lang="en-GB" dirty="0" smtClean="0"/>
          </a:p>
          <a:p>
            <a:pPr>
              <a:buFont typeface="Wingdings" pitchFamily="2" charset="2"/>
              <a:buChar char="q"/>
            </a:pPr>
            <a:r>
              <a:rPr lang="en-GB" dirty="0" smtClean="0"/>
              <a:t>The net result is interference with liver blood flow &amp; </a:t>
            </a:r>
            <a:r>
              <a:rPr lang="en-GB" dirty="0" smtClean="0"/>
              <a:t>function→ </a:t>
            </a:r>
            <a:r>
              <a:rPr lang="en-GB" dirty="0" smtClean="0"/>
              <a:t>leading to </a:t>
            </a:r>
            <a:r>
              <a:rPr lang="en-GB" dirty="0" smtClean="0">
                <a:solidFill>
                  <a:srgbClr val="FF0000"/>
                </a:solidFill>
              </a:rPr>
              <a:t>PHT &amp; impaired liver cell function.</a:t>
            </a:r>
          </a:p>
          <a:p>
            <a:pPr>
              <a:buNone/>
            </a:pPr>
            <a:endParaRPr lang="en-GB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Aetiology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GB" b="1" dirty="0" smtClean="0"/>
              <a:t>Causes of cirrhosis.</a:t>
            </a:r>
          </a:p>
          <a:p>
            <a:pPr>
              <a:buNone/>
            </a:pPr>
            <a:r>
              <a:rPr lang="en-GB" dirty="0" smtClean="0"/>
              <a:t>Viral hepatitis: B, C, D</a:t>
            </a:r>
          </a:p>
          <a:p>
            <a:pPr>
              <a:buNone/>
            </a:pPr>
            <a:r>
              <a:rPr lang="en-GB" dirty="0" smtClean="0"/>
              <a:t>Alcohol</a:t>
            </a:r>
          </a:p>
          <a:p>
            <a:pPr>
              <a:buNone/>
            </a:pPr>
            <a:r>
              <a:rPr lang="en-GB" dirty="0" smtClean="0"/>
              <a:t>Non alcoholic steato-hepatitis (NASH)</a:t>
            </a:r>
          </a:p>
          <a:p>
            <a:pPr>
              <a:buNone/>
            </a:pPr>
            <a:endParaRPr lang="en-GB" dirty="0" smtClean="0"/>
          </a:p>
          <a:p>
            <a:pPr>
              <a:buNone/>
            </a:pPr>
            <a:r>
              <a:rPr lang="en-GB" dirty="0" smtClean="0"/>
              <a:t>Auto immune hepatitis</a:t>
            </a:r>
          </a:p>
          <a:p>
            <a:pPr>
              <a:buNone/>
            </a:pPr>
            <a:endParaRPr lang="en-GB" dirty="0" smtClean="0"/>
          </a:p>
          <a:p>
            <a:pPr>
              <a:buNone/>
            </a:pPr>
            <a:r>
              <a:rPr lang="en-GB" dirty="0" smtClean="0"/>
              <a:t>Biliary cirrhosis: 1</a:t>
            </a:r>
            <a:r>
              <a:rPr lang="en-GB" baseline="30000" dirty="0" smtClean="0"/>
              <a:t>o </a:t>
            </a:r>
            <a:r>
              <a:rPr lang="en-GB" dirty="0" smtClean="0"/>
              <a:t>, 2</a:t>
            </a:r>
            <a:r>
              <a:rPr lang="en-GB" baseline="30000" dirty="0" smtClean="0"/>
              <a:t>nd. </a:t>
            </a:r>
            <a:endParaRPr lang="en-GB" dirty="0" smtClean="0"/>
          </a:p>
          <a:p>
            <a:pPr>
              <a:buNone/>
            </a:pPr>
            <a:endParaRPr lang="en-GB" baseline="30000" dirty="0" smtClean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GB" dirty="0" smtClean="0"/>
              <a:t>Metabolic.</a:t>
            </a:r>
          </a:p>
          <a:p>
            <a:pPr>
              <a:buFont typeface="Wingdings" pitchFamily="2" charset="2"/>
              <a:buChar char="q"/>
            </a:pPr>
            <a:r>
              <a:rPr lang="en-GB" b="1" dirty="0"/>
              <a:t> </a:t>
            </a:r>
            <a:r>
              <a:rPr lang="en-GB" b="1" dirty="0" smtClean="0"/>
              <a:t>  Iron overload(HFE Haemochromatosis)</a:t>
            </a:r>
          </a:p>
          <a:p>
            <a:pPr>
              <a:buFont typeface="Wingdings" pitchFamily="2" charset="2"/>
              <a:buChar char="q"/>
            </a:pPr>
            <a:r>
              <a:rPr lang="en-GB" b="1" dirty="0"/>
              <a:t> </a:t>
            </a:r>
            <a:r>
              <a:rPr lang="en-GB" b="1" dirty="0" smtClean="0"/>
              <a:t>  Copper overload (Wilsons disease)</a:t>
            </a:r>
          </a:p>
          <a:p>
            <a:pPr>
              <a:buFont typeface="Wingdings" pitchFamily="2" charset="2"/>
              <a:buChar char="q"/>
            </a:pPr>
            <a:r>
              <a:rPr lang="en-GB" b="1" dirty="0"/>
              <a:t> </a:t>
            </a:r>
            <a:r>
              <a:rPr lang="en-GB" b="1" dirty="0" smtClean="0"/>
              <a:t>  </a:t>
            </a:r>
            <a:r>
              <a:rPr lang="el-GR" b="1" dirty="0" smtClean="0"/>
              <a:t>α</a:t>
            </a:r>
            <a:r>
              <a:rPr lang="en-GB" b="1" baseline="-25000" dirty="0" smtClean="0"/>
              <a:t>1</a:t>
            </a:r>
            <a:r>
              <a:rPr lang="en-GB" b="1" dirty="0" smtClean="0"/>
              <a:t>- antitrypsin deficiency</a:t>
            </a:r>
          </a:p>
          <a:p>
            <a:pPr>
              <a:buFont typeface="Wingdings" pitchFamily="2" charset="2"/>
              <a:buChar char="q"/>
            </a:pPr>
            <a:r>
              <a:rPr lang="en-GB" dirty="0"/>
              <a:t> </a:t>
            </a:r>
            <a:r>
              <a:rPr lang="en-GB" dirty="0" smtClean="0"/>
              <a:t>  Type IV glycogenesis</a:t>
            </a:r>
          </a:p>
          <a:p>
            <a:pPr>
              <a:buFont typeface="Wingdings" pitchFamily="2" charset="2"/>
              <a:buChar char="q"/>
            </a:pPr>
            <a:r>
              <a:rPr lang="en-GB" dirty="0"/>
              <a:t> </a:t>
            </a:r>
            <a:r>
              <a:rPr lang="en-GB" dirty="0" smtClean="0"/>
              <a:t>  Galactosamia</a:t>
            </a:r>
          </a:p>
          <a:p>
            <a:pPr>
              <a:buFont typeface="Wingdings" pitchFamily="2" charset="2"/>
              <a:buChar char="q"/>
            </a:pPr>
            <a:r>
              <a:rPr lang="en-GB" dirty="0"/>
              <a:t> </a:t>
            </a:r>
            <a:r>
              <a:rPr lang="en-GB" dirty="0" smtClean="0"/>
              <a:t>  Tyrosinaemia</a:t>
            </a:r>
            <a:endParaRPr lang="en-GB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GB" dirty="0" smtClean="0"/>
              <a:t>Hepatic venous outflow block</a:t>
            </a:r>
          </a:p>
          <a:p>
            <a:pPr>
              <a:buNone/>
            </a:pPr>
            <a:r>
              <a:rPr lang="en-GB" dirty="0"/>
              <a:t> </a:t>
            </a:r>
            <a:r>
              <a:rPr lang="en-GB" dirty="0" smtClean="0"/>
              <a:t>   Budd – Chiari syndrome</a:t>
            </a:r>
          </a:p>
          <a:p>
            <a:pPr>
              <a:buNone/>
            </a:pPr>
            <a:r>
              <a:rPr lang="en-GB" dirty="0"/>
              <a:t> </a:t>
            </a:r>
            <a:r>
              <a:rPr lang="en-GB" dirty="0" smtClean="0"/>
              <a:t>   Heart failure</a:t>
            </a:r>
          </a:p>
          <a:p>
            <a:pPr>
              <a:buNone/>
            </a:pPr>
            <a:endParaRPr lang="en-GB" dirty="0" smtClean="0"/>
          </a:p>
          <a:p>
            <a:pPr>
              <a:buNone/>
            </a:pPr>
            <a:r>
              <a:rPr lang="en-GB" dirty="0" smtClean="0"/>
              <a:t>Toxins &amp; drugs:</a:t>
            </a:r>
          </a:p>
          <a:p>
            <a:pPr>
              <a:buNone/>
            </a:pPr>
            <a:r>
              <a:rPr lang="en-GB" dirty="0"/>
              <a:t> </a:t>
            </a:r>
            <a:r>
              <a:rPr lang="en-GB" dirty="0" smtClean="0"/>
              <a:t>     e.g. methotraxate, amiadorone</a:t>
            </a:r>
            <a:endParaRPr lang="en-GB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Cirrhosis &amp; co-factors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GB" dirty="0" smtClean="0"/>
              <a:t>NOTE: </a:t>
            </a:r>
          </a:p>
          <a:p>
            <a:pPr>
              <a:buFont typeface="Wingdings" pitchFamily="2" charset="2"/>
              <a:buChar char="q"/>
            </a:pPr>
            <a:r>
              <a:rPr lang="en-GB" dirty="0" smtClean="0"/>
              <a:t>In some liver disease there is a single cause: e.g. Hepatitis B &amp; C, 1</a:t>
            </a:r>
            <a:r>
              <a:rPr lang="en-GB" baseline="30000" dirty="0" smtClean="0"/>
              <a:t>o </a:t>
            </a:r>
            <a:r>
              <a:rPr lang="en-GB" dirty="0" smtClean="0"/>
              <a:t>biliary cirrhosis &amp; 1</a:t>
            </a:r>
            <a:r>
              <a:rPr lang="en-GB" baseline="30000" dirty="0" smtClean="0"/>
              <a:t>o </a:t>
            </a:r>
            <a:r>
              <a:rPr lang="en-GB" dirty="0" smtClean="0"/>
              <a:t>sclerosing cholangitis</a:t>
            </a:r>
          </a:p>
          <a:p>
            <a:pPr>
              <a:buFont typeface="Wingdings" pitchFamily="2" charset="2"/>
              <a:buChar char="q"/>
            </a:pPr>
            <a:endParaRPr lang="en-GB" dirty="0"/>
          </a:p>
          <a:p>
            <a:pPr>
              <a:buFont typeface="Wingdings" pitchFamily="2" charset="2"/>
              <a:buChar char="q"/>
            </a:pPr>
            <a:r>
              <a:rPr lang="en-GB" dirty="0" smtClean="0"/>
              <a:t>  In many other cases co-factors may be important e.g. ↑ age , sex (male), obesity, alcohol, iron intake, genetic factors.</a:t>
            </a:r>
            <a:endParaRPr lang="en-GB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Causes-Interaction-co-factors: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GB" dirty="0" smtClean="0"/>
              <a:t>Causes of liver disease also do interact e.g.</a:t>
            </a:r>
          </a:p>
          <a:p>
            <a:pPr>
              <a:buFont typeface="Wingdings" pitchFamily="2" charset="2"/>
              <a:buChar char="q"/>
            </a:pPr>
            <a:r>
              <a:rPr lang="en-GB" dirty="0"/>
              <a:t> </a:t>
            </a:r>
            <a:r>
              <a:rPr lang="en-GB" dirty="0" smtClean="0"/>
              <a:t> Progressive disease is more likely in patients with hepatitis B or C who drink excess alcohol:</a:t>
            </a:r>
          </a:p>
          <a:p>
            <a:pPr>
              <a:buNone/>
            </a:pPr>
            <a:endParaRPr lang="en-GB" dirty="0" smtClean="0"/>
          </a:p>
          <a:p>
            <a:pPr>
              <a:buFont typeface="Wingdings" pitchFamily="2" charset="2"/>
              <a:buChar char="q"/>
            </a:pPr>
            <a:r>
              <a:rPr lang="en-GB" dirty="0"/>
              <a:t> </a:t>
            </a:r>
            <a:r>
              <a:rPr lang="en-GB" dirty="0" smtClean="0"/>
              <a:t> Patients heterozygous for </a:t>
            </a:r>
            <a:r>
              <a:rPr lang="el-GR" dirty="0" smtClean="0"/>
              <a:t>α</a:t>
            </a:r>
            <a:r>
              <a:rPr lang="en-GB" dirty="0" smtClean="0"/>
              <a:t>-1-antitrypsin def. who are obese are more likely to manifest cirrhosis.</a:t>
            </a:r>
            <a:endParaRPr lang="en-GB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Pathology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GB" b="1" dirty="0" smtClean="0"/>
              <a:t>Characteristic features of cirrhosis are:</a:t>
            </a:r>
          </a:p>
          <a:p>
            <a:pPr>
              <a:buFont typeface="Wingdings" pitchFamily="2" charset="2"/>
              <a:buChar char="q"/>
            </a:pPr>
            <a:r>
              <a:rPr lang="en-GB" dirty="0"/>
              <a:t> </a:t>
            </a:r>
            <a:r>
              <a:rPr lang="en-GB" dirty="0" smtClean="0"/>
              <a:t> Regenerating nodules</a:t>
            </a:r>
          </a:p>
          <a:p>
            <a:pPr>
              <a:buFont typeface="Wingdings" pitchFamily="2" charset="2"/>
              <a:buChar char="q"/>
            </a:pPr>
            <a:r>
              <a:rPr lang="en-GB" dirty="0"/>
              <a:t> </a:t>
            </a:r>
            <a:r>
              <a:rPr lang="en-GB" dirty="0" smtClean="0"/>
              <a:t> Separated by fibrosis</a:t>
            </a:r>
          </a:p>
          <a:p>
            <a:pPr>
              <a:buFont typeface="Wingdings" pitchFamily="2" charset="2"/>
              <a:buChar char="q"/>
            </a:pPr>
            <a:r>
              <a:rPr lang="en-GB" dirty="0"/>
              <a:t> </a:t>
            </a:r>
            <a:r>
              <a:rPr lang="en-GB" dirty="0" smtClean="0"/>
              <a:t>  Loss of architecture within the nodules</a:t>
            </a:r>
          </a:p>
          <a:p>
            <a:pPr>
              <a:buNone/>
            </a:pPr>
            <a:endParaRPr lang="en-GB" dirty="0"/>
          </a:p>
          <a:p>
            <a:pPr>
              <a:buNone/>
            </a:pPr>
            <a:r>
              <a:rPr lang="en-GB" b="1" dirty="0" smtClean="0"/>
              <a:t>Cirrhosis can be :-</a:t>
            </a:r>
          </a:p>
          <a:p>
            <a:pPr>
              <a:buFont typeface="Wingdings" pitchFamily="2" charset="2"/>
              <a:buChar char="q"/>
            </a:pPr>
            <a:r>
              <a:rPr lang="en-GB" dirty="0"/>
              <a:t> </a:t>
            </a:r>
            <a:r>
              <a:rPr lang="en-GB" dirty="0" smtClean="0"/>
              <a:t>     micronodular(alcohol) </a:t>
            </a:r>
          </a:p>
          <a:p>
            <a:pPr>
              <a:buFont typeface="Wingdings" pitchFamily="2" charset="2"/>
              <a:buChar char="q"/>
            </a:pPr>
            <a:r>
              <a:rPr lang="en-GB" dirty="0"/>
              <a:t> </a:t>
            </a:r>
            <a:r>
              <a:rPr lang="en-GB" dirty="0" smtClean="0"/>
              <a:t>     macronodular(viral)</a:t>
            </a:r>
          </a:p>
          <a:p>
            <a:pPr>
              <a:buFont typeface="Wingdings" pitchFamily="2" charset="2"/>
              <a:buChar char="q"/>
            </a:pPr>
            <a:r>
              <a:rPr lang="en-GB" dirty="0" smtClean="0"/>
              <a:t>      Mixed</a:t>
            </a:r>
            <a:endParaRPr lang="en-GB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Symptoms &amp; Signs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GB" dirty="0" smtClean="0"/>
              <a:t>Cirrhosis can be asymptomatic or symptomatic</a:t>
            </a:r>
            <a:endParaRPr lang="en-GB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Decompensted Vs Compensated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GB" b="1" dirty="0" smtClean="0"/>
              <a:t>Decompensated:</a:t>
            </a:r>
          </a:p>
          <a:p>
            <a:pPr>
              <a:buNone/>
            </a:pPr>
            <a:r>
              <a:rPr lang="en-GB" dirty="0"/>
              <a:t> </a:t>
            </a:r>
            <a:r>
              <a:rPr lang="en-GB" dirty="0" smtClean="0"/>
              <a:t>  </a:t>
            </a:r>
            <a:r>
              <a:rPr lang="en-GB" dirty="0" smtClean="0">
                <a:solidFill>
                  <a:srgbClr val="FF0000"/>
                </a:solidFill>
              </a:rPr>
              <a:t>Means cirrhosis complicated with one or more of the following features:</a:t>
            </a:r>
          </a:p>
          <a:p>
            <a:pPr>
              <a:buNone/>
            </a:pPr>
            <a:endParaRPr lang="en-GB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GB" dirty="0"/>
              <a:t> </a:t>
            </a:r>
            <a:r>
              <a:rPr lang="en-GB" dirty="0" smtClean="0"/>
              <a:t>   </a:t>
            </a:r>
            <a:r>
              <a:rPr lang="en-GB" b="1" i="1" dirty="0" smtClean="0"/>
              <a:t>Jaundice, </a:t>
            </a:r>
            <a:r>
              <a:rPr lang="en-GB" b="1" i="1" dirty="0" err="1" smtClean="0"/>
              <a:t>ascites</a:t>
            </a:r>
            <a:r>
              <a:rPr lang="en-GB" b="1" i="1" dirty="0" smtClean="0"/>
              <a:t>, hepatic encephalopathy or bleeding varices</a:t>
            </a:r>
            <a:r>
              <a:rPr lang="en-GB" dirty="0" smtClean="0"/>
              <a:t>.</a:t>
            </a:r>
          </a:p>
          <a:p>
            <a:pPr>
              <a:buNone/>
            </a:pPr>
            <a:endParaRPr lang="en-GB" dirty="0" smtClean="0"/>
          </a:p>
          <a:p>
            <a:pPr>
              <a:buNone/>
            </a:pPr>
            <a:r>
              <a:rPr lang="en-GB" dirty="0"/>
              <a:t> </a:t>
            </a:r>
            <a:r>
              <a:rPr lang="en-GB" dirty="0" smtClean="0"/>
              <a:t>   Other features but invariably associated with </a:t>
            </a:r>
            <a:r>
              <a:rPr lang="en-GB" dirty="0" err="1" smtClean="0"/>
              <a:t>ascites</a:t>
            </a:r>
            <a:r>
              <a:rPr lang="en-GB" dirty="0" smtClean="0"/>
              <a:t> are</a:t>
            </a:r>
            <a:r>
              <a:rPr lang="en-GB" b="1" dirty="0" smtClean="0"/>
              <a:t>: Hepato renal syndrome, hyponatraemia, SBP</a:t>
            </a:r>
            <a:endParaRPr lang="en-GB" b="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Investigations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GB" b="1" dirty="0" smtClean="0"/>
              <a:t>Severity</a:t>
            </a:r>
          </a:p>
          <a:p>
            <a:pPr>
              <a:buNone/>
            </a:pPr>
            <a:r>
              <a:rPr lang="en-GB" dirty="0" smtClean="0"/>
              <a:t>1). Liver synthetic function:</a:t>
            </a:r>
          </a:p>
          <a:p>
            <a:pPr>
              <a:buNone/>
            </a:pPr>
            <a:r>
              <a:rPr lang="en-GB" dirty="0"/>
              <a:t> </a:t>
            </a:r>
            <a:r>
              <a:rPr lang="en-GB" dirty="0" smtClean="0"/>
              <a:t>     Serum albumin &amp; PTI</a:t>
            </a:r>
          </a:p>
          <a:p>
            <a:pPr>
              <a:buNone/>
            </a:pPr>
            <a:r>
              <a:rPr lang="en-GB" dirty="0"/>
              <a:t> </a:t>
            </a:r>
            <a:r>
              <a:rPr lang="en-GB" dirty="0" smtClean="0"/>
              <a:t>       Outlook poorer with albumins &lt;28gm/l</a:t>
            </a:r>
          </a:p>
          <a:p>
            <a:pPr>
              <a:buNone/>
            </a:pPr>
            <a:r>
              <a:rPr lang="en-GB" dirty="0" smtClean="0"/>
              <a:t>2). Liver biochemistry:</a:t>
            </a:r>
          </a:p>
          <a:p>
            <a:pPr>
              <a:buNone/>
            </a:pPr>
            <a:r>
              <a:rPr lang="en-GB" dirty="0"/>
              <a:t> </a:t>
            </a:r>
            <a:r>
              <a:rPr lang="en-GB" dirty="0" smtClean="0"/>
              <a:t>       This can be normal, depending on severity of the cirrhosis. In compensated disease there may be slight ↑in transaminases &amp; GGT</a:t>
            </a:r>
          </a:p>
          <a:p>
            <a:pPr>
              <a:buNone/>
            </a:pPr>
            <a:r>
              <a:rPr lang="en-GB" dirty="0"/>
              <a:t> </a:t>
            </a:r>
            <a:r>
              <a:rPr lang="en-GB" dirty="0" smtClean="0"/>
              <a:t>       In decompaseted cirrhosis all biochemistry are deranged</a:t>
            </a:r>
            <a:endParaRPr lang="en-GB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Investigations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GB" dirty="0" smtClean="0"/>
              <a:t>3). Serum electrolytes:</a:t>
            </a:r>
          </a:p>
          <a:p>
            <a:pPr>
              <a:buNone/>
            </a:pPr>
            <a:r>
              <a:rPr lang="en-GB" dirty="0"/>
              <a:t> </a:t>
            </a:r>
            <a:r>
              <a:rPr lang="en-GB" dirty="0" smtClean="0"/>
              <a:t>        A low serum Na+ indicates severer liver disease, due to defect in free water clearance &amp; excess diuretic therapy.</a:t>
            </a:r>
          </a:p>
          <a:p>
            <a:pPr>
              <a:buNone/>
            </a:pPr>
            <a:r>
              <a:rPr lang="en-GB" dirty="0" smtClean="0"/>
              <a:t>4). Serum creatinine:</a:t>
            </a:r>
          </a:p>
          <a:p>
            <a:pPr>
              <a:buNone/>
            </a:pPr>
            <a:r>
              <a:rPr lang="en-GB" dirty="0"/>
              <a:t> </a:t>
            </a:r>
            <a:r>
              <a:rPr lang="en-GB" dirty="0" smtClean="0"/>
              <a:t>      Level &gt;130µmol/L is a marker of worse prognosis.</a:t>
            </a:r>
            <a:endParaRPr lang="en-GB" dirty="0"/>
          </a:p>
          <a:p>
            <a:pPr>
              <a:buNone/>
            </a:pPr>
            <a:r>
              <a:rPr lang="en-GB" dirty="0" smtClean="0"/>
              <a:t>5). Serum </a:t>
            </a:r>
            <a:r>
              <a:rPr lang="el-GR" dirty="0" smtClean="0"/>
              <a:t>α</a:t>
            </a:r>
            <a:r>
              <a:rPr lang="en-GB" dirty="0" smtClean="0"/>
              <a:t>-</a:t>
            </a:r>
            <a:r>
              <a:rPr lang="en-GB" dirty="0" err="1" smtClean="0"/>
              <a:t>feto</a:t>
            </a:r>
            <a:r>
              <a:rPr lang="en-GB" dirty="0" smtClean="0"/>
              <a:t> protein:</a:t>
            </a:r>
          </a:p>
          <a:p>
            <a:pPr>
              <a:buNone/>
            </a:pPr>
            <a:r>
              <a:rPr lang="en-GB" dirty="0"/>
              <a:t> </a:t>
            </a:r>
            <a:r>
              <a:rPr lang="en-GB" dirty="0" smtClean="0"/>
              <a:t>       &gt;200ng/ml is strongly suggestive of presence of HCC</a:t>
            </a:r>
            <a:endParaRPr lang="en-GB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Investigation-aetiology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GB" dirty="0" smtClean="0"/>
              <a:t>1).Viral markers</a:t>
            </a:r>
          </a:p>
          <a:p>
            <a:pPr>
              <a:buNone/>
            </a:pPr>
            <a:r>
              <a:rPr lang="en-GB" dirty="0" smtClean="0"/>
              <a:t>     HBsAg, HCV ant.,HDV ant.</a:t>
            </a:r>
          </a:p>
          <a:p>
            <a:pPr>
              <a:buNone/>
            </a:pPr>
            <a:r>
              <a:rPr lang="en-GB" dirty="0" smtClean="0"/>
              <a:t>2). Auto-antibodies:</a:t>
            </a:r>
          </a:p>
          <a:p>
            <a:pPr>
              <a:buNone/>
            </a:pPr>
            <a:r>
              <a:rPr lang="en-GB" dirty="0" smtClean="0"/>
              <a:t>        ANA, SMA, Liver kidney microsomal ant.(LKM1) , ant. Mitochondrial ant.(AMA), </a:t>
            </a:r>
            <a:r>
              <a:rPr lang="en-GB" dirty="0" err="1" smtClean="0"/>
              <a:t>pANCA</a:t>
            </a:r>
            <a:endParaRPr lang="en-GB" dirty="0" smtClean="0"/>
          </a:p>
          <a:p>
            <a:pPr>
              <a:buNone/>
            </a:pPr>
            <a:endParaRPr lang="en-GB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GB" dirty="0" smtClean="0"/>
              <a:t>3). Metabolic diseases:</a:t>
            </a:r>
          </a:p>
          <a:p>
            <a:pPr>
              <a:buNone/>
            </a:pPr>
            <a:r>
              <a:rPr lang="en-GB" dirty="0" smtClean="0"/>
              <a:t>     - Transferin saturation(&gt;45%) &amp; serum ferritin(&gt;240nmol/l), genetic testing</a:t>
            </a:r>
          </a:p>
          <a:p>
            <a:pPr>
              <a:buNone/>
            </a:pPr>
            <a:r>
              <a:rPr lang="en-GB" dirty="0" smtClean="0"/>
              <a:t>    - Serum cu &amp; ceruloplasmin</a:t>
            </a:r>
          </a:p>
          <a:p>
            <a:pPr>
              <a:buNone/>
            </a:pPr>
            <a:r>
              <a:rPr lang="en-GB" dirty="0" smtClean="0"/>
              <a:t>    -  </a:t>
            </a:r>
            <a:r>
              <a:rPr lang="el-GR" dirty="0" smtClean="0"/>
              <a:t>α</a:t>
            </a:r>
            <a:r>
              <a:rPr lang="en-GB" dirty="0" smtClean="0"/>
              <a:t>-1-antitrypsin phenotype</a:t>
            </a:r>
            <a:endParaRPr lang="en-GB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Investigation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GB" dirty="0" smtClean="0"/>
              <a:t>Imaging:</a:t>
            </a:r>
          </a:p>
          <a:p>
            <a:pPr>
              <a:buNone/>
            </a:pPr>
            <a:r>
              <a:rPr lang="en-GB" dirty="0" smtClean="0"/>
              <a:t>       Hepatic ultrasound, CT or MRI scan, </a:t>
            </a:r>
          </a:p>
          <a:p>
            <a:pPr>
              <a:buNone/>
            </a:pPr>
            <a:r>
              <a:rPr lang="en-GB" dirty="0" smtClean="0"/>
              <a:t>        Fibroscan</a:t>
            </a:r>
          </a:p>
          <a:p>
            <a:pPr>
              <a:buNone/>
            </a:pPr>
            <a:r>
              <a:rPr lang="en-GB" dirty="0" smtClean="0"/>
              <a:t>Endoscopy: varices</a:t>
            </a:r>
          </a:p>
          <a:p>
            <a:pPr>
              <a:buNone/>
            </a:pPr>
            <a:r>
              <a:rPr lang="en-GB" dirty="0" smtClean="0"/>
              <a:t>Needle liver biopsy</a:t>
            </a:r>
          </a:p>
          <a:p>
            <a:pPr>
              <a:buNone/>
            </a:pPr>
            <a:endParaRPr lang="en-GB" dirty="0" smtClean="0"/>
          </a:p>
          <a:p>
            <a:pPr>
              <a:buNone/>
            </a:pPr>
            <a:endParaRPr lang="en-GB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Management.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GB" dirty="0" smtClean="0"/>
              <a:t>Is that of complications seen in decompensated cirrhosis. Also look for precipitants &amp; treat.</a:t>
            </a:r>
          </a:p>
          <a:p>
            <a:pPr>
              <a:buNone/>
            </a:pPr>
            <a:r>
              <a:rPr lang="en-GB" dirty="0" smtClean="0"/>
              <a:t>Pts. Should have 6monthly U/S + </a:t>
            </a:r>
            <a:r>
              <a:rPr lang="el-GR" dirty="0" smtClean="0"/>
              <a:t>α</a:t>
            </a:r>
            <a:r>
              <a:rPr lang="en-GB" dirty="0" smtClean="0"/>
              <a:t>-</a:t>
            </a:r>
            <a:r>
              <a:rPr lang="en-GB" dirty="0" err="1" smtClean="0"/>
              <a:t>feto</a:t>
            </a:r>
            <a:r>
              <a:rPr lang="en-GB" dirty="0" smtClean="0"/>
              <a:t>- </a:t>
            </a:r>
            <a:r>
              <a:rPr lang="en-GB" dirty="0" smtClean="0"/>
              <a:t>protein done </a:t>
            </a:r>
            <a:r>
              <a:rPr lang="en-GB" dirty="0" smtClean="0"/>
              <a:t>to detect early development of HCC</a:t>
            </a:r>
          </a:p>
          <a:p>
            <a:pPr>
              <a:buNone/>
            </a:pPr>
            <a:r>
              <a:rPr lang="en-GB" dirty="0" smtClean="0"/>
              <a:t>In </a:t>
            </a:r>
            <a:r>
              <a:rPr lang="en-GB" dirty="0" smtClean="0"/>
              <a:t>compensated </a:t>
            </a:r>
            <a:r>
              <a:rPr lang="en-GB" dirty="0" smtClean="0"/>
              <a:t>cirrhosis:</a:t>
            </a:r>
          </a:p>
          <a:p>
            <a:pPr>
              <a:buNone/>
            </a:pPr>
            <a:r>
              <a:rPr lang="en-GB" dirty="0" smtClean="0"/>
              <a:t>    Lead normal life, restrict only salt, avoid ASA/NSAID, avoid obesity.</a:t>
            </a:r>
          </a:p>
          <a:p>
            <a:pPr>
              <a:buNone/>
            </a:pPr>
            <a:r>
              <a:rPr lang="en-GB" dirty="0" smtClean="0"/>
              <a:t>Avoid alcohol in cirrhosis related to: alcohol or viral hepatitis.</a:t>
            </a:r>
            <a:endParaRPr lang="en-GB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Management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GB" b="1" dirty="0" smtClean="0"/>
              <a:t>Treat underlying cause if found.eg.</a:t>
            </a:r>
          </a:p>
          <a:p>
            <a:pPr>
              <a:buFont typeface="Wingdings" pitchFamily="2" charset="2"/>
              <a:buChar char="q"/>
            </a:pPr>
            <a:r>
              <a:rPr lang="en-GB" dirty="0" smtClean="0"/>
              <a:t> Antivirals in HBV &amp; HCV, </a:t>
            </a:r>
          </a:p>
          <a:p>
            <a:pPr>
              <a:buFont typeface="Wingdings" pitchFamily="2" charset="2"/>
              <a:buChar char="q"/>
            </a:pPr>
            <a:r>
              <a:rPr lang="en-GB" dirty="0" smtClean="0"/>
              <a:t>Steroids &amp; immunosuppressive drugs in auto immune disease, </a:t>
            </a:r>
          </a:p>
          <a:p>
            <a:pPr>
              <a:buFont typeface="Wingdings" pitchFamily="2" charset="2"/>
              <a:buChar char="q"/>
            </a:pPr>
            <a:r>
              <a:rPr lang="en-GB" dirty="0" smtClean="0"/>
              <a:t>ursodeoxycholic acid in 1</a:t>
            </a:r>
            <a:r>
              <a:rPr lang="en-GB" baseline="30000" dirty="0" smtClean="0"/>
              <a:t>o </a:t>
            </a:r>
            <a:r>
              <a:rPr lang="en-GB" dirty="0" smtClean="0"/>
              <a:t>  biliary cirrhosis,</a:t>
            </a:r>
          </a:p>
          <a:p>
            <a:pPr>
              <a:buFont typeface="Wingdings" pitchFamily="2" charset="2"/>
              <a:buChar char="q"/>
            </a:pPr>
            <a:r>
              <a:rPr lang="en-GB" dirty="0" smtClean="0"/>
              <a:t>alcohol abstainsion </a:t>
            </a:r>
          </a:p>
          <a:p>
            <a:pPr>
              <a:buFont typeface="Wingdings" pitchFamily="2" charset="2"/>
              <a:buChar char="q"/>
            </a:pPr>
            <a:r>
              <a:rPr lang="en-GB" dirty="0" smtClean="0"/>
              <a:t>,weight loss in NASH,</a:t>
            </a:r>
          </a:p>
          <a:p>
            <a:pPr>
              <a:buFont typeface="Wingdings" pitchFamily="2" charset="2"/>
              <a:buChar char="q"/>
            </a:pPr>
            <a:r>
              <a:rPr lang="en-GB" dirty="0" smtClean="0"/>
              <a:t> venesection in Haemochromatosis</a:t>
            </a:r>
          </a:p>
          <a:p>
            <a:pPr>
              <a:buFont typeface="Wingdings" pitchFamily="2" charset="2"/>
              <a:buChar char="q"/>
            </a:pPr>
            <a:r>
              <a:rPr lang="en-GB" dirty="0" smtClean="0"/>
              <a:t>,chelation in Wilsons disease.</a:t>
            </a:r>
          </a:p>
          <a:p>
            <a:pPr>
              <a:buNone/>
            </a:pPr>
            <a:endParaRPr lang="en-GB" dirty="0" smtClean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Management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en-GB" b="1" dirty="0" smtClean="0"/>
              <a:t>Nutrition:</a:t>
            </a:r>
          </a:p>
          <a:p>
            <a:pPr>
              <a:buNone/>
            </a:pPr>
            <a:r>
              <a:rPr lang="en-GB" dirty="0" smtClean="0"/>
              <a:t> </a:t>
            </a:r>
            <a:r>
              <a:rPr lang="en-GB" dirty="0" smtClean="0">
                <a:solidFill>
                  <a:srgbClr val="002060"/>
                </a:solidFill>
              </a:rPr>
              <a:t>Abnormal fuel metabolism &amp; malnutrition is common in cirrhotic patients.</a:t>
            </a:r>
          </a:p>
          <a:p>
            <a:pPr>
              <a:buNone/>
            </a:pPr>
            <a:r>
              <a:rPr lang="en-GB" dirty="0" smtClean="0">
                <a:solidFill>
                  <a:srgbClr val="002060"/>
                </a:solidFill>
              </a:rPr>
              <a:t>They become catabolic after short periods of fasting:</a:t>
            </a:r>
          </a:p>
          <a:p>
            <a:pPr>
              <a:buFont typeface="Wingdings" pitchFamily="2" charset="2"/>
              <a:buChar char="q"/>
            </a:pPr>
            <a:r>
              <a:rPr lang="en-GB" dirty="0" smtClean="0"/>
              <a:t>A diet containing 35-40Kcal &amp; 1.2-1.5g of protein /kg body weight is recommended.</a:t>
            </a:r>
          </a:p>
          <a:p>
            <a:pPr>
              <a:buFont typeface="Wingdings" pitchFamily="2" charset="2"/>
              <a:buChar char="q"/>
            </a:pPr>
            <a:r>
              <a:rPr lang="en-GB" dirty="0" smtClean="0"/>
              <a:t>Avoidance of fatty foods is not of therapeutic value.</a:t>
            </a:r>
          </a:p>
          <a:p>
            <a:pPr>
              <a:buFont typeface="Wingdings" pitchFamily="2" charset="2"/>
              <a:buChar char="q"/>
            </a:pPr>
            <a:r>
              <a:rPr lang="en-GB" dirty="0" smtClean="0"/>
              <a:t>If protein restriction is done in HE then it should be for a short period.</a:t>
            </a:r>
          </a:p>
          <a:p>
            <a:pPr>
              <a:buFont typeface="Wingdings" pitchFamily="2" charset="2"/>
              <a:buChar char="q"/>
            </a:pPr>
            <a:r>
              <a:rPr lang="en-GB" dirty="0" smtClean="0"/>
              <a:t>Salt restriction in Ascites</a:t>
            </a:r>
            <a:endParaRPr lang="en-GB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Complications of cirrhosis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q"/>
            </a:pPr>
            <a:r>
              <a:rPr lang="en-GB" dirty="0" smtClean="0"/>
              <a:t>Bleeding varices</a:t>
            </a:r>
          </a:p>
          <a:p>
            <a:pPr>
              <a:buFont typeface="Wingdings" pitchFamily="2" charset="2"/>
              <a:buChar char="q"/>
            </a:pPr>
            <a:r>
              <a:rPr lang="en-GB" dirty="0" smtClean="0"/>
              <a:t>Hepatic encephalopathy</a:t>
            </a:r>
          </a:p>
          <a:p>
            <a:pPr>
              <a:buFont typeface="Wingdings" pitchFamily="2" charset="2"/>
              <a:buChar char="q"/>
            </a:pPr>
            <a:r>
              <a:rPr lang="en-GB" dirty="0" smtClean="0"/>
              <a:t>Ascites +/- SBP</a:t>
            </a:r>
          </a:p>
          <a:p>
            <a:pPr>
              <a:buFont typeface="Wingdings" pitchFamily="2" charset="2"/>
              <a:buChar char="q"/>
            </a:pPr>
            <a:r>
              <a:rPr lang="en-GB" dirty="0" smtClean="0"/>
              <a:t>Hepatorenal syndrome</a:t>
            </a:r>
          </a:p>
          <a:p>
            <a:pPr>
              <a:buFont typeface="Wingdings" pitchFamily="2" charset="2"/>
              <a:buChar char="q"/>
            </a:pPr>
            <a:r>
              <a:rPr lang="en-GB" dirty="0" smtClean="0"/>
              <a:t>Hyponatraemia</a:t>
            </a:r>
          </a:p>
          <a:p>
            <a:pPr>
              <a:buFont typeface="Wingdings" pitchFamily="2" charset="2"/>
              <a:buChar char="q"/>
            </a:pPr>
            <a:r>
              <a:rPr lang="en-GB" dirty="0" smtClean="0"/>
              <a:t>Hepatopulmonary syndrome</a:t>
            </a:r>
          </a:p>
          <a:p>
            <a:pPr>
              <a:buFont typeface="Wingdings" pitchFamily="2" charset="2"/>
              <a:buChar char="q"/>
            </a:pPr>
            <a:r>
              <a:rPr lang="en-GB" dirty="0" smtClean="0"/>
              <a:t>High cardiac output</a:t>
            </a:r>
            <a:r>
              <a:rPr lang="en-GB" dirty="0" smtClean="0"/>
              <a:t>.</a:t>
            </a:r>
          </a:p>
          <a:p>
            <a:pPr>
              <a:buFont typeface="Wingdings" pitchFamily="2" charset="2"/>
              <a:buChar char="v"/>
            </a:pPr>
            <a:r>
              <a:rPr lang="en-GB" b="1" dirty="0" smtClean="0"/>
              <a:t>These should be identified &amp; treated</a:t>
            </a:r>
            <a:endParaRPr lang="en-GB" b="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Prognostic factors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GB" dirty="0" smtClean="0"/>
              <a:t>Poor prognosis is associated with:</a:t>
            </a:r>
          </a:p>
          <a:p>
            <a:pPr>
              <a:buNone/>
            </a:pPr>
            <a:endParaRPr lang="en-GB" dirty="0" smtClean="0"/>
          </a:p>
          <a:p>
            <a:pPr>
              <a:buFont typeface="Wingdings" pitchFamily="2" charset="2"/>
              <a:buChar char="q"/>
            </a:pPr>
            <a:r>
              <a:rPr lang="en-GB" dirty="0" smtClean="0"/>
              <a:t> Prolonged prothrombin time &gt;6sec above normal, </a:t>
            </a:r>
          </a:p>
          <a:p>
            <a:pPr>
              <a:buFont typeface="Wingdings" pitchFamily="2" charset="2"/>
              <a:buChar char="q"/>
            </a:pPr>
            <a:r>
              <a:rPr lang="en-GB" dirty="0" smtClean="0"/>
              <a:t> marked </a:t>
            </a:r>
            <a:r>
              <a:rPr lang="en-GB" dirty="0" err="1" smtClean="0"/>
              <a:t>ascites</a:t>
            </a:r>
            <a:r>
              <a:rPr lang="en-GB" dirty="0" smtClean="0"/>
              <a:t>, </a:t>
            </a:r>
          </a:p>
          <a:p>
            <a:pPr>
              <a:buFont typeface="Wingdings" pitchFamily="2" charset="2"/>
              <a:buChar char="q"/>
            </a:pPr>
            <a:r>
              <a:rPr lang="en-GB" dirty="0" smtClean="0"/>
              <a:t> gastrointestinal </a:t>
            </a:r>
            <a:r>
              <a:rPr lang="en-GB" dirty="0" smtClean="0"/>
              <a:t>bleeding (</a:t>
            </a:r>
            <a:r>
              <a:rPr lang="en-GB" dirty="0" smtClean="0"/>
              <a:t>variceal),</a:t>
            </a:r>
          </a:p>
          <a:p>
            <a:pPr>
              <a:buFont typeface="Wingdings" pitchFamily="2" charset="2"/>
              <a:buChar char="q"/>
            </a:pPr>
            <a:r>
              <a:rPr lang="en-GB" dirty="0" smtClean="0"/>
              <a:t> advanced age, </a:t>
            </a:r>
          </a:p>
          <a:p>
            <a:pPr>
              <a:buFont typeface="Wingdings" pitchFamily="2" charset="2"/>
              <a:buChar char="q"/>
            </a:pPr>
            <a:r>
              <a:rPr lang="en-GB" dirty="0" smtClean="0"/>
              <a:t>high daily alcohol consumption,</a:t>
            </a:r>
          </a:p>
          <a:p>
            <a:pPr>
              <a:buFont typeface="Wingdings" pitchFamily="2" charset="2"/>
              <a:buChar char="q"/>
            </a:pPr>
            <a:r>
              <a:rPr lang="en-GB" dirty="0" smtClean="0"/>
              <a:t> high serum bilirubin &amp; alkaline phosphatase,low albumin &amp; poor nutrition</a:t>
            </a:r>
            <a:endParaRPr lang="en-GB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Prognosis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GB" dirty="0" smtClean="0"/>
              <a:t>The following can be guide to prognosis.</a:t>
            </a:r>
          </a:p>
          <a:p>
            <a:pPr marL="514350" indent="-514350">
              <a:buAutoNum type="arabicParenR"/>
            </a:pPr>
            <a:r>
              <a:rPr lang="en-GB" dirty="0" smtClean="0"/>
              <a:t>Aetiology</a:t>
            </a:r>
            <a:r>
              <a:rPr lang="en-GB" dirty="0" smtClean="0"/>
              <a:t>: If initiating factor can be removed, prognosis will be better e.g. Alcohol, </a:t>
            </a:r>
            <a:r>
              <a:rPr lang="en-GB" dirty="0" smtClean="0"/>
              <a:t>antiviral</a:t>
            </a:r>
          </a:p>
          <a:p>
            <a:pPr marL="514350" indent="-514350">
              <a:buNone/>
            </a:pPr>
            <a:endParaRPr lang="en-GB" dirty="0" smtClean="0"/>
          </a:p>
          <a:p>
            <a:pPr>
              <a:buNone/>
            </a:pPr>
            <a:r>
              <a:rPr lang="en-GB" dirty="0" smtClean="0"/>
              <a:t>2) Biochemical tests: albumin &lt;25gm poor outlook, Hyponatraemia (Na+ &lt;120mml/L) if unrelated to diuretic therapy is grave, creatinine &gt;130µmol/L,</a:t>
            </a:r>
          </a:p>
          <a:p>
            <a:pPr>
              <a:buNone/>
            </a:pPr>
            <a:r>
              <a:rPr lang="en-GB" dirty="0" smtClean="0"/>
              <a:t>    Haematology test: PT&gt;6sec above </a:t>
            </a:r>
            <a:r>
              <a:rPr lang="en-GB" dirty="0" smtClean="0"/>
              <a:t>normal</a:t>
            </a:r>
            <a:endParaRPr lang="en-GB" dirty="0" smtClean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Prognosis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GB" dirty="0" smtClean="0"/>
          </a:p>
          <a:p>
            <a:pPr>
              <a:buNone/>
            </a:pPr>
            <a:r>
              <a:rPr lang="en-GB" dirty="0" smtClean="0"/>
              <a:t>3</a:t>
            </a:r>
            <a:r>
              <a:rPr lang="en-GB" dirty="0" smtClean="0"/>
              <a:t>) Ascites unresponsive to diuretic therapy- has poor prognosis </a:t>
            </a:r>
          </a:p>
          <a:p>
            <a:pPr>
              <a:buNone/>
            </a:pPr>
            <a:r>
              <a:rPr lang="en-GB" dirty="0" smtClean="0"/>
              <a:t>4) Persistent jaundice</a:t>
            </a:r>
          </a:p>
          <a:p>
            <a:pPr>
              <a:buNone/>
            </a:pPr>
            <a:r>
              <a:rPr lang="en-GB" dirty="0" smtClean="0"/>
              <a:t>5) Hepatic encephalopathy</a:t>
            </a:r>
          </a:p>
          <a:p>
            <a:pPr>
              <a:buNone/>
            </a:pPr>
            <a:r>
              <a:rPr lang="en-GB" dirty="0" smtClean="0"/>
              <a:t>6) Persistent hypotension</a:t>
            </a:r>
          </a:p>
          <a:p>
            <a:pPr>
              <a:buNone/>
            </a:pPr>
            <a:endParaRPr lang="en-GB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Prognosis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GB" dirty="0" smtClean="0"/>
              <a:t>Can be assessed by:</a:t>
            </a:r>
          </a:p>
          <a:p>
            <a:pPr>
              <a:buNone/>
            </a:pPr>
            <a:r>
              <a:rPr lang="en-GB" dirty="0" smtClean="0"/>
              <a:t>           </a:t>
            </a:r>
          </a:p>
          <a:p>
            <a:pPr>
              <a:buFont typeface="Wingdings" pitchFamily="2" charset="2"/>
              <a:buChar char="q"/>
            </a:pPr>
            <a:r>
              <a:rPr lang="en-GB" dirty="0" smtClean="0"/>
              <a:t>Child-Pugh </a:t>
            </a:r>
            <a:r>
              <a:rPr lang="en-GB" dirty="0" smtClean="0"/>
              <a:t>Score</a:t>
            </a:r>
          </a:p>
          <a:p>
            <a:pPr>
              <a:buNone/>
            </a:pPr>
            <a:endParaRPr lang="en-GB" dirty="0" smtClean="0"/>
          </a:p>
          <a:p>
            <a:pPr>
              <a:buFont typeface="Wingdings" pitchFamily="2" charset="2"/>
              <a:buChar char="q"/>
            </a:pPr>
            <a:r>
              <a:rPr lang="en-GB" dirty="0" smtClean="0"/>
              <a:t>MELD Score. (Model for End stage Liver Disease)</a:t>
            </a:r>
            <a:endParaRPr lang="en-GB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Prognosis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GB" b="1" dirty="0" smtClean="0"/>
              <a:t>Child-Pugh Score: </a:t>
            </a:r>
          </a:p>
          <a:p>
            <a:pPr>
              <a:buFont typeface="Wingdings" pitchFamily="2" charset="2"/>
              <a:buChar char="q"/>
            </a:pPr>
            <a:r>
              <a:rPr lang="en-GB" dirty="0" smtClean="0"/>
              <a:t>  Short –term prognostic guide</a:t>
            </a:r>
          </a:p>
          <a:p>
            <a:pPr>
              <a:buFont typeface="Wingdings" pitchFamily="2" charset="2"/>
              <a:buChar char="q"/>
            </a:pPr>
            <a:r>
              <a:rPr lang="en-GB" dirty="0" smtClean="0"/>
              <a:t>  Depends on    jaundice,ascites,encephalopathy,serum albumin conc. Prothrombin time(for nutrition).</a:t>
            </a:r>
          </a:p>
          <a:p>
            <a:pPr>
              <a:buFont typeface="Wingdings" pitchFamily="2" charset="2"/>
              <a:buChar char="q"/>
            </a:pPr>
            <a:r>
              <a:rPr lang="en-GB" dirty="0" smtClean="0"/>
              <a:t>  The total score classifies patients into 3 grades A,B,C</a:t>
            </a:r>
            <a:endParaRPr lang="en-GB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Prognosis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en-GB" b="1" dirty="0" smtClean="0"/>
              <a:t>MELD score:</a:t>
            </a:r>
          </a:p>
          <a:p>
            <a:pPr>
              <a:buFont typeface="Wingdings" pitchFamily="2" charset="2"/>
              <a:buChar char="q"/>
            </a:pPr>
            <a:r>
              <a:rPr lang="en-GB" dirty="0" smtClean="0"/>
              <a:t> Has been applied to liver transplantation.</a:t>
            </a:r>
          </a:p>
          <a:p>
            <a:pPr>
              <a:buFont typeface="Wingdings" pitchFamily="2" charset="2"/>
              <a:buChar char="q"/>
            </a:pPr>
            <a:r>
              <a:rPr lang="en-GB" dirty="0" smtClean="0"/>
              <a:t> It accurately predicts waiting list mortality in patients with cirrhosis listed for transplantation.</a:t>
            </a:r>
          </a:p>
          <a:p>
            <a:pPr>
              <a:buFont typeface="Wingdings" pitchFamily="2" charset="2"/>
              <a:buChar char="q"/>
            </a:pPr>
            <a:r>
              <a:rPr lang="en-GB" dirty="0" smtClean="0"/>
              <a:t>Calculated from serum creatinine,prothrombin time(INR) &amp; serum bilirubin. The addition of serum Na+ in the calculation may further improve prediction ability.</a:t>
            </a:r>
            <a:endParaRPr lang="en-GB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13800" b="1" dirty="0" smtClean="0"/>
              <a:t>END</a:t>
            </a:r>
            <a:endParaRPr lang="en-GB" sz="13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366</TotalTime>
  <Words>977</Words>
  <Application>Microsoft Office PowerPoint</Application>
  <PresentationFormat>On-screen Show (4:3)</PresentationFormat>
  <Paragraphs>160</Paragraphs>
  <Slides>26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Office Theme</vt:lpstr>
      <vt:lpstr>LIVER CIRRHOSIS</vt:lpstr>
      <vt:lpstr>Definition</vt:lpstr>
      <vt:lpstr>Aetiology</vt:lpstr>
      <vt:lpstr>Slide 4</vt:lpstr>
      <vt:lpstr>Slide 5</vt:lpstr>
      <vt:lpstr>Cirrhosis &amp; co-factors</vt:lpstr>
      <vt:lpstr>Causes-Interaction-co-factors:</vt:lpstr>
      <vt:lpstr>Pathology</vt:lpstr>
      <vt:lpstr>Symptoms &amp; Signs</vt:lpstr>
      <vt:lpstr>Decompensted Vs Compensated</vt:lpstr>
      <vt:lpstr>Investigations</vt:lpstr>
      <vt:lpstr>Investigations</vt:lpstr>
      <vt:lpstr>Investigation-aetiology</vt:lpstr>
      <vt:lpstr>Slide 14</vt:lpstr>
      <vt:lpstr>Investigation</vt:lpstr>
      <vt:lpstr>Management.</vt:lpstr>
      <vt:lpstr>Management</vt:lpstr>
      <vt:lpstr>Management</vt:lpstr>
      <vt:lpstr>Complications of cirrhosis</vt:lpstr>
      <vt:lpstr>Prognostic factors</vt:lpstr>
      <vt:lpstr>Prognosis</vt:lpstr>
      <vt:lpstr>Prognosis</vt:lpstr>
      <vt:lpstr>Prognosis</vt:lpstr>
      <vt:lpstr>Prognosis</vt:lpstr>
      <vt:lpstr>Prognosis</vt:lpstr>
      <vt:lpstr>END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LIVER CIRRHOSIS</dc:title>
  <dc:creator>Prof. Ogutu</dc:creator>
  <cp:lastModifiedBy>Prof. Ogutu</cp:lastModifiedBy>
  <cp:revision>16</cp:revision>
  <dcterms:created xsi:type="dcterms:W3CDTF">2014-03-21T02:48:31Z</dcterms:created>
  <dcterms:modified xsi:type="dcterms:W3CDTF">2014-03-26T03:09:13Z</dcterms:modified>
</cp:coreProperties>
</file>