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5" r:id="rId10"/>
    <p:sldId id="281" r:id="rId11"/>
    <p:sldId id="282" r:id="rId12"/>
    <p:sldId id="287" r:id="rId13"/>
    <p:sldId id="273" r:id="rId14"/>
    <p:sldId id="283" r:id="rId15"/>
    <p:sldId id="284" r:id="rId16"/>
    <p:sldId id="285" r:id="rId17"/>
    <p:sldId id="291" r:id="rId18"/>
    <p:sldId id="294" r:id="rId19"/>
    <p:sldId id="286" r:id="rId20"/>
    <p:sldId id="295" r:id="rId21"/>
    <p:sldId id="315" r:id="rId22"/>
    <p:sldId id="303" r:id="rId23"/>
    <p:sldId id="304" r:id="rId24"/>
    <p:sldId id="317" r:id="rId25"/>
    <p:sldId id="385" r:id="rId26"/>
    <p:sldId id="361" r:id="rId27"/>
    <p:sldId id="339" r:id="rId28"/>
    <p:sldId id="345" r:id="rId29"/>
    <p:sldId id="346" r:id="rId30"/>
    <p:sldId id="347" r:id="rId31"/>
    <p:sldId id="349" r:id="rId32"/>
    <p:sldId id="351" r:id="rId33"/>
    <p:sldId id="352" r:id="rId34"/>
    <p:sldId id="354" r:id="rId35"/>
    <p:sldId id="355" r:id="rId36"/>
    <p:sldId id="386" r:id="rId37"/>
    <p:sldId id="356" r:id="rId38"/>
    <p:sldId id="38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333" autoAdjust="0"/>
  </p:normalViewPr>
  <p:slideViewPr>
    <p:cSldViewPr showGuides="1">
      <p:cViewPr varScale="1">
        <p:scale>
          <a:sx n="63" d="100"/>
          <a:sy n="63" d="100"/>
        </p:scale>
        <p:origin x="15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40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791FB-79D7-4F2A-B3FD-18F22AA4F8D5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A662EB-CE07-4B4D-AFC8-B71FFE1186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56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62EB-CE07-4B4D-AFC8-B71FFE11861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77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Is an acute mucosal inflammatory process usually of a transient nature.</a:t>
            </a:r>
          </a:p>
          <a:p>
            <a:r>
              <a:rPr lang="en-US" sz="1200" dirty="0" smtClean="0"/>
              <a:t>May be accompanied by hemorrhage into the mucosa and in more severe circumstances, by sloughing of the superficial epithelium (erosion).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62EB-CE07-4B4D-AFC8-B71FFE11861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40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heavy use of NSAIDs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excessive alcohol consumption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heavy smoking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treatment with cancer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	chemotherapy drugs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</a:t>
            </a:r>
            <a:r>
              <a:rPr lang="en-US" sz="1200" dirty="0" err="1" smtClean="0"/>
              <a:t>uraemia</a:t>
            </a:r>
            <a:endParaRPr lang="en-US" sz="12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severe stress (e.g. trauma, burns,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                                   surgery)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</a:t>
            </a:r>
            <a:r>
              <a:rPr lang="en-US" sz="1200" dirty="0" err="1" smtClean="0"/>
              <a:t>ischaemia</a:t>
            </a:r>
            <a:r>
              <a:rPr lang="en-US" sz="1200" dirty="0" smtClean="0"/>
              <a:t> and shock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suicide attempts with acid and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	alkali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mechanical trauma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-	after distal </a:t>
            </a:r>
            <a:r>
              <a:rPr lang="en-US" sz="1200" dirty="0" err="1" smtClean="0"/>
              <a:t>gastrectomy</a:t>
            </a:r>
            <a:r>
              <a:rPr lang="en-US" sz="1200" dirty="0" smtClean="0"/>
              <a:t> with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200" dirty="0" smtClean="0"/>
              <a:t>		reflux of bilious material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62EB-CE07-4B4D-AFC8-B71FFE11861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78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Rare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erosion of mucosa overlying artery in stomach causes necrosis arterial wall &amp; resultant hemorrhage.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Gastri</a:t>
            </a:r>
            <a:r>
              <a:rPr lang="en-US" sz="1200" b="1" dirty="0" smtClean="0"/>
              <a:t>c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arterial venous abnormality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 has a characteristically histological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apperance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lesion itself is covered by normal mucosa and, when not bleeding, it may be invisible.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it can be seen while bleeding, all that may be visible is profuse bleeding coming from an area of apparently normal mucosa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62EB-CE07-4B4D-AFC8-B71FFE11861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74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inflammation and irritation of the wall of the first part of the small intestine.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62EB-CE07-4B4D-AFC8-B71FFE11861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60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Protect airway and give high-flow oxygen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Insert 2 large-bore (14-16G) IV </a:t>
            </a:r>
            <a:r>
              <a:rPr lang="en-US" dirty="0" err="1" smtClean="0"/>
              <a:t>cannulate</a:t>
            </a:r>
            <a:r>
              <a:rPr lang="en-US" dirty="0" smtClean="0"/>
              <a:t> take blood for FBC, U&amp;E, LFT, clotting, cross-match 4-6 units (1 unit per g/</a:t>
            </a:r>
            <a:r>
              <a:rPr lang="en-US" dirty="0" err="1" smtClean="0"/>
              <a:t>dL</a:t>
            </a:r>
            <a:r>
              <a:rPr lang="en-US" dirty="0" smtClean="0"/>
              <a:t> &lt; 14g/</a:t>
            </a:r>
            <a:r>
              <a:rPr lang="en-US" dirty="0" err="1" smtClean="0"/>
              <a:t>dL</a:t>
            </a:r>
            <a:r>
              <a:rPr lang="en-US" dirty="0" smtClean="0"/>
              <a:t>)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Give IV colloid while waiting for blood to be </a:t>
            </a:r>
            <a:r>
              <a:rPr lang="en-US" dirty="0" err="1" smtClean="0"/>
              <a:t>crossmatched</a:t>
            </a:r>
            <a:r>
              <a:rPr lang="en-US" dirty="0" smtClean="0"/>
              <a:t>. In a dire emergency, give group O </a:t>
            </a:r>
            <a:r>
              <a:rPr lang="en-US" dirty="0" err="1" smtClean="0"/>
              <a:t>Rh-ve</a:t>
            </a:r>
            <a:r>
              <a:rPr lang="en-US" dirty="0" smtClean="0"/>
              <a:t> blood.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Transfuse until </a:t>
            </a:r>
            <a:r>
              <a:rPr lang="en-US" dirty="0" err="1" smtClean="0"/>
              <a:t>haemodynamically</a:t>
            </a:r>
            <a:r>
              <a:rPr lang="en-US" dirty="0" smtClean="0"/>
              <a:t> stable.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Correct clotting abnormalities (</a:t>
            </a:r>
            <a:r>
              <a:rPr lang="en-US" dirty="0" err="1" smtClean="0"/>
              <a:t>vit</a:t>
            </a:r>
            <a:r>
              <a:rPr lang="en-US" dirty="0" smtClean="0"/>
              <a:t> K, FFP, platelet)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Monitor pulse, BP, and CVP at least hourly until stable.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Insert  urinary catheter and monitor hourly urine output if shocked.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Consider a CVP line to monitor CVP and guide fluid replacement.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Organize a CXR, ECG, and check arterial blood gases in high-risk patient.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Arrange an urgent endoscopy.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Notify surgeon of all severe bleeds on </a:t>
            </a:r>
            <a:r>
              <a:rPr lang="en-US" dirty="0" err="1" smtClean="0"/>
              <a:t>admision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662EB-CE07-4B4D-AFC8-B71FFE11861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60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32" y="5000636"/>
            <a:ext cx="9144000" cy="18573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MHR Pictures\Wallie\stockxpertcom_id7786612_size2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57537" y="0"/>
            <a:ext cx="5686463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4348" y="1428736"/>
            <a:ext cx="4572032" cy="3071834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>
              <a:defRPr b="1">
                <a:solidFill>
                  <a:schemeClr val="accent2"/>
                </a:solidFill>
                <a:effectLst>
                  <a:reflection blurRad="6350" stA="55000" endA="300" endPos="45500" dir="5400000" sy="-100000" algn="bl" rotWithShape="0"/>
                </a:effectLst>
                <a:latin typeface="Tw Cen MT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5286388"/>
            <a:ext cx="5072098" cy="11430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w Cen M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929198"/>
            <a:ext cx="9144000" cy="14287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947758" cy="50165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FF0000"/>
                </a:solidFill>
              </a:defRPr>
            </a:lvl1pPr>
          </a:lstStyle>
          <a:p>
            <a:fld id="{81335EE4-E094-451D-8D5A-C0615832128C}" type="slidenum">
              <a:rPr lang="en-US" smtClean="0"/>
              <a:pPr/>
              <a:t>‹#›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rot="10800000">
            <a:off x="0" y="0"/>
            <a:ext cx="9144000" cy="157161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D:\MHR Pictures\Wallie\stockxpertcom_id7786612_size2.jpg"/>
          <p:cNvPicPr>
            <a:picLocks noChangeAspect="1" noChangeArrowheads="1"/>
          </p:cNvPicPr>
          <p:nvPr userDrawn="1"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46839">
            <a:off x="6746601" y="-588048"/>
            <a:ext cx="2643734" cy="2294901"/>
          </a:xfrm>
          <a:prstGeom prst="octagon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72320" cy="1143000"/>
          </a:xfrm>
        </p:spPr>
        <p:txBody>
          <a:bodyPr/>
          <a:lstStyle>
            <a:lvl1pPr algn="l">
              <a:defRPr b="1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  <a:latin typeface="Tw Cen MT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428736"/>
            <a:ext cx="9144000" cy="14287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714480" y="1571612"/>
            <a:ext cx="7429520" cy="1071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D:\MHR Pictures\Wallie\stockxpertcom_id7786612_size2.jpg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75000" contrast="-47000"/>
          </a:blip>
          <a:srcRect/>
          <a:stretch>
            <a:fillRect/>
          </a:stretch>
        </p:blipFill>
        <p:spPr bwMode="auto">
          <a:xfrm flipH="1">
            <a:off x="0" y="1571612"/>
            <a:ext cx="3571932" cy="5286388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760557"/>
            <a:ext cx="7758138" cy="4525963"/>
          </a:xfrm>
        </p:spPr>
        <p:txBody>
          <a:bodyPr/>
          <a:lstStyle>
            <a:lvl1pPr>
              <a:defRPr b="1">
                <a:latin typeface="Tw Cen MT" pitchFamily="34" charset="0"/>
              </a:defRPr>
            </a:lvl1pPr>
            <a:lvl2pPr>
              <a:defRPr b="1">
                <a:latin typeface="Tw Cen MT" pitchFamily="34" charset="0"/>
              </a:defRPr>
            </a:lvl2pPr>
            <a:lvl3pPr>
              <a:defRPr b="1">
                <a:latin typeface="Tw Cen MT" pitchFamily="34" charset="0"/>
              </a:defRPr>
            </a:lvl3pPr>
            <a:lvl4pPr>
              <a:defRPr b="1">
                <a:latin typeface="Tw Cen MT" pitchFamily="34" charset="0"/>
              </a:defRPr>
            </a:lvl4pPr>
            <a:lvl5pPr>
              <a:defRPr b="1">
                <a:latin typeface="Tw Cen M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29652" y="6500834"/>
            <a:ext cx="571472" cy="214290"/>
          </a:xfrm>
          <a:prstGeom prst="rect">
            <a:avLst/>
          </a:prstGeom>
        </p:spPr>
        <p:txBody>
          <a:bodyPr/>
          <a:lstStyle>
            <a:lvl1pPr>
              <a:defRPr sz="1000" b="1"/>
            </a:lvl1pPr>
          </a:lstStyle>
          <a:p>
            <a:fld id="{81335EE4-E094-451D-8D5A-C0615832128C}" type="slidenum">
              <a:rPr lang="en-US" smtClean="0"/>
              <a:pPr/>
              <a:t>‹#›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335EE4-E094-451D-8D5A-C06158321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www.nlm.nih.gov/medlineplus/ency/images/ency/fullsize/18145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www.nlm.nih.gov/medlineplus/ency/images/ency/fullsize/18145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1285860"/>
            <a:ext cx="6929486" cy="3071834"/>
          </a:xfrm>
        </p:spPr>
        <p:txBody>
          <a:bodyPr>
            <a:normAutofit/>
          </a:bodyPr>
          <a:lstStyle/>
          <a:p>
            <a:pPr algn="l"/>
            <a:r>
              <a:rPr lang="en-US" sz="8000" b="1" dirty="0" smtClean="0"/>
              <a:t>G</a:t>
            </a:r>
            <a:r>
              <a:rPr lang="en-US" sz="3600" b="1" dirty="0" smtClean="0"/>
              <a:t>ASTRO</a:t>
            </a:r>
            <a:r>
              <a:rPr lang="en-US" sz="8000" b="1" dirty="0" smtClean="0"/>
              <a:t>I</a:t>
            </a:r>
            <a:r>
              <a:rPr lang="en-US" sz="3600" b="1" dirty="0" smtClean="0"/>
              <a:t>NTESTINAL </a:t>
            </a:r>
            <a:r>
              <a:rPr lang="en-US" sz="8000" b="1" dirty="0" smtClean="0"/>
              <a:t>BLEED</a:t>
            </a:r>
            <a:r>
              <a:rPr lang="en-US" sz="3600" b="1" dirty="0" smtClean="0"/>
              <a:t>ING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9830"/>
            <a:ext cx="947758" cy="50165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14488"/>
            <a:ext cx="4429156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Can be divided into 2 clinical syndromes:-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	-  	upper GI bleed 	(pharynx to ligament   of </a:t>
            </a:r>
            <a:r>
              <a:rPr lang="en-US" sz="2800" dirty="0" err="1" smtClean="0"/>
              <a:t>Treitz</a:t>
            </a:r>
            <a:r>
              <a:rPr lang="en-US" sz="2800" dirty="0" smtClean="0"/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	-  	lower GI bleed 	(ligament of </a:t>
            </a:r>
            <a:r>
              <a:rPr lang="en-US" sz="2800" dirty="0" err="1" smtClean="0"/>
              <a:t>Treitz</a:t>
            </a:r>
            <a:r>
              <a:rPr lang="en-US" sz="2800" dirty="0" smtClean="0"/>
              <a:t> to 	rectum)</a:t>
            </a:r>
          </a:p>
          <a:p>
            <a:endParaRPr lang="en-US" dirty="0"/>
          </a:p>
        </p:txBody>
      </p:sp>
      <p:pic>
        <p:nvPicPr>
          <p:cNvPr id="4" name="Picture 9" descr="scan0002"/>
          <p:cNvPicPr>
            <a:picLocks noChangeAspect="1" noChangeArrowheads="1"/>
          </p:cNvPicPr>
          <p:nvPr/>
        </p:nvPicPr>
        <p:blipFill>
          <a:blip r:embed="rId2" cstate="email"/>
          <a:srcRect l="3226" t="2449" b="5067"/>
          <a:stretch>
            <a:fillRect/>
          </a:stretch>
        </p:blipFill>
        <p:spPr bwMode="auto">
          <a:xfrm>
            <a:off x="214282" y="1643026"/>
            <a:ext cx="457200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eft Arrow 4"/>
          <p:cNvSpPr/>
          <p:nvPr/>
        </p:nvSpPr>
        <p:spPr>
          <a:xfrm>
            <a:off x="2143108" y="3714752"/>
            <a:ext cx="2428892" cy="928694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smtClean="0">
                <a:solidFill>
                  <a:srgbClr val="FFFF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Tw Cen MT" pitchFamily="34" charset="0"/>
              </a:rPr>
              <a:t>LIGAMENT OF TREITZ</a:t>
            </a:r>
            <a:endParaRPr lang="en-US" sz="1600" b="1" dirty="0">
              <a:solidFill>
                <a:srgbClr val="FFFF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Tw Cen MT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6500858" cy="3071834"/>
          </a:xfrm>
        </p:spPr>
        <p:txBody>
          <a:bodyPr>
            <a:normAutofit/>
          </a:bodyPr>
          <a:lstStyle/>
          <a:p>
            <a:pPr algn="l"/>
            <a:r>
              <a:rPr lang="en-US" sz="9600" b="1" dirty="0" smtClean="0"/>
              <a:t>UPPER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G</a:t>
            </a:r>
            <a:r>
              <a:rPr lang="en-US" b="1" dirty="0" smtClean="0"/>
              <a:t>ASTRO</a:t>
            </a:r>
            <a:r>
              <a:rPr lang="en-US" b="1" dirty="0" smtClean="0">
                <a:solidFill>
                  <a:schemeClr val="tx1"/>
                </a:solidFill>
              </a:rPr>
              <a:t>I</a:t>
            </a:r>
            <a:r>
              <a:rPr lang="en-US" b="1" dirty="0" smtClean="0"/>
              <a:t>NTESTINAL </a:t>
            </a:r>
            <a:r>
              <a:rPr lang="en-US" b="1" dirty="0" smtClean="0">
                <a:solidFill>
                  <a:schemeClr val="tx1"/>
                </a:solidFill>
              </a:rPr>
              <a:t>BLEED</a:t>
            </a:r>
            <a:r>
              <a:rPr lang="en-US" b="1" dirty="0" smtClean="0"/>
              <a:t>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Upper GI bleed remains a </a:t>
            </a:r>
            <a:r>
              <a:rPr lang="en-US" dirty="0" smtClean="0">
                <a:solidFill>
                  <a:srgbClr val="FF0000"/>
                </a:solidFill>
              </a:rPr>
              <a:t>major medical problem.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About </a:t>
            </a:r>
            <a:r>
              <a:rPr lang="en-US" sz="4000" dirty="0" smtClean="0">
                <a:solidFill>
                  <a:srgbClr val="FF0000"/>
                </a:solidFill>
              </a:rPr>
              <a:t>75%</a:t>
            </a:r>
            <a:r>
              <a:rPr lang="en-US" dirty="0" smtClean="0"/>
              <a:t> of patient presenting to the emergency room with GI bleeding have an upper source.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In-hospital mortality of </a:t>
            </a:r>
            <a:r>
              <a:rPr lang="en-US" sz="4000" dirty="0" smtClean="0">
                <a:solidFill>
                  <a:srgbClr val="FF0000"/>
                </a:solidFill>
              </a:rPr>
              <a:t>5%</a:t>
            </a:r>
            <a:r>
              <a:rPr lang="en-US" dirty="0" smtClean="0"/>
              <a:t> can be expected.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The most common cause are </a:t>
            </a:r>
            <a:r>
              <a:rPr lang="en-US" sz="3600" dirty="0" smtClean="0">
                <a:solidFill>
                  <a:srgbClr val="FF0000"/>
                </a:solidFill>
              </a:rPr>
              <a:t>peptic ulcer, erosions</a:t>
            </a:r>
            <a:r>
              <a:rPr lang="en-US" dirty="0" smtClean="0"/>
              <a:t>, Mallory-Weiss tear &amp; esophageal </a:t>
            </a:r>
            <a:r>
              <a:rPr lang="en-US" dirty="0" err="1" smtClean="0"/>
              <a:t>varices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4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Haematemesis</a:t>
            </a:r>
            <a:r>
              <a:rPr lang="en-US" dirty="0" smtClean="0"/>
              <a:t> : vomiting of blood (fresh and red or digested and black).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Melaena</a:t>
            </a:r>
            <a:r>
              <a:rPr lang="en-US" dirty="0" smtClean="0"/>
              <a:t> : passage of loose, black tarry stools with a characteristic foul smell.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Coffee ground vomiting </a:t>
            </a:r>
            <a:r>
              <a:rPr lang="en-US" dirty="0" smtClean="0"/>
              <a:t>: blood clot in the </a:t>
            </a:r>
            <a:r>
              <a:rPr lang="en-US" dirty="0" err="1" smtClean="0"/>
              <a:t>vomitus</a:t>
            </a:r>
            <a:r>
              <a:rPr lang="en-US" dirty="0" smtClean="0"/>
              <a:t>.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Hematochezia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passage of bright red blood per rectum (if the </a:t>
            </a:r>
            <a:r>
              <a:rPr lang="en-US" dirty="0" err="1" smtClean="0"/>
              <a:t>haemorrhage</a:t>
            </a:r>
            <a:r>
              <a:rPr lang="en-US" dirty="0" smtClean="0"/>
              <a:t> is severe).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5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err="1" smtClean="0">
                <a:solidFill>
                  <a:srgbClr val="FF0000"/>
                </a:solidFill>
              </a:rPr>
              <a:t>Haematemesis</a:t>
            </a:r>
            <a:r>
              <a:rPr lang="en-US" dirty="0" smtClean="0">
                <a:solidFill>
                  <a:srgbClr val="FF0000"/>
                </a:solidFill>
              </a:rPr>
              <a:t> without </a:t>
            </a:r>
            <a:r>
              <a:rPr lang="en-US" dirty="0" err="1" smtClean="0">
                <a:solidFill>
                  <a:srgbClr val="FF0000"/>
                </a:solidFill>
              </a:rPr>
              <a:t>malaena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generally due to lesions proximal to the ligament of </a:t>
            </a:r>
            <a:r>
              <a:rPr lang="en-US" dirty="0" err="1" smtClean="0"/>
              <a:t>Treitz</a:t>
            </a:r>
            <a:r>
              <a:rPr lang="en-US" dirty="0" smtClean="0"/>
              <a:t>, since blood entering the GIT below the duodenum rarely enters the stomach.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err="1" smtClean="0">
                <a:solidFill>
                  <a:srgbClr val="FF0000"/>
                </a:solidFill>
              </a:rPr>
              <a:t>Malaena</a:t>
            </a:r>
            <a:r>
              <a:rPr lang="en-US" dirty="0" smtClean="0">
                <a:solidFill>
                  <a:srgbClr val="FF0000"/>
                </a:solidFill>
              </a:rPr>
              <a:t> without </a:t>
            </a:r>
            <a:r>
              <a:rPr lang="en-US" dirty="0" err="1" smtClean="0">
                <a:solidFill>
                  <a:srgbClr val="FF0000"/>
                </a:solidFill>
              </a:rPr>
              <a:t>haematemesis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usually due to lesions distal to the pylorus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Approximately 60mL of blood is required to produced a single black stool.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6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6019800" cy="4525963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400" dirty="0" smtClean="0"/>
              <a:t>				 	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  <a:buNone/>
            </a:pPr>
            <a:r>
              <a:rPr lang="en-US" sz="2400" dirty="0" smtClean="0"/>
              <a:t>		</a:t>
            </a:r>
          </a:p>
          <a:p>
            <a:pPr>
              <a:lnSpc>
                <a:spcPct val="80000"/>
              </a:lnSpc>
              <a:buNone/>
            </a:pPr>
            <a:r>
              <a:rPr lang="en-US" sz="2400" dirty="0" smtClean="0"/>
              <a:t>		</a:t>
            </a:r>
            <a:r>
              <a:rPr lang="en-US" sz="2000" dirty="0" err="1" smtClean="0"/>
              <a:t>Oesophagus</a:t>
            </a:r>
            <a:endParaRPr lang="en-US" sz="2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	-</a:t>
            </a:r>
            <a:r>
              <a:rPr lang="en-US" sz="2000" dirty="0" err="1" smtClean="0">
                <a:solidFill>
                  <a:srgbClr val="FF0000"/>
                </a:solidFill>
              </a:rPr>
              <a:t>Oesophageal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varices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-</a:t>
            </a:r>
            <a:r>
              <a:rPr lang="en-US" sz="2000" dirty="0" err="1" smtClean="0">
                <a:solidFill>
                  <a:srgbClr val="FF0000"/>
                </a:solidFill>
              </a:rPr>
              <a:t>Oesophageal</a:t>
            </a:r>
            <a:r>
              <a:rPr lang="en-US" sz="2000" dirty="0" smtClean="0">
                <a:solidFill>
                  <a:srgbClr val="FF0000"/>
                </a:solidFill>
              </a:rPr>
              <a:t> CA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-</a:t>
            </a:r>
            <a:r>
              <a:rPr lang="en-US" sz="2000" dirty="0" smtClean="0"/>
              <a:t>Reflux </a:t>
            </a:r>
            <a:r>
              <a:rPr lang="en-US" sz="2000" dirty="0" err="1" smtClean="0"/>
              <a:t>oesophagitis</a:t>
            </a:r>
            <a:endParaRPr lang="en-US" sz="2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-Mallory-Weiss syndrome</a:t>
            </a:r>
          </a:p>
          <a:p>
            <a:pPr>
              <a:buNone/>
            </a:pPr>
            <a:r>
              <a:rPr lang="en-US" sz="2000" dirty="0" smtClean="0"/>
              <a:t>				</a:t>
            </a:r>
            <a:r>
              <a:rPr lang="en-US" sz="2400" dirty="0" smtClean="0"/>
              <a:t>	</a:t>
            </a:r>
            <a:endParaRPr lang="en-US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0" y="2643182"/>
            <a:ext cx="2819400" cy="3224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lang="en-US" sz="20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 smtClean="0"/>
              <a:t>	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Haemophilia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 smtClean="0"/>
              <a:t>	-Leukemia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-Thrombocytopenia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-Anti-coagulant therapy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0" y="2362200"/>
            <a:ext cx="2895600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                                                           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      Stomach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</a:t>
            </a:r>
            <a:r>
              <a:rPr lang="en-US" sz="2000" dirty="0" smtClean="0">
                <a:solidFill>
                  <a:srgbClr val="FF0000"/>
                </a:solidFill>
              </a:rPr>
              <a:t>Gastric ulcer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sz="2000" dirty="0" smtClean="0">
                <a:solidFill>
                  <a:srgbClr val="FF0000"/>
                </a:solidFill>
              </a:rPr>
              <a:t>Erosive gastritis</a:t>
            </a:r>
          </a:p>
          <a:p>
            <a:pPr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-Gastric CA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-gastric lymphoma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-gastric </a:t>
            </a:r>
            <a:r>
              <a:rPr lang="en-US" sz="2000" dirty="0" err="1" smtClean="0"/>
              <a:t>leiomyoma</a:t>
            </a:r>
            <a:endParaRPr lang="en-US" sz="2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</a:t>
            </a:r>
            <a:r>
              <a:rPr lang="en-US" sz="2000" dirty="0" err="1" smtClean="0">
                <a:solidFill>
                  <a:srgbClr val="FF0000"/>
                </a:solidFill>
              </a:rPr>
              <a:t>Dielafoy’s</a:t>
            </a:r>
            <a:r>
              <a:rPr lang="en-US" sz="2000" dirty="0" smtClean="0">
                <a:solidFill>
                  <a:srgbClr val="FF0000"/>
                </a:solidFill>
              </a:rPr>
              <a:t> syndrome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0" y="4800600"/>
            <a:ext cx="2895600" cy="157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                                                           </a:t>
            </a:r>
          </a:p>
          <a:p>
            <a:pPr>
              <a:lnSpc>
                <a:spcPct val="80000"/>
              </a:lnSpc>
            </a:pPr>
            <a:r>
              <a:rPr lang="en-US" sz="2000" dirty="0" smtClean="0"/>
              <a:t>      Duodenum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</a:t>
            </a:r>
            <a:r>
              <a:rPr lang="en-US" sz="2000" dirty="0" smtClean="0">
                <a:solidFill>
                  <a:srgbClr val="FF0000"/>
                </a:solidFill>
              </a:rPr>
              <a:t>Duodenal ulcer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-</a:t>
            </a:r>
            <a:r>
              <a:rPr lang="en-US" sz="2000" dirty="0" err="1" smtClean="0">
                <a:solidFill>
                  <a:srgbClr val="FF0000"/>
                </a:solidFill>
              </a:rPr>
              <a:t>Duodenitis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</a:t>
            </a:r>
            <a:r>
              <a:rPr lang="en-US" sz="2000" dirty="0" err="1" smtClean="0"/>
              <a:t>Periampullary</a:t>
            </a:r>
            <a:r>
              <a:rPr lang="en-US" sz="2000" dirty="0" smtClean="0"/>
              <a:t> </a:t>
            </a:r>
            <a:r>
              <a:rPr lang="en-US" sz="2000" dirty="0" err="1" smtClean="0"/>
              <a:t>tumour</a:t>
            </a:r>
            <a:endParaRPr lang="en-US" sz="20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-</a:t>
            </a:r>
            <a:r>
              <a:rPr lang="en-US" sz="2000" dirty="0" err="1" smtClean="0"/>
              <a:t>Aorto</a:t>
            </a:r>
            <a:r>
              <a:rPr lang="en-US" sz="2000" dirty="0" smtClean="0"/>
              <a:t>-duodenal fistula</a:t>
            </a: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1676400" y="2362200"/>
            <a:ext cx="0" cy="2286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endParaRPr lang="en-US" sz="200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1905000" y="3657600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Line 4"/>
          <p:cNvSpPr>
            <a:spLocks noChangeShapeType="1"/>
          </p:cNvSpPr>
          <p:nvPr/>
        </p:nvSpPr>
        <p:spPr bwMode="auto">
          <a:xfrm>
            <a:off x="4572000" y="2362200"/>
            <a:ext cx="0" cy="2286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endParaRPr lang="en-US" sz="200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676400" y="2362200"/>
            <a:ext cx="289560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000232" y="1857364"/>
            <a:ext cx="2357454" cy="3571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LOCAL</a:t>
            </a:r>
            <a:endParaRPr lang="en-US" b="1" dirty="0"/>
          </a:p>
        </p:txBody>
      </p:sp>
      <p:sp>
        <p:nvSpPr>
          <p:cNvPr id="15" name="Rounded Rectangle 14"/>
          <p:cNvSpPr/>
          <p:nvPr/>
        </p:nvSpPr>
        <p:spPr>
          <a:xfrm>
            <a:off x="6286512" y="2714620"/>
            <a:ext cx="2357454" cy="3571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GENERAL</a:t>
            </a:r>
            <a:endParaRPr lang="en-US" b="1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7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27634-006-f01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-3056"/>
          <a:stretch>
            <a:fillRect/>
          </a:stretch>
        </p:blipFill>
        <p:spPr>
          <a:xfrm>
            <a:off x="714348" y="142876"/>
            <a:ext cx="7786742" cy="642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5-Point Star 6"/>
          <p:cNvSpPr/>
          <p:nvPr/>
        </p:nvSpPr>
        <p:spPr>
          <a:xfrm>
            <a:off x="2438400" y="457200"/>
            <a:ext cx="304800" cy="30480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2667000" y="1143000"/>
            <a:ext cx="304800" cy="30480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2971800" y="2057400"/>
            <a:ext cx="304800" cy="30480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6248400" y="457200"/>
            <a:ext cx="304800" cy="304800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8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OESOPHAGEAL VARICES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60557"/>
            <a:ext cx="8329642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Abnormal dilatation of </a:t>
            </a:r>
            <a:r>
              <a:rPr lang="en-US" dirty="0" err="1" smtClean="0"/>
              <a:t>subepithelial</a:t>
            </a:r>
            <a:r>
              <a:rPr lang="en-US" dirty="0" smtClean="0"/>
              <a:t> and </a:t>
            </a:r>
            <a:r>
              <a:rPr lang="en-US" dirty="0" err="1" smtClean="0"/>
              <a:t>submucosal</a:t>
            </a:r>
            <a:r>
              <a:rPr lang="en-US" dirty="0" smtClean="0"/>
              <a:t> veins due to increased venous pressure from portal hypertension (collateral exist between portal system and </a:t>
            </a:r>
            <a:r>
              <a:rPr lang="en-US" dirty="0" err="1" smtClean="0"/>
              <a:t>azygous</a:t>
            </a:r>
            <a:r>
              <a:rPr lang="en-US" dirty="0" smtClean="0"/>
              <a:t> vein via lower </a:t>
            </a:r>
            <a:r>
              <a:rPr lang="en-US" dirty="0" err="1" smtClean="0"/>
              <a:t>oesophageal</a:t>
            </a:r>
            <a:r>
              <a:rPr lang="en-US" dirty="0" smtClean="0"/>
              <a:t> venous plexus).</a:t>
            </a:r>
          </a:p>
          <a:p>
            <a:endParaRPr lang="en-US" dirty="0" smtClean="0"/>
          </a:p>
          <a:p>
            <a:r>
              <a:rPr lang="en-US" dirty="0" smtClean="0"/>
              <a:t>Most commonly : </a:t>
            </a:r>
            <a:r>
              <a:rPr lang="en-US" dirty="0" smtClean="0">
                <a:solidFill>
                  <a:srgbClr val="FF0000"/>
                </a:solidFill>
              </a:rPr>
              <a:t>lower esophagus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3" descr="gibleeding_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705600" y="4214818"/>
            <a:ext cx="2438400" cy="2286016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7715272" y="4786322"/>
            <a:ext cx="357190" cy="414334"/>
          </a:xfrm>
          <a:prstGeom prst="ellipse">
            <a:avLst/>
          </a:prstGeom>
          <a:solidFill>
            <a:srgbClr val="FFFF00">
              <a:alpha val="33000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9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42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MALLORY-WEISS </a:t>
            </a:r>
            <a:br>
              <a:rPr lang="en-US" dirty="0" smtClean="0"/>
            </a:br>
            <a:r>
              <a:rPr lang="en-US" dirty="0" smtClean="0"/>
              <a:t>TEAR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3050"/>
            <a:ext cx="4972056" cy="5214950"/>
          </a:xfrm>
        </p:spPr>
        <p:txBody>
          <a:bodyPr>
            <a:normAutofit fontScale="77500" lnSpcReduction="20000"/>
          </a:bodyPr>
          <a:lstStyle/>
          <a:p>
            <a:r>
              <a:rPr lang="en-US" sz="2900" dirty="0"/>
              <a:t>Longitudinal tears at the </a:t>
            </a:r>
            <a:r>
              <a:rPr lang="en-US" sz="2900" dirty="0" err="1"/>
              <a:t>oesophagogastric</a:t>
            </a:r>
            <a:r>
              <a:rPr lang="en-US" sz="2900" dirty="0"/>
              <a:t> junction</a:t>
            </a:r>
            <a:r>
              <a:rPr lang="en-US" sz="2900" dirty="0" smtClean="0"/>
              <a:t>.</a:t>
            </a:r>
            <a:endParaRPr lang="en-US" sz="2900" dirty="0"/>
          </a:p>
          <a:p>
            <a:r>
              <a:rPr lang="en-US" sz="2900" dirty="0"/>
              <a:t>may occur after any event that provokes a sudden rise in </a:t>
            </a:r>
            <a:r>
              <a:rPr lang="en-US" sz="2900" dirty="0" err="1"/>
              <a:t>intragastric</a:t>
            </a:r>
            <a:r>
              <a:rPr lang="en-US" sz="2900" dirty="0"/>
              <a:t> pressure or gastric </a:t>
            </a:r>
            <a:r>
              <a:rPr lang="en-US" sz="2900" dirty="0" err="1"/>
              <a:t>prolapse</a:t>
            </a:r>
            <a:r>
              <a:rPr lang="en-US" sz="2900" dirty="0"/>
              <a:t> into the esophagus. </a:t>
            </a:r>
            <a:endParaRPr lang="en-US" sz="2900" dirty="0" smtClean="0"/>
          </a:p>
          <a:p>
            <a:endParaRPr lang="en-US" sz="2900" dirty="0" smtClean="0">
              <a:latin typeface="StoneSerif SAIN SmBd v.1" pitchFamily="2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900" dirty="0" smtClean="0">
              <a:latin typeface="StoneSerif SAIN SmBd v.1" pitchFamily="2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900" dirty="0" smtClean="0"/>
              <a:t>Precipitating factors: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>
                <a:latin typeface="StoneSerif SAIN SmBd v.1" pitchFamily="2" charset="0"/>
              </a:rPr>
              <a:t>	-	</a:t>
            </a:r>
            <a:r>
              <a:rPr lang="en-US" sz="2900" dirty="0" smtClean="0"/>
              <a:t>hiatus hernia	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/>
              <a:t>	-	retching &amp; vomiting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/>
              <a:t>	-	straining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/>
              <a:t>	-	</a:t>
            </a:r>
            <a:r>
              <a:rPr lang="en-US" sz="2900" dirty="0" err="1" smtClean="0"/>
              <a:t>hiccuping</a:t>
            </a:r>
            <a:endParaRPr lang="en-US" sz="29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/>
              <a:t>	-	coughing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/>
              <a:t>	-    	blunt abdominal trauma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900" dirty="0" smtClean="0"/>
              <a:t>	-    	cardiopulmonary resuscitation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>
              <a:latin typeface="StoneSerif SAIN SmBd v.1" pitchFamily="2" charset="0"/>
            </a:endParaRPr>
          </a:p>
        </p:txBody>
      </p:sp>
      <p:pic>
        <p:nvPicPr>
          <p:cNvPr id="6" name="Picture 5" descr="Mallory-Weiss tear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>
          <a:xfrm>
            <a:off x="5357818" y="500042"/>
            <a:ext cx="3714776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10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MALLORY-WEISS TEAR: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60557"/>
            <a:ext cx="6286512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>
                <a:schemeClr val="hlink"/>
              </a:buClr>
              <a:buSzPct val="70000"/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	-	Bleeding from MWTs stops 	spontaneously in </a:t>
            </a:r>
            <a:r>
              <a:rPr lang="en-US" sz="2600" dirty="0" smtClean="0">
                <a:solidFill>
                  <a:srgbClr val="FF0000"/>
                </a:solidFill>
              </a:rPr>
              <a:t>80-90% </a:t>
            </a:r>
            <a:r>
              <a:rPr lang="en-US" sz="2600" dirty="0" smtClean="0">
                <a:solidFill>
                  <a:schemeClr val="tx1"/>
                </a:solidFill>
              </a:rPr>
              <a:t>of patients </a:t>
            </a:r>
          </a:p>
          <a:p>
            <a:pPr>
              <a:lnSpc>
                <a:spcPct val="80000"/>
              </a:lnSpc>
              <a:buClr>
                <a:schemeClr val="hlink"/>
              </a:buClr>
              <a:buSzPct val="70000"/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	-	A contact thermal modality, such as 	</a:t>
            </a:r>
            <a:r>
              <a:rPr lang="en-US" sz="2600" dirty="0" err="1" smtClean="0">
                <a:solidFill>
                  <a:schemeClr val="tx1"/>
                </a:solidFill>
              </a:rPr>
              <a:t>multipolar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</a:rPr>
              <a:t>electrocoagulation</a:t>
            </a:r>
            <a:r>
              <a:rPr lang="en-US" sz="2600" dirty="0" smtClean="0">
                <a:solidFill>
                  <a:schemeClr val="tx1"/>
                </a:solidFill>
              </a:rPr>
              <a:t> (MPEC) 	or heater probe. </a:t>
            </a:r>
          </a:p>
          <a:p>
            <a:pPr>
              <a:lnSpc>
                <a:spcPct val="80000"/>
              </a:lnSpc>
              <a:buClr>
                <a:schemeClr val="hlink"/>
              </a:buClr>
              <a:buSzPct val="70000"/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	-	Epinephrine injection -reduces or 	stops bleeding via a mechanism of  	vasoconstriction and </a:t>
            </a:r>
            <a:r>
              <a:rPr lang="en-US" sz="2600" dirty="0" err="1" smtClean="0">
                <a:solidFill>
                  <a:schemeClr val="tx1"/>
                </a:solidFill>
              </a:rPr>
              <a:t>tamponade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80000"/>
              </a:lnSpc>
              <a:buClr>
                <a:schemeClr val="hlink"/>
              </a:buClr>
              <a:buSzPct val="70000"/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	-	Endoscopic band ligation </a:t>
            </a:r>
          </a:p>
          <a:p>
            <a:pPr>
              <a:lnSpc>
                <a:spcPct val="80000"/>
              </a:lnSpc>
              <a:buClr>
                <a:schemeClr val="hlink"/>
              </a:buClr>
              <a:buSzPct val="70000"/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	-	Endoscopic </a:t>
            </a:r>
            <a:r>
              <a:rPr lang="en-US" sz="2600" dirty="0" err="1" smtClean="0">
                <a:solidFill>
                  <a:schemeClr val="tx1"/>
                </a:solidFill>
              </a:rPr>
              <a:t>hemoclipping</a:t>
            </a:r>
            <a:r>
              <a:rPr lang="en-US" sz="2600" dirty="0" smtClean="0">
                <a:solidFill>
                  <a:schemeClr val="tx1"/>
                </a:solidFill>
              </a:rPr>
              <a:t> </a:t>
            </a:r>
          </a:p>
          <a:p>
            <a:endParaRPr lang="en-US" sz="2600" dirty="0"/>
          </a:p>
        </p:txBody>
      </p:sp>
      <p:pic>
        <p:nvPicPr>
          <p:cNvPr id="4" name="Picture 3" descr="Mallory-Weiss tear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>
          <a:xfrm>
            <a:off x="6572264" y="1571612"/>
            <a:ext cx="2571736" cy="5273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11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ESOPHAGEAL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most common cancer seen throughout the world.</a:t>
            </a:r>
          </a:p>
          <a:p>
            <a:r>
              <a:rPr lang="en-US" dirty="0" smtClean="0"/>
              <a:t>40% occur in the middle 3</a:t>
            </a:r>
            <a:r>
              <a:rPr lang="en-US" baseline="30000" dirty="0" smtClean="0"/>
              <a:t>rd</a:t>
            </a:r>
            <a:r>
              <a:rPr lang="en-US" dirty="0" smtClean="0"/>
              <a:t> of the </a:t>
            </a:r>
            <a:r>
              <a:rPr lang="en-US" dirty="0" err="1" smtClean="0"/>
              <a:t>oesophagus</a:t>
            </a:r>
            <a:r>
              <a:rPr lang="en-US" dirty="0" smtClean="0"/>
              <a:t> and are </a:t>
            </a:r>
            <a:r>
              <a:rPr lang="en-US" dirty="0" err="1" smtClean="0"/>
              <a:t>squamous</a:t>
            </a:r>
            <a:r>
              <a:rPr lang="en-US" dirty="0" smtClean="0"/>
              <a:t> carcinomas.</a:t>
            </a:r>
          </a:p>
          <a:p>
            <a:r>
              <a:rPr lang="en-US" dirty="0" err="1" smtClean="0"/>
              <a:t>adenoCA</a:t>
            </a:r>
            <a:r>
              <a:rPr lang="en-US" dirty="0" smtClean="0"/>
              <a:t> (45%) occur in the lower 3</a:t>
            </a:r>
            <a:r>
              <a:rPr lang="en-US" baseline="30000" dirty="0" smtClean="0"/>
              <a:t>rd</a:t>
            </a:r>
            <a:r>
              <a:rPr lang="en-US" dirty="0" smtClean="0"/>
              <a:t> of the </a:t>
            </a:r>
            <a:r>
              <a:rPr lang="en-US" dirty="0" err="1" smtClean="0"/>
              <a:t>oesophagus</a:t>
            </a:r>
            <a:r>
              <a:rPr lang="en-US" dirty="0" smtClean="0"/>
              <a:t> and at the </a:t>
            </a:r>
            <a:r>
              <a:rPr lang="en-US" dirty="0" err="1" smtClean="0"/>
              <a:t>cardia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Tumours</a:t>
            </a:r>
            <a:r>
              <a:rPr lang="en-US" dirty="0" smtClean="0"/>
              <a:t> of the upper 3</a:t>
            </a:r>
            <a:r>
              <a:rPr lang="en-US" baseline="30000" dirty="0" smtClean="0"/>
              <a:t>rd</a:t>
            </a:r>
            <a:r>
              <a:rPr lang="en-US" dirty="0" smtClean="0"/>
              <a:t> are rare (15%)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12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PEPTIC ULCER: COMPLICATION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7364"/>
            <a:ext cx="7258072" cy="4525963"/>
          </a:xfrm>
        </p:spPr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80000"/>
              </a:lnSpc>
            </a:pPr>
            <a:r>
              <a:rPr lang="en-US" dirty="0" err="1" smtClean="0">
                <a:solidFill>
                  <a:srgbClr val="FF0000"/>
                </a:solidFill>
              </a:rPr>
              <a:t>Haemorrhage</a:t>
            </a:r>
            <a:endParaRPr lang="en-US" dirty="0" smtClean="0">
              <a:solidFill>
                <a:srgbClr val="FF0000"/>
              </a:solidFill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posterior duodenal ulcer erode the </a:t>
            </a:r>
            <a:r>
              <a:rPr lang="en-US" dirty="0" err="1" smtClean="0"/>
              <a:t>gastroduodenal</a:t>
            </a:r>
            <a:r>
              <a:rPr lang="en-US" dirty="0" smtClean="0"/>
              <a:t> artery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lesser curve gastric ulcers erode the left gastric artery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pPr marL="609600" indent="-609600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Perforation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generalized peritonitis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signs of peritonitis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pPr marL="609600" indent="-609600"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Pyloric obstruction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profuse vomiting, LOW, dehydrated, weakness, constipation</a:t>
            </a:r>
          </a:p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42" y="3429000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13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EROSIVE GASTRITIS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5867400" cy="3733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Acute mucosal inflammatory process</a:t>
            </a:r>
          </a:p>
          <a:p>
            <a:r>
              <a:rPr lang="en-US" sz="3600" dirty="0" smtClean="0"/>
              <a:t>Accompanied by hemorrhage into the mucosa and sloughing of the superficial epithelium (erosion).</a:t>
            </a:r>
          </a:p>
          <a:p>
            <a:endParaRPr lang="en-US" sz="3600" dirty="0"/>
          </a:p>
        </p:txBody>
      </p:sp>
      <p:pic>
        <p:nvPicPr>
          <p:cNvPr id="4" name="Picture 7" descr="SCAN016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324600" y="2133600"/>
            <a:ext cx="2536349" cy="2971800"/>
          </a:xfrm>
          <a:prstGeom prst="rect">
            <a:avLst/>
          </a:prstGeom>
          <a:noFill/>
          <a:ln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14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EROSIVE GASTRITIS: AETIOLOGY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1472" y="1857364"/>
            <a:ext cx="5105400" cy="432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NSAIDs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alcohol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smoking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chemotherapy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</a:t>
            </a:r>
            <a:r>
              <a:rPr lang="en-US" sz="2800" dirty="0" err="1" smtClean="0"/>
              <a:t>uraemia</a:t>
            </a:r>
            <a:endParaRPr lang="en-US" sz="2800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stress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/>
              <a:t>	</a:t>
            </a:r>
            <a:r>
              <a:rPr lang="en-US" sz="2800" dirty="0" smtClean="0"/>
              <a:t>-	</a:t>
            </a:r>
            <a:r>
              <a:rPr lang="en-US" sz="2800" dirty="0" err="1" smtClean="0"/>
              <a:t>ischaemia</a:t>
            </a:r>
            <a:r>
              <a:rPr lang="en-US" sz="2800" dirty="0" smtClean="0"/>
              <a:t> and shock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suicide attempts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mechanical trauma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	-	distal </a:t>
            </a:r>
            <a:r>
              <a:rPr lang="en-US" sz="2800" dirty="0" err="1" smtClean="0"/>
              <a:t>gastrectomy</a:t>
            </a:r>
            <a:endParaRPr lang="en-US" sz="28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5572132" y="2928934"/>
            <a:ext cx="3810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15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86" y="71414"/>
            <a:ext cx="7543800" cy="143192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EROSIVE GASTRITIS: </a:t>
            </a:r>
            <a:br>
              <a:rPr lang="en-GB" dirty="0" smtClean="0"/>
            </a:br>
            <a:r>
              <a:rPr lang="en-GB" dirty="0" smtClean="0"/>
              <a:t>CLINICAL FEATURES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14414" y="1981200"/>
            <a:ext cx="7543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	asymptomatic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	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epigastric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pain with nausea &amp; vomiting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	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haematemesis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melaena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	fatal blood loss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2910" y="4714884"/>
            <a:ext cx="7929618" cy="1000132"/>
          </a:xfrm>
          <a:prstGeom prst="roundRect">
            <a:avLst>
              <a:gd name="adj" fmla="val 25173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It is one of the major causes of </a:t>
            </a:r>
            <a:r>
              <a:rPr lang="en-US" sz="3200" dirty="0" err="1">
                <a:solidFill>
                  <a:srgbClr val="FFFF00"/>
                </a:solidFill>
              </a:rPr>
              <a:t>haemetemesis</a:t>
            </a:r>
            <a:r>
              <a:rPr lang="en-US" sz="3200" dirty="0">
                <a:solidFill>
                  <a:srgbClr val="FFFF00"/>
                </a:solidFill>
              </a:rPr>
              <a:t>, particularly in </a:t>
            </a:r>
            <a:r>
              <a:rPr lang="en-US" sz="3200" dirty="0" smtClean="0">
                <a:solidFill>
                  <a:srgbClr val="FFFF00"/>
                </a:solidFill>
              </a:rPr>
              <a:t>alcoholic!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16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GASTRIC CANCER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31995"/>
            <a:ext cx="7758138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</a:t>
            </a:r>
            <a:r>
              <a:rPr lang="en-US" dirty="0" err="1" smtClean="0"/>
              <a:t>adenomatous</a:t>
            </a:r>
            <a:r>
              <a:rPr lang="en-US" dirty="0" smtClean="0"/>
              <a:t> polyps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</a:t>
            </a:r>
            <a:r>
              <a:rPr lang="en-US" dirty="0" err="1" smtClean="0"/>
              <a:t>leiomyoma</a:t>
            </a: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</a:t>
            </a:r>
            <a:r>
              <a:rPr lang="en-US" dirty="0" err="1" smtClean="0"/>
              <a:t>neurogenic</a:t>
            </a:r>
            <a:r>
              <a:rPr lang="en-US" dirty="0" smtClean="0"/>
              <a:t> </a:t>
            </a:r>
            <a:r>
              <a:rPr lang="en-US" dirty="0" err="1" smtClean="0"/>
              <a:t>tumour</a:t>
            </a: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</a:t>
            </a:r>
            <a:r>
              <a:rPr lang="en-US" dirty="0" err="1" smtClean="0"/>
              <a:t>fibromata</a:t>
            </a: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</a:t>
            </a:r>
            <a:r>
              <a:rPr lang="en-US" dirty="0" err="1" smtClean="0"/>
              <a:t>lipoma</a:t>
            </a: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gastric </a:t>
            </a:r>
            <a:r>
              <a:rPr lang="en-US" dirty="0" err="1" smtClean="0"/>
              <a:t>adenocarcinoma</a:t>
            </a:r>
            <a:r>
              <a:rPr lang="en-US" dirty="0" smtClean="0"/>
              <a:t> (90%)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lymphomas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 smtClean="0"/>
              <a:t>	-	smooth muscle </a:t>
            </a:r>
            <a:r>
              <a:rPr lang="en-US" dirty="0" err="1" smtClean="0"/>
              <a:t>tumour</a:t>
            </a: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00034" y="1714488"/>
            <a:ext cx="4929222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BENIGN GASTRIC NEOPLASM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1472" y="4214818"/>
            <a:ext cx="4929222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GASTRIC CARCINOMA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5400000">
            <a:off x="5588745" y="2840883"/>
            <a:ext cx="4214823" cy="26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17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GASTRIC CANCER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5720" y="1732726"/>
            <a:ext cx="8153400" cy="469667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GB" sz="2200" b="1" u="sng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200" b="1" u="sng" dirty="0" smtClean="0"/>
          </a:p>
          <a:p>
            <a:pPr>
              <a:lnSpc>
                <a:spcPct val="80000"/>
              </a:lnSpc>
            </a:pPr>
            <a:r>
              <a:rPr lang="en-US" sz="2200" b="1" dirty="0" smtClean="0"/>
              <a:t>Early signs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-Indigestion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-Flatulence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-Dyspepsia</a:t>
            </a:r>
          </a:p>
          <a:p>
            <a:pPr>
              <a:lnSpc>
                <a:spcPct val="80000"/>
              </a:lnSpc>
            </a:pPr>
            <a:r>
              <a:rPr lang="en-US" sz="2200" b="1" dirty="0" smtClean="0"/>
              <a:t>Late signs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 LOW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-anemia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</a:t>
            </a:r>
            <a:r>
              <a:rPr lang="en-US" sz="2200" b="1" dirty="0" err="1" smtClean="0"/>
              <a:t>dysphagia</a:t>
            </a:r>
            <a:endParaRPr lang="en-US" sz="2200" b="1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-vomiting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</a:t>
            </a:r>
            <a:r>
              <a:rPr lang="en-US" sz="2200" b="1" dirty="0" err="1" smtClean="0"/>
              <a:t>epigastric</a:t>
            </a:r>
            <a:r>
              <a:rPr lang="en-US" sz="2200" b="1" dirty="0" smtClean="0"/>
              <a:t>/back pain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 </a:t>
            </a:r>
            <a:r>
              <a:rPr lang="en-US" sz="2200" b="1" dirty="0" err="1" smtClean="0"/>
              <a:t>epigastric</a:t>
            </a:r>
            <a:r>
              <a:rPr lang="en-US" sz="2200" b="1" dirty="0" smtClean="0"/>
              <a:t> mass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   -sign of metastases 		(jaundice, </a:t>
            </a:r>
            <a:r>
              <a:rPr lang="en-US" sz="2200" b="1" dirty="0" err="1" smtClean="0"/>
              <a:t>ascites</a:t>
            </a:r>
            <a:r>
              <a:rPr lang="en-US" sz="2200" b="1" dirty="0" smtClean="0"/>
              <a:t>, 	</a:t>
            </a:r>
            <a:r>
              <a:rPr lang="en-US" sz="2200" b="1" dirty="0" err="1" smtClean="0"/>
              <a:t>diarrhoea</a:t>
            </a:r>
            <a:r>
              <a:rPr lang="en-US" sz="2200" b="1" dirty="0" smtClean="0"/>
              <a:t>, intestinal 	obstruction)</a:t>
            </a:r>
          </a:p>
          <a:p>
            <a:pPr>
              <a:lnSpc>
                <a:spcPct val="80000"/>
              </a:lnSpc>
            </a:pPr>
            <a:endParaRPr lang="en-US" sz="2200" b="1" dirty="0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914900" y="2205046"/>
            <a:ext cx="3695700" cy="2438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Radical total </a:t>
            </a:r>
            <a:r>
              <a:rPr kumimoji="0" 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gastrectomy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Palliative resection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Palliative bypass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7158" y="1785926"/>
            <a:ext cx="3714776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CLINICAL FEATURES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286380" y="2000240"/>
            <a:ext cx="3428992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TREATMENT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 t="24219" b="14843"/>
          <a:stretch>
            <a:fillRect/>
          </a:stretch>
        </p:blipFill>
        <p:spPr bwMode="auto">
          <a:xfrm>
            <a:off x="3681782" y="3857628"/>
            <a:ext cx="512884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18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DIEULAFOY’S DISEASE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755795"/>
            <a:ext cx="5829312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Rare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erosion of mucosa overlying artery in stomach causes necrosis arterial wall &amp; resultant hemorrhage.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Gastri</a:t>
            </a:r>
            <a:r>
              <a:rPr lang="en-US" sz="2400" b="1" dirty="0" smtClean="0"/>
              <a:t>c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arterial venous abnormality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covered by normal mucosa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profuse bleeding coming from an area of apparently normal mucosa.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EFDECE"/>
              </a:clrFrom>
              <a:clrTo>
                <a:srgbClr val="EFDEC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15206" y="0"/>
            <a:ext cx="1928794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400000">
            <a:off x="5029191" y="2836062"/>
            <a:ext cx="5200662" cy="281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19</a:t>
            </a:fld>
            <a:r>
              <a:rPr lang="en-US" smtClean="0"/>
              <a:t>/81</a:t>
            </a:r>
            <a:endParaRPr lang="en-US" dirty="0"/>
          </a:p>
        </p:txBody>
      </p:sp>
      <p:pic>
        <p:nvPicPr>
          <p:cNvPr id="2050" name="Picture 2" descr="C:\Users\bd\Pictures\Desktop\image0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286256"/>
            <a:ext cx="6215106" cy="2669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DUODENITIS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57158" y="2214554"/>
            <a:ext cx="3352800" cy="12144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 smtClean="0"/>
              <a:t>	- </a:t>
            </a:r>
            <a:r>
              <a:rPr kumimoji="0" lang="en-US" sz="2200" b="1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ea typeface="+mn-ea"/>
                <a:cs typeface="+mn-cs"/>
              </a:rPr>
              <a:t>aspirin,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200" b="1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ea typeface="+mn-ea"/>
                <a:cs typeface="+mn-cs"/>
              </a:rPr>
              <a:t>	- NSAIDs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200" b="1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ea typeface="+mn-ea"/>
                <a:cs typeface="+mn-cs"/>
              </a:rPr>
              <a:t>	- high acid secretion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toneSerif SAIN SmBd v.1" pitchFamily="2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71406" y="3929066"/>
            <a:ext cx="4572000" cy="2571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	-	Symptoms are similar to 	peptic ulcer disease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	-	stomach pain</a:t>
            </a:r>
            <a:endParaRPr lang="en-US" sz="22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	-</a:t>
            </a:r>
            <a:r>
              <a:rPr lang="en-US" sz="2200" b="1" baseline="0" dirty="0" smtClean="0"/>
              <a:t>	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bleeding from the intestine</a:t>
            </a:r>
            <a:endParaRPr lang="en-US" sz="2200" b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	-	nausea</a:t>
            </a:r>
            <a:r>
              <a:rPr kumimoji="0" lang="en-US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&amp;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vomiting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sz="2200" b="1" dirty="0" smtClean="0"/>
              <a:t>	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</a:pPr>
            <a:r>
              <a:rPr lang="en-US" sz="2200" b="1" dirty="0" smtClean="0"/>
              <a:t>	-	intestinal obstruction(rare) 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6" name="Picture 4" descr="ya584x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181600" y="2362200"/>
            <a:ext cx="3581400" cy="3052763"/>
          </a:xfrm>
          <a:prstGeom prst="rect">
            <a:avLst/>
          </a:prstGeom>
          <a:noFill/>
          <a:ln/>
        </p:spPr>
      </p:pic>
      <p:sp>
        <p:nvSpPr>
          <p:cNvPr id="7" name="Rounded Rectangle 6"/>
          <p:cNvSpPr/>
          <p:nvPr/>
        </p:nvSpPr>
        <p:spPr>
          <a:xfrm>
            <a:off x="285720" y="1857364"/>
            <a:ext cx="2500330" cy="3571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AETIOLOGY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5720" y="3571876"/>
            <a:ext cx="2857520" cy="35719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CLINICAL FEATURE</a:t>
            </a:r>
            <a:endParaRPr lang="en-US" sz="2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20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428860" y="642918"/>
            <a:ext cx="4214842" cy="28575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Acute Upper Gastrointestinal Bleed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28860" y="1428736"/>
            <a:ext cx="4286280" cy="28575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Resuscitation and Risk Assessment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00628" y="1000108"/>
            <a:ext cx="2705120" cy="276228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Routine Blood Test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64579" y="1928802"/>
            <a:ext cx="4214842" cy="28575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Endoscopy (within 24 hrs)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85786" y="2857496"/>
            <a:ext cx="2143140" cy="28575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Varices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00430" y="2857496"/>
            <a:ext cx="2143140" cy="28575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Peptic Ulcer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72198" y="2857496"/>
            <a:ext cx="2143140" cy="28575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 obvious cause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00034" y="3500438"/>
            <a:ext cx="2143140" cy="642942"/>
          </a:xfrm>
          <a:prstGeom prst="roundRect">
            <a:avLst>
              <a:gd name="adj" fmla="val 3301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Management </a:t>
            </a:r>
            <a:r>
              <a:rPr lang="en-GB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Varices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928926" y="3464719"/>
            <a:ext cx="1357322" cy="321471"/>
          </a:xfrm>
          <a:prstGeom prst="roundRect">
            <a:avLst>
              <a:gd name="adj" fmla="val 3301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Major SRH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429124" y="3464719"/>
            <a:ext cx="1357322" cy="321471"/>
          </a:xfrm>
          <a:prstGeom prst="roundRect">
            <a:avLst>
              <a:gd name="adj" fmla="val 3301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Minor SRH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00728" y="3464719"/>
            <a:ext cx="1357322" cy="607223"/>
          </a:xfrm>
          <a:prstGeom prst="roundRect">
            <a:avLst>
              <a:gd name="adj" fmla="val 3301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Minor Bleed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500926" y="3464719"/>
            <a:ext cx="1357322" cy="607223"/>
          </a:xfrm>
          <a:prstGeom prst="roundRect">
            <a:avLst>
              <a:gd name="adj" fmla="val 3301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Major Bleed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00562" y="4071942"/>
            <a:ext cx="1357322" cy="1071570"/>
          </a:xfrm>
          <a:prstGeom prst="roundRect">
            <a:avLst>
              <a:gd name="adj" fmla="val 18796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Eradicate </a:t>
            </a:r>
            <a:r>
              <a:rPr lang="en-GB" dirty="0" err="1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H.pylori</a:t>
            </a:r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&amp; Risk Reduction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28926" y="4071942"/>
            <a:ext cx="1357322" cy="1071570"/>
          </a:xfrm>
          <a:prstGeom prst="roundRect">
            <a:avLst>
              <a:gd name="adj" fmla="val 18796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Endoscopic Treatment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643042" y="5286388"/>
            <a:ext cx="1571636" cy="357190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Failure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57488" y="5786454"/>
            <a:ext cx="1357322" cy="642942"/>
          </a:xfrm>
          <a:prstGeom prst="roundRect">
            <a:avLst>
              <a:gd name="adj" fmla="val 18796"/>
            </a:avLst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Surgical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072330" y="4214818"/>
            <a:ext cx="1785950" cy="928694"/>
          </a:xfrm>
          <a:prstGeom prst="roundRect">
            <a:avLst>
              <a:gd name="adj" fmla="val 18796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Other colonoscopy or angiography</a:t>
            </a:r>
            <a:endParaRPr lang="en-US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cxnSp>
        <p:nvCxnSpPr>
          <p:cNvPr id="29" name="Straight Arrow Connector 28"/>
          <p:cNvCxnSpPr>
            <a:stCxn id="4" idx="2"/>
          </p:cNvCxnSpPr>
          <p:nvPr/>
        </p:nvCxnSpPr>
        <p:spPr>
          <a:xfrm rot="16200000" flipH="1">
            <a:off x="4303710" y="1161240"/>
            <a:ext cx="500066" cy="349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7" idx="0"/>
          </p:cNvCxnSpPr>
          <p:nvPr/>
        </p:nvCxnSpPr>
        <p:spPr>
          <a:xfrm rot="5400000">
            <a:off x="4464844" y="1821645"/>
            <a:ext cx="21431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4251322" y="2535232"/>
            <a:ext cx="642944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>
            <a:off x="4572001" y="1214425"/>
            <a:ext cx="428631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4" name="Elbow Connector 43"/>
          <p:cNvCxnSpPr>
            <a:stCxn id="7" idx="2"/>
            <a:endCxn id="8" idx="0"/>
          </p:cNvCxnSpPr>
          <p:nvPr/>
        </p:nvCxnSpPr>
        <p:spPr>
          <a:xfrm rot="5400000">
            <a:off x="2893207" y="1178703"/>
            <a:ext cx="642942" cy="271464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7" idx="2"/>
            <a:endCxn id="10" idx="0"/>
          </p:cNvCxnSpPr>
          <p:nvPr/>
        </p:nvCxnSpPr>
        <p:spPr>
          <a:xfrm rot="16200000" flipH="1">
            <a:off x="5536413" y="1250141"/>
            <a:ext cx="642942" cy="257176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8" idx="2"/>
          </p:cNvCxnSpPr>
          <p:nvPr/>
        </p:nvCxnSpPr>
        <p:spPr>
          <a:xfrm rot="5400000">
            <a:off x="1535885" y="3178967"/>
            <a:ext cx="35719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4" name="Elbow Connector 53"/>
          <p:cNvCxnSpPr>
            <a:stCxn id="9" idx="2"/>
            <a:endCxn id="12" idx="0"/>
          </p:cNvCxnSpPr>
          <p:nvPr/>
        </p:nvCxnSpPr>
        <p:spPr>
          <a:xfrm rot="5400000">
            <a:off x="3929059" y="2821777"/>
            <a:ext cx="321471" cy="96441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7" name="Elbow Connector 56"/>
          <p:cNvCxnSpPr>
            <a:stCxn id="9" idx="2"/>
            <a:endCxn id="13" idx="0"/>
          </p:cNvCxnSpPr>
          <p:nvPr/>
        </p:nvCxnSpPr>
        <p:spPr>
          <a:xfrm rot="16200000" flipH="1">
            <a:off x="4679157" y="3036090"/>
            <a:ext cx="321471" cy="53578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stCxn id="10" idx="2"/>
            <a:endCxn id="14" idx="0"/>
          </p:cNvCxnSpPr>
          <p:nvPr/>
        </p:nvCxnSpPr>
        <p:spPr>
          <a:xfrm rot="5400000">
            <a:off x="6750844" y="3071794"/>
            <a:ext cx="321471" cy="46437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10" idx="2"/>
            <a:endCxn id="15" idx="0"/>
          </p:cNvCxnSpPr>
          <p:nvPr/>
        </p:nvCxnSpPr>
        <p:spPr>
          <a:xfrm rot="16200000" flipH="1">
            <a:off x="7500942" y="2786073"/>
            <a:ext cx="321471" cy="103581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15" idx="2"/>
            <a:endCxn id="20" idx="0"/>
          </p:cNvCxnSpPr>
          <p:nvPr/>
        </p:nvCxnSpPr>
        <p:spPr>
          <a:xfrm rot="5400000">
            <a:off x="8001008" y="4036239"/>
            <a:ext cx="142876" cy="21428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14" idx="2"/>
          </p:cNvCxnSpPr>
          <p:nvPr/>
        </p:nvCxnSpPr>
        <p:spPr>
          <a:xfrm rot="5400000">
            <a:off x="6018605" y="3911224"/>
            <a:ext cx="500066" cy="821502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9" name="Elbow Connector 78"/>
          <p:cNvCxnSpPr>
            <a:stCxn id="17" idx="2"/>
            <a:endCxn id="19" idx="0"/>
          </p:cNvCxnSpPr>
          <p:nvPr/>
        </p:nvCxnSpPr>
        <p:spPr>
          <a:xfrm rot="5400000">
            <a:off x="3250397" y="5429264"/>
            <a:ext cx="642942" cy="7143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12" idx="2"/>
            <a:endCxn id="17" idx="0"/>
          </p:cNvCxnSpPr>
          <p:nvPr/>
        </p:nvCxnSpPr>
        <p:spPr>
          <a:xfrm rot="5400000">
            <a:off x="3464711" y="3929066"/>
            <a:ext cx="285752" cy="158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13" idx="2"/>
            <a:endCxn id="16" idx="0"/>
          </p:cNvCxnSpPr>
          <p:nvPr/>
        </p:nvCxnSpPr>
        <p:spPr>
          <a:xfrm rot="16200000" flipH="1">
            <a:off x="5000628" y="3893347"/>
            <a:ext cx="285752" cy="7143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8" idx="3"/>
          </p:cNvCxnSpPr>
          <p:nvPr/>
        </p:nvCxnSpPr>
        <p:spPr>
          <a:xfrm>
            <a:off x="3214678" y="5464983"/>
            <a:ext cx="357190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0" y="5572140"/>
            <a:ext cx="4572000" cy="1069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smtClean="0"/>
              <a:t>OVERVIEW:</a:t>
            </a:r>
            <a:br>
              <a:rPr lang="en-US" sz="2800" dirty="0" smtClean="0"/>
            </a:br>
            <a:r>
              <a:rPr lang="en-US" sz="2800" dirty="0" smtClean="0"/>
              <a:t>MANAGEMENT OF UPPER GI BLEED</a:t>
            </a:r>
            <a:endParaRPr lang="en-GB" sz="2800" dirty="0" smtClean="0"/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21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RESUSCITATION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1435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airway and oxygen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Correct clotting abnormalities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Blood Transfusion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Monitor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Insert  </a:t>
            </a:r>
            <a:r>
              <a:rPr lang="en-US" dirty="0" smtClean="0">
                <a:solidFill>
                  <a:srgbClr val="FF0000"/>
                </a:solidFill>
              </a:rPr>
              <a:t>urinary catheter </a:t>
            </a:r>
            <a:r>
              <a:rPr lang="en-US" dirty="0" smtClean="0"/>
              <a:t>and monitor hourly urine output if shocked.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Consider a </a:t>
            </a:r>
            <a:r>
              <a:rPr lang="en-US" dirty="0" smtClean="0">
                <a:solidFill>
                  <a:srgbClr val="FF0000"/>
                </a:solidFill>
              </a:rPr>
              <a:t>CVP line </a:t>
            </a:r>
            <a:r>
              <a:rPr lang="en-US" dirty="0" smtClean="0"/>
              <a:t>to monitor CVP and guide fluid replacement.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Organize a </a:t>
            </a:r>
            <a:r>
              <a:rPr lang="en-US" dirty="0" smtClean="0">
                <a:solidFill>
                  <a:srgbClr val="FF0000"/>
                </a:solidFill>
              </a:rPr>
              <a:t>CXR, ECG, </a:t>
            </a:r>
            <a:r>
              <a:rPr lang="en-US" dirty="0" smtClean="0"/>
              <a:t>and check arterial blood gases in high-risk patient.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Arrange an </a:t>
            </a:r>
            <a:r>
              <a:rPr lang="en-US" dirty="0" smtClean="0">
                <a:solidFill>
                  <a:srgbClr val="FF0000"/>
                </a:solidFill>
              </a:rPr>
              <a:t>urgent endoscopy</a:t>
            </a:r>
            <a:r>
              <a:rPr lang="en-US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0000"/>
                </a:solidFill>
              </a:rPr>
              <a:t>Notify </a:t>
            </a:r>
            <a:r>
              <a:rPr lang="en-US" dirty="0" smtClean="0"/>
              <a:t>surgeon of all severe bleeds on admission.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22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DETECTION &amp; ENDOSCOPIC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14488"/>
            <a:ext cx="6357982" cy="495459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Used to </a:t>
            </a:r>
            <a:r>
              <a:rPr lang="en-US" dirty="0" smtClean="0">
                <a:solidFill>
                  <a:srgbClr val="FF0000"/>
                </a:solidFill>
              </a:rPr>
              <a:t>detect</a:t>
            </a:r>
            <a:r>
              <a:rPr lang="en-US" dirty="0" smtClean="0"/>
              <a:t> the site of bleeding.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May also be used in a </a:t>
            </a:r>
            <a:r>
              <a:rPr lang="en-US" dirty="0" smtClean="0">
                <a:solidFill>
                  <a:srgbClr val="FF0000"/>
                </a:solidFill>
              </a:rPr>
              <a:t>therapeutic</a:t>
            </a:r>
            <a:r>
              <a:rPr lang="en-US" dirty="0" smtClean="0"/>
              <a:t> capacity (active bleeding from the ulcer, the presence of a visible vessel, adherent clot overlying the ulcer)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Injection </a:t>
            </a:r>
            <a:r>
              <a:rPr lang="en-US" dirty="0" err="1" smtClean="0">
                <a:solidFill>
                  <a:srgbClr val="FF0000"/>
                </a:solidFill>
              </a:rPr>
              <a:t>sclerotherapy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used commonly. Other method include the use of heat probes and lasers.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Angiography</a:t>
            </a:r>
            <a:r>
              <a:rPr lang="en-US" dirty="0" smtClean="0"/>
              <a:t> in whom endoscopy does not identify the bleeding point. Limitation: can only detect active bleeding of greater than 1mL/min.</a:t>
            </a:r>
          </a:p>
          <a:p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357298"/>
            <a:ext cx="188117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15140" y="3786190"/>
            <a:ext cx="207167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23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697232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+mn-lt"/>
              </a:rPr>
              <a:t>UPPER GI BLEED:</a:t>
            </a:r>
            <a:br>
              <a:rPr lang="en-US" sz="4000" b="1" dirty="0" smtClean="0">
                <a:latin typeface="+mn-lt"/>
              </a:rPr>
            </a:br>
            <a:r>
              <a:rPr lang="en-US" sz="4000" b="1" dirty="0" smtClean="0">
                <a:latin typeface="+mn-lt"/>
              </a:rPr>
              <a:t>RISK FACTORS FOR DEATH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1995"/>
            <a:ext cx="8229600" cy="4525963"/>
          </a:xfrm>
        </p:spPr>
        <p:txBody>
          <a:bodyPr>
            <a:noAutofit/>
          </a:bodyPr>
          <a:lstStyle/>
          <a:p>
            <a:pPr marL="285750" lvl="1">
              <a:buNone/>
            </a:pPr>
            <a:r>
              <a:rPr lang="en-US" sz="2400" dirty="0" smtClean="0">
                <a:latin typeface="+mn-lt"/>
              </a:rPr>
              <a:t>1</a:t>
            </a:r>
            <a:r>
              <a:rPr lang="en-US" sz="2400" dirty="0">
                <a:latin typeface="+mn-lt"/>
              </a:rPr>
              <a:t>. Advanced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AGE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  <a:p>
            <a:pPr marL="285750" lvl="1">
              <a:buNone/>
            </a:pPr>
            <a:r>
              <a:rPr lang="en-US" sz="2400" dirty="0">
                <a:latin typeface="+mn-lt"/>
              </a:rPr>
              <a:t>2.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SHOCK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on admission(pulse rate &gt;100 beats/min; systolic blood </a:t>
            </a:r>
            <a:r>
              <a:rPr lang="en-US" sz="2400" dirty="0" smtClean="0">
                <a:latin typeface="+mn-lt"/>
              </a:rPr>
              <a:t>pressure &lt; </a:t>
            </a:r>
            <a:r>
              <a:rPr lang="en-US" sz="2400" dirty="0">
                <a:latin typeface="+mn-lt"/>
              </a:rPr>
              <a:t>100mmHg)</a:t>
            </a:r>
          </a:p>
          <a:p>
            <a:pPr marL="285750" lvl="1">
              <a:buNone/>
            </a:pPr>
            <a:r>
              <a:rPr lang="en-US" sz="2400" dirty="0">
                <a:latin typeface="+mn-lt"/>
              </a:rPr>
              <a:t>3</a:t>
            </a:r>
            <a:r>
              <a:rPr lang="en-US" sz="2400" dirty="0" smtClean="0">
                <a:latin typeface="+mn-lt"/>
              </a:rPr>
              <a:t>.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 COMORBIDITY </a:t>
            </a:r>
            <a:r>
              <a:rPr lang="en-US" sz="2400" dirty="0" smtClean="0">
                <a:latin typeface="+mn-lt"/>
              </a:rPr>
              <a:t>(</a:t>
            </a:r>
            <a:r>
              <a:rPr lang="en-US" sz="2400" dirty="0">
                <a:latin typeface="+mn-lt"/>
              </a:rPr>
              <a:t>particularly hepatic or renal failure and disseminated malignancy)</a:t>
            </a:r>
          </a:p>
          <a:p>
            <a:pPr marL="285750" lvl="1">
              <a:buNone/>
            </a:pPr>
            <a:r>
              <a:rPr lang="en-US" sz="2400" dirty="0">
                <a:latin typeface="+mn-lt"/>
              </a:rPr>
              <a:t>4. Diagnosis (worst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PROGNOSIS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for advanced upper gastrointestinal malignancy)</a:t>
            </a:r>
          </a:p>
          <a:p>
            <a:pPr marL="285750" lvl="1">
              <a:buNone/>
            </a:pPr>
            <a:r>
              <a:rPr lang="en-US" sz="2400" dirty="0">
                <a:latin typeface="+mn-lt"/>
              </a:rPr>
              <a:t>5.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ENDOSCOPIC FINDINGS </a:t>
            </a:r>
            <a:r>
              <a:rPr lang="en-US" sz="2400" dirty="0" smtClean="0">
                <a:latin typeface="+mn-lt"/>
              </a:rPr>
              <a:t>(</a:t>
            </a:r>
            <a:r>
              <a:rPr lang="en-US" sz="2400" dirty="0">
                <a:latin typeface="+mn-lt"/>
              </a:rPr>
              <a:t>active, spurting </a:t>
            </a:r>
            <a:r>
              <a:rPr lang="en-US" sz="2400" dirty="0" err="1">
                <a:latin typeface="+mn-lt"/>
              </a:rPr>
              <a:t>haemorrhage</a:t>
            </a:r>
            <a:r>
              <a:rPr lang="en-US" sz="2400" dirty="0">
                <a:latin typeface="+mn-lt"/>
              </a:rPr>
              <a:t> from peptic ulcer; </a:t>
            </a:r>
            <a:r>
              <a:rPr lang="en-US" sz="2400" dirty="0" smtClean="0">
                <a:latin typeface="+mn-lt"/>
              </a:rPr>
              <a:t>non-bleeding visible </a:t>
            </a:r>
            <a:r>
              <a:rPr lang="en-US" sz="2400" dirty="0">
                <a:latin typeface="+mn-lt"/>
              </a:rPr>
              <a:t>vessel)</a:t>
            </a:r>
          </a:p>
          <a:p>
            <a:pPr marL="285750" lvl="1">
              <a:buNone/>
            </a:pPr>
            <a:r>
              <a:rPr lang="en-US" sz="2400" dirty="0">
                <a:latin typeface="+mn-lt"/>
              </a:rPr>
              <a:t>6. </a:t>
            </a:r>
            <a:r>
              <a:rPr lang="en-US" sz="2400" dirty="0" smtClean="0">
                <a:solidFill>
                  <a:srgbClr val="FF0000"/>
                </a:solidFill>
                <a:latin typeface="+mn-lt"/>
              </a:rPr>
              <a:t>RECURRENT BLEEDING</a:t>
            </a:r>
            <a:r>
              <a:rPr lang="en-US" sz="2400" dirty="0" smtClean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(increases mortality 10 </a:t>
            </a:r>
            <a:r>
              <a:rPr lang="en-US" sz="2400" dirty="0" smtClean="0">
                <a:latin typeface="+mn-lt"/>
              </a:rPr>
              <a:t>times)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24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428736"/>
            <a:ext cx="6500858" cy="3071834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>
                <a:solidFill>
                  <a:sysClr val="windowText" lastClr="000000"/>
                </a:solidFill>
              </a:rPr>
              <a:t>G</a:t>
            </a:r>
            <a:r>
              <a:rPr lang="en-US" b="1" dirty="0" smtClean="0"/>
              <a:t>ASTRO</a:t>
            </a:r>
            <a:r>
              <a:rPr lang="en-US" b="1" dirty="0" smtClean="0">
                <a:solidFill>
                  <a:sysClr val="windowText" lastClr="000000"/>
                </a:solidFill>
              </a:rPr>
              <a:t>I</a:t>
            </a:r>
            <a:r>
              <a:rPr lang="en-US" b="1" dirty="0" smtClean="0"/>
              <a:t>NTESTINAL </a:t>
            </a:r>
            <a:r>
              <a:rPr lang="en-US" b="1" dirty="0" smtClean="0">
                <a:solidFill>
                  <a:sysClr val="windowText" lastClr="000000"/>
                </a:solidFill>
              </a:rPr>
              <a:t>BLEED</a:t>
            </a:r>
            <a:r>
              <a:rPr lang="en-US" b="1" dirty="0" smtClean="0"/>
              <a:t>ING</a:t>
            </a:r>
            <a:br>
              <a:rPr lang="en-US" b="1" dirty="0" smtClean="0"/>
            </a:br>
            <a:r>
              <a:rPr lang="en-US" sz="9600" dirty="0" smtClean="0"/>
              <a:t>LOWER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25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LOWER GI BLEED: AETIOLOGY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26</a:t>
            </a:fld>
            <a:r>
              <a:rPr lang="en-US" smtClean="0"/>
              <a:t>/81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1) Hemorrhoids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2) </a:t>
            </a:r>
            <a:r>
              <a:rPr lang="en-US" dirty="0" err="1" smtClean="0"/>
              <a:t>Diverticulosis</a:t>
            </a:r>
            <a:r>
              <a:rPr lang="en-US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3) </a:t>
            </a:r>
            <a:r>
              <a:rPr lang="en-US" dirty="0" err="1" smtClean="0"/>
              <a:t>Arteriovenous</a:t>
            </a:r>
            <a:r>
              <a:rPr lang="en-US" dirty="0" smtClean="0"/>
              <a:t> malformations</a:t>
            </a:r>
          </a:p>
          <a:p>
            <a:r>
              <a:rPr lang="en-US" dirty="0" smtClean="0"/>
              <a:t>4)  Polyps</a:t>
            </a:r>
          </a:p>
          <a:p>
            <a:r>
              <a:rPr lang="en-US" dirty="0" smtClean="0"/>
              <a:t>5)  Inflammatory bowel disease </a:t>
            </a:r>
          </a:p>
          <a:p>
            <a:r>
              <a:rPr lang="en-US" dirty="0" smtClean="0"/>
              <a:t>6)  Infectious gastroenteritis</a:t>
            </a:r>
          </a:p>
          <a:p>
            <a:r>
              <a:rPr lang="en-US" dirty="0" smtClean="0"/>
              <a:t>7)  </a:t>
            </a:r>
            <a:r>
              <a:rPr lang="en-US" dirty="0" err="1" smtClean="0"/>
              <a:t>Meckel</a:t>
            </a:r>
            <a:r>
              <a:rPr lang="en-US" dirty="0" smtClean="0"/>
              <a:t> </a:t>
            </a:r>
            <a:r>
              <a:rPr lang="en-US" dirty="0" err="1" smtClean="0"/>
              <a:t>diverticulum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Colorectal polyps</a:t>
            </a:r>
            <a:endParaRPr lang="en-MY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60557"/>
            <a:ext cx="6357982" cy="5097443"/>
          </a:xfrm>
        </p:spPr>
        <p:txBody>
          <a:bodyPr>
            <a:normAutofit/>
          </a:bodyPr>
          <a:lstStyle/>
          <a:p>
            <a:pPr eaLnBrk="1" hangingPunct="1">
              <a:lnSpc>
                <a:spcPct val="60000"/>
              </a:lnSpc>
            </a:pPr>
            <a:r>
              <a:rPr lang="en-US" sz="3000" dirty="0" err="1" smtClean="0"/>
              <a:t>Adenomatous</a:t>
            </a:r>
            <a:r>
              <a:rPr lang="en-US" sz="3000" dirty="0" smtClean="0"/>
              <a:t> polyps and adenomas</a:t>
            </a:r>
          </a:p>
          <a:p>
            <a:pPr eaLnBrk="1" hangingPunct="1">
              <a:lnSpc>
                <a:spcPct val="60000"/>
              </a:lnSpc>
            </a:pPr>
            <a:endParaRPr lang="en-US" sz="3000" dirty="0" smtClean="0"/>
          </a:p>
          <a:p>
            <a:pPr eaLnBrk="1" hangingPunct="1">
              <a:lnSpc>
                <a:spcPct val="60000"/>
              </a:lnSpc>
            </a:pPr>
            <a:r>
              <a:rPr lang="en-US" sz="3000" dirty="0" smtClean="0"/>
              <a:t>Has malignant potential</a:t>
            </a:r>
          </a:p>
          <a:p>
            <a:pPr eaLnBrk="1" hangingPunct="1">
              <a:lnSpc>
                <a:spcPct val="60000"/>
              </a:lnSpc>
            </a:pPr>
            <a:endParaRPr lang="en-US" sz="3000" dirty="0" smtClean="0"/>
          </a:p>
          <a:p>
            <a:pPr eaLnBrk="1" hangingPunct="1">
              <a:lnSpc>
                <a:spcPct val="60000"/>
              </a:lnSpc>
            </a:pPr>
            <a:r>
              <a:rPr lang="en-US" sz="3000" dirty="0" smtClean="0"/>
              <a:t>Morphology:</a:t>
            </a:r>
          </a:p>
          <a:p>
            <a:pPr eaLnBrk="1" hangingPunct="1">
              <a:lnSpc>
                <a:spcPct val="60000"/>
              </a:lnSpc>
              <a:buFont typeface="Arial" charset="0"/>
              <a:buNone/>
            </a:pPr>
            <a:r>
              <a:rPr lang="en-US" sz="3000" dirty="0" smtClean="0">
                <a:cs typeface="Arial" charset="0"/>
              </a:rPr>
              <a:t>    -</a:t>
            </a:r>
            <a:r>
              <a:rPr lang="en-US" sz="3000" dirty="0" err="1" smtClean="0">
                <a:cs typeface="Arial" charset="0"/>
              </a:rPr>
              <a:t>polypoid</a:t>
            </a:r>
            <a:r>
              <a:rPr lang="en-US" sz="3000" dirty="0" smtClean="0">
                <a:cs typeface="Arial" charset="0"/>
              </a:rPr>
              <a:t> and </a:t>
            </a:r>
            <a:r>
              <a:rPr lang="en-US" sz="3000" dirty="0" err="1" smtClean="0">
                <a:cs typeface="Arial" charset="0"/>
              </a:rPr>
              <a:t>pedunculated</a:t>
            </a:r>
            <a:endParaRPr lang="en-US" sz="3000" dirty="0" smtClean="0">
              <a:cs typeface="Arial" charset="0"/>
            </a:endParaRPr>
          </a:p>
          <a:p>
            <a:pPr eaLnBrk="1" hangingPunct="1">
              <a:lnSpc>
                <a:spcPct val="60000"/>
              </a:lnSpc>
              <a:buFont typeface="Arial" charset="0"/>
              <a:buNone/>
            </a:pPr>
            <a:r>
              <a:rPr lang="en-US" sz="3000" dirty="0" smtClean="0">
                <a:cs typeface="Arial" charset="0"/>
              </a:rPr>
              <a:t>	-dome-shaped and sessile</a:t>
            </a:r>
            <a:endParaRPr lang="en-US" sz="3000" dirty="0" smtClean="0"/>
          </a:p>
          <a:p>
            <a:pPr eaLnBrk="1" hangingPunct="1">
              <a:lnSpc>
                <a:spcPct val="60000"/>
              </a:lnSpc>
            </a:pPr>
            <a:endParaRPr lang="en-US" sz="3000" dirty="0" smtClean="0">
              <a:cs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en-MY" sz="30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b="32969"/>
          <a:stretch>
            <a:fillRect/>
          </a:stretch>
        </p:blipFill>
        <p:spPr bwMode="auto">
          <a:xfrm rot="5400000">
            <a:off x="5074449" y="2926551"/>
            <a:ext cx="4762500" cy="2624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27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MANAGEMENT</a:t>
            </a:r>
            <a:endParaRPr lang="en-MY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mtClean="0"/>
              <a:t>Subtotal colectomy &amp; ileorectal anastomosis</a:t>
            </a:r>
          </a:p>
          <a:p>
            <a:pPr eaLnBrk="1" hangingPunct="1"/>
            <a:r>
              <a:rPr lang="en-US" smtClean="0"/>
              <a:t>Panproctocolectomy &amp; ileotomy / ileal pouch</a:t>
            </a:r>
          </a:p>
          <a:p>
            <a:pPr eaLnBrk="1" hangingPunct="1"/>
            <a:r>
              <a:rPr lang="en-US" smtClean="0"/>
              <a:t>Follow-up colonoscopies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    - an adenomatous polyp is found / a colorectal 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      cancer has been treated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    -intervals depend on number, size &amp; 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      pathology of polyps</a:t>
            </a:r>
            <a:endParaRPr lang="en-MY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28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ADENOCARCINOMA OF COLON &amp; RECTUM</a:t>
            </a:r>
            <a:endParaRPr lang="en-MY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903433"/>
            <a:ext cx="4929222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Common &gt; 60 years old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Common site- sigmoid colon, rectum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/>
              <a:t>Clinical features: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    -altered bowel habit &amp; large bowel obstruction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    -rectal bleeding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    -iron deficiency </a:t>
            </a:r>
            <a:r>
              <a:rPr lang="en-US" sz="3000" dirty="0" err="1" smtClean="0"/>
              <a:t>anaemia</a:t>
            </a:r>
            <a:endParaRPr lang="en-US" sz="3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    -</a:t>
            </a:r>
            <a:r>
              <a:rPr lang="en-US" sz="3000" dirty="0" err="1" smtClean="0"/>
              <a:t>tenesmus</a:t>
            </a:r>
            <a:endParaRPr lang="en-US" sz="30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    -perforation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sz="3000" dirty="0" smtClean="0"/>
              <a:t>    -anorexia &amp; weight loss</a:t>
            </a:r>
            <a:endParaRPr lang="en-MY" sz="30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323054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29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ANGIODYSPLASIA</a:t>
            </a:r>
            <a:endParaRPr lang="en-MY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0" y="2189185"/>
            <a:ext cx="4829180" cy="4525963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1 or multiple small mucosal or </a:t>
            </a:r>
            <a:r>
              <a:rPr lang="en-US" dirty="0" err="1" smtClean="0"/>
              <a:t>submucosal</a:t>
            </a:r>
            <a:r>
              <a:rPr lang="en-US" dirty="0" smtClean="0"/>
              <a:t> vascular malformation.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&gt; 60 years old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Common site : ascending colon and </a:t>
            </a:r>
            <a:r>
              <a:rPr lang="en-US" dirty="0" err="1" smtClean="0"/>
              <a:t>caecum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Malformations consist of dilated tortuous </a:t>
            </a:r>
            <a:r>
              <a:rPr lang="en-US" dirty="0" err="1" smtClean="0"/>
              <a:t>submucosal</a:t>
            </a:r>
            <a:r>
              <a:rPr lang="en-US" dirty="0" smtClean="0"/>
              <a:t> veins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 severe cases, the mucosa is replaced by massive dilated deformed vessels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Clinical features: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-acute / chronic rectal bleeding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 -iron deficiency </a:t>
            </a:r>
            <a:r>
              <a:rPr lang="en-US" dirty="0" err="1" smtClean="0"/>
              <a:t>anaemia</a:t>
            </a:r>
            <a:endParaRPr lang="en-US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35719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30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MY" smtClean="0"/>
          </a:p>
        </p:txBody>
      </p:sp>
      <p:pic>
        <p:nvPicPr>
          <p:cNvPr id="1331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36525" y="214313"/>
            <a:ext cx="8793163" cy="63579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31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697232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ISCHAEMIC COLITIS</a:t>
            </a:r>
            <a:endParaRPr lang="en-MY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39010" y="381032"/>
            <a:ext cx="4104990" cy="6262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43050"/>
            <a:ext cx="6643734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Elderly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Transient </a:t>
            </a:r>
            <a:r>
              <a:rPr lang="en-US" dirty="0" err="1" smtClean="0"/>
              <a:t>ischaemia</a:t>
            </a:r>
            <a:r>
              <a:rPr lang="en-US" dirty="0" smtClean="0"/>
              <a:t> of a segment of a large bowel, followed by sloughing of mucosa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Common site –</a:t>
            </a:r>
            <a:r>
              <a:rPr lang="en-US" dirty="0" err="1" smtClean="0"/>
              <a:t>splenic</a:t>
            </a:r>
            <a:r>
              <a:rPr lang="en-US" dirty="0" smtClean="0"/>
              <a:t> flexure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Clinical features: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-abdominal pain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-rectal bleeding ( dark red)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-1-3x over 12 hours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Complication- fibrotic </a:t>
            </a:r>
            <a:r>
              <a:rPr lang="en-US" dirty="0" err="1" smtClean="0"/>
              <a:t>sticture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32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HAEMORRHOIDS</a:t>
            </a:r>
            <a:endParaRPr lang="en-MY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857364"/>
            <a:ext cx="5214974" cy="4525963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700" dirty="0" smtClean="0"/>
              <a:t>M &gt; F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dirty="0" smtClean="0"/>
              <a:t>Female- late pregnancy, </a:t>
            </a:r>
            <a:r>
              <a:rPr lang="en-US" sz="2700" dirty="0" err="1" smtClean="0"/>
              <a:t>puerperium</a:t>
            </a:r>
            <a:endParaRPr lang="en-US" sz="2700" dirty="0" smtClean="0"/>
          </a:p>
          <a:p>
            <a:pPr eaLnBrk="1" hangingPunct="1">
              <a:lnSpc>
                <a:spcPct val="90000"/>
              </a:lnSpc>
            </a:pPr>
            <a:r>
              <a:rPr lang="en-US" sz="2700" dirty="0" smtClean="0"/>
              <a:t>Supine </a:t>
            </a:r>
            <a:r>
              <a:rPr lang="en-US" sz="2700" dirty="0" err="1" smtClean="0"/>
              <a:t>lithotomy</a:t>
            </a:r>
            <a:r>
              <a:rPr lang="en-US" sz="2700" dirty="0" smtClean="0"/>
              <a:t> position- 3 ,7, 11 o’clock positions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700" dirty="0" smtClean="0"/>
          </a:p>
          <a:p>
            <a:pPr eaLnBrk="1" hangingPunct="1">
              <a:lnSpc>
                <a:spcPct val="70000"/>
              </a:lnSpc>
            </a:pPr>
            <a:r>
              <a:rPr lang="en-US" sz="2700" dirty="0" smtClean="0"/>
              <a:t>Classification: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 smtClean="0"/>
              <a:t>     1</a:t>
            </a:r>
            <a:r>
              <a:rPr lang="en-US" sz="2700" baseline="30000" dirty="0" smtClean="0"/>
              <a:t>st</a:t>
            </a:r>
            <a:r>
              <a:rPr lang="en-US" sz="2700" dirty="0" smtClean="0"/>
              <a:t> degree : never </a:t>
            </a:r>
            <a:r>
              <a:rPr lang="en-US" sz="2700" dirty="0" err="1" smtClean="0"/>
              <a:t>prolapse</a:t>
            </a:r>
            <a:endParaRPr lang="en-US" sz="2700" dirty="0" smtClean="0"/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 smtClean="0"/>
              <a:t>     2</a:t>
            </a:r>
            <a:r>
              <a:rPr lang="en-US" sz="2700" baseline="30000" dirty="0" smtClean="0"/>
              <a:t>nd</a:t>
            </a:r>
            <a:r>
              <a:rPr lang="en-US" sz="2700" dirty="0" smtClean="0"/>
              <a:t> degree: </a:t>
            </a:r>
            <a:r>
              <a:rPr lang="en-US" sz="2700" dirty="0" err="1" smtClean="0"/>
              <a:t>prolapse</a:t>
            </a:r>
            <a:r>
              <a:rPr lang="en-US" sz="2700" dirty="0" smtClean="0"/>
              <a:t> during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/>
              <a:t>	</a:t>
            </a:r>
            <a:r>
              <a:rPr lang="en-US" sz="2700" dirty="0" smtClean="0"/>
              <a:t>		</a:t>
            </a:r>
            <a:r>
              <a:rPr lang="en-US" sz="2700" dirty="0" err="1" smtClean="0"/>
              <a:t>defaecation</a:t>
            </a:r>
            <a:r>
              <a:rPr lang="en-US" sz="2700" dirty="0" smtClean="0"/>
              <a:t> but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 smtClean="0"/>
              <a:t>                      return spontaneously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 smtClean="0"/>
              <a:t>	 3</a:t>
            </a:r>
            <a:r>
              <a:rPr lang="en-US" sz="2700" baseline="30000" dirty="0" smtClean="0"/>
              <a:t>rd</a:t>
            </a:r>
            <a:r>
              <a:rPr lang="en-US" sz="2700" dirty="0" smtClean="0"/>
              <a:t> degree : remain </a:t>
            </a:r>
            <a:r>
              <a:rPr lang="en-US" sz="2700" dirty="0" err="1" smtClean="0"/>
              <a:t>prolapse</a:t>
            </a:r>
            <a:r>
              <a:rPr lang="en-US" sz="2700" dirty="0" smtClean="0"/>
              <a:t> but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/>
              <a:t>	</a:t>
            </a:r>
            <a:r>
              <a:rPr lang="en-US" sz="2700" dirty="0" smtClean="0"/>
              <a:t>		can be reduced digitally         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 smtClean="0"/>
              <a:t>     4</a:t>
            </a:r>
            <a:r>
              <a:rPr lang="en-US" sz="2700" baseline="30000" dirty="0" smtClean="0"/>
              <a:t>th</a:t>
            </a:r>
            <a:r>
              <a:rPr lang="en-US" sz="2700" dirty="0" smtClean="0"/>
              <a:t> degree	: long-standing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/>
              <a:t>	</a:t>
            </a:r>
            <a:r>
              <a:rPr lang="en-US" sz="2700" dirty="0" smtClean="0"/>
              <a:t>		</a:t>
            </a:r>
            <a:r>
              <a:rPr lang="en-US" sz="2700" dirty="0" err="1" smtClean="0"/>
              <a:t>prolapse</a:t>
            </a:r>
            <a:r>
              <a:rPr lang="en-US" sz="2700" dirty="0" smtClean="0"/>
              <a:t> cannot be 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US" sz="2700" dirty="0"/>
              <a:t>	</a:t>
            </a:r>
            <a:r>
              <a:rPr lang="en-US" sz="2700" dirty="0" smtClean="0"/>
              <a:t>		reduced</a:t>
            </a:r>
          </a:p>
          <a:p>
            <a:pPr eaLnBrk="1" hangingPunct="1">
              <a:lnSpc>
                <a:spcPct val="90000"/>
              </a:lnSpc>
            </a:pPr>
            <a:endParaRPr lang="en-MY" sz="27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000372"/>
            <a:ext cx="3810020" cy="2857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33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ANAL FISSURE</a:t>
            </a:r>
            <a:endParaRPr lang="en-MY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z="3000" smtClean="0"/>
              <a:t>Longitudinal tear in mucosa &amp; skin of anal canal</a:t>
            </a:r>
          </a:p>
          <a:p>
            <a:pPr eaLnBrk="1" hangingPunct="1"/>
            <a:r>
              <a:rPr lang="en-US" sz="3000" smtClean="0"/>
              <a:t>M &gt; F</a:t>
            </a:r>
          </a:p>
          <a:p>
            <a:pPr eaLnBrk="1" hangingPunct="1"/>
            <a:r>
              <a:rPr lang="en-US" sz="3000" smtClean="0"/>
              <a:t>Common site: midline in posterior anal margin</a:t>
            </a:r>
          </a:p>
          <a:p>
            <a:pPr eaLnBrk="1" hangingPunct="1"/>
            <a:r>
              <a:rPr lang="en-US" sz="3000" smtClean="0"/>
              <a:t>Clinical features:</a:t>
            </a:r>
          </a:p>
          <a:p>
            <a:pPr eaLnBrk="1" hangingPunct="1">
              <a:buFont typeface="Arial" charset="0"/>
              <a:buNone/>
            </a:pPr>
            <a:r>
              <a:rPr lang="en-US" sz="3000" smtClean="0"/>
              <a:t>    - acute pain during defaecation</a:t>
            </a:r>
          </a:p>
          <a:p>
            <a:pPr eaLnBrk="1" hangingPunct="1">
              <a:buFont typeface="Arial" charset="0"/>
              <a:buNone/>
            </a:pPr>
            <a:r>
              <a:rPr lang="en-US" sz="3000" smtClean="0"/>
              <a:t>    - fresh bleeding at defaecation</a:t>
            </a:r>
          </a:p>
          <a:p>
            <a:pPr eaLnBrk="1" hangingPunct="1">
              <a:buFont typeface="Arial" charset="0"/>
              <a:buNone/>
            </a:pPr>
            <a:endParaRPr lang="en-MY" sz="3000" smtClean="0"/>
          </a:p>
          <a:p>
            <a:pPr eaLnBrk="1" hangingPunct="1">
              <a:buFont typeface="Arial" charset="0"/>
              <a:buNone/>
            </a:pPr>
            <a:r>
              <a:rPr lang="en-US" sz="3000" smtClean="0"/>
              <a:t>    </a:t>
            </a:r>
            <a:endParaRPr lang="en-MY" sz="300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b="21415"/>
          <a:stretch>
            <a:fillRect/>
          </a:stretch>
        </p:blipFill>
        <p:spPr bwMode="auto">
          <a:xfrm>
            <a:off x="5572132" y="3929066"/>
            <a:ext cx="3517362" cy="2857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34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DIVERTICULAR DISEASE</a:t>
            </a:r>
            <a:endParaRPr lang="en-MY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903433"/>
            <a:ext cx="5072098" cy="452596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Rare &lt; 40 years old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 &gt; 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Causes: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-Chronic lack of dietary </a:t>
            </a:r>
            <a:r>
              <a:rPr lang="en-US" dirty="0" err="1" smtClean="0"/>
              <a:t>fibre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-Genetic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Common site: sigmoid colon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Clinical features: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</a:t>
            </a:r>
            <a:r>
              <a:rPr lang="en-US" dirty="0" err="1" smtClean="0"/>
              <a:t>diverticulosis</a:t>
            </a:r>
            <a:r>
              <a:rPr lang="en-US" dirty="0" smtClean="0"/>
              <a:t> (asymptomatic)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    -chronic grumbling </a:t>
            </a:r>
            <a:r>
              <a:rPr lang="en-US" dirty="0" err="1" smtClean="0"/>
              <a:t>diverticular</a:t>
            </a:r>
            <a:r>
              <a:rPr lang="en-US" dirty="0" smtClean="0"/>
              <a:t> pain (chronic constipation &amp; episodic </a:t>
            </a:r>
            <a:r>
              <a:rPr lang="en-US" dirty="0" err="1" smtClean="0"/>
              <a:t>diarrhoea</a:t>
            </a:r>
            <a:r>
              <a:rPr lang="en-US" dirty="0" smtClean="0"/>
              <a:t>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928802"/>
            <a:ext cx="3643306" cy="4929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35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36</a:t>
            </a:fld>
            <a:r>
              <a:rPr lang="en-US" smtClean="0"/>
              <a:t>/81</a:t>
            </a:r>
            <a:endParaRPr lang="en-US" dirty="0"/>
          </a:p>
        </p:txBody>
      </p:sp>
      <p:pic>
        <p:nvPicPr>
          <p:cNvPr id="5" name="Picture 5" descr="diverticulosisblee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282" y="2000240"/>
            <a:ext cx="4038600" cy="4038600"/>
          </a:xfrm>
          <a:prstGeom prst="rect">
            <a:avLst/>
          </a:prstGeom>
          <a:noFill/>
          <a:ln/>
        </p:spPr>
      </p:pic>
      <p:pic>
        <p:nvPicPr>
          <p:cNvPr id="6" name="Picture 7" descr="diverticulosis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24" y="2143116"/>
            <a:ext cx="3857652" cy="3857652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MANAGEMENT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74871"/>
            <a:ext cx="4357718" cy="4525963"/>
          </a:xfrm>
        </p:spPr>
        <p:txBody>
          <a:bodyPr>
            <a:normAutofit/>
          </a:bodyPr>
          <a:lstStyle/>
          <a:p>
            <a:pPr marL="457200" indent="-457200" eaLnBrk="1" hangingPunct="1">
              <a:lnSpc>
                <a:spcPct val="80000"/>
              </a:lnSpc>
              <a:buFontTx/>
              <a:buAutoNum type="arabicPeriod"/>
            </a:pPr>
            <a:r>
              <a:rPr lang="en-US" sz="2000" b="1" dirty="0" err="1" smtClean="0">
                <a:solidFill>
                  <a:srgbClr val="FF0000"/>
                </a:solidFill>
              </a:rPr>
              <a:t>Vasoconstrictive</a:t>
            </a:r>
            <a:r>
              <a:rPr lang="en-US" sz="2000" b="1" dirty="0" smtClean="0"/>
              <a:t> agents: </a:t>
            </a:r>
          </a:p>
          <a:p>
            <a:pPr marL="457200" indent="-457200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000" dirty="0" smtClean="0"/>
              <a:t>         vasopressin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2.	Therapeutic </a:t>
            </a:r>
            <a:r>
              <a:rPr lang="en-US" sz="2000" b="1" dirty="0" err="1" smtClean="0">
                <a:solidFill>
                  <a:srgbClr val="FF0000"/>
                </a:solidFill>
              </a:rPr>
              <a:t>embolization</a:t>
            </a:r>
            <a:r>
              <a:rPr lang="en-US" sz="2000" b="1" dirty="0" smtClean="0"/>
              <a:t>:</a:t>
            </a:r>
            <a:r>
              <a:rPr lang="en-US" sz="2000" dirty="0" smtClean="0"/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	-Embolic agents: </a:t>
            </a:r>
            <a:r>
              <a:rPr lang="en-US" sz="2000" dirty="0" err="1" smtClean="0"/>
              <a:t>Autologous</a:t>
            </a:r>
            <a:r>
              <a:rPr lang="en-US" sz="2000" dirty="0" smtClean="0"/>
              <a:t> clot, </a:t>
            </a:r>
            <a:r>
              <a:rPr lang="en-US" sz="2000" dirty="0" err="1" smtClean="0"/>
              <a:t>Gelfoam</a:t>
            </a:r>
            <a:r>
              <a:rPr lang="en-US" sz="2000" dirty="0" smtClean="0"/>
              <a:t>, polyvinyl alcohol, </a:t>
            </a:r>
            <a:r>
              <a:rPr lang="en-US" sz="2000" dirty="0" err="1" smtClean="0"/>
              <a:t>microcoils</a:t>
            </a:r>
            <a:r>
              <a:rPr lang="en-US" sz="2000" dirty="0" smtClean="0"/>
              <a:t>,   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      ethanolamine, and oxidized cellulose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        -Selective angiography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3.	</a:t>
            </a:r>
            <a:r>
              <a:rPr lang="en-US" sz="2000" b="1" dirty="0" smtClean="0">
                <a:solidFill>
                  <a:srgbClr val="FF0000"/>
                </a:solidFill>
              </a:rPr>
              <a:t>Endoscopic </a:t>
            </a:r>
            <a:r>
              <a:rPr lang="en-US" sz="2000" b="1" dirty="0" smtClean="0"/>
              <a:t>therapy:</a:t>
            </a:r>
            <a:r>
              <a:rPr lang="en-US" sz="2000" dirty="0" smtClean="0"/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	-Diathermy / laser coagulation</a:t>
            </a: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	-Short term control of bleeding during resuscitation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929190" y="2000240"/>
            <a:ext cx="4114800" cy="49292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The bleeding point is localized, perform a limited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segmental resection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of the small or large bowel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Poor prognostic features: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    -age over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60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years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    -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chronic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history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    -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relapse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on full medical treatment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    -serious coexisting medical conditions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   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-&gt; 4 units of blood transfusion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required during resuscitation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5786" y="1428736"/>
            <a:ext cx="3000396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MEDICAL</a:t>
            </a:r>
            <a:endParaRPr lang="en-US" sz="2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00694" y="1428736"/>
            <a:ext cx="3000396" cy="42862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SURGICAL</a:t>
            </a:r>
            <a:endParaRPr lang="en-US" sz="2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37</a:t>
            </a:fld>
            <a:r>
              <a:rPr lang="en-US" smtClean="0"/>
              <a:t>/81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5EE4-E094-451D-8D5A-C0615832128C}" type="slidenum">
              <a:rPr lang="en-US" smtClean="0"/>
              <a:pPr/>
              <a:t>38</a:t>
            </a:fld>
            <a:r>
              <a:rPr lang="en-US" smtClean="0"/>
              <a:t>/81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20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1488</Words>
  <Application>Microsoft Office PowerPoint</Application>
  <PresentationFormat>On-screen Show (4:3)</PresentationFormat>
  <Paragraphs>395</Paragraphs>
  <Slides>38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StoneSerif SAIN SmBd v.1</vt:lpstr>
      <vt:lpstr>Tw Cen MT</vt:lpstr>
      <vt:lpstr>Wingdings</vt:lpstr>
      <vt:lpstr>Office Theme</vt:lpstr>
      <vt:lpstr>GASTROINTESTINAL BLEEDING</vt:lpstr>
      <vt:lpstr>INTRODUCTION</vt:lpstr>
      <vt:lpstr>UPPER GASTROINTESTINAL BLEEDING</vt:lpstr>
      <vt:lpstr>EPIDEMIOLOGY</vt:lpstr>
      <vt:lpstr>CLINICAL FEATURES</vt:lpstr>
      <vt:lpstr>CLINICAL FEATURES</vt:lpstr>
      <vt:lpstr>AETIOLOGY</vt:lpstr>
      <vt:lpstr>PowerPoint Presentation</vt:lpstr>
      <vt:lpstr>OESOPHAGEAL VARICES</vt:lpstr>
      <vt:lpstr>MALLORY-WEISS  TEAR</vt:lpstr>
      <vt:lpstr>MALLORY-WEISS TEAR: MANAGEMENT</vt:lpstr>
      <vt:lpstr>ESOPHAGEAL CANCER</vt:lpstr>
      <vt:lpstr>PEPTIC ULCER: COMPLICATION</vt:lpstr>
      <vt:lpstr>EROSIVE GASTRITIS</vt:lpstr>
      <vt:lpstr>EROSIVE GASTRITIS: AETIOLOGY</vt:lpstr>
      <vt:lpstr>EROSIVE GASTRITIS:  CLINICAL FEATURES</vt:lpstr>
      <vt:lpstr>GASTRIC CANCER</vt:lpstr>
      <vt:lpstr>GASTRIC CANCER</vt:lpstr>
      <vt:lpstr>DIEULAFOY’S DISEASE</vt:lpstr>
      <vt:lpstr>DUODENITIS</vt:lpstr>
      <vt:lpstr>OVERVIEW: MANAGEMENT OF UPPER GI BLEED</vt:lpstr>
      <vt:lpstr>RESUSCITATION</vt:lpstr>
      <vt:lpstr>DETECTION &amp; ENDOSCOPIC</vt:lpstr>
      <vt:lpstr>UPPER GI BLEED: RISK FACTORS FOR DEATH</vt:lpstr>
      <vt:lpstr>GASTROINTESTINAL BLEEDING LOWER</vt:lpstr>
      <vt:lpstr>LOWER GI BLEED: AETIOLOGY</vt:lpstr>
      <vt:lpstr>Colorectal polyps</vt:lpstr>
      <vt:lpstr>MANAGEMENT</vt:lpstr>
      <vt:lpstr>ADENOCARCINOMA OF COLON &amp; RECTUM</vt:lpstr>
      <vt:lpstr>ANGIODYSPLASIA</vt:lpstr>
      <vt:lpstr>PowerPoint Presentation</vt:lpstr>
      <vt:lpstr>ISCHAEMIC COLITIS</vt:lpstr>
      <vt:lpstr>HAEMORRHOIDS</vt:lpstr>
      <vt:lpstr>ANAL FISSURE</vt:lpstr>
      <vt:lpstr>DIVERTICULAR DISEASE</vt:lpstr>
      <vt:lpstr>PowerPoint Presentation</vt:lpstr>
      <vt:lpstr>MANAGEMENT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GASTROINTESTINAL BLEEDING</dc:title>
  <dc:creator>MHR Corporation</dc:creator>
  <cp:lastModifiedBy>Edna</cp:lastModifiedBy>
  <cp:revision>81</cp:revision>
  <dcterms:created xsi:type="dcterms:W3CDTF">2009-04-20T11:56:09Z</dcterms:created>
  <dcterms:modified xsi:type="dcterms:W3CDTF">2015-12-07T20:04:04Z</dcterms:modified>
</cp:coreProperties>
</file>