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58" r:id="rId5"/>
    <p:sldId id="271" r:id="rId6"/>
    <p:sldId id="259" r:id="rId7"/>
    <p:sldId id="270" r:id="rId8"/>
    <p:sldId id="260" r:id="rId9"/>
    <p:sldId id="272" r:id="rId10"/>
    <p:sldId id="267" r:id="rId11"/>
    <p:sldId id="276" r:id="rId12"/>
    <p:sldId id="261" r:id="rId13"/>
    <p:sldId id="262" r:id="rId14"/>
    <p:sldId id="263" r:id="rId15"/>
    <p:sldId id="264" r:id="rId16"/>
    <p:sldId id="273" r:id="rId17"/>
    <p:sldId id="265" r:id="rId18"/>
    <p:sldId id="274" r:id="rId19"/>
    <p:sldId id="266" r:id="rId20"/>
    <p:sldId id="275" r:id="rId21"/>
    <p:sldId id="268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98ECFF-0804-4F77-AE96-F2FAD13257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ABED77-E38C-4CD2-B8E1-2F95C00F21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24B86E-5078-4BBF-BEA7-102B9D3FDF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0B20A1-DD11-4D1B-A35E-1F328C37AE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E81084-B629-4BDF-9B68-AA6A7848A5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B87DE1-687C-4E04-A6A7-4D0377FD79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855660-4F97-4274-8CFC-66F3543ADD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C798EB-9F7B-42C0-9877-46A0372678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559451-87AD-40CB-B081-3449E915E8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D3D2A-B0F7-4CE6-94A6-E230E501E2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71403A-25AA-4327-9FCA-22BBF155F0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EF44F51-1742-4E99-94CD-922A4744AB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Gastro esophageal Reflux Disease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3</a:t>
            </a:r>
            <a:r>
              <a:rPr lang="en-US" baseline="30000" smtClean="0"/>
              <a:t>rd</a:t>
            </a:r>
            <a:r>
              <a:rPr lang="en-US" smtClean="0"/>
              <a:t>.yr. MBCHB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is GORD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Symptom complex caused by:</a:t>
            </a:r>
          </a:p>
          <a:p>
            <a:pPr eaLnBrk="1" hangingPunct="1">
              <a:buFontTx/>
              <a:buNone/>
            </a:pPr>
            <a:r>
              <a:rPr lang="en-US" smtClean="0"/>
              <a:t>     backflow of gastric acid </a:t>
            </a:r>
          </a:p>
          <a:p>
            <a:pPr eaLnBrk="1" hangingPunct="1">
              <a:buFontTx/>
              <a:buNone/>
            </a:pPr>
            <a:r>
              <a:rPr lang="en-US" smtClean="0"/>
              <a:t>       &amp; </a:t>
            </a:r>
          </a:p>
          <a:p>
            <a:pPr eaLnBrk="1" hangingPunct="1">
              <a:buFontTx/>
              <a:buNone/>
            </a:pPr>
            <a:r>
              <a:rPr lang="en-US" smtClean="0"/>
              <a:t>    other gastric contents into the esophagus due to incompetent barrier at the GOJ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What are the normal anti-reflux mechanisms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b="1" smtClean="0"/>
              <a:t>It consists of:-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GB" smtClean="0"/>
              <a:t>Lower Oesophageal sphincter tone(LES)</a:t>
            </a:r>
          </a:p>
          <a:p>
            <a:pPr eaLnBrk="1" hangingPunct="1">
              <a:buFont typeface="Wingdings" pitchFamily="2" charset="2"/>
              <a:buChar char="q"/>
            </a:pPr>
            <a:endParaRPr lang="en-GB" smtClean="0"/>
          </a:p>
          <a:p>
            <a:pPr eaLnBrk="1" hangingPunct="1">
              <a:buFont typeface="Wingdings" pitchFamily="2" charset="2"/>
              <a:buChar char="q"/>
            </a:pPr>
            <a:r>
              <a:rPr lang="en-GB" smtClean="0"/>
              <a:t>The crural diaphragm</a:t>
            </a:r>
          </a:p>
          <a:p>
            <a:pPr eaLnBrk="1" hangingPunct="1">
              <a:buFontTx/>
              <a:buNone/>
            </a:pPr>
            <a:endParaRPr lang="en-GB" smtClean="0"/>
          </a:p>
          <a:p>
            <a:pPr eaLnBrk="1" hangingPunct="1">
              <a:buFont typeface="Wingdings" pitchFamily="2" charset="2"/>
              <a:buChar char="q"/>
            </a:pPr>
            <a:r>
              <a:rPr lang="en-GB" smtClean="0"/>
              <a:t>The anatomic location of the GOJ below the diaphragmatic hiatus.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GB" smtClean="0"/>
              <a:t>Clearance of reflaxate                           By:-2</a:t>
            </a:r>
            <a:r>
              <a:rPr lang="en-GB" baseline="30000" smtClean="0"/>
              <a:t>nd</a:t>
            </a:r>
            <a:r>
              <a:rPr lang="en-GB" smtClean="0"/>
              <a:t>.peristalsis,gravity,Salivary HCO3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causes GORD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en-US" smtClean="0"/>
              <a:t>Reflux occurs ONLY when the gradient of pressure between the LES &amp; the stomach is lost: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Char char="q"/>
            </a:pPr>
            <a:r>
              <a:rPr lang="en-US" smtClean="0"/>
              <a:t>  Clinical features of reflux occur when the anti-reflux fails allowing acid gastric contents to make contact with the lower esophageal mucosa.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r>
              <a:rPr lang="en-US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causes GORD</a:t>
            </a:r>
            <a:endParaRPr lang="en-GB" smtClean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r>
              <a:rPr lang="en-US" smtClean="0"/>
              <a:t>This can result from: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Char char="q"/>
            </a:pPr>
            <a:r>
              <a:rPr lang="en-US" smtClean="0"/>
              <a:t>    Sustained </a:t>
            </a:r>
          </a:p>
          <a:p>
            <a:pPr eaLnBrk="1" hangingPunct="1">
              <a:buFontTx/>
              <a:buNone/>
            </a:pPr>
            <a:r>
              <a:rPr lang="en-US" smtClean="0"/>
              <a:t>    OR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mtClean="0"/>
              <a:t> Transient reduction in LES tone.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smtClean="0"/>
              <a:t>Sustained hypotension could be due to muscle weakness 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v"/>
            </a:pPr>
            <a:r>
              <a:rPr lang="en-US" sz="2800" smtClean="0"/>
              <a:t>     without apparent cause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smtClean="0"/>
              <a:t>                   OR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v"/>
            </a:pPr>
            <a:r>
              <a:rPr lang="en-US" sz="2800" smtClean="0"/>
              <a:t>       2</a:t>
            </a:r>
            <a:r>
              <a:rPr lang="en-US" sz="2800" baseline="30000" smtClean="0"/>
              <a:t>nd</a:t>
            </a:r>
            <a:r>
              <a:rPr lang="en-US" sz="2800" smtClean="0"/>
              <a:t>. To known causes: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smtClean="0"/>
              <a:t>             </a:t>
            </a:r>
          </a:p>
          <a:p>
            <a:pPr eaLnBrk="1" hangingPunct="1">
              <a:lnSpc>
                <a:spcPct val="90000"/>
              </a:lnSpc>
            </a:pP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What are the 2</a:t>
            </a:r>
            <a:r>
              <a:rPr lang="en-GB" baseline="30000" smtClean="0"/>
              <a:t>nd</a:t>
            </a:r>
            <a:r>
              <a:rPr lang="en-GB" smtClean="0"/>
              <a:t>. Known causes?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en-GB" smtClean="0"/>
              <a:t>Scleroderma like disease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GB" smtClean="0"/>
              <a:t>Myopathy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GB" smtClean="0"/>
              <a:t>Pregnancy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GB" smtClean="0"/>
              <a:t>Smoking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GB" smtClean="0"/>
              <a:t>Drugs:- Anticholinergic agents, Smooth muscle relaxants,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GB" smtClean="0"/>
              <a:t>Surgical damage to LES &amp; Oesophagitis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Transient LESR (tLESR)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tLESR without associated esophageal contraction is due to :</a:t>
            </a:r>
          </a:p>
          <a:p>
            <a:pPr eaLnBrk="1" hangingPunct="1">
              <a:buFontTx/>
              <a:buNone/>
            </a:pPr>
            <a:r>
              <a:rPr lang="en-US" b="1" smtClean="0">
                <a:solidFill>
                  <a:srgbClr val="FF0000"/>
                </a:solidFill>
              </a:rPr>
              <a:t>    a vagal reflex in which LES relaxation is elicited by gastric distension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r>
              <a:rPr lang="en-US" smtClean="0"/>
              <a:t>↑ episodes of tLESR are associated with GERD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r>
              <a:rPr lang="en-US" smtClean="0"/>
              <a:t>   A similar reflex operates during belching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Transient LESR (tLESR)</a:t>
            </a:r>
            <a:endParaRPr lang="en-GB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smtClean="0"/>
              <a:t>The sphincter relaxes transiently independently of a swallow after a meal</a:t>
            </a:r>
          </a:p>
          <a:p>
            <a:pPr eaLnBrk="1" hangingPunct="1">
              <a:buFontTx/>
              <a:buNone/>
            </a:pPr>
            <a:endParaRPr lang="en-GB" smtClean="0"/>
          </a:p>
          <a:p>
            <a:pPr eaLnBrk="1" hangingPunct="1">
              <a:buFontTx/>
              <a:buNone/>
            </a:pPr>
            <a:r>
              <a:rPr lang="en-GB" smtClean="0"/>
              <a:t>It is associated with:-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GB" smtClean="0"/>
              <a:t>      almost all reflux in normal individuals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GB" smtClean="0"/>
              <a:t>    &amp;  ≈ 2/3</a:t>
            </a:r>
            <a:r>
              <a:rPr lang="en-GB" baseline="30000" smtClean="0"/>
              <a:t>rd</a:t>
            </a:r>
            <a:r>
              <a:rPr lang="en-GB" smtClean="0"/>
              <a:t>. In GORD pts.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Other factors contributing to reflux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smtClean="0">
                <a:solidFill>
                  <a:srgbClr val="FF0000"/>
                </a:solidFill>
              </a:rPr>
              <a:t>Apart from incompetent barriers, gastric contents are most likely to reflux when:-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smtClean="0"/>
              <a:t>1).Gastric volume is ↑ e.g.( after meals, in pyloric obstruction, in gastric stasis, during acid hypersecretory states).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smtClean="0"/>
              <a:t>2).Gastric contents are near the OGJ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smtClean="0"/>
              <a:t> (in recumbency, bending down, hiatal hernia)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 factors contributing to gastric content reflux</a:t>
            </a:r>
            <a:endParaRPr lang="en-GB" smtClean="0"/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mtClean="0"/>
              <a:t>3).Gastric pressure is ↑ e.g.: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mtClean="0"/>
              <a:t>      obesity,pregnancy,ascites,tight clothes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mtClean="0"/>
              <a:t>4). Incompetence of the diaphragmatic crural muscle,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q"/>
            </a:pPr>
            <a:r>
              <a:rPr lang="en-US" smtClean="0"/>
              <a:t>     which normally surrounds the esophageal hiatus in the diaphragm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q"/>
            </a:pPr>
            <a:r>
              <a:rPr lang="en-US" smtClean="0"/>
              <a:t>     &amp; functions as an external LES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q"/>
            </a:pPr>
            <a:r>
              <a:rPr lang="en-US" smtClean="0"/>
              <a:t>    can also predispose to GERD</a:t>
            </a:r>
          </a:p>
          <a:p>
            <a:pPr>
              <a:buFontTx/>
              <a:buNone/>
            </a:pPr>
            <a:endParaRPr lang="en-GB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GORD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z="2800" b="1" smtClean="0">
                <a:solidFill>
                  <a:srgbClr val="002060"/>
                </a:solidFill>
              </a:rPr>
              <a:t>Exposure of the esophagus to refluxed acid correlates with the potential to mucosal damage.</a:t>
            </a:r>
          </a:p>
          <a:p>
            <a:pPr eaLnBrk="1" hangingPunct="1">
              <a:buFontTx/>
              <a:buNone/>
            </a:pPr>
            <a:r>
              <a:rPr lang="en-US" sz="2800" smtClean="0"/>
              <a:t>Exposure depends on: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z="2800" smtClean="0"/>
              <a:t>      Amount of refluxed material per episode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z="2800" smtClean="0"/>
              <a:t>      Frequency of episodes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z="2800" smtClean="0"/>
              <a:t>      &amp; Rate of clearance of the esophagus by : gravity &amp; peristaltic contractions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z="2800" smtClean="0"/>
              <a:t>   Saliva &amp; HCO</a:t>
            </a:r>
            <a:r>
              <a:rPr lang="en-US" sz="2800" baseline="-25000" smtClean="0"/>
              <a:t>3</a:t>
            </a:r>
            <a:r>
              <a:rPr lang="en-US" sz="2800" smtClean="0"/>
              <a:t> also neutralizes the acid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Reflux esophagitis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>
                <a:solidFill>
                  <a:srgbClr val="C00000"/>
                </a:solidFill>
              </a:rPr>
              <a:t>It is a complication of reflux </a:t>
            </a:r>
          </a:p>
          <a:p>
            <a:pPr eaLnBrk="1" hangingPunct="1">
              <a:buFontTx/>
              <a:buNone/>
            </a:pPr>
            <a:r>
              <a:rPr lang="en-US" smtClean="0">
                <a:solidFill>
                  <a:srgbClr val="C00000"/>
                </a:solidFill>
              </a:rPr>
              <a:t>   </a:t>
            </a:r>
            <a:r>
              <a:rPr lang="en-US" smtClean="0"/>
              <a:t>&amp; develops when mucosal defenses are unable to counteract the damage done by:- </a:t>
            </a:r>
            <a:r>
              <a:rPr lang="en-US" smtClean="0">
                <a:solidFill>
                  <a:srgbClr val="002060"/>
                </a:solidFill>
              </a:rPr>
              <a:t>acid, pepsin &amp; bile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r>
              <a:rPr lang="en-US" b="1" smtClean="0"/>
              <a:t>     Reflux disease can be: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mtClean="0"/>
              <a:t>   Non erosive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mtClean="0"/>
              <a:t>   Erosive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Clinical features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b="1" smtClean="0"/>
              <a:t>Characteristic features: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mtClean="0">
                <a:solidFill>
                  <a:srgbClr val="FF0000"/>
                </a:solidFill>
              </a:rPr>
              <a:t>  Heartburn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en-US" smtClean="0">
                <a:solidFill>
                  <a:srgbClr val="FF0000"/>
                </a:solidFill>
              </a:rPr>
              <a:t>  Regurgitation</a:t>
            </a:r>
          </a:p>
          <a:p>
            <a:pPr eaLnBrk="1" hangingPunct="1">
              <a:buFontTx/>
              <a:buNone/>
            </a:pPr>
            <a:r>
              <a:rPr lang="en-US" b="1" smtClean="0"/>
              <a:t>Other symptoms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mtClean="0"/>
              <a:t>   Chronic cough  &amp; hoarseness of the voice 2</a:t>
            </a:r>
            <a:r>
              <a:rPr lang="en-US" baseline="30000" smtClean="0"/>
              <a:t>nd</a:t>
            </a:r>
            <a:r>
              <a:rPr lang="en-US" smtClean="0"/>
              <a:t>. to acid refluxing into: pharynx, larynx &amp; tracheobronchial tree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mtClean="0"/>
              <a:t>   Angina like or atypical chest pain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Complication of GORD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v"/>
            </a:pPr>
            <a:r>
              <a:rPr lang="en-US" smtClean="0"/>
              <a:t> Peptic Stricture: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/>
              <a:t>    Dysphagia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v"/>
            </a:pPr>
            <a:r>
              <a:rPr lang="en-US" smtClean="0"/>
              <a:t>    Barrett's Esophagus: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/>
              <a:t>     Erosive oesophagitis may heal by intestinal metaplasia (Barrett's Esophagus)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v"/>
            </a:pPr>
            <a:r>
              <a:rPr lang="en-US" smtClean="0"/>
              <a:t>Adenocarcinoma in Barrett's esophagus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/>
              <a:t>    Dysphagia &amp; weight loss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Complication of GORD</a:t>
            </a:r>
            <a:endParaRPr lang="en-GB" smtClean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v"/>
            </a:pPr>
            <a:r>
              <a:rPr lang="en-US" smtClean="0"/>
              <a:t> Respiratory complications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         e.g. aspiration pneumonia,             bronchospasm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v"/>
            </a:pPr>
            <a:r>
              <a:rPr lang="en-US" smtClean="0"/>
              <a:t> Bleeding from erosion or ulcers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GORD: Diagnosis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Char char="v"/>
            </a:pPr>
            <a:r>
              <a:rPr lang="en-US" sz="2000" smtClean="0"/>
              <a:t>Typical history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v"/>
            </a:pPr>
            <a:endParaRPr lang="en-US" sz="20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Char char="v"/>
            </a:pPr>
            <a:r>
              <a:rPr lang="en-US" sz="2000" smtClean="0"/>
              <a:t>Documentation of mucosal injury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          Barium studies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          Upper git endoscopy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Char char="v"/>
            </a:pPr>
            <a:r>
              <a:rPr lang="en-US" sz="2000" smtClean="0"/>
              <a:t>Therapeutic trial with a proton pump inhibitor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          e.g.omeprazole 40mg bid for 1 week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Char char="v"/>
            </a:pPr>
            <a:r>
              <a:rPr lang="en-US" sz="2000" smtClean="0"/>
              <a:t>Ambulatory 24hr. Esophageal pH recording: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     With the probe positioned in the lower esophagus</a:t>
            </a:r>
            <a:r>
              <a:rPr lang="en-US" sz="2000" b="1" smtClean="0">
                <a:solidFill>
                  <a:srgbClr val="FF0000"/>
                </a:solidFill>
              </a:rPr>
              <a:t>, it identifies acid reflux episodes (PH &lt;4)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         This documents &amp; quantifies amount of reflux: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         Only done in unclear cases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GORD: Diagnosis</a:t>
            </a:r>
            <a:endParaRPr lang="en-GB" smtClean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Char char="v"/>
            </a:pPr>
            <a:r>
              <a:rPr lang="en-US" b="1" smtClean="0">
                <a:solidFill>
                  <a:srgbClr val="002060"/>
                </a:solidFill>
              </a:rPr>
              <a:t>Esophageal manometric studies: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mtClean="0"/>
              <a:t>     Provides information on the competence of the LES &amp; on esophageal motor function.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mtClean="0"/>
              <a:t>     Useful before anti reflux surgery.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v"/>
            </a:pPr>
            <a:r>
              <a:rPr lang="en-US" b="1" smtClean="0">
                <a:solidFill>
                  <a:srgbClr val="002060"/>
                </a:solidFill>
              </a:rPr>
              <a:t> Impedance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mtClean="0"/>
              <a:t>       Uses a catheter to measure the resistance to flow of alternating current in the contents of the esophagus. When used with PH monitor allows for assessment of both acid &amp; alkaline reflux, in situations where pain does not respond to PPI.</a:t>
            </a:r>
          </a:p>
          <a:p>
            <a:pPr eaLnBrk="1" hangingPunct="1">
              <a:buFontTx/>
              <a:buNone/>
            </a:pPr>
            <a:endParaRPr lang="en-GB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Treatment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The goal of treatment is to :</a:t>
            </a:r>
          </a:p>
          <a:p>
            <a:pPr eaLnBrk="1" hangingPunct="1">
              <a:buFontTx/>
              <a:buNone/>
            </a:pPr>
            <a:r>
              <a:rPr lang="en-US" smtClean="0"/>
              <a:t>     a)  provide symptom relief</a:t>
            </a:r>
          </a:p>
          <a:p>
            <a:pPr eaLnBrk="1" hangingPunct="1">
              <a:buFontTx/>
              <a:buNone/>
            </a:pPr>
            <a:r>
              <a:rPr lang="en-US" smtClean="0"/>
              <a:t>      b) Heal erosive oesophagitis</a:t>
            </a:r>
          </a:p>
          <a:p>
            <a:pPr eaLnBrk="1" hangingPunct="1">
              <a:buFontTx/>
              <a:buNone/>
            </a:pPr>
            <a:r>
              <a:rPr lang="en-US" smtClean="0"/>
              <a:t>      c) &amp; prevent complications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Treatments available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Char char="v"/>
            </a:pPr>
            <a:r>
              <a:rPr lang="en-US" smtClean="0"/>
              <a:t>General measures/Lifestyle modification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Char char="v"/>
            </a:pPr>
            <a:r>
              <a:rPr lang="en-US" smtClean="0"/>
              <a:t>PPI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Char char="v"/>
            </a:pPr>
            <a:r>
              <a:rPr lang="en-US" smtClean="0"/>
              <a:t>Anti reflux surgery</a:t>
            </a:r>
          </a:p>
          <a:p>
            <a:pPr eaLnBrk="1" hangingPunct="1">
              <a:buFontTx/>
              <a:buNone/>
            </a:pPr>
            <a:endParaRPr lang="en-GB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18900" smtClean="0"/>
              <a:t>END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1092</TotalTime>
  <Words>747</Words>
  <Application>Microsoft Office PowerPoint</Application>
  <PresentationFormat>On-screen Show (4:3)</PresentationFormat>
  <Paragraphs>139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Wingdings</vt:lpstr>
      <vt:lpstr>Default Design</vt:lpstr>
      <vt:lpstr>Gastro esophageal Reflux Disease</vt:lpstr>
      <vt:lpstr>What is GORD</vt:lpstr>
      <vt:lpstr>What are the normal anti-reflux mechanisms</vt:lpstr>
      <vt:lpstr>What causes GORD</vt:lpstr>
      <vt:lpstr>What causes GORD</vt:lpstr>
      <vt:lpstr>Slide 6</vt:lpstr>
      <vt:lpstr>What are the 2nd. Known causes?</vt:lpstr>
      <vt:lpstr>Transient LESR (tLESR)</vt:lpstr>
      <vt:lpstr>Transient LESR (tLESR)</vt:lpstr>
      <vt:lpstr>Other factors contributing to reflux</vt:lpstr>
      <vt:lpstr> factors contributing to gastric content reflux</vt:lpstr>
      <vt:lpstr>GORD</vt:lpstr>
      <vt:lpstr>Reflux esophagitis</vt:lpstr>
      <vt:lpstr>Clinical features</vt:lpstr>
      <vt:lpstr>Complication of GORD</vt:lpstr>
      <vt:lpstr>Complication of GORD</vt:lpstr>
      <vt:lpstr>GORD: Diagnosis</vt:lpstr>
      <vt:lpstr>GORD: Diagnosis</vt:lpstr>
      <vt:lpstr>Treatment</vt:lpstr>
      <vt:lpstr>Treatments available</vt:lpstr>
      <vt:lpstr>END</vt:lpstr>
    </vt:vector>
  </TitlesOfParts>
  <Company>Dr. Ogutu Clinic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Gastro esophageal Reflux Disease</dc:title>
  <dc:creator>Prof. Ogutu</dc:creator>
  <cp:lastModifiedBy>Prof. Ogutu</cp:lastModifiedBy>
  <cp:revision>40</cp:revision>
  <dcterms:created xsi:type="dcterms:W3CDTF">2010-03-07T03:04:58Z</dcterms:created>
  <dcterms:modified xsi:type="dcterms:W3CDTF">2014-03-25T09:03:08Z</dcterms:modified>
</cp:coreProperties>
</file>