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5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08" y="4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3FE168-4884-4FB2-8578-E83AC8AEDF49}" type="datetimeFigureOut">
              <a:rPr lang="en-US" smtClean="0"/>
              <a:t>8/18/2016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C60594-9D63-43FD-97D2-9ACDD24BF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130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6BFC-B0E9-4E4F-805E-EA7E5034F44B}" type="datetimeFigureOut">
              <a:rPr lang="en-US" smtClean="0"/>
              <a:t>8/18/2016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707CF-7A27-4DDE-8C9D-421C76A71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672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>
            <a:lvl1pPr algn="ctr">
              <a:defRPr b="1" u="sng"/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85900"/>
            <a:ext cx="12065000" cy="53721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>
                <a:solidFill>
                  <a:srgbClr val="FF0000"/>
                </a:solidFill>
              </a:defRPr>
            </a:lvl2pPr>
            <a:lvl3pPr>
              <a:defRPr sz="2400">
                <a:solidFill>
                  <a:srgbClr val="FF0000"/>
                </a:solidFill>
              </a:defRPr>
            </a:lvl3pPr>
            <a:lvl4pPr>
              <a:defRPr sz="2400">
                <a:solidFill>
                  <a:srgbClr val="FF0000"/>
                </a:solidFill>
              </a:defRPr>
            </a:lvl4pPr>
            <a:lvl5pPr>
              <a:defRPr sz="2400">
                <a:solidFill>
                  <a:srgbClr val="FF000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6BFC-B0E9-4E4F-805E-EA7E5034F44B}" type="datetimeFigureOut">
              <a:rPr lang="en-US" smtClean="0"/>
              <a:t>8/18/2016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JESUS LOVES YOU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707CF-7A27-4DDE-8C9D-421C76A717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961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6BFC-B0E9-4E4F-805E-EA7E5034F44B}" type="datetimeFigureOut">
              <a:rPr lang="en-US" smtClean="0"/>
              <a:t>8/18/2016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707CF-7A27-4DDE-8C9D-421C76A71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591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6BFC-B0E9-4E4F-805E-EA7E5034F44B}" type="datetimeFigureOut">
              <a:rPr lang="en-US" smtClean="0"/>
              <a:t>8/18/2016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707CF-7A27-4DDE-8C9D-421C76A71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113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6BFC-B0E9-4E4F-805E-EA7E5034F44B}" type="datetimeFigureOut">
              <a:rPr lang="en-US" smtClean="0"/>
              <a:t>8/18/2016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707CF-7A27-4DDE-8C9D-421C76A71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485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6BFC-B0E9-4E4F-805E-EA7E5034F44B}" type="datetimeFigureOut">
              <a:rPr lang="en-US" smtClean="0"/>
              <a:t>8/18/2016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707CF-7A27-4DDE-8C9D-421C76A71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661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6BFC-B0E9-4E4F-805E-EA7E5034F44B}" type="datetimeFigureOut">
              <a:rPr lang="en-US" smtClean="0"/>
              <a:t>8/18/2016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707CF-7A27-4DDE-8C9D-421C76A71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354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6BFC-B0E9-4E4F-805E-EA7E5034F44B}" type="datetimeFigureOut">
              <a:rPr lang="en-US" smtClean="0"/>
              <a:t>8/18/2016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707CF-7A27-4DDE-8C9D-421C76A71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685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6BFC-B0E9-4E4F-805E-EA7E5034F44B}" type="datetimeFigureOut">
              <a:rPr lang="en-US" smtClean="0"/>
              <a:t>8/18/2016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707CF-7A27-4DDE-8C9D-421C76A71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802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6BFC-B0E9-4E4F-805E-EA7E5034F44B}" type="datetimeFigureOut">
              <a:rPr lang="en-US" smtClean="0"/>
              <a:t>8/18/2016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707CF-7A27-4DDE-8C9D-421C76A71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900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86BFC-B0E9-4E4F-805E-EA7E5034F44B}" type="datetimeFigureOut">
              <a:rPr lang="en-US" smtClean="0"/>
              <a:t>8/18/2016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707CF-7A27-4DDE-8C9D-421C76A71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545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886BFC-B0E9-4E4F-805E-EA7E5034F44B}" type="datetimeFigureOut">
              <a:rPr lang="en-US" smtClean="0"/>
              <a:t>8/18/2016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707CF-7A27-4DDE-8C9D-421C76A71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398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TYPHOID AND PARATYPHOID FEVER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BY: DR. A. SEIKH</a:t>
            </a:r>
          </a:p>
          <a:p>
            <a:endParaRPr lang="en-US" dirty="0"/>
          </a:p>
          <a:p>
            <a:r>
              <a:rPr lang="en-US" dirty="0" smtClean="0"/>
              <a:t>DATE: 18/8/2016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660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85900"/>
            <a:ext cx="12065000" cy="5372100"/>
          </a:xfrm>
        </p:spPr>
        <p:txBody>
          <a:bodyPr/>
          <a:lstStyle/>
          <a:p>
            <a:r>
              <a:rPr lang="en-US" dirty="0" smtClean="0"/>
              <a:t>Definition and historical background</a:t>
            </a:r>
          </a:p>
          <a:p>
            <a:r>
              <a:rPr lang="en-US" dirty="0" smtClean="0"/>
              <a:t>Epidemiology</a:t>
            </a:r>
          </a:p>
          <a:p>
            <a:r>
              <a:rPr lang="en-US" dirty="0" smtClean="0"/>
              <a:t>Microbiology and pathogenesis</a:t>
            </a:r>
          </a:p>
          <a:p>
            <a:r>
              <a:rPr lang="en-US" dirty="0" smtClean="0"/>
              <a:t>Clinical manifestations</a:t>
            </a:r>
          </a:p>
          <a:p>
            <a:r>
              <a:rPr lang="en-US" dirty="0" smtClean="0"/>
              <a:t>Diagnostic evaluation</a:t>
            </a:r>
          </a:p>
          <a:p>
            <a:r>
              <a:rPr lang="en-US" dirty="0" smtClean="0"/>
              <a:t>Treatment and prognosis</a:t>
            </a:r>
          </a:p>
          <a:p>
            <a:r>
              <a:rPr lang="en-US" dirty="0" smtClean="0"/>
              <a:t>Complications</a:t>
            </a:r>
          </a:p>
          <a:p>
            <a:r>
              <a:rPr lang="en-US" dirty="0" smtClean="0"/>
              <a:t>Prevention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506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Typhoid is a febrile systemic illness with abdominal symptoms caused by </a:t>
            </a:r>
            <a:r>
              <a:rPr lang="en-US" i="1" dirty="0" smtClean="0"/>
              <a:t>Salmonella typhi</a:t>
            </a:r>
            <a:r>
              <a:rPr lang="en-US" dirty="0" smtClean="0"/>
              <a:t> &amp; </a:t>
            </a:r>
            <a:r>
              <a:rPr lang="en-US" i="1" dirty="0" smtClean="0"/>
              <a:t>Salmonella paratyphi</a:t>
            </a:r>
            <a:endParaRPr lang="en-US" dirty="0" smtClean="0"/>
          </a:p>
          <a:p>
            <a:pPr lvl="1"/>
            <a:r>
              <a:rPr lang="en-US" i="1" dirty="0" smtClean="0"/>
              <a:t>S. paratyphi </a:t>
            </a:r>
            <a:r>
              <a:rPr lang="en-US" dirty="0" smtClean="0"/>
              <a:t>has subtypes A, B, C</a:t>
            </a:r>
          </a:p>
          <a:p>
            <a:pPr lvl="1"/>
            <a:r>
              <a:rPr lang="en-US" i="1" dirty="0" smtClean="0"/>
              <a:t>S. typhi </a:t>
            </a:r>
            <a:r>
              <a:rPr lang="en-US" dirty="0" smtClean="0"/>
              <a:t>has serovars; serovar </a:t>
            </a:r>
            <a:r>
              <a:rPr lang="en-US" i="1" dirty="0" smtClean="0"/>
              <a:t>enterica</a:t>
            </a:r>
            <a:r>
              <a:rPr lang="en-US" dirty="0" smtClean="0"/>
              <a:t> is pathogenic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Typhi meaning ;typhus-like’ according to one source. From Greek ‘</a:t>
            </a:r>
            <a:r>
              <a:rPr lang="en-US" i="1" dirty="0" err="1" smtClean="0"/>
              <a:t>typhos</a:t>
            </a:r>
            <a:r>
              <a:rPr lang="en-US" i="1" dirty="0" smtClean="0"/>
              <a:t>’ </a:t>
            </a:r>
            <a:r>
              <a:rPr lang="en-US" dirty="0" smtClean="0"/>
              <a:t>– an ethereal smoke or cloud that was believed to cause illness and madness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178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SHORT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best known carrier was </a:t>
            </a:r>
            <a:r>
              <a:rPr lang="en-US" b="1" dirty="0" smtClean="0"/>
              <a:t>Typhoid Mary</a:t>
            </a:r>
            <a:r>
              <a:rPr lang="en-US" dirty="0" smtClean="0"/>
              <a:t>.</a:t>
            </a:r>
          </a:p>
          <a:p>
            <a:r>
              <a:rPr lang="en-US" dirty="0" smtClean="0"/>
              <a:t>She was a cook and an asymptomatic carrier.</a:t>
            </a:r>
          </a:p>
          <a:p>
            <a:r>
              <a:rPr lang="en-US" dirty="0" smtClean="0"/>
              <a:t>She died of pneumonia after 26 years in quarantine.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088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EPIDEMIOLOGY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Typhoid is common in areas with </a:t>
            </a:r>
            <a:r>
              <a:rPr lang="en-US" b="1" dirty="0" smtClean="0"/>
              <a:t>poor infrastructure in terms of hygiene and disposal of waste </a:t>
            </a:r>
            <a:r>
              <a:rPr lang="en-US" dirty="0" smtClean="0"/>
              <a:t>esp. in developing countries with low socioeconomic statuses.</a:t>
            </a:r>
          </a:p>
          <a:p>
            <a:r>
              <a:rPr lang="en-US" dirty="0" smtClean="0"/>
              <a:t>Overcrowding is also a risk factor for typhoid infection.</a:t>
            </a:r>
          </a:p>
          <a:p>
            <a:r>
              <a:rPr lang="en-US" dirty="0" smtClean="0"/>
              <a:t>In the developed countries, most infections are due to travelling.</a:t>
            </a:r>
          </a:p>
          <a:p>
            <a:r>
              <a:rPr lang="en-US" dirty="0" smtClean="0"/>
              <a:t>200-300 cases/year in the USA</a:t>
            </a:r>
          </a:p>
          <a:p>
            <a:r>
              <a:rPr lang="en-US" dirty="0" smtClean="0"/>
              <a:t>Mortality is 9-13% pre-antibiotics – now &lt; 1%</a:t>
            </a:r>
          </a:p>
          <a:p>
            <a:r>
              <a:rPr lang="en-US" dirty="0" smtClean="0"/>
              <a:t>Children are at a greater risk of getting the disease.</a:t>
            </a:r>
          </a:p>
          <a:p>
            <a:r>
              <a:rPr lang="en-US" dirty="0" err="1" smtClean="0"/>
              <a:t>Tose</a:t>
            </a:r>
            <a:r>
              <a:rPr lang="en-US" dirty="0" smtClean="0"/>
              <a:t> who work in or travel to endemic area/</a:t>
            </a:r>
          </a:p>
          <a:p>
            <a:r>
              <a:rPr lang="en-US" dirty="0" smtClean="0"/>
              <a:t>Those who have close contact with infected people are susceptible.</a:t>
            </a:r>
          </a:p>
          <a:p>
            <a:r>
              <a:rPr lang="en-US" dirty="0" smtClean="0"/>
              <a:t>Immunosuppression is also a risk factor</a:t>
            </a:r>
          </a:p>
        </p:txBody>
      </p:sp>
    </p:spTree>
    <p:extLst>
      <p:ext uri="{BB962C8B-B14F-4D97-AF65-F5344CB8AC3E}">
        <p14:creationId xmlns:p14="http://schemas.microsoft.com/office/powerpoint/2010/main" val="2508989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Typhoid fever is cause by a gram –</a:t>
            </a:r>
            <a:r>
              <a:rPr lang="en-US" dirty="0" err="1" smtClean="0"/>
              <a:t>ve</a:t>
            </a:r>
            <a:r>
              <a:rPr lang="en-US" dirty="0" smtClean="0"/>
              <a:t> bacilli in the family of </a:t>
            </a:r>
            <a:r>
              <a:rPr lang="en-US" i="1" dirty="0" smtClean="0"/>
              <a:t>enterobacteriaceae</a:t>
            </a:r>
            <a:r>
              <a:rPr lang="en-US" dirty="0" smtClean="0"/>
              <a:t>, flagellated, </a:t>
            </a:r>
            <a:r>
              <a:rPr lang="en-US" dirty="0" err="1" smtClean="0"/>
              <a:t>facultatively</a:t>
            </a:r>
            <a:r>
              <a:rPr lang="en-US" dirty="0" smtClean="0"/>
              <a:t> anaerobic, non-spore forming, glucose </a:t>
            </a:r>
            <a:r>
              <a:rPr lang="en-US" dirty="0" err="1" smtClean="0"/>
              <a:t>fermentor</a:t>
            </a:r>
            <a:r>
              <a:rPr lang="en-US" dirty="0" smtClean="0"/>
              <a:t>, reduces nitrates but does not produce cytochrome oxidase.</a:t>
            </a:r>
          </a:p>
          <a:p>
            <a:r>
              <a:rPr lang="en-US" dirty="0" smtClean="0"/>
              <a:t>All salmonellae are motile except </a:t>
            </a:r>
            <a:r>
              <a:rPr lang="en-US" i="1" dirty="0" smtClean="0"/>
              <a:t>S. </a:t>
            </a:r>
            <a:r>
              <a:rPr lang="en-US" i="1" dirty="0" err="1" smtClean="0"/>
              <a:t>gallinarium-pullorium</a:t>
            </a:r>
            <a:endParaRPr lang="en-US" i="1" dirty="0" smtClean="0"/>
          </a:p>
          <a:p>
            <a:r>
              <a:rPr lang="en-US" dirty="0" smtClean="0"/>
              <a:t>All produce H</a:t>
            </a:r>
            <a:r>
              <a:rPr lang="en-US" baseline="-25000" dirty="0" smtClean="0"/>
              <a:t>2</a:t>
            </a:r>
            <a:r>
              <a:rPr lang="en-US" dirty="0" smtClean="0"/>
              <a:t>S except </a:t>
            </a:r>
            <a:r>
              <a:rPr lang="en-US" i="1" dirty="0" smtClean="0"/>
              <a:t>S. typhi</a:t>
            </a:r>
          </a:p>
          <a:p>
            <a:r>
              <a:rPr lang="en-US" dirty="0" smtClean="0"/>
              <a:t>Only 1% of clinical isolates ferments lactose</a:t>
            </a:r>
          </a:p>
          <a:p>
            <a:r>
              <a:rPr lang="en-US" dirty="0" smtClean="0"/>
              <a:t>Antigens located in the cell capsule:</a:t>
            </a:r>
          </a:p>
          <a:p>
            <a:pPr lvl="1"/>
            <a:r>
              <a:rPr lang="en-US" dirty="0" smtClean="0"/>
              <a:t>H (</a:t>
            </a:r>
            <a:r>
              <a:rPr lang="en-US" dirty="0" err="1" smtClean="0"/>
              <a:t>flagellar</a:t>
            </a:r>
            <a:r>
              <a:rPr lang="en-US" dirty="0" smtClean="0"/>
              <a:t> antigen)</a:t>
            </a:r>
          </a:p>
          <a:p>
            <a:pPr lvl="1"/>
            <a:r>
              <a:rPr lang="en-US" dirty="0" smtClean="0"/>
              <a:t>Vi (Polysaccharide virulence Ag)</a:t>
            </a:r>
          </a:p>
          <a:p>
            <a:pPr lvl="1"/>
            <a:r>
              <a:rPr lang="en-US" dirty="0" smtClean="0"/>
              <a:t>O (Somatic antigen)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038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PATHOPHYSIOLOGY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85900"/>
            <a:ext cx="12192000" cy="5372100"/>
          </a:xfrm>
        </p:spPr>
        <p:txBody>
          <a:bodyPr numCol="2">
            <a:normAutofit fontScale="85000" lnSpcReduction="10000"/>
          </a:bodyPr>
          <a:lstStyle/>
          <a:p>
            <a:r>
              <a:rPr lang="en-US" dirty="0" smtClean="0"/>
              <a:t>Greater dose – higher attack rate, shorter incubation. About 30% of volunteers given 10</a:t>
            </a:r>
            <a:r>
              <a:rPr lang="en-US" baseline="30000" dirty="0" smtClean="0"/>
              <a:t>5</a:t>
            </a:r>
            <a:r>
              <a:rPr lang="en-US" dirty="0" smtClean="0"/>
              <a:t> CFU (Colony Forming Units), 10-20% with 10</a:t>
            </a:r>
            <a:r>
              <a:rPr lang="en-US" baseline="30000" dirty="0" smtClean="0"/>
              <a:t>3</a:t>
            </a:r>
            <a:r>
              <a:rPr lang="en-US" dirty="0" smtClean="0"/>
              <a:t> CFU develop illness</a:t>
            </a:r>
          </a:p>
          <a:p>
            <a:endParaRPr lang="en-US" dirty="0"/>
          </a:p>
          <a:p>
            <a:r>
              <a:rPr lang="en-US" dirty="0" smtClean="0"/>
              <a:t>Most cases get low dose with low attack rate and long incubation of 2-3 weeks</a:t>
            </a:r>
          </a:p>
          <a:p>
            <a:endParaRPr lang="en-US" dirty="0"/>
          </a:p>
          <a:p>
            <a:r>
              <a:rPr lang="en-US" dirty="0" smtClean="0"/>
              <a:t>Ingested – pass to stomach to SB. Doesn’t tend to cause fulminant enteritis as do non-typhi Salmonella; 10-20% get it at some point.</a:t>
            </a:r>
          </a:p>
          <a:p>
            <a:endParaRPr lang="en-US" dirty="0"/>
          </a:p>
          <a:p>
            <a:r>
              <a:rPr lang="en-US" dirty="0" smtClean="0"/>
              <a:t>Phagocytic cells in the Peyer’s patches take to sub-mucosal region and proliferate – primary terminal ileum; In the Peyer’s patches, hypertrophy takes place, necrosis occurs resulting in ulceration. </a:t>
            </a:r>
          </a:p>
          <a:p>
            <a:pPr lvl="1"/>
            <a:r>
              <a:rPr lang="en-US" dirty="0" smtClean="0"/>
              <a:t>There are regulatory genes and secretory mechanisms within the bacilli that enable it to survive within the macrophage.</a:t>
            </a:r>
          </a:p>
          <a:p>
            <a:pPr lvl="1"/>
            <a:r>
              <a:rPr lang="en-US" dirty="0" smtClean="0"/>
              <a:t>The infected macrophage moves around the RES disseminating the bacilli. Further replication takes place and secondary bacteremia occurs. At this point dissemination can occur to any organ hence typhoid is a systemic disease.</a:t>
            </a:r>
          </a:p>
          <a:p>
            <a:pPr lvl="1"/>
            <a:r>
              <a:rPr lang="en-US" dirty="0" smtClean="0"/>
              <a:t>The macrophage also produces pro-inflammatory cytokines (IL-1, IL-6, TNF) resulting in fever.</a:t>
            </a:r>
          </a:p>
          <a:p>
            <a:endParaRPr lang="en-US" dirty="0"/>
          </a:p>
          <a:p>
            <a:r>
              <a:rPr lang="en-US" dirty="0" smtClean="0"/>
              <a:t>Protective factors:</a:t>
            </a:r>
          </a:p>
          <a:p>
            <a:pPr lvl="1"/>
            <a:r>
              <a:rPr lang="en-US" dirty="0" smtClean="0"/>
              <a:t>Low Gastric pH</a:t>
            </a:r>
          </a:p>
          <a:p>
            <a:r>
              <a:rPr lang="en-US" dirty="0" smtClean="0"/>
              <a:t>Those at increased risk:</a:t>
            </a:r>
          </a:p>
          <a:p>
            <a:pPr lvl="1"/>
            <a:r>
              <a:rPr lang="en-US" dirty="0" err="1" smtClean="0"/>
              <a:t>Achlorhydria</a:t>
            </a:r>
            <a:endParaRPr lang="en-US" dirty="0" smtClean="0"/>
          </a:p>
          <a:p>
            <a:pPr lvl="2"/>
            <a:r>
              <a:rPr lang="en-US" dirty="0" smtClean="0"/>
              <a:t>Pernicious anemia</a:t>
            </a:r>
          </a:p>
          <a:p>
            <a:pPr lvl="2"/>
            <a:r>
              <a:rPr lang="en-US" dirty="0" smtClean="0"/>
              <a:t>Previous gastric resection</a:t>
            </a:r>
          </a:p>
          <a:p>
            <a:pPr lvl="2"/>
            <a:r>
              <a:rPr lang="en-US" dirty="0" smtClean="0"/>
              <a:t>PPI use</a:t>
            </a:r>
          </a:p>
          <a:p>
            <a:pPr lvl="1"/>
            <a:r>
              <a:rPr lang="en-US" dirty="0" smtClean="0"/>
              <a:t>Extremes of age</a:t>
            </a:r>
          </a:p>
          <a:p>
            <a:r>
              <a:rPr lang="en-US" dirty="0" smtClean="0"/>
              <a:t>Fe is needed for its growth.</a:t>
            </a:r>
          </a:p>
        </p:txBody>
      </p:sp>
    </p:spTree>
    <p:extLst>
      <p:ext uri="{BB962C8B-B14F-4D97-AF65-F5344CB8AC3E}">
        <p14:creationId xmlns:p14="http://schemas.microsoft.com/office/powerpoint/2010/main" val="1396705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Common tropical diseases that is difficult to diagnose early and accurately</a:t>
            </a:r>
          </a:p>
          <a:p>
            <a:r>
              <a:rPr lang="en-US" dirty="0" smtClean="0"/>
              <a:t>Non-specific prodrome. Many organs can be affected, Can mimic many other diseases,</a:t>
            </a:r>
          </a:p>
          <a:p>
            <a:r>
              <a:rPr lang="en-US" dirty="0" smtClean="0"/>
              <a:t>Fever predominates in the first week (</a:t>
            </a:r>
            <a:r>
              <a:rPr lang="en-US" b="1" dirty="0" smtClean="0"/>
              <a:t>Step-ladder pyrexia)</a:t>
            </a:r>
          </a:p>
          <a:p>
            <a:pPr lvl="1"/>
            <a:r>
              <a:rPr lang="en-US" dirty="0" smtClean="0"/>
              <a:t>Not seen lately due to early medication</a:t>
            </a:r>
          </a:p>
          <a:p>
            <a:r>
              <a:rPr lang="en-US" dirty="0" smtClean="0"/>
              <a:t>Abdominal symptoms predominate in the second week</a:t>
            </a:r>
          </a:p>
          <a:p>
            <a:pPr lvl="1"/>
            <a:r>
              <a:rPr lang="en-US" dirty="0" smtClean="0"/>
              <a:t>Abdominal crampy pain, constipation, diarrhea, dysentery (due to sloughing of enterocytes, with tenesmus)</a:t>
            </a:r>
          </a:p>
          <a:p>
            <a:pPr lvl="1"/>
            <a:r>
              <a:rPr lang="en-US" dirty="0" smtClean="0"/>
              <a:t>Toxemia</a:t>
            </a:r>
          </a:p>
          <a:p>
            <a:pPr lvl="1"/>
            <a:r>
              <a:rPr lang="en-US" dirty="0" smtClean="0"/>
              <a:t>All clinical spectra depending on the dissemination of the bacilli can be seen during </a:t>
            </a:r>
            <a:r>
              <a:rPr lang="en-US" dirty="0" err="1" smtClean="0"/>
              <a:t>te</a:t>
            </a:r>
            <a:r>
              <a:rPr lang="en-US" dirty="0" smtClean="0"/>
              <a:t> 2</a:t>
            </a:r>
            <a:r>
              <a:rPr lang="en-US" baseline="30000" dirty="0" smtClean="0"/>
              <a:t>nd</a:t>
            </a:r>
            <a:r>
              <a:rPr lang="en-US" dirty="0" smtClean="0"/>
              <a:t> week e.g. myocarditis, osteomyelitis</a:t>
            </a:r>
          </a:p>
          <a:p>
            <a:r>
              <a:rPr lang="en-US" dirty="0" smtClean="0"/>
              <a:t>Bowel perforations, tachycardia week 3</a:t>
            </a:r>
          </a:p>
          <a:p>
            <a:r>
              <a:rPr lang="en-US" dirty="0" smtClean="0"/>
              <a:t>Resolution and slow recovery – week 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016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Fever</a:t>
            </a:r>
          </a:p>
          <a:p>
            <a:r>
              <a:rPr lang="en-US" dirty="0" smtClean="0"/>
              <a:t>Weakness</a:t>
            </a:r>
          </a:p>
          <a:p>
            <a:r>
              <a:rPr lang="en-US" dirty="0" smtClean="0"/>
              <a:t>Anorexia</a:t>
            </a:r>
          </a:p>
          <a:p>
            <a:r>
              <a:rPr lang="en-US" dirty="0" smtClean="0"/>
              <a:t>Headache</a:t>
            </a:r>
          </a:p>
          <a:p>
            <a:r>
              <a:rPr lang="en-US" dirty="0" smtClean="0"/>
              <a:t>Dizziness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868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Fever</a:t>
            </a:r>
          </a:p>
          <a:p>
            <a:r>
              <a:rPr lang="en-US" dirty="0" smtClean="0"/>
              <a:t>Coated tongue</a:t>
            </a:r>
          </a:p>
          <a:p>
            <a:r>
              <a:rPr lang="en-US" dirty="0" smtClean="0"/>
              <a:t>Apathy</a:t>
            </a:r>
          </a:p>
          <a:p>
            <a:r>
              <a:rPr lang="en-US" dirty="0" smtClean="0"/>
              <a:t>Pink maculopapular rash that blanches easily – </a:t>
            </a:r>
            <a:r>
              <a:rPr lang="en-US" b="1" dirty="0" smtClean="0"/>
              <a:t>rose spots</a:t>
            </a:r>
          </a:p>
          <a:p>
            <a:r>
              <a:rPr lang="en-US" dirty="0" smtClean="0"/>
              <a:t>Apathetic look – typhoid facies</a:t>
            </a:r>
          </a:p>
          <a:p>
            <a:r>
              <a:rPr lang="en-US" dirty="0" smtClean="0"/>
              <a:t>Abdominal tenderness </a:t>
            </a:r>
          </a:p>
          <a:p>
            <a:r>
              <a:rPr lang="en-US" dirty="0" smtClean="0"/>
              <a:t>Faget’s sign: relative bradycardia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3445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ENDEMIC AREA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Must have a high index of suspicion</a:t>
            </a:r>
          </a:p>
          <a:p>
            <a:r>
              <a:rPr lang="en-US" dirty="0" smtClean="0"/>
              <a:t>Consider if &gt; 3 days of fever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2048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 DIAGNOSIS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Normocytic anemia</a:t>
            </a:r>
          </a:p>
          <a:p>
            <a:r>
              <a:rPr lang="en-US" dirty="0" smtClean="0"/>
              <a:t>WBC normal or decrease (15-30%); Tends to be increased in children or if perforation</a:t>
            </a:r>
          </a:p>
          <a:p>
            <a:r>
              <a:rPr lang="en-US" dirty="0" smtClean="0"/>
              <a:t>Increased ESR</a:t>
            </a:r>
          </a:p>
          <a:p>
            <a:r>
              <a:rPr lang="en-US" dirty="0" smtClean="0"/>
              <a:t>Thrombocytopenia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221729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DIAGNOSIS: CULTURES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Bone marrow culture is most sensitive</a:t>
            </a:r>
          </a:p>
          <a:p>
            <a:r>
              <a:rPr lang="en-US" dirty="0" smtClean="0"/>
              <a:t>Blood sensitivity initially is good but goes down</a:t>
            </a:r>
          </a:p>
          <a:p>
            <a:r>
              <a:rPr lang="en-US" dirty="0" smtClean="0"/>
              <a:t>Puncture biopsy from the rose spots</a:t>
            </a:r>
          </a:p>
          <a:p>
            <a:r>
              <a:rPr lang="en-US" dirty="0" smtClean="0"/>
              <a:t>Urine and stool – when abdominal symptoms predominate</a:t>
            </a:r>
          </a:p>
          <a:p>
            <a:r>
              <a:rPr lang="en-US" dirty="0" smtClean="0"/>
              <a:t>Widal test is not sensitive or specific and is no longer considered acceptable for diagnosis</a:t>
            </a:r>
          </a:p>
          <a:p>
            <a:pPr lvl="1"/>
            <a:r>
              <a:rPr lang="en-US" dirty="0" smtClean="0"/>
              <a:t>Measures agglutinating antibodies to H. O antigens of </a:t>
            </a:r>
            <a:r>
              <a:rPr lang="en-US" i="1" dirty="0" smtClean="0"/>
              <a:t>S. typhi</a:t>
            </a:r>
          </a:p>
          <a:p>
            <a:pPr lvl="1"/>
            <a:r>
              <a:rPr lang="en-US" dirty="0" smtClean="0"/>
              <a:t>Positive if prior infection or immunization</a:t>
            </a:r>
          </a:p>
          <a:p>
            <a:pPr lvl="1"/>
            <a:r>
              <a:rPr lang="en-US" dirty="0" smtClean="0"/>
              <a:t>O titer more specific, H more sensitive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8516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Gross intestinal hemorrhage</a:t>
            </a:r>
          </a:p>
          <a:p>
            <a:r>
              <a:rPr lang="en-US" dirty="0" smtClean="0"/>
              <a:t>Pneumonia and encephalopathy</a:t>
            </a:r>
          </a:p>
          <a:p>
            <a:r>
              <a:rPr lang="en-US" dirty="0" smtClean="0"/>
              <a:t>Intestinal perforation</a:t>
            </a:r>
          </a:p>
          <a:p>
            <a:pPr lvl="1"/>
            <a:r>
              <a:rPr lang="en-US" dirty="0" smtClean="0"/>
              <a:t>More common in adults than in children</a:t>
            </a:r>
          </a:p>
          <a:p>
            <a:pPr lvl="1"/>
            <a:r>
              <a:rPr lang="en-US" dirty="0" smtClean="0"/>
              <a:t>Classically in 3</a:t>
            </a:r>
            <a:r>
              <a:rPr lang="en-US" baseline="30000" dirty="0" smtClean="0"/>
              <a:t>rd</a:t>
            </a:r>
            <a:r>
              <a:rPr lang="en-US" dirty="0" smtClean="0"/>
              <a:t> week</a:t>
            </a:r>
          </a:p>
          <a:p>
            <a:pPr lvl="1"/>
            <a:r>
              <a:rPr lang="en-US" dirty="0" smtClean="0"/>
              <a:t>Worsening, sudden onset increased RLQ pain</a:t>
            </a:r>
          </a:p>
          <a:p>
            <a:pPr lvl="1"/>
            <a:r>
              <a:rPr lang="en-US" dirty="0" smtClean="0"/>
              <a:t>Usually in terminal ileum</a:t>
            </a:r>
          </a:p>
          <a:p>
            <a:r>
              <a:rPr lang="en-US" dirty="0" smtClean="0"/>
              <a:t>Relapse</a:t>
            </a:r>
          </a:p>
          <a:p>
            <a:r>
              <a:rPr lang="en-US" dirty="0" smtClean="0"/>
              <a:t>Pancreatitis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8738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Malaria</a:t>
            </a:r>
          </a:p>
          <a:p>
            <a:r>
              <a:rPr lang="en-US" dirty="0" smtClean="0"/>
              <a:t>Influenza</a:t>
            </a:r>
          </a:p>
          <a:p>
            <a:r>
              <a:rPr lang="en-US" dirty="0" smtClean="0"/>
              <a:t>Dengue</a:t>
            </a:r>
          </a:p>
        </p:txBody>
      </p:sp>
    </p:spTree>
    <p:extLst>
      <p:ext uri="{BB962C8B-B14F-4D97-AF65-F5344CB8AC3E}">
        <p14:creationId xmlns:p14="http://schemas.microsoft.com/office/powerpoint/2010/main" val="26027872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Higher if antibiotics like chloramphenicol are delayed</a:t>
            </a:r>
          </a:p>
          <a:p>
            <a:endParaRPr lang="en-US" dirty="0"/>
          </a:p>
          <a:p>
            <a:r>
              <a:rPr lang="en-US" dirty="0" smtClean="0"/>
              <a:t>Causes of death</a:t>
            </a:r>
          </a:p>
          <a:p>
            <a:pPr lvl="1"/>
            <a:r>
              <a:rPr lang="en-US" dirty="0" smtClean="0"/>
              <a:t>Early shock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5964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- RESISTANCE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Generation cephalosporins (Ceftriaxone or </a:t>
            </a:r>
            <a:r>
              <a:rPr lang="en-US" dirty="0" err="1" smtClean="0"/>
              <a:t>cefixime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High initial response rate but high relapse rates</a:t>
            </a:r>
          </a:p>
          <a:p>
            <a:r>
              <a:rPr lang="en-US" dirty="0" smtClean="0"/>
              <a:t>Nalidixic acid and other quinolones (Beware! NARST &lt; Nalidixic Acid Resistance&gt;)</a:t>
            </a:r>
          </a:p>
          <a:p>
            <a:pPr lvl="1"/>
            <a:r>
              <a:rPr lang="en-US" dirty="0" smtClean="0"/>
              <a:t>Outpatient</a:t>
            </a:r>
          </a:p>
          <a:p>
            <a:r>
              <a:rPr lang="en-US" dirty="0" smtClean="0"/>
              <a:t>Azithromycin</a:t>
            </a:r>
          </a:p>
          <a:p>
            <a:r>
              <a:rPr lang="en-US" dirty="0" smtClean="0"/>
              <a:t>Chloramphenicol (there has been plasmid-mediated resistance)</a:t>
            </a:r>
          </a:p>
          <a:p>
            <a:r>
              <a:rPr lang="en-US" dirty="0" smtClean="0"/>
              <a:t>In children:</a:t>
            </a:r>
          </a:p>
          <a:p>
            <a:pPr lvl="1"/>
            <a:r>
              <a:rPr lang="en-US" dirty="0" smtClean="0"/>
              <a:t>Quinolones</a:t>
            </a:r>
          </a:p>
          <a:p>
            <a:pPr lvl="1"/>
            <a:r>
              <a:rPr lang="en-US" dirty="0" smtClean="0"/>
              <a:t>Beta lactams: Ceftriaxone, </a:t>
            </a:r>
            <a:r>
              <a:rPr lang="en-US" dirty="0" err="1" smtClean="0"/>
              <a:t>cefixime</a:t>
            </a:r>
            <a:endParaRPr lang="en-US" dirty="0" smtClean="0"/>
          </a:p>
          <a:p>
            <a:pPr lvl="1"/>
            <a:r>
              <a:rPr lang="en-US" dirty="0" smtClean="0"/>
              <a:t>Azithromycin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3526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RELAPSE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Common</a:t>
            </a:r>
          </a:p>
          <a:p>
            <a:r>
              <a:rPr lang="en-US" dirty="0" smtClean="0"/>
              <a:t>2-3 weeks after resolution</a:t>
            </a:r>
          </a:p>
          <a:p>
            <a:r>
              <a:rPr lang="en-US" dirty="0" smtClean="0"/>
              <a:t>Use same drug but for longer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4514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CARRIER 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shed normally up to 3 months</a:t>
            </a:r>
          </a:p>
          <a:p>
            <a:r>
              <a:rPr lang="en-US" dirty="0" smtClean="0"/>
              <a:t>Chronic carriers are given quinolones for a longer duration (up to a month)</a:t>
            </a:r>
          </a:p>
          <a:p>
            <a:endParaRPr lang="en-US" dirty="0"/>
          </a:p>
          <a:p>
            <a:r>
              <a:rPr lang="en-US" dirty="0" smtClean="0"/>
              <a:t>Predisposing factors to becoming a chronic carrier:</a:t>
            </a:r>
          </a:p>
          <a:p>
            <a:pPr lvl="1"/>
            <a:r>
              <a:rPr lang="en-US" dirty="0" smtClean="0"/>
              <a:t>Female</a:t>
            </a:r>
          </a:p>
          <a:p>
            <a:pPr lvl="1"/>
            <a:r>
              <a:rPr lang="en-US" dirty="0" smtClean="0"/>
              <a:t>Biliary tract abnormalities</a:t>
            </a:r>
          </a:p>
          <a:p>
            <a:pPr lvl="1"/>
            <a:r>
              <a:rPr lang="en-US" dirty="0" smtClean="0"/>
              <a:t>GI malignancies</a:t>
            </a:r>
          </a:p>
          <a:p>
            <a:pPr lvl="1"/>
            <a:r>
              <a:rPr lang="en-US" dirty="0" err="1" smtClean="0"/>
              <a:t>Schistomiasis</a:t>
            </a:r>
            <a:r>
              <a:rPr lang="en-US" dirty="0" smtClean="0"/>
              <a:t> in the urinary tract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7118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4 vaccines</a:t>
            </a:r>
          </a:p>
          <a:p>
            <a:pPr lvl="1"/>
            <a:r>
              <a:rPr lang="en-US" dirty="0" err="1" smtClean="0"/>
              <a:t>viCPS</a:t>
            </a:r>
            <a:endParaRPr lang="en-US" dirty="0" smtClean="0"/>
          </a:p>
          <a:p>
            <a:pPr lvl="1"/>
            <a:r>
              <a:rPr lang="en-US" dirty="0" err="1" smtClean="0"/>
              <a:t>VirEPA</a:t>
            </a:r>
            <a:endParaRPr lang="en-US" dirty="0" smtClean="0"/>
          </a:p>
          <a:p>
            <a:pPr lvl="1"/>
            <a:r>
              <a:rPr lang="en-US" dirty="0" smtClean="0"/>
              <a:t>Heat killed phenol extracted whole cell vaccine – highest efficacy</a:t>
            </a:r>
          </a:p>
          <a:p>
            <a:pPr lvl="1"/>
            <a:r>
              <a:rPr lang="en-US" dirty="0" smtClean="0"/>
              <a:t>Oral S/ typhi vaccine strain Ty21a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Given to people travelling to endemic areas.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3157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627290"/>
            <a:ext cx="12065000" cy="11590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b="1" dirty="0" smtClean="0"/>
              <a:t>TYPED BY DR. E. NAILA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6086679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965</Words>
  <Application>Microsoft Office PowerPoint</Application>
  <PresentationFormat>Widescreen</PresentationFormat>
  <Paragraphs>157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TYPHOID AND PARATYPHOID FEVER</vt:lpstr>
      <vt:lpstr>OUTLINE</vt:lpstr>
      <vt:lpstr>INTRODUCTION</vt:lpstr>
      <vt:lpstr>SHORT HISTORY</vt:lpstr>
      <vt:lpstr>EPIDEMIOLOGY</vt:lpstr>
      <vt:lpstr>ETIOLOGY</vt:lpstr>
      <vt:lpstr>PATHOPHYSIOLOGY</vt:lpstr>
      <vt:lpstr>CLINICAL</vt:lpstr>
      <vt:lpstr>CLINICAL HISTORY</vt:lpstr>
      <vt:lpstr>PHYSICAL FINDINGS</vt:lpstr>
      <vt:lpstr>ENDEMIC AREA</vt:lpstr>
      <vt:lpstr>LAB DIAGNOSIS</vt:lpstr>
      <vt:lpstr>DIAGNOSIS: CULTURES</vt:lpstr>
      <vt:lpstr>COMPLICATIONS</vt:lpstr>
      <vt:lpstr>DIFFERENTIALS</vt:lpstr>
      <vt:lpstr>PROGNOSIS</vt:lpstr>
      <vt:lpstr>TREATMENT - RESISTANCE</vt:lpstr>
      <vt:lpstr>RELAPSE</vt:lpstr>
      <vt:lpstr>CARRIER STATE</vt:lpstr>
      <vt:lpstr>PREVENTION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TYPHOID AND PARATYPHOID FEVER</dc:title>
  <dc:creator>Effie Nailah</dc:creator>
  <cp:lastModifiedBy>Effie Nailah</cp:lastModifiedBy>
  <cp:revision>7</cp:revision>
  <dcterms:created xsi:type="dcterms:W3CDTF">2016-08-18T07:14:32Z</dcterms:created>
  <dcterms:modified xsi:type="dcterms:W3CDTF">2016-08-18T08:52:09Z</dcterms:modified>
</cp:coreProperties>
</file>