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10" r:id="rId3"/>
    <p:sldId id="257" r:id="rId4"/>
    <p:sldId id="303" r:id="rId5"/>
    <p:sldId id="309" r:id="rId6"/>
    <p:sldId id="302" r:id="rId7"/>
    <p:sldId id="272" r:id="rId8"/>
    <p:sldId id="319" r:id="rId9"/>
    <p:sldId id="320" r:id="rId10"/>
    <p:sldId id="311" r:id="rId11"/>
    <p:sldId id="295" r:id="rId12"/>
    <p:sldId id="273" r:id="rId13"/>
    <p:sldId id="318" r:id="rId14"/>
    <p:sldId id="323" r:id="rId15"/>
    <p:sldId id="329" r:id="rId16"/>
    <p:sldId id="324" r:id="rId17"/>
    <p:sldId id="325" r:id="rId18"/>
    <p:sldId id="326" r:id="rId19"/>
    <p:sldId id="327" r:id="rId20"/>
    <p:sldId id="328" r:id="rId21"/>
    <p:sldId id="322" r:id="rId22"/>
    <p:sldId id="279" r:id="rId23"/>
    <p:sldId id="280" r:id="rId24"/>
    <p:sldId id="293" r:id="rId25"/>
    <p:sldId id="281" r:id="rId26"/>
    <p:sldId id="282" r:id="rId27"/>
    <p:sldId id="283" r:id="rId28"/>
    <p:sldId id="284" r:id="rId29"/>
    <p:sldId id="312" r:id="rId30"/>
    <p:sldId id="313" r:id="rId31"/>
    <p:sldId id="331" r:id="rId32"/>
    <p:sldId id="330" r:id="rId33"/>
    <p:sldId id="314" r:id="rId34"/>
    <p:sldId id="315" r:id="rId35"/>
    <p:sldId id="316" r:id="rId36"/>
    <p:sldId id="317" r:id="rId37"/>
    <p:sldId id="286" r:id="rId38"/>
    <p:sldId id="287" r:id="rId39"/>
    <p:sldId id="288" r:id="rId40"/>
    <p:sldId id="289" r:id="rId41"/>
    <p:sldId id="290" r:id="rId42"/>
    <p:sldId id="291" r:id="rId43"/>
    <p:sldId id="298" r:id="rId44"/>
    <p:sldId id="299" r:id="rId45"/>
    <p:sldId id="300" r:id="rId46"/>
    <p:sldId id="301" r:id="rId47"/>
    <p:sldId id="332" r:id="rId48"/>
    <p:sldId id="321" r:id="rId49"/>
    <p:sldId id="297" r:id="rId50"/>
    <p:sldId id="264" r:id="rId51"/>
    <p:sldId id="265" r:id="rId52"/>
    <p:sldId id="260" r:id="rId53"/>
    <p:sldId id="261" r:id="rId54"/>
    <p:sldId id="262" r:id="rId55"/>
    <p:sldId id="304" r:id="rId56"/>
    <p:sldId id="305" r:id="rId57"/>
    <p:sldId id="306" r:id="rId58"/>
    <p:sldId id="307" r:id="rId59"/>
    <p:sldId id="308" r:id="rId60"/>
    <p:sldId id="266" r:id="rId61"/>
    <p:sldId id="333" r:id="rId6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00" autoAdjust="0"/>
    <p:restoredTop sz="94660"/>
  </p:normalViewPr>
  <p:slideViewPr>
    <p:cSldViewPr snapToGrid="0">
      <p:cViewPr varScale="1">
        <p:scale>
          <a:sx n="64" d="100"/>
          <a:sy n="64" d="100"/>
        </p:scale>
        <p:origin x="90" y="55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37F434BD-86B8-42F1-A367-D1B610955C08}" type="datetimeFigureOut">
              <a:rPr lang="en-US" smtClean="0"/>
              <a:t>2/19/2021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659FF67-BB3A-4FB1-9764-98A5A1B427EC}" type="slidenum">
              <a:rPr lang="en-US" smtClean="0"/>
              <a:t>‹#›</a:t>
            </a:fld>
            <a:endParaRPr lang="en-US"/>
          </a:p>
        </p:txBody>
      </p:sp>
    </p:spTree>
    <p:extLst>
      <p:ext uri="{BB962C8B-B14F-4D97-AF65-F5344CB8AC3E}">
        <p14:creationId xmlns:p14="http://schemas.microsoft.com/office/powerpoint/2010/main" val="12665214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7F434BD-86B8-42F1-A367-D1B610955C08}" type="datetimeFigureOut">
              <a:rPr lang="en-US" smtClean="0"/>
              <a:t>2/19/2021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659FF67-BB3A-4FB1-9764-98A5A1B427EC}" type="slidenum">
              <a:rPr lang="en-US" smtClean="0"/>
              <a:t>‹#›</a:t>
            </a:fld>
            <a:endParaRPr lang="en-US"/>
          </a:p>
        </p:txBody>
      </p:sp>
    </p:spTree>
    <p:extLst>
      <p:ext uri="{BB962C8B-B14F-4D97-AF65-F5344CB8AC3E}">
        <p14:creationId xmlns:p14="http://schemas.microsoft.com/office/powerpoint/2010/main" val="14012608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7F434BD-86B8-42F1-A367-D1B610955C08}" type="datetimeFigureOut">
              <a:rPr lang="en-US" smtClean="0"/>
              <a:t>2/19/2021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659FF67-BB3A-4FB1-9764-98A5A1B427EC}" type="slidenum">
              <a:rPr lang="en-US" smtClean="0"/>
              <a:t>‹#›</a:t>
            </a:fld>
            <a:endParaRPr lang="en-US"/>
          </a:p>
        </p:txBody>
      </p:sp>
    </p:spTree>
    <p:extLst>
      <p:ext uri="{BB962C8B-B14F-4D97-AF65-F5344CB8AC3E}">
        <p14:creationId xmlns:p14="http://schemas.microsoft.com/office/powerpoint/2010/main" val="36722833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37F434BD-86B8-42F1-A367-D1B610955C08}" type="datetimeFigureOut">
              <a:rPr lang="en-US" smtClean="0"/>
              <a:t>2/19/2021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659FF67-BB3A-4FB1-9764-98A5A1B427EC}" type="slidenum">
              <a:rPr lang="en-US" smtClean="0"/>
              <a:t>‹#›</a:t>
            </a:fld>
            <a:endParaRPr lang="en-US"/>
          </a:p>
        </p:txBody>
      </p:sp>
    </p:spTree>
    <p:extLst>
      <p:ext uri="{BB962C8B-B14F-4D97-AF65-F5344CB8AC3E}">
        <p14:creationId xmlns:p14="http://schemas.microsoft.com/office/powerpoint/2010/main" val="37864513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37F434BD-86B8-42F1-A367-D1B610955C08}" type="datetimeFigureOut">
              <a:rPr lang="en-US" smtClean="0"/>
              <a:t>2/19/2021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659FF67-BB3A-4FB1-9764-98A5A1B427EC}" type="slidenum">
              <a:rPr lang="en-US" smtClean="0"/>
              <a:t>‹#›</a:t>
            </a:fld>
            <a:endParaRPr lang="en-US"/>
          </a:p>
        </p:txBody>
      </p:sp>
    </p:spTree>
    <p:extLst>
      <p:ext uri="{BB962C8B-B14F-4D97-AF65-F5344CB8AC3E}">
        <p14:creationId xmlns:p14="http://schemas.microsoft.com/office/powerpoint/2010/main" val="37426070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37F434BD-86B8-42F1-A367-D1B610955C08}" type="datetimeFigureOut">
              <a:rPr lang="en-US" smtClean="0"/>
              <a:t>2/19/2021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659FF67-BB3A-4FB1-9764-98A5A1B427EC}" type="slidenum">
              <a:rPr lang="en-US" smtClean="0"/>
              <a:t>‹#›</a:t>
            </a:fld>
            <a:endParaRPr lang="en-US"/>
          </a:p>
        </p:txBody>
      </p:sp>
    </p:spTree>
    <p:extLst>
      <p:ext uri="{BB962C8B-B14F-4D97-AF65-F5344CB8AC3E}">
        <p14:creationId xmlns:p14="http://schemas.microsoft.com/office/powerpoint/2010/main" val="28988696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7F434BD-86B8-42F1-A367-D1B610955C08}" type="datetimeFigureOut">
              <a:rPr lang="en-US" smtClean="0"/>
              <a:t>2/19/2021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659FF67-BB3A-4FB1-9764-98A5A1B427EC}" type="slidenum">
              <a:rPr lang="en-US" smtClean="0"/>
              <a:t>‹#›</a:t>
            </a:fld>
            <a:endParaRPr lang="en-US"/>
          </a:p>
        </p:txBody>
      </p:sp>
    </p:spTree>
    <p:extLst>
      <p:ext uri="{BB962C8B-B14F-4D97-AF65-F5344CB8AC3E}">
        <p14:creationId xmlns:p14="http://schemas.microsoft.com/office/powerpoint/2010/main" val="19114543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7F434BD-86B8-42F1-A367-D1B610955C08}" type="datetimeFigureOut">
              <a:rPr lang="en-US" smtClean="0"/>
              <a:t>2/19/2021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659FF67-BB3A-4FB1-9764-98A5A1B427EC}" type="slidenum">
              <a:rPr lang="en-US" smtClean="0"/>
              <a:t>‹#›</a:t>
            </a:fld>
            <a:endParaRPr lang="en-US"/>
          </a:p>
        </p:txBody>
      </p:sp>
    </p:spTree>
    <p:extLst>
      <p:ext uri="{BB962C8B-B14F-4D97-AF65-F5344CB8AC3E}">
        <p14:creationId xmlns:p14="http://schemas.microsoft.com/office/powerpoint/2010/main" val="10563326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7F434BD-86B8-42F1-A367-D1B610955C08}" type="datetimeFigureOut">
              <a:rPr lang="en-US" smtClean="0"/>
              <a:t>2/19/2021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659FF67-BB3A-4FB1-9764-98A5A1B427EC}" type="slidenum">
              <a:rPr lang="en-US" smtClean="0"/>
              <a:t>‹#›</a:t>
            </a:fld>
            <a:endParaRPr lang="en-US"/>
          </a:p>
        </p:txBody>
      </p:sp>
    </p:spTree>
    <p:extLst>
      <p:ext uri="{BB962C8B-B14F-4D97-AF65-F5344CB8AC3E}">
        <p14:creationId xmlns:p14="http://schemas.microsoft.com/office/powerpoint/2010/main" val="33876997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7F434BD-86B8-42F1-A367-D1B610955C08}" type="datetimeFigureOut">
              <a:rPr lang="en-US" smtClean="0"/>
              <a:t>2/19/2021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659FF67-BB3A-4FB1-9764-98A5A1B427EC}" type="slidenum">
              <a:rPr lang="en-US" smtClean="0"/>
              <a:t>‹#›</a:t>
            </a:fld>
            <a:endParaRPr lang="en-US"/>
          </a:p>
        </p:txBody>
      </p:sp>
    </p:spTree>
    <p:extLst>
      <p:ext uri="{BB962C8B-B14F-4D97-AF65-F5344CB8AC3E}">
        <p14:creationId xmlns:p14="http://schemas.microsoft.com/office/powerpoint/2010/main" val="35830775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7F434BD-86B8-42F1-A367-D1B610955C08}" type="datetimeFigureOut">
              <a:rPr lang="en-US" smtClean="0"/>
              <a:t>2/19/2021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659FF67-BB3A-4FB1-9764-98A5A1B427EC}" type="slidenum">
              <a:rPr lang="en-US" smtClean="0"/>
              <a:t>‹#›</a:t>
            </a:fld>
            <a:endParaRPr lang="en-US"/>
          </a:p>
        </p:txBody>
      </p:sp>
    </p:spTree>
    <p:extLst>
      <p:ext uri="{BB962C8B-B14F-4D97-AF65-F5344CB8AC3E}">
        <p14:creationId xmlns:p14="http://schemas.microsoft.com/office/powerpoint/2010/main" val="6146369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7F434BD-86B8-42F1-A367-D1B610955C08}" type="datetimeFigureOut">
              <a:rPr lang="en-US" smtClean="0"/>
              <a:t>2/19/2021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659FF67-BB3A-4FB1-9764-98A5A1B427EC}" type="slidenum">
              <a:rPr lang="en-US" smtClean="0"/>
              <a:t>‹#›</a:t>
            </a:fld>
            <a:endParaRPr lang="en-US"/>
          </a:p>
        </p:txBody>
      </p:sp>
    </p:spTree>
    <p:extLst>
      <p:ext uri="{BB962C8B-B14F-4D97-AF65-F5344CB8AC3E}">
        <p14:creationId xmlns:p14="http://schemas.microsoft.com/office/powerpoint/2010/main" val="291212812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duotone>
              <a:schemeClr val="accent2">
                <a:shade val="45000"/>
                <a:satMod val="135000"/>
              </a:schemeClr>
              <a:prstClr val="white"/>
            </a:duotone>
          </a:blip>
          <a:stretch>
            <a:fillRect/>
          </a:stretch>
        </p:blipFill>
        <p:spPr>
          <a:xfrm>
            <a:off x="1961308" y="867508"/>
            <a:ext cx="8530846" cy="5284964"/>
          </a:xfrm>
          <a:prstGeom prst="rect">
            <a:avLst/>
          </a:prstGeom>
          <a:noFill/>
          <a:ln>
            <a:noFill/>
          </a:ln>
          <a:effectLst>
            <a:reflection endPos="9000" dir="5400000" sy="-100000" algn="bl" rotWithShape="0"/>
          </a:effectLst>
        </p:spPr>
      </p:pic>
      <p:sp>
        <p:nvSpPr>
          <p:cNvPr id="2" name="Title 1"/>
          <p:cNvSpPr>
            <a:spLocks noGrp="1"/>
          </p:cNvSpPr>
          <p:nvPr>
            <p:ph type="ctrTitle"/>
          </p:nvPr>
        </p:nvSpPr>
        <p:spPr/>
        <p:txBody>
          <a:bodyPr/>
          <a:lstStyle/>
          <a:p>
            <a:r>
              <a:rPr lang="en-US" dirty="0" smtClean="0"/>
              <a:t>Urinary Tract infection </a:t>
            </a:r>
            <a:endParaRPr lang="en-US" dirty="0"/>
          </a:p>
        </p:txBody>
      </p:sp>
      <p:sp>
        <p:nvSpPr>
          <p:cNvPr id="3" name="Subtitle 2"/>
          <p:cNvSpPr>
            <a:spLocks noGrp="1"/>
          </p:cNvSpPr>
          <p:nvPr>
            <p:ph type="subTitle" idx="1"/>
          </p:nvPr>
        </p:nvSpPr>
        <p:spPr/>
        <p:txBody>
          <a:bodyPr>
            <a:normAutofit/>
          </a:bodyPr>
          <a:lstStyle/>
          <a:p>
            <a:r>
              <a:rPr lang="en-US" dirty="0" smtClean="0"/>
              <a:t>Malcolm </a:t>
            </a:r>
            <a:r>
              <a:rPr lang="en-US" dirty="0" err="1" smtClean="0"/>
              <a:t>Correia</a:t>
            </a:r>
            <a:endParaRPr lang="en-US" dirty="0" smtClean="0"/>
          </a:p>
          <a:p>
            <a:endParaRPr lang="en-US" dirty="0"/>
          </a:p>
        </p:txBody>
      </p:sp>
    </p:spTree>
    <p:extLst>
      <p:ext uri="{BB962C8B-B14F-4D97-AF65-F5344CB8AC3E}">
        <p14:creationId xmlns:p14="http://schemas.microsoft.com/office/powerpoint/2010/main" val="126360674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w="15875">
            <a:solidFill>
              <a:srgbClr val="FF0000"/>
            </a:solidFill>
          </a:ln>
        </p:spPr>
        <p:txBody>
          <a:bodyPr/>
          <a:lstStyle/>
          <a:p>
            <a:r>
              <a:rPr lang="en-US" dirty="0" smtClean="0"/>
              <a:t>Disclosures</a:t>
            </a:r>
            <a:endParaRPr lang="en-US" dirty="0"/>
          </a:p>
        </p:txBody>
      </p:sp>
      <p:sp>
        <p:nvSpPr>
          <p:cNvPr id="3" name="Content Placeholder 2"/>
          <p:cNvSpPr>
            <a:spLocks noGrp="1"/>
          </p:cNvSpPr>
          <p:nvPr>
            <p:ph idx="1"/>
          </p:nvPr>
        </p:nvSpPr>
        <p:spPr/>
        <p:txBody>
          <a:bodyPr/>
          <a:lstStyle/>
          <a:p>
            <a:r>
              <a:rPr lang="en-US" dirty="0" smtClean="0"/>
              <a:t>None to make at this time </a:t>
            </a:r>
            <a:endParaRPr lang="en-US" dirty="0"/>
          </a:p>
        </p:txBody>
      </p:sp>
    </p:spTree>
    <p:extLst>
      <p:ext uri="{BB962C8B-B14F-4D97-AF65-F5344CB8AC3E}">
        <p14:creationId xmlns:p14="http://schemas.microsoft.com/office/powerpoint/2010/main" val="330711387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w="15875">
            <a:solidFill>
              <a:srgbClr val="FF0000"/>
            </a:solidFill>
          </a:ln>
        </p:spPr>
        <p:txBody>
          <a:bodyPr/>
          <a:lstStyle/>
          <a:p>
            <a:r>
              <a:rPr lang="en-US" dirty="0" smtClean="0"/>
              <a:t>Objectives</a:t>
            </a:r>
            <a:endParaRPr lang="en-US" dirty="0"/>
          </a:p>
        </p:txBody>
      </p:sp>
      <p:sp>
        <p:nvSpPr>
          <p:cNvPr id="3" name="Content Placeholder 2"/>
          <p:cNvSpPr>
            <a:spLocks noGrp="1"/>
          </p:cNvSpPr>
          <p:nvPr>
            <p:ph idx="1"/>
          </p:nvPr>
        </p:nvSpPr>
        <p:spPr/>
        <p:txBody>
          <a:bodyPr/>
          <a:lstStyle/>
          <a:p>
            <a:r>
              <a:rPr lang="en-US" dirty="0" smtClean="0"/>
              <a:t>Reorientation of where we are</a:t>
            </a:r>
          </a:p>
          <a:p>
            <a:r>
              <a:rPr lang="en-US" dirty="0" smtClean="0"/>
              <a:t>Some definitions</a:t>
            </a:r>
          </a:p>
          <a:p>
            <a:r>
              <a:rPr lang="en-US" dirty="0" smtClean="0"/>
              <a:t>Pathogenesis</a:t>
            </a:r>
          </a:p>
          <a:p>
            <a:r>
              <a:rPr lang="en-US" dirty="0" smtClean="0"/>
              <a:t>Diagnosis</a:t>
            </a:r>
          </a:p>
          <a:p>
            <a:r>
              <a:rPr lang="en-US" dirty="0" smtClean="0"/>
              <a:t>Workup </a:t>
            </a:r>
          </a:p>
          <a:p>
            <a:r>
              <a:rPr lang="en-US" dirty="0" smtClean="0"/>
              <a:t>Treatment </a:t>
            </a:r>
          </a:p>
          <a:p>
            <a:r>
              <a:rPr lang="en-US" dirty="0" smtClean="0"/>
              <a:t>Clinical Scenario</a:t>
            </a:r>
          </a:p>
          <a:p>
            <a:endParaRPr lang="en-US" dirty="0" smtClean="0"/>
          </a:p>
          <a:p>
            <a:endParaRPr lang="en-US" dirty="0" smtClean="0"/>
          </a:p>
          <a:p>
            <a:endParaRPr lang="en-US" dirty="0"/>
          </a:p>
        </p:txBody>
      </p:sp>
    </p:spTree>
    <p:extLst>
      <p:ext uri="{BB962C8B-B14F-4D97-AF65-F5344CB8AC3E}">
        <p14:creationId xmlns:p14="http://schemas.microsoft.com/office/powerpoint/2010/main" val="42819793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rgbClr val="FF0000"/>
            </a:solidFill>
          </a:ln>
        </p:spPr>
        <p:txBody>
          <a:bodyPr/>
          <a:lstStyle/>
          <a:p>
            <a:r>
              <a:rPr lang="en-US" dirty="0" smtClean="0"/>
              <a:t>A little orientation</a:t>
            </a:r>
            <a:endParaRPr lang="en-US" dirty="0"/>
          </a:p>
        </p:txBody>
      </p:sp>
      <p:pic>
        <p:nvPicPr>
          <p:cNvPr id="3074" name="Picture 2" descr="https://www.accessscience.com/media/EST/media/724000FG0010.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384396" y="1180853"/>
            <a:ext cx="7775518" cy="5372345"/>
          </a:xfrm>
          <a:prstGeom prst="rect">
            <a:avLst/>
          </a:prstGeom>
          <a:noFill/>
          <a:extLst>
            <a:ext uri="{909E8E84-426E-40DD-AFC4-6F175D3DCCD1}">
              <a14:hiddenFill xmlns:a14="http://schemas.microsoft.com/office/drawing/2010/main">
                <a:solidFill>
                  <a:srgbClr val="FFFFFF"/>
                </a:solidFill>
              </a14:hiddenFill>
            </a:ext>
          </a:extLst>
        </p:spPr>
      </p:pic>
      <p:cxnSp>
        <p:nvCxnSpPr>
          <p:cNvPr id="5" name="Straight Arrow Connector 4"/>
          <p:cNvCxnSpPr/>
          <p:nvPr/>
        </p:nvCxnSpPr>
        <p:spPr>
          <a:xfrm flipH="1">
            <a:off x="838200" y="4501662"/>
            <a:ext cx="10515600" cy="58615"/>
          </a:xfrm>
          <a:prstGeom prst="straightConnector1">
            <a:avLst/>
          </a:prstGeom>
          <a:ln w="38100">
            <a:tailEnd type="triangle"/>
          </a:ln>
        </p:spPr>
        <p:style>
          <a:lnRef idx="1">
            <a:schemeClr val="dk1"/>
          </a:lnRef>
          <a:fillRef idx="0">
            <a:schemeClr val="dk1"/>
          </a:fillRef>
          <a:effectRef idx="0">
            <a:schemeClr val="dk1"/>
          </a:effectRef>
          <a:fontRef idx="minor">
            <a:schemeClr val="tx1"/>
          </a:fontRef>
        </p:style>
      </p:cxnSp>
      <p:sp>
        <p:nvSpPr>
          <p:cNvPr id="8" name="TextBox 7"/>
          <p:cNvSpPr txBox="1"/>
          <p:nvPr/>
        </p:nvSpPr>
        <p:spPr>
          <a:xfrm>
            <a:off x="679938" y="3458308"/>
            <a:ext cx="824265" cy="369332"/>
          </a:xfrm>
          <a:prstGeom prst="rect">
            <a:avLst/>
          </a:prstGeom>
          <a:noFill/>
        </p:spPr>
        <p:txBody>
          <a:bodyPr wrap="none" rtlCol="0">
            <a:spAutoFit/>
          </a:bodyPr>
          <a:lstStyle/>
          <a:p>
            <a:r>
              <a:rPr lang="en-US" b="1" dirty="0" smtClean="0"/>
              <a:t>UPPER</a:t>
            </a:r>
            <a:endParaRPr lang="en-US" b="1" dirty="0"/>
          </a:p>
        </p:txBody>
      </p:sp>
      <p:sp>
        <p:nvSpPr>
          <p:cNvPr id="10" name="TextBox 9"/>
          <p:cNvSpPr txBox="1"/>
          <p:nvPr/>
        </p:nvSpPr>
        <p:spPr>
          <a:xfrm>
            <a:off x="679938" y="5410594"/>
            <a:ext cx="883127" cy="369332"/>
          </a:xfrm>
          <a:prstGeom prst="rect">
            <a:avLst/>
          </a:prstGeom>
          <a:noFill/>
        </p:spPr>
        <p:txBody>
          <a:bodyPr wrap="none" rtlCol="0">
            <a:spAutoFit/>
          </a:bodyPr>
          <a:lstStyle/>
          <a:p>
            <a:r>
              <a:rPr lang="en-US" b="1" dirty="0" smtClean="0"/>
              <a:t>LOWER</a:t>
            </a:r>
            <a:endParaRPr lang="en-US" b="1" dirty="0"/>
          </a:p>
        </p:txBody>
      </p:sp>
    </p:spTree>
    <p:extLst>
      <p:ext uri="{BB962C8B-B14F-4D97-AF65-F5344CB8AC3E}">
        <p14:creationId xmlns:p14="http://schemas.microsoft.com/office/powerpoint/2010/main" val="223081340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rgbClr val="FF0000"/>
            </a:solidFill>
          </a:ln>
        </p:spPr>
        <p:txBody>
          <a:bodyPr/>
          <a:lstStyle/>
          <a:p>
            <a:r>
              <a:rPr lang="en-US" dirty="0" smtClean="0"/>
              <a:t>Some orientation </a:t>
            </a:r>
            <a:endParaRPr lang="en-US" dirty="0"/>
          </a:p>
        </p:txBody>
      </p:sp>
      <p:sp>
        <p:nvSpPr>
          <p:cNvPr id="3" name="Content Placeholder 2"/>
          <p:cNvSpPr>
            <a:spLocks noGrp="1"/>
          </p:cNvSpPr>
          <p:nvPr>
            <p:ph idx="1"/>
          </p:nvPr>
        </p:nvSpPr>
        <p:spPr/>
        <p:txBody>
          <a:bodyPr/>
          <a:lstStyle/>
          <a:p>
            <a:r>
              <a:rPr lang="en-US" b="1" dirty="0"/>
              <a:t>Upper Urinary Tract Infection: </a:t>
            </a:r>
            <a:r>
              <a:rPr lang="en-US" dirty="0"/>
              <a:t>Upper urinary tract consists of kidneys and ureters. Generally, kidneys are infected in upper urinary tract infection</a:t>
            </a:r>
            <a:r>
              <a:rPr lang="en-US" dirty="0" smtClean="0"/>
              <a:t>.</a:t>
            </a:r>
          </a:p>
          <a:p>
            <a:endParaRPr lang="en-US" dirty="0"/>
          </a:p>
          <a:p>
            <a:r>
              <a:rPr lang="en-US" b="1" dirty="0"/>
              <a:t>Lower</a:t>
            </a:r>
            <a:r>
              <a:rPr lang="en-US" dirty="0"/>
              <a:t> </a:t>
            </a:r>
            <a:r>
              <a:rPr lang="en-US" b="1" dirty="0"/>
              <a:t>Urinary Tract Infection: </a:t>
            </a:r>
            <a:r>
              <a:rPr lang="en-US" dirty="0"/>
              <a:t>Lower urinary tract consists of the bladder and the urethra. Lower urinary tract infection refers to the infection of bladder and urethra.</a:t>
            </a:r>
          </a:p>
          <a:p>
            <a:endParaRPr lang="en-US" dirty="0"/>
          </a:p>
        </p:txBody>
      </p:sp>
      <p:pic>
        <p:nvPicPr>
          <p:cNvPr id="4" name="Picture 2" descr="https://www.accessscience.com/media/EST/media/724000FG0010.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071127" y="4465613"/>
            <a:ext cx="3462556" cy="2392387"/>
          </a:xfrm>
          <a:prstGeom prst="rect">
            <a:avLst/>
          </a:prstGeom>
          <a:noFill/>
          <a:extLst>
            <a:ext uri="{909E8E84-426E-40DD-AFC4-6F175D3DCCD1}">
              <a14:hiddenFill xmlns:a14="http://schemas.microsoft.com/office/drawing/2010/main">
                <a:solidFill>
                  <a:srgbClr val="FFFFFF"/>
                </a:solidFill>
              </a14:hiddenFill>
            </a:ext>
          </a:extLst>
        </p:spPr>
      </p:pic>
      <p:cxnSp>
        <p:nvCxnSpPr>
          <p:cNvPr id="5" name="Straight Arrow Connector 4"/>
          <p:cNvCxnSpPr/>
          <p:nvPr/>
        </p:nvCxnSpPr>
        <p:spPr>
          <a:xfrm flipV="1">
            <a:off x="8071127" y="5906127"/>
            <a:ext cx="3681162" cy="44968"/>
          </a:xfrm>
          <a:prstGeom prst="straightConnector1">
            <a:avLst/>
          </a:prstGeom>
          <a:ln w="38100">
            <a:tailEnd type="triangle"/>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21950314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rgbClr val="FF0000"/>
            </a:solidFill>
          </a:ln>
        </p:spPr>
        <p:txBody>
          <a:bodyPr/>
          <a:lstStyle/>
          <a:p>
            <a:r>
              <a:rPr lang="en-US" dirty="0" smtClean="0"/>
              <a:t>Some definitions</a:t>
            </a:r>
            <a:endParaRPr lang="en-US" dirty="0"/>
          </a:p>
        </p:txBody>
      </p:sp>
      <p:sp>
        <p:nvSpPr>
          <p:cNvPr id="3" name="Content Placeholder 2"/>
          <p:cNvSpPr>
            <a:spLocks noGrp="1"/>
          </p:cNvSpPr>
          <p:nvPr>
            <p:ph idx="1"/>
          </p:nvPr>
        </p:nvSpPr>
        <p:spPr/>
        <p:txBody>
          <a:bodyPr/>
          <a:lstStyle/>
          <a:p>
            <a:r>
              <a:rPr lang="en-US" b="1" dirty="0" smtClean="0"/>
              <a:t>Cystitis</a:t>
            </a:r>
            <a:r>
              <a:rPr lang="en-US" dirty="0" smtClean="0"/>
              <a:t> is inflammation usually due to infection of the bladder</a:t>
            </a:r>
          </a:p>
          <a:p>
            <a:endParaRPr lang="en-US" b="1" dirty="0" smtClean="0"/>
          </a:p>
          <a:p>
            <a:r>
              <a:rPr lang="en-US" b="1" dirty="0" smtClean="0"/>
              <a:t>Pyelonephritis</a:t>
            </a:r>
            <a:r>
              <a:rPr lang="en-US" dirty="0"/>
              <a:t> is inflammation </a:t>
            </a:r>
            <a:r>
              <a:rPr lang="en-US" dirty="0" smtClean="0"/>
              <a:t>of </a:t>
            </a:r>
            <a:r>
              <a:rPr lang="en-US" dirty="0"/>
              <a:t>the kidney, typically due to a bacterial infection. Symptoms most often include fever and flank tenderness. </a:t>
            </a:r>
            <a:endParaRPr lang="en-US" dirty="0" smtClean="0"/>
          </a:p>
          <a:p>
            <a:endParaRPr lang="en-US" b="1" dirty="0" smtClean="0"/>
          </a:p>
          <a:p>
            <a:r>
              <a:rPr lang="en-US" b="1" dirty="0" smtClean="0"/>
              <a:t>Urinary </a:t>
            </a:r>
            <a:r>
              <a:rPr lang="en-US" b="1" dirty="0"/>
              <a:t>tract infections</a:t>
            </a:r>
            <a:r>
              <a:rPr lang="en-US" dirty="0"/>
              <a:t> (</a:t>
            </a:r>
            <a:r>
              <a:rPr lang="en-US" dirty="0" smtClean="0"/>
              <a:t>UTIs) significant </a:t>
            </a:r>
            <a:r>
              <a:rPr lang="en-US" dirty="0" err="1" smtClean="0"/>
              <a:t>bacteuria</a:t>
            </a:r>
            <a:r>
              <a:rPr lang="en-US" dirty="0" smtClean="0"/>
              <a:t> including symptoms of </a:t>
            </a:r>
            <a:r>
              <a:rPr lang="en-US" dirty="0"/>
              <a:t>cystitis (infection of the bladder/lower urinary tract) and pyelonephritis (infection of the kidney/upper urinary tract)</a:t>
            </a:r>
            <a:endParaRPr lang="en-US" dirty="0"/>
          </a:p>
        </p:txBody>
      </p:sp>
    </p:spTree>
    <p:extLst>
      <p:ext uri="{BB962C8B-B14F-4D97-AF65-F5344CB8AC3E}">
        <p14:creationId xmlns:p14="http://schemas.microsoft.com/office/powerpoint/2010/main" val="21045539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rgbClr val="FF0000"/>
            </a:solidFill>
          </a:ln>
        </p:spPr>
        <p:txBody>
          <a:bodyPr/>
          <a:lstStyle/>
          <a:p>
            <a:r>
              <a:rPr lang="en-US" dirty="0" smtClean="0"/>
              <a:t>Some definitions</a:t>
            </a:r>
            <a:endParaRPr lang="en-US" dirty="0"/>
          </a:p>
        </p:txBody>
      </p:sp>
      <p:sp>
        <p:nvSpPr>
          <p:cNvPr id="3" name="Content Placeholder 2"/>
          <p:cNvSpPr>
            <a:spLocks noGrp="1"/>
          </p:cNvSpPr>
          <p:nvPr>
            <p:ph idx="1"/>
          </p:nvPr>
        </p:nvSpPr>
        <p:spPr/>
        <p:txBody>
          <a:bodyPr>
            <a:normAutofit/>
          </a:bodyPr>
          <a:lstStyle/>
          <a:p>
            <a:r>
              <a:rPr lang="en-US" b="1" dirty="0"/>
              <a:t>Lower UTI</a:t>
            </a:r>
            <a:r>
              <a:rPr lang="en-US" dirty="0"/>
              <a:t>: cystitis, urethritis, </a:t>
            </a:r>
            <a:r>
              <a:rPr lang="en-US" dirty="0" smtClean="0"/>
              <a:t>prostatitis, epididymitis, </a:t>
            </a:r>
            <a:r>
              <a:rPr lang="en-US" dirty="0" err="1" smtClean="0"/>
              <a:t>orchitis</a:t>
            </a:r>
            <a:r>
              <a:rPr lang="en-US" dirty="0" smtClean="0"/>
              <a:t> </a:t>
            </a:r>
          </a:p>
          <a:p>
            <a:endParaRPr lang="en-US" b="1" dirty="0" smtClean="0"/>
          </a:p>
          <a:p>
            <a:r>
              <a:rPr lang="en-US" b="1" dirty="0" smtClean="0"/>
              <a:t>Upper </a:t>
            </a:r>
            <a:r>
              <a:rPr lang="en-US" b="1" dirty="0"/>
              <a:t>UTI</a:t>
            </a:r>
            <a:r>
              <a:rPr lang="en-US" dirty="0"/>
              <a:t>: pyelonephritis, intra-renal abscess, perinephric abscess (usually late complications of pyelonephritis) </a:t>
            </a:r>
            <a:endParaRPr lang="en-US" dirty="0" smtClean="0"/>
          </a:p>
          <a:p>
            <a:endParaRPr lang="en-US" b="1" dirty="0" smtClean="0"/>
          </a:p>
          <a:p>
            <a:r>
              <a:rPr lang="en-US" b="1" dirty="0"/>
              <a:t>Asymptomatic bacteriuria</a:t>
            </a:r>
            <a:r>
              <a:rPr lang="en-US" dirty="0"/>
              <a:t> (ASB) refers to 2 consecutive urine cultures growing more than 100,000 colony-forming units (CFU)/mL of a bacterial species in a patient lacking symptoms of a </a:t>
            </a:r>
            <a:r>
              <a:rPr lang="en-US" dirty="0" smtClean="0"/>
              <a:t>UTI</a:t>
            </a:r>
          </a:p>
        </p:txBody>
      </p:sp>
    </p:spTree>
    <p:extLst>
      <p:ext uri="{BB962C8B-B14F-4D97-AF65-F5344CB8AC3E}">
        <p14:creationId xmlns:p14="http://schemas.microsoft.com/office/powerpoint/2010/main" val="296116677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20000"/>
          </a:bodyPr>
          <a:lstStyle/>
          <a:p>
            <a:endParaRPr lang="en-US" b="1" dirty="0"/>
          </a:p>
          <a:p>
            <a:r>
              <a:rPr lang="en-US" b="1" dirty="0"/>
              <a:t>Uncomplicated UTI</a:t>
            </a:r>
            <a:r>
              <a:rPr lang="en-US" dirty="0"/>
              <a:t> – is usually cystitis or pyelonephritis that occurs in premenopausal adult women with </a:t>
            </a:r>
            <a:r>
              <a:rPr lang="en-US" b="1" dirty="0"/>
              <a:t>no structural or functional abnormality of the urinary tract and who are not pregnant and have no significant comorbidity </a:t>
            </a:r>
            <a:r>
              <a:rPr lang="en-US" dirty="0"/>
              <a:t>that could lead to more serious outcomes. Simple cystitis of short (1-5 day) duration</a:t>
            </a:r>
          </a:p>
          <a:p>
            <a:endParaRPr lang="en-US" b="1" dirty="0"/>
          </a:p>
          <a:p>
            <a:r>
              <a:rPr lang="en-US" b="1" dirty="0"/>
              <a:t>Complicated UTI</a:t>
            </a:r>
            <a:r>
              <a:rPr lang="en-US" dirty="0"/>
              <a:t> – patient is a child or woman is pregnant </a:t>
            </a:r>
          </a:p>
          <a:p>
            <a:pPr marL="457200" lvl="1" indent="0">
              <a:buNone/>
            </a:pPr>
            <a:r>
              <a:rPr lang="en-US" dirty="0"/>
              <a:t>Infection in a urinary tract with functional or structural abnormalities (ex. indwelling catheters and renal calculi). </a:t>
            </a:r>
          </a:p>
          <a:p>
            <a:pPr marL="457200" lvl="1" indent="0">
              <a:buNone/>
            </a:pPr>
            <a:r>
              <a:rPr lang="en-US" dirty="0"/>
              <a:t>Recent instrumentation</a:t>
            </a:r>
          </a:p>
          <a:p>
            <a:pPr marL="457200" lvl="1" indent="0">
              <a:buNone/>
            </a:pPr>
            <a:r>
              <a:rPr lang="en-US" dirty="0"/>
              <a:t>Immunocompromised</a:t>
            </a:r>
          </a:p>
          <a:p>
            <a:pPr marL="457200" lvl="1" indent="0">
              <a:buNone/>
            </a:pPr>
            <a:r>
              <a:rPr lang="en-US" dirty="0"/>
              <a:t>Cystitis of long duration or hemorrhagic cystitis.</a:t>
            </a:r>
          </a:p>
          <a:p>
            <a:endParaRPr lang="en-US" dirty="0"/>
          </a:p>
        </p:txBody>
      </p:sp>
      <p:sp>
        <p:nvSpPr>
          <p:cNvPr id="4" name="Title 1"/>
          <p:cNvSpPr>
            <a:spLocks noGrp="1"/>
          </p:cNvSpPr>
          <p:nvPr>
            <p:ph type="title"/>
          </p:nvPr>
        </p:nvSpPr>
        <p:spPr>
          <a:ln>
            <a:solidFill>
              <a:srgbClr val="FF0000"/>
            </a:solidFill>
          </a:ln>
        </p:spPr>
        <p:txBody>
          <a:bodyPr/>
          <a:lstStyle/>
          <a:p>
            <a:r>
              <a:rPr lang="en-US" dirty="0" smtClean="0"/>
              <a:t>Some definitions</a:t>
            </a:r>
            <a:endParaRPr lang="en-US" dirty="0"/>
          </a:p>
        </p:txBody>
      </p:sp>
    </p:spTree>
    <p:extLst>
      <p:ext uri="{BB962C8B-B14F-4D97-AF65-F5344CB8AC3E}">
        <p14:creationId xmlns:p14="http://schemas.microsoft.com/office/powerpoint/2010/main" val="116972272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rgbClr val="FF0000"/>
            </a:solidFill>
          </a:ln>
        </p:spPr>
        <p:txBody>
          <a:bodyPr/>
          <a:lstStyle/>
          <a:p>
            <a:r>
              <a:rPr lang="en-US" dirty="0" smtClean="0"/>
              <a:t>What is a Urinary Tract infection in Women?</a:t>
            </a:r>
            <a:endParaRPr lang="en-US" dirty="0"/>
          </a:p>
        </p:txBody>
      </p:sp>
      <p:sp>
        <p:nvSpPr>
          <p:cNvPr id="3" name="Content Placeholder 2"/>
          <p:cNvSpPr>
            <a:spLocks noGrp="1"/>
          </p:cNvSpPr>
          <p:nvPr>
            <p:ph idx="1"/>
          </p:nvPr>
        </p:nvSpPr>
        <p:spPr/>
        <p:txBody>
          <a:bodyPr/>
          <a:lstStyle/>
          <a:p>
            <a:r>
              <a:rPr lang="en-US" dirty="0" smtClean="0"/>
              <a:t>Regardless of pregnancy state based </a:t>
            </a:r>
            <a:r>
              <a:rPr lang="en-US" dirty="0"/>
              <a:t>on culture results in clean-catch urine </a:t>
            </a:r>
            <a:r>
              <a:rPr lang="en-US" dirty="0" smtClean="0"/>
              <a:t>specimens</a:t>
            </a:r>
            <a:endParaRPr lang="en-US" dirty="0"/>
          </a:p>
          <a:p>
            <a:pPr lvl="1"/>
            <a:endParaRPr lang="en-US" dirty="0" smtClean="0"/>
          </a:p>
          <a:p>
            <a:pPr lvl="1"/>
            <a:r>
              <a:rPr lang="en-US" dirty="0" smtClean="0"/>
              <a:t>Cystitis</a:t>
            </a:r>
            <a:r>
              <a:rPr lang="en-US" dirty="0"/>
              <a:t>: More than 1000 colony-forming units (CFU)/mL</a:t>
            </a:r>
          </a:p>
          <a:p>
            <a:pPr lvl="1"/>
            <a:endParaRPr lang="en-US" dirty="0" smtClean="0"/>
          </a:p>
          <a:p>
            <a:pPr lvl="1"/>
            <a:r>
              <a:rPr lang="en-US" dirty="0" smtClean="0"/>
              <a:t>Pyelonephritis</a:t>
            </a:r>
            <a:r>
              <a:rPr lang="en-US" dirty="0"/>
              <a:t>: More than 10,000 CFU/mL</a:t>
            </a:r>
          </a:p>
          <a:p>
            <a:pPr lvl="1"/>
            <a:endParaRPr lang="en-US" dirty="0" smtClean="0"/>
          </a:p>
          <a:p>
            <a:pPr lvl="1"/>
            <a:r>
              <a:rPr lang="en-US" dirty="0" smtClean="0"/>
              <a:t>Asymptomatic </a:t>
            </a:r>
            <a:r>
              <a:rPr lang="en-US" dirty="0"/>
              <a:t>bacteriuria: In a female, more than 100,000 CFU/mL in an asymptomatic individual</a:t>
            </a:r>
          </a:p>
          <a:p>
            <a:pPr lvl="1"/>
            <a:endParaRPr lang="en-US" dirty="0" smtClean="0"/>
          </a:p>
          <a:p>
            <a:pPr lvl="1"/>
            <a:r>
              <a:rPr lang="en-US" dirty="0" smtClean="0"/>
              <a:t>Any </a:t>
            </a:r>
            <a:r>
              <a:rPr lang="en-US" dirty="0" err="1"/>
              <a:t>u</a:t>
            </a:r>
            <a:r>
              <a:rPr lang="en-US" dirty="0" err="1" smtClean="0"/>
              <a:t>ropathogen</a:t>
            </a:r>
            <a:r>
              <a:rPr lang="en-US" dirty="0" smtClean="0"/>
              <a:t> </a:t>
            </a:r>
            <a:r>
              <a:rPr lang="en-US" dirty="0"/>
              <a:t>grown in culture from a suprapubic </a:t>
            </a:r>
            <a:r>
              <a:rPr lang="en-US" dirty="0" smtClean="0"/>
              <a:t>aspirate</a:t>
            </a:r>
            <a:endParaRPr lang="en-US" dirty="0"/>
          </a:p>
          <a:p>
            <a:endParaRPr lang="en-US" dirty="0"/>
          </a:p>
        </p:txBody>
      </p:sp>
      <p:pic>
        <p:nvPicPr>
          <p:cNvPr id="5" name="Picture 4"/>
          <p:cNvPicPr>
            <a:picLocks noChangeAspect="1"/>
          </p:cNvPicPr>
          <p:nvPr/>
        </p:nvPicPr>
        <p:blipFill>
          <a:blip r:embed="rId2"/>
          <a:stretch>
            <a:fillRect/>
          </a:stretch>
        </p:blipFill>
        <p:spPr>
          <a:xfrm>
            <a:off x="8968662" y="2321991"/>
            <a:ext cx="3139436" cy="2324960"/>
          </a:xfrm>
          <a:prstGeom prst="rect">
            <a:avLst/>
          </a:prstGeom>
        </p:spPr>
      </p:pic>
    </p:spTree>
    <p:extLst>
      <p:ext uri="{BB962C8B-B14F-4D97-AF65-F5344CB8AC3E}">
        <p14:creationId xmlns:p14="http://schemas.microsoft.com/office/powerpoint/2010/main" val="186675979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rgbClr val="FF0000"/>
            </a:solidFill>
          </a:ln>
        </p:spPr>
        <p:txBody>
          <a:bodyPr/>
          <a:lstStyle/>
          <a:p>
            <a:r>
              <a:rPr lang="en-US" dirty="0" smtClean="0"/>
              <a:t>Introduction</a:t>
            </a:r>
            <a:endParaRPr lang="en-US" dirty="0"/>
          </a:p>
        </p:txBody>
      </p:sp>
      <p:sp>
        <p:nvSpPr>
          <p:cNvPr id="3" name="Content Placeholder 2"/>
          <p:cNvSpPr>
            <a:spLocks noGrp="1"/>
          </p:cNvSpPr>
          <p:nvPr>
            <p:ph idx="1"/>
          </p:nvPr>
        </p:nvSpPr>
        <p:spPr/>
        <p:txBody>
          <a:bodyPr/>
          <a:lstStyle/>
          <a:p>
            <a:r>
              <a:rPr lang="en-US" dirty="0" smtClean="0"/>
              <a:t>Incidence of UTI – infection of bladder</a:t>
            </a:r>
          </a:p>
          <a:p>
            <a:endParaRPr lang="en-US" dirty="0" smtClean="0"/>
          </a:p>
          <a:p>
            <a:r>
              <a:rPr lang="en-US" dirty="0" smtClean="0"/>
              <a:t>50</a:t>
            </a:r>
            <a:r>
              <a:rPr lang="en-US" dirty="0" smtClean="0"/>
              <a:t>%  of women will experience UTI in their lifetime predominantly cystitis in normal urinary </a:t>
            </a:r>
            <a:r>
              <a:rPr lang="en-US" dirty="0" smtClean="0"/>
              <a:t>tract</a:t>
            </a:r>
          </a:p>
          <a:p>
            <a:endParaRPr lang="en-US" dirty="0" smtClean="0"/>
          </a:p>
          <a:p>
            <a:r>
              <a:rPr lang="en-US" dirty="0" smtClean="0"/>
              <a:t>Women </a:t>
            </a:r>
            <a:r>
              <a:rPr lang="en-US" dirty="0"/>
              <a:t>are at greater risk of developing a UTI than are men. Among adults aged 20 to 50 years, UTIs are about 50- fold more common in women.</a:t>
            </a:r>
            <a:endParaRPr lang="en-US" dirty="0"/>
          </a:p>
        </p:txBody>
      </p:sp>
    </p:spTree>
    <p:extLst>
      <p:ext uri="{BB962C8B-B14F-4D97-AF65-F5344CB8AC3E}">
        <p14:creationId xmlns:p14="http://schemas.microsoft.com/office/powerpoint/2010/main" val="200325418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80115"/>
            <a:ext cx="10515600" cy="1058941"/>
          </a:xfrm>
          <a:ln>
            <a:solidFill>
              <a:srgbClr val="FF0000"/>
            </a:solidFill>
          </a:ln>
        </p:spPr>
        <p:txBody>
          <a:bodyPr/>
          <a:lstStyle/>
          <a:p>
            <a:r>
              <a:rPr lang="en-US" dirty="0" smtClean="0"/>
              <a:t>Complications of </a:t>
            </a:r>
            <a:r>
              <a:rPr lang="en-US" dirty="0" err="1" smtClean="0"/>
              <a:t>UTi</a:t>
            </a:r>
            <a:endParaRPr lang="en-US" dirty="0"/>
          </a:p>
        </p:txBody>
      </p:sp>
      <p:sp>
        <p:nvSpPr>
          <p:cNvPr id="3" name="Content Placeholder 2"/>
          <p:cNvSpPr>
            <a:spLocks noGrp="1"/>
          </p:cNvSpPr>
          <p:nvPr>
            <p:ph idx="1"/>
          </p:nvPr>
        </p:nvSpPr>
        <p:spPr>
          <a:xfrm>
            <a:off x="838200" y="1888761"/>
            <a:ext cx="10515600" cy="4736890"/>
          </a:xfrm>
        </p:spPr>
        <p:txBody>
          <a:bodyPr>
            <a:normAutofit fontScale="85000" lnSpcReduction="20000"/>
          </a:bodyPr>
          <a:lstStyle/>
          <a:p>
            <a:r>
              <a:rPr lang="en-US" b="1" dirty="0"/>
              <a:t>Recurrent infections</a:t>
            </a:r>
            <a:r>
              <a:rPr lang="en-US" dirty="0"/>
              <a:t>, especially in women who experience two or </a:t>
            </a:r>
            <a:r>
              <a:rPr lang="en-US" dirty="0" smtClean="0"/>
              <a:t>more UTIs </a:t>
            </a:r>
            <a:r>
              <a:rPr lang="en-US" dirty="0"/>
              <a:t>in a six-month period or four or more within a year.</a:t>
            </a:r>
          </a:p>
          <a:p>
            <a:endParaRPr lang="en-US" b="1" dirty="0" smtClean="0"/>
          </a:p>
          <a:p>
            <a:r>
              <a:rPr lang="en-US" b="1" dirty="0" smtClean="0"/>
              <a:t>Permanent </a:t>
            </a:r>
            <a:r>
              <a:rPr lang="en-US" b="1" dirty="0"/>
              <a:t>kidney damage </a:t>
            </a:r>
            <a:r>
              <a:rPr lang="en-US" dirty="0"/>
              <a:t>from an acute or chronic kidney </a:t>
            </a:r>
            <a:r>
              <a:rPr lang="en-US" dirty="0" smtClean="0"/>
              <a:t>infection (pyelonephritis</a:t>
            </a:r>
            <a:r>
              <a:rPr lang="en-US" dirty="0"/>
              <a:t>) due to an untreated UTI.</a:t>
            </a:r>
          </a:p>
          <a:p>
            <a:endParaRPr lang="en-US" b="1" dirty="0" smtClean="0"/>
          </a:p>
          <a:p>
            <a:r>
              <a:rPr lang="en-US" b="1" dirty="0" smtClean="0"/>
              <a:t>Increased </a:t>
            </a:r>
            <a:r>
              <a:rPr lang="en-US" b="1" dirty="0"/>
              <a:t>risk </a:t>
            </a:r>
            <a:r>
              <a:rPr lang="en-US" dirty="0"/>
              <a:t>in pregnant women of delivering low birth weight </a:t>
            </a:r>
            <a:r>
              <a:rPr lang="en-US" dirty="0" smtClean="0"/>
              <a:t>or premature </a:t>
            </a:r>
            <a:r>
              <a:rPr lang="en-US" dirty="0"/>
              <a:t>infants.</a:t>
            </a:r>
          </a:p>
          <a:p>
            <a:endParaRPr lang="en-US" b="1" dirty="0" smtClean="0"/>
          </a:p>
          <a:p>
            <a:r>
              <a:rPr lang="en-US" b="1" dirty="0" smtClean="0"/>
              <a:t>Urethral </a:t>
            </a:r>
            <a:r>
              <a:rPr lang="en-US" b="1" dirty="0"/>
              <a:t>narrowing </a:t>
            </a:r>
            <a:r>
              <a:rPr lang="en-US" dirty="0"/>
              <a:t>(stricture) in men from recurrent urethritis, </a:t>
            </a:r>
            <a:r>
              <a:rPr lang="en-US" dirty="0" smtClean="0"/>
              <a:t>previously seen </a:t>
            </a:r>
            <a:r>
              <a:rPr lang="en-US" dirty="0"/>
              <a:t>with gonococcal urethritis.</a:t>
            </a:r>
          </a:p>
          <a:p>
            <a:endParaRPr lang="en-US" b="1" dirty="0" smtClean="0"/>
          </a:p>
          <a:p>
            <a:r>
              <a:rPr lang="en-US" b="1" dirty="0" smtClean="0"/>
              <a:t>Sepsis</a:t>
            </a:r>
            <a:r>
              <a:rPr lang="en-US" dirty="0"/>
              <a:t>, a potentially life-threatening complication of an </a:t>
            </a:r>
            <a:r>
              <a:rPr lang="en-US" dirty="0" smtClean="0"/>
              <a:t>infection, especially </a:t>
            </a:r>
            <a:r>
              <a:rPr lang="en-US" dirty="0"/>
              <a:t>if the infection works its way up your urinary tract to </a:t>
            </a:r>
            <a:r>
              <a:rPr lang="en-US" dirty="0" smtClean="0"/>
              <a:t>your kidneys</a:t>
            </a:r>
            <a:r>
              <a:rPr lang="en-US" dirty="0"/>
              <a:t>.</a:t>
            </a:r>
            <a:endParaRPr lang="en-US" dirty="0"/>
          </a:p>
        </p:txBody>
      </p:sp>
    </p:spTree>
    <p:extLst>
      <p:ext uri="{BB962C8B-B14F-4D97-AF65-F5344CB8AC3E}">
        <p14:creationId xmlns:p14="http://schemas.microsoft.com/office/powerpoint/2010/main" val="365472923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rgbClr val="FF0000"/>
            </a:solidFill>
          </a:ln>
        </p:spPr>
        <p:txBody>
          <a:bodyPr/>
          <a:lstStyle/>
          <a:p>
            <a:r>
              <a:rPr lang="en-US" dirty="0" smtClean="0"/>
              <a:t>UTI: Clinical symptoms and presentation</a:t>
            </a:r>
            <a:endParaRPr lang="en-US" dirty="0"/>
          </a:p>
        </p:txBody>
      </p:sp>
      <p:sp>
        <p:nvSpPr>
          <p:cNvPr id="3" name="Content Placeholder 2"/>
          <p:cNvSpPr>
            <a:spLocks noGrp="1"/>
          </p:cNvSpPr>
          <p:nvPr>
            <p:ph idx="1"/>
          </p:nvPr>
        </p:nvSpPr>
        <p:spPr>
          <a:xfrm>
            <a:off x="838200" y="2383436"/>
            <a:ext cx="10515600" cy="4047345"/>
          </a:xfrm>
        </p:spPr>
        <p:txBody>
          <a:bodyPr>
            <a:normAutofit/>
          </a:bodyPr>
          <a:lstStyle/>
          <a:p>
            <a:r>
              <a:rPr lang="en-US" b="1" dirty="0"/>
              <a:t>Cystitis in the adult</a:t>
            </a:r>
            <a:r>
              <a:rPr lang="en-US" dirty="0"/>
              <a:t>: – Dysuria, urinary urgency and frequency, bladder fullness/discomfort – Hemorrhagic cystitis (bloody urine) reported in as many as 10% of cases of UTI in otherwise healthy women </a:t>
            </a:r>
            <a:endParaRPr lang="en-US" dirty="0" smtClean="0"/>
          </a:p>
          <a:p>
            <a:endParaRPr lang="en-US" dirty="0" smtClean="0"/>
          </a:p>
          <a:p>
            <a:r>
              <a:rPr lang="en-US" b="1" dirty="0" smtClean="0"/>
              <a:t>Pyelonephritis </a:t>
            </a:r>
            <a:r>
              <a:rPr lang="en-US" b="1" dirty="0"/>
              <a:t>(upper UTI) in the adult:</a:t>
            </a:r>
            <a:r>
              <a:rPr lang="en-US" dirty="0"/>
              <a:t> – Fever, sweating – Nausea, vomiting, flank pain, dysuria – Signs and symptoms of dehydration, hypotension </a:t>
            </a:r>
            <a:endParaRPr lang="en-US" dirty="0" smtClean="0"/>
          </a:p>
        </p:txBody>
      </p:sp>
    </p:spTree>
    <p:extLst>
      <p:ext uri="{BB962C8B-B14F-4D97-AF65-F5344CB8AC3E}">
        <p14:creationId xmlns:p14="http://schemas.microsoft.com/office/powerpoint/2010/main" val="185155238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dirty="0"/>
              <a:t>A history of vaginal discharge suggests that vaginitis, cervicitis, or pelvic inflammatory disease is responsible for symptoms of dysuria (pelvic examination) – Important additional information includes a history of prior sexually transmitted disease (STD) and multiple current sexual partners. </a:t>
            </a:r>
          </a:p>
          <a:p>
            <a:endParaRPr lang="en-US" b="1" dirty="0"/>
          </a:p>
          <a:p>
            <a:r>
              <a:rPr lang="en-US" b="1" dirty="0"/>
              <a:t>UTI in children:</a:t>
            </a:r>
            <a:r>
              <a:rPr lang="en-US" dirty="0"/>
              <a:t> – &lt; 2 years - enuresis, fever, poor weight gain – &gt; 3 years - dysuria, lower abdominal pain</a:t>
            </a:r>
          </a:p>
          <a:p>
            <a:endParaRPr lang="en-US" dirty="0"/>
          </a:p>
        </p:txBody>
      </p:sp>
      <p:sp>
        <p:nvSpPr>
          <p:cNvPr id="4" name="Title 1"/>
          <p:cNvSpPr>
            <a:spLocks noGrp="1"/>
          </p:cNvSpPr>
          <p:nvPr>
            <p:ph type="title"/>
          </p:nvPr>
        </p:nvSpPr>
        <p:spPr>
          <a:xfrm>
            <a:off x="838200" y="365125"/>
            <a:ext cx="10515600" cy="1325563"/>
          </a:xfrm>
          <a:ln>
            <a:solidFill>
              <a:srgbClr val="FF0000"/>
            </a:solidFill>
          </a:ln>
        </p:spPr>
        <p:txBody>
          <a:bodyPr/>
          <a:lstStyle/>
          <a:p>
            <a:r>
              <a:rPr lang="en-US" dirty="0" smtClean="0"/>
              <a:t>UTI: Clinical symptoms and presentation</a:t>
            </a:r>
            <a:endParaRPr lang="en-US" dirty="0"/>
          </a:p>
        </p:txBody>
      </p:sp>
      <p:pic>
        <p:nvPicPr>
          <p:cNvPr id="5" name="Picture 4"/>
          <p:cNvPicPr>
            <a:picLocks noChangeAspect="1"/>
          </p:cNvPicPr>
          <p:nvPr/>
        </p:nvPicPr>
        <p:blipFill>
          <a:blip r:embed="rId2"/>
          <a:stretch>
            <a:fillRect/>
          </a:stretch>
        </p:blipFill>
        <p:spPr>
          <a:xfrm>
            <a:off x="9336550" y="4815951"/>
            <a:ext cx="2415738" cy="1918380"/>
          </a:xfrm>
          <a:prstGeom prst="rect">
            <a:avLst/>
          </a:prstGeom>
        </p:spPr>
      </p:pic>
    </p:spTree>
    <p:extLst>
      <p:ext uri="{BB962C8B-B14F-4D97-AF65-F5344CB8AC3E}">
        <p14:creationId xmlns:p14="http://schemas.microsoft.com/office/powerpoint/2010/main" val="373893413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rgbClr val="FF0000"/>
            </a:solidFill>
          </a:ln>
        </p:spPr>
        <p:txBody>
          <a:bodyPr/>
          <a:lstStyle/>
          <a:p>
            <a:r>
              <a:rPr lang="en-US" dirty="0" smtClean="0"/>
              <a:t>Symptoms</a:t>
            </a:r>
            <a:endParaRPr lang="en-US" dirty="0"/>
          </a:p>
        </p:txBody>
      </p:sp>
      <p:sp>
        <p:nvSpPr>
          <p:cNvPr id="3" name="Content Placeholder 2"/>
          <p:cNvSpPr>
            <a:spLocks noGrp="1"/>
          </p:cNvSpPr>
          <p:nvPr>
            <p:ph idx="1"/>
          </p:nvPr>
        </p:nvSpPr>
        <p:spPr>
          <a:xfrm>
            <a:off x="838200" y="1825625"/>
            <a:ext cx="10884108" cy="4351338"/>
          </a:xfrm>
        </p:spPr>
        <p:txBody>
          <a:bodyPr/>
          <a:lstStyle/>
          <a:p>
            <a:r>
              <a:rPr lang="en-US" dirty="0" smtClean="0"/>
              <a:t>Classic adult presentation</a:t>
            </a:r>
          </a:p>
          <a:p>
            <a:pPr lvl="1"/>
            <a:r>
              <a:rPr lang="en-US" dirty="0" smtClean="0"/>
              <a:t>Dysuria</a:t>
            </a:r>
          </a:p>
          <a:p>
            <a:pPr lvl="1"/>
            <a:r>
              <a:rPr lang="en-US" dirty="0" smtClean="0"/>
              <a:t>Urinary urgency</a:t>
            </a:r>
          </a:p>
          <a:p>
            <a:pPr lvl="1"/>
            <a:r>
              <a:rPr lang="en-US" dirty="0" smtClean="0"/>
              <a:t>Frequency</a:t>
            </a:r>
          </a:p>
          <a:p>
            <a:pPr lvl="1"/>
            <a:r>
              <a:rPr lang="en-US" dirty="0" smtClean="0"/>
              <a:t>Sensation of bladder fullness and lower abdominal discomfort incomplete void</a:t>
            </a:r>
          </a:p>
          <a:p>
            <a:pPr lvl="1"/>
            <a:r>
              <a:rPr lang="en-US" dirty="0" smtClean="0"/>
              <a:t>Costovertebral tenderness – due to referred pathways </a:t>
            </a:r>
          </a:p>
          <a:p>
            <a:pPr lvl="1"/>
            <a:r>
              <a:rPr lang="en-US" dirty="0" smtClean="0"/>
              <a:t>Blood in urine in 10% - </a:t>
            </a:r>
            <a:r>
              <a:rPr lang="en-US" dirty="0" err="1" smtClean="0"/>
              <a:t>haemorrhagic</a:t>
            </a:r>
            <a:r>
              <a:rPr lang="en-US" dirty="0" smtClean="0"/>
              <a:t> cystitis</a:t>
            </a:r>
          </a:p>
          <a:p>
            <a:pPr lvl="1"/>
            <a:r>
              <a:rPr lang="en-US" dirty="0" smtClean="0"/>
              <a:t>Fever chills – pyelonephritis (Upper UTI) </a:t>
            </a:r>
          </a:p>
          <a:p>
            <a:endParaRPr lang="en-US" dirty="0"/>
          </a:p>
        </p:txBody>
      </p:sp>
    </p:spTree>
    <p:extLst>
      <p:ext uri="{BB962C8B-B14F-4D97-AF65-F5344CB8AC3E}">
        <p14:creationId xmlns:p14="http://schemas.microsoft.com/office/powerpoint/2010/main" val="87322345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rgbClr val="FF0000"/>
            </a:solidFill>
          </a:ln>
        </p:spPr>
        <p:txBody>
          <a:bodyPr/>
          <a:lstStyle/>
          <a:p>
            <a:r>
              <a:rPr lang="en-US" dirty="0" smtClean="0"/>
              <a:t>Symptoms to watch for </a:t>
            </a:r>
            <a:endParaRPr lang="en-US" dirty="0"/>
          </a:p>
        </p:txBody>
      </p:sp>
      <p:sp>
        <p:nvSpPr>
          <p:cNvPr id="3" name="Content Placeholder 2"/>
          <p:cNvSpPr>
            <a:spLocks noGrp="1"/>
          </p:cNvSpPr>
          <p:nvPr>
            <p:ph idx="1"/>
          </p:nvPr>
        </p:nvSpPr>
        <p:spPr/>
        <p:txBody>
          <a:bodyPr/>
          <a:lstStyle/>
          <a:p>
            <a:endParaRPr lang="en-US"/>
          </a:p>
        </p:txBody>
      </p:sp>
      <p:pic>
        <p:nvPicPr>
          <p:cNvPr id="4" name="Picture 3"/>
          <p:cNvPicPr>
            <a:picLocks noChangeAspect="1"/>
          </p:cNvPicPr>
          <p:nvPr/>
        </p:nvPicPr>
        <p:blipFill>
          <a:blip r:embed="rId2"/>
          <a:stretch>
            <a:fillRect/>
          </a:stretch>
        </p:blipFill>
        <p:spPr>
          <a:xfrm>
            <a:off x="1623388" y="1825625"/>
            <a:ext cx="8945223" cy="4344006"/>
          </a:xfrm>
          <a:prstGeom prst="rect">
            <a:avLst/>
          </a:prstGeom>
        </p:spPr>
      </p:pic>
    </p:spTree>
    <p:extLst>
      <p:ext uri="{BB962C8B-B14F-4D97-AF65-F5344CB8AC3E}">
        <p14:creationId xmlns:p14="http://schemas.microsoft.com/office/powerpoint/2010/main" val="229431807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rgbClr val="FF0000"/>
            </a:solidFill>
          </a:ln>
        </p:spPr>
        <p:txBody>
          <a:bodyPr/>
          <a:lstStyle/>
          <a:p>
            <a:r>
              <a:rPr lang="en-US" dirty="0" smtClean="0"/>
              <a:t>Physical examination</a:t>
            </a:r>
            <a:endParaRPr lang="en-US" dirty="0"/>
          </a:p>
        </p:txBody>
      </p:sp>
      <p:sp>
        <p:nvSpPr>
          <p:cNvPr id="3" name="Content Placeholder 2"/>
          <p:cNvSpPr>
            <a:spLocks noGrp="1"/>
          </p:cNvSpPr>
          <p:nvPr>
            <p:ph idx="1"/>
          </p:nvPr>
        </p:nvSpPr>
        <p:spPr/>
        <p:txBody>
          <a:bodyPr>
            <a:normAutofit/>
          </a:bodyPr>
          <a:lstStyle/>
          <a:p>
            <a:r>
              <a:rPr lang="en-US" dirty="0" smtClean="0"/>
              <a:t>Uncomfortable </a:t>
            </a:r>
          </a:p>
          <a:p>
            <a:r>
              <a:rPr lang="en-US" dirty="0" smtClean="0"/>
              <a:t>If febrile, chills, nausea, vomiting – Upper UTI</a:t>
            </a:r>
          </a:p>
          <a:p>
            <a:r>
              <a:rPr lang="en-US" dirty="0" smtClean="0"/>
              <a:t>Immunosuppressed may not show these symptoms</a:t>
            </a:r>
          </a:p>
          <a:p>
            <a:r>
              <a:rPr lang="en-US" dirty="0" smtClean="0"/>
              <a:t>If </a:t>
            </a:r>
            <a:r>
              <a:rPr lang="en-US" dirty="0" err="1" smtClean="0"/>
              <a:t>tachycardic</a:t>
            </a:r>
            <a:r>
              <a:rPr lang="en-US" dirty="0" smtClean="0"/>
              <a:t>, Dehydration – dry mucous membranes, clammy </a:t>
            </a:r>
            <a:r>
              <a:rPr lang="en-US" dirty="0" err="1" smtClean="0"/>
              <a:t>extremeties</a:t>
            </a:r>
            <a:r>
              <a:rPr lang="en-US" dirty="0" smtClean="0"/>
              <a:t>- think gram-</a:t>
            </a:r>
            <a:r>
              <a:rPr lang="en-US" dirty="0" err="1" smtClean="0"/>
              <a:t>ve</a:t>
            </a:r>
            <a:r>
              <a:rPr lang="en-US" dirty="0"/>
              <a:t> </a:t>
            </a:r>
            <a:r>
              <a:rPr lang="en-US" dirty="0" smtClean="0"/>
              <a:t>bacteremia </a:t>
            </a:r>
          </a:p>
          <a:p>
            <a:r>
              <a:rPr lang="en-US" dirty="0" smtClean="0"/>
              <a:t>Suprapubic tenderness – lower UTI</a:t>
            </a:r>
          </a:p>
          <a:p>
            <a:r>
              <a:rPr lang="en-US" dirty="0" smtClean="0"/>
              <a:t>Renal angle tenderness – upper UTI</a:t>
            </a:r>
          </a:p>
          <a:p>
            <a:r>
              <a:rPr lang="en-US" dirty="0" smtClean="0"/>
              <a:t>Pelvic exam for cervicitis, vaginitis, </a:t>
            </a:r>
          </a:p>
          <a:p>
            <a:pPr lvl="1"/>
            <a:r>
              <a:rPr lang="en-US" dirty="0" smtClean="0"/>
              <a:t>cervical motion tenderness- PID</a:t>
            </a:r>
            <a:endParaRPr lang="en-US" dirty="0"/>
          </a:p>
        </p:txBody>
      </p:sp>
    </p:spTree>
    <p:extLst>
      <p:ext uri="{BB962C8B-B14F-4D97-AF65-F5344CB8AC3E}">
        <p14:creationId xmlns:p14="http://schemas.microsoft.com/office/powerpoint/2010/main" val="287651919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rgbClr val="FF0000"/>
            </a:solidFill>
          </a:ln>
        </p:spPr>
        <p:txBody>
          <a:bodyPr/>
          <a:lstStyle/>
          <a:p>
            <a:r>
              <a:rPr lang="en-US" dirty="0" smtClean="0"/>
              <a:t>Assessment of Spinal cord Injury patients </a:t>
            </a:r>
            <a:endParaRPr lang="en-US" dirty="0"/>
          </a:p>
        </p:txBody>
      </p:sp>
      <p:sp>
        <p:nvSpPr>
          <p:cNvPr id="3" name="Content Placeholder 2"/>
          <p:cNvSpPr>
            <a:spLocks noGrp="1"/>
          </p:cNvSpPr>
          <p:nvPr>
            <p:ph idx="1"/>
          </p:nvPr>
        </p:nvSpPr>
        <p:spPr/>
        <p:txBody>
          <a:bodyPr/>
          <a:lstStyle/>
          <a:p>
            <a:r>
              <a:rPr lang="en-US" dirty="0" smtClean="0"/>
              <a:t>Depending on lesion and continence</a:t>
            </a:r>
          </a:p>
          <a:p>
            <a:r>
              <a:rPr lang="en-US" dirty="0" smtClean="0"/>
              <a:t>If incontinent with no sensation then look out for </a:t>
            </a:r>
          </a:p>
          <a:p>
            <a:pPr lvl="1"/>
            <a:r>
              <a:rPr lang="en-US" dirty="0" smtClean="0"/>
              <a:t>fever, </a:t>
            </a:r>
          </a:p>
          <a:p>
            <a:pPr lvl="1"/>
            <a:r>
              <a:rPr lang="en-US" dirty="0" smtClean="0"/>
              <a:t>fatigue, </a:t>
            </a:r>
          </a:p>
          <a:p>
            <a:pPr lvl="1"/>
            <a:r>
              <a:rPr lang="en-US" dirty="0" smtClean="0"/>
              <a:t>chills, </a:t>
            </a:r>
          </a:p>
          <a:p>
            <a:pPr lvl="1"/>
            <a:r>
              <a:rPr lang="en-US" dirty="0" smtClean="0"/>
              <a:t>Malodourous cloudy urine,</a:t>
            </a:r>
          </a:p>
          <a:p>
            <a:pPr lvl="1"/>
            <a:r>
              <a:rPr lang="en-US" dirty="0" smtClean="0"/>
              <a:t>Autonomic instability due to </a:t>
            </a:r>
            <a:r>
              <a:rPr lang="en-US" dirty="0" err="1" smtClean="0"/>
              <a:t>overdistended</a:t>
            </a:r>
            <a:r>
              <a:rPr lang="en-US" dirty="0" smtClean="0"/>
              <a:t> bladder causing sympathetic response of vasoconstriction and reflex bradycardia </a:t>
            </a:r>
          </a:p>
          <a:p>
            <a:endParaRPr lang="en-US" dirty="0"/>
          </a:p>
        </p:txBody>
      </p:sp>
    </p:spTree>
    <p:extLst>
      <p:ext uri="{BB962C8B-B14F-4D97-AF65-F5344CB8AC3E}">
        <p14:creationId xmlns:p14="http://schemas.microsoft.com/office/powerpoint/2010/main" val="266672343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rgbClr val="FF0000"/>
            </a:solidFill>
          </a:ln>
        </p:spPr>
        <p:txBody>
          <a:bodyPr/>
          <a:lstStyle/>
          <a:p>
            <a:r>
              <a:rPr lang="en-US" dirty="0" smtClean="0"/>
              <a:t>Assessment in catheter related infection</a:t>
            </a:r>
            <a:endParaRPr lang="en-US" dirty="0"/>
          </a:p>
        </p:txBody>
      </p:sp>
      <p:sp>
        <p:nvSpPr>
          <p:cNvPr id="3" name="Content Placeholder 2"/>
          <p:cNvSpPr>
            <a:spLocks noGrp="1"/>
          </p:cNvSpPr>
          <p:nvPr>
            <p:ph idx="1"/>
          </p:nvPr>
        </p:nvSpPr>
        <p:spPr/>
        <p:txBody>
          <a:bodyPr/>
          <a:lstStyle/>
          <a:p>
            <a:r>
              <a:rPr lang="en-US" dirty="0" smtClean="0"/>
              <a:t>Bladder outlet obstruction – cancer/prostate/strictures/trauma</a:t>
            </a:r>
            <a:endParaRPr lang="en-US" dirty="0"/>
          </a:p>
          <a:p>
            <a:r>
              <a:rPr lang="en-US" dirty="0"/>
              <a:t>May have accompanying symptoms</a:t>
            </a:r>
          </a:p>
          <a:p>
            <a:r>
              <a:rPr lang="en-US" dirty="0" smtClean="0"/>
              <a:t>Culture and urinalysis of urine</a:t>
            </a:r>
            <a:endParaRPr lang="en-US" dirty="0"/>
          </a:p>
        </p:txBody>
      </p:sp>
    </p:spTree>
    <p:extLst>
      <p:ext uri="{BB962C8B-B14F-4D97-AF65-F5344CB8AC3E}">
        <p14:creationId xmlns:p14="http://schemas.microsoft.com/office/powerpoint/2010/main" val="24847585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rgbClr val="FF0000"/>
            </a:solidFill>
          </a:ln>
        </p:spPr>
        <p:txBody>
          <a:bodyPr/>
          <a:lstStyle/>
          <a:p>
            <a:r>
              <a:rPr lang="en-US" dirty="0" smtClean="0"/>
              <a:t>Assessment in Pregnancy</a:t>
            </a:r>
            <a:endParaRPr lang="en-US" dirty="0"/>
          </a:p>
        </p:txBody>
      </p:sp>
      <p:sp>
        <p:nvSpPr>
          <p:cNvPr id="3" name="Content Placeholder 2"/>
          <p:cNvSpPr>
            <a:spLocks noGrp="1"/>
          </p:cNvSpPr>
          <p:nvPr>
            <p:ph idx="1"/>
          </p:nvPr>
        </p:nvSpPr>
        <p:spPr/>
        <p:txBody>
          <a:bodyPr/>
          <a:lstStyle/>
          <a:p>
            <a:r>
              <a:rPr lang="en-US" dirty="0" smtClean="0"/>
              <a:t>Asymptomatic </a:t>
            </a:r>
            <a:r>
              <a:rPr lang="en-US" dirty="0" err="1" smtClean="0"/>
              <a:t>bacteuria</a:t>
            </a:r>
            <a:endParaRPr lang="en-US" dirty="0" smtClean="0"/>
          </a:p>
          <a:p>
            <a:r>
              <a:rPr lang="en-US" dirty="0" smtClean="0"/>
              <a:t>5-10% of pregnancy</a:t>
            </a:r>
          </a:p>
          <a:p>
            <a:r>
              <a:rPr lang="en-US" dirty="0" smtClean="0"/>
              <a:t>Can lead to preterm </a:t>
            </a:r>
            <a:r>
              <a:rPr lang="en-US" dirty="0" err="1" smtClean="0"/>
              <a:t>labour</a:t>
            </a:r>
            <a:r>
              <a:rPr lang="en-US" dirty="0" smtClean="0"/>
              <a:t>, IUGR, LBW, </a:t>
            </a:r>
            <a:r>
              <a:rPr lang="en-US" dirty="0" err="1" smtClean="0"/>
              <a:t>Anaemia</a:t>
            </a:r>
            <a:r>
              <a:rPr lang="en-US" dirty="0" smtClean="0"/>
              <a:t>, </a:t>
            </a:r>
            <a:r>
              <a:rPr lang="en-US" dirty="0" err="1" smtClean="0"/>
              <a:t>amnionitis</a:t>
            </a:r>
            <a:r>
              <a:rPr lang="en-US" dirty="0"/>
              <a:t> </a:t>
            </a:r>
            <a:r>
              <a:rPr lang="en-US" dirty="0" smtClean="0"/>
              <a:t>and </a:t>
            </a:r>
          </a:p>
          <a:p>
            <a:r>
              <a:rPr lang="en-US" dirty="0" smtClean="0"/>
              <a:t>Always treat</a:t>
            </a:r>
            <a:endParaRPr lang="en-US" dirty="0"/>
          </a:p>
        </p:txBody>
      </p:sp>
    </p:spTree>
    <p:extLst>
      <p:ext uri="{BB962C8B-B14F-4D97-AF65-F5344CB8AC3E}">
        <p14:creationId xmlns:p14="http://schemas.microsoft.com/office/powerpoint/2010/main" val="32217794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rgbClr val="FF0000"/>
            </a:solidFill>
          </a:ln>
        </p:spPr>
        <p:txBody>
          <a:bodyPr/>
          <a:lstStyle/>
          <a:p>
            <a:r>
              <a:rPr lang="en-US" dirty="0" smtClean="0"/>
              <a:t>Infection in Diabetic Patients</a:t>
            </a:r>
            <a:endParaRPr lang="en-US" dirty="0"/>
          </a:p>
        </p:txBody>
      </p:sp>
      <p:sp>
        <p:nvSpPr>
          <p:cNvPr id="3" name="Content Placeholder 2"/>
          <p:cNvSpPr>
            <a:spLocks noGrp="1"/>
          </p:cNvSpPr>
          <p:nvPr>
            <p:ph idx="1"/>
          </p:nvPr>
        </p:nvSpPr>
        <p:spPr/>
        <p:txBody>
          <a:bodyPr/>
          <a:lstStyle/>
          <a:p>
            <a:r>
              <a:rPr lang="en-US" dirty="0" smtClean="0"/>
              <a:t>Look through current medication</a:t>
            </a:r>
          </a:p>
          <a:p>
            <a:r>
              <a:rPr lang="en-US" dirty="0" smtClean="0"/>
              <a:t>Higher risk of increased Complicated UTIs</a:t>
            </a:r>
          </a:p>
          <a:p>
            <a:pPr lvl="1"/>
            <a:r>
              <a:rPr lang="en-US" dirty="0" smtClean="0"/>
              <a:t>include </a:t>
            </a:r>
            <a:r>
              <a:rPr lang="en-US" dirty="0"/>
              <a:t>renal and </a:t>
            </a:r>
            <a:r>
              <a:rPr lang="en-US" dirty="0" err="1"/>
              <a:t>perirenal</a:t>
            </a:r>
            <a:r>
              <a:rPr lang="en-US" dirty="0"/>
              <a:t> abscess, emphysematous pyelonephritis, emphysematous cystitis, fungal infections, </a:t>
            </a:r>
            <a:r>
              <a:rPr lang="en-US" dirty="0" err="1"/>
              <a:t>xanthogranulomatous</a:t>
            </a:r>
            <a:r>
              <a:rPr lang="en-US" dirty="0"/>
              <a:t> pyelonephritis, and papillary necrosis. Susceptibility increases with longer duration and greater severity of diabetes</a:t>
            </a:r>
            <a:r>
              <a:rPr lang="en-US" dirty="0" smtClean="0"/>
              <a:t>.</a:t>
            </a:r>
          </a:p>
          <a:p>
            <a:pPr lvl="1"/>
            <a:endParaRPr lang="en-US" dirty="0"/>
          </a:p>
          <a:p>
            <a:pPr lvl="1"/>
            <a:r>
              <a:rPr lang="it-IT" i="1" dirty="0"/>
              <a:t>Escherichia coli</a:t>
            </a:r>
            <a:r>
              <a:rPr lang="it-IT" dirty="0"/>
              <a:t>, </a:t>
            </a:r>
            <a:r>
              <a:rPr lang="it-IT" i="1" dirty="0"/>
              <a:t>Klebsiella pneumoniae</a:t>
            </a:r>
            <a:r>
              <a:rPr lang="it-IT" dirty="0"/>
              <a:t>, and </a:t>
            </a:r>
            <a:r>
              <a:rPr lang="it-IT" i="1" dirty="0"/>
              <a:t>Candida</a:t>
            </a:r>
            <a:r>
              <a:rPr lang="it-IT" dirty="0" smtClean="0"/>
              <a:t>.</a:t>
            </a:r>
            <a:endParaRPr lang="en-US" dirty="0"/>
          </a:p>
        </p:txBody>
      </p:sp>
    </p:spTree>
    <p:extLst>
      <p:ext uri="{BB962C8B-B14F-4D97-AF65-F5344CB8AC3E}">
        <p14:creationId xmlns:p14="http://schemas.microsoft.com/office/powerpoint/2010/main" val="260142588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rgbClr val="FF0000"/>
            </a:solidFill>
          </a:ln>
        </p:spPr>
        <p:txBody>
          <a:bodyPr/>
          <a:lstStyle/>
          <a:p>
            <a:r>
              <a:rPr lang="en-US" dirty="0" smtClean="0"/>
              <a:t>Differential Diagnosis</a:t>
            </a:r>
            <a:endParaRPr lang="en-US" dirty="0"/>
          </a:p>
        </p:txBody>
      </p:sp>
      <p:sp>
        <p:nvSpPr>
          <p:cNvPr id="3" name="Content Placeholder 2"/>
          <p:cNvSpPr>
            <a:spLocks noGrp="1"/>
          </p:cNvSpPr>
          <p:nvPr>
            <p:ph idx="1"/>
          </p:nvPr>
        </p:nvSpPr>
        <p:spPr/>
        <p:txBody>
          <a:bodyPr numCol="2">
            <a:normAutofit lnSpcReduction="10000"/>
          </a:bodyPr>
          <a:lstStyle/>
          <a:p>
            <a:r>
              <a:rPr lang="en-US" dirty="0" smtClean="0"/>
              <a:t>Infection</a:t>
            </a:r>
          </a:p>
          <a:p>
            <a:pPr lvl="1"/>
            <a:r>
              <a:rPr lang="en-US" dirty="0" smtClean="0"/>
              <a:t>Acute </a:t>
            </a:r>
            <a:r>
              <a:rPr lang="en-US" dirty="0" err="1" smtClean="0"/>
              <a:t>Pyelonephritis</a:t>
            </a:r>
            <a:r>
              <a:rPr lang="en-US" dirty="0" err="1"/>
              <a:t>Chlamydia</a:t>
            </a:r>
            <a:r>
              <a:rPr lang="en-US" dirty="0"/>
              <a:t> (Chlamydial Genitourinary Infections)</a:t>
            </a:r>
          </a:p>
          <a:p>
            <a:pPr lvl="1"/>
            <a:r>
              <a:rPr lang="en-US" dirty="0"/>
              <a:t>Cystitis, Nonbacterial</a:t>
            </a:r>
          </a:p>
          <a:p>
            <a:pPr lvl="1"/>
            <a:r>
              <a:rPr lang="en-US" dirty="0"/>
              <a:t>Herpes Simplex</a:t>
            </a:r>
          </a:p>
          <a:p>
            <a:pPr lvl="1"/>
            <a:r>
              <a:rPr lang="en-US" dirty="0" smtClean="0"/>
              <a:t>Pelvic </a:t>
            </a:r>
            <a:r>
              <a:rPr lang="en-US" dirty="0"/>
              <a:t>Inflammatory </a:t>
            </a:r>
            <a:r>
              <a:rPr lang="en-US" dirty="0" smtClean="0"/>
              <a:t>Disease</a:t>
            </a:r>
          </a:p>
          <a:p>
            <a:pPr lvl="1"/>
            <a:r>
              <a:rPr lang="en-US" dirty="0"/>
              <a:t>Chlamydia (Chlamydial Genitourinary Infections</a:t>
            </a:r>
            <a:r>
              <a:rPr lang="en-US" dirty="0" smtClean="0"/>
              <a:t>)</a:t>
            </a:r>
          </a:p>
          <a:p>
            <a:pPr lvl="1"/>
            <a:r>
              <a:rPr lang="en-US" dirty="0" smtClean="0"/>
              <a:t>Fungal – candida</a:t>
            </a:r>
          </a:p>
          <a:p>
            <a:pPr lvl="1"/>
            <a:r>
              <a:rPr lang="en-US" dirty="0" smtClean="0"/>
              <a:t>TB, TB, TB</a:t>
            </a:r>
          </a:p>
          <a:p>
            <a:pPr lvl="1"/>
            <a:endParaRPr lang="en-US" dirty="0"/>
          </a:p>
          <a:p>
            <a:r>
              <a:rPr lang="en-US" dirty="0" smtClean="0"/>
              <a:t>Malignancy</a:t>
            </a:r>
          </a:p>
          <a:p>
            <a:pPr lvl="1"/>
            <a:r>
              <a:rPr lang="en-US" dirty="0" smtClean="0"/>
              <a:t>Bladder Cancer</a:t>
            </a:r>
            <a:endParaRPr lang="en-US" dirty="0"/>
          </a:p>
          <a:p>
            <a:r>
              <a:rPr lang="en-US" dirty="0"/>
              <a:t>Interstitial Cystitis</a:t>
            </a:r>
          </a:p>
          <a:p>
            <a:r>
              <a:rPr lang="en-US" dirty="0" smtClean="0"/>
              <a:t>Cystitis</a:t>
            </a:r>
            <a:r>
              <a:rPr lang="en-US" dirty="0"/>
              <a:t>, </a:t>
            </a:r>
            <a:r>
              <a:rPr lang="en-US" dirty="0" smtClean="0"/>
              <a:t>Nonbacterial</a:t>
            </a:r>
            <a:endParaRPr lang="en-US" dirty="0"/>
          </a:p>
          <a:p>
            <a:r>
              <a:rPr lang="en-US" dirty="0" smtClean="0"/>
              <a:t>Urethritis</a:t>
            </a:r>
            <a:endParaRPr lang="en-US" dirty="0"/>
          </a:p>
          <a:p>
            <a:r>
              <a:rPr lang="en-US" dirty="0" smtClean="0"/>
              <a:t>Vaginitis</a:t>
            </a:r>
          </a:p>
          <a:p>
            <a:r>
              <a:rPr lang="en-US" dirty="0"/>
              <a:t>Post menopausal women: senile </a:t>
            </a:r>
            <a:r>
              <a:rPr lang="en-US" dirty="0" smtClean="0"/>
              <a:t>urethritis</a:t>
            </a:r>
          </a:p>
          <a:p>
            <a:endParaRPr lang="en-US" dirty="0"/>
          </a:p>
        </p:txBody>
      </p:sp>
    </p:spTree>
    <p:extLst>
      <p:ext uri="{BB962C8B-B14F-4D97-AF65-F5344CB8AC3E}">
        <p14:creationId xmlns:p14="http://schemas.microsoft.com/office/powerpoint/2010/main" val="276569356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4296508" cy="1058941"/>
          </a:xfrm>
          <a:ln>
            <a:solidFill>
              <a:srgbClr val="FF0000"/>
            </a:solidFill>
          </a:ln>
        </p:spPr>
        <p:txBody>
          <a:bodyPr/>
          <a:lstStyle/>
          <a:p>
            <a:r>
              <a:rPr lang="en-US" dirty="0" smtClean="0"/>
              <a:t>Pathogenesis</a:t>
            </a:r>
            <a:endParaRPr lang="en-US" dirty="0"/>
          </a:p>
        </p:txBody>
      </p:sp>
      <p:pic>
        <p:nvPicPr>
          <p:cNvPr id="4" name="Picture 3"/>
          <p:cNvPicPr>
            <a:picLocks noChangeAspect="1"/>
          </p:cNvPicPr>
          <p:nvPr/>
        </p:nvPicPr>
        <p:blipFill>
          <a:blip r:embed="rId2">
            <a:duotone>
              <a:prstClr val="black"/>
              <a:schemeClr val="accent4">
                <a:tint val="45000"/>
                <a:satMod val="400000"/>
              </a:schemeClr>
            </a:duotone>
          </a:blip>
          <a:stretch>
            <a:fillRect/>
          </a:stretch>
        </p:blipFill>
        <p:spPr>
          <a:xfrm>
            <a:off x="95465" y="1704801"/>
            <a:ext cx="5039243" cy="3485589"/>
          </a:xfrm>
          <a:prstGeom prst="rect">
            <a:avLst/>
          </a:prstGeom>
        </p:spPr>
      </p:pic>
      <p:grpSp>
        <p:nvGrpSpPr>
          <p:cNvPr id="6" name="Group 5"/>
          <p:cNvGrpSpPr/>
          <p:nvPr/>
        </p:nvGrpSpPr>
        <p:grpSpPr>
          <a:xfrm>
            <a:off x="5445188" y="-11723"/>
            <a:ext cx="5908612" cy="6858000"/>
            <a:chOff x="5970619" y="0"/>
            <a:chExt cx="5908612" cy="6858000"/>
          </a:xfrm>
        </p:grpSpPr>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70619" y="0"/>
              <a:ext cx="5908612" cy="6858000"/>
            </a:xfrm>
            <a:prstGeom prst="rect">
              <a:avLst/>
            </a:prstGeom>
          </p:spPr>
        </p:pic>
        <p:sp>
          <p:nvSpPr>
            <p:cNvPr id="8" name="Rectangle 7"/>
            <p:cNvSpPr/>
            <p:nvPr/>
          </p:nvSpPr>
          <p:spPr>
            <a:xfrm>
              <a:off x="6300788" y="6543674"/>
              <a:ext cx="2286000" cy="28575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240652640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rgbClr val="FF0000"/>
            </a:solidFill>
          </a:ln>
        </p:spPr>
        <p:txBody>
          <a:bodyPr/>
          <a:lstStyle/>
          <a:p>
            <a:r>
              <a:rPr lang="en-US" dirty="0" smtClean="0"/>
              <a:t>Predisposing factors in women</a:t>
            </a:r>
            <a:endParaRPr lang="en-US" dirty="0"/>
          </a:p>
        </p:txBody>
      </p:sp>
      <p:sp>
        <p:nvSpPr>
          <p:cNvPr id="3" name="Content Placeholder 2"/>
          <p:cNvSpPr>
            <a:spLocks noGrp="1"/>
          </p:cNvSpPr>
          <p:nvPr>
            <p:ph idx="1"/>
          </p:nvPr>
        </p:nvSpPr>
        <p:spPr/>
        <p:txBody>
          <a:bodyPr/>
          <a:lstStyle/>
          <a:p>
            <a:r>
              <a:rPr lang="en-US" dirty="0"/>
              <a:t>Short urethra </a:t>
            </a:r>
          </a:p>
          <a:p>
            <a:r>
              <a:rPr lang="en-US" dirty="0"/>
              <a:t>S</a:t>
            </a:r>
            <a:r>
              <a:rPr lang="en-US" dirty="0" smtClean="0"/>
              <a:t>exual </a:t>
            </a:r>
            <a:r>
              <a:rPr lang="en-US" dirty="0"/>
              <a:t>intercourse &amp; lack of post coital </a:t>
            </a:r>
            <a:r>
              <a:rPr lang="en-US" dirty="0" smtClean="0"/>
              <a:t>voiding</a:t>
            </a:r>
          </a:p>
          <a:p>
            <a:r>
              <a:rPr lang="en-US" dirty="0" smtClean="0"/>
              <a:t>Diaphragm</a:t>
            </a:r>
            <a:r>
              <a:rPr lang="en-US" dirty="0"/>
              <a:t>, spermicide </a:t>
            </a:r>
            <a:r>
              <a:rPr lang="en-US" dirty="0" smtClean="0"/>
              <a:t>use</a:t>
            </a:r>
          </a:p>
          <a:p>
            <a:r>
              <a:rPr lang="en-US" dirty="0" smtClean="0"/>
              <a:t>Estrogen </a:t>
            </a:r>
            <a:r>
              <a:rPr lang="en-US" dirty="0"/>
              <a:t>deficiency</a:t>
            </a:r>
          </a:p>
        </p:txBody>
      </p:sp>
      <p:pic>
        <p:nvPicPr>
          <p:cNvPr id="4" name="Picture 3"/>
          <p:cNvPicPr>
            <a:picLocks noChangeAspect="1"/>
          </p:cNvPicPr>
          <p:nvPr/>
        </p:nvPicPr>
        <p:blipFill>
          <a:blip r:embed="rId2"/>
          <a:stretch>
            <a:fillRect/>
          </a:stretch>
        </p:blipFill>
        <p:spPr>
          <a:xfrm>
            <a:off x="8460257" y="2124869"/>
            <a:ext cx="2902289" cy="3168826"/>
          </a:xfrm>
          <a:prstGeom prst="rect">
            <a:avLst/>
          </a:prstGeom>
        </p:spPr>
      </p:pic>
    </p:spTree>
    <p:extLst>
      <p:ext uri="{BB962C8B-B14F-4D97-AF65-F5344CB8AC3E}">
        <p14:creationId xmlns:p14="http://schemas.microsoft.com/office/powerpoint/2010/main" val="329456392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rgbClr val="FF0000"/>
            </a:solidFill>
          </a:ln>
        </p:spPr>
        <p:txBody>
          <a:bodyPr/>
          <a:lstStyle/>
          <a:p>
            <a:r>
              <a:rPr lang="en-US" dirty="0" smtClean="0"/>
              <a:t>Risk Factors</a:t>
            </a:r>
            <a:endParaRPr lang="en-US" dirty="0"/>
          </a:p>
        </p:txBody>
      </p:sp>
      <p:pic>
        <p:nvPicPr>
          <p:cNvPr id="4" name="Content Placeholder 3"/>
          <p:cNvPicPr>
            <a:picLocks noGrp="1" noChangeAspect="1"/>
          </p:cNvPicPr>
          <p:nvPr>
            <p:ph idx="1"/>
          </p:nvPr>
        </p:nvPicPr>
        <p:blipFill>
          <a:blip r:embed="rId2"/>
          <a:stretch>
            <a:fillRect/>
          </a:stretch>
        </p:blipFill>
        <p:spPr>
          <a:xfrm>
            <a:off x="294185" y="1690688"/>
            <a:ext cx="11603630" cy="4346697"/>
          </a:xfrm>
          <a:prstGeom prst="rect">
            <a:avLst/>
          </a:prstGeom>
        </p:spPr>
      </p:pic>
    </p:spTree>
    <p:extLst>
      <p:ext uri="{BB962C8B-B14F-4D97-AF65-F5344CB8AC3E}">
        <p14:creationId xmlns:p14="http://schemas.microsoft.com/office/powerpoint/2010/main" val="204930068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rgbClr val="FF0000"/>
            </a:solidFill>
          </a:ln>
        </p:spPr>
        <p:txBody>
          <a:bodyPr/>
          <a:lstStyle/>
          <a:p>
            <a:r>
              <a:rPr lang="en-US" dirty="0" smtClean="0"/>
              <a:t>Host factors</a:t>
            </a:r>
            <a:endParaRPr lang="en-US" dirty="0"/>
          </a:p>
        </p:txBody>
      </p:sp>
      <p:sp>
        <p:nvSpPr>
          <p:cNvPr id="3" name="Content Placeholder 2"/>
          <p:cNvSpPr>
            <a:spLocks noGrp="1"/>
          </p:cNvSpPr>
          <p:nvPr>
            <p:ph idx="1"/>
          </p:nvPr>
        </p:nvSpPr>
        <p:spPr/>
        <p:txBody>
          <a:bodyPr/>
          <a:lstStyle/>
          <a:p>
            <a:r>
              <a:rPr lang="en-US" dirty="0"/>
              <a:t>Extra-renal obstruction – Posterior urethral valves – Urethral </a:t>
            </a:r>
            <a:r>
              <a:rPr lang="en-US" dirty="0" smtClean="0"/>
              <a:t>strictures</a:t>
            </a:r>
          </a:p>
          <a:p>
            <a:r>
              <a:rPr lang="en-US" dirty="0" smtClean="0"/>
              <a:t>Renal calculi</a:t>
            </a:r>
          </a:p>
          <a:p>
            <a:r>
              <a:rPr lang="en-US" dirty="0" smtClean="0"/>
              <a:t>Incomplete </a:t>
            </a:r>
            <a:r>
              <a:rPr lang="en-US" dirty="0"/>
              <a:t>bladder emptying </a:t>
            </a:r>
          </a:p>
          <a:p>
            <a:r>
              <a:rPr lang="en-US" dirty="0" smtClean="0"/>
              <a:t>Neurogenic bladder</a:t>
            </a:r>
          </a:p>
          <a:p>
            <a:r>
              <a:rPr lang="en-US" dirty="0" smtClean="0"/>
              <a:t>Immunocompromised </a:t>
            </a:r>
            <a:r>
              <a:rPr lang="en-US" dirty="0"/>
              <a:t>individuals (e.g. DM, transplant recipients) </a:t>
            </a:r>
          </a:p>
        </p:txBody>
      </p:sp>
    </p:spTree>
    <p:extLst>
      <p:ext uri="{BB962C8B-B14F-4D97-AF65-F5344CB8AC3E}">
        <p14:creationId xmlns:p14="http://schemas.microsoft.com/office/powerpoint/2010/main" val="113005098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rgbClr val="FF0000"/>
            </a:solidFill>
          </a:ln>
        </p:spPr>
        <p:txBody>
          <a:bodyPr/>
          <a:lstStyle/>
          <a:p>
            <a:r>
              <a:rPr lang="en-US" dirty="0" smtClean="0"/>
              <a:t>Bacterial virulence factors</a:t>
            </a:r>
            <a:endParaRPr lang="en-US" dirty="0"/>
          </a:p>
        </p:txBody>
      </p:sp>
      <p:sp>
        <p:nvSpPr>
          <p:cNvPr id="3" name="Content Placeholder 2"/>
          <p:cNvSpPr>
            <a:spLocks noGrp="1"/>
          </p:cNvSpPr>
          <p:nvPr>
            <p:ph idx="1"/>
          </p:nvPr>
        </p:nvSpPr>
        <p:spPr/>
        <p:txBody>
          <a:bodyPr>
            <a:normAutofit/>
          </a:bodyPr>
          <a:lstStyle/>
          <a:p>
            <a:r>
              <a:rPr lang="en-US" dirty="0"/>
              <a:t>Enhanced adherence to receptors on </a:t>
            </a:r>
            <a:r>
              <a:rPr lang="en-US" dirty="0" err="1"/>
              <a:t>uroepithelial</a:t>
            </a:r>
            <a:r>
              <a:rPr lang="en-US" dirty="0"/>
              <a:t> cells </a:t>
            </a:r>
            <a:endParaRPr lang="en-US" dirty="0" smtClean="0"/>
          </a:p>
          <a:p>
            <a:pPr marL="457200" lvl="1" indent="0">
              <a:buNone/>
            </a:pPr>
            <a:r>
              <a:rPr lang="en-US" dirty="0" smtClean="0"/>
              <a:t>– </a:t>
            </a:r>
            <a:r>
              <a:rPr lang="en-US" sz="1600" dirty="0"/>
              <a:t>Type 1 fimbriae: mediate binding to </a:t>
            </a:r>
            <a:r>
              <a:rPr lang="en-US" sz="1600" dirty="0" err="1"/>
              <a:t>uroplakins</a:t>
            </a:r>
            <a:r>
              <a:rPr lang="en-US" sz="1600" dirty="0"/>
              <a:t>, </a:t>
            </a:r>
            <a:r>
              <a:rPr lang="en-US" sz="1600" dirty="0" err="1"/>
              <a:t>mannosylated</a:t>
            </a:r>
            <a:r>
              <a:rPr lang="en-US" sz="1600" dirty="0"/>
              <a:t> glycoproteins on the surface of bladder </a:t>
            </a:r>
            <a:r>
              <a:rPr lang="en-US" sz="1600" dirty="0" err="1"/>
              <a:t>uroepithelial</a:t>
            </a:r>
            <a:r>
              <a:rPr lang="en-US" sz="1600" dirty="0"/>
              <a:t> cells </a:t>
            </a:r>
            <a:endParaRPr lang="en-US" sz="1600" dirty="0" smtClean="0"/>
          </a:p>
          <a:p>
            <a:pPr marL="457200" lvl="1" indent="0">
              <a:buNone/>
            </a:pPr>
            <a:r>
              <a:rPr lang="en-US" sz="1600" dirty="0" smtClean="0"/>
              <a:t>– </a:t>
            </a:r>
            <a:r>
              <a:rPr lang="en-US" sz="1600" dirty="0"/>
              <a:t>P fimbriae: bind to galactose disaccharide on the surface of </a:t>
            </a:r>
            <a:r>
              <a:rPr lang="en-US" sz="1600" dirty="0" err="1"/>
              <a:t>uroepithelial</a:t>
            </a:r>
            <a:r>
              <a:rPr lang="en-US" sz="1600" dirty="0"/>
              <a:t> cells and to P blood group antigen ( </a:t>
            </a:r>
            <a:r>
              <a:rPr lang="en-US" sz="1600" dirty="0" smtClean="0"/>
              <a:t>D-galactose-D-galactose </a:t>
            </a:r>
            <a:r>
              <a:rPr lang="en-US" sz="1600" dirty="0"/>
              <a:t>residue) on </a:t>
            </a:r>
            <a:r>
              <a:rPr lang="en-US" sz="1600" dirty="0" smtClean="0"/>
              <a:t>RBCs</a:t>
            </a:r>
          </a:p>
          <a:p>
            <a:pPr marL="457200" lvl="1" indent="0">
              <a:buNone/>
            </a:pPr>
            <a:r>
              <a:rPr lang="en-US" sz="1600" dirty="0"/>
              <a:t>	</a:t>
            </a:r>
            <a:r>
              <a:rPr lang="en-US" sz="1600" dirty="0" smtClean="0"/>
              <a:t>• </a:t>
            </a:r>
            <a:r>
              <a:rPr lang="en-US" sz="1600" dirty="0"/>
              <a:t>97% of women with recurrent </a:t>
            </a:r>
            <a:r>
              <a:rPr lang="en-US" sz="1600" dirty="0" smtClean="0"/>
              <a:t>pyelonephritis </a:t>
            </a:r>
            <a:r>
              <a:rPr lang="en-US" sz="1600" dirty="0"/>
              <a:t>are P1 blood group (+) </a:t>
            </a:r>
            <a:endParaRPr lang="en-US" sz="1600" dirty="0" smtClean="0"/>
          </a:p>
          <a:p>
            <a:pPr marL="457200" lvl="1" indent="0">
              <a:buNone/>
            </a:pPr>
            <a:r>
              <a:rPr lang="en-US" sz="1600" dirty="0"/>
              <a:t>	</a:t>
            </a:r>
            <a:r>
              <a:rPr lang="en-US" sz="1600" dirty="0" smtClean="0"/>
              <a:t>• </a:t>
            </a:r>
            <a:r>
              <a:rPr lang="en-US" sz="1600" dirty="0"/>
              <a:t>Higher prevalence of P-</a:t>
            </a:r>
            <a:r>
              <a:rPr lang="en-US" sz="1600" dirty="0" err="1"/>
              <a:t>fimbriated</a:t>
            </a:r>
            <a:r>
              <a:rPr lang="en-US" sz="1600" dirty="0"/>
              <a:t> E.coli in cystitis-causing strains than </a:t>
            </a:r>
            <a:r>
              <a:rPr lang="en-US" sz="1600" dirty="0" smtClean="0"/>
              <a:t>in strains </a:t>
            </a:r>
            <a:r>
              <a:rPr lang="en-US" sz="1600" dirty="0"/>
              <a:t>from </a:t>
            </a:r>
            <a:r>
              <a:rPr lang="en-US" sz="1600" dirty="0" smtClean="0"/>
              <a:t>  </a:t>
            </a:r>
          </a:p>
          <a:p>
            <a:pPr marL="457200" lvl="1" indent="0">
              <a:buNone/>
            </a:pPr>
            <a:r>
              <a:rPr lang="en-US" sz="1600" dirty="0"/>
              <a:t> </a:t>
            </a:r>
            <a:r>
              <a:rPr lang="en-US" sz="1600" dirty="0" smtClean="0"/>
              <a:t>          asymptomatic </a:t>
            </a:r>
            <a:r>
              <a:rPr lang="en-US" sz="1600" dirty="0"/>
              <a:t>persons (60% vs. 10%) </a:t>
            </a:r>
            <a:endParaRPr lang="en-US" sz="1600" dirty="0" smtClean="0"/>
          </a:p>
          <a:p>
            <a:pPr marL="0" indent="0">
              <a:buNone/>
            </a:pPr>
            <a:r>
              <a:rPr lang="en-US" dirty="0" smtClean="0"/>
              <a:t>• </a:t>
            </a:r>
            <a:r>
              <a:rPr lang="en-US" dirty="0"/>
              <a:t>Phase variation: </a:t>
            </a:r>
            <a:endParaRPr lang="en-US" dirty="0" smtClean="0"/>
          </a:p>
          <a:p>
            <a:pPr marL="0" indent="0">
              <a:buNone/>
            </a:pPr>
            <a:r>
              <a:rPr lang="en-US" dirty="0" smtClean="0"/>
              <a:t>      	-</a:t>
            </a:r>
            <a:r>
              <a:rPr lang="en-US" sz="1500" dirty="0" smtClean="0"/>
              <a:t>Type </a:t>
            </a:r>
            <a:r>
              <a:rPr lang="en-US" sz="1500" dirty="0"/>
              <a:t>1 fimbriae increase susceptibility to phagocytosis, </a:t>
            </a:r>
            <a:r>
              <a:rPr lang="en-US" sz="1500" dirty="0" smtClean="0"/>
              <a:t>P-fimbriae block phagocytosis </a:t>
            </a:r>
          </a:p>
          <a:p>
            <a:pPr marL="0" indent="0">
              <a:buNone/>
            </a:pPr>
            <a:r>
              <a:rPr lang="en-US" sz="1500" dirty="0" smtClean="0"/>
              <a:t>	– </a:t>
            </a:r>
            <a:r>
              <a:rPr lang="en-US" sz="1500" dirty="0"/>
              <a:t>In strains that cause upper-tract infections: Type 1 </a:t>
            </a:r>
            <a:r>
              <a:rPr lang="en-US" sz="1500" dirty="0" smtClean="0"/>
              <a:t>down-regulated, Type P upregulated </a:t>
            </a:r>
            <a:r>
              <a:rPr lang="en-US" sz="1500" dirty="0"/>
              <a:t>(PAP gene expression triggered </a:t>
            </a:r>
            <a:r>
              <a:rPr lang="en-US" sz="1500" dirty="0" smtClean="0"/>
              <a:t> </a:t>
            </a:r>
          </a:p>
          <a:p>
            <a:pPr marL="0" indent="0">
              <a:buNone/>
            </a:pPr>
            <a:r>
              <a:rPr lang="en-US" sz="1500" dirty="0"/>
              <a:t>	</a:t>
            </a:r>
            <a:r>
              <a:rPr lang="en-US" sz="1500" dirty="0" smtClean="0"/>
              <a:t>    by </a:t>
            </a:r>
            <a:r>
              <a:rPr lang="en-US" sz="1500" dirty="0"/>
              <a:t>temperature, </a:t>
            </a:r>
            <a:r>
              <a:rPr lang="en-US" sz="1500" dirty="0" smtClean="0"/>
              <a:t>[</a:t>
            </a:r>
            <a:r>
              <a:rPr lang="en-US" sz="1500" dirty="0"/>
              <a:t>glucose], </a:t>
            </a:r>
            <a:r>
              <a:rPr lang="en-US" sz="1500" dirty="0" smtClean="0"/>
              <a:t>concentration </a:t>
            </a:r>
            <a:r>
              <a:rPr lang="en-US" sz="1500" dirty="0"/>
              <a:t>of certain amino acids)</a:t>
            </a:r>
          </a:p>
        </p:txBody>
      </p:sp>
    </p:spTree>
    <p:extLst>
      <p:ext uri="{BB962C8B-B14F-4D97-AF65-F5344CB8AC3E}">
        <p14:creationId xmlns:p14="http://schemas.microsoft.com/office/powerpoint/2010/main" val="131924862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rgbClr val="FF0000"/>
            </a:solidFill>
          </a:ln>
        </p:spPr>
        <p:txBody>
          <a:bodyPr/>
          <a:lstStyle/>
          <a:p>
            <a:r>
              <a:rPr lang="en-US" dirty="0" smtClean="0"/>
              <a:t>Bacterial virulence factors</a:t>
            </a:r>
            <a:endParaRPr lang="en-US" dirty="0"/>
          </a:p>
        </p:txBody>
      </p:sp>
      <p:sp>
        <p:nvSpPr>
          <p:cNvPr id="3" name="Content Placeholder 2"/>
          <p:cNvSpPr>
            <a:spLocks noGrp="1"/>
          </p:cNvSpPr>
          <p:nvPr>
            <p:ph idx="1"/>
          </p:nvPr>
        </p:nvSpPr>
        <p:spPr/>
        <p:txBody>
          <a:bodyPr/>
          <a:lstStyle/>
          <a:p>
            <a:r>
              <a:rPr lang="en-US" dirty="0"/>
              <a:t>Flagella- enhanced motility </a:t>
            </a:r>
            <a:endParaRPr lang="en-US" dirty="0" smtClean="0"/>
          </a:p>
          <a:p>
            <a:r>
              <a:rPr lang="en-US" dirty="0" smtClean="0"/>
              <a:t>Production </a:t>
            </a:r>
            <a:r>
              <a:rPr lang="en-US" dirty="0"/>
              <a:t>of </a:t>
            </a:r>
            <a:r>
              <a:rPr lang="en-US" dirty="0" err="1"/>
              <a:t>hemolysin</a:t>
            </a:r>
            <a:r>
              <a:rPr lang="en-US" dirty="0"/>
              <a:t> induces pore formation in cell membrane cell lysis (nutrient release) </a:t>
            </a:r>
            <a:endParaRPr lang="en-US" dirty="0" smtClean="0"/>
          </a:p>
          <a:p>
            <a:r>
              <a:rPr lang="en-US" dirty="0" smtClean="0"/>
              <a:t>Production </a:t>
            </a:r>
            <a:r>
              <a:rPr lang="en-US" dirty="0"/>
              <a:t>of </a:t>
            </a:r>
            <a:r>
              <a:rPr lang="en-US" dirty="0" err="1"/>
              <a:t>aerobactin</a:t>
            </a:r>
            <a:r>
              <a:rPr lang="en-US" dirty="0"/>
              <a:t> (a </a:t>
            </a:r>
            <a:r>
              <a:rPr lang="en-US" dirty="0" err="1"/>
              <a:t>siderophore</a:t>
            </a:r>
            <a:r>
              <a:rPr lang="en-US" dirty="0"/>
              <a:t>) iron acquisition in the iron-poor environment of the urinary tract </a:t>
            </a:r>
          </a:p>
        </p:txBody>
      </p:sp>
    </p:spTree>
    <p:extLst>
      <p:ext uri="{BB962C8B-B14F-4D97-AF65-F5344CB8AC3E}">
        <p14:creationId xmlns:p14="http://schemas.microsoft.com/office/powerpoint/2010/main" val="207715741"/>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rgbClr val="FF0000"/>
            </a:solidFill>
          </a:ln>
        </p:spPr>
        <p:txBody>
          <a:bodyPr/>
          <a:lstStyle/>
          <a:p>
            <a:r>
              <a:rPr lang="en-US" dirty="0" smtClean="0"/>
              <a:t>Antibacterial host defenses</a:t>
            </a:r>
            <a:endParaRPr lang="en-US" dirty="0"/>
          </a:p>
        </p:txBody>
      </p:sp>
      <p:sp>
        <p:nvSpPr>
          <p:cNvPr id="3" name="Content Placeholder 2"/>
          <p:cNvSpPr>
            <a:spLocks noGrp="1"/>
          </p:cNvSpPr>
          <p:nvPr>
            <p:ph idx="1"/>
          </p:nvPr>
        </p:nvSpPr>
        <p:spPr/>
        <p:txBody>
          <a:bodyPr/>
          <a:lstStyle/>
          <a:p>
            <a:r>
              <a:rPr lang="en-US" dirty="0"/>
              <a:t>Urine flow and micturition </a:t>
            </a:r>
            <a:endParaRPr lang="en-US" dirty="0" smtClean="0"/>
          </a:p>
          <a:p>
            <a:r>
              <a:rPr lang="en-US" dirty="0" smtClean="0"/>
              <a:t>Urine </a:t>
            </a:r>
            <a:r>
              <a:rPr lang="en-US" dirty="0"/>
              <a:t>osmolality and pH </a:t>
            </a:r>
            <a:endParaRPr lang="en-US" dirty="0" smtClean="0"/>
          </a:p>
          <a:p>
            <a:r>
              <a:rPr lang="en-US" dirty="0" smtClean="0"/>
              <a:t>Inflammatory </a:t>
            </a:r>
            <a:r>
              <a:rPr lang="en-US" dirty="0"/>
              <a:t>response (PMNs, cytokines) </a:t>
            </a:r>
            <a:endParaRPr lang="en-US" dirty="0" smtClean="0"/>
          </a:p>
          <a:p>
            <a:r>
              <a:rPr lang="en-US" dirty="0"/>
              <a:t>I</a:t>
            </a:r>
            <a:r>
              <a:rPr lang="en-US" dirty="0" smtClean="0"/>
              <a:t>nhibitors </a:t>
            </a:r>
            <a:r>
              <a:rPr lang="en-US" dirty="0"/>
              <a:t>of bacterial adherence </a:t>
            </a:r>
            <a:endParaRPr lang="en-US" dirty="0" smtClean="0"/>
          </a:p>
          <a:p>
            <a:pPr marL="457200" lvl="1" indent="0">
              <a:buNone/>
            </a:pPr>
            <a:r>
              <a:rPr lang="en-US" dirty="0" smtClean="0"/>
              <a:t>– </a:t>
            </a:r>
            <a:r>
              <a:rPr lang="en-US" dirty="0"/>
              <a:t>Bladder </a:t>
            </a:r>
            <a:r>
              <a:rPr lang="en-US" dirty="0" err="1"/>
              <a:t>mucopolysaccharides</a:t>
            </a:r>
            <a:r>
              <a:rPr lang="en-US" dirty="0"/>
              <a:t> </a:t>
            </a:r>
            <a:endParaRPr lang="en-US" dirty="0" smtClean="0"/>
          </a:p>
          <a:p>
            <a:pPr marL="457200" lvl="1" indent="0">
              <a:buNone/>
            </a:pPr>
            <a:r>
              <a:rPr lang="en-US" dirty="0" smtClean="0"/>
              <a:t>– </a:t>
            </a:r>
            <a:r>
              <a:rPr lang="en-US" dirty="0"/>
              <a:t>Secretory immunoglobulin A</a:t>
            </a:r>
          </a:p>
        </p:txBody>
      </p:sp>
    </p:spTree>
    <p:extLst>
      <p:ext uri="{BB962C8B-B14F-4D97-AF65-F5344CB8AC3E}">
        <p14:creationId xmlns:p14="http://schemas.microsoft.com/office/powerpoint/2010/main" val="675907336"/>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6387059" cy="1325563"/>
          </a:xfrm>
          <a:ln>
            <a:solidFill>
              <a:srgbClr val="FF0000"/>
            </a:solidFill>
          </a:ln>
        </p:spPr>
        <p:txBody>
          <a:bodyPr/>
          <a:lstStyle/>
          <a:p>
            <a:r>
              <a:rPr lang="en-US" dirty="0" smtClean="0"/>
              <a:t>Diagnosis</a:t>
            </a:r>
            <a:endParaRPr lang="en-US" dirty="0"/>
          </a:p>
        </p:txBody>
      </p:sp>
      <p:sp>
        <p:nvSpPr>
          <p:cNvPr id="3" name="Content Placeholder 2"/>
          <p:cNvSpPr>
            <a:spLocks noGrp="1"/>
          </p:cNvSpPr>
          <p:nvPr>
            <p:ph idx="1"/>
          </p:nvPr>
        </p:nvSpPr>
        <p:spPr/>
        <p:txBody>
          <a:bodyPr/>
          <a:lstStyle/>
          <a:p>
            <a:r>
              <a:rPr lang="en-US" b="1" dirty="0"/>
              <a:t>Urine </a:t>
            </a:r>
            <a:r>
              <a:rPr lang="en-US" b="1" dirty="0" smtClean="0"/>
              <a:t>collection</a:t>
            </a:r>
          </a:p>
          <a:p>
            <a:endParaRPr lang="en-US" b="1" dirty="0"/>
          </a:p>
          <a:p>
            <a:r>
              <a:rPr lang="en-US" b="1" dirty="0"/>
              <a:t>clean-catch, midstream specimen,</a:t>
            </a:r>
          </a:p>
          <a:p>
            <a:endParaRPr lang="en-US" dirty="0" smtClean="0"/>
          </a:p>
          <a:p>
            <a:r>
              <a:rPr lang="en-US" dirty="0" smtClean="0"/>
              <a:t>A </a:t>
            </a:r>
            <a:r>
              <a:rPr lang="en-US" b="1" dirty="0"/>
              <a:t>specimen obtained by </a:t>
            </a:r>
            <a:r>
              <a:rPr lang="en-US" b="1" dirty="0" smtClean="0"/>
              <a:t>catheterization, suprapubic aspiration</a:t>
            </a:r>
            <a:endParaRPr lang="en-US" b="1" dirty="0"/>
          </a:p>
          <a:p>
            <a:endParaRPr lang="en-US" dirty="0" smtClean="0"/>
          </a:p>
          <a:p>
            <a:r>
              <a:rPr lang="en-US" dirty="0" smtClean="0"/>
              <a:t>If </a:t>
            </a:r>
            <a:r>
              <a:rPr lang="en-US" dirty="0"/>
              <a:t>a sexually transmitted disease (STD) is suspected, </a:t>
            </a:r>
            <a:r>
              <a:rPr lang="en-US" dirty="0" smtClean="0"/>
              <a:t>a urethral </a:t>
            </a:r>
            <a:r>
              <a:rPr lang="en-US" dirty="0"/>
              <a:t>swab for STD testing is obtained prior </a:t>
            </a:r>
            <a:r>
              <a:rPr lang="en-US" dirty="0" smtClean="0"/>
              <a:t>to voiding.</a:t>
            </a:r>
          </a:p>
          <a:p>
            <a:endParaRPr lang="en-US" dirty="0"/>
          </a:p>
        </p:txBody>
      </p:sp>
      <p:pic>
        <p:nvPicPr>
          <p:cNvPr id="4" name="Picture 3"/>
          <p:cNvPicPr>
            <a:picLocks noChangeAspect="1"/>
          </p:cNvPicPr>
          <p:nvPr/>
        </p:nvPicPr>
        <p:blipFill>
          <a:blip r:embed="rId2"/>
          <a:stretch>
            <a:fillRect/>
          </a:stretch>
        </p:blipFill>
        <p:spPr>
          <a:xfrm>
            <a:off x="7330633" y="0"/>
            <a:ext cx="4861367" cy="2743200"/>
          </a:xfrm>
          <a:prstGeom prst="rect">
            <a:avLst/>
          </a:prstGeom>
        </p:spPr>
      </p:pic>
    </p:spTree>
    <p:extLst>
      <p:ext uri="{BB962C8B-B14F-4D97-AF65-F5344CB8AC3E}">
        <p14:creationId xmlns:p14="http://schemas.microsoft.com/office/powerpoint/2010/main" val="2568318905"/>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rgbClr val="FF0000"/>
            </a:solidFill>
          </a:ln>
        </p:spPr>
        <p:txBody>
          <a:bodyPr/>
          <a:lstStyle/>
          <a:p>
            <a:r>
              <a:rPr lang="en-US" dirty="0" smtClean="0"/>
              <a:t>Diagnosis</a:t>
            </a:r>
            <a:endParaRPr lang="en-US" dirty="0"/>
          </a:p>
        </p:txBody>
      </p:sp>
      <p:sp>
        <p:nvSpPr>
          <p:cNvPr id="3" name="Content Placeholder 2"/>
          <p:cNvSpPr>
            <a:spLocks noGrp="1"/>
          </p:cNvSpPr>
          <p:nvPr>
            <p:ph idx="1"/>
          </p:nvPr>
        </p:nvSpPr>
        <p:spPr/>
        <p:txBody>
          <a:bodyPr>
            <a:normAutofit lnSpcReduction="10000"/>
          </a:bodyPr>
          <a:lstStyle/>
          <a:p>
            <a:r>
              <a:rPr lang="en-US" dirty="0"/>
              <a:t>U/A microscopic examination </a:t>
            </a:r>
            <a:endParaRPr lang="en-US" dirty="0" smtClean="0"/>
          </a:p>
          <a:p>
            <a:pPr lvl="1"/>
            <a:r>
              <a:rPr lang="en-US" dirty="0" smtClean="0"/>
              <a:t>WBC</a:t>
            </a:r>
            <a:r>
              <a:rPr lang="en-US" dirty="0"/>
              <a:t>, RBC </a:t>
            </a:r>
            <a:endParaRPr lang="en-US" dirty="0" smtClean="0"/>
          </a:p>
          <a:p>
            <a:pPr lvl="1"/>
            <a:r>
              <a:rPr lang="en-US" dirty="0" smtClean="0"/>
              <a:t>Presence </a:t>
            </a:r>
            <a:r>
              <a:rPr lang="en-US" dirty="0"/>
              <a:t>of bacteria </a:t>
            </a:r>
            <a:endParaRPr lang="en-US" dirty="0" smtClean="0"/>
          </a:p>
          <a:p>
            <a:pPr lvl="1"/>
            <a:r>
              <a:rPr lang="en-US" dirty="0" smtClean="0"/>
              <a:t>WBC casts: glomerulonephritis/pyelonephritis/</a:t>
            </a:r>
            <a:r>
              <a:rPr lang="en-US" dirty="0" err="1" smtClean="0"/>
              <a:t>noninfective</a:t>
            </a:r>
            <a:r>
              <a:rPr lang="en-US" dirty="0" smtClean="0"/>
              <a:t> </a:t>
            </a:r>
            <a:r>
              <a:rPr lang="en-US" dirty="0" err="1" smtClean="0"/>
              <a:t>tuboontestitial</a:t>
            </a:r>
            <a:r>
              <a:rPr lang="en-US" dirty="0" smtClean="0"/>
              <a:t> nephritis</a:t>
            </a:r>
          </a:p>
          <a:p>
            <a:pPr lvl="1"/>
            <a:r>
              <a:rPr lang="en-US" dirty="0" smtClean="0"/>
              <a:t>Proteinuria –low grade - if more than 2gms in 24 hours – glomerulonephritis</a:t>
            </a:r>
          </a:p>
          <a:p>
            <a:pPr lvl="1"/>
            <a:r>
              <a:rPr lang="en-US" dirty="0"/>
              <a:t>Pyuria in the absence of bacteriuria and of UTI is possible, for example, if patients </a:t>
            </a:r>
            <a:r>
              <a:rPr lang="en-US" dirty="0" smtClean="0"/>
              <a:t>have nephrolithiasis</a:t>
            </a:r>
            <a:r>
              <a:rPr lang="en-US" dirty="0"/>
              <a:t>, a </a:t>
            </a:r>
            <a:r>
              <a:rPr lang="en-US" dirty="0" err="1"/>
              <a:t>uroepithelial</a:t>
            </a:r>
            <a:r>
              <a:rPr lang="en-US" dirty="0"/>
              <a:t> tumor, appendicitis, or inflammatory bowel disease or if </a:t>
            </a:r>
            <a:r>
              <a:rPr lang="en-US" dirty="0" smtClean="0"/>
              <a:t>the sample </a:t>
            </a:r>
            <a:r>
              <a:rPr lang="en-US" dirty="0"/>
              <a:t>is contaminated by vaginal WBCs</a:t>
            </a:r>
            <a:r>
              <a:rPr lang="en-US" dirty="0" smtClean="0"/>
              <a:t>.</a:t>
            </a:r>
          </a:p>
          <a:p>
            <a:pPr lvl="1"/>
            <a:r>
              <a:rPr lang="en-US" dirty="0"/>
              <a:t>The presence of squamous cells and lactobacilli on urinalysis suggests contamination or </a:t>
            </a:r>
            <a:r>
              <a:rPr lang="en-US" dirty="0" smtClean="0"/>
              <a:t>colonization</a:t>
            </a:r>
            <a:endParaRPr lang="en-US" dirty="0"/>
          </a:p>
        </p:txBody>
      </p:sp>
    </p:spTree>
    <p:extLst>
      <p:ext uri="{BB962C8B-B14F-4D97-AF65-F5344CB8AC3E}">
        <p14:creationId xmlns:p14="http://schemas.microsoft.com/office/powerpoint/2010/main" val="1560869110"/>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3623" y="365125"/>
            <a:ext cx="3424115" cy="2932711"/>
          </a:xfrm>
          <a:ln>
            <a:solidFill>
              <a:srgbClr val="FF0000"/>
            </a:solidFill>
          </a:ln>
        </p:spPr>
        <p:txBody>
          <a:bodyPr/>
          <a:lstStyle/>
          <a:p>
            <a:r>
              <a:rPr lang="en-US" dirty="0" smtClean="0"/>
              <a:t>Let me introduce you to one of my best friends</a:t>
            </a:r>
            <a:endParaRPr lang="en-US" dirty="0"/>
          </a:p>
        </p:txBody>
      </p:sp>
      <p:pic>
        <p:nvPicPr>
          <p:cNvPr id="4098" name="Picture 2" descr="https://litfl.com/wp-content/uploads/2019/01/Urinalysis_s.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692688" y="365125"/>
            <a:ext cx="8514302" cy="61418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147368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09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rgbClr val="FF0000"/>
            </a:solidFill>
          </a:ln>
        </p:spPr>
        <p:txBody>
          <a:bodyPr/>
          <a:lstStyle/>
          <a:p>
            <a:r>
              <a:rPr lang="en-US" dirty="0" smtClean="0"/>
              <a:t>Diagnosis</a:t>
            </a:r>
            <a:endParaRPr lang="en-US" dirty="0"/>
          </a:p>
        </p:txBody>
      </p:sp>
      <p:sp>
        <p:nvSpPr>
          <p:cNvPr id="3" name="Content Placeholder 2"/>
          <p:cNvSpPr>
            <a:spLocks noGrp="1"/>
          </p:cNvSpPr>
          <p:nvPr>
            <p:ph idx="1"/>
          </p:nvPr>
        </p:nvSpPr>
        <p:spPr/>
        <p:txBody>
          <a:bodyPr>
            <a:normAutofit fontScale="92500" lnSpcReduction="10000"/>
          </a:bodyPr>
          <a:lstStyle/>
          <a:p>
            <a:pPr marL="0" indent="0">
              <a:buNone/>
            </a:pPr>
            <a:r>
              <a:rPr lang="en-US" dirty="0"/>
              <a:t>• </a:t>
            </a:r>
            <a:r>
              <a:rPr lang="en-US" dirty="0" smtClean="0"/>
              <a:t>Urine </a:t>
            </a:r>
            <a:r>
              <a:rPr lang="en-US" dirty="0"/>
              <a:t>dipstick test: rapid screening test </a:t>
            </a:r>
          </a:p>
          <a:p>
            <a:pPr marL="0" indent="0">
              <a:buNone/>
            </a:pPr>
            <a:r>
              <a:rPr lang="en-US" dirty="0"/>
              <a:t>	– leukocyte esterase test </a:t>
            </a:r>
            <a:r>
              <a:rPr lang="en-US" dirty="0" smtClean="0"/>
              <a:t>identifies WBC in urine </a:t>
            </a:r>
            <a:endParaRPr lang="en-US" dirty="0"/>
          </a:p>
          <a:p>
            <a:pPr marL="0" indent="0">
              <a:buNone/>
            </a:pPr>
            <a:r>
              <a:rPr lang="en-US" dirty="0"/>
              <a:t>	– Nitrate → nitrite test highly specific for urease splitting </a:t>
            </a:r>
            <a:r>
              <a:rPr lang="en-US" dirty="0" smtClean="0"/>
              <a:t>	organisms-</a:t>
            </a:r>
            <a:r>
              <a:rPr lang="en-US" dirty="0" err="1" smtClean="0"/>
              <a:t>proteus</a:t>
            </a:r>
            <a:r>
              <a:rPr lang="en-US" dirty="0"/>
              <a:t>	(+ in only 25%) </a:t>
            </a:r>
            <a:endParaRPr lang="en-US" dirty="0" smtClean="0"/>
          </a:p>
          <a:p>
            <a:pPr marL="0" indent="0">
              <a:buNone/>
            </a:pPr>
            <a:endParaRPr lang="en-US" dirty="0"/>
          </a:p>
          <a:p>
            <a:r>
              <a:rPr lang="en-US" dirty="0" smtClean="0"/>
              <a:t>Indications </a:t>
            </a:r>
            <a:r>
              <a:rPr lang="en-US" dirty="0"/>
              <a:t>for urine culture </a:t>
            </a:r>
            <a:r>
              <a:rPr lang="en-US" dirty="0" smtClean="0"/>
              <a:t>– not in uncomplicated UTI</a:t>
            </a:r>
            <a:endParaRPr lang="en-US" dirty="0"/>
          </a:p>
          <a:p>
            <a:pPr marL="0" indent="0">
              <a:buNone/>
            </a:pPr>
            <a:r>
              <a:rPr lang="en-US" dirty="0"/>
              <a:t>	 </a:t>
            </a:r>
            <a:r>
              <a:rPr lang="en-US" dirty="0" smtClean="0"/>
              <a:t>–All men, pregnant </a:t>
            </a:r>
            <a:r>
              <a:rPr lang="en-US" dirty="0"/>
              <a:t>women, postmenopausal </a:t>
            </a:r>
            <a:r>
              <a:rPr lang="en-US" dirty="0" smtClean="0"/>
              <a:t>women, </a:t>
            </a:r>
          </a:p>
          <a:p>
            <a:pPr marL="0" indent="0">
              <a:buNone/>
            </a:pPr>
            <a:r>
              <a:rPr lang="en-US" dirty="0"/>
              <a:t>	</a:t>
            </a:r>
            <a:r>
              <a:rPr lang="en-US" dirty="0" smtClean="0"/>
              <a:t>   Diabetes </a:t>
            </a:r>
            <a:r>
              <a:rPr lang="en-US" dirty="0" err="1" smtClean="0"/>
              <a:t>Melitus</a:t>
            </a:r>
            <a:r>
              <a:rPr lang="en-US" dirty="0" smtClean="0"/>
              <a:t>, Immunosuppressed</a:t>
            </a:r>
            <a:r>
              <a:rPr lang="en-US" dirty="0"/>
              <a:t> </a:t>
            </a:r>
            <a:r>
              <a:rPr lang="en-US" dirty="0" smtClean="0"/>
              <a:t>and Children</a:t>
            </a:r>
            <a:r>
              <a:rPr lang="en-US" dirty="0"/>
              <a:t>,</a:t>
            </a:r>
            <a:endParaRPr lang="en-US" dirty="0" smtClean="0"/>
          </a:p>
          <a:p>
            <a:pPr marL="0" indent="0">
              <a:buNone/>
            </a:pPr>
            <a:r>
              <a:rPr lang="en-US" dirty="0"/>
              <a:t>	</a:t>
            </a:r>
            <a:r>
              <a:rPr lang="en-US" dirty="0" smtClean="0"/>
              <a:t>– </a:t>
            </a:r>
            <a:r>
              <a:rPr lang="en-US" dirty="0"/>
              <a:t>Pyelonephritis, recurrent </a:t>
            </a:r>
            <a:r>
              <a:rPr lang="en-US" dirty="0" smtClean="0"/>
              <a:t>UTI </a:t>
            </a:r>
            <a:endParaRPr lang="en-US" dirty="0"/>
          </a:p>
          <a:p>
            <a:pPr marL="0" indent="0">
              <a:buNone/>
            </a:pPr>
            <a:r>
              <a:rPr lang="en-US" dirty="0"/>
              <a:t>	– Patients with structural abnormalities of the urinary </a:t>
            </a:r>
            <a:r>
              <a:rPr lang="en-US" dirty="0" smtClean="0"/>
              <a:t>tract </a:t>
            </a:r>
            <a:endParaRPr lang="en-US" dirty="0"/>
          </a:p>
          <a:p>
            <a:pPr marL="0" indent="0">
              <a:buNone/>
            </a:pPr>
            <a:endParaRPr lang="en-US" dirty="0"/>
          </a:p>
          <a:p>
            <a:endParaRPr lang="en-US" dirty="0"/>
          </a:p>
        </p:txBody>
      </p:sp>
    </p:spTree>
    <p:extLst>
      <p:ext uri="{BB962C8B-B14F-4D97-AF65-F5344CB8AC3E}">
        <p14:creationId xmlns:p14="http://schemas.microsoft.com/office/powerpoint/2010/main" val="2736161494"/>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rgbClr val="FF0000"/>
            </a:solidFill>
          </a:ln>
        </p:spPr>
        <p:txBody>
          <a:bodyPr/>
          <a:lstStyle/>
          <a:p>
            <a:r>
              <a:rPr lang="en-US" dirty="0" smtClean="0"/>
              <a:t>When Imaging the Urinary tract</a:t>
            </a:r>
            <a:endParaRPr lang="en-US" dirty="0"/>
          </a:p>
        </p:txBody>
      </p:sp>
      <p:sp>
        <p:nvSpPr>
          <p:cNvPr id="3" name="Content Placeholder 2"/>
          <p:cNvSpPr>
            <a:spLocks noGrp="1"/>
          </p:cNvSpPr>
          <p:nvPr>
            <p:ph idx="1"/>
          </p:nvPr>
        </p:nvSpPr>
        <p:spPr/>
        <p:txBody>
          <a:bodyPr>
            <a:normAutofit lnSpcReduction="10000"/>
          </a:bodyPr>
          <a:lstStyle/>
          <a:p>
            <a:r>
              <a:rPr lang="en-US" dirty="0"/>
              <a:t>Children </a:t>
            </a:r>
            <a:endParaRPr lang="en-US" dirty="0" smtClean="0"/>
          </a:p>
          <a:p>
            <a:pPr marL="457200" lvl="1" indent="0">
              <a:buNone/>
            </a:pPr>
            <a:r>
              <a:rPr lang="en-US" dirty="0" smtClean="0"/>
              <a:t>– </a:t>
            </a:r>
            <a:r>
              <a:rPr lang="en-US" dirty="0"/>
              <a:t>ultrasound, IVP, CT scan </a:t>
            </a:r>
            <a:endParaRPr lang="en-US" dirty="0" smtClean="0"/>
          </a:p>
          <a:p>
            <a:pPr marL="0" indent="0">
              <a:buNone/>
            </a:pPr>
            <a:r>
              <a:rPr lang="en-US" dirty="0" smtClean="0"/>
              <a:t>• </a:t>
            </a:r>
            <a:r>
              <a:rPr lang="en-US" dirty="0" err="1"/>
              <a:t>Bacteremic</a:t>
            </a:r>
            <a:r>
              <a:rPr lang="en-US" dirty="0"/>
              <a:t> pyelonephritis not responding to therapy </a:t>
            </a:r>
            <a:endParaRPr lang="en-US" dirty="0" smtClean="0"/>
          </a:p>
          <a:p>
            <a:pPr marL="0" indent="0">
              <a:buNone/>
            </a:pPr>
            <a:r>
              <a:rPr lang="en-US" dirty="0"/>
              <a:t>	</a:t>
            </a:r>
            <a:r>
              <a:rPr lang="en-US" dirty="0" smtClean="0"/>
              <a:t>– </a:t>
            </a:r>
            <a:r>
              <a:rPr lang="en-US" dirty="0"/>
              <a:t>ultrasound, IVP, CT scan </a:t>
            </a:r>
            <a:endParaRPr lang="en-US" dirty="0" smtClean="0"/>
          </a:p>
          <a:p>
            <a:pPr marL="0" indent="0">
              <a:buNone/>
            </a:pPr>
            <a:r>
              <a:rPr lang="en-US" dirty="0" smtClean="0"/>
              <a:t>• </a:t>
            </a:r>
            <a:r>
              <a:rPr lang="en-US" dirty="0"/>
              <a:t>Nephrolithiasis or Neurogenic Bladder </a:t>
            </a:r>
            <a:endParaRPr lang="en-US" dirty="0" smtClean="0"/>
          </a:p>
          <a:p>
            <a:pPr marL="0" indent="0">
              <a:buNone/>
            </a:pPr>
            <a:r>
              <a:rPr lang="en-US" dirty="0"/>
              <a:t>	</a:t>
            </a:r>
            <a:r>
              <a:rPr lang="en-US" dirty="0" smtClean="0"/>
              <a:t>– Ultrasound, CT, or IVP </a:t>
            </a:r>
            <a:r>
              <a:rPr lang="en-US" dirty="0"/>
              <a:t>with post-voiding films </a:t>
            </a:r>
            <a:endParaRPr lang="en-US" dirty="0" smtClean="0"/>
          </a:p>
          <a:p>
            <a:pPr marL="0" indent="0">
              <a:buNone/>
            </a:pPr>
            <a:r>
              <a:rPr lang="en-US" dirty="0" smtClean="0"/>
              <a:t>• </a:t>
            </a:r>
            <a:r>
              <a:rPr lang="en-US" dirty="0"/>
              <a:t>Men with 1st or 2nd infection </a:t>
            </a:r>
            <a:endParaRPr lang="en-US" dirty="0" smtClean="0"/>
          </a:p>
          <a:p>
            <a:pPr marL="0" indent="0">
              <a:buNone/>
            </a:pPr>
            <a:r>
              <a:rPr lang="en-US" dirty="0"/>
              <a:t>	</a:t>
            </a:r>
            <a:r>
              <a:rPr lang="en-US" dirty="0" smtClean="0"/>
              <a:t>– </a:t>
            </a:r>
            <a:r>
              <a:rPr lang="en-US" dirty="0"/>
              <a:t>Careful prostate examination </a:t>
            </a:r>
            <a:endParaRPr lang="en-US" dirty="0" smtClean="0"/>
          </a:p>
          <a:p>
            <a:pPr marL="0" indent="0">
              <a:buNone/>
            </a:pPr>
            <a:r>
              <a:rPr lang="en-US" dirty="0"/>
              <a:t>	</a:t>
            </a:r>
            <a:r>
              <a:rPr lang="en-US" dirty="0" smtClean="0"/>
              <a:t>– </a:t>
            </a:r>
            <a:r>
              <a:rPr lang="en-US" dirty="0"/>
              <a:t>Ultrasound or IVP with post-voiding films</a:t>
            </a:r>
          </a:p>
        </p:txBody>
      </p:sp>
    </p:spTree>
    <p:extLst>
      <p:ext uri="{BB962C8B-B14F-4D97-AF65-F5344CB8AC3E}">
        <p14:creationId xmlns:p14="http://schemas.microsoft.com/office/powerpoint/2010/main" val="168026429"/>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rgbClr val="FF0000"/>
            </a:solidFill>
          </a:ln>
        </p:spPr>
        <p:txBody>
          <a:bodyPr/>
          <a:lstStyle/>
          <a:p>
            <a:r>
              <a:rPr lang="en-US" dirty="0"/>
              <a:t>Etiology of Uncomplicated UTI in Sexually Active Women </a:t>
            </a:r>
          </a:p>
        </p:txBody>
      </p:sp>
      <p:sp>
        <p:nvSpPr>
          <p:cNvPr id="3" name="Content Placeholder 2"/>
          <p:cNvSpPr>
            <a:spLocks noGrp="1"/>
          </p:cNvSpPr>
          <p:nvPr>
            <p:ph idx="1"/>
          </p:nvPr>
        </p:nvSpPr>
        <p:spPr>
          <a:xfrm>
            <a:off x="87923" y="1750648"/>
            <a:ext cx="2221523" cy="4351338"/>
          </a:xfrm>
          <a:ln w="31750">
            <a:solidFill>
              <a:schemeClr val="accent1"/>
            </a:solidFill>
          </a:ln>
        </p:spPr>
        <p:txBody>
          <a:bodyPr>
            <a:normAutofit/>
          </a:bodyPr>
          <a:lstStyle/>
          <a:p>
            <a:r>
              <a:rPr lang="en-US" sz="1600" dirty="0"/>
              <a:t>E. coli 79% </a:t>
            </a:r>
            <a:endParaRPr lang="en-US" sz="1600" dirty="0" smtClean="0"/>
          </a:p>
          <a:p>
            <a:r>
              <a:rPr lang="en-US" sz="1600" dirty="0" smtClean="0"/>
              <a:t>S</a:t>
            </a:r>
            <a:r>
              <a:rPr lang="en-US" sz="1600" dirty="0"/>
              <a:t>. </a:t>
            </a:r>
            <a:r>
              <a:rPr lang="en-US" sz="1600" dirty="0" err="1"/>
              <a:t>saprophyticus</a:t>
            </a:r>
            <a:r>
              <a:rPr lang="en-US" sz="1600" dirty="0"/>
              <a:t> 11% </a:t>
            </a:r>
            <a:endParaRPr lang="en-US" sz="1600" dirty="0" smtClean="0"/>
          </a:p>
          <a:p>
            <a:r>
              <a:rPr lang="en-US" sz="1600" dirty="0" err="1" smtClean="0"/>
              <a:t>Klebsiella</a:t>
            </a:r>
            <a:r>
              <a:rPr lang="en-US" sz="1600" dirty="0" smtClean="0"/>
              <a:t> </a:t>
            </a:r>
            <a:r>
              <a:rPr lang="en-US" sz="1600" dirty="0"/>
              <a:t>3% </a:t>
            </a:r>
            <a:endParaRPr lang="en-US" sz="1600" dirty="0" smtClean="0"/>
          </a:p>
          <a:p>
            <a:endParaRPr lang="en-US" sz="1600" dirty="0" smtClean="0"/>
          </a:p>
          <a:p>
            <a:endParaRPr lang="en-US" sz="1600" dirty="0"/>
          </a:p>
          <a:p>
            <a:r>
              <a:rPr lang="en-US" sz="1600" dirty="0" smtClean="0"/>
              <a:t>Mixed </a:t>
            </a:r>
            <a:r>
              <a:rPr lang="en-US" sz="1600" dirty="0"/>
              <a:t>3% </a:t>
            </a:r>
            <a:endParaRPr lang="en-US" sz="1600" dirty="0" smtClean="0"/>
          </a:p>
          <a:p>
            <a:r>
              <a:rPr lang="en-US" sz="1600" dirty="0" smtClean="0"/>
              <a:t>Proteus </a:t>
            </a:r>
            <a:r>
              <a:rPr lang="en-US" sz="1600" dirty="0"/>
              <a:t>2% </a:t>
            </a:r>
            <a:endParaRPr lang="en-US" sz="1600" dirty="0" smtClean="0"/>
          </a:p>
          <a:p>
            <a:r>
              <a:rPr lang="en-US" sz="1600" dirty="0" smtClean="0"/>
              <a:t>Enterococcus </a:t>
            </a:r>
            <a:r>
              <a:rPr lang="en-US" sz="1600" dirty="0"/>
              <a:t>2% </a:t>
            </a:r>
            <a:endParaRPr lang="en-US" sz="1600" dirty="0" smtClean="0"/>
          </a:p>
          <a:p>
            <a:endParaRPr lang="en-US" sz="1600" dirty="0" smtClean="0"/>
          </a:p>
          <a:p>
            <a:endParaRPr lang="en-US" sz="1600" dirty="0"/>
          </a:p>
          <a:p>
            <a:r>
              <a:rPr lang="en-US" sz="1600" dirty="0" smtClean="0"/>
              <a:t>Other </a:t>
            </a:r>
            <a:r>
              <a:rPr lang="en-US" sz="1600" dirty="0"/>
              <a:t>2</a:t>
            </a:r>
            <a:r>
              <a:rPr lang="en-US" sz="1600" dirty="0" smtClean="0"/>
              <a:t>% - TB</a:t>
            </a:r>
            <a:endParaRPr lang="en-US" sz="1600" dirty="0"/>
          </a:p>
        </p:txBody>
      </p:sp>
      <p:pic>
        <p:nvPicPr>
          <p:cNvPr id="4" name="Picture 3"/>
          <p:cNvPicPr>
            <a:picLocks noChangeAspect="1"/>
          </p:cNvPicPr>
          <p:nvPr/>
        </p:nvPicPr>
        <p:blipFill>
          <a:blip r:embed="rId2"/>
          <a:stretch>
            <a:fillRect/>
          </a:stretch>
        </p:blipFill>
        <p:spPr>
          <a:xfrm>
            <a:off x="2437001" y="1690688"/>
            <a:ext cx="9545382" cy="4467849"/>
          </a:xfrm>
          <a:prstGeom prst="rect">
            <a:avLst/>
          </a:prstGeom>
        </p:spPr>
      </p:pic>
    </p:spTree>
    <p:extLst>
      <p:ext uri="{BB962C8B-B14F-4D97-AF65-F5344CB8AC3E}">
        <p14:creationId xmlns:p14="http://schemas.microsoft.com/office/powerpoint/2010/main" val="601534740"/>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rgbClr val="FF0000"/>
            </a:solidFill>
          </a:ln>
        </p:spPr>
        <p:txBody>
          <a:bodyPr/>
          <a:lstStyle/>
          <a:p>
            <a:r>
              <a:rPr lang="en-US" dirty="0" smtClean="0"/>
              <a:t>Microbial species and UTI </a:t>
            </a:r>
            <a:endParaRPr lang="en-US" dirty="0"/>
          </a:p>
        </p:txBody>
      </p:sp>
      <p:pic>
        <p:nvPicPr>
          <p:cNvPr id="4" name="Content Placeholder 3"/>
          <p:cNvPicPr>
            <a:picLocks noGrp="1" noChangeAspect="1"/>
          </p:cNvPicPr>
          <p:nvPr>
            <p:ph idx="1"/>
          </p:nvPr>
        </p:nvPicPr>
        <p:blipFill>
          <a:blip r:embed="rId2">
            <a:duotone>
              <a:prstClr val="black"/>
              <a:schemeClr val="accent3">
                <a:tint val="45000"/>
                <a:satMod val="400000"/>
              </a:schemeClr>
            </a:duotone>
          </a:blip>
          <a:stretch>
            <a:fillRect/>
          </a:stretch>
        </p:blipFill>
        <p:spPr>
          <a:xfrm>
            <a:off x="1394085" y="1377752"/>
            <a:ext cx="9195454" cy="5480248"/>
          </a:xfrm>
          <a:prstGeom prst="rect">
            <a:avLst/>
          </a:prstGeom>
        </p:spPr>
      </p:pic>
    </p:spTree>
    <p:extLst>
      <p:ext uri="{BB962C8B-B14F-4D97-AF65-F5344CB8AC3E}">
        <p14:creationId xmlns:p14="http://schemas.microsoft.com/office/powerpoint/2010/main" val="929259653"/>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duotone>
              <a:prstClr val="black"/>
              <a:schemeClr val="accent3">
                <a:tint val="45000"/>
                <a:satMod val="400000"/>
              </a:schemeClr>
            </a:duotone>
          </a:blip>
          <a:stretch>
            <a:fillRect/>
          </a:stretch>
        </p:blipFill>
        <p:spPr>
          <a:xfrm>
            <a:off x="1248507" y="0"/>
            <a:ext cx="9257241" cy="6858000"/>
          </a:xfrm>
          <a:prstGeom prst="rect">
            <a:avLst/>
          </a:prstGeom>
        </p:spPr>
      </p:pic>
    </p:spTree>
    <p:extLst>
      <p:ext uri="{BB962C8B-B14F-4D97-AF65-F5344CB8AC3E}">
        <p14:creationId xmlns:p14="http://schemas.microsoft.com/office/powerpoint/2010/main" val="102135644"/>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rgbClr val="FF0000"/>
            </a:solidFill>
          </a:ln>
        </p:spPr>
        <p:txBody>
          <a:bodyPr/>
          <a:lstStyle/>
          <a:p>
            <a:r>
              <a:rPr lang="en-US" dirty="0" smtClean="0"/>
              <a:t>What it looks like </a:t>
            </a:r>
            <a:endParaRPr lang="en-US" dirty="0"/>
          </a:p>
        </p:txBody>
      </p:sp>
      <p:sp>
        <p:nvSpPr>
          <p:cNvPr id="3" name="Content Placeholder 2"/>
          <p:cNvSpPr>
            <a:spLocks noGrp="1"/>
          </p:cNvSpPr>
          <p:nvPr>
            <p:ph idx="1"/>
          </p:nvPr>
        </p:nvSpPr>
        <p:spPr>
          <a:xfrm>
            <a:off x="6013938" y="1825625"/>
            <a:ext cx="5339862" cy="4351338"/>
          </a:xfrm>
        </p:spPr>
        <p:txBody>
          <a:bodyPr/>
          <a:lstStyle/>
          <a:p>
            <a:r>
              <a:rPr lang="en-US" dirty="0" err="1" smtClean="0"/>
              <a:t>Pyelonephitis</a:t>
            </a:r>
            <a:r>
              <a:rPr lang="en-US" dirty="0" smtClean="0"/>
              <a:t> with papillary necrosis</a:t>
            </a:r>
          </a:p>
          <a:p>
            <a:endParaRPr lang="en-US" dirty="0"/>
          </a:p>
        </p:txBody>
      </p:sp>
      <p:pic>
        <p:nvPicPr>
          <p:cNvPr id="5" name="Picture 4"/>
          <p:cNvPicPr>
            <a:picLocks noChangeAspect="1"/>
          </p:cNvPicPr>
          <p:nvPr/>
        </p:nvPicPr>
        <p:blipFill rotWithShape="1">
          <a:blip r:embed="rId2"/>
          <a:srcRect b="10548"/>
          <a:stretch/>
        </p:blipFill>
        <p:spPr>
          <a:xfrm>
            <a:off x="838200" y="1944351"/>
            <a:ext cx="5175738" cy="4386112"/>
          </a:xfrm>
          <a:prstGeom prst="rect">
            <a:avLst/>
          </a:prstGeom>
        </p:spPr>
      </p:pic>
    </p:spTree>
    <p:extLst>
      <p:ext uri="{BB962C8B-B14F-4D97-AF65-F5344CB8AC3E}">
        <p14:creationId xmlns:p14="http://schemas.microsoft.com/office/powerpoint/2010/main" val="221744189"/>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rgbClr val="FF0000"/>
            </a:solidFill>
          </a:ln>
        </p:spPr>
        <p:txBody>
          <a:bodyPr/>
          <a:lstStyle/>
          <a:p>
            <a:r>
              <a:rPr lang="en-US" dirty="0" smtClean="0"/>
              <a:t>Treatment </a:t>
            </a:r>
            <a:endParaRPr lang="en-US" dirty="0"/>
          </a:p>
        </p:txBody>
      </p:sp>
      <p:sp>
        <p:nvSpPr>
          <p:cNvPr id="3" name="Content Placeholder 2"/>
          <p:cNvSpPr>
            <a:spLocks noGrp="1"/>
          </p:cNvSpPr>
          <p:nvPr>
            <p:ph idx="1"/>
          </p:nvPr>
        </p:nvSpPr>
        <p:spPr/>
        <p:txBody>
          <a:bodyPr>
            <a:normAutofit/>
          </a:bodyPr>
          <a:lstStyle/>
          <a:p>
            <a:r>
              <a:rPr lang="en-US" dirty="0"/>
              <a:t>Quantitative cultures may be unnecessary before treatment of typical cases of acute uncomplicated cystitis. </a:t>
            </a:r>
            <a:endParaRPr lang="en-US" dirty="0" smtClean="0"/>
          </a:p>
          <a:p>
            <a:endParaRPr lang="en-US" dirty="0" smtClean="0"/>
          </a:p>
          <a:p>
            <a:pPr marL="0" indent="0">
              <a:buNone/>
            </a:pPr>
            <a:r>
              <a:rPr lang="en-US" dirty="0" smtClean="0"/>
              <a:t>• </a:t>
            </a:r>
            <a:r>
              <a:rPr lang="en-US" dirty="0"/>
              <a:t>Culture urine in patients with upper UTI, complicated UTI, or with treatment failure. </a:t>
            </a:r>
            <a:endParaRPr lang="en-US" dirty="0" smtClean="0"/>
          </a:p>
          <a:p>
            <a:pPr marL="0" indent="0">
              <a:buNone/>
            </a:pPr>
            <a:endParaRPr lang="en-US" dirty="0" smtClean="0"/>
          </a:p>
          <a:p>
            <a:pPr marL="0" indent="0">
              <a:buNone/>
            </a:pPr>
            <a:r>
              <a:rPr lang="en-US" dirty="0" smtClean="0"/>
              <a:t>• </a:t>
            </a:r>
            <a:r>
              <a:rPr lang="en-US" dirty="0"/>
              <a:t>Susceptibility testing is necessary in all recurrent or complicated infections, perhaps not for uncomplicated cases</a:t>
            </a:r>
            <a:r>
              <a:rPr lang="en-US" dirty="0" smtClean="0"/>
              <a:t>.</a:t>
            </a:r>
          </a:p>
        </p:txBody>
      </p:sp>
    </p:spTree>
    <p:extLst>
      <p:ext uri="{BB962C8B-B14F-4D97-AF65-F5344CB8AC3E}">
        <p14:creationId xmlns:p14="http://schemas.microsoft.com/office/powerpoint/2010/main" val="1513231411"/>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rgbClr val="FF0000"/>
            </a:solidFill>
          </a:ln>
        </p:spPr>
        <p:txBody>
          <a:bodyPr/>
          <a:lstStyle/>
          <a:p>
            <a:r>
              <a:rPr lang="en-US" dirty="0" smtClean="0"/>
              <a:t>Treatment</a:t>
            </a:r>
            <a:endParaRPr lang="en-US" dirty="0"/>
          </a:p>
        </p:txBody>
      </p:sp>
      <p:sp>
        <p:nvSpPr>
          <p:cNvPr id="3" name="Content Placeholder 2"/>
          <p:cNvSpPr>
            <a:spLocks noGrp="1"/>
          </p:cNvSpPr>
          <p:nvPr>
            <p:ph idx="1"/>
          </p:nvPr>
        </p:nvSpPr>
        <p:spPr/>
        <p:txBody>
          <a:bodyPr>
            <a:normAutofit lnSpcReduction="10000"/>
          </a:bodyPr>
          <a:lstStyle/>
          <a:p>
            <a:r>
              <a:rPr lang="en-US" dirty="0"/>
              <a:t>Identify or correct factors predisposing to infection </a:t>
            </a:r>
          </a:p>
          <a:p>
            <a:pPr marL="0" indent="0">
              <a:buNone/>
            </a:pPr>
            <a:r>
              <a:rPr lang="en-US" dirty="0"/>
              <a:t>	– Obstruction, calculi </a:t>
            </a:r>
          </a:p>
          <a:p>
            <a:pPr marL="0" indent="0">
              <a:buNone/>
            </a:pPr>
            <a:r>
              <a:rPr lang="en-US" dirty="0"/>
              <a:t>	– Diabetic patients who are at risk for recurrent infections, 	  	   pyelonephritis and perinephric abscesses</a:t>
            </a:r>
          </a:p>
          <a:p>
            <a:endParaRPr lang="en-US" dirty="0" smtClean="0"/>
          </a:p>
          <a:p>
            <a:r>
              <a:rPr lang="en-US" dirty="0" smtClean="0"/>
              <a:t>Recurrent </a:t>
            </a:r>
            <a:r>
              <a:rPr lang="en-US" dirty="0"/>
              <a:t>infections common in young women (20% by 6 months). </a:t>
            </a:r>
          </a:p>
          <a:p>
            <a:pPr marL="457200" lvl="1" indent="0">
              <a:buNone/>
            </a:pPr>
            <a:r>
              <a:rPr lang="en-US" dirty="0" smtClean="0"/>
              <a:t>– </a:t>
            </a:r>
            <a:r>
              <a:rPr lang="en-US" dirty="0"/>
              <a:t>Majority are exogenous infections rather than failure to cure initial infection </a:t>
            </a:r>
            <a:endParaRPr lang="en-US" dirty="0" smtClean="0"/>
          </a:p>
          <a:p>
            <a:pPr marL="0" indent="0">
              <a:buNone/>
            </a:pPr>
            <a:endParaRPr lang="en-US" dirty="0" smtClean="0"/>
          </a:p>
          <a:p>
            <a:pPr marL="0" indent="0">
              <a:buNone/>
            </a:pPr>
            <a:r>
              <a:rPr lang="en-US" dirty="0" smtClean="0"/>
              <a:t>• Duration </a:t>
            </a:r>
            <a:r>
              <a:rPr lang="en-US" dirty="0"/>
              <a:t>of therapy depends on the site and duration of the infection</a:t>
            </a:r>
            <a:r>
              <a:rPr lang="en-US" dirty="0" smtClean="0"/>
              <a:t>. 3days to 6 weeks</a:t>
            </a:r>
            <a:endParaRPr lang="en-US" dirty="0"/>
          </a:p>
        </p:txBody>
      </p:sp>
    </p:spTree>
    <p:extLst>
      <p:ext uri="{BB962C8B-B14F-4D97-AF65-F5344CB8AC3E}">
        <p14:creationId xmlns:p14="http://schemas.microsoft.com/office/powerpoint/2010/main" val="3305418859"/>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rgbClr val="FF0000"/>
            </a:solidFill>
          </a:ln>
        </p:spPr>
        <p:txBody>
          <a:bodyPr/>
          <a:lstStyle/>
          <a:p>
            <a:r>
              <a:rPr lang="en-US" dirty="0" smtClean="0"/>
              <a:t>Treatment principles</a:t>
            </a:r>
            <a:endParaRPr lang="en-US" dirty="0"/>
          </a:p>
        </p:txBody>
      </p:sp>
      <p:sp>
        <p:nvSpPr>
          <p:cNvPr id="3" name="Content Placeholder 2"/>
          <p:cNvSpPr>
            <a:spLocks noGrp="1"/>
          </p:cNvSpPr>
          <p:nvPr>
            <p:ph idx="1"/>
          </p:nvPr>
        </p:nvSpPr>
        <p:spPr/>
        <p:txBody>
          <a:bodyPr/>
          <a:lstStyle/>
          <a:p>
            <a:r>
              <a:rPr lang="en-US" dirty="0"/>
              <a:t>Choice of antimicrobial agents </a:t>
            </a:r>
            <a:endParaRPr lang="en-US" dirty="0" smtClean="0"/>
          </a:p>
          <a:p>
            <a:pPr lvl="1"/>
            <a:r>
              <a:rPr lang="en-US" dirty="0" smtClean="0"/>
              <a:t>– </a:t>
            </a:r>
            <a:r>
              <a:rPr lang="en-US" dirty="0"/>
              <a:t>Primary excretion routes through the urinary tract </a:t>
            </a:r>
            <a:endParaRPr lang="en-US" dirty="0" smtClean="0"/>
          </a:p>
          <a:p>
            <a:pPr lvl="1"/>
            <a:r>
              <a:rPr lang="en-US" dirty="0" smtClean="0"/>
              <a:t>– </a:t>
            </a:r>
            <a:r>
              <a:rPr lang="en-US" dirty="0"/>
              <a:t>Achieve high concentration in urine and vaginal secretions </a:t>
            </a:r>
            <a:endParaRPr lang="en-US" dirty="0" smtClean="0"/>
          </a:p>
          <a:p>
            <a:pPr lvl="1"/>
            <a:r>
              <a:rPr lang="en-US" dirty="0" smtClean="0"/>
              <a:t>– </a:t>
            </a:r>
            <a:r>
              <a:rPr lang="en-US" dirty="0"/>
              <a:t>Inhibit E.coli, the primary pathogen in cystitis </a:t>
            </a:r>
            <a:endParaRPr lang="en-US" dirty="0" smtClean="0"/>
          </a:p>
          <a:p>
            <a:pPr lvl="1"/>
            <a:endParaRPr lang="en-US" dirty="0"/>
          </a:p>
          <a:p>
            <a:pPr lvl="1"/>
            <a:r>
              <a:rPr lang="en-US" dirty="0" smtClean="0"/>
              <a:t>Short </a:t>
            </a:r>
            <a:r>
              <a:rPr lang="en-US" dirty="0"/>
              <a:t>course (3-day) therapy for uncomplicated infections </a:t>
            </a:r>
            <a:endParaRPr lang="en-US" dirty="0" smtClean="0"/>
          </a:p>
          <a:p>
            <a:pPr lvl="1"/>
            <a:r>
              <a:rPr lang="en-US" dirty="0" smtClean="0"/>
              <a:t>Longer </a:t>
            </a:r>
            <a:r>
              <a:rPr lang="en-US" dirty="0"/>
              <a:t>duration (10-14 days) for complicated infection (e.g. pyelonephritis) </a:t>
            </a:r>
            <a:endParaRPr lang="en-US" dirty="0" smtClean="0"/>
          </a:p>
          <a:p>
            <a:pPr lvl="1"/>
            <a:r>
              <a:rPr lang="en-US" dirty="0" smtClean="0"/>
              <a:t>Oral </a:t>
            </a:r>
            <a:r>
              <a:rPr lang="en-US" dirty="0"/>
              <a:t>vs. intravenous </a:t>
            </a:r>
            <a:r>
              <a:rPr lang="en-US" dirty="0" smtClean="0"/>
              <a:t>agents</a:t>
            </a:r>
            <a:endParaRPr lang="en-US" dirty="0"/>
          </a:p>
        </p:txBody>
      </p:sp>
    </p:spTree>
    <p:extLst>
      <p:ext uri="{BB962C8B-B14F-4D97-AF65-F5344CB8AC3E}">
        <p14:creationId xmlns:p14="http://schemas.microsoft.com/office/powerpoint/2010/main" val="3130099533"/>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rgbClr val="FF0000"/>
            </a:solidFill>
          </a:ln>
        </p:spPr>
        <p:txBody>
          <a:bodyPr/>
          <a:lstStyle/>
          <a:p>
            <a:r>
              <a:rPr lang="en-US" dirty="0" smtClean="0"/>
              <a:t>When to treat asymptomatic bacteriuria</a:t>
            </a:r>
            <a:endParaRPr lang="en-US" dirty="0"/>
          </a:p>
        </p:txBody>
      </p:sp>
      <p:sp>
        <p:nvSpPr>
          <p:cNvPr id="3" name="Content Placeholder 2"/>
          <p:cNvSpPr>
            <a:spLocks noGrp="1"/>
          </p:cNvSpPr>
          <p:nvPr>
            <p:ph idx="1"/>
          </p:nvPr>
        </p:nvSpPr>
        <p:spPr/>
        <p:txBody>
          <a:bodyPr/>
          <a:lstStyle/>
          <a:p>
            <a:r>
              <a:rPr lang="en-US" dirty="0"/>
              <a:t>Pregnant women </a:t>
            </a:r>
            <a:endParaRPr lang="en-US" dirty="0" smtClean="0"/>
          </a:p>
          <a:p>
            <a:r>
              <a:rPr lang="en-US" dirty="0" smtClean="0"/>
              <a:t>Patients </a:t>
            </a:r>
            <a:r>
              <a:rPr lang="en-US" dirty="0"/>
              <a:t>with neurological or structural abnormality of the urinary tract </a:t>
            </a:r>
            <a:endParaRPr lang="en-US" dirty="0" smtClean="0"/>
          </a:p>
          <a:p>
            <a:r>
              <a:rPr lang="en-US" dirty="0" smtClean="0"/>
              <a:t>Patients </a:t>
            </a:r>
            <a:r>
              <a:rPr lang="en-US" dirty="0"/>
              <a:t>undergoing urologic surgery</a:t>
            </a:r>
          </a:p>
        </p:txBody>
      </p:sp>
    </p:spTree>
    <p:extLst>
      <p:ext uri="{BB962C8B-B14F-4D97-AF65-F5344CB8AC3E}">
        <p14:creationId xmlns:p14="http://schemas.microsoft.com/office/powerpoint/2010/main" val="3154022631"/>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rgbClr val="FF0000"/>
            </a:solidFill>
          </a:ln>
        </p:spPr>
        <p:txBody>
          <a:bodyPr/>
          <a:lstStyle/>
          <a:p>
            <a:r>
              <a:rPr lang="en-US" dirty="0" smtClean="0"/>
              <a:t>Recurrent UTI</a:t>
            </a:r>
            <a:endParaRPr lang="en-US" dirty="0"/>
          </a:p>
        </p:txBody>
      </p:sp>
      <p:sp>
        <p:nvSpPr>
          <p:cNvPr id="3" name="Content Placeholder 2"/>
          <p:cNvSpPr>
            <a:spLocks noGrp="1"/>
          </p:cNvSpPr>
          <p:nvPr>
            <p:ph idx="1"/>
          </p:nvPr>
        </p:nvSpPr>
        <p:spPr/>
        <p:txBody>
          <a:bodyPr/>
          <a:lstStyle/>
          <a:p>
            <a:r>
              <a:rPr lang="en-US" dirty="0"/>
              <a:t>Risk factors for recurrent uncomplicated UTI </a:t>
            </a:r>
            <a:endParaRPr lang="en-US" dirty="0" smtClean="0"/>
          </a:p>
          <a:p>
            <a:pPr lvl="1"/>
            <a:r>
              <a:rPr lang="en-US" dirty="0" smtClean="0"/>
              <a:t>Postmenopausal </a:t>
            </a:r>
            <a:r>
              <a:rPr lang="en-US" dirty="0"/>
              <a:t>status; diabetes </a:t>
            </a:r>
            <a:endParaRPr lang="en-US" dirty="0" smtClean="0"/>
          </a:p>
          <a:p>
            <a:pPr lvl="1"/>
            <a:r>
              <a:rPr lang="en-US" dirty="0" smtClean="0"/>
              <a:t>Recent </a:t>
            </a:r>
            <a:r>
              <a:rPr lang="en-US" dirty="0"/>
              <a:t>antimicrobial use </a:t>
            </a:r>
          </a:p>
          <a:p>
            <a:pPr lvl="1"/>
            <a:r>
              <a:rPr lang="en-US" dirty="0" smtClean="0"/>
              <a:t>Behavioral </a:t>
            </a:r>
            <a:r>
              <a:rPr lang="en-US" dirty="0"/>
              <a:t>risk factors (spermicide use, new partner, first </a:t>
            </a:r>
            <a:r>
              <a:rPr lang="en-US" dirty="0" smtClean="0"/>
              <a:t>UTI) </a:t>
            </a:r>
            <a:endParaRPr lang="en-US" dirty="0"/>
          </a:p>
        </p:txBody>
      </p:sp>
    </p:spTree>
    <p:extLst>
      <p:ext uri="{BB962C8B-B14F-4D97-AF65-F5344CB8AC3E}">
        <p14:creationId xmlns:p14="http://schemas.microsoft.com/office/powerpoint/2010/main" val="1970949049"/>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133891"/>
          </a:xfrm>
          <a:ln>
            <a:solidFill>
              <a:srgbClr val="FF0000"/>
            </a:solidFill>
          </a:ln>
        </p:spPr>
        <p:txBody>
          <a:bodyPr/>
          <a:lstStyle/>
          <a:p>
            <a:r>
              <a:rPr lang="en-US" dirty="0" smtClean="0"/>
              <a:t>Antibiotic therapy</a:t>
            </a:r>
            <a:endParaRPr lang="en-US" dirty="0"/>
          </a:p>
        </p:txBody>
      </p:sp>
      <p:sp>
        <p:nvSpPr>
          <p:cNvPr id="3" name="Content Placeholder 2"/>
          <p:cNvSpPr>
            <a:spLocks noGrp="1"/>
          </p:cNvSpPr>
          <p:nvPr>
            <p:ph idx="1"/>
          </p:nvPr>
        </p:nvSpPr>
        <p:spPr>
          <a:xfrm>
            <a:off x="838200" y="1499016"/>
            <a:ext cx="10515600" cy="3974045"/>
          </a:xfrm>
        </p:spPr>
        <p:txBody>
          <a:bodyPr>
            <a:normAutofit/>
          </a:bodyPr>
          <a:lstStyle/>
          <a:p>
            <a:r>
              <a:rPr lang="en-US" dirty="0" smtClean="0"/>
              <a:t>First choice for uncomplicated acute cystitis in women – nitrofurantoin, TMP-SM, beta lactams</a:t>
            </a:r>
          </a:p>
          <a:p>
            <a:endParaRPr lang="en-US" dirty="0" smtClean="0"/>
          </a:p>
          <a:p>
            <a:r>
              <a:rPr lang="en-US" dirty="0" err="1" smtClean="0"/>
              <a:t>Fluroquinolones</a:t>
            </a:r>
            <a:r>
              <a:rPr lang="en-US" dirty="0" smtClean="0"/>
              <a:t> for complicated cystitis</a:t>
            </a:r>
          </a:p>
          <a:p>
            <a:endParaRPr lang="en-US" dirty="0" smtClean="0"/>
          </a:p>
          <a:p>
            <a:r>
              <a:rPr lang="en-US" dirty="0" err="1" smtClean="0"/>
              <a:t>Emperic</a:t>
            </a:r>
            <a:r>
              <a:rPr lang="en-US" dirty="0" smtClean="0"/>
              <a:t> antibiotics by local susceptibility patterns</a:t>
            </a:r>
          </a:p>
          <a:p>
            <a:endParaRPr lang="en-US" dirty="0" smtClean="0"/>
          </a:p>
          <a:p>
            <a:r>
              <a:rPr lang="en-US" dirty="0" smtClean="0"/>
              <a:t>Resistance to </a:t>
            </a:r>
            <a:r>
              <a:rPr lang="en-US" dirty="0"/>
              <a:t>TMP-SMX </a:t>
            </a:r>
            <a:r>
              <a:rPr lang="en-US" dirty="0" smtClean="0"/>
              <a:t>has been identified</a:t>
            </a:r>
            <a:endParaRPr lang="en-US" dirty="0"/>
          </a:p>
        </p:txBody>
      </p:sp>
      <p:sp>
        <p:nvSpPr>
          <p:cNvPr id="4" name="Rectangle 3"/>
          <p:cNvSpPr/>
          <p:nvPr/>
        </p:nvSpPr>
        <p:spPr>
          <a:xfrm>
            <a:off x="709246" y="5473061"/>
            <a:ext cx="11087100" cy="923330"/>
          </a:xfrm>
          <a:prstGeom prst="rect">
            <a:avLst/>
          </a:prstGeom>
        </p:spPr>
        <p:txBody>
          <a:bodyPr wrap="square">
            <a:spAutoFit/>
          </a:bodyPr>
          <a:lstStyle/>
          <a:p>
            <a:r>
              <a:rPr lang="en-US" dirty="0" err="1" smtClean="0"/>
              <a:t>Wagenlehner</a:t>
            </a:r>
            <a:r>
              <a:rPr lang="en-US" dirty="0" smtClean="0"/>
              <a:t> FM </a:t>
            </a:r>
            <a:r>
              <a:rPr lang="en-US" dirty="0"/>
              <a:t>et al. [National S3 guideline on uncomplicated urinary tract infection: r</a:t>
            </a:r>
            <a:r>
              <a:rPr lang="en-US" dirty="0" smtClean="0"/>
              <a:t>ecommendations </a:t>
            </a:r>
            <a:r>
              <a:rPr lang="en-US" dirty="0"/>
              <a:t>for treatment and management of uncomplicated community-acquired bacterial urinary tract infections in adult patients]. </a:t>
            </a:r>
            <a:r>
              <a:rPr lang="en-US" i="1" dirty="0" err="1"/>
              <a:t>Urologe</a:t>
            </a:r>
            <a:r>
              <a:rPr lang="en-US" i="1" dirty="0"/>
              <a:t> A</a:t>
            </a:r>
            <a:r>
              <a:rPr lang="en-US" dirty="0"/>
              <a:t>. 2011 Feb. 50(2):</a:t>
            </a:r>
            <a:r>
              <a:rPr lang="en-US" dirty="0" smtClean="0"/>
              <a:t>153-69.</a:t>
            </a:r>
            <a:endParaRPr lang="en-US" dirty="0"/>
          </a:p>
        </p:txBody>
      </p:sp>
    </p:spTree>
    <p:extLst>
      <p:ext uri="{BB962C8B-B14F-4D97-AF65-F5344CB8AC3E}">
        <p14:creationId xmlns:p14="http://schemas.microsoft.com/office/powerpoint/2010/main" val="1300611721"/>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979854"/>
          </a:xfrm>
          <a:ln>
            <a:solidFill>
              <a:srgbClr val="FF0000"/>
            </a:solidFill>
          </a:ln>
        </p:spPr>
        <p:txBody>
          <a:bodyPr/>
          <a:lstStyle/>
          <a:p>
            <a:r>
              <a:rPr lang="en-US" dirty="0" smtClean="0"/>
              <a:t>Uncomplicated cystitis Non-pregnant</a:t>
            </a: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432810985"/>
              </p:ext>
            </p:extLst>
          </p:nvPr>
        </p:nvGraphicFramePr>
        <p:xfrm>
          <a:off x="1026015" y="1344979"/>
          <a:ext cx="10779123" cy="5419236"/>
        </p:xfrm>
        <a:graphic>
          <a:graphicData uri="http://schemas.openxmlformats.org/drawingml/2006/table">
            <a:tbl>
              <a:tblPr/>
              <a:tblGrid>
                <a:gridCol w="10779123"/>
              </a:tblGrid>
              <a:tr h="430387">
                <a:tc>
                  <a:txBody>
                    <a:bodyPr/>
                    <a:lstStyle/>
                    <a:p>
                      <a:r>
                        <a:rPr lang="en-US" sz="1400" b="1" dirty="0">
                          <a:effectLst/>
                          <a:latin typeface="proxima_nova_rgbold"/>
                        </a:rPr>
                        <a:t>First-line therapy</a:t>
                      </a:r>
                      <a:endParaRPr lang="en-US" sz="1400" b="1" dirty="0">
                        <a:effectLst/>
                        <a:latin typeface="proxima_nova_rgregular"/>
                      </a:endParaRPr>
                    </a:p>
                  </a:txBody>
                  <a:tcPr marL="58407" marR="109514" marT="85177" marB="85177" anchor="ctr">
                    <a:lnL w="12700" cap="flat" cmpd="sng" algn="ctr">
                      <a:solidFill>
                        <a:srgbClr val="979797"/>
                      </a:solidFill>
                      <a:prstDash val="solid"/>
                      <a:round/>
                      <a:headEnd type="none" w="med" len="med"/>
                      <a:tailEnd type="none" w="med" len="med"/>
                    </a:lnL>
                    <a:lnR>
                      <a:noFill/>
                    </a:lnR>
                    <a:lnT>
                      <a:noFill/>
                    </a:lnT>
                    <a:lnB w="9525" cap="flat" cmpd="sng" algn="ctr">
                      <a:solidFill>
                        <a:srgbClr val="979797"/>
                      </a:solidFill>
                      <a:prstDash val="solid"/>
                      <a:round/>
                      <a:headEnd type="none" w="med" len="med"/>
                      <a:tailEnd type="none" w="med" len="med"/>
                    </a:lnB>
                    <a:solidFill>
                      <a:srgbClr val="FFFFFF"/>
                    </a:solidFill>
                  </a:tcPr>
                </a:tc>
              </a:tr>
              <a:tr h="1303284">
                <a:tc>
                  <a:txBody>
                    <a:bodyPr/>
                    <a:lstStyle/>
                    <a:p>
                      <a:pPr>
                        <a:buFont typeface="Arial" panose="020B0604020202020204" pitchFamily="34" charset="0"/>
                        <a:buChar char="•"/>
                      </a:pPr>
                      <a:r>
                        <a:rPr lang="en-US" sz="1400">
                          <a:effectLst/>
                          <a:latin typeface="proxima_nova_rgregular"/>
                        </a:rPr>
                        <a:t>trimethoprim/sulfamethoxazole</a:t>
                      </a:r>
                      <a:r>
                        <a:rPr lang="en-US" sz="1400" baseline="30000">
                          <a:effectLst/>
                          <a:latin typeface="proxima_nova_rgregular"/>
                        </a:rPr>
                        <a:t>*</a:t>
                      </a:r>
                      <a:r>
                        <a:rPr lang="en-US" sz="1400">
                          <a:effectLst/>
                          <a:latin typeface="proxima_nova_rgregular"/>
                        </a:rPr>
                        <a:t> 160 mg/800 mg (Bactrim DS, Septra DS) 1 tablet PO BID for 3d (use when bacterial resistance is &lt; 20% and patient has no allergy) </a:t>
                      </a:r>
                      <a:r>
                        <a:rPr lang="en-US" sz="1400" b="0">
                          <a:effectLst/>
                          <a:latin typeface="proxima_nova_rgbold"/>
                        </a:rPr>
                        <a:t>or</a:t>
                      </a:r>
                      <a:endParaRPr lang="en-US" sz="1400">
                        <a:effectLst/>
                        <a:latin typeface="proxima_nova_rgregular"/>
                      </a:endParaRPr>
                    </a:p>
                    <a:p>
                      <a:pPr>
                        <a:buFont typeface="Arial" panose="020B0604020202020204" pitchFamily="34" charset="0"/>
                        <a:buChar char="•"/>
                      </a:pPr>
                      <a:r>
                        <a:rPr lang="en-US" sz="1400">
                          <a:effectLst/>
                          <a:latin typeface="proxima_nova_rgregular"/>
                        </a:rPr>
                        <a:t>nitrofurantoin monohydrate/macrocrystals (Macrobid) 100 mg PO BID for 5-7d </a:t>
                      </a:r>
                      <a:r>
                        <a:rPr lang="en-US" sz="1400" b="0">
                          <a:effectLst/>
                          <a:latin typeface="proxima_nova_rgbold"/>
                        </a:rPr>
                        <a:t>or</a:t>
                      </a:r>
                      <a:endParaRPr lang="en-US" sz="1400">
                        <a:effectLst/>
                        <a:latin typeface="proxima_nova_rgregular"/>
                      </a:endParaRPr>
                    </a:p>
                    <a:p>
                      <a:pPr>
                        <a:buFont typeface="Arial" panose="020B0604020202020204" pitchFamily="34" charset="0"/>
                        <a:buChar char="•"/>
                      </a:pPr>
                      <a:r>
                        <a:rPr lang="en-US" sz="1400">
                          <a:effectLst/>
                          <a:latin typeface="proxima_nova_rgregular"/>
                        </a:rPr>
                        <a:t>nitrofurantoin macrocrystals (Macrodantin) 50-100 mg PO QID for 7d </a:t>
                      </a:r>
                      <a:r>
                        <a:rPr lang="en-US" sz="1400" b="0">
                          <a:effectLst/>
                          <a:latin typeface="proxima_nova_rgbold"/>
                        </a:rPr>
                        <a:t>or</a:t>
                      </a:r>
                      <a:endParaRPr lang="en-US" sz="1400">
                        <a:effectLst/>
                        <a:latin typeface="proxima_nova_rgregular"/>
                      </a:endParaRPr>
                    </a:p>
                    <a:p>
                      <a:pPr>
                        <a:buFont typeface="Arial" panose="020B0604020202020204" pitchFamily="34" charset="0"/>
                        <a:buChar char="•"/>
                      </a:pPr>
                      <a:r>
                        <a:rPr lang="en-US" sz="1400">
                          <a:effectLst/>
                          <a:latin typeface="proxima_nova_rgregular"/>
                        </a:rPr>
                        <a:t>fosfomycin (Monurol) 3 g PO as a single dose with 3-4 oz of water</a:t>
                      </a:r>
                    </a:p>
                  </a:txBody>
                  <a:tcPr marL="58407" marR="109514" marT="85177" marB="85177" anchor="ctr">
                    <a:lnL w="12700" cap="flat" cmpd="sng" algn="ctr">
                      <a:solidFill>
                        <a:srgbClr val="979797"/>
                      </a:solidFill>
                      <a:prstDash val="solid"/>
                      <a:round/>
                      <a:headEnd type="none" w="med" len="med"/>
                      <a:tailEnd type="none" w="med" len="med"/>
                    </a:lnL>
                    <a:lnR>
                      <a:noFill/>
                    </a:lnR>
                    <a:lnT w="9525" cap="flat" cmpd="sng" algn="ctr">
                      <a:solidFill>
                        <a:srgbClr val="979797"/>
                      </a:solidFill>
                      <a:prstDash val="solid"/>
                      <a:round/>
                      <a:headEnd type="none" w="med" len="med"/>
                      <a:tailEnd type="none" w="med" len="med"/>
                    </a:lnT>
                    <a:lnB w="9525" cap="flat" cmpd="sng" algn="ctr">
                      <a:solidFill>
                        <a:srgbClr val="979797"/>
                      </a:solidFill>
                      <a:prstDash val="solid"/>
                      <a:round/>
                      <a:headEnd type="none" w="med" len="med"/>
                      <a:tailEnd type="none" w="med" len="med"/>
                    </a:lnB>
                    <a:solidFill>
                      <a:srgbClr val="FFFFFF"/>
                    </a:solidFill>
                  </a:tcPr>
                </a:tc>
              </a:tr>
              <a:tr h="430387">
                <a:tc>
                  <a:txBody>
                    <a:bodyPr/>
                    <a:lstStyle/>
                    <a:p>
                      <a:r>
                        <a:rPr lang="en-US" sz="1400" b="1" dirty="0">
                          <a:effectLst/>
                          <a:latin typeface="proxima_nova_rgbold"/>
                        </a:rPr>
                        <a:t>Second-line therapy</a:t>
                      </a:r>
                      <a:endParaRPr lang="en-US" sz="1400" b="1" dirty="0">
                        <a:effectLst/>
                        <a:latin typeface="proxima_nova_rgregular"/>
                      </a:endParaRPr>
                    </a:p>
                  </a:txBody>
                  <a:tcPr marL="58407" marR="109514" marT="85177" marB="85177" anchor="ctr">
                    <a:lnL w="12700" cap="flat" cmpd="sng" algn="ctr">
                      <a:solidFill>
                        <a:srgbClr val="979797"/>
                      </a:solidFill>
                      <a:prstDash val="solid"/>
                      <a:round/>
                      <a:headEnd type="none" w="med" len="med"/>
                      <a:tailEnd type="none" w="med" len="med"/>
                    </a:lnL>
                    <a:lnR>
                      <a:noFill/>
                    </a:lnR>
                    <a:lnT w="9525" cap="flat" cmpd="sng" algn="ctr">
                      <a:solidFill>
                        <a:srgbClr val="979797"/>
                      </a:solidFill>
                      <a:prstDash val="solid"/>
                      <a:round/>
                      <a:headEnd type="none" w="med" len="med"/>
                      <a:tailEnd type="none" w="med" len="med"/>
                    </a:lnT>
                    <a:lnB w="9525" cap="flat" cmpd="sng" algn="ctr">
                      <a:solidFill>
                        <a:srgbClr val="979797"/>
                      </a:solidFill>
                      <a:prstDash val="solid"/>
                      <a:round/>
                      <a:headEnd type="none" w="med" len="med"/>
                      <a:tailEnd type="none" w="med" len="med"/>
                    </a:lnB>
                    <a:solidFill>
                      <a:srgbClr val="FFFFFF"/>
                    </a:solidFill>
                  </a:tcPr>
                </a:tc>
              </a:tr>
              <a:tr h="1085059">
                <a:tc>
                  <a:txBody>
                    <a:bodyPr/>
                    <a:lstStyle/>
                    <a:p>
                      <a:pPr>
                        <a:buFont typeface="Arial" panose="020B0604020202020204" pitchFamily="34" charset="0"/>
                        <a:buChar char="•"/>
                      </a:pPr>
                      <a:r>
                        <a:rPr lang="en-US" sz="1400" dirty="0">
                          <a:effectLst/>
                          <a:latin typeface="proxima_nova_rgregular"/>
                        </a:rPr>
                        <a:t>ciprofloxacin (Cipro) 250 mg PO BID for 3d </a:t>
                      </a:r>
                      <a:r>
                        <a:rPr lang="en-US" sz="1400" b="0" dirty="0">
                          <a:effectLst/>
                          <a:latin typeface="proxima_nova_rgbold"/>
                        </a:rPr>
                        <a:t>or</a:t>
                      </a:r>
                      <a:endParaRPr lang="en-US" sz="1400" dirty="0">
                        <a:effectLst/>
                        <a:latin typeface="proxima_nova_rgregular"/>
                      </a:endParaRPr>
                    </a:p>
                    <a:p>
                      <a:pPr>
                        <a:buFont typeface="Arial" panose="020B0604020202020204" pitchFamily="34" charset="0"/>
                        <a:buChar char="•"/>
                      </a:pPr>
                      <a:r>
                        <a:rPr lang="en-US" sz="1400" dirty="0">
                          <a:effectLst/>
                          <a:latin typeface="proxima_nova_rgregular"/>
                        </a:rPr>
                        <a:t>ciprofloxacin extended release (Cipro XR) 500 mg PO daily for 3d </a:t>
                      </a:r>
                      <a:r>
                        <a:rPr lang="en-US" sz="1400" b="0" dirty="0">
                          <a:effectLst/>
                          <a:latin typeface="proxima_nova_rgbold"/>
                        </a:rPr>
                        <a:t>or</a:t>
                      </a:r>
                      <a:endParaRPr lang="en-US" sz="1400" dirty="0">
                        <a:effectLst/>
                        <a:latin typeface="proxima_nova_rgregular"/>
                      </a:endParaRPr>
                    </a:p>
                    <a:p>
                      <a:pPr>
                        <a:buFont typeface="Arial" panose="020B0604020202020204" pitchFamily="34" charset="0"/>
                        <a:buChar char="•"/>
                      </a:pPr>
                      <a:r>
                        <a:rPr lang="en-US" sz="1400" dirty="0">
                          <a:effectLst/>
                          <a:latin typeface="proxima_nova_rgregular"/>
                        </a:rPr>
                        <a:t>levofloxacin (Levaquin) 250 mg PO q24h for 3d </a:t>
                      </a:r>
                      <a:r>
                        <a:rPr lang="en-US" sz="1400" b="0" dirty="0">
                          <a:effectLst/>
                          <a:latin typeface="proxima_nova_rgbold"/>
                        </a:rPr>
                        <a:t>or</a:t>
                      </a:r>
                      <a:endParaRPr lang="en-US" sz="1400" dirty="0">
                        <a:effectLst/>
                        <a:latin typeface="proxima_nova_rgregular"/>
                      </a:endParaRPr>
                    </a:p>
                    <a:p>
                      <a:pPr>
                        <a:buFont typeface="Arial" panose="020B0604020202020204" pitchFamily="34" charset="0"/>
                        <a:buChar char="•"/>
                      </a:pPr>
                      <a:r>
                        <a:rPr lang="en-US" sz="1400" dirty="0" err="1">
                          <a:effectLst/>
                          <a:latin typeface="proxima_nova_rgregular"/>
                        </a:rPr>
                        <a:t>ofloxacin</a:t>
                      </a:r>
                      <a:r>
                        <a:rPr lang="en-US" sz="1400" dirty="0">
                          <a:effectLst/>
                          <a:latin typeface="proxima_nova_rgregular"/>
                        </a:rPr>
                        <a:t> 200 mg PO q12h for 3d</a:t>
                      </a:r>
                    </a:p>
                  </a:txBody>
                  <a:tcPr marL="58407" marR="109514" marT="85177" marB="85177" anchor="ctr">
                    <a:lnL w="12700" cap="flat" cmpd="sng" algn="ctr">
                      <a:solidFill>
                        <a:srgbClr val="979797"/>
                      </a:solidFill>
                      <a:prstDash val="solid"/>
                      <a:round/>
                      <a:headEnd type="none" w="med" len="med"/>
                      <a:tailEnd type="none" w="med" len="med"/>
                    </a:lnL>
                    <a:lnR>
                      <a:noFill/>
                    </a:lnR>
                    <a:lnT w="9525" cap="flat" cmpd="sng" algn="ctr">
                      <a:solidFill>
                        <a:srgbClr val="979797"/>
                      </a:solidFill>
                      <a:prstDash val="solid"/>
                      <a:round/>
                      <a:headEnd type="none" w="med" len="med"/>
                      <a:tailEnd type="none" w="med" len="med"/>
                    </a:lnT>
                    <a:lnB w="9525" cap="flat" cmpd="sng" algn="ctr">
                      <a:solidFill>
                        <a:srgbClr val="979797"/>
                      </a:solidFill>
                      <a:prstDash val="solid"/>
                      <a:round/>
                      <a:headEnd type="none" w="med" len="med"/>
                      <a:tailEnd type="none" w="med" len="med"/>
                    </a:lnB>
                    <a:solidFill>
                      <a:srgbClr val="FFFFFF"/>
                    </a:solidFill>
                  </a:tcPr>
                </a:tc>
              </a:tr>
              <a:tr h="430387">
                <a:tc>
                  <a:txBody>
                    <a:bodyPr/>
                    <a:lstStyle/>
                    <a:p>
                      <a:r>
                        <a:rPr lang="en-US" sz="1400" b="1" dirty="0">
                          <a:effectLst/>
                          <a:latin typeface="proxima_nova_rgbold"/>
                        </a:rPr>
                        <a:t>Alternative therapy</a:t>
                      </a:r>
                      <a:endParaRPr lang="en-US" sz="1400" b="1" dirty="0">
                        <a:effectLst/>
                        <a:latin typeface="proxima_nova_rgregular"/>
                      </a:endParaRPr>
                    </a:p>
                  </a:txBody>
                  <a:tcPr marL="58407" marR="109514" marT="85177" marB="85177" anchor="ctr">
                    <a:lnL w="12700" cap="flat" cmpd="sng" algn="ctr">
                      <a:solidFill>
                        <a:srgbClr val="979797"/>
                      </a:solidFill>
                      <a:prstDash val="solid"/>
                      <a:round/>
                      <a:headEnd type="none" w="med" len="med"/>
                      <a:tailEnd type="none" w="med" len="med"/>
                    </a:lnL>
                    <a:lnR>
                      <a:noFill/>
                    </a:lnR>
                    <a:lnT w="9525" cap="flat" cmpd="sng" algn="ctr">
                      <a:solidFill>
                        <a:srgbClr val="979797"/>
                      </a:solidFill>
                      <a:prstDash val="solid"/>
                      <a:round/>
                      <a:headEnd type="none" w="med" len="med"/>
                      <a:tailEnd type="none" w="med" len="med"/>
                    </a:lnT>
                    <a:lnB w="9525" cap="flat" cmpd="sng" algn="ctr">
                      <a:solidFill>
                        <a:srgbClr val="979797"/>
                      </a:solidFill>
                      <a:prstDash val="solid"/>
                      <a:round/>
                      <a:headEnd type="none" w="med" len="med"/>
                      <a:tailEnd type="none" w="med" len="med"/>
                    </a:lnB>
                    <a:solidFill>
                      <a:srgbClr val="FFFFFF"/>
                    </a:solidFill>
                  </a:tcPr>
                </a:tc>
              </a:tr>
              <a:tr h="1739732">
                <a:tc>
                  <a:txBody>
                    <a:bodyPr/>
                    <a:lstStyle/>
                    <a:p>
                      <a:pPr>
                        <a:buFont typeface="Arial" panose="020B0604020202020204" pitchFamily="34" charset="0"/>
                        <a:buChar char="•"/>
                      </a:pPr>
                      <a:r>
                        <a:rPr lang="en-US" sz="1400" dirty="0">
                          <a:effectLst/>
                          <a:latin typeface="proxima_nova_rgregular"/>
                        </a:rPr>
                        <a:t>amoxicillin-</a:t>
                      </a:r>
                      <a:r>
                        <a:rPr lang="en-US" sz="1400" dirty="0" err="1">
                          <a:effectLst/>
                          <a:latin typeface="proxima_nova_rgregular"/>
                        </a:rPr>
                        <a:t>clavulanate</a:t>
                      </a:r>
                      <a:r>
                        <a:rPr lang="en-US" sz="1400" dirty="0">
                          <a:effectLst/>
                          <a:latin typeface="proxima_nova_rgregular"/>
                        </a:rPr>
                        <a:t> (Augmentin) 500 mg/125 mg PO BID for 3-7d </a:t>
                      </a:r>
                      <a:r>
                        <a:rPr lang="en-US" sz="1400" b="0" dirty="0">
                          <a:effectLst/>
                          <a:latin typeface="proxima_nova_rgbold"/>
                        </a:rPr>
                        <a:t>or</a:t>
                      </a:r>
                      <a:endParaRPr lang="en-US" sz="1400" dirty="0">
                        <a:effectLst/>
                        <a:latin typeface="proxima_nova_rgregular"/>
                      </a:endParaRPr>
                    </a:p>
                    <a:p>
                      <a:pPr>
                        <a:buFont typeface="Arial" panose="020B0604020202020204" pitchFamily="34" charset="0"/>
                        <a:buChar char="•"/>
                      </a:pPr>
                      <a:r>
                        <a:rPr lang="en-US" sz="1400" dirty="0">
                          <a:effectLst/>
                          <a:latin typeface="proxima_nova_rgregular"/>
                        </a:rPr>
                        <a:t>amoxicillin-</a:t>
                      </a:r>
                      <a:r>
                        <a:rPr lang="en-US" sz="1400" dirty="0" err="1">
                          <a:effectLst/>
                          <a:latin typeface="proxima_nova_rgregular"/>
                        </a:rPr>
                        <a:t>clavulanate</a:t>
                      </a:r>
                      <a:r>
                        <a:rPr lang="en-US" sz="1400" dirty="0">
                          <a:effectLst/>
                          <a:latin typeface="proxima_nova_rgregular"/>
                        </a:rPr>
                        <a:t> (Augmentin) 250 mg/125 mg PO TID for 3-7d </a:t>
                      </a:r>
                      <a:r>
                        <a:rPr lang="en-US" sz="1400" b="0" dirty="0">
                          <a:effectLst/>
                          <a:latin typeface="proxima_nova_rgbold"/>
                        </a:rPr>
                        <a:t>or</a:t>
                      </a:r>
                      <a:endParaRPr lang="en-US" sz="1400" dirty="0">
                        <a:effectLst/>
                        <a:latin typeface="proxima_nova_rgregular"/>
                      </a:endParaRPr>
                    </a:p>
                    <a:p>
                      <a:pPr>
                        <a:buFont typeface="Arial" panose="020B0604020202020204" pitchFamily="34" charset="0"/>
                        <a:buChar char="•"/>
                      </a:pPr>
                      <a:r>
                        <a:rPr lang="en-US" sz="1400" dirty="0" err="1">
                          <a:effectLst/>
                          <a:latin typeface="proxima_nova_rgregular"/>
                        </a:rPr>
                        <a:t>cefdinir</a:t>
                      </a:r>
                      <a:r>
                        <a:rPr lang="en-US" sz="1400" dirty="0">
                          <a:effectLst/>
                          <a:latin typeface="proxima_nova_rgregular"/>
                        </a:rPr>
                        <a:t> 300 mg PO BID for 7d </a:t>
                      </a:r>
                      <a:r>
                        <a:rPr lang="en-US" sz="1400" b="0" dirty="0">
                          <a:effectLst/>
                          <a:latin typeface="proxima_nova_rgbold"/>
                        </a:rPr>
                        <a:t>or</a:t>
                      </a:r>
                      <a:endParaRPr lang="en-US" sz="1400" dirty="0">
                        <a:effectLst/>
                        <a:latin typeface="proxima_nova_rgregular"/>
                      </a:endParaRPr>
                    </a:p>
                    <a:p>
                      <a:pPr>
                        <a:buFont typeface="Arial" panose="020B0604020202020204" pitchFamily="34" charset="0"/>
                        <a:buChar char="•"/>
                      </a:pPr>
                      <a:r>
                        <a:rPr lang="en-US" sz="1400" dirty="0" err="1">
                          <a:effectLst/>
                          <a:latin typeface="proxima_nova_rgregular"/>
                        </a:rPr>
                        <a:t>cefaclor</a:t>
                      </a:r>
                      <a:r>
                        <a:rPr lang="en-US" sz="1400" dirty="0">
                          <a:effectLst/>
                          <a:latin typeface="proxima_nova_rgregular"/>
                        </a:rPr>
                        <a:t> 500 mg PO TID for 7d </a:t>
                      </a:r>
                      <a:r>
                        <a:rPr lang="en-US" sz="1400" b="0" dirty="0">
                          <a:effectLst/>
                          <a:latin typeface="proxima_nova_rgbold"/>
                        </a:rPr>
                        <a:t>or</a:t>
                      </a:r>
                      <a:endParaRPr lang="en-US" sz="1400" dirty="0">
                        <a:effectLst/>
                        <a:latin typeface="proxima_nova_rgregular"/>
                      </a:endParaRPr>
                    </a:p>
                    <a:p>
                      <a:pPr>
                        <a:buFont typeface="Arial" panose="020B0604020202020204" pitchFamily="34" charset="0"/>
                        <a:buChar char="•"/>
                      </a:pPr>
                      <a:r>
                        <a:rPr lang="en-US" sz="1400" dirty="0" err="1">
                          <a:effectLst/>
                          <a:latin typeface="proxima_nova_rgregular"/>
                        </a:rPr>
                        <a:t>cefpodoxime</a:t>
                      </a:r>
                      <a:r>
                        <a:rPr lang="en-US" sz="1400" dirty="0">
                          <a:effectLst/>
                          <a:latin typeface="proxima_nova_rgregular"/>
                        </a:rPr>
                        <a:t> 100 mg PO BID for 7d </a:t>
                      </a:r>
                      <a:r>
                        <a:rPr lang="en-US" sz="1400" b="0" dirty="0">
                          <a:effectLst/>
                          <a:latin typeface="proxima_nova_rgbold"/>
                        </a:rPr>
                        <a:t>or</a:t>
                      </a:r>
                      <a:endParaRPr lang="en-US" sz="1400" dirty="0">
                        <a:effectLst/>
                        <a:latin typeface="proxima_nova_rgregular"/>
                      </a:endParaRPr>
                    </a:p>
                    <a:p>
                      <a:pPr>
                        <a:buFont typeface="Arial" panose="020B0604020202020204" pitchFamily="34" charset="0"/>
                        <a:buChar char="•"/>
                      </a:pPr>
                      <a:r>
                        <a:rPr lang="en-US" sz="1400" dirty="0">
                          <a:effectLst/>
                          <a:latin typeface="proxima_nova_rgregular"/>
                        </a:rPr>
                        <a:t>cefuroxime 250 mg PO BID for 7-10d</a:t>
                      </a:r>
                    </a:p>
                    <a:p>
                      <a:r>
                        <a:rPr lang="en-US" sz="1400" dirty="0">
                          <a:effectLst/>
                          <a:latin typeface="proxima_nova_rgregular"/>
                        </a:rPr>
                        <a:t>*Should generally be avoided in elderly patients because of the risk of affecting renal function.</a:t>
                      </a:r>
                    </a:p>
                  </a:txBody>
                  <a:tcPr marL="58407" marR="109514" marT="85177" marB="85177" anchor="ctr">
                    <a:lnL w="12700" cap="flat" cmpd="sng" algn="ctr">
                      <a:solidFill>
                        <a:srgbClr val="979797"/>
                      </a:solidFill>
                      <a:prstDash val="solid"/>
                      <a:round/>
                      <a:headEnd type="none" w="med" len="med"/>
                      <a:tailEnd type="none" w="med" len="med"/>
                    </a:lnL>
                    <a:lnR>
                      <a:noFill/>
                    </a:lnR>
                    <a:lnT w="9525" cap="flat" cmpd="sng" algn="ctr">
                      <a:solidFill>
                        <a:srgbClr val="979797"/>
                      </a:solidFill>
                      <a:prstDash val="solid"/>
                      <a:round/>
                      <a:headEnd type="none" w="med" len="med"/>
                      <a:tailEnd type="none" w="med" len="med"/>
                    </a:lnT>
                    <a:lnB w="9525" cap="flat" cmpd="sng" algn="ctr">
                      <a:solidFill>
                        <a:srgbClr val="979797"/>
                      </a:solidFill>
                      <a:prstDash val="solid"/>
                      <a:round/>
                      <a:headEnd type="none" w="med" len="med"/>
                      <a:tailEnd type="none" w="med" len="med"/>
                    </a:lnB>
                    <a:solidFill>
                      <a:srgbClr val="FFFFFF"/>
                    </a:solidFill>
                  </a:tcPr>
                </a:tc>
              </a:tr>
            </a:tbl>
          </a:graphicData>
        </a:graphic>
      </p:graphicFrame>
    </p:spTree>
    <p:extLst>
      <p:ext uri="{BB962C8B-B14F-4D97-AF65-F5344CB8AC3E}">
        <p14:creationId xmlns:p14="http://schemas.microsoft.com/office/powerpoint/2010/main" val="408898439"/>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rgbClr val="FF0000"/>
            </a:solidFill>
          </a:ln>
        </p:spPr>
        <p:txBody>
          <a:bodyPr/>
          <a:lstStyle/>
          <a:p>
            <a:r>
              <a:rPr lang="en-US" dirty="0"/>
              <a:t>Complicated Cystitis in </a:t>
            </a:r>
            <a:r>
              <a:rPr lang="en-US" dirty="0" err="1"/>
              <a:t>Nonpregnant</a:t>
            </a:r>
            <a:r>
              <a:rPr lang="en-US" dirty="0"/>
              <a:t> </a:t>
            </a:r>
            <a:r>
              <a:rPr lang="en-US" dirty="0" smtClean="0"/>
              <a:t>Women</a:t>
            </a: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837250634"/>
              </p:ext>
            </p:extLst>
          </p:nvPr>
        </p:nvGraphicFramePr>
        <p:xfrm>
          <a:off x="1007921" y="1385322"/>
          <a:ext cx="10105556" cy="5239640"/>
        </p:xfrm>
        <a:graphic>
          <a:graphicData uri="http://schemas.openxmlformats.org/drawingml/2006/table">
            <a:tbl>
              <a:tblPr/>
              <a:tblGrid>
                <a:gridCol w="10105556"/>
              </a:tblGrid>
              <a:tr h="339241">
                <a:tc>
                  <a:txBody>
                    <a:bodyPr/>
                    <a:lstStyle/>
                    <a:p>
                      <a:r>
                        <a:rPr lang="en-US" sz="1200" b="1" dirty="0">
                          <a:effectLst/>
                          <a:latin typeface="proxima_nova_rgbold"/>
                        </a:rPr>
                        <a:t>First-line therapy</a:t>
                      </a:r>
                      <a:endParaRPr lang="en-US" sz="1200" b="1" dirty="0">
                        <a:effectLst/>
                        <a:latin typeface="proxima_nova_rgregular"/>
                      </a:endParaRPr>
                    </a:p>
                  </a:txBody>
                  <a:tcPr marL="48528" marR="90990" marT="70770" marB="70770" anchor="ctr">
                    <a:lnL w="12700" cap="flat" cmpd="sng" algn="ctr">
                      <a:solidFill>
                        <a:srgbClr val="979797"/>
                      </a:solidFill>
                      <a:prstDash val="solid"/>
                      <a:round/>
                      <a:headEnd type="none" w="med" len="med"/>
                      <a:tailEnd type="none" w="med" len="med"/>
                    </a:lnL>
                    <a:lnR>
                      <a:noFill/>
                    </a:lnR>
                    <a:lnT>
                      <a:noFill/>
                    </a:lnT>
                    <a:lnB w="9525" cap="flat" cmpd="sng" algn="ctr">
                      <a:solidFill>
                        <a:srgbClr val="979797"/>
                      </a:solidFill>
                      <a:prstDash val="solid"/>
                      <a:round/>
                      <a:headEnd type="none" w="med" len="med"/>
                      <a:tailEnd type="none" w="med" len="med"/>
                    </a:lnB>
                    <a:solidFill>
                      <a:srgbClr val="FFFFFF"/>
                    </a:solidFill>
                  </a:tcPr>
                </a:tc>
              </a:tr>
              <a:tr h="3505218">
                <a:tc>
                  <a:txBody>
                    <a:bodyPr/>
                    <a:lstStyle/>
                    <a:p>
                      <a:r>
                        <a:rPr lang="en-US" sz="1200" b="1" i="1" dirty="0">
                          <a:effectLst/>
                          <a:latin typeface="proxima_nova_rgregular"/>
                        </a:rPr>
                        <a:t>Oral:</a:t>
                      </a:r>
                      <a:endParaRPr lang="en-US" sz="1200" b="1" dirty="0">
                        <a:effectLst/>
                        <a:latin typeface="proxima_nova_rgregular"/>
                      </a:endParaRPr>
                    </a:p>
                    <a:p>
                      <a:r>
                        <a:rPr lang="en-US" sz="1200" dirty="0">
                          <a:effectLst/>
                          <a:latin typeface="proxima_nova_rgregular"/>
                        </a:rPr>
                        <a:t>Patients with complicated cystitis who can tolerate oral therapy may be treated with the following options:</a:t>
                      </a:r>
                    </a:p>
                    <a:p>
                      <a:pPr>
                        <a:buFont typeface="Arial" panose="020B0604020202020204" pitchFamily="34" charset="0"/>
                        <a:buChar char="•"/>
                      </a:pPr>
                      <a:r>
                        <a:rPr lang="en-US" sz="1200" dirty="0">
                          <a:effectLst/>
                          <a:latin typeface="proxima_nova_rgregular"/>
                        </a:rPr>
                        <a:t>ciprofloxacin (Cipro) 500 mg PO BID for 7-14d </a:t>
                      </a:r>
                      <a:r>
                        <a:rPr lang="en-US" sz="1200" b="0" dirty="0">
                          <a:effectLst/>
                          <a:latin typeface="proxima_nova_rgbold"/>
                        </a:rPr>
                        <a:t>or</a:t>
                      </a:r>
                      <a:endParaRPr lang="en-US" sz="1200" dirty="0">
                        <a:effectLst/>
                        <a:latin typeface="proxima_nova_rgregular"/>
                      </a:endParaRPr>
                    </a:p>
                    <a:p>
                      <a:pPr>
                        <a:buFont typeface="Arial" panose="020B0604020202020204" pitchFamily="34" charset="0"/>
                        <a:buChar char="•"/>
                      </a:pPr>
                      <a:r>
                        <a:rPr lang="en-US" sz="1200" dirty="0">
                          <a:effectLst/>
                          <a:latin typeface="proxima_nova_rgregular"/>
                        </a:rPr>
                        <a:t>ciprofloxacin extended release (Cipro XR) 1 g PO daily for 7-14d </a:t>
                      </a:r>
                      <a:r>
                        <a:rPr lang="en-US" sz="1200" b="0" dirty="0">
                          <a:effectLst/>
                          <a:latin typeface="proxima_nova_rgbold"/>
                        </a:rPr>
                        <a:t>or</a:t>
                      </a:r>
                      <a:endParaRPr lang="en-US" sz="1200" dirty="0">
                        <a:effectLst/>
                        <a:latin typeface="proxima_nova_rgregular"/>
                      </a:endParaRPr>
                    </a:p>
                    <a:p>
                      <a:pPr>
                        <a:buFont typeface="Arial" panose="020B0604020202020204" pitchFamily="34" charset="0"/>
                        <a:buChar char="•"/>
                      </a:pPr>
                      <a:r>
                        <a:rPr lang="en-US" sz="1200" dirty="0">
                          <a:effectLst/>
                          <a:latin typeface="proxima_nova_rgregular"/>
                        </a:rPr>
                        <a:t>levofloxacin (Levaquin) 750 mg PO daily for 5d</a:t>
                      </a:r>
                    </a:p>
                    <a:p>
                      <a:r>
                        <a:rPr lang="en-US" sz="1200" b="1" i="1" dirty="0">
                          <a:effectLst/>
                          <a:latin typeface="proxima_nova_rgregular"/>
                        </a:rPr>
                        <a:t>Parenteral:</a:t>
                      </a:r>
                      <a:endParaRPr lang="en-US" sz="1200" b="1" dirty="0">
                        <a:effectLst/>
                        <a:latin typeface="proxima_nova_rgregular"/>
                      </a:endParaRPr>
                    </a:p>
                    <a:p>
                      <a:r>
                        <a:rPr lang="en-US" sz="1200" dirty="0">
                          <a:effectLst/>
                          <a:latin typeface="proxima_nova_rgregular"/>
                        </a:rPr>
                        <a:t>Patients who cannot tolerate oral therapy as outlined above or patients with infection that is suspected to be due to resistant organisms should be treated with parenteral therapy, as follows:</a:t>
                      </a:r>
                    </a:p>
                    <a:p>
                      <a:pPr>
                        <a:buFont typeface="Arial" panose="020B0604020202020204" pitchFamily="34" charset="0"/>
                        <a:buChar char="•"/>
                      </a:pPr>
                      <a:r>
                        <a:rPr lang="en-US" sz="1200" dirty="0">
                          <a:effectLst/>
                          <a:latin typeface="proxima_nova_rgregular"/>
                        </a:rPr>
                        <a:t>ciprofloxacin (Cipro) 400 mg IV q12h for 7-14d </a:t>
                      </a:r>
                      <a:r>
                        <a:rPr lang="en-US" sz="1200" b="0" dirty="0">
                          <a:effectLst/>
                          <a:latin typeface="proxima_nova_rgbold"/>
                        </a:rPr>
                        <a:t>or</a:t>
                      </a:r>
                      <a:endParaRPr lang="en-US" sz="1200" dirty="0">
                        <a:effectLst/>
                        <a:latin typeface="proxima_nova_rgregular"/>
                      </a:endParaRPr>
                    </a:p>
                    <a:p>
                      <a:pPr>
                        <a:buFont typeface="Arial" panose="020B0604020202020204" pitchFamily="34" charset="0"/>
                        <a:buChar char="•"/>
                      </a:pPr>
                      <a:r>
                        <a:rPr lang="en-US" sz="1200" dirty="0">
                          <a:effectLst/>
                          <a:latin typeface="proxima_nova_rgregular"/>
                        </a:rPr>
                        <a:t>levofloxacin (Levaquin) 750 mg IV daily for 5d </a:t>
                      </a:r>
                      <a:r>
                        <a:rPr lang="en-US" sz="1200" b="0" dirty="0">
                          <a:effectLst/>
                          <a:latin typeface="proxima_nova_rgbold"/>
                        </a:rPr>
                        <a:t>or</a:t>
                      </a:r>
                      <a:endParaRPr lang="en-US" sz="1200" dirty="0">
                        <a:effectLst/>
                        <a:latin typeface="proxima_nova_rgregular"/>
                      </a:endParaRPr>
                    </a:p>
                    <a:p>
                      <a:pPr>
                        <a:buFont typeface="Arial" panose="020B0604020202020204" pitchFamily="34" charset="0"/>
                        <a:buChar char="•"/>
                      </a:pPr>
                      <a:r>
                        <a:rPr lang="en-US" sz="1200" dirty="0">
                          <a:effectLst/>
                          <a:latin typeface="proxima_nova_rgregular"/>
                        </a:rPr>
                        <a:t>ampicillin 1-2 g IV q6h plus gentamicin 2 mg/kg/dose q8h for 7-14d </a:t>
                      </a:r>
                      <a:r>
                        <a:rPr lang="en-US" sz="1200" b="0" dirty="0">
                          <a:effectLst/>
                          <a:latin typeface="proxima_nova_rgbold"/>
                        </a:rPr>
                        <a:t>or</a:t>
                      </a:r>
                      <a:endParaRPr lang="en-US" sz="1200" dirty="0">
                        <a:effectLst/>
                        <a:latin typeface="proxima_nova_rgregular"/>
                      </a:endParaRPr>
                    </a:p>
                    <a:p>
                      <a:pPr>
                        <a:buFont typeface="Arial" panose="020B0604020202020204" pitchFamily="34" charset="0"/>
                        <a:buChar char="•"/>
                      </a:pPr>
                      <a:r>
                        <a:rPr lang="en-US" sz="1200" dirty="0">
                          <a:effectLst/>
                          <a:latin typeface="proxima_nova_rgregular"/>
                        </a:rPr>
                        <a:t>piperacillin-</a:t>
                      </a:r>
                      <a:r>
                        <a:rPr lang="en-US" sz="1200" dirty="0" err="1">
                          <a:effectLst/>
                          <a:latin typeface="proxima_nova_rgregular"/>
                        </a:rPr>
                        <a:t>tazobactam</a:t>
                      </a:r>
                      <a:r>
                        <a:rPr lang="en-US" sz="1200" dirty="0">
                          <a:effectLst/>
                          <a:latin typeface="proxima_nova_rgregular"/>
                        </a:rPr>
                        <a:t> (</a:t>
                      </a:r>
                      <a:r>
                        <a:rPr lang="en-US" sz="1200" dirty="0" err="1">
                          <a:effectLst/>
                          <a:latin typeface="proxima_nova_rgregular"/>
                        </a:rPr>
                        <a:t>Zosyn</a:t>
                      </a:r>
                      <a:r>
                        <a:rPr lang="en-US" sz="1200" dirty="0">
                          <a:effectLst/>
                          <a:latin typeface="proxima_nova_rgregular"/>
                        </a:rPr>
                        <a:t>) 3.375 g IV q6h </a:t>
                      </a:r>
                      <a:r>
                        <a:rPr lang="en-US" sz="1200" b="0" dirty="0">
                          <a:effectLst/>
                          <a:latin typeface="proxima_nova_rgbold"/>
                        </a:rPr>
                        <a:t>or</a:t>
                      </a:r>
                      <a:endParaRPr lang="en-US" sz="1200" dirty="0">
                        <a:effectLst/>
                        <a:latin typeface="proxima_nova_rgregular"/>
                      </a:endParaRPr>
                    </a:p>
                    <a:p>
                      <a:pPr>
                        <a:buFont typeface="Arial" panose="020B0604020202020204" pitchFamily="34" charset="0"/>
                        <a:buChar char="•"/>
                      </a:pPr>
                      <a:r>
                        <a:rPr lang="en-US" sz="1200" dirty="0" err="1">
                          <a:effectLst/>
                          <a:latin typeface="proxima_nova_rgregular"/>
                        </a:rPr>
                        <a:t>doripenem</a:t>
                      </a:r>
                      <a:r>
                        <a:rPr lang="en-US" sz="1200" dirty="0">
                          <a:effectLst/>
                          <a:latin typeface="proxima_nova_rgregular"/>
                        </a:rPr>
                        <a:t> 500 mg (</a:t>
                      </a:r>
                      <a:r>
                        <a:rPr lang="en-US" sz="1200" dirty="0" err="1">
                          <a:effectLst/>
                          <a:latin typeface="proxima_nova_rgregular"/>
                        </a:rPr>
                        <a:t>Doribax</a:t>
                      </a:r>
                      <a:r>
                        <a:rPr lang="en-US" sz="1200" dirty="0">
                          <a:effectLst/>
                          <a:latin typeface="proxima_nova_rgregular"/>
                        </a:rPr>
                        <a:t>) IV q8h for 10d </a:t>
                      </a:r>
                      <a:r>
                        <a:rPr lang="en-US" sz="1200" b="0" dirty="0">
                          <a:effectLst/>
                          <a:latin typeface="proxima_nova_rgbold"/>
                        </a:rPr>
                        <a:t>or</a:t>
                      </a:r>
                      <a:endParaRPr lang="en-US" sz="1200" dirty="0">
                        <a:effectLst/>
                        <a:latin typeface="proxima_nova_rgregular"/>
                      </a:endParaRPr>
                    </a:p>
                    <a:p>
                      <a:pPr>
                        <a:buFont typeface="Arial" panose="020B0604020202020204" pitchFamily="34" charset="0"/>
                        <a:buChar char="•"/>
                      </a:pPr>
                      <a:r>
                        <a:rPr lang="en-US" sz="1200" dirty="0">
                          <a:effectLst/>
                          <a:latin typeface="proxima_nova_rgregular"/>
                        </a:rPr>
                        <a:t>imipenem-</a:t>
                      </a:r>
                      <a:r>
                        <a:rPr lang="en-US" sz="1200" dirty="0" err="1">
                          <a:effectLst/>
                          <a:latin typeface="proxima_nova_rgregular"/>
                        </a:rPr>
                        <a:t>cilastatin</a:t>
                      </a:r>
                      <a:r>
                        <a:rPr lang="en-US" sz="1200" dirty="0">
                          <a:effectLst/>
                          <a:latin typeface="proxima_nova_rgregular"/>
                        </a:rPr>
                        <a:t> (</a:t>
                      </a:r>
                      <a:r>
                        <a:rPr lang="en-US" sz="1200" dirty="0" err="1">
                          <a:effectLst/>
                          <a:latin typeface="proxima_nova_rgregular"/>
                        </a:rPr>
                        <a:t>Primaxin</a:t>
                      </a:r>
                      <a:r>
                        <a:rPr lang="en-US" sz="1200" dirty="0">
                          <a:effectLst/>
                          <a:latin typeface="proxima_nova_rgregular"/>
                        </a:rPr>
                        <a:t>) 500 mg IV q6h for 7-14d </a:t>
                      </a:r>
                      <a:r>
                        <a:rPr lang="en-US" sz="1200" b="0" dirty="0">
                          <a:effectLst/>
                          <a:latin typeface="proxima_nova_rgbold"/>
                        </a:rPr>
                        <a:t>or</a:t>
                      </a:r>
                      <a:endParaRPr lang="en-US" sz="1200" dirty="0">
                        <a:effectLst/>
                        <a:latin typeface="proxima_nova_rgregular"/>
                      </a:endParaRPr>
                    </a:p>
                    <a:p>
                      <a:pPr>
                        <a:buFont typeface="Arial" panose="020B0604020202020204" pitchFamily="34" charset="0"/>
                        <a:buChar char="•"/>
                      </a:pPr>
                      <a:r>
                        <a:rPr lang="en-US" sz="1200" dirty="0" err="1">
                          <a:effectLst/>
                          <a:latin typeface="proxima_nova_rgregular"/>
                        </a:rPr>
                        <a:t>meropenem</a:t>
                      </a:r>
                      <a:r>
                        <a:rPr lang="en-US" sz="1200" dirty="0">
                          <a:effectLst/>
                          <a:latin typeface="proxima_nova_rgregular"/>
                        </a:rPr>
                        <a:t> (</a:t>
                      </a:r>
                      <a:r>
                        <a:rPr lang="en-US" sz="1200" dirty="0" err="1">
                          <a:effectLst/>
                          <a:latin typeface="proxima_nova_rgregular"/>
                        </a:rPr>
                        <a:t>Merrem</a:t>
                      </a:r>
                      <a:r>
                        <a:rPr lang="en-US" sz="1200" dirty="0">
                          <a:effectLst/>
                          <a:latin typeface="proxima_nova_rgregular"/>
                        </a:rPr>
                        <a:t>) 1 g IV q8h for 7-14d</a:t>
                      </a:r>
                    </a:p>
                    <a:p>
                      <a:r>
                        <a:rPr lang="en-US" sz="1200" dirty="0">
                          <a:effectLst/>
                          <a:latin typeface="proxima_nova_rgregular"/>
                        </a:rPr>
                        <a:t>Duration of therapy: shorter courses (7d) are reasonable if patient improves rapidly; longer courses (10-14d) are reasonable if patient has a delayed response or is hospitalized.</a:t>
                      </a:r>
                    </a:p>
                    <a:p>
                      <a:r>
                        <a:rPr lang="en-US" sz="1200" dirty="0">
                          <a:effectLst/>
                          <a:latin typeface="proxima_nova_rgregular"/>
                        </a:rPr>
                        <a:t>Parenteral therapy can be switched to oral therapy once clinical improvement is observed.</a:t>
                      </a:r>
                    </a:p>
                  </a:txBody>
                  <a:tcPr marL="48528" marR="90990" marT="70770" marB="70770" anchor="ctr">
                    <a:lnL w="12700" cap="flat" cmpd="sng" algn="ctr">
                      <a:solidFill>
                        <a:srgbClr val="979797"/>
                      </a:solidFill>
                      <a:prstDash val="solid"/>
                      <a:round/>
                      <a:headEnd type="none" w="med" len="med"/>
                      <a:tailEnd type="none" w="med" len="med"/>
                    </a:lnL>
                    <a:lnR>
                      <a:noFill/>
                    </a:lnR>
                    <a:lnT w="9525" cap="flat" cmpd="sng" algn="ctr">
                      <a:solidFill>
                        <a:srgbClr val="979797"/>
                      </a:solidFill>
                      <a:prstDash val="solid"/>
                      <a:round/>
                      <a:headEnd type="none" w="med" len="med"/>
                      <a:tailEnd type="none" w="med" len="med"/>
                    </a:lnT>
                    <a:lnB w="9525" cap="flat" cmpd="sng" algn="ctr">
                      <a:solidFill>
                        <a:srgbClr val="979797"/>
                      </a:solidFill>
                      <a:prstDash val="solid"/>
                      <a:round/>
                      <a:headEnd type="none" w="med" len="med"/>
                      <a:tailEnd type="none" w="med" len="med"/>
                    </a:lnB>
                    <a:solidFill>
                      <a:srgbClr val="FFFFFF"/>
                    </a:solidFill>
                  </a:tcPr>
                </a:tc>
              </a:tr>
              <a:tr h="339241">
                <a:tc>
                  <a:txBody>
                    <a:bodyPr/>
                    <a:lstStyle/>
                    <a:p>
                      <a:r>
                        <a:rPr lang="en-US" sz="1200" b="1" dirty="0">
                          <a:effectLst/>
                          <a:latin typeface="proxima_nova_rgbold"/>
                        </a:rPr>
                        <a:t>Second-line therapy</a:t>
                      </a:r>
                      <a:endParaRPr lang="en-US" sz="1200" b="1" dirty="0">
                        <a:effectLst/>
                        <a:latin typeface="proxima_nova_rgregular"/>
                      </a:endParaRPr>
                    </a:p>
                  </a:txBody>
                  <a:tcPr marL="48528" marR="90990" marT="70770" marB="70770" anchor="ctr">
                    <a:lnL w="12700" cap="flat" cmpd="sng" algn="ctr">
                      <a:solidFill>
                        <a:srgbClr val="979797"/>
                      </a:solidFill>
                      <a:prstDash val="solid"/>
                      <a:round/>
                      <a:headEnd type="none" w="med" len="med"/>
                      <a:tailEnd type="none" w="med" len="med"/>
                    </a:lnL>
                    <a:lnR>
                      <a:noFill/>
                    </a:lnR>
                    <a:lnT w="9525" cap="flat" cmpd="sng" algn="ctr">
                      <a:solidFill>
                        <a:srgbClr val="979797"/>
                      </a:solidFill>
                      <a:prstDash val="solid"/>
                      <a:round/>
                      <a:headEnd type="none" w="med" len="med"/>
                      <a:tailEnd type="none" w="med" len="med"/>
                    </a:lnT>
                    <a:lnB w="9525" cap="flat" cmpd="sng" algn="ctr">
                      <a:solidFill>
                        <a:srgbClr val="979797"/>
                      </a:solidFill>
                      <a:prstDash val="solid"/>
                      <a:round/>
                      <a:headEnd type="none" w="med" len="med"/>
                      <a:tailEnd type="none" w="med" len="med"/>
                    </a:lnB>
                    <a:solidFill>
                      <a:srgbClr val="FFFFFF"/>
                    </a:solidFill>
                  </a:tcPr>
                </a:tc>
              </a:tr>
              <a:tr h="1042792">
                <a:tc>
                  <a:txBody>
                    <a:bodyPr/>
                    <a:lstStyle/>
                    <a:p>
                      <a:pPr>
                        <a:buFont typeface="Arial" panose="020B0604020202020204" pitchFamily="34" charset="0"/>
                        <a:buChar char="•"/>
                      </a:pPr>
                      <a:r>
                        <a:rPr lang="en-US" sz="1200" dirty="0" err="1">
                          <a:effectLst/>
                          <a:latin typeface="proxima_nova_rgregular"/>
                        </a:rPr>
                        <a:t>cefepime</a:t>
                      </a:r>
                      <a:r>
                        <a:rPr lang="en-US" sz="1200" dirty="0">
                          <a:effectLst/>
                          <a:latin typeface="proxima_nova_rgregular"/>
                        </a:rPr>
                        <a:t> (</a:t>
                      </a:r>
                      <a:r>
                        <a:rPr lang="en-US" sz="1200" dirty="0" err="1">
                          <a:effectLst/>
                          <a:latin typeface="proxima_nova_rgregular"/>
                        </a:rPr>
                        <a:t>Maxipime</a:t>
                      </a:r>
                      <a:r>
                        <a:rPr lang="en-US" sz="1200" dirty="0">
                          <a:effectLst/>
                          <a:latin typeface="proxima_nova_rgregular"/>
                        </a:rPr>
                        <a:t>) 2 g IV q12h for 10d </a:t>
                      </a:r>
                      <a:r>
                        <a:rPr lang="en-US" sz="1200" b="0" dirty="0">
                          <a:effectLst/>
                          <a:latin typeface="proxima_nova_rgbold"/>
                        </a:rPr>
                        <a:t>or</a:t>
                      </a:r>
                      <a:endParaRPr lang="en-US" sz="1200" dirty="0">
                        <a:effectLst/>
                        <a:latin typeface="proxima_nova_rgregular"/>
                      </a:endParaRPr>
                    </a:p>
                    <a:p>
                      <a:pPr>
                        <a:buFont typeface="Arial" panose="020B0604020202020204" pitchFamily="34" charset="0"/>
                        <a:buChar char="•"/>
                      </a:pPr>
                      <a:r>
                        <a:rPr lang="en-US" sz="1200" dirty="0">
                          <a:effectLst/>
                          <a:latin typeface="proxima_nova_rgregular"/>
                        </a:rPr>
                        <a:t>ceftazidime (</a:t>
                      </a:r>
                      <a:r>
                        <a:rPr lang="en-US" sz="1200" dirty="0" err="1">
                          <a:effectLst/>
                          <a:latin typeface="proxima_nova_rgregular"/>
                        </a:rPr>
                        <a:t>Fortaz</a:t>
                      </a:r>
                      <a:r>
                        <a:rPr lang="en-US" sz="1200" dirty="0">
                          <a:effectLst/>
                          <a:latin typeface="proxima_nova_rgregular"/>
                        </a:rPr>
                        <a:t>, </a:t>
                      </a:r>
                      <a:r>
                        <a:rPr lang="en-US" sz="1200" dirty="0" err="1">
                          <a:effectLst/>
                          <a:latin typeface="proxima_nova_rgregular"/>
                        </a:rPr>
                        <a:t>Tazicef</a:t>
                      </a:r>
                      <a:r>
                        <a:rPr lang="en-US" sz="1200" dirty="0">
                          <a:effectLst/>
                          <a:latin typeface="proxima_nova_rgregular"/>
                        </a:rPr>
                        <a:t>) 500 mg IV or IM q8-12h for 7-14d</a:t>
                      </a:r>
                    </a:p>
                    <a:p>
                      <a:r>
                        <a:rPr lang="en-US" sz="1200" dirty="0">
                          <a:effectLst/>
                          <a:latin typeface="proxima_nova_rgregular"/>
                        </a:rPr>
                        <a:t>Duration of therapy: shorter courses (7d) are reasonable if patient improves rapidly; longer courses (10-14d) are reasonable if patient has a delayed response or is hospitalized.</a:t>
                      </a:r>
                    </a:p>
                    <a:p>
                      <a:r>
                        <a:rPr lang="en-US" sz="1200" dirty="0">
                          <a:effectLst/>
                          <a:latin typeface="proxima_nova_rgregular"/>
                        </a:rPr>
                        <a:t>Parenteral therapy can be switched to oral therapy once clinical improvement is observed.</a:t>
                      </a:r>
                    </a:p>
                  </a:txBody>
                  <a:tcPr marL="48528" marR="90990" marT="70770" marB="70770" anchor="ctr">
                    <a:lnL w="12700" cap="flat" cmpd="sng" algn="ctr">
                      <a:solidFill>
                        <a:srgbClr val="979797"/>
                      </a:solidFill>
                      <a:prstDash val="solid"/>
                      <a:round/>
                      <a:headEnd type="none" w="med" len="med"/>
                      <a:tailEnd type="none" w="med" len="med"/>
                    </a:lnL>
                    <a:lnR>
                      <a:noFill/>
                    </a:lnR>
                    <a:lnT w="9525" cap="flat" cmpd="sng" algn="ctr">
                      <a:solidFill>
                        <a:srgbClr val="979797"/>
                      </a:solidFill>
                      <a:prstDash val="solid"/>
                      <a:round/>
                      <a:headEnd type="none" w="med" len="med"/>
                      <a:tailEnd type="none" w="med" len="med"/>
                    </a:lnT>
                    <a:lnB w="9525" cap="flat" cmpd="sng" algn="ctr">
                      <a:solidFill>
                        <a:srgbClr val="979797"/>
                      </a:solidFill>
                      <a:prstDash val="solid"/>
                      <a:round/>
                      <a:headEnd type="none" w="med" len="med"/>
                      <a:tailEnd type="none" w="med" len="med"/>
                    </a:lnB>
                    <a:solidFill>
                      <a:srgbClr val="FFFFFF"/>
                    </a:solidFill>
                  </a:tcPr>
                </a:tc>
              </a:tr>
            </a:tbl>
          </a:graphicData>
        </a:graphic>
      </p:graphicFrame>
    </p:spTree>
    <p:extLst>
      <p:ext uri="{BB962C8B-B14F-4D97-AF65-F5344CB8AC3E}">
        <p14:creationId xmlns:p14="http://schemas.microsoft.com/office/powerpoint/2010/main" val="3010056261"/>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32935"/>
            <a:ext cx="4038600" cy="703384"/>
          </a:xfrm>
          <a:ln w="28575">
            <a:solidFill>
              <a:srgbClr val="FF0000"/>
            </a:solidFill>
          </a:ln>
        </p:spPr>
        <p:txBody>
          <a:bodyPr/>
          <a:lstStyle/>
          <a:p>
            <a:r>
              <a:rPr lang="en-US" b="1" dirty="0" smtClean="0"/>
              <a:t>Fungal infection</a:t>
            </a:r>
            <a:endParaRPr lang="en-US" b="1" dirty="0"/>
          </a:p>
        </p:txBody>
      </p:sp>
      <p:sp>
        <p:nvSpPr>
          <p:cNvPr id="3" name="Content Placeholder 2"/>
          <p:cNvSpPr>
            <a:spLocks noGrp="1"/>
          </p:cNvSpPr>
          <p:nvPr>
            <p:ph idx="1"/>
          </p:nvPr>
        </p:nvSpPr>
        <p:spPr>
          <a:xfrm>
            <a:off x="838200" y="936319"/>
            <a:ext cx="10515600" cy="1503729"/>
          </a:xfrm>
        </p:spPr>
        <p:txBody>
          <a:bodyPr/>
          <a:lstStyle/>
          <a:p>
            <a:r>
              <a:rPr lang="en-US" dirty="0" smtClean="0"/>
              <a:t>Fluconazole 200mg stat then 100mg for 4-7days</a:t>
            </a:r>
          </a:p>
          <a:p>
            <a:r>
              <a:rPr lang="en-US" dirty="0" smtClean="0"/>
              <a:t>Amphotericin B 0.3mg/kg IV one dose with </a:t>
            </a:r>
            <a:r>
              <a:rPr lang="en-US" dirty="0" err="1" smtClean="0"/>
              <a:t>Ampho</a:t>
            </a:r>
            <a:r>
              <a:rPr lang="en-US" dirty="0" smtClean="0"/>
              <a:t> B bladder washouts</a:t>
            </a:r>
            <a:endParaRPr lang="en-US" dirty="0"/>
          </a:p>
        </p:txBody>
      </p:sp>
      <p:sp>
        <p:nvSpPr>
          <p:cNvPr id="4" name="Title 1"/>
          <p:cNvSpPr txBox="1">
            <a:spLocks/>
          </p:cNvSpPr>
          <p:nvPr/>
        </p:nvSpPr>
        <p:spPr>
          <a:xfrm>
            <a:off x="767860" y="2416737"/>
            <a:ext cx="6125309" cy="703497"/>
          </a:xfrm>
          <a:prstGeom prst="rect">
            <a:avLst/>
          </a:prstGeom>
          <a:ln w="19050">
            <a:solidFill>
              <a:srgbClr val="FF0000"/>
            </a:solidFill>
          </a:ln>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600" b="1" dirty="0" smtClean="0"/>
              <a:t>Patients with spinal cord Lesions</a:t>
            </a:r>
            <a:endParaRPr lang="en-US" sz="3600" b="1" dirty="0"/>
          </a:p>
        </p:txBody>
      </p:sp>
      <p:sp>
        <p:nvSpPr>
          <p:cNvPr id="5" name="Content Placeholder 2"/>
          <p:cNvSpPr txBox="1">
            <a:spLocks/>
          </p:cNvSpPr>
          <p:nvPr/>
        </p:nvSpPr>
        <p:spPr>
          <a:xfrm>
            <a:off x="814754" y="3120234"/>
            <a:ext cx="10515600" cy="75174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smtClean="0"/>
              <a:t>Oral fluoroquinolones</a:t>
            </a:r>
            <a:endParaRPr lang="en-US" dirty="0"/>
          </a:p>
        </p:txBody>
      </p:sp>
      <p:sp>
        <p:nvSpPr>
          <p:cNvPr id="6" name="Title 1"/>
          <p:cNvSpPr txBox="1">
            <a:spLocks/>
          </p:cNvSpPr>
          <p:nvPr/>
        </p:nvSpPr>
        <p:spPr>
          <a:xfrm>
            <a:off x="767860" y="3871976"/>
            <a:ext cx="9607062" cy="618366"/>
          </a:xfrm>
          <a:prstGeom prst="rect">
            <a:avLst/>
          </a:prstGeom>
          <a:ln w="19050">
            <a:solidFill>
              <a:srgbClr val="FF0000"/>
            </a:solidFill>
          </a:ln>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600" b="1" dirty="0" smtClean="0"/>
              <a:t>Pregnant – symptomatic or asymptomatic </a:t>
            </a:r>
            <a:r>
              <a:rPr lang="en-US" sz="3600" b="1" dirty="0" err="1" smtClean="0"/>
              <a:t>bacteuria</a:t>
            </a:r>
            <a:endParaRPr lang="en-US" sz="3600" b="1" dirty="0"/>
          </a:p>
        </p:txBody>
      </p:sp>
      <p:sp>
        <p:nvSpPr>
          <p:cNvPr id="7" name="Content Placeholder 2"/>
          <p:cNvSpPr txBox="1">
            <a:spLocks/>
          </p:cNvSpPr>
          <p:nvPr/>
        </p:nvSpPr>
        <p:spPr>
          <a:xfrm>
            <a:off x="791307" y="4469907"/>
            <a:ext cx="10515600" cy="75174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smtClean="0"/>
              <a:t>Treat Nitrofurantoin – not in first trimester and not past the 37</a:t>
            </a:r>
            <a:r>
              <a:rPr lang="en-US" baseline="30000" dirty="0" smtClean="0"/>
              <a:t>th</a:t>
            </a:r>
            <a:r>
              <a:rPr lang="en-US" dirty="0" smtClean="0"/>
              <a:t> week</a:t>
            </a:r>
            <a:endParaRPr lang="en-US" dirty="0"/>
          </a:p>
        </p:txBody>
      </p:sp>
      <p:sp>
        <p:nvSpPr>
          <p:cNvPr id="8" name="Title 1"/>
          <p:cNvSpPr txBox="1">
            <a:spLocks/>
          </p:cNvSpPr>
          <p:nvPr/>
        </p:nvSpPr>
        <p:spPr>
          <a:xfrm>
            <a:off x="767860" y="5088272"/>
            <a:ext cx="3393832" cy="684749"/>
          </a:xfrm>
          <a:prstGeom prst="rect">
            <a:avLst/>
          </a:prstGeom>
          <a:ln w="28575">
            <a:solidFill>
              <a:srgbClr val="FF0000"/>
            </a:solidFill>
          </a:ln>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600" b="1" dirty="0" smtClean="0"/>
              <a:t>Renal transplant</a:t>
            </a:r>
            <a:endParaRPr lang="en-US" sz="3600" b="1" dirty="0"/>
          </a:p>
        </p:txBody>
      </p:sp>
      <p:sp>
        <p:nvSpPr>
          <p:cNvPr id="9" name="Content Placeholder 2"/>
          <p:cNvSpPr txBox="1">
            <a:spLocks/>
          </p:cNvSpPr>
          <p:nvPr/>
        </p:nvSpPr>
        <p:spPr>
          <a:xfrm>
            <a:off x="791307" y="5790086"/>
            <a:ext cx="10515600" cy="909883"/>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err="1" smtClean="0"/>
              <a:t>Fluoroquinilones</a:t>
            </a:r>
            <a:r>
              <a:rPr lang="en-US" dirty="0" smtClean="0"/>
              <a:t> </a:t>
            </a:r>
          </a:p>
          <a:p>
            <a:r>
              <a:rPr lang="en-US" dirty="0" smtClean="0"/>
              <a:t>Avoid TMP-SMX – high risk of introducing renal failure</a:t>
            </a:r>
            <a:endParaRPr lang="en-US" dirty="0"/>
          </a:p>
        </p:txBody>
      </p:sp>
    </p:spTree>
    <p:extLst>
      <p:ext uri="{BB962C8B-B14F-4D97-AF65-F5344CB8AC3E}">
        <p14:creationId xmlns:p14="http://schemas.microsoft.com/office/powerpoint/2010/main" val="3381418953"/>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rgbClr val="FF0000"/>
            </a:solidFill>
          </a:ln>
        </p:spPr>
        <p:txBody>
          <a:bodyPr/>
          <a:lstStyle/>
          <a:p>
            <a:r>
              <a:rPr lang="en-US" dirty="0" smtClean="0"/>
              <a:t>When surgical intervention needed</a:t>
            </a:r>
            <a:endParaRPr lang="en-US" dirty="0"/>
          </a:p>
        </p:txBody>
      </p:sp>
      <p:sp>
        <p:nvSpPr>
          <p:cNvPr id="3" name="Content Placeholder 2"/>
          <p:cNvSpPr>
            <a:spLocks noGrp="1"/>
          </p:cNvSpPr>
          <p:nvPr>
            <p:ph idx="1"/>
          </p:nvPr>
        </p:nvSpPr>
        <p:spPr/>
        <p:txBody>
          <a:bodyPr/>
          <a:lstStyle/>
          <a:p>
            <a:r>
              <a:rPr lang="en-US" dirty="0" smtClean="0"/>
              <a:t>Prostatitis causing </a:t>
            </a:r>
            <a:r>
              <a:rPr lang="en-US" dirty="0"/>
              <a:t>bladder neck obstruction, prostatic or bladder calculi, or recurrent prostatitis with the same </a:t>
            </a:r>
            <a:r>
              <a:rPr lang="en-US" dirty="0" smtClean="0"/>
              <a:t>bacteria</a:t>
            </a:r>
            <a:endParaRPr lang="en-US" dirty="0"/>
          </a:p>
          <a:p>
            <a:endParaRPr lang="en-US" dirty="0" smtClean="0"/>
          </a:p>
          <a:p>
            <a:r>
              <a:rPr lang="en-US" dirty="0" smtClean="0"/>
              <a:t>Emphysematous </a:t>
            </a:r>
            <a:r>
              <a:rPr lang="en-US" dirty="0"/>
              <a:t>pyelonephritis </a:t>
            </a:r>
            <a:r>
              <a:rPr lang="en-US" dirty="0" smtClean="0"/>
              <a:t>(emergent </a:t>
            </a:r>
            <a:r>
              <a:rPr lang="en-US" dirty="0"/>
              <a:t>nephrectomy)</a:t>
            </a:r>
          </a:p>
          <a:p>
            <a:endParaRPr lang="en-US" dirty="0" smtClean="0"/>
          </a:p>
          <a:p>
            <a:r>
              <a:rPr lang="en-US" dirty="0" smtClean="0"/>
              <a:t>Epididymitis </a:t>
            </a:r>
            <a:r>
              <a:rPr lang="en-US" dirty="0"/>
              <a:t>involving spermatic cord torsion</a:t>
            </a:r>
          </a:p>
          <a:p>
            <a:endParaRPr lang="en-US" dirty="0" smtClean="0"/>
          </a:p>
          <a:p>
            <a:endParaRPr lang="en-US" dirty="0"/>
          </a:p>
        </p:txBody>
      </p:sp>
    </p:spTree>
    <p:extLst>
      <p:ext uri="{BB962C8B-B14F-4D97-AF65-F5344CB8AC3E}">
        <p14:creationId xmlns:p14="http://schemas.microsoft.com/office/powerpoint/2010/main" val="1911417220"/>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rgbClr val="FF0000"/>
            </a:solidFill>
          </a:ln>
        </p:spPr>
        <p:txBody>
          <a:bodyPr/>
          <a:lstStyle/>
          <a:p>
            <a:r>
              <a:rPr lang="en-US" dirty="0" smtClean="0"/>
              <a:t>Prevention strategies</a:t>
            </a:r>
            <a:endParaRPr lang="en-US" dirty="0"/>
          </a:p>
        </p:txBody>
      </p:sp>
      <p:sp>
        <p:nvSpPr>
          <p:cNvPr id="3" name="Content Placeholder 2"/>
          <p:cNvSpPr>
            <a:spLocks noGrp="1"/>
          </p:cNvSpPr>
          <p:nvPr>
            <p:ph idx="1"/>
          </p:nvPr>
        </p:nvSpPr>
        <p:spPr/>
        <p:txBody>
          <a:bodyPr/>
          <a:lstStyle/>
          <a:p>
            <a:r>
              <a:rPr lang="en-US" dirty="0" smtClean="0"/>
              <a:t>Alternative </a:t>
            </a:r>
            <a:r>
              <a:rPr lang="en-US" dirty="0"/>
              <a:t>methods of contraception </a:t>
            </a:r>
            <a:endParaRPr lang="en-US" dirty="0" smtClean="0"/>
          </a:p>
          <a:p>
            <a:endParaRPr lang="en-US" dirty="0" smtClean="0"/>
          </a:p>
          <a:p>
            <a:r>
              <a:rPr lang="en-US" dirty="0" err="1" smtClean="0"/>
              <a:t>Postcoital</a:t>
            </a:r>
            <a:r>
              <a:rPr lang="en-US" dirty="0" smtClean="0"/>
              <a:t> </a:t>
            </a:r>
            <a:r>
              <a:rPr lang="en-US" dirty="0"/>
              <a:t>voiding and increased fluid intake </a:t>
            </a:r>
            <a:endParaRPr lang="en-US" dirty="0" smtClean="0"/>
          </a:p>
          <a:p>
            <a:endParaRPr lang="en-US" dirty="0" smtClean="0"/>
          </a:p>
          <a:p>
            <a:r>
              <a:rPr lang="en-US" dirty="0" smtClean="0"/>
              <a:t>Cranberry </a:t>
            </a:r>
            <a:r>
              <a:rPr lang="en-US" dirty="0"/>
              <a:t>juice (sexually active women with previous UTI) </a:t>
            </a:r>
            <a:endParaRPr lang="en-US" dirty="0" smtClean="0"/>
          </a:p>
          <a:p>
            <a:endParaRPr lang="en-US" dirty="0" smtClean="0"/>
          </a:p>
          <a:p>
            <a:r>
              <a:rPr lang="en-US" dirty="0" smtClean="0"/>
              <a:t>Antibiotic </a:t>
            </a:r>
            <a:r>
              <a:rPr lang="en-US" dirty="0"/>
              <a:t>prophylaxis </a:t>
            </a:r>
            <a:endParaRPr lang="en-US" dirty="0" smtClean="0"/>
          </a:p>
          <a:p>
            <a:pPr lvl="2"/>
            <a:r>
              <a:rPr lang="en-US" dirty="0" smtClean="0"/>
              <a:t>&gt;</a:t>
            </a:r>
            <a:r>
              <a:rPr lang="en-US" dirty="0"/>
              <a:t>2 symptomatic UTIs within six months or &gt;3 over 12 months </a:t>
            </a:r>
            <a:endParaRPr lang="en-US" dirty="0" smtClean="0"/>
          </a:p>
          <a:p>
            <a:pPr lvl="2"/>
            <a:r>
              <a:rPr lang="en-US" dirty="0" err="1" smtClean="0"/>
              <a:t>Postcoital</a:t>
            </a:r>
            <a:r>
              <a:rPr lang="en-US" dirty="0" smtClean="0"/>
              <a:t> </a:t>
            </a:r>
            <a:r>
              <a:rPr lang="en-US" dirty="0"/>
              <a:t>prophylaxis vs. continuous prophylaxis vs. self-treatment</a:t>
            </a:r>
          </a:p>
        </p:txBody>
      </p:sp>
    </p:spTree>
    <p:extLst>
      <p:ext uri="{BB962C8B-B14F-4D97-AF65-F5344CB8AC3E}">
        <p14:creationId xmlns:p14="http://schemas.microsoft.com/office/powerpoint/2010/main" val="4094181662"/>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338512"/>
            <a:ext cx="10515600" cy="1325563"/>
          </a:xfrm>
          <a:ln>
            <a:solidFill>
              <a:srgbClr val="FF0000"/>
            </a:solidFill>
          </a:ln>
        </p:spPr>
        <p:txBody>
          <a:bodyPr/>
          <a:lstStyle/>
          <a:p>
            <a:r>
              <a:rPr lang="en-US" dirty="0" smtClean="0"/>
              <a:t>In summary</a:t>
            </a:r>
            <a:endParaRPr lang="en-US" dirty="0"/>
          </a:p>
        </p:txBody>
      </p:sp>
    </p:spTree>
    <p:extLst>
      <p:ext uri="{BB962C8B-B14F-4D97-AF65-F5344CB8AC3E}">
        <p14:creationId xmlns:p14="http://schemas.microsoft.com/office/powerpoint/2010/main" val="2727413899"/>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rotWithShape="1">
          <a:blip r:embed="rId2" cstate="print">
            <a:extLst>
              <a:ext uri="{28A0092B-C50C-407E-A947-70E740481C1C}">
                <a14:useLocalDpi xmlns:a14="http://schemas.microsoft.com/office/drawing/2010/main" val="0"/>
              </a:ext>
            </a:extLst>
          </a:blip>
          <a:srcRect b="49834"/>
          <a:stretch/>
        </p:blipFill>
        <p:spPr>
          <a:xfrm>
            <a:off x="838199" y="365125"/>
            <a:ext cx="9305925" cy="6372976"/>
          </a:xfrm>
        </p:spPr>
      </p:pic>
    </p:spTree>
    <p:extLst>
      <p:ext uri="{BB962C8B-B14F-4D97-AF65-F5344CB8AC3E}">
        <p14:creationId xmlns:p14="http://schemas.microsoft.com/office/powerpoint/2010/main" val="420181458"/>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rotWithShape="1">
          <a:blip r:embed="rId2" cstate="print">
            <a:extLst>
              <a:ext uri="{28A0092B-C50C-407E-A947-70E740481C1C}">
                <a14:useLocalDpi xmlns:a14="http://schemas.microsoft.com/office/drawing/2010/main" val="0"/>
              </a:ext>
            </a:extLst>
          </a:blip>
          <a:srcRect l="-229" t="50549" r="229" b="1422"/>
          <a:stretch/>
        </p:blipFill>
        <p:spPr>
          <a:xfrm>
            <a:off x="838200" y="365125"/>
            <a:ext cx="9491663" cy="5907088"/>
          </a:xfrm>
        </p:spPr>
      </p:pic>
    </p:spTree>
    <p:extLst>
      <p:ext uri="{BB962C8B-B14F-4D97-AF65-F5344CB8AC3E}">
        <p14:creationId xmlns:p14="http://schemas.microsoft.com/office/powerpoint/2010/main" val="3012187296"/>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rgbClr val="FF0000"/>
            </a:solidFill>
          </a:ln>
        </p:spPr>
        <p:txBody>
          <a:bodyPr/>
          <a:lstStyle/>
          <a:p>
            <a:r>
              <a:rPr lang="en-US" dirty="0" smtClean="0"/>
              <a:t>Summary</a:t>
            </a:r>
            <a:endParaRPr lang="en-US" dirty="0"/>
          </a:p>
        </p:txBody>
      </p:sp>
      <p:sp>
        <p:nvSpPr>
          <p:cNvPr id="3" name="Content Placeholder 2"/>
          <p:cNvSpPr>
            <a:spLocks noGrp="1"/>
          </p:cNvSpPr>
          <p:nvPr>
            <p:ph idx="1"/>
          </p:nvPr>
        </p:nvSpPr>
        <p:spPr/>
        <p:txBody>
          <a:bodyPr>
            <a:normAutofit/>
          </a:bodyPr>
          <a:lstStyle/>
          <a:p>
            <a:r>
              <a:rPr lang="en-US" dirty="0" smtClean="0"/>
              <a:t>An </a:t>
            </a:r>
            <a:r>
              <a:rPr lang="en-US" dirty="0"/>
              <a:t>infection in </a:t>
            </a:r>
            <a:r>
              <a:rPr lang="en-US" dirty="0" smtClean="0"/>
              <a:t>the urinary </a:t>
            </a:r>
            <a:r>
              <a:rPr lang="en-US" dirty="0"/>
              <a:t>system </a:t>
            </a:r>
            <a:r>
              <a:rPr lang="en-US" dirty="0" smtClean="0"/>
              <a:t>begins </a:t>
            </a:r>
            <a:r>
              <a:rPr lang="en-US" dirty="0"/>
              <a:t>when microorganisms cling to the opening of the urethra (</a:t>
            </a:r>
            <a:r>
              <a:rPr lang="en-US" dirty="0" err="1"/>
              <a:t>thecanal</a:t>
            </a:r>
            <a:r>
              <a:rPr lang="en-US" dirty="0"/>
              <a:t> from the bladder) and begin to multiply. </a:t>
            </a:r>
            <a:endParaRPr lang="en-US" dirty="0" smtClean="0"/>
          </a:p>
          <a:p>
            <a:r>
              <a:rPr lang="en-US" dirty="0" smtClean="0"/>
              <a:t>Most common causative bacteria - E</a:t>
            </a:r>
            <a:r>
              <a:rPr lang="en-US" dirty="0"/>
              <a:t>. (Escherichia) coli, a normal denizen of the colon. </a:t>
            </a:r>
            <a:endParaRPr lang="en-US" dirty="0" smtClean="0"/>
          </a:p>
          <a:p>
            <a:r>
              <a:rPr lang="en-US" dirty="0" smtClean="0"/>
              <a:t>An </a:t>
            </a:r>
            <a:r>
              <a:rPr lang="en-US" dirty="0"/>
              <a:t>infection in the urethra leads </a:t>
            </a:r>
            <a:r>
              <a:rPr lang="en-US" dirty="0" smtClean="0"/>
              <a:t>to inflammation </a:t>
            </a:r>
            <a:r>
              <a:rPr lang="en-US" dirty="0"/>
              <a:t>called urethritis. </a:t>
            </a:r>
            <a:endParaRPr lang="en-US" dirty="0" smtClean="0"/>
          </a:p>
          <a:p>
            <a:r>
              <a:rPr lang="en-US" dirty="0" smtClean="0"/>
              <a:t>The </a:t>
            </a:r>
            <a:r>
              <a:rPr lang="en-US" dirty="0"/>
              <a:t>bacteria </a:t>
            </a:r>
            <a:r>
              <a:rPr lang="en-US" dirty="0" smtClean="0"/>
              <a:t>then may </a:t>
            </a:r>
            <a:r>
              <a:rPr lang="en-US" dirty="0"/>
              <a:t>move up, causing a </a:t>
            </a:r>
            <a:r>
              <a:rPr lang="en-US" dirty="0" smtClean="0"/>
              <a:t>bladder infection </a:t>
            </a:r>
            <a:r>
              <a:rPr lang="en-US" dirty="0"/>
              <a:t>(cystitis) and if the infection is not treated promptly, bacteria may go up </a:t>
            </a:r>
            <a:r>
              <a:rPr lang="en-US" dirty="0" smtClean="0"/>
              <a:t>the ureters </a:t>
            </a:r>
            <a:r>
              <a:rPr lang="en-US" dirty="0"/>
              <a:t>to infect the kidneys (pyelonephritis). </a:t>
            </a:r>
            <a:endParaRPr lang="en-US" dirty="0" smtClean="0"/>
          </a:p>
        </p:txBody>
      </p:sp>
    </p:spTree>
    <p:extLst>
      <p:ext uri="{BB962C8B-B14F-4D97-AF65-F5344CB8AC3E}">
        <p14:creationId xmlns:p14="http://schemas.microsoft.com/office/powerpoint/2010/main" val="2145592521"/>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rgbClr val="FF0000"/>
            </a:solidFill>
          </a:ln>
        </p:spPr>
        <p:txBody>
          <a:bodyPr/>
          <a:lstStyle/>
          <a:p>
            <a:r>
              <a:rPr lang="en-US" dirty="0" smtClean="0"/>
              <a:t>Summary</a:t>
            </a:r>
            <a:endParaRPr lang="en-US" dirty="0"/>
          </a:p>
        </p:txBody>
      </p:sp>
      <p:sp>
        <p:nvSpPr>
          <p:cNvPr id="3" name="Content Placeholder 2"/>
          <p:cNvSpPr>
            <a:spLocks noGrp="1"/>
          </p:cNvSpPr>
          <p:nvPr>
            <p:ph idx="1"/>
          </p:nvPr>
        </p:nvSpPr>
        <p:spPr/>
        <p:txBody>
          <a:bodyPr>
            <a:normAutofit/>
          </a:bodyPr>
          <a:lstStyle/>
          <a:p>
            <a:r>
              <a:rPr lang="en-US" dirty="0"/>
              <a:t>Factors leading to UTI include </a:t>
            </a:r>
          </a:p>
          <a:p>
            <a:pPr lvl="1"/>
            <a:r>
              <a:rPr lang="en-US" dirty="0"/>
              <a:t>any abnormality of the urinary tract (urinary tract malformation or a kidney stone) that obstructs the flow of urine, </a:t>
            </a:r>
          </a:p>
          <a:p>
            <a:pPr lvl="1"/>
            <a:r>
              <a:rPr lang="en-US" dirty="0"/>
              <a:t>an enlarged prostate gland that slows the flow of urine,</a:t>
            </a:r>
          </a:p>
          <a:p>
            <a:pPr lvl="1"/>
            <a:r>
              <a:rPr lang="en-US" dirty="0"/>
              <a:t>catheters (tubes) in the bladder, </a:t>
            </a:r>
          </a:p>
          <a:p>
            <a:pPr lvl="1"/>
            <a:r>
              <a:rPr lang="en-US" dirty="0"/>
              <a:t>diabetes (due to changes of the immune system), and </a:t>
            </a:r>
          </a:p>
          <a:p>
            <a:pPr lvl="1"/>
            <a:r>
              <a:rPr lang="en-US" dirty="0"/>
              <a:t>Any disorder that suppresses the immune system. </a:t>
            </a:r>
          </a:p>
          <a:p>
            <a:pPr lvl="1"/>
            <a:r>
              <a:rPr lang="en-US" dirty="0"/>
              <a:t>Gender: Women have more UTI than men, Female urethra is shorter (allowing bacteria quick access to the bladder) and nearer sources of bacteria from the anus and vagina. For many women, sexual intercourse seems to trigger an infection, as may the use of a diaphragm. </a:t>
            </a:r>
          </a:p>
          <a:p>
            <a:endParaRPr lang="en-US" dirty="0"/>
          </a:p>
        </p:txBody>
      </p:sp>
    </p:spTree>
    <p:extLst>
      <p:ext uri="{BB962C8B-B14F-4D97-AF65-F5344CB8AC3E}">
        <p14:creationId xmlns:p14="http://schemas.microsoft.com/office/powerpoint/2010/main" val="427808432"/>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rgbClr val="FF0000"/>
            </a:solidFill>
          </a:ln>
        </p:spPr>
        <p:txBody>
          <a:bodyPr/>
          <a:lstStyle/>
          <a:p>
            <a:r>
              <a:rPr lang="en-US" dirty="0" smtClean="0"/>
              <a:t>Summary</a:t>
            </a:r>
            <a:endParaRPr lang="en-US" dirty="0"/>
          </a:p>
        </p:txBody>
      </p:sp>
      <p:sp>
        <p:nvSpPr>
          <p:cNvPr id="3" name="Content Placeholder 2"/>
          <p:cNvSpPr>
            <a:spLocks noGrp="1"/>
          </p:cNvSpPr>
          <p:nvPr>
            <p:ph idx="1"/>
          </p:nvPr>
        </p:nvSpPr>
        <p:spPr/>
        <p:txBody>
          <a:bodyPr/>
          <a:lstStyle/>
          <a:p>
            <a:r>
              <a:rPr lang="en-US" dirty="0"/>
              <a:t>Not everyone with a UTI has symptoms but symptoms commonly include </a:t>
            </a:r>
          </a:p>
          <a:p>
            <a:pPr lvl="1"/>
            <a:r>
              <a:rPr lang="en-US" dirty="0" smtClean="0"/>
              <a:t>Frequency: frequent </a:t>
            </a:r>
            <a:r>
              <a:rPr lang="en-US" dirty="0"/>
              <a:t>urge to urinate </a:t>
            </a:r>
            <a:endParaRPr lang="en-US" dirty="0" smtClean="0"/>
          </a:p>
          <a:p>
            <a:pPr lvl="1"/>
            <a:r>
              <a:rPr lang="en-US" dirty="0" smtClean="0"/>
              <a:t>Dysuria: </a:t>
            </a:r>
            <a:r>
              <a:rPr lang="en-US" dirty="0"/>
              <a:t>painful, </a:t>
            </a:r>
            <a:r>
              <a:rPr lang="en-US" dirty="0" smtClean="0"/>
              <a:t>burning when urinating</a:t>
            </a:r>
          </a:p>
          <a:p>
            <a:pPr lvl="1"/>
            <a:r>
              <a:rPr lang="en-US" dirty="0" smtClean="0"/>
              <a:t>Urgency: the need to urinate with little to no urine removed.</a:t>
            </a:r>
          </a:p>
          <a:p>
            <a:pPr marL="457200" lvl="1" indent="0">
              <a:buNone/>
            </a:pPr>
            <a:r>
              <a:rPr lang="en-US" dirty="0" smtClean="0"/>
              <a:t>Others </a:t>
            </a:r>
          </a:p>
          <a:p>
            <a:pPr lvl="1"/>
            <a:r>
              <a:rPr lang="en-US" dirty="0" smtClean="0"/>
              <a:t>The </a:t>
            </a:r>
            <a:r>
              <a:rPr lang="en-US" dirty="0"/>
              <a:t>urine may look milky or cloudy, even reddish if blood </a:t>
            </a:r>
            <a:r>
              <a:rPr lang="en-US" dirty="0" smtClean="0"/>
              <a:t>is present</a:t>
            </a:r>
            <a:r>
              <a:rPr lang="en-US" dirty="0"/>
              <a:t>. </a:t>
            </a:r>
            <a:endParaRPr lang="en-US" dirty="0" smtClean="0"/>
          </a:p>
          <a:p>
            <a:pPr lvl="1"/>
            <a:r>
              <a:rPr lang="en-US" dirty="0" smtClean="0"/>
              <a:t>Loin </a:t>
            </a:r>
            <a:r>
              <a:rPr lang="en-US" dirty="0"/>
              <a:t>pain in the back or side below the ribs. </a:t>
            </a:r>
            <a:endParaRPr lang="en-US" dirty="0" smtClean="0"/>
          </a:p>
          <a:p>
            <a:pPr lvl="1"/>
            <a:r>
              <a:rPr lang="en-US" dirty="0" smtClean="0"/>
              <a:t>In </a:t>
            </a:r>
            <a:r>
              <a:rPr lang="en-US" dirty="0"/>
              <a:t>children</a:t>
            </a:r>
            <a:r>
              <a:rPr lang="en-US" dirty="0" smtClean="0"/>
              <a:t>, symptoms </a:t>
            </a:r>
            <a:r>
              <a:rPr lang="en-US" dirty="0"/>
              <a:t>may be easily missed or misunderstood. A child with a UTI may be irritable, </a:t>
            </a:r>
            <a:r>
              <a:rPr lang="en-US" dirty="0" smtClean="0"/>
              <a:t>not eat </a:t>
            </a:r>
            <a:r>
              <a:rPr lang="en-US" dirty="0"/>
              <a:t>normally, have an unexplained fever, have incontinence or loose bowels, or just </a:t>
            </a:r>
            <a:r>
              <a:rPr lang="en-US" dirty="0" smtClean="0"/>
              <a:t>not thrive</a:t>
            </a:r>
            <a:endParaRPr lang="en-US" dirty="0"/>
          </a:p>
          <a:p>
            <a:endParaRPr lang="en-US" dirty="0"/>
          </a:p>
          <a:p>
            <a:endParaRPr lang="en-US" dirty="0"/>
          </a:p>
        </p:txBody>
      </p:sp>
    </p:spTree>
    <p:extLst>
      <p:ext uri="{BB962C8B-B14F-4D97-AF65-F5344CB8AC3E}">
        <p14:creationId xmlns:p14="http://schemas.microsoft.com/office/powerpoint/2010/main" val="3925799821"/>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rgbClr val="FF0000"/>
            </a:solidFill>
          </a:ln>
        </p:spPr>
        <p:txBody>
          <a:bodyPr/>
          <a:lstStyle/>
          <a:p>
            <a:r>
              <a:rPr lang="en-US" dirty="0" smtClean="0"/>
              <a:t>Clinical scenario</a:t>
            </a:r>
            <a:endParaRPr lang="en-US" dirty="0"/>
          </a:p>
        </p:txBody>
      </p:sp>
      <p:sp>
        <p:nvSpPr>
          <p:cNvPr id="3" name="Content Placeholder 2"/>
          <p:cNvSpPr>
            <a:spLocks noGrp="1"/>
          </p:cNvSpPr>
          <p:nvPr>
            <p:ph idx="1"/>
          </p:nvPr>
        </p:nvSpPr>
        <p:spPr/>
        <p:txBody>
          <a:bodyPr>
            <a:normAutofit lnSpcReduction="10000"/>
          </a:bodyPr>
          <a:lstStyle/>
          <a:p>
            <a:r>
              <a:rPr lang="en-US" dirty="0" smtClean="0"/>
              <a:t>24yr old socialite female presents to us complaining of 1 day of frequent visit to the washroom, pain when passing urine and a sensation of incomplete voiding</a:t>
            </a:r>
          </a:p>
          <a:p>
            <a:r>
              <a:rPr lang="en-US" dirty="0" smtClean="0"/>
              <a:t>Otherwise she is in good health and well kempt, uses oral contraceptives and a diaphragm and is sexually active currently with three partners. </a:t>
            </a:r>
          </a:p>
          <a:p>
            <a:r>
              <a:rPr lang="en-US" dirty="0" smtClean="0"/>
              <a:t>She has no complaints of fever, vaginal discharge or pain in the flanks.</a:t>
            </a:r>
          </a:p>
          <a:p>
            <a:r>
              <a:rPr lang="en-US" dirty="0" smtClean="0"/>
              <a:t>Consumes alcohol 2 units mainly spirits on average per day</a:t>
            </a:r>
          </a:p>
          <a:p>
            <a:r>
              <a:rPr lang="en-US" dirty="0" smtClean="0"/>
              <a:t>Smokes “</a:t>
            </a:r>
            <a:r>
              <a:rPr lang="en-US" i="1" dirty="0" smtClean="0"/>
              <a:t>an occasional blunt of purple haze</a:t>
            </a:r>
            <a:r>
              <a:rPr lang="en-US" dirty="0" smtClean="0"/>
              <a:t>” every so often</a:t>
            </a:r>
          </a:p>
          <a:p>
            <a:r>
              <a:rPr lang="en-US" dirty="0" smtClean="0"/>
              <a:t>Reports to have on occasion consumed “</a:t>
            </a:r>
            <a:r>
              <a:rPr lang="en-US" i="1" dirty="0" smtClean="0"/>
              <a:t>ecstasy</a:t>
            </a:r>
            <a:r>
              <a:rPr lang="en-US" dirty="0" smtClean="0"/>
              <a:t>” and “</a:t>
            </a:r>
            <a:r>
              <a:rPr lang="en-US" i="1" dirty="0" smtClean="0"/>
              <a:t>Purple Drank</a:t>
            </a:r>
            <a:r>
              <a:rPr lang="en-US" dirty="0" smtClean="0"/>
              <a:t>” </a:t>
            </a:r>
            <a:endParaRPr lang="en-US" dirty="0"/>
          </a:p>
        </p:txBody>
      </p:sp>
    </p:spTree>
    <p:extLst>
      <p:ext uri="{BB962C8B-B14F-4D97-AF65-F5344CB8AC3E}">
        <p14:creationId xmlns:p14="http://schemas.microsoft.com/office/powerpoint/2010/main" val="2994218383"/>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rgbClr val="FF0000"/>
            </a:solidFill>
          </a:ln>
        </p:spPr>
        <p:txBody>
          <a:bodyPr/>
          <a:lstStyle/>
          <a:p>
            <a:r>
              <a:rPr lang="en-US" dirty="0" smtClean="0"/>
              <a:t>Examination findings</a:t>
            </a:r>
            <a:endParaRPr lang="en-US" dirty="0"/>
          </a:p>
        </p:txBody>
      </p:sp>
      <p:sp>
        <p:nvSpPr>
          <p:cNvPr id="3" name="Content Placeholder 2"/>
          <p:cNvSpPr>
            <a:spLocks noGrp="1"/>
          </p:cNvSpPr>
          <p:nvPr>
            <p:ph idx="1"/>
          </p:nvPr>
        </p:nvSpPr>
        <p:spPr/>
        <p:txBody>
          <a:bodyPr/>
          <a:lstStyle/>
          <a:p>
            <a:r>
              <a:rPr lang="en-US" dirty="0" smtClean="0"/>
              <a:t>On examination she grimaces intermittently but is afebrile with normal blood pressure, heart rate, respiratory rate and random blood sugar</a:t>
            </a:r>
          </a:p>
          <a:p>
            <a:endParaRPr lang="en-US" dirty="0" smtClean="0"/>
          </a:p>
          <a:p>
            <a:r>
              <a:rPr lang="en-US" dirty="0" smtClean="0"/>
              <a:t>Her abdominal exam is notable for suprapubic tenderness with no masses and no costovertebral tenderness</a:t>
            </a:r>
          </a:p>
          <a:p>
            <a:endParaRPr lang="en-US" dirty="0" smtClean="0"/>
          </a:p>
          <a:p>
            <a:r>
              <a:rPr lang="en-US" dirty="0" smtClean="0"/>
              <a:t>She requests to not have a pelvic exam at this time as she has a new tattoo that she wants her boyfriend to see first.</a:t>
            </a:r>
          </a:p>
        </p:txBody>
      </p:sp>
    </p:spTree>
    <p:extLst>
      <p:ext uri="{BB962C8B-B14F-4D97-AF65-F5344CB8AC3E}">
        <p14:creationId xmlns:p14="http://schemas.microsoft.com/office/powerpoint/2010/main" val="2612764045"/>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7625475" cy="1325563"/>
          </a:xfrm>
          <a:ln>
            <a:solidFill>
              <a:srgbClr val="FF0000"/>
            </a:solidFill>
          </a:ln>
        </p:spPr>
        <p:txBody>
          <a:bodyPr/>
          <a:lstStyle/>
          <a:p>
            <a:r>
              <a:rPr lang="en-US" dirty="0" smtClean="0"/>
              <a:t>Select Labs</a:t>
            </a:r>
            <a:endParaRPr lang="en-US" dirty="0"/>
          </a:p>
        </p:txBody>
      </p:sp>
      <p:sp>
        <p:nvSpPr>
          <p:cNvPr id="3" name="Content Placeholder 2"/>
          <p:cNvSpPr>
            <a:spLocks noGrp="1"/>
          </p:cNvSpPr>
          <p:nvPr>
            <p:ph idx="1"/>
          </p:nvPr>
        </p:nvSpPr>
        <p:spPr/>
        <p:txBody>
          <a:bodyPr/>
          <a:lstStyle/>
          <a:p>
            <a:r>
              <a:rPr lang="en-US" dirty="0" smtClean="0"/>
              <a:t>Urinalysis : </a:t>
            </a:r>
          </a:p>
          <a:p>
            <a:pPr lvl="1"/>
            <a:r>
              <a:rPr lang="en-US" dirty="0" smtClean="0"/>
              <a:t>Dipstick – positive leukocyte esterase and nitrites</a:t>
            </a:r>
          </a:p>
          <a:p>
            <a:pPr lvl="1"/>
            <a:endParaRPr lang="en-US" dirty="0" smtClean="0"/>
          </a:p>
          <a:p>
            <a:pPr lvl="1"/>
            <a:r>
              <a:rPr lang="en-US" dirty="0" smtClean="0"/>
              <a:t>pyuria noted with WBC &gt;50 </a:t>
            </a:r>
            <a:r>
              <a:rPr lang="en-US" dirty="0" err="1" smtClean="0"/>
              <a:t>phpf</a:t>
            </a:r>
            <a:r>
              <a:rPr lang="en-US" dirty="0" smtClean="0"/>
              <a:t>, bacteria present</a:t>
            </a:r>
          </a:p>
          <a:p>
            <a:pPr lvl="1"/>
            <a:endParaRPr lang="en-US" dirty="0" smtClean="0"/>
          </a:p>
          <a:p>
            <a:pPr lvl="1"/>
            <a:r>
              <a:rPr lang="en-US" dirty="0" smtClean="0"/>
              <a:t>Urine culture results shall come in 2 days</a:t>
            </a:r>
          </a:p>
          <a:p>
            <a:pPr marL="0" indent="0">
              <a:buNone/>
            </a:pPr>
            <a:endParaRPr lang="en-US" dirty="0"/>
          </a:p>
          <a:p>
            <a:pPr marL="0" indent="0">
              <a:buNone/>
            </a:pPr>
            <a:r>
              <a:rPr lang="en-US" dirty="0" smtClean="0"/>
              <a:t>Blood count shows WBC of 14000 Neutrophils of 98% raised c-reactive protein other blood work is normal </a:t>
            </a:r>
            <a:endParaRPr lang="en-US" dirty="0"/>
          </a:p>
        </p:txBody>
      </p:sp>
      <p:pic>
        <p:nvPicPr>
          <p:cNvPr id="4" name="Picture 3"/>
          <p:cNvPicPr>
            <a:picLocks noChangeAspect="1"/>
          </p:cNvPicPr>
          <p:nvPr/>
        </p:nvPicPr>
        <p:blipFill>
          <a:blip r:embed="rId2"/>
          <a:stretch>
            <a:fillRect/>
          </a:stretch>
        </p:blipFill>
        <p:spPr>
          <a:xfrm>
            <a:off x="8463675" y="0"/>
            <a:ext cx="3728325" cy="3687580"/>
          </a:xfrm>
          <a:prstGeom prst="rect">
            <a:avLst/>
          </a:prstGeom>
        </p:spPr>
      </p:pic>
    </p:spTree>
    <p:extLst>
      <p:ext uri="{BB962C8B-B14F-4D97-AF65-F5344CB8AC3E}">
        <p14:creationId xmlns:p14="http://schemas.microsoft.com/office/powerpoint/2010/main" val="852395731"/>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838200" y="5593976"/>
            <a:ext cx="10515600" cy="989703"/>
          </a:xfrm>
        </p:spPr>
        <p:txBody>
          <a:bodyPr/>
          <a:lstStyle/>
          <a:p>
            <a:r>
              <a:rPr lang="en-US" dirty="0" smtClean="0"/>
              <a:t>The gram stain of this patients urine specimen showing Gram-negative rods. E.coli grew on the culture.</a:t>
            </a:r>
            <a:endParaRPr lang="en-US" dirty="0"/>
          </a:p>
        </p:txBody>
      </p:sp>
      <p:pic>
        <p:nvPicPr>
          <p:cNvPr id="4" name="Picture 3"/>
          <p:cNvPicPr>
            <a:picLocks noChangeAspect="1"/>
          </p:cNvPicPr>
          <p:nvPr/>
        </p:nvPicPr>
        <p:blipFill>
          <a:blip r:embed="rId2"/>
          <a:stretch>
            <a:fillRect/>
          </a:stretch>
        </p:blipFill>
        <p:spPr>
          <a:xfrm>
            <a:off x="3275511" y="365125"/>
            <a:ext cx="5640977" cy="5228852"/>
          </a:xfrm>
          <a:prstGeom prst="rect">
            <a:avLst/>
          </a:prstGeom>
        </p:spPr>
      </p:pic>
    </p:spTree>
    <p:extLst>
      <p:ext uri="{BB962C8B-B14F-4D97-AF65-F5344CB8AC3E}">
        <p14:creationId xmlns:p14="http://schemas.microsoft.com/office/powerpoint/2010/main" val="4202123062"/>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7574280" y="1825625"/>
            <a:ext cx="3779520" cy="4351338"/>
          </a:xfrm>
        </p:spPr>
        <p:txBody>
          <a:bodyPr/>
          <a:lstStyle/>
          <a:p>
            <a:r>
              <a:rPr lang="en-US" dirty="0" err="1" smtClean="0"/>
              <a:t>Coloured</a:t>
            </a:r>
            <a:r>
              <a:rPr lang="en-US" dirty="0" smtClean="0"/>
              <a:t> scanning electron micrograph showing rod shaped bacteria on bladder epithelium</a:t>
            </a:r>
          </a:p>
          <a:p>
            <a:r>
              <a:rPr lang="en-US" dirty="0" smtClean="0"/>
              <a:t>UTI due to E.coli</a:t>
            </a:r>
            <a:endParaRPr lang="en-US" dirty="0"/>
          </a:p>
        </p:txBody>
      </p:sp>
      <p:pic>
        <p:nvPicPr>
          <p:cNvPr id="4" name="Picture 3"/>
          <p:cNvPicPr>
            <a:picLocks noChangeAspect="1"/>
          </p:cNvPicPr>
          <p:nvPr/>
        </p:nvPicPr>
        <p:blipFill>
          <a:blip r:embed="rId2"/>
          <a:stretch>
            <a:fillRect/>
          </a:stretch>
        </p:blipFill>
        <p:spPr>
          <a:xfrm>
            <a:off x="0" y="639740"/>
            <a:ext cx="7574280" cy="6164241"/>
          </a:xfrm>
          <a:prstGeom prst="rect">
            <a:avLst/>
          </a:prstGeom>
        </p:spPr>
      </p:pic>
    </p:spTree>
    <p:extLst>
      <p:ext uri="{BB962C8B-B14F-4D97-AF65-F5344CB8AC3E}">
        <p14:creationId xmlns:p14="http://schemas.microsoft.com/office/powerpoint/2010/main" val="2159493900"/>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rgbClr val="FF0000"/>
            </a:solidFill>
          </a:ln>
        </p:spPr>
        <p:txBody>
          <a:bodyPr/>
          <a:lstStyle/>
          <a:p>
            <a:r>
              <a:rPr lang="en-US" dirty="0" smtClean="0"/>
              <a:t>References</a:t>
            </a:r>
            <a:endParaRPr lang="en-US" dirty="0"/>
          </a:p>
        </p:txBody>
      </p:sp>
      <p:sp>
        <p:nvSpPr>
          <p:cNvPr id="5" name="Content Placeholder 4"/>
          <p:cNvSpPr>
            <a:spLocks noGrp="1"/>
          </p:cNvSpPr>
          <p:nvPr>
            <p:ph idx="1"/>
          </p:nvPr>
        </p:nvSpPr>
        <p:spPr/>
        <p:txBody>
          <a:bodyPr>
            <a:normAutofit fontScale="70000" lnSpcReduction="20000"/>
          </a:bodyPr>
          <a:lstStyle/>
          <a:p>
            <a:r>
              <a:rPr lang="en-US" dirty="0"/>
              <a:t>Anger J, Lee U, Ackerman AL, Chou R, </a:t>
            </a:r>
            <a:r>
              <a:rPr lang="en-US" dirty="0" err="1"/>
              <a:t>Chughtai</a:t>
            </a:r>
            <a:r>
              <a:rPr lang="en-US" dirty="0"/>
              <a:t> B, Clemens JQ, et al. Recurrent Uncomplicated Urinary Tract Infections in Women: AUA/CUA/SUFU Guideline. </a:t>
            </a:r>
            <a:r>
              <a:rPr lang="en-US" i="1" dirty="0"/>
              <a:t>J Urol</a:t>
            </a:r>
            <a:r>
              <a:rPr lang="en-US" dirty="0"/>
              <a:t>. </a:t>
            </a:r>
            <a:r>
              <a:rPr lang="en-US" dirty="0" smtClean="0"/>
              <a:t>2019</a:t>
            </a:r>
          </a:p>
          <a:p>
            <a:r>
              <a:rPr lang="en-US" dirty="0" err="1"/>
              <a:t>Sante</a:t>
            </a:r>
            <a:r>
              <a:rPr lang="en-US" dirty="0"/>
              <a:t> L, Aguirre-Jaime A, Miguel MA, Ramos MJ, </a:t>
            </a:r>
            <a:r>
              <a:rPr lang="en-US" dirty="0" err="1"/>
              <a:t>Pedroso</a:t>
            </a:r>
            <a:r>
              <a:rPr lang="en-US" dirty="0"/>
              <a:t> Y, </a:t>
            </a:r>
            <a:r>
              <a:rPr lang="en-US" dirty="0" err="1"/>
              <a:t>Lecuona</a:t>
            </a:r>
            <a:r>
              <a:rPr lang="en-US" dirty="0"/>
              <a:t> M. Epidemiological study of secondary bloodstream infections: The forgotten issue. </a:t>
            </a:r>
            <a:r>
              <a:rPr lang="en-US" i="1" dirty="0"/>
              <a:t>J Infect Public Health</a:t>
            </a:r>
            <a:r>
              <a:rPr lang="en-US" dirty="0"/>
              <a:t>. 2019 Jan - Feb. 12 (1):</a:t>
            </a:r>
            <a:r>
              <a:rPr lang="en-US" dirty="0" smtClean="0"/>
              <a:t>37-42</a:t>
            </a:r>
          </a:p>
          <a:p>
            <a:r>
              <a:rPr lang="en-US" dirty="0"/>
              <a:t>Long </a:t>
            </a:r>
            <a:r>
              <a:rPr lang="en-US" dirty="0" err="1"/>
              <a:t>B,Koyfman</a:t>
            </a:r>
            <a:r>
              <a:rPr lang="en-US" dirty="0"/>
              <a:t> A, The Emergency Department Diagnosis and Management of Urinary Tract Infection. Emergency medicine clinics of North America. 2018 Nov </a:t>
            </a:r>
            <a:endParaRPr lang="en-US" dirty="0" smtClean="0"/>
          </a:p>
          <a:p>
            <a:r>
              <a:rPr lang="en-US" dirty="0" smtClean="0"/>
              <a:t>Sakamoto </a:t>
            </a:r>
            <a:r>
              <a:rPr lang="en-US" dirty="0" err="1"/>
              <a:t>S,Miyazawa</a:t>
            </a:r>
            <a:r>
              <a:rPr lang="en-US" dirty="0"/>
              <a:t> </a:t>
            </a:r>
            <a:r>
              <a:rPr lang="en-US" dirty="0" err="1"/>
              <a:t>K,Yasui</a:t>
            </a:r>
            <a:r>
              <a:rPr lang="en-US" dirty="0"/>
              <a:t> </a:t>
            </a:r>
            <a:r>
              <a:rPr lang="en-US" dirty="0" err="1"/>
              <a:t>T,Iguchi</a:t>
            </a:r>
            <a:r>
              <a:rPr lang="en-US" dirty="0"/>
              <a:t> </a:t>
            </a:r>
            <a:r>
              <a:rPr lang="en-US" dirty="0" err="1"/>
              <a:t>T,Fujita</a:t>
            </a:r>
            <a:r>
              <a:rPr lang="en-US" dirty="0"/>
              <a:t> </a:t>
            </a:r>
            <a:r>
              <a:rPr lang="en-US" dirty="0" err="1"/>
              <a:t>M,Nishimatsu</a:t>
            </a:r>
            <a:r>
              <a:rPr lang="en-US" dirty="0"/>
              <a:t> </a:t>
            </a:r>
            <a:r>
              <a:rPr lang="en-US" dirty="0" err="1"/>
              <a:t>H,Masaki</a:t>
            </a:r>
            <a:r>
              <a:rPr lang="en-US" dirty="0"/>
              <a:t> </a:t>
            </a:r>
            <a:r>
              <a:rPr lang="en-US" dirty="0" err="1"/>
              <a:t>T,Hasegawa</a:t>
            </a:r>
            <a:r>
              <a:rPr lang="en-US" dirty="0"/>
              <a:t> </a:t>
            </a:r>
            <a:r>
              <a:rPr lang="en-US" dirty="0" err="1"/>
              <a:t>T,Hibi</a:t>
            </a:r>
            <a:r>
              <a:rPr lang="en-US" dirty="0"/>
              <a:t> </a:t>
            </a:r>
            <a:r>
              <a:rPr lang="en-US" dirty="0" err="1"/>
              <a:t>H,Arakawa</a:t>
            </a:r>
            <a:r>
              <a:rPr lang="en-US" dirty="0"/>
              <a:t> </a:t>
            </a:r>
            <a:r>
              <a:rPr lang="en-US" dirty="0" err="1"/>
              <a:t>T,Ando</a:t>
            </a:r>
            <a:r>
              <a:rPr lang="en-US" dirty="0"/>
              <a:t> </a:t>
            </a:r>
            <a:r>
              <a:rPr lang="en-US" dirty="0" err="1"/>
              <a:t>R,Kato</a:t>
            </a:r>
            <a:r>
              <a:rPr lang="en-US" dirty="0"/>
              <a:t> </a:t>
            </a:r>
            <a:r>
              <a:rPr lang="en-US" dirty="0" err="1"/>
              <a:t>Y,Ishito</a:t>
            </a:r>
            <a:r>
              <a:rPr lang="en-US" dirty="0"/>
              <a:t> </a:t>
            </a:r>
            <a:r>
              <a:rPr lang="en-US" dirty="0" err="1"/>
              <a:t>N,Yamaguchi</a:t>
            </a:r>
            <a:r>
              <a:rPr lang="en-US" dirty="0"/>
              <a:t> </a:t>
            </a:r>
            <a:r>
              <a:rPr lang="en-US" dirty="0" err="1"/>
              <a:t>S,Takazawa</a:t>
            </a:r>
            <a:r>
              <a:rPr lang="en-US" dirty="0"/>
              <a:t> </a:t>
            </a:r>
            <a:r>
              <a:rPr lang="en-US" dirty="0" err="1"/>
              <a:t>R,Tsujihata</a:t>
            </a:r>
            <a:r>
              <a:rPr lang="en-US" dirty="0"/>
              <a:t> </a:t>
            </a:r>
            <a:r>
              <a:rPr lang="en-US" dirty="0" err="1"/>
              <a:t>M,Taguchi</a:t>
            </a:r>
            <a:r>
              <a:rPr lang="en-US" dirty="0"/>
              <a:t> </a:t>
            </a:r>
            <a:r>
              <a:rPr lang="en-US" dirty="0" err="1"/>
              <a:t>M,Akakura</a:t>
            </a:r>
            <a:r>
              <a:rPr lang="en-US" dirty="0"/>
              <a:t> </a:t>
            </a:r>
            <a:r>
              <a:rPr lang="en-US" dirty="0" err="1"/>
              <a:t>K,Hata</a:t>
            </a:r>
            <a:r>
              <a:rPr lang="en-US" dirty="0"/>
              <a:t> </a:t>
            </a:r>
            <a:r>
              <a:rPr lang="en-US" dirty="0" err="1"/>
              <a:t>A,Ichikawa</a:t>
            </a:r>
            <a:r>
              <a:rPr lang="en-US" dirty="0"/>
              <a:t> T, Chronological changes in epidemiological characteristics of lower urinary tract urolithiasis in Japan. International journal of urology : official journal of the Japanese Urological Association. 2018 Oct </a:t>
            </a:r>
            <a:r>
              <a:rPr lang="en-US" dirty="0" smtClean="0"/>
              <a:t>11</a:t>
            </a:r>
          </a:p>
          <a:p>
            <a:r>
              <a:rPr lang="en-US" dirty="0" smtClean="0"/>
              <a:t>O'Grady </a:t>
            </a:r>
            <a:r>
              <a:rPr lang="en-US" dirty="0" err="1"/>
              <a:t>MC,Barry</a:t>
            </a:r>
            <a:r>
              <a:rPr lang="en-US" dirty="0"/>
              <a:t> </a:t>
            </a:r>
            <a:r>
              <a:rPr lang="en-US" dirty="0" err="1"/>
              <a:t>L,Corcoran</a:t>
            </a:r>
            <a:r>
              <a:rPr lang="en-US" dirty="0"/>
              <a:t> </a:t>
            </a:r>
            <a:r>
              <a:rPr lang="en-US" dirty="0" err="1"/>
              <a:t>GD,Hooton</a:t>
            </a:r>
            <a:r>
              <a:rPr lang="en-US" dirty="0"/>
              <a:t> </a:t>
            </a:r>
            <a:r>
              <a:rPr lang="en-US" dirty="0" err="1"/>
              <a:t>C,Sleator</a:t>
            </a:r>
            <a:r>
              <a:rPr lang="en-US" dirty="0"/>
              <a:t> </a:t>
            </a:r>
            <a:r>
              <a:rPr lang="en-US" dirty="0" err="1"/>
              <a:t>RD,Lucey</a:t>
            </a:r>
            <a:r>
              <a:rPr lang="en-US" dirty="0"/>
              <a:t> B, Empirical treatment of urinary tract infections: how rational are our guidelines? The Journal of antimicrobial chemotherapy. 2018 Oct </a:t>
            </a:r>
            <a:r>
              <a:rPr lang="en-US" dirty="0" smtClean="0"/>
              <a:t>8</a:t>
            </a:r>
          </a:p>
          <a:p>
            <a:r>
              <a:rPr lang="en-US" dirty="0"/>
              <a:t>Liu </a:t>
            </a:r>
            <a:r>
              <a:rPr lang="en-US" dirty="0" err="1"/>
              <a:t>Y,Xiao</a:t>
            </a:r>
            <a:r>
              <a:rPr lang="en-US" dirty="0"/>
              <a:t> </a:t>
            </a:r>
            <a:r>
              <a:rPr lang="en-US" dirty="0" err="1"/>
              <a:t>D,Shi</a:t>
            </a:r>
            <a:r>
              <a:rPr lang="en-US" dirty="0"/>
              <a:t> XH, Urinary tract infection control in intensive care patients. Medicine. 2018 Sep</a:t>
            </a:r>
            <a:endParaRPr lang="en-US" dirty="0"/>
          </a:p>
        </p:txBody>
      </p:sp>
    </p:spTree>
    <p:extLst>
      <p:ext uri="{BB962C8B-B14F-4D97-AF65-F5344CB8AC3E}">
        <p14:creationId xmlns:p14="http://schemas.microsoft.com/office/powerpoint/2010/main" val="2582879467"/>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53652" y="365125"/>
            <a:ext cx="2653259" cy="1325563"/>
          </a:xfrm>
          <a:ln>
            <a:solidFill>
              <a:schemeClr val="dk1"/>
            </a:solidFill>
          </a:ln>
        </p:spPr>
        <p:txBody>
          <a:bodyPr/>
          <a:lstStyle/>
          <a:p>
            <a:r>
              <a:rPr lang="en-US" dirty="0" smtClean="0"/>
              <a:t>Thank you </a:t>
            </a:r>
            <a:endParaRPr lang="en-US" dirty="0"/>
          </a:p>
        </p:txBody>
      </p:sp>
      <p:pic>
        <p:nvPicPr>
          <p:cNvPr id="4" name="Content Placeholder 3"/>
          <p:cNvPicPr>
            <a:picLocks noGrp="1" noChangeAspect="1"/>
          </p:cNvPicPr>
          <p:nvPr>
            <p:ph idx="1"/>
          </p:nvPr>
        </p:nvPicPr>
        <p:blipFill>
          <a:blip r:embed="rId2"/>
          <a:stretch>
            <a:fillRect/>
          </a:stretch>
        </p:blipFill>
        <p:spPr>
          <a:xfrm>
            <a:off x="1102888" y="1690688"/>
            <a:ext cx="4413492" cy="3564742"/>
          </a:xfrm>
          <a:prstGeom prst="rect">
            <a:avLst/>
          </a:prstGeom>
        </p:spPr>
      </p:pic>
    </p:spTree>
    <p:extLst>
      <p:ext uri="{BB962C8B-B14F-4D97-AF65-F5344CB8AC3E}">
        <p14:creationId xmlns:p14="http://schemas.microsoft.com/office/powerpoint/2010/main" val="197110467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10059</TotalTime>
  <Words>2312</Words>
  <Application>Microsoft Office PowerPoint</Application>
  <PresentationFormat>Widescreen</PresentationFormat>
  <Paragraphs>387</Paragraphs>
  <Slides>61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61</vt:i4>
      </vt:variant>
    </vt:vector>
  </HeadingPairs>
  <TitlesOfParts>
    <vt:vector size="67" baseType="lpstr">
      <vt:lpstr>Arial</vt:lpstr>
      <vt:lpstr>Calibri</vt:lpstr>
      <vt:lpstr>Calibri Light</vt:lpstr>
      <vt:lpstr>proxima_nova_rgbold</vt:lpstr>
      <vt:lpstr>proxima_nova_rgregular</vt:lpstr>
      <vt:lpstr>Office Theme</vt:lpstr>
      <vt:lpstr>Urinary Tract infection </vt:lpstr>
      <vt:lpstr>Disclosures</vt:lpstr>
      <vt:lpstr>Objectives</vt:lpstr>
      <vt:lpstr>A little orientation</vt:lpstr>
      <vt:lpstr>Some orientation </vt:lpstr>
      <vt:lpstr>Some definitions</vt:lpstr>
      <vt:lpstr>Some definitions</vt:lpstr>
      <vt:lpstr>Some definitions</vt:lpstr>
      <vt:lpstr>What is a Urinary Tract infection in Women?</vt:lpstr>
      <vt:lpstr>Introduction</vt:lpstr>
      <vt:lpstr>Complications of UTi</vt:lpstr>
      <vt:lpstr>UTI: Clinical symptoms and presentation</vt:lpstr>
      <vt:lpstr>UTI: Clinical symptoms and presentation</vt:lpstr>
      <vt:lpstr>Symptoms</vt:lpstr>
      <vt:lpstr>Symptoms to watch for </vt:lpstr>
      <vt:lpstr>Physical examination</vt:lpstr>
      <vt:lpstr>Assessment of Spinal cord Injury patients </vt:lpstr>
      <vt:lpstr>Assessment in catheter related infection</vt:lpstr>
      <vt:lpstr>Assessment in Pregnancy</vt:lpstr>
      <vt:lpstr>Infection in Diabetic Patients</vt:lpstr>
      <vt:lpstr>Differential Diagnosis</vt:lpstr>
      <vt:lpstr>Pathogenesis</vt:lpstr>
      <vt:lpstr>Predisposing factors in women</vt:lpstr>
      <vt:lpstr>Risk Factors</vt:lpstr>
      <vt:lpstr>Host factors</vt:lpstr>
      <vt:lpstr>Bacterial virulence factors</vt:lpstr>
      <vt:lpstr>Bacterial virulence factors</vt:lpstr>
      <vt:lpstr>Antibacterial host defenses</vt:lpstr>
      <vt:lpstr>Diagnosis</vt:lpstr>
      <vt:lpstr>Diagnosis</vt:lpstr>
      <vt:lpstr>Let me introduce you to one of my best friends</vt:lpstr>
      <vt:lpstr>Diagnosis</vt:lpstr>
      <vt:lpstr>When Imaging the Urinary tract</vt:lpstr>
      <vt:lpstr>Etiology of Uncomplicated UTI in Sexually Active Women </vt:lpstr>
      <vt:lpstr>Microbial species and UTI </vt:lpstr>
      <vt:lpstr>PowerPoint Presentation</vt:lpstr>
      <vt:lpstr>What it looks like </vt:lpstr>
      <vt:lpstr>Treatment </vt:lpstr>
      <vt:lpstr>Treatment</vt:lpstr>
      <vt:lpstr>Treatment principles</vt:lpstr>
      <vt:lpstr>When to treat asymptomatic bacteriuria</vt:lpstr>
      <vt:lpstr>Recurrent UTI</vt:lpstr>
      <vt:lpstr>Antibiotic therapy</vt:lpstr>
      <vt:lpstr>Uncomplicated cystitis Non-pregnant</vt:lpstr>
      <vt:lpstr>Complicated Cystitis in Nonpregnant Women</vt:lpstr>
      <vt:lpstr>Fungal infection</vt:lpstr>
      <vt:lpstr>When surgical intervention needed</vt:lpstr>
      <vt:lpstr>Prevention strategies</vt:lpstr>
      <vt:lpstr>In summary</vt:lpstr>
      <vt:lpstr>PowerPoint Presentation</vt:lpstr>
      <vt:lpstr>PowerPoint Presentation</vt:lpstr>
      <vt:lpstr>Summary</vt:lpstr>
      <vt:lpstr>Summary</vt:lpstr>
      <vt:lpstr>Summary</vt:lpstr>
      <vt:lpstr>Clinical scenario</vt:lpstr>
      <vt:lpstr>Examination findings</vt:lpstr>
      <vt:lpstr>Select Labs</vt:lpstr>
      <vt:lpstr>PowerPoint Presentation</vt:lpstr>
      <vt:lpstr>PowerPoint Presentation</vt:lpstr>
      <vt:lpstr>References</vt:lpstr>
      <vt:lpstr>Thank you </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Urinary Tract infection</dc:title>
  <dc:creator>MC</dc:creator>
  <cp:lastModifiedBy>MC</cp:lastModifiedBy>
  <cp:revision>52</cp:revision>
  <dcterms:created xsi:type="dcterms:W3CDTF">2021-01-30T17:20:27Z</dcterms:created>
  <dcterms:modified xsi:type="dcterms:W3CDTF">2021-02-22T08:26:25Z</dcterms:modified>
</cp:coreProperties>
</file>