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6FD54-794F-4E89-8892-1DC715C8B508}" type="datetimeFigureOut">
              <a:rPr lang="en-US" smtClean="0"/>
              <a:t>10/9/2016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90DBE-206E-46D9-B6B1-A81135D85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653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889000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38224"/>
            <a:ext cx="12192000" cy="581977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6FD54-794F-4E89-8892-1DC715C8B508}" type="datetimeFigureOut">
              <a:rPr lang="en-US" smtClean="0"/>
              <a:t>10/9/2016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90DBE-206E-46D9-B6B1-A81135D85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145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6FD54-794F-4E89-8892-1DC715C8B508}" type="datetimeFigureOut">
              <a:rPr lang="en-US" smtClean="0"/>
              <a:t>10/9/2016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90DBE-206E-46D9-B6B1-A81135D85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048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6FD54-794F-4E89-8892-1DC715C8B508}" type="datetimeFigureOut">
              <a:rPr lang="en-US" smtClean="0"/>
              <a:t>10/9/2016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90DBE-206E-46D9-B6B1-A81135D85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796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6FD54-794F-4E89-8892-1DC715C8B508}" type="datetimeFigureOut">
              <a:rPr lang="en-US" smtClean="0"/>
              <a:t>10/9/2016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90DBE-206E-46D9-B6B1-A81135D85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9789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6FD54-794F-4E89-8892-1DC715C8B508}" type="datetimeFigureOut">
              <a:rPr lang="en-US" smtClean="0"/>
              <a:t>10/9/2016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90DBE-206E-46D9-B6B1-A81135D85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0598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6FD54-794F-4E89-8892-1DC715C8B508}" type="datetimeFigureOut">
              <a:rPr lang="en-US" smtClean="0"/>
              <a:t>10/9/2016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90DBE-206E-46D9-B6B1-A81135D85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739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6FD54-794F-4E89-8892-1DC715C8B508}" type="datetimeFigureOut">
              <a:rPr lang="en-US" smtClean="0"/>
              <a:t>10/9/2016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90DBE-206E-46D9-B6B1-A81135D85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0598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6FD54-794F-4E89-8892-1DC715C8B508}" type="datetimeFigureOut">
              <a:rPr lang="en-US" smtClean="0"/>
              <a:t>10/9/2016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90DBE-206E-46D9-B6B1-A81135D85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936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6FD54-794F-4E89-8892-1DC715C8B508}" type="datetimeFigureOut">
              <a:rPr lang="en-US" smtClean="0"/>
              <a:t>10/9/2016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90DBE-206E-46D9-B6B1-A81135D85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8848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6FD54-794F-4E89-8892-1DC715C8B508}" type="datetimeFigureOut">
              <a:rPr lang="en-US" smtClean="0"/>
              <a:t>10/9/2016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90DBE-206E-46D9-B6B1-A81135D85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407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06FD54-794F-4E89-8892-1DC715C8B508}" type="datetimeFigureOut">
              <a:rPr lang="en-US" smtClean="0"/>
              <a:t>10/9/2016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290DBE-206E-46D9-B6B1-A81135D85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596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GLOMERULAR DISEASES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BY: PROF. S. O. </a:t>
            </a:r>
            <a:r>
              <a:rPr lang="en-US" smtClean="0"/>
              <a:t>MCLIGEYO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DATE: 6/10/2016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2137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 URINALYSIS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2 aspects:</a:t>
            </a:r>
          </a:p>
          <a:p>
            <a:pPr lvl="1"/>
            <a:r>
              <a:rPr lang="en-US" dirty="0" smtClean="0"/>
              <a:t>Chemical analysis </a:t>
            </a:r>
            <a:r>
              <a:rPr lang="en-US" dirty="0" smtClean="0">
                <a:sym typeface="Wingdings" panose="05000000000000000000" pitchFamily="2" charset="2"/>
              </a:rPr>
              <a:t> dipstick</a:t>
            </a:r>
          </a:p>
          <a:p>
            <a:pPr lvl="2"/>
            <a:r>
              <a:rPr lang="en-US" dirty="0" smtClean="0">
                <a:sym typeface="Wingdings" panose="05000000000000000000" pitchFamily="2" charset="2"/>
              </a:rPr>
              <a:t>Protein</a:t>
            </a:r>
          </a:p>
          <a:p>
            <a:pPr lvl="2"/>
            <a:r>
              <a:rPr lang="en-US" dirty="0" smtClean="0">
                <a:sym typeface="Wingdings" panose="05000000000000000000" pitchFamily="2" charset="2"/>
              </a:rPr>
              <a:t>Glucose</a:t>
            </a:r>
          </a:p>
          <a:p>
            <a:pPr lvl="2"/>
            <a:r>
              <a:rPr lang="en-US" dirty="0" smtClean="0">
                <a:sym typeface="Wingdings" panose="05000000000000000000" pitchFamily="2" charset="2"/>
              </a:rPr>
              <a:t>Specific gravity</a:t>
            </a:r>
          </a:p>
          <a:p>
            <a:pPr lvl="2"/>
            <a:r>
              <a:rPr lang="en-US" dirty="0" smtClean="0">
                <a:sym typeface="Wingdings" panose="05000000000000000000" pitchFamily="2" charset="2"/>
              </a:rPr>
              <a:t>pH</a:t>
            </a:r>
          </a:p>
          <a:p>
            <a:pPr lvl="2"/>
            <a:r>
              <a:rPr lang="en-US" dirty="0" smtClean="0">
                <a:sym typeface="Wingdings" panose="05000000000000000000" pitchFamily="2" charset="2"/>
              </a:rPr>
              <a:t>Hemoglobin</a:t>
            </a:r>
          </a:p>
          <a:p>
            <a:pPr lvl="2"/>
            <a:r>
              <a:rPr lang="en-US" dirty="0" smtClean="0">
                <a:sym typeface="Wingdings" panose="05000000000000000000" pitchFamily="2" charset="2"/>
              </a:rPr>
              <a:t>Nitrites etc.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Macroscopic analysis</a:t>
            </a:r>
          </a:p>
          <a:p>
            <a:pPr lvl="2"/>
            <a:r>
              <a:rPr lang="en-US" dirty="0" smtClean="0">
                <a:sym typeface="Wingdings" panose="05000000000000000000" pitchFamily="2" charset="2"/>
              </a:rPr>
              <a:t>Formed elements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36788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SPECIFIC GRAVTIY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Useful estimation of urine osmolality</a:t>
            </a:r>
          </a:p>
          <a:p>
            <a:r>
              <a:rPr lang="en-US" dirty="0" smtClean="0"/>
              <a:t>Tests for ionic </a:t>
            </a:r>
            <a:r>
              <a:rPr lang="en-US" dirty="0" err="1" smtClean="0"/>
              <a:t>particlese.g</a:t>
            </a:r>
            <a:r>
              <a:rPr lang="en-US" dirty="0" smtClean="0"/>
              <a:t>. Na</a:t>
            </a:r>
            <a:r>
              <a:rPr lang="en-US" baseline="30000" dirty="0" smtClean="0"/>
              <a:t>+</a:t>
            </a:r>
            <a:endParaRPr lang="en-US" dirty="0" smtClean="0"/>
          </a:p>
          <a:p>
            <a:r>
              <a:rPr lang="en-US" dirty="0" smtClean="0"/>
              <a:t>The specific gravity at the extremes of pH is not accurate</a:t>
            </a:r>
          </a:p>
          <a:p>
            <a:pPr lvl="1"/>
            <a:r>
              <a:rPr lang="en-US" dirty="0" smtClean="0"/>
              <a:t>pH 10 = 1000 </a:t>
            </a:r>
            <a:r>
              <a:rPr lang="en-US" dirty="0" err="1" smtClean="0"/>
              <a:t>mOsm</a:t>
            </a:r>
            <a:endParaRPr lang="en-US" dirty="0" smtClean="0"/>
          </a:p>
          <a:p>
            <a:pPr lvl="1"/>
            <a:r>
              <a:rPr lang="en-US" dirty="0" smtClean="0"/>
              <a:t>pH of 1009 = osmolality 280 </a:t>
            </a:r>
          </a:p>
        </p:txBody>
      </p:sp>
    </p:spTree>
    <p:extLst>
      <p:ext uri="{BB962C8B-B14F-4D97-AF65-F5344CB8AC3E}">
        <p14:creationId xmlns:p14="http://schemas.microsoft.com/office/powerpoint/2010/main" val="23537657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NITRITES AND LEUCOCYTE ESTERASE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Pointers towards the presence of a UTI (Urinary Tract Infection)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55841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GLUCOSE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Presence of glucose in the urine is not equivalent to DM 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It could be seen in renal glycosuria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30832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RED BLOOD CELLS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Determine whether they come from the glomerulus or the tubules</a:t>
            </a:r>
          </a:p>
          <a:p>
            <a:pPr lvl="1"/>
            <a:r>
              <a:rPr lang="en-US" dirty="0" smtClean="0"/>
              <a:t>If from the glomerular cells </a:t>
            </a:r>
            <a:r>
              <a:rPr lang="en-US" dirty="0" smtClean="0">
                <a:sym typeface="Wingdings" panose="05000000000000000000" pitchFamily="2" charset="2"/>
              </a:rPr>
              <a:t> </a:t>
            </a:r>
            <a:r>
              <a:rPr lang="en-US" dirty="0" err="1" smtClean="0">
                <a:sym typeface="Wingdings" panose="05000000000000000000" pitchFamily="2" charset="2"/>
              </a:rPr>
              <a:t>dysmorphic</a:t>
            </a:r>
            <a:r>
              <a:rPr lang="en-US" dirty="0" smtClean="0">
                <a:sym typeface="Wingdings" panose="05000000000000000000" pitchFamily="2" charset="2"/>
              </a:rPr>
              <a:t> RBCs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72659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WBCS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Shouldn’t be more than 1 per high power field</a:t>
            </a:r>
          </a:p>
          <a:p>
            <a:r>
              <a:rPr lang="en-US" dirty="0" smtClean="0"/>
              <a:t>If more than 1 WBC </a:t>
            </a:r>
            <a:r>
              <a:rPr lang="en-US" dirty="0" smtClean="0">
                <a:sym typeface="Wingdings" panose="05000000000000000000" pitchFamily="2" charset="2"/>
              </a:rPr>
              <a:t> (</a:t>
            </a:r>
            <a:r>
              <a:rPr lang="en-US" dirty="0" err="1" smtClean="0">
                <a:sym typeface="Wingdings" panose="05000000000000000000" pitchFamily="2" charset="2"/>
              </a:rPr>
              <a:t>pyuria</a:t>
            </a:r>
            <a:r>
              <a:rPr lang="en-US" dirty="0" smtClean="0">
                <a:sym typeface="Wingdings" panose="05000000000000000000" pitchFamily="2" charset="2"/>
              </a:rPr>
              <a:t>) infection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Sterile </a:t>
            </a:r>
            <a:r>
              <a:rPr lang="en-US" dirty="0" err="1" smtClean="0">
                <a:sym typeface="Wingdings" panose="05000000000000000000" pitchFamily="2" charset="2"/>
              </a:rPr>
              <a:t>pyuria</a:t>
            </a:r>
            <a:r>
              <a:rPr lang="en-US" dirty="0" smtClean="0">
                <a:sym typeface="Wingdings" panose="05000000000000000000" pitchFamily="2" charset="2"/>
              </a:rPr>
              <a:t>  May be caused by: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TB of the urinary tract is the most common cause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SCA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K</a:t>
            </a:r>
            <a:r>
              <a:rPr lang="en-US" dirty="0" smtClean="0">
                <a:sym typeface="Wingdings" panose="05000000000000000000" pitchFamily="2" charset="2"/>
              </a:rPr>
              <a:t>idney stones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957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FATTY DROPLETS IN URINE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</a:t>
            </a:r>
            <a:r>
              <a:rPr lang="en-US" dirty="0" err="1" smtClean="0"/>
              <a:t>nephrotic</a:t>
            </a:r>
            <a:r>
              <a:rPr lang="en-US" dirty="0" smtClean="0"/>
              <a:t> syndrome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14258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PROTEINURIA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Normal amount of protein in the urine </a:t>
            </a:r>
            <a:r>
              <a:rPr lang="en-US" dirty="0" smtClean="0">
                <a:sym typeface="Wingdings" panose="05000000000000000000" pitchFamily="2" charset="2"/>
              </a:rPr>
              <a:t> 150mg/24 h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3.5g/day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Normal urinary excretion of urine  &lt;30mg / 24h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Usually </a:t>
            </a:r>
            <a:r>
              <a:rPr lang="en-US" b="1" dirty="0" smtClean="0">
                <a:sym typeface="Wingdings" panose="05000000000000000000" pitchFamily="2" charset="2"/>
              </a:rPr>
              <a:t>Tamm </a:t>
            </a:r>
            <a:r>
              <a:rPr lang="en-US" b="1" dirty="0" err="1" smtClean="0">
                <a:sym typeface="Wingdings" panose="05000000000000000000" pitchFamily="2" charset="2"/>
              </a:rPr>
              <a:t>Horsfall</a:t>
            </a:r>
            <a:r>
              <a:rPr lang="en-US" b="1" dirty="0" smtClean="0">
                <a:sym typeface="Wingdings" panose="05000000000000000000" pitchFamily="2" charset="2"/>
              </a:rPr>
              <a:t> protein 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The basement membrane is usually negatively charged hence albumin (which is also negatively charged) repels 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Orthostatic proteinuria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Assessment: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24 hour urine sample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50368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ACUTE NEPHRITIS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This is extensive inflammatory damage to the glomeruli that can cause a fall in GFR and eventually produce uremic symptoms with salt and water retention </a:t>
            </a:r>
            <a:r>
              <a:rPr lang="en-US" dirty="0" smtClean="0">
                <a:sym typeface="Wingdings" panose="05000000000000000000" pitchFamily="2" charset="2"/>
              </a:rPr>
              <a:t> edema and HTN</a:t>
            </a:r>
            <a:endParaRPr lang="en-US" dirty="0" smtClean="0"/>
          </a:p>
          <a:p>
            <a:r>
              <a:rPr lang="en-US" dirty="0" smtClean="0"/>
              <a:t>Classically present with</a:t>
            </a:r>
          </a:p>
          <a:p>
            <a:pPr lvl="1"/>
            <a:r>
              <a:rPr lang="en-US" dirty="0" smtClean="0"/>
              <a:t>HTN</a:t>
            </a:r>
          </a:p>
          <a:p>
            <a:pPr lvl="1"/>
            <a:r>
              <a:rPr lang="en-US" dirty="0" smtClean="0"/>
              <a:t>Hematuria</a:t>
            </a:r>
          </a:p>
          <a:p>
            <a:pPr lvl="1"/>
            <a:r>
              <a:rPr lang="en-US" dirty="0" smtClean="0"/>
              <a:t>RBC casts</a:t>
            </a:r>
          </a:p>
          <a:p>
            <a:pPr lvl="1"/>
            <a:r>
              <a:rPr lang="en-US" dirty="0" err="1" smtClean="0"/>
              <a:t>Pyuria</a:t>
            </a:r>
            <a:endParaRPr lang="en-US" dirty="0" smtClean="0"/>
          </a:p>
          <a:p>
            <a:pPr lvl="1"/>
            <a:r>
              <a:rPr lang="en-US" dirty="0" smtClean="0"/>
              <a:t>Mild to moderate proteinuria</a:t>
            </a:r>
          </a:p>
          <a:p>
            <a:r>
              <a:rPr lang="en-US" dirty="0" smtClean="0"/>
              <a:t>Etiology</a:t>
            </a:r>
          </a:p>
          <a:p>
            <a:pPr lvl="1"/>
            <a:r>
              <a:rPr lang="en-US" dirty="0" smtClean="0"/>
              <a:t>Post-streptococcal glomerulonephritis</a:t>
            </a:r>
          </a:p>
          <a:p>
            <a:pPr lvl="1"/>
            <a:r>
              <a:rPr lang="en-US" dirty="0" smtClean="0"/>
              <a:t>Sub-acute bacterial endocarditis</a:t>
            </a:r>
          </a:p>
          <a:p>
            <a:pPr lvl="1"/>
            <a:r>
              <a:rPr lang="en-US" dirty="0" smtClean="0"/>
              <a:t>Lupus nephritis</a:t>
            </a:r>
          </a:p>
          <a:p>
            <a:pPr lvl="1"/>
            <a:r>
              <a:rPr lang="en-US" dirty="0" err="1" smtClean="0"/>
              <a:t>Antiglomerular</a:t>
            </a:r>
            <a:r>
              <a:rPr lang="en-US" dirty="0" smtClean="0"/>
              <a:t> basement membrane disease</a:t>
            </a:r>
          </a:p>
          <a:p>
            <a:pPr lvl="1"/>
            <a:r>
              <a:rPr lang="en-US" dirty="0" smtClean="0"/>
              <a:t>IgA nephropathy</a:t>
            </a:r>
          </a:p>
          <a:p>
            <a:pPr lvl="1"/>
            <a:r>
              <a:rPr lang="en-US" dirty="0" smtClean="0"/>
              <a:t>ANCA small vessel </a:t>
            </a:r>
            <a:r>
              <a:rPr lang="en-US" dirty="0" err="1" smtClean="0"/>
              <a:t>vasculitis</a:t>
            </a:r>
            <a:endParaRPr lang="en-US" dirty="0" smtClean="0"/>
          </a:p>
          <a:p>
            <a:pPr lvl="1"/>
            <a:r>
              <a:rPr lang="en-US" dirty="0" err="1" smtClean="0"/>
              <a:t>Membrano</a:t>
            </a:r>
            <a:r>
              <a:rPr lang="en-US" dirty="0" smtClean="0"/>
              <a:t>-proliferative glomerulonephritis</a:t>
            </a:r>
          </a:p>
          <a:p>
            <a:pPr lvl="1"/>
            <a:r>
              <a:rPr lang="en-US" dirty="0" err="1" smtClean="0"/>
              <a:t>Mesangio</a:t>
            </a:r>
            <a:r>
              <a:rPr lang="en-US" dirty="0" smtClean="0"/>
              <a:t>-proliferative glomerulonephritis</a:t>
            </a:r>
          </a:p>
        </p:txBody>
      </p:sp>
    </p:spTree>
    <p:extLst>
      <p:ext uri="{BB962C8B-B14F-4D97-AF65-F5344CB8AC3E}">
        <p14:creationId xmlns:p14="http://schemas.microsoft.com/office/powerpoint/2010/main" val="26140757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POST-STREPTOCOCCAL 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Immune mediated</a:t>
            </a:r>
          </a:p>
          <a:p>
            <a:r>
              <a:rPr lang="en-US" dirty="0" smtClean="0"/>
              <a:t>Due to </a:t>
            </a:r>
            <a:r>
              <a:rPr lang="en-US" dirty="0"/>
              <a:t>S</a:t>
            </a:r>
            <a:r>
              <a:rPr lang="en-US" dirty="0" smtClean="0"/>
              <a:t>treptococcal antigens </a:t>
            </a:r>
            <a:r>
              <a:rPr lang="en-US" dirty="0" smtClean="0">
                <a:sym typeface="Wingdings" panose="05000000000000000000" pitchFamily="2" charset="2"/>
              </a:rPr>
              <a:t> </a:t>
            </a:r>
            <a:r>
              <a:rPr lang="en-US" dirty="0" smtClean="0"/>
              <a:t>Circulating immune complexes </a:t>
            </a:r>
            <a:r>
              <a:rPr lang="en-US" dirty="0" smtClean="0">
                <a:sym typeface="Wingdings" panose="05000000000000000000" pitchFamily="2" charset="2"/>
              </a:rPr>
              <a:t> </a:t>
            </a:r>
            <a:r>
              <a:rPr lang="en-US" dirty="0" smtClean="0"/>
              <a:t>Activation of complement in association with cell-mediated injury</a:t>
            </a:r>
          </a:p>
          <a:p>
            <a:r>
              <a:rPr lang="en-US" dirty="0" smtClean="0"/>
              <a:t>Can be cause 2-6 weeks following impetigo OR 1-3 weeks after streptococcal pharyngitis</a:t>
            </a:r>
          </a:p>
          <a:p>
            <a:r>
              <a:rPr lang="en-US" dirty="0" smtClean="0"/>
              <a:t>Prototypical for acute </a:t>
            </a:r>
            <a:r>
              <a:rPr lang="en-US" dirty="0" err="1" smtClean="0"/>
              <a:t>endocapillary</a:t>
            </a:r>
            <a:r>
              <a:rPr lang="en-US" dirty="0" smtClean="0"/>
              <a:t> proliferative GN</a:t>
            </a:r>
          </a:p>
          <a:p>
            <a:r>
              <a:rPr lang="en-US" dirty="0" smtClean="0"/>
              <a:t>90% of cases in children between 2-14 years</a:t>
            </a:r>
          </a:p>
          <a:p>
            <a:r>
              <a:rPr lang="en-US" dirty="0" smtClean="0"/>
              <a:t>Classic presentation</a:t>
            </a:r>
          </a:p>
          <a:p>
            <a:pPr lvl="1"/>
            <a:r>
              <a:rPr lang="en-US" dirty="0" smtClean="0"/>
              <a:t>Acute nephritic picture with hematuria, </a:t>
            </a:r>
            <a:r>
              <a:rPr lang="en-US" dirty="0" err="1" smtClean="0"/>
              <a:t>pyuria</a:t>
            </a:r>
            <a:r>
              <a:rPr lang="en-US" dirty="0" smtClean="0"/>
              <a:t>, RBC casts, edema, HTN and </a:t>
            </a:r>
            <a:r>
              <a:rPr lang="en-US" dirty="0" err="1" smtClean="0"/>
              <a:t>oliguric</a:t>
            </a:r>
            <a:r>
              <a:rPr lang="en-US" dirty="0" smtClean="0"/>
              <a:t> renal failure</a:t>
            </a:r>
          </a:p>
          <a:p>
            <a:pPr lvl="1"/>
            <a:r>
              <a:rPr lang="en-US" dirty="0" smtClean="0"/>
              <a:t>May be severe enough to appear as RPGN</a:t>
            </a:r>
          </a:p>
          <a:p>
            <a:pPr lvl="1"/>
            <a:r>
              <a:rPr lang="en-US" dirty="0" smtClean="0"/>
              <a:t>Systemic symptoms</a:t>
            </a:r>
          </a:p>
          <a:p>
            <a:pPr lvl="2"/>
            <a:r>
              <a:rPr lang="en-US" dirty="0" smtClean="0"/>
              <a:t>Headache</a:t>
            </a:r>
          </a:p>
          <a:p>
            <a:pPr lvl="2"/>
            <a:r>
              <a:rPr lang="en-US" dirty="0" smtClean="0"/>
              <a:t>Malaise</a:t>
            </a:r>
          </a:p>
          <a:p>
            <a:pPr lvl="2"/>
            <a:r>
              <a:rPr lang="en-US" dirty="0" smtClean="0"/>
              <a:t>Anorexia</a:t>
            </a:r>
          </a:p>
          <a:p>
            <a:pPr lvl="2"/>
            <a:r>
              <a:rPr lang="en-US" dirty="0" smtClean="0"/>
              <a:t>Flank pain </a:t>
            </a:r>
            <a:r>
              <a:rPr lang="en-US" dirty="0" smtClean="0">
                <a:sym typeface="Wingdings" panose="05000000000000000000" pitchFamily="2" charset="2"/>
              </a:rPr>
              <a:t> swelling of renal capsule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36883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TREATMENT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Supportive</a:t>
            </a:r>
          </a:p>
          <a:p>
            <a:r>
              <a:rPr lang="en-US" dirty="0" smtClean="0"/>
              <a:t>Control HTN, edema </a:t>
            </a:r>
          </a:p>
          <a:p>
            <a:r>
              <a:rPr lang="en-US" dirty="0" smtClean="0"/>
              <a:t>Dialysis</a:t>
            </a:r>
          </a:p>
          <a:p>
            <a:r>
              <a:rPr lang="en-US" dirty="0" smtClean="0"/>
              <a:t>Antibiotic Rx for streptococcal infection should be given to all patients and their cohabitants</a:t>
            </a:r>
          </a:p>
          <a:p>
            <a:r>
              <a:rPr lang="en-US" dirty="0" smtClean="0"/>
              <a:t>There is a role for ISS therapy, even in the settings of crescents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37927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PROGNOSIS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Good</a:t>
            </a:r>
          </a:p>
          <a:p>
            <a:r>
              <a:rPr lang="en-US" dirty="0" smtClean="0"/>
              <a:t>With permanent renal failure being very uncommon (1-3%) esp. in children</a:t>
            </a:r>
          </a:p>
          <a:p>
            <a:r>
              <a:rPr lang="en-US" dirty="0" smtClean="0"/>
              <a:t>Complete resolution of the hematuria and proteinuria in children occurs within 3-6 weeks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11623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RENAL BIOPSY IN POST-STREPTOCOCCAL 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Hyper-cellularity of </a:t>
            </a:r>
            <a:r>
              <a:rPr lang="en-US" dirty="0" err="1" smtClean="0"/>
              <a:t>mesangial</a:t>
            </a:r>
            <a:r>
              <a:rPr lang="en-US" dirty="0" smtClean="0"/>
              <a:t> and endothelial cells</a:t>
            </a:r>
          </a:p>
          <a:p>
            <a:r>
              <a:rPr lang="en-US" dirty="0" smtClean="0"/>
              <a:t>PMNs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47443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SUBACUTE BACTERIAL ENDOCARDITIS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Endocarditis associated – GN </a:t>
            </a:r>
            <a:r>
              <a:rPr lang="en-US" dirty="0" smtClean="0">
                <a:sym typeface="Wingdings" panose="05000000000000000000" pitchFamily="2" charset="2"/>
              </a:rPr>
              <a:t> complication of SBE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Particularly in patients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Remain untreated for an extended period of time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Negative blood cultures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Have right-sided endocarditis  IVDU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Presentation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Gross hematuria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Microscopic hematuria</a:t>
            </a:r>
          </a:p>
          <a:p>
            <a:pPr lvl="1"/>
            <a:r>
              <a:rPr lang="en-US" dirty="0" err="1" smtClean="0">
                <a:sym typeface="Wingdings" panose="05000000000000000000" pitchFamily="2" charset="2"/>
              </a:rPr>
              <a:t>Pyuria</a:t>
            </a:r>
            <a:endParaRPr lang="en-US" dirty="0" smtClean="0">
              <a:sym typeface="Wingdings" panose="05000000000000000000" pitchFamily="2" charset="2"/>
            </a:endParaRP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Mild proteinuria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RPGN with rapid loss of renal function (less common)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Grossly: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Swollen</a:t>
            </a:r>
          </a:p>
          <a:p>
            <a:pPr lvl="1"/>
            <a:r>
              <a:rPr lang="en-US" dirty="0" err="1" smtClean="0">
                <a:sym typeface="Wingdings" panose="05000000000000000000" pitchFamily="2" charset="2"/>
              </a:rPr>
              <a:t>Petechiae</a:t>
            </a:r>
            <a:r>
              <a:rPr lang="en-US" dirty="0" smtClean="0">
                <a:sym typeface="Wingdings" panose="05000000000000000000" pitchFamily="2" charset="2"/>
              </a:rPr>
              <a:t> in the kidney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Microscopically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WBCs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28259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LUPUS NEPHRITIS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Common and serious complication of SLE</a:t>
            </a:r>
          </a:p>
          <a:p>
            <a:r>
              <a:rPr lang="en-US" dirty="0" smtClean="0"/>
              <a:t>Most severe in African-American female adolescents</a:t>
            </a:r>
          </a:p>
          <a:p>
            <a:r>
              <a:rPr lang="en-US" dirty="0" smtClean="0"/>
              <a:t>30 – 50% of patients will have clinical manifestations of renal disease at the time of diagnosis</a:t>
            </a:r>
          </a:p>
          <a:p>
            <a:r>
              <a:rPr lang="en-US" dirty="0" smtClean="0"/>
              <a:t>60% of </a:t>
            </a:r>
            <a:r>
              <a:rPr lang="en-US" dirty="0" err="1" smtClean="0"/>
              <a:t>aduls</a:t>
            </a:r>
            <a:r>
              <a:rPr lang="en-US" dirty="0" smtClean="0"/>
              <a:t> and 80&amp; of children develop renal </a:t>
            </a:r>
            <a:r>
              <a:rPr lang="en-US" dirty="0" err="1" smtClean="0"/>
              <a:t>abnosmalities</a:t>
            </a:r>
            <a:endParaRPr lang="en-US" dirty="0" smtClean="0"/>
          </a:p>
          <a:p>
            <a:r>
              <a:rPr lang="en-US" dirty="0" smtClean="0"/>
              <a:t>Results from the deposition of circulating </a:t>
            </a:r>
            <a:r>
              <a:rPr lang="en-US" dirty="0" err="1" smtClean="0"/>
              <a:t>immne</a:t>
            </a:r>
            <a:r>
              <a:rPr lang="en-US" dirty="0" smtClean="0"/>
              <a:t>-complexes</a:t>
            </a:r>
          </a:p>
          <a:p>
            <a:r>
              <a:rPr lang="en-US" dirty="0" smtClean="0"/>
              <a:t>Most common clinical sign:</a:t>
            </a:r>
          </a:p>
          <a:p>
            <a:pPr lvl="1"/>
            <a:r>
              <a:rPr lang="en-US" dirty="0" smtClean="0"/>
              <a:t>Proteinuria</a:t>
            </a:r>
          </a:p>
          <a:p>
            <a:r>
              <a:rPr lang="en-US" dirty="0" err="1" smtClean="0"/>
              <a:t>Hypocomplementemia</a:t>
            </a:r>
            <a:r>
              <a:rPr lang="en-US" dirty="0" smtClean="0"/>
              <a:t> is common in patients with acute lupus nephritis </a:t>
            </a:r>
            <a:r>
              <a:rPr lang="en-US" dirty="0" smtClean="0">
                <a:sym typeface="Wingdings" panose="05000000000000000000" pitchFamily="2" charset="2"/>
              </a:rPr>
              <a:t> declining complement levels may herald a flare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Patients with crescents on biopsy  rapidly decline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Rx  high dose steroids, cyclophosphamide, </a:t>
            </a:r>
            <a:r>
              <a:rPr lang="en-US" dirty="0" err="1" smtClean="0">
                <a:sym typeface="Wingdings" panose="05000000000000000000" pitchFamily="2" charset="2"/>
              </a:rPr>
              <a:t>Mycophenolate</a:t>
            </a:r>
            <a:r>
              <a:rPr lang="en-US" dirty="0" smtClean="0">
                <a:sym typeface="Wingdings" panose="05000000000000000000" pitchFamily="2" charset="2"/>
              </a:rPr>
              <a:t> </a:t>
            </a:r>
            <a:r>
              <a:rPr lang="en-US" dirty="0" err="1" smtClean="0">
                <a:sym typeface="Wingdings" panose="05000000000000000000" pitchFamily="2" charset="2"/>
              </a:rPr>
              <a:t>mofetil</a:t>
            </a:r>
            <a:r>
              <a:rPr lang="en-US" dirty="0" smtClean="0">
                <a:sym typeface="Wingdings" panose="05000000000000000000" pitchFamily="2" charset="2"/>
              </a:rPr>
              <a:t> / azathioprine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5528131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ANTIGLOMERULAR BASEMENT MEMBRANE DISEASE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Lung hemorrhage and GN </a:t>
            </a:r>
            <a:r>
              <a:rPr lang="en-US" dirty="0" smtClean="0">
                <a:sym typeface="Wingdings" panose="05000000000000000000" pitchFamily="2" charset="2"/>
              </a:rPr>
              <a:t> </a:t>
            </a:r>
            <a:r>
              <a:rPr lang="en-US" dirty="0" err="1" smtClean="0">
                <a:sym typeface="Wingdings" panose="05000000000000000000" pitchFamily="2" charset="2"/>
              </a:rPr>
              <a:t>Goodpasture’s</a:t>
            </a:r>
            <a:r>
              <a:rPr lang="en-US" dirty="0" smtClean="0">
                <a:sym typeface="Wingdings" panose="05000000000000000000" pitchFamily="2" charset="2"/>
              </a:rPr>
              <a:t> syndrome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05608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ANCA SMALL VESSEL VASCULITIS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group of patients with small vessel </a:t>
            </a:r>
            <a:r>
              <a:rPr lang="en-US" dirty="0" err="1" smtClean="0"/>
              <a:t>vasculitis</a:t>
            </a:r>
            <a:r>
              <a:rPr lang="en-US" dirty="0" smtClean="0"/>
              <a:t> </a:t>
            </a:r>
          </a:p>
          <a:p>
            <a:r>
              <a:rPr lang="en-US" dirty="0" smtClean="0"/>
              <a:t>Antibodies are of 2 types:</a:t>
            </a:r>
          </a:p>
          <a:p>
            <a:pPr lvl="1"/>
            <a:r>
              <a:rPr lang="en-US" dirty="0" smtClean="0"/>
              <a:t>Anti-proteinase 3 (PR3)</a:t>
            </a:r>
          </a:p>
          <a:p>
            <a:pPr lvl="1"/>
            <a:r>
              <a:rPr lang="en-US" dirty="0" smtClean="0"/>
              <a:t>Anti-MPO</a:t>
            </a:r>
          </a:p>
          <a:p>
            <a:r>
              <a:rPr lang="en-US" dirty="0" smtClean="0"/>
              <a:t>Wegener’s </a:t>
            </a:r>
            <a:r>
              <a:rPr lang="en-US" dirty="0" err="1" smtClean="0"/>
              <a:t>granulomatosis</a:t>
            </a:r>
            <a:r>
              <a:rPr lang="en-US" dirty="0" smtClean="0"/>
              <a:t> (PR3)</a:t>
            </a:r>
          </a:p>
          <a:p>
            <a:r>
              <a:rPr lang="en-US" dirty="0" smtClean="0"/>
              <a:t>Microscopic </a:t>
            </a:r>
            <a:r>
              <a:rPr lang="en-US" dirty="0" err="1" smtClean="0"/>
              <a:t>polyangitis</a:t>
            </a:r>
            <a:r>
              <a:rPr lang="en-US" dirty="0" smtClean="0"/>
              <a:t> (MPO)</a:t>
            </a:r>
          </a:p>
          <a:p>
            <a:r>
              <a:rPr lang="en-US" dirty="0" err="1" smtClean="0"/>
              <a:t>Churg</a:t>
            </a:r>
            <a:r>
              <a:rPr lang="en-US" dirty="0" smtClean="0"/>
              <a:t>-Strauss syndrome (MPO)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99943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MEMBRANOPROLIFERATIV 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Commonly associated with:</a:t>
            </a:r>
          </a:p>
          <a:p>
            <a:pPr lvl="1"/>
            <a:r>
              <a:rPr lang="en-US" dirty="0" smtClean="0"/>
              <a:t>HCV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24131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RENAL MANIFESTATIONS IN HIV/AIDS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BY: PROF. S. O. MCLIGEYO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87785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OCCLUSIVE ARTERAIAL DISEASE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99042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SYNDROMES ASSOCIATED WITH GLOMERULAR DISEASE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Acute GN</a:t>
            </a:r>
          </a:p>
          <a:p>
            <a:r>
              <a:rPr lang="en-US" dirty="0" smtClean="0"/>
              <a:t>RPGN</a:t>
            </a:r>
          </a:p>
          <a:p>
            <a:r>
              <a:rPr lang="en-US" dirty="0" smtClean="0"/>
              <a:t>Chronic GN</a:t>
            </a:r>
          </a:p>
          <a:p>
            <a:r>
              <a:rPr lang="en-US" dirty="0" err="1" smtClean="0"/>
              <a:t>Asympomatic</a:t>
            </a:r>
            <a:r>
              <a:rPr lang="en-US" dirty="0" smtClean="0"/>
              <a:t> Urinary abnormalities</a:t>
            </a:r>
          </a:p>
          <a:p>
            <a:r>
              <a:rPr lang="en-US" dirty="0" err="1" smtClean="0"/>
              <a:t>Nephrotic</a:t>
            </a:r>
            <a:r>
              <a:rPr lang="en-US" dirty="0" smtClean="0"/>
              <a:t> syndrome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33022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DIABETIC NEPHROPATHY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is a result of the diabetic/hyperglycemic environment</a:t>
            </a:r>
          </a:p>
          <a:p>
            <a:r>
              <a:rPr lang="en-US" dirty="0" smtClean="0"/>
              <a:t>It is non-inflammatory</a:t>
            </a:r>
          </a:p>
          <a:p>
            <a:r>
              <a:rPr lang="en-US" dirty="0" smtClean="0"/>
              <a:t>GFR in diabetes is usually higher than normal </a:t>
            </a:r>
            <a:r>
              <a:rPr lang="en-US" dirty="0" smtClean="0">
                <a:sym typeface="Wingdings" panose="05000000000000000000" pitchFamily="2" charset="2"/>
              </a:rPr>
              <a:t> raise intra-glomerular pressure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66581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</TotalTime>
  <Words>723</Words>
  <Application>Microsoft Office PowerPoint</Application>
  <PresentationFormat>Widescreen</PresentationFormat>
  <Paragraphs>145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Calibri</vt:lpstr>
      <vt:lpstr>Calibri Light</vt:lpstr>
      <vt:lpstr>Wingdings</vt:lpstr>
      <vt:lpstr>Office Theme</vt:lpstr>
      <vt:lpstr>GLOMERULAR DISEASES</vt:lpstr>
      <vt:lpstr>1. URINALYSIS</vt:lpstr>
      <vt:lpstr>SPECIFIC GRAVTIY</vt:lpstr>
      <vt:lpstr>NITRITES AND LEUCOCYTE ESTERASE</vt:lpstr>
      <vt:lpstr>GLUCOSE</vt:lpstr>
      <vt:lpstr>RED BLOOD CELLS </vt:lpstr>
      <vt:lpstr>WBCS</vt:lpstr>
      <vt:lpstr>FATTY DROPLETS IN URINE</vt:lpstr>
      <vt:lpstr>PROTEINURIA</vt:lpstr>
      <vt:lpstr>ACUTE NEPHRITIS</vt:lpstr>
      <vt:lpstr>POST-STREPTOCOCCAL GN</vt:lpstr>
      <vt:lpstr>TREATMENT</vt:lpstr>
      <vt:lpstr>PROGNOSIS</vt:lpstr>
      <vt:lpstr>RENAL BIOPSY IN POST-STREPTOCOCCAL GN</vt:lpstr>
      <vt:lpstr>SUBACUTE BACTERIAL ENDOCARDITIS</vt:lpstr>
      <vt:lpstr>LUPUS NEPHRITIS</vt:lpstr>
      <vt:lpstr>ANTIGLOMERULAR BASEMENT MEMBRANE DISEASE</vt:lpstr>
      <vt:lpstr>ANCA SMALL VESSEL VASCULITIS</vt:lpstr>
      <vt:lpstr>MEMBRANOPROLIFERATIV GN</vt:lpstr>
      <vt:lpstr>RENAL MANIFESTATIONS IN HIV/AIDS</vt:lpstr>
      <vt:lpstr>PowerPoint Presentation</vt:lpstr>
      <vt:lpstr>SYNDROMES ASSOCIATED WITH GLOMERULAR DISEASE</vt:lpstr>
      <vt:lpstr>DIABETIC NEPHROPATHY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PSYCHOSOMATIC MEDICINE</dc:title>
  <dc:creator>Effie Nailah</dc:creator>
  <cp:lastModifiedBy>Effie Nailah</cp:lastModifiedBy>
  <cp:revision>12</cp:revision>
  <dcterms:created xsi:type="dcterms:W3CDTF">2016-10-05T05:35:39Z</dcterms:created>
  <dcterms:modified xsi:type="dcterms:W3CDTF">2016-10-09T20:31:15Z</dcterms:modified>
</cp:coreProperties>
</file>