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wmf" ContentType="image/x-wmf"/>
  <Default Extension="jpeg" ContentType="image/jpeg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firstSlideNum="1" rtl="0" saveSubsetFonts="0" serverZoom="0" showSpecialPlsOnTitleSld="1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</p:sldIdLst>
  <p:sldSz type="screen4x3" cy="6858000" cx="9144000"/>
  <p:notesSz cx="6858000" cy="9144000"/>
  <p:defaultTextStyle>
    <a:lvl1pPr algn="l" eaLnBrk="1" fontAlgn="base" hangingPunct="1" indent="0" latinLnBrk="1" marL="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 u="none">
        <a:solidFill>
          <a:schemeClr val="dk1"/>
        </a:solidFill>
        <a:latin typeface="Arial" pitchFamily="0" charset="0"/>
        <a:sym typeface="Arial" pitchFamily="0" charset="0"/>
      </a:defRPr>
    </a:lvl1pPr>
    <a:lvl2pPr algn="l" eaLnBrk="1" fontAlgn="base" hangingPunct="1" indent="0" latinLnBrk="1" marL="4572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 u="none">
        <a:solidFill>
          <a:schemeClr val="dk1"/>
        </a:solidFill>
        <a:latin typeface="Arial" pitchFamily="0" charset="0"/>
        <a:sym typeface="Arial" pitchFamily="0" charset="0"/>
      </a:defRPr>
    </a:lvl2pPr>
    <a:lvl3pPr algn="l" eaLnBrk="1" fontAlgn="base" hangingPunct="1" indent="0" latinLnBrk="1" marL="9144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 u="none">
        <a:solidFill>
          <a:schemeClr val="dk1"/>
        </a:solidFill>
        <a:latin typeface="Arial" pitchFamily="0" charset="0"/>
        <a:sym typeface="Arial" pitchFamily="0" charset="0"/>
      </a:defRPr>
    </a:lvl3pPr>
    <a:lvl4pPr algn="l" eaLnBrk="1" fontAlgn="base" hangingPunct="1" indent="0" latinLnBrk="1" marL="13716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 u="none">
        <a:solidFill>
          <a:schemeClr val="dk1"/>
        </a:solidFill>
        <a:latin typeface="Arial" pitchFamily="0" charset="0"/>
        <a:sym typeface="Arial" pitchFamily="0" charset="0"/>
      </a:defRPr>
    </a:lvl4pPr>
    <a:lvl5pPr algn="l" eaLnBrk="1" fontAlgn="base" hangingPunct="1" indent="0" latinLnBrk="1" marL="18288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 u="none">
        <a:solidFill>
          <a:schemeClr val="dk1"/>
        </a:solidFill>
        <a:latin typeface="Arial" pitchFamily="0" charset="0"/>
        <a:sym typeface="Arial" pitchFamily="0" charset="0"/>
      </a:defRPr>
    </a:lvl5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View">
  <p:normalViewPr showOutlineIcons="1" snapVertSplitter="0" vertBarState="restored" horzBarState="restored" preferSingleView="0">
    <p:restoredLeft sz="15620"/>
    <p:restoredTop sz="94660"/>
  </p:normalViewPr>
  <p:slideViewPr>
    <p:cSldViewPr showGuides="0" snapToGrid="1" snapToObjects="0">
      <p:cViewPr varScale="1">
        <p:scale>
          <a:sx n="63" d="100"/>
          <a:sy n="63" d="100"/>
        </p:scale>
        <p:origin x="-114" y="-150"/>
      </p:cViewPr>
      <p:guideLst>
        <p:guide orient="horz" pos="2160"/>
        <p:guide orient="vert" pos="2880"/>
      </p:guideLst>
    </p:cSldViewPr>
  </p:slideViewPr>
  <p:gridSpacing cx="0" cy="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/Relationships>
</file>

<file path=ppt/handoutMasters/_rels/handout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chemeClr val="lt1"/>
        </a:solidFill>
      </p:bgPr>
    </p:bg>
    <p:spTree>
      <p:nvGrpSpPr>
        <p:cNvPr id="8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67" name=""/>
          <p:cNvSpPr/>
          <p:nvPr>
            <p:ph type="hdr" sz="quarter" idx="0"/>
          </p:nvPr>
        </p:nvSpPr>
        <p:spPr>
          <a:xfrm rot="0">
            <a:off x="0" y="0"/>
            <a:ext cx="2971800" cy="457200"/>
          </a:xfrm>
          <a:prstGeom prst="rect"/>
          <a:noFill/>
          <a:ln>
            <a:noFill/>
          </a:ln>
        </p:spPr>
        <p:txBody>
          <a:bodyPr bIns="45720" lIns="91440" rIns="91440" tIns="45720"/>
          <a:p>
            <a:pPr lvl="0"/>
            <a:endParaRPr sz="1200"/>
          </a:p>
        </p:txBody>
      </p:sp>
      <p:sp>
        <p:nvSpPr>
          <p:cNvPr id="1048668" name=""/>
          <p:cNvSpPr/>
          <p:nvPr>
            <p:ph type="dt" sz="quarter" idx="1"/>
          </p:nvPr>
        </p:nvSpPr>
        <p:spPr>
          <a:xfrm rot="0">
            <a:off x="3884612" y="0"/>
            <a:ext cx="2971800" cy="457200"/>
          </a:xfrm>
          <a:prstGeom prst="rect"/>
          <a:noFill/>
          <a:ln>
            <a:noFill/>
          </a:ln>
        </p:spPr>
        <p:txBody>
          <a:bodyPr bIns="45720" lIns="91440" rIns="91440" tIns="45720"/>
          <a:p>
            <a:pPr algn="r" lvl="0"/>
            <a:r>
              <a:rPr sz="1200"/>
              <a:t/>
            </a:r>
            <a:endParaRPr sz="1200"/>
          </a:p>
        </p:txBody>
      </p:sp>
      <p:sp>
        <p:nvSpPr>
          <p:cNvPr id="1048669" name=""/>
          <p:cNvSpPr/>
          <p:nvPr>
            <p:ph type="ftr" sz="quarter" idx="2"/>
          </p:nvPr>
        </p:nvSpPr>
        <p:spPr>
          <a:xfrm rot="0">
            <a:off x="0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/>
          <a:p>
            <a:pPr lvl="0"/>
            <a:endParaRPr sz="1200"/>
          </a:p>
        </p:txBody>
      </p:sp>
      <p:sp>
        <p:nvSpPr>
          <p:cNvPr id="1048670" name=""/>
          <p:cNvSpPr/>
          <p:nvPr>
            <p:ph type="sldNum" sz="quarter" idx="3"/>
          </p:nvPr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/>
          <a:p>
            <a:pPr algn="r" lvl="0"/>
            <a:fld id="{566ABCEB-ACFC-4714-9973-3DA970169C29}" type="slidenum">
              <a:rPr sz="1200"/>
              <a:pPr algn="r" lvl="0"/>
            </a:fld>
            <a:endParaRPr sz="1200"/>
          </a:p>
        </p:txBody>
      </p:sp>
    </p:spTree>
  </p:cSld>
  <p:clrMap accent1="dk1" accent2="dk1" accent3="dk1" accent4="dk1" accent5="dk1" accent6="dk1" bg1="dk1" bg2="dk1" tx1="dk1" tx2="dk1" hlink="dk1" folHlink="dk1"/>
</p:handoutMaster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6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6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altLang="en-US" lang="zh-CN"/>
          </a:p>
        </p:txBody>
      </p:sp>
      <p:sp>
        <p:nvSpPr>
          <p:cNvPr id="1048584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en-US" smtClean="0"/>
              <a:t>Click to edit Master subtitle style</a:t>
            </a:r>
            <a:endParaRPr altLang="en-US" lang="zh-CN"/>
          </a:p>
        </p:txBody>
      </p:sp>
      <p:sp>
        <p:nvSpPr>
          <p:cNvPr id="1048578" name="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/>
            <a:r>
              <a:rPr sz="1400"/>
              <a:t/>
            </a:r>
            <a:endParaRPr sz="1400"/>
          </a:p>
        </p:txBody>
      </p:sp>
      <p:sp>
        <p:nvSpPr>
          <p:cNvPr id="1048580" name="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lvl="0"/>
            <a:fld id="{566ABCEB-ACFC-4714-9973-3DA970169C29}" type="slidenum">
              <a:rPr sz="1400"/>
              <a:pPr algn="r" lvl="0"/>
            </a:fld>
            <a:endParaRPr sz="1400"/>
          </a:p>
        </p:txBody>
      </p:sp>
      <p:sp>
        <p:nvSpPr>
          <p:cNvPr id="1048579" name="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lvl="0"/>
            <a:endParaRPr sz="14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altLang="en-US" lang="zh-CN"/>
          </a:p>
        </p:txBody>
      </p:sp>
      <p:sp>
        <p:nvSpPr>
          <p:cNvPr id="104858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</a:p>
        </p:txBody>
      </p:sp>
      <p:sp>
        <p:nvSpPr>
          <p:cNvPr id="1048578" name="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/>
            <a:r>
              <a:rPr sz="1400"/>
              <a:t/>
            </a:r>
            <a:endParaRPr sz="1400"/>
          </a:p>
        </p:txBody>
      </p:sp>
      <p:sp>
        <p:nvSpPr>
          <p:cNvPr id="1048580" name="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lvl="0"/>
            <a:fld id="{566ABCEB-ACFC-4714-9973-3DA970169C29}" type="slidenum">
              <a:rPr sz="1400"/>
              <a:pPr algn="r" lvl="0"/>
            </a:fld>
            <a:endParaRPr sz="1400"/>
          </a:p>
        </p:txBody>
      </p:sp>
      <p:sp>
        <p:nvSpPr>
          <p:cNvPr id="1048579" name="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lvl="0"/>
            <a:endParaRPr sz="14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Title 1"/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altLang="en-US" lang="zh-CN"/>
          </a:p>
        </p:txBody>
      </p:sp>
      <p:sp>
        <p:nvSpPr>
          <p:cNvPr id="1048641" name="Text Placeholder 2"/>
          <p:cNvSpPr>
            <a:spLocks noGrp="1"/>
          </p:cNvSpPr>
          <p:nvPr>
            <p:ph type="body" idx="1"/>
          </p:nvPr>
        </p:nvSpPr>
        <p:spPr>
          <a:xfrm>
            <a:off x="623887" y="4589463"/>
            <a:ext cx="7886700" cy="1500187"/>
          </a:xfrm>
        </p:spPr>
        <p:txBody>
          <a:bodyPr/>
          <a:lstStyle>
            <a:lvl1pPr indent="0" marL="0">
              <a:buNone/>
              <a:defRPr sz="2400"/>
            </a:lvl1pPr>
            <a:lvl2pPr indent="0" marL="457200">
              <a:buNone/>
              <a:defRPr sz="2000"/>
            </a:lvl2pPr>
            <a:lvl3pPr indent="0" marL="914400">
              <a:buNone/>
              <a:defRPr sz="18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578" name="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/>
            <a:r>
              <a:rPr sz="1400"/>
              <a:t/>
            </a:r>
            <a:endParaRPr sz="1400"/>
          </a:p>
        </p:txBody>
      </p:sp>
      <p:sp>
        <p:nvSpPr>
          <p:cNvPr id="1048580" name="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lvl="0"/>
            <a:fld id="{566ABCEB-ACFC-4714-9973-3DA970169C29}" type="slidenum">
              <a:rPr sz="1400"/>
              <a:pPr algn="r" lvl="0"/>
            </a:fld>
            <a:endParaRPr sz="1400"/>
          </a:p>
        </p:txBody>
      </p:sp>
      <p:sp>
        <p:nvSpPr>
          <p:cNvPr id="1048579" name="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lvl="0"/>
            <a:endParaRPr sz="14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altLang="en-US" lang="zh-CN"/>
          </a:p>
        </p:txBody>
      </p:sp>
      <p:sp>
        <p:nvSpPr>
          <p:cNvPr id="104864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</a:p>
        </p:txBody>
      </p:sp>
      <p:sp>
        <p:nvSpPr>
          <p:cNvPr id="104864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</a:p>
        </p:txBody>
      </p:sp>
      <p:sp>
        <p:nvSpPr>
          <p:cNvPr id="1048578" name="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/>
            <a:r>
              <a:rPr sz="1400"/>
              <a:t/>
            </a:r>
            <a:endParaRPr sz="1400"/>
          </a:p>
        </p:txBody>
      </p:sp>
      <p:sp>
        <p:nvSpPr>
          <p:cNvPr id="1048580" name="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lvl="0"/>
            <a:fld id="{566ABCEB-ACFC-4714-9973-3DA970169C29}" type="slidenum">
              <a:rPr sz="1400"/>
              <a:pPr algn="r" lvl="0"/>
            </a:fld>
            <a:endParaRPr sz="1400"/>
          </a:p>
        </p:txBody>
      </p:sp>
      <p:sp>
        <p:nvSpPr>
          <p:cNvPr id="1048579" name="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lvl="0"/>
            <a:endParaRPr sz="140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p>
            <a:r>
              <a:rPr altLang="zh-CN" lang="en-US" smtClean="0"/>
              <a:t>Click to edit Master title style</a:t>
            </a:r>
            <a:endParaRPr altLang="en-US" lang="zh-CN"/>
          </a:p>
        </p:txBody>
      </p:sp>
      <p:sp>
        <p:nvSpPr>
          <p:cNvPr id="1048646" name="Text Placeholder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47" name="Content Placeholder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</a:p>
        </p:txBody>
      </p:sp>
      <p:sp>
        <p:nvSpPr>
          <p:cNvPr id="104864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49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</a:p>
        </p:txBody>
      </p:sp>
      <p:sp>
        <p:nvSpPr>
          <p:cNvPr id="1048578" name="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/>
            <a:r>
              <a:rPr sz="1400"/>
              <a:t/>
            </a:r>
            <a:endParaRPr sz="1400"/>
          </a:p>
        </p:txBody>
      </p:sp>
      <p:sp>
        <p:nvSpPr>
          <p:cNvPr id="1048580" name="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lvl="0"/>
            <a:fld id="{566ABCEB-ACFC-4714-9973-3DA970169C29}" type="slidenum">
              <a:rPr sz="1400"/>
              <a:pPr algn="r" lvl="0"/>
            </a:fld>
            <a:endParaRPr sz="1400"/>
          </a:p>
        </p:txBody>
      </p:sp>
      <p:sp>
        <p:nvSpPr>
          <p:cNvPr id="1048579" name="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lvl="0"/>
            <a:endParaRPr sz="140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altLang="en-US" lang="zh-CN"/>
          </a:p>
        </p:txBody>
      </p:sp>
      <p:sp>
        <p:nvSpPr>
          <p:cNvPr id="1048578" name="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/>
            <a:r>
              <a:rPr sz="1400"/>
              <a:t/>
            </a:r>
            <a:endParaRPr sz="1400"/>
          </a:p>
        </p:txBody>
      </p:sp>
      <p:sp>
        <p:nvSpPr>
          <p:cNvPr id="1048580" name="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lvl="0"/>
            <a:fld id="{566ABCEB-ACFC-4714-9973-3DA970169C29}" type="slidenum">
              <a:rPr sz="1400"/>
              <a:pPr algn="r" lvl="0"/>
            </a:fld>
            <a:endParaRPr sz="1400"/>
          </a:p>
        </p:txBody>
      </p:sp>
      <p:sp>
        <p:nvSpPr>
          <p:cNvPr id="1048579" name="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lvl="0"/>
            <a:endParaRPr sz="14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8" name="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/>
            <a:r>
              <a:rPr sz="1400"/>
              <a:t/>
            </a:r>
            <a:endParaRPr sz="1400"/>
          </a:p>
        </p:txBody>
      </p:sp>
      <p:sp>
        <p:nvSpPr>
          <p:cNvPr id="1048580" name="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lvl="0"/>
            <a:fld id="{566ABCEB-ACFC-4714-9973-3DA970169C29}" type="slidenum">
              <a:rPr sz="1400"/>
              <a:pPr algn="r" lvl="0"/>
            </a:fld>
            <a:endParaRPr sz="1400"/>
          </a:p>
        </p:txBody>
      </p:sp>
      <p:sp>
        <p:nvSpPr>
          <p:cNvPr id="1048579" name="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lvl="0"/>
            <a:endParaRPr sz="14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altLang="en-US" lang="zh-CN"/>
          </a:p>
        </p:txBody>
      </p:sp>
      <p:sp>
        <p:nvSpPr>
          <p:cNvPr id="1048652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53" name="Content Placeholder 2"/>
          <p:cNvSpPr>
            <a:spLocks noGrp="1"/>
          </p:cNvSpPr>
          <p:nvPr>
            <p:ph idx="1"/>
          </p:nvPr>
        </p:nvSpPr>
        <p:spPr>
          <a:xfrm>
            <a:off x="3887391" y="987424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</a:p>
        </p:txBody>
      </p:sp>
      <p:sp>
        <p:nvSpPr>
          <p:cNvPr id="1048578" name="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/>
            <a:r>
              <a:rPr sz="1400"/>
              <a:t/>
            </a:r>
            <a:endParaRPr sz="1400"/>
          </a:p>
        </p:txBody>
      </p:sp>
      <p:sp>
        <p:nvSpPr>
          <p:cNvPr id="1048580" name="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lvl="0"/>
            <a:fld id="{566ABCEB-ACFC-4714-9973-3DA970169C29}" type="slidenum">
              <a:rPr sz="1400"/>
              <a:pPr algn="r" lvl="0"/>
            </a:fld>
            <a:endParaRPr sz="1400"/>
          </a:p>
        </p:txBody>
      </p:sp>
      <p:sp>
        <p:nvSpPr>
          <p:cNvPr id="1048579" name="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lvl="0"/>
            <a:endParaRPr sz="14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altLang="en-US" lang="zh-CN"/>
          </a:p>
        </p:txBody>
      </p:sp>
      <p:sp>
        <p:nvSpPr>
          <p:cNvPr id="1048655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56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4"/>
            <a:ext cx="462915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0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altLang="en-US" lang="zh-CN"/>
          </a:p>
        </p:txBody>
      </p:sp>
      <p:sp>
        <p:nvSpPr>
          <p:cNvPr id="1048578" name="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/>
            <a:r>
              <a:rPr sz="1400"/>
              <a:t/>
            </a:r>
            <a:endParaRPr sz="1400"/>
          </a:p>
        </p:txBody>
      </p:sp>
      <p:sp>
        <p:nvSpPr>
          <p:cNvPr id="1048580" name="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lvl="0"/>
            <a:fld id="{566ABCEB-ACFC-4714-9973-3DA970169C29}" type="slidenum">
              <a:rPr sz="1400"/>
              <a:pPr algn="r" lvl="0"/>
            </a:fld>
            <a:endParaRPr sz="1400"/>
          </a:p>
        </p:txBody>
      </p:sp>
      <p:sp>
        <p:nvSpPr>
          <p:cNvPr id="1048579" name="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lvl="0"/>
            <a:endParaRPr sz="140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altLang="en-US" lang="zh-CN"/>
          </a:p>
        </p:txBody>
      </p:sp>
      <p:sp>
        <p:nvSpPr>
          <p:cNvPr id="1048658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</a:p>
        </p:txBody>
      </p:sp>
      <p:sp>
        <p:nvSpPr>
          <p:cNvPr id="1048578" name="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/>
            <a:r>
              <a:rPr sz="1400"/>
              <a:t/>
            </a:r>
            <a:endParaRPr sz="1400"/>
          </a:p>
        </p:txBody>
      </p:sp>
      <p:sp>
        <p:nvSpPr>
          <p:cNvPr id="1048580" name="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lvl="0"/>
            <a:fld id="{566ABCEB-ACFC-4714-9973-3DA970169C29}" type="slidenum">
              <a:rPr sz="1400"/>
              <a:pPr algn="r" lvl="0"/>
            </a:fld>
            <a:endParaRPr sz="1400"/>
          </a:p>
        </p:txBody>
      </p:sp>
      <p:sp>
        <p:nvSpPr>
          <p:cNvPr id="1048579" name="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lvl="0"/>
            <a:endParaRPr sz="14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altLang="zh-CN" lang="en-US" smtClean="0"/>
              <a:t>Click to edit Master title style</a:t>
            </a:r>
            <a:endParaRPr altLang="en-US" lang="zh-CN"/>
          </a:p>
        </p:txBody>
      </p:sp>
      <p:sp>
        <p:nvSpPr>
          <p:cNvPr id="104866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</a:p>
        </p:txBody>
      </p:sp>
      <p:sp>
        <p:nvSpPr>
          <p:cNvPr id="1048578" name="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/>
            <a:r>
              <a:rPr sz="1400"/>
              <a:t/>
            </a:r>
            <a:endParaRPr sz="1400"/>
          </a:p>
        </p:txBody>
      </p:sp>
      <p:sp>
        <p:nvSpPr>
          <p:cNvPr id="1048580" name="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lvl="0"/>
            <a:fld id="{566ABCEB-ACFC-4714-9973-3DA970169C29}" type="slidenum">
              <a:rPr sz="1400"/>
              <a:pPr algn="r" lvl="0"/>
            </a:fld>
            <a:endParaRPr sz="1400"/>
          </a:p>
        </p:txBody>
      </p:sp>
      <p:sp>
        <p:nvSpPr>
          <p:cNvPr id="1048579" name="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lvl="0"/>
            <a:endParaRPr sz="1400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chemeClr val="lt1"/>
        </a:solidFill>
      </p:bgPr>
    </p:bg>
    <p:spTree>
      <p:nvGrpSpPr>
        <p:cNvPr id="1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76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p>
            <a:pPr lvl="0"/>
            <a:r>
              <a:t>Click to edit Master title style</a:t>
            </a:r>
          </a:p>
        </p:txBody>
      </p:sp>
      <p:sp>
        <p:nvSpPr>
          <p:cNvPr id="1048577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bIns="45720" lIns="91440" rIns="91440" tIns="45720"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48578" name=""/>
          <p:cNvSpPr/>
          <p:nvPr>
            <p:ph type="dt" sz="half" idx="2"/>
          </p:nvPr>
        </p:nvSpPr>
        <p:spPr>
          <a:xfrm rot="0"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/>
            <a:r>
              <a:rPr sz="1400"/>
              <a:t/>
            </a:r>
            <a:endParaRPr sz="1400"/>
          </a:p>
        </p:txBody>
      </p:sp>
      <p:sp>
        <p:nvSpPr>
          <p:cNvPr id="1048579" name=""/>
          <p:cNvSpPr/>
          <p:nvPr>
            <p:ph type="ftr" sz="quarter" idx="3"/>
          </p:nvPr>
        </p:nvSpPr>
        <p:spPr>
          <a:xfrm rot="0"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lvl="0"/>
            <a:endParaRPr sz="1400"/>
          </a:p>
        </p:txBody>
      </p:sp>
      <p:sp>
        <p:nvSpPr>
          <p:cNvPr id="1048580" name=""/>
          <p:cNvSpPr/>
          <p:nvPr>
            <p:ph type="sldNum" sz="quarter" idx="4"/>
          </p:nvPr>
        </p:nvSpPr>
        <p:spPr>
          <a:xfrm rot="0"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lvl="0"/>
            <a:fld id="{566ABCEB-ACFC-4714-9973-3DA970169C29}" type="slidenum">
              <a:rPr sz="1400"/>
              <a:pPr algn="r" lvl="0"/>
            </a:fld>
            <a:endParaRPr sz="1400"/>
          </a:p>
        </p:txBody>
      </p:sp>
    </p:spTree>
  </p:cSld>
  <p:clrMap accent1="accent1" accent2="accent2" accent3="accent3" accent4="accent4" accent5="accent5" accent6="accent6" bg1="lt1" bg2="dk2" tx1="dk1" tx2="lt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sldNum="0"/>
  <p:txStyles>
    <p:titleStyle>
      <a:lvl1pPr algn="ctr" eaLnBrk="1" fontAlgn="base" hangingPunct="1" indent="0" latinLnBrk="1" marL="0" rtl="0">
        <a:lnSpc>
          <a:spcPct val="100000"/>
        </a:lnSpc>
        <a:spcBef>
          <a:spcPct val="0"/>
        </a:spcBef>
        <a:spcAft>
          <a:spcPct val="0"/>
        </a:spcAft>
        <a:buFontTx/>
        <a:buNone/>
        <a:defRPr baseline="0" b="0" sz="4400" i="0" u="none">
          <a:solidFill>
            <a:schemeClr val="lt2"/>
          </a:solidFill>
          <a:latin typeface="Arial" pitchFamily="0" charset="0"/>
          <a:sym typeface="Arial" pitchFamily="0" charset="0"/>
        </a:defRPr>
      </a:lvl1pPr>
    </p:titleStyle>
    <p:bodyStyle>
      <a:lvl1pPr algn="l" eaLnBrk="1" fontAlgn="base" hangingPunct="1" indent="-342900" latinLnBrk="1" marL="342900" rtl="0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•"/>
        <a:defRPr baseline="0" b="0" sz="3200" i="0" u="none">
          <a:solidFill>
            <a:schemeClr val="dk1"/>
          </a:solidFill>
          <a:latin typeface="Arial" pitchFamily="0" charset="0"/>
          <a:sym typeface="Arial" pitchFamily="0" charset="0"/>
        </a:defRPr>
      </a:lvl1pPr>
      <a:lvl2pPr algn="l" eaLnBrk="1" fontAlgn="base" hangingPunct="1" indent="-285750" latinLnBrk="1" marL="742950" rtl="0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–"/>
        <a:defRPr baseline="0" b="0" sz="2800" i="0" u="none">
          <a:solidFill>
            <a:schemeClr val="dk1"/>
          </a:solidFill>
          <a:latin typeface="Arial" pitchFamily="0" charset="0"/>
          <a:sym typeface="Arial" pitchFamily="0" charset="0"/>
        </a:defRPr>
      </a:lvl2pPr>
      <a:lvl3pPr algn="l" eaLnBrk="1" fontAlgn="base" hangingPunct="1" indent="-228600" latinLnBrk="1" marL="1143000" rtl="0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•"/>
        <a:defRPr baseline="0" b="0" sz="2400" i="0" u="none">
          <a:solidFill>
            <a:schemeClr val="dk1"/>
          </a:solidFill>
          <a:latin typeface="Arial" pitchFamily="0" charset="0"/>
          <a:sym typeface="Arial" pitchFamily="0" charset="0"/>
        </a:defRPr>
      </a:lvl3pPr>
      <a:lvl4pPr algn="l" eaLnBrk="1" fontAlgn="base" hangingPunct="1" indent="-228600" latinLnBrk="1" marL="1600200" rtl="0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–"/>
        <a:defRPr baseline="0" b="0" sz="2000" i="0" u="none">
          <a:solidFill>
            <a:schemeClr val="dk1"/>
          </a:solidFill>
          <a:latin typeface="Arial" pitchFamily="0" charset="0"/>
          <a:sym typeface="Arial" pitchFamily="0" charset="0"/>
        </a:defRPr>
      </a:lvl4pPr>
      <a:lvl5pPr algn="l" eaLnBrk="1" fontAlgn="base" hangingPunct="1" indent="-228600" latinLnBrk="1" marL="2057400" rtl="0">
        <a:lnSpc>
          <a:spcPct val="100000"/>
        </a:lnSpc>
        <a:spcBef>
          <a:spcPct val="20000"/>
        </a:spcBef>
        <a:spcAft>
          <a:spcPct val="0"/>
        </a:spcAft>
        <a:buSzPct val="100000"/>
        <a:buFontTx/>
        <a:buChar char="»"/>
        <a:defRPr baseline="0" b="0" sz="2000" i="0" u="none">
          <a:solidFill>
            <a:schemeClr val="dk1"/>
          </a:solidFill>
          <a:latin typeface="Arial" pitchFamily="0" charset="0"/>
          <a:sym typeface="Arial" pitchFamily="0" charset="0"/>
        </a:defRPr>
      </a:lvl5pPr>
    </p:bodyStyle>
    <p:otherStyle>
      <a:lvl1pPr algn="l" eaLnBrk="1" fontAlgn="base" hangingPunct="1" indent="0" latinLnBrk="1" marL="0" rtl="0">
        <a:lnSpc>
          <a:spcPct val="100000"/>
        </a:lnSpc>
        <a:spcBef>
          <a:spcPct val="0"/>
        </a:spcBef>
        <a:spcAft>
          <a:spcPct val="0"/>
        </a:spcAft>
        <a:buFontTx/>
        <a:buNone/>
        <a:defRPr baseline="0" b="0" sz="1800" i="0" u="none">
          <a:solidFill>
            <a:schemeClr val="dk1"/>
          </a:solidFill>
          <a:latin typeface="Arial" pitchFamily="0" charset="0"/>
          <a:sym typeface="Arial" pitchFamily="0" charset="0"/>
        </a:defRPr>
      </a:lvl1pPr>
      <a:lvl2pPr algn="l" eaLnBrk="1" fontAlgn="base" hangingPunct="1" indent="0" latinLnBrk="1" marL="457200" rtl="0">
        <a:lnSpc>
          <a:spcPct val="100000"/>
        </a:lnSpc>
        <a:spcBef>
          <a:spcPct val="0"/>
        </a:spcBef>
        <a:spcAft>
          <a:spcPct val="0"/>
        </a:spcAft>
        <a:buFontTx/>
        <a:buNone/>
        <a:defRPr baseline="0" b="0" sz="1800" i="0" u="none">
          <a:solidFill>
            <a:schemeClr val="dk1"/>
          </a:solidFill>
          <a:latin typeface="Arial" pitchFamily="0" charset="0"/>
          <a:sym typeface="Arial" pitchFamily="0" charset="0"/>
        </a:defRPr>
      </a:lvl2pPr>
      <a:lvl3pPr algn="l" eaLnBrk="1" fontAlgn="base" hangingPunct="1" indent="0" latinLnBrk="1" marL="914400" rtl="0">
        <a:lnSpc>
          <a:spcPct val="100000"/>
        </a:lnSpc>
        <a:spcBef>
          <a:spcPct val="0"/>
        </a:spcBef>
        <a:spcAft>
          <a:spcPct val="0"/>
        </a:spcAft>
        <a:buFontTx/>
        <a:buNone/>
        <a:defRPr baseline="0" b="0" sz="1800" i="0" u="none">
          <a:solidFill>
            <a:schemeClr val="dk1"/>
          </a:solidFill>
          <a:latin typeface="Arial" pitchFamily="0" charset="0"/>
          <a:sym typeface="Arial" pitchFamily="0" charset="0"/>
        </a:defRPr>
      </a:lvl3pPr>
      <a:lvl4pPr algn="l" eaLnBrk="1" fontAlgn="base" hangingPunct="1" indent="0" latinLnBrk="1" marL="1371600" rtl="0">
        <a:lnSpc>
          <a:spcPct val="100000"/>
        </a:lnSpc>
        <a:spcBef>
          <a:spcPct val="0"/>
        </a:spcBef>
        <a:spcAft>
          <a:spcPct val="0"/>
        </a:spcAft>
        <a:buFontTx/>
        <a:buNone/>
        <a:defRPr baseline="0" b="0" sz="1800" i="0" u="none">
          <a:solidFill>
            <a:schemeClr val="dk1"/>
          </a:solidFill>
          <a:latin typeface="Arial" pitchFamily="0" charset="0"/>
          <a:sym typeface="Arial" pitchFamily="0" charset="0"/>
        </a:defRPr>
      </a:lvl4pPr>
      <a:lvl5pPr algn="l" eaLnBrk="1" fontAlgn="base" hangingPunct="1" indent="0" latinLnBrk="1" marL="1828800" rtl="0">
        <a:lnSpc>
          <a:spcPct val="100000"/>
        </a:lnSpc>
        <a:spcBef>
          <a:spcPct val="0"/>
        </a:spcBef>
        <a:spcAft>
          <a:spcPct val="0"/>
        </a:spcAft>
        <a:buFontTx/>
        <a:buNone/>
        <a:defRPr baseline="0" b="0" sz="1800" i="0" u="none">
          <a:solidFill>
            <a:schemeClr val="dk1"/>
          </a:solidFill>
          <a:latin typeface="Arial" pitchFamily="0" charset="0"/>
          <a:sym typeface="Arial" pitchFamily="0" charset="0"/>
        </a:defRPr>
      </a:lvl5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hyperlink" Target="http://www.quotationspage.com/quotes/Thomas_Dekker/" TargetMode="Externa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wmf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6.wmf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hyperlink" Target="http://www.sleepdisorderchannel.net/stages/" TargetMode="External"/><Relationship Id="rId2" Type="http://schemas.openxmlformats.org/officeDocument/2006/relationships/hyperlink" Target="http://www.stanford.edu/~dement/history.html" TargetMode="External"/><Relationship Id="rId3" Type="http://schemas.openxmlformats.org/officeDocument/2006/relationships/hyperlink" Target="http://www.sleep4health.com.au/sleep.asp" TargetMode="External"/><Relationship Id="rId4" Type="http://schemas.openxmlformats.org/officeDocument/2006/relationships/hyperlink" Target="http://miscarriage.homestead.com/insomnia.html" TargetMode="External"/><Relationship Id="rId5" Type="http://schemas.openxmlformats.org/officeDocument/2006/relationships/hyperlink" Target="http://scsc.essortment.com/insomniasymptom_roqy.htm" TargetMode="External"/><Relationship Id="rId6" Type="http://schemas.openxmlformats.org/officeDocument/2006/relationships/hyperlink" Target="http://www.umm.edu/patiented/articles/what_drug_treatments_insomnia_000" TargetMode="External"/><Relationship Id="rId7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81" name=""/>
          <p:cNvSpPr/>
          <p:nvPr>
            <p:ph type="ctrTitle" sz="full" idx="0"/>
          </p:nvPr>
        </p:nvSpPr>
        <p:spPr>
          <a:xfrm rot="0">
            <a:off x="685800" y="2130425"/>
            <a:ext cx="7772400" cy="14700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>
              <a:defRPr sz="4400"/>
            </a:lvl1pPr>
          </a:lstStyle>
          <a:p>
            <a:pPr lvl="0"/>
            <a:r>
              <a:rPr lang="en-US"/>
              <a:t>Sleep and Sleep Disorders</a:t>
            </a:r>
            <a:br/>
            <a:r>
              <a:rPr sz="3200" lang="en-US"/>
              <a:t>by RaeAnnon Fairlie</a:t>
            </a:r>
          </a:p>
        </p:txBody>
      </p:sp>
      <p:sp>
        <p:nvSpPr>
          <p:cNvPr id="1048582" name=""/>
          <p:cNvSpPr/>
          <p:nvPr>
            <p:ph type="subTitle" sz="full" idx="1"/>
          </p:nvPr>
        </p:nvSpPr>
        <p:spPr>
          <a:xfrm rot="0">
            <a:off x="1371600" y="3886200"/>
            <a:ext cx="6400800" cy="17526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ctr" marL="0">
              <a:buFontTx/>
              <a:buNone/>
              <a:defRPr sz="3200">
                <a:solidFill>
                  <a:schemeClr val="dk1"/>
                </a:solidFill>
              </a:defRPr>
            </a:lvl1pPr>
            <a:lvl2pPr algn="ctr" marL="457200">
              <a:buFontTx/>
              <a:buNone/>
            </a:lvl2pPr>
            <a:lvl3pPr algn="ctr" marL="914400">
              <a:buFontTx/>
              <a:buNone/>
            </a:lvl3pPr>
            <a:lvl4pPr algn="ctr" marL="1371600">
              <a:buFontTx/>
              <a:buNone/>
            </a:lvl4pPr>
            <a:lvl5pPr algn="ctr" marL="1828800">
              <a:buFontTx/>
              <a:buNone/>
            </a:lvl5pPr>
          </a:lstStyle>
          <a:p>
            <a:pPr lvl="0"/>
            <a:r>
              <a:rPr sz="2800" lang="en-US"/>
              <a:t>[Sleep is] the golden chain that ties health and our bodies together. </a:t>
            </a:r>
          </a:p>
          <a:p>
            <a:pPr lvl="1"/>
            <a:r>
              <a:rPr b="1" sz="2400" lang="en-US">
                <a:hlinkClick r:id="rId1"/>
              </a:rPr>
              <a:t>Thomas Dekker</a:t>
            </a:r>
            <a:br/>
            <a:r>
              <a:rPr sz="2400" i="1" lang="en-US"/>
              <a:t>English dramatist (1572 - 1632)</a:t>
            </a:r>
            <a:r>
              <a:rPr sz="2400" lang="en-US"/>
              <a:t> </a:t>
            </a:r>
          </a:p>
          <a:p>
            <a:pPr lvl="0"/>
            <a:endParaRPr sz="2800"/>
          </a:p>
        </p:txBody>
      </p:sp>
    </p:spTree>
  </p:cSld>
  <p:clrMapOvr>
    <a:masterClrMapping/>
  </p:clrMapOvr>
  <p:timing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3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85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ctr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lvl="0"/>
            <a:r>
              <a:rPr sz="4000" lang="en-US"/>
              <a:t>A Brief History of Sleep Research</a:t>
            </a:r>
          </a:p>
        </p:txBody>
      </p:sp>
      <p:sp>
        <p:nvSpPr>
          <p:cNvPr id="1048586" name=""/>
          <p:cNvSpPr/>
          <p:nvPr>
            <p:ph type="body" sz="full" idx="1"/>
          </p:nvPr>
        </p:nvSpPr>
        <p:spPr>
          <a:xfrm rot="0">
            <a:off x="304800" y="1600200"/>
            <a:ext cx="6629400" cy="47244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>
              <a:lnSpc>
                <a:spcPct val="90000"/>
              </a:lnSpc>
            </a:pPr>
            <a:r>
              <a:rPr sz="2400" lang="en-US"/>
              <a:t>1913, Henri Pieron wrote “Le probleme physiologique du sommeil”</a:t>
            </a:r>
          </a:p>
          <a:p>
            <a:pPr lvl="0">
              <a:lnSpc>
                <a:spcPct val="90000"/>
              </a:lnSpc>
            </a:pPr>
            <a:r>
              <a:rPr sz="2400" lang="en-US"/>
              <a:t>Nathaniel Kleitman regarded as the father of American sleep research</a:t>
            </a:r>
          </a:p>
          <a:p>
            <a:pPr lvl="0">
              <a:lnSpc>
                <a:spcPct val="90000"/>
              </a:lnSpc>
            </a:pPr>
            <a:r>
              <a:rPr sz="2400" lang="en-US"/>
              <a:t>His crucial work included studies of sleep characteristics in different populations and the effects of sleep deprivation</a:t>
            </a:r>
          </a:p>
          <a:p>
            <a:pPr lvl="0">
              <a:lnSpc>
                <a:spcPct val="90000"/>
              </a:lnSpc>
            </a:pPr>
            <a:r>
              <a:rPr sz="2400" lang="en-US"/>
              <a:t>In 1953, along with one of his students, Eugene Aserinsky, discovered REM during sleep</a:t>
            </a:r>
          </a:p>
        </p:txBody>
      </p:sp>
      <p:pic>
        <p:nvPicPr>
          <p:cNvPr id="2097152" name=""/>
          <p:cNvPicPr>
            <a:picLocks/>
          </p:cNvPicPr>
          <p:nvPr>
            <p:ph sz="full" idx="4294967295"/>
          </p:nvPr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6705600" y="3886200"/>
            <a:ext cx="2087562" cy="2895600"/>
          </a:xfrm>
          <a:prstGeom prst="rect"/>
          <a:noFill/>
          <a:ln>
            <a:noFill/>
          </a:ln>
        </p:spPr>
      </p:pic>
    </p:spTree>
  </p:cSld>
  <p:clrMapOvr>
    <a:masterClrMapping/>
  </p:clrMapOvr>
  <p:timing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3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89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ctr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lvl="0"/>
            <a:r>
              <a:rPr sz="4000" lang="en-US"/>
              <a:t>A Brief History of Sleep Research</a:t>
            </a:r>
          </a:p>
        </p:txBody>
      </p:sp>
      <p:sp>
        <p:nvSpPr>
          <p:cNvPr id="1048590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r>
              <a:t>William C. Dement, another of Kleitman’s students, described the cyclical nature of sleep in 1955</a:t>
            </a:r>
          </a:p>
          <a:p>
            <a:r>
              <a:t>Published a paper in 1958 that created an explosion of fundamental research that led Michel Jouvet to identify REM sleep as an independent state of alertness</a:t>
            </a:r>
          </a:p>
          <a:p/>
        </p:txBody>
      </p:sp>
    </p:spTree>
  </p:cSld>
  <p:clrMapOvr>
    <a:masterClrMapping/>
  </p:clrMapOvr>
  <p:timing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3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91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ctr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t>Physiology of the Sleep Cycles</a:t>
            </a:r>
          </a:p>
        </p:txBody>
      </p:sp>
      <p:sp>
        <p:nvSpPr>
          <p:cNvPr id="1048592" name=""/>
          <p:cNvSpPr/>
          <p:nvPr>
            <p:ph type="body" sz="full" idx="1"/>
          </p:nvPr>
        </p:nvSpPr>
        <p:spPr>
          <a:xfrm rot="0">
            <a:off x="457200" y="1752600"/>
            <a:ext cx="8229600" cy="41148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/>
            <a:r>
              <a:rPr sz="2800" lang="en-US"/>
              <a:t>Waking Stage</a:t>
            </a:r>
          </a:p>
          <a:p>
            <a:pPr lvl="0">
              <a:buFontTx/>
              <a:buNone/>
            </a:pPr>
            <a:r>
              <a:rPr sz="2800" lang="en-US"/>
              <a:t>		When the body prepares to rest</a:t>
            </a:r>
          </a:p>
          <a:p>
            <a:pPr lvl="0"/>
            <a:r>
              <a:rPr sz="2800" lang="en-US"/>
              <a:t>Stage I</a:t>
            </a:r>
          </a:p>
          <a:p>
            <a:pPr lvl="0">
              <a:buFontTx/>
              <a:buNone/>
            </a:pPr>
            <a:r>
              <a:rPr sz="2800" lang="en-US"/>
              <a:t>		50% reduction in activity</a:t>
            </a:r>
          </a:p>
          <a:p>
            <a:pPr lvl="0">
              <a:buFontTx/>
              <a:buNone/>
            </a:pPr>
            <a:r>
              <a:rPr sz="2800" lang="en-US"/>
              <a:t>		May last for 5-10 minutes</a:t>
            </a:r>
          </a:p>
          <a:p>
            <a:pPr lvl="0"/>
            <a:r>
              <a:rPr sz="2800" lang="en-US"/>
              <a:t>Stage II</a:t>
            </a:r>
          </a:p>
          <a:p>
            <a:pPr lvl="0">
              <a:buFontTx/>
              <a:buNone/>
            </a:pPr>
            <a:r>
              <a:rPr sz="2800" lang="en-US"/>
              <a:t>		Polysomnographic readings show positive and negative waves where there are spontaneous periods of muscle tone mixed with periods of muscle relaxation</a:t>
            </a:r>
          </a:p>
        </p:txBody>
      </p:sp>
    </p:spTree>
  </p:cSld>
  <p:clrMapOvr>
    <a:masterClrMapping/>
  </p:clrMapOvr>
  <p:timing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3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93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ctr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t>Physiology of the Sleep Cycles</a:t>
            </a:r>
          </a:p>
        </p:txBody>
      </p:sp>
      <p:sp>
        <p:nvSpPr>
          <p:cNvPr id="1048594" name=""/>
          <p:cNvSpPr/>
          <p:nvPr>
            <p:ph type="body" sz="full" idx="1"/>
          </p:nvPr>
        </p:nvSpPr>
        <p:spPr>
          <a:xfrm rot="0">
            <a:off x="457200" y="1981200"/>
            <a:ext cx="8229600" cy="43434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>
              <a:lnSpc>
                <a:spcPct val="80000"/>
              </a:lnSpc>
            </a:pPr>
            <a:r>
              <a:rPr sz="2800" lang="en-US"/>
              <a:t>Stage III and IV</a:t>
            </a:r>
          </a:p>
          <a:p>
            <a:pPr lvl="0">
              <a:lnSpc>
                <a:spcPct val="80000"/>
              </a:lnSpc>
              <a:buFontTx/>
              <a:buNone/>
            </a:pPr>
            <a:r>
              <a:rPr sz="2800" lang="en-US"/>
              <a:t>		These stages are known as the deep sleep stages	</a:t>
            </a:r>
          </a:p>
          <a:p>
            <a:pPr lvl="0">
              <a:lnSpc>
                <a:spcPct val="80000"/>
              </a:lnSpc>
              <a:buFontTx/>
              <a:buNone/>
            </a:pPr>
            <a:r>
              <a:rPr sz="2800" lang="en-US"/>
              <a:t>		Slow-wave or delta waves appear, signaling deep sleep</a:t>
            </a:r>
          </a:p>
          <a:p>
            <a:pPr lvl="0">
              <a:lnSpc>
                <a:spcPct val="80000"/>
              </a:lnSpc>
            </a:pPr>
            <a:r>
              <a:rPr sz="2800" lang="en-US"/>
              <a:t>The period of stages I-IV is known as non-REM or NREM sleep</a:t>
            </a:r>
          </a:p>
          <a:p>
            <a:pPr lvl="0">
              <a:lnSpc>
                <a:spcPct val="80000"/>
              </a:lnSpc>
            </a:pPr>
            <a:r>
              <a:rPr sz="2800" lang="en-US"/>
              <a:t>These stages last from 90-120 minutes with each stage lasting from 5-15 minutes</a:t>
            </a:r>
          </a:p>
          <a:p>
            <a:pPr lvl="0">
              <a:lnSpc>
                <a:spcPct val="80000"/>
              </a:lnSpc>
              <a:buFontTx/>
              <a:buNone/>
            </a:pPr>
            <a:r>
              <a:rPr sz="2800" lang="en-US"/>
              <a:t>		</a:t>
            </a:r>
          </a:p>
        </p:txBody>
      </p:sp>
    </p:spTree>
  </p:cSld>
  <p:clrMapOvr>
    <a:masterClrMapping/>
  </p:clrMapOvr>
  <p:timing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3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95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ctr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/>
        </p:txBody>
      </p:sp>
      <p:sp>
        <p:nvSpPr>
          <p:cNvPr id="1048596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/>
        </p:txBody>
      </p:sp>
      <p:pic>
        <p:nvPicPr>
          <p:cNvPr id="2097153" name="" descr="brain waves of different sleep stages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990600" y="152400"/>
            <a:ext cx="6781800" cy="6477000"/>
          </a:xfrm>
          <a:prstGeom prst="rect"/>
          <a:noFill/>
          <a:ln>
            <a:noFill/>
          </a:ln>
        </p:spPr>
      </p:pic>
    </p:spTree>
  </p:cSld>
  <p:clrMapOvr>
    <a:masterClrMapping/>
  </p:clrMapOvr>
  <p:timing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4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97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ctr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t>Physiology of Sleep Cycles</a:t>
            </a:r>
          </a:p>
        </p:txBody>
      </p:sp>
      <p:sp>
        <p:nvSpPr>
          <p:cNvPr id="1048598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>
              <a:lnSpc>
                <a:spcPct val="80000"/>
              </a:lnSpc>
            </a:pPr>
            <a:r>
              <a:rPr sz="2400" lang="en-US"/>
              <a:t>Stage V</a:t>
            </a:r>
          </a:p>
          <a:p>
            <a:pPr lvl="0">
              <a:lnSpc>
                <a:spcPct val="80000"/>
              </a:lnSpc>
              <a:buFontTx/>
              <a:buNone/>
            </a:pPr>
            <a:r>
              <a:rPr sz="2400" lang="en-US"/>
              <a:t>		When REM sleep occurs there is an increase in heart rate and respiration</a:t>
            </a:r>
          </a:p>
          <a:p>
            <a:pPr lvl="0">
              <a:lnSpc>
                <a:spcPct val="80000"/>
              </a:lnSpc>
              <a:buFontTx/>
              <a:buNone/>
            </a:pPr>
            <a:r>
              <a:rPr sz="2400" lang="en-US"/>
              <a:t>		Face, fingers, and legs may twitch</a:t>
            </a:r>
          </a:p>
          <a:p>
            <a:pPr lvl="0">
              <a:lnSpc>
                <a:spcPct val="80000"/>
              </a:lnSpc>
              <a:buFontTx/>
              <a:buNone/>
            </a:pPr>
            <a:r>
              <a:rPr sz="2400" lang="en-US"/>
              <a:t>		Due to high cerebral activity, intense dreaming occurs in this stage</a:t>
            </a:r>
          </a:p>
          <a:p>
            <a:pPr lvl="0">
              <a:lnSpc>
                <a:spcPct val="80000"/>
              </a:lnSpc>
              <a:buFontTx/>
              <a:buNone/>
            </a:pPr>
            <a:r>
              <a:rPr sz="2400" lang="en-US"/>
              <a:t>		REM sleep is also called paradoxical sleep because the brain is in excitation mode while the muscles are immobilized</a:t>
            </a:r>
          </a:p>
          <a:p>
            <a:pPr lvl="0">
              <a:lnSpc>
                <a:spcPct val="80000"/>
              </a:lnSpc>
            </a:pPr>
            <a:r>
              <a:rPr sz="2400" lang="en-US"/>
              <a:t>The first cycle is completed after the first REM stage</a:t>
            </a:r>
          </a:p>
          <a:p>
            <a:pPr lvl="0">
              <a:lnSpc>
                <a:spcPct val="80000"/>
              </a:lnSpc>
            </a:pPr>
            <a:r>
              <a:rPr sz="2400" lang="en-US"/>
              <a:t>Each cycle becomes longer as the REM stage extends so a person may go through as many as 5 cycles a night</a:t>
            </a:r>
          </a:p>
        </p:txBody>
      </p:sp>
    </p:spTree>
  </p:cSld>
  <p:clrMapOvr>
    <a:masterClrMapping/>
  </p:clrMapOvr>
  <p:timing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4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99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ctr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/>
        </p:txBody>
      </p:sp>
      <p:sp>
        <p:nvSpPr>
          <p:cNvPr id="1048600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/>
        </p:txBody>
      </p:sp>
      <p:pic>
        <p:nvPicPr>
          <p:cNvPr id="2097154" name="" descr="Brain activity during sleep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381000" y="152400"/>
            <a:ext cx="8382000" cy="6553200"/>
          </a:xfrm>
          <a:prstGeom prst="rect"/>
          <a:noFill/>
          <a:ln>
            <a:noFill/>
          </a:ln>
        </p:spPr>
      </p:pic>
    </p:spTree>
  </p:cSld>
  <p:clrMapOvr>
    <a:masterClrMapping/>
  </p:clrMapOvr>
  <p:timing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4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01" name=""/>
          <p:cNvSpPr/>
          <p:nvPr>
            <p:ph type="ctrTitle" sz="full" idx="0"/>
          </p:nvPr>
        </p:nvSpPr>
        <p:spPr>
          <a:xfrm rot="0">
            <a:off x="685800" y="1143000"/>
            <a:ext cx="7772400" cy="18288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>
              <a:defRPr sz="4400"/>
            </a:lvl1pPr>
          </a:lstStyle>
          <a:p>
            <a:pPr lvl="0"/>
            <a:r>
              <a:rPr sz="4800" lang="en-US"/>
              <a:t>Restless Legs Syndrome</a:t>
            </a:r>
          </a:p>
        </p:txBody>
      </p:sp>
      <p:sp>
        <p:nvSpPr>
          <p:cNvPr id="1048602" name=""/>
          <p:cNvSpPr/>
          <p:nvPr>
            <p:ph type="subTitle" sz="full" idx="1"/>
          </p:nvPr>
        </p:nvSpPr>
        <p:spPr>
          <a:xfrm rot="0">
            <a:off x="1371600" y="3886200"/>
            <a:ext cx="6400800" cy="17526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ctr" marL="0">
              <a:buFontTx/>
              <a:buNone/>
              <a:defRPr sz="3200">
                <a:solidFill>
                  <a:schemeClr val="dk1"/>
                </a:solidFill>
              </a:defRPr>
            </a:lvl1pPr>
            <a:lvl2pPr algn="ctr" marL="457200">
              <a:buFontTx/>
              <a:buNone/>
            </a:lvl2pPr>
            <a:lvl3pPr algn="ctr" marL="914400">
              <a:buFontTx/>
              <a:buNone/>
            </a:lvl3pPr>
            <a:lvl4pPr algn="ctr" marL="1371600">
              <a:buFontTx/>
              <a:buNone/>
            </a:lvl4pPr>
            <a:lvl5pPr algn="ctr" marL="1828800">
              <a:buFontTx/>
              <a:buNone/>
            </a:lvl5pPr>
          </a:lstStyle>
          <a:p/>
        </p:txBody>
      </p:sp>
      <p:pic>
        <p:nvPicPr>
          <p:cNvPr id="2097155" name="" descr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5486400" y="3581400"/>
            <a:ext cx="2590800" cy="1885950"/>
          </a:xfrm>
          <a:prstGeom prst="rect"/>
          <a:noFill/>
          <a:ln>
            <a:noFill/>
          </a:ln>
        </p:spPr>
      </p:pic>
    </p:spTree>
  </p:cSld>
  <p:clrMapOvr>
    <a:masterClrMapping/>
  </p:clrMapOvr>
  <p:timing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4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03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ctr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t>Brief History</a:t>
            </a:r>
          </a:p>
        </p:txBody>
      </p:sp>
      <p:sp>
        <p:nvSpPr>
          <p:cNvPr id="1048604" name=""/>
          <p:cNvSpPr/>
          <p:nvPr>
            <p:ph type="body" sz="half" idx="1"/>
          </p:nvPr>
        </p:nvSpPr>
        <p:spPr>
          <a:xfrm rot="0">
            <a:off x="381000" y="1981200"/>
            <a:ext cx="6629400" cy="41148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indent="-342900" marL="3429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dk1"/>
                </a:solidFill>
              </a:defRPr>
            </a:lvl1pPr>
            <a:lvl2pPr indent="-285750" marL="74295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dk1"/>
                </a:solidFill>
              </a:defRPr>
            </a:lvl2pPr>
            <a:lvl3pPr indent="-228600" marL="11430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dk1"/>
                </a:solidFill>
              </a:defRPr>
            </a:lvl3pPr>
            <a:lvl4pPr indent="-228600" marL="16002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dk1"/>
                </a:solidFill>
              </a:defRPr>
            </a:lvl4pPr>
            <a:lvl5pPr indent="-228600" marL="20574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dk1"/>
                </a:solidFill>
              </a:defRPr>
            </a:lvl5pPr>
          </a:lstStyle>
          <a:p>
            <a:r>
              <a:t>The term was first introduced in 1945 by Karl-Axel Ekbom</a:t>
            </a:r>
          </a:p>
          <a:p>
            <a:r>
              <a:t>A common movment disorder with sensorimotor symptoms that are felt during quiet wakefulness and getting to sleep</a:t>
            </a:r>
          </a:p>
          <a:p>
            <a:r>
              <a:t>Earliest description of this disease was in 1672 by Thomas Willis, an English physician</a:t>
            </a:r>
          </a:p>
        </p:txBody>
      </p:sp>
      <p:pic>
        <p:nvPicPr>
          <p:cNvPr id="2097156" name=""/>
          <p:cNvPicPr>
            <a:picLocks/>
          </p:cNvPicPr>
          <p:nvPr>
            <p:ph sz="half" idx="2"/>
          </p:nvPr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6934200" y="1219200"/>
            <a:ext cx="1752600" cy="2133600"/>
          </a:xfrm>
          <a:prstGeom prst="rect"/>
          <a:noFill/>
          <a:ln>
            <a:noFill/>
          </a:ln>
        </p:spPr>
      </p:pic>
    </p:spTree>
  </p:cSld>
  <p:clrMapOvr>
    <a:masterClrMapping/>
  </p:clrMapOvr>
  <p:timing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4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05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ctr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t>Prevalence</a:t>
            </a:r>
          </a:p>
        </p:txBody>
      </p:sp>
      <p:sp>
        <p:nvSpPr>
          <p:cNvPr id="1048606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r>
              <a:t>Before 1995, Ekbom estimated that 5% of the general population was affected by this disorder</a:t>
            </a:r>
          </a:p>
          <a:p>
            <a:r>
              <a:t>Since then, studies have improved and suggested that the prevalence is from 5-15% in the white population</a:t>
            </a:r>
          </a:p>
        </p:txBody>
      </p:sp>
    </p:spTree>
  </p:cSld>
  <p:clrMapOvr>
    <a:masterClrMapping/>
  </p:clrMapOvr>
  <p:timing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4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07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ctr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t>Possible Causes</a:t>
            </a:r>
          </a:p>
        </p:txBody>
      </p:sp>
      <p:sp>
        <p:nvSpPr>
          <p:cNvPr id="1048608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>
              <a:lnSpc>
                <a:spcPct val="90000"/>
              </a:lnSpc>
            </a:pPr>
            <a:r>
              <a:rPr sz="2400" lang="en-US"/>
              <a:t>Iron deficiency anaemia</a:t>
            </a:r>
          </a:p>
          <a:p>
            <a:pPr lvl="0">
              <a:lnSpc>
                <a:spcPct val="90000"/>
              </a:lnSpc>
              <a:buFontTx/>
              <a:buNone/>
            </a:pPr>
            <a:r>
              <a:rPr sz="2400" lang="en-US"/>
              <a:t>	43% of patients with iron deficiency may have RLS</a:t>
            </a:r>
          </a:p>
          <a:p>
            <a:pPr lvl="0">
              <a:lnSpc>
                <a:spcPct val="90000"/>
              </a:lnSpc>
            </a:pPr>
            <a:r>
              <a:rPr sz="2400" lang="en-US"/>
              <a:t>Studies have shown reduced CSF ferritin and raised transferrin levels in idiopathic RLS, suggesting a low brain iron content (Earley </a:t>
            </a:r>
            <a:r>
              <a:rPr sz="2400" i="1" lang="en-US"/>
              <a:t>et al</a:t>
            </a:r>
            <a:r>
              <a:rPr sz="2400" lang="en-US"/>
              <a:t>. 2000)</a:t>
            </a:r>
          </a:p>
          <a:p>
            <a:pPr lvl="0">
              <a:lnSpc>
                <a:spcPct val="90000"/>
              </a:lnSpc>
            </a:pPr>
            <a:r>
              <a:rPr sz="2400" lang="en-US"/>
              <a:t>Using MRIs in five RLS patients, it was reported that iron concentration was significantly lower in the putamen and substantia nigra</a:t>
            </a:r>
          </a:p>
          <a:p>
            <a:pPr lvl="0">
              <a:lnSpc>
                <a:spcPct val="90000"/>
              </a:lnSpc>
            </a:pPr>
            <a:r>
              <a:rPr sz="2400" lang="en-US"/>
              <a:t>There is some evidence to suggest that serum iron levels have a drop up to 50% at night when symptoms are most obvious (Garcia-Borreguero </a:t>
            </a:r>
            <a:r>
              <a:rPr sz="2400" i="1" lang="en-US"/>
              <a:t>et al</a:t>
            </a:r>
            <a:r>
              <a:rPr sz="2400" lang="en-US"/>
              <a:t>. 2002)</a:t>
            </a:r>
          </a:p>
        </p:txBody>
      </p:sp>
    </p:spTree>
  </p:cSld>
  <p:clrMapOvr>
    <a:masterClrMapping/>
  </p:clrMapOvr>
  <p:timing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4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09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ctr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t>Possible Causes</a:t>
            </a:r>
          </a:p>
        </p:txBody>
      </p:sp>
      <p:sp>
        <p:nvSpPr>
          <p:cNvPr id="1048610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/>
            <a:r>
              <a:rPr sz="2400" lang="en-US"/>
              <a:t>During pregnancy, RLS has been reported in 11-27% of women, usually during the third trimester (Goodman </a:t>
            </a:r>
            <a:r>
              <a:rPr sz="2400" i="1" lang="en-US"/>
              <a:t>et al</a:t>
            </a:r>
            <a:r>
              <a:rPr sz="2400" lang="en-US"/>
              <a:t>. 1988)</a:t>
            </a:r>
          </a:p>
          <a:p>
            <a:pPr lvl="0"/>
            <a:r>
              <a:rPr sz="2400" lang="en-US"/>
              <a:t>However, RLS often resolves following delivery</a:t>
            </a:r>
          </a:p>
          <a:p>
            <a:pPr lvl="0"/>
            <a:r>
              <a:rPr sz="2400" lang="en-US"/>
              <a:t>20-57% of renal dialysis patients have RLS</a:t>
            </a:r>
          </a:p>
          <a:p>
            <a:pPr lvl="0"/>
            <a:r>
              <a:rPr sz="2400" lang="en-US"/>
              <a:t>May also be associated with hypothyroidism and diabetes mellitus.</a:t>
            </a:r>
          </a:p>
          <a:p>
            <a:pPr lvl="0"/>
            <a:r>
              <a:rPr sz="2400" lang="en-US"/>
              <a:t>RLS has also been reported in up to 25% of patients with rheumatoid arthritis and Sjogren’s syndrome</a:t>
            </a:r>
          </a:p>
        </p:txBody>
      </p:sp>
    </p:spTree>
  </p:cSld>
  <p:clrMapOvr>
    <a:masterClrMapping/>
  </p:clrMapOvr>
  <p:timing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4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1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ctr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t>Pathophysiology</a:t>
            </a:r>
          </a:p>
        </p:txBody>
      </p:sp>
      <p:sp>
        <p:nvSpPr>
          <p:cNvPr id="1048612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/>
            <a:r>
              <a:rPr sz="2400" lang="en-US"/>
              <a:t>The underlying cause of RLS during sleep is not known, although the most likely would be central dopaminergic or opioid dysfunction</a:t>
            </a:r>
          </a:p>
          <a:p>
            <a:pPr lvl="0"/>
            <a:r>
              <a:rPr sz="2400" lang="en-US"/>
              <a:t>The dysfunction of the dopaminergic and/or dopamine linked premotor circuits and the hypothalamic A11 dopamine cells which converge and descend on the spinal flexor reflexes, disinhibit as a result</a:t>
            </a:r>
          </a:p>
          <a:p>
            <a:pPr lvl="0"/>
            <a:r>
              <a:rPr sz="2400" lang="en-US"/>
              <a:t>The final common pathway is influenced by other supraspinal influences such as the reticulospinal, opioid, and monoamine pathways.</a:t>
            </a:r>
          </a:p>
        </p:txBody>
      </p:sp>
    </p:spTree>
  </p:cSld>
  <p:clrMapOvr>
    <a:masterClrMapping/>
  </p:clrMapOvr>
  <p:timing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4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3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ctr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/>
        </p:txBody>
      </p:sp>
      <p:pic>
        <p:nvPicPr>
          <p:cNvPr id="2097157" name=""/>
          <p:cNvPicPr>
            <a:picLocks/>
          </p:cNvPicPr>
          <p:nvPr>
            <p:ph sz="full" idx="1"/>
          </p:nvPr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457200" y="381000"/>
            <a:ext cx="8229600" cy="6248400"/>
          </a:xfrm>
          <a:prstGeom prst="rect"/>
          <a:noFill/>
          <a:ln>
            <a:noFill/>
          </a:ln>
        </p:spPr>
      </p:pic>
    </p:spTree>
  </p:cSld>
  <p:clrMapOvr>
    <a:masterClrMapping/>
  </p:clrMapOvr>
  <p:timing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4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4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ctr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t>Criteria for Diagnosis of RLS</a:t>
            </a:r>
          </a:p>
        </p:txBody>
      </p:sp>
      <p:sp>
        <p:nvSpPr>
          <p:cNvPr id="1048615" name=""/>
          <p:cNvSpPr/>
          <p:nvPr>
            <p:ph type="body" sz="full" idx="1"/>
          </p:nvPr>
        </p:nvSpPr>
        <p:spPr>
          <a:xfrm rot="0">
            <a:off x="457200" y="1600200"/>
            <a:ext cx="8229600" cy="41148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/>
            <a:r>
              <a:rPr sz="2800" lang="en-US"/>
              <a:t>Urge to move the limbs</a:t>
            </a:r>
          </a:p>
          <a:p>
            <a:pPr lvl="0"/>
            <a:r>
              <a:rPr sz="2800" lang="en-US"/>
              <a:t>Usually associated with para/dysaesthesia</a:t>
            </a:r>
          </a:p>
          <a:p>
            <a:pPr lvl="0"/>
            <a:r>
              <a:rPr sz="2800" lang="en-US"/>
              <a:t>Symptoms worse or exclusively present at rest</a:t>
            </a:r>
          </a:p>
          <a:p>
            <a:pPr lvl="0"/>
            <a:r>
              <a:rPr sz="2800" lang="en-US"/>
              <a:t>Partial/temporary relief with activity</a:t>
            </a:r>
          </a:p>
          <a:p>
            <a:pPr lvl="0"/>
            <a:r>
              <a:rPr sz="2800" lang="en-US"/>
              <a:t>Symptoms become worse in the evening or at night</a:t>
            </a:r>
          </a:p>
          <a:p>
            <a:pPr lvl="0"/>
            <a:r>
              <a:rPr sz="2800" lang="en-US"/>
              <a:t>Dopaminergic drug responsiveness</a:t>
            </a:r>
          </a:p>
          <a:p>
            <a:pPr lvl="0"/>
            <a:r>
              <a:rPr sz="2800" lang="en-US"/>
              <a:t>Periodic limb movements during sleep</a:t>
            </a:r>
          </a:p>
          <a:p>
            <a:pPr lvl="0"/>
            <a:r>
              <a:rPr sz="2800" lang="en-US"/>
              <a:t>Positive family history</a:t>
            </a:r>
          </a:p>
        </p:txBody>
      </p:sp>
    </p:spTree>
  </p:cSld>
  <p:clrMapOvr>
    <a:masterClrMapping/>
  </p:clrMapOvr>
  <p:timing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5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6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ctr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lvl="0"/>
            <a:r>
              <a:rPr sz="4000" lang="en-US"/>
              <a:t>Symptoms Described by Patients</a:t>
            </a:r>
          </a:p>
        </p:txBody>
      </p:sp>
      <p:sp>
        <p:nvSpPr>
          <p:cNvPr id="1048617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>
              <a:lnSpc>
                <a:spcPct val="90000"/>
              </a:lnSpc>
            </a:pPr>
            <a:r>
              <a:rPr sz="2400" lang="en-US"/>
              <a:t>Like an electric current</a:t>
            </a:r>
          </a:p>
          <a:p>
            <a:pPr lvl="0">
              <a:lnSpc>
                <a:spcPct val="90000"/>
              </a:lnSpc>
            </a:pPr>
            <a:r>
              <a:rPr sz="2400" lang="en-US"/>
              <a:t>Crazy legs</a:t>
            </a:r>
          </a:p>
          <a:p>
            <a:pPr lvl="0">
              <a:lnSpc>
                <a:spcPct val="90000"/>
              </a:lnSpc>
            </a:pPr>
            <a:r>
              <a:rPr sz="2400" lang="en-US"/>
              <a:t>Like Coca-Cola bubbling through my veins</a:t>
            </a:r>
          </a:p>
          <a:p>
            <a:pPr lvl="0">
              <a:lnSpc>
                <a:spcPct val="90000"/>
              </a:lnSpc>
            </a:pPr>
            <a:r>
              <a:rPr sz="2400" lang="en-US"/>
              <a:t>Aching in my bones</a:t>
            </a:r>
          </a:p>
          <a:p>
            <a:pPr lvl="0">
              <a:lnSpc>
                <a:spcPct val="90000"/>
              </a:lnSpc>
            </a:pPr>
            <a:r>
              <a:rPr sz="2400" lang="en-US"/>
              <a:t>Pulling</a:t>
            </a:r>
          </a:p>
          <a:p>
            <a:pPr lvl="0">
              <a:lnSpc>
                <a:spcPct val="90000"/>
              </a:lnSpc>
            </a:pPr>
            <a:r>
              <a:rPr sz="2400" lang="en-US"/>
              <a:t>Tearing</a:t>
            </a:r>
          </a:p>
          <a:p>
            <a:pPr lvl="0">
              <a:lnSpc>
                <a:spcPct val="90000"/>
              </a:lnSpc>
            </a:pPr>
            <a:r>
              <a:rPr sz="2400" lang="en-US"/>
              <a:t>Throbbing</a:t>
            </a:r>
          </a:p>
          <a:p>
            <a:pPr lvl="0">
              <a:lnSpc>
                <a:spcPct val="90000"/>
              </a:lnSpc>
            </a:pPr>
            <a:r>
              <a:rPr sz="2400" lang="en-US"/>
              <a:t>Creepy crawly</a:t>
            </a:r>
          </a:p>
          <a:p>
            <a:pPr lvl="0">
              <a:lnSpc>
                <a:spcPct val="90000"/>
              </a:lnSpc>
            </a:pPr>
            <a:r>
              <a:rPr sz="2400" lang="en-US"/>
              <a:t>Pain/Growing Pains</a:t>
            </a:r>
          </a:p>
          <a:p>
            <a:pPr lvl="0">
              <a:lnSpc>
                <a:spcPct val="90000"/>
              </a:lnSpc>
            </a:pPr>
            <a:r>
              <a:rPr sz="2400" lang="en-US"/>
              <a:t>Itching Bones</a:t>
            </a:r>
          </a:p>
        </p:txBody>
      </p:sp>
    </p:spTree>
  </p:cSld>
  <p:clrMapOvr>
    <a:masterClrMapping/>
  </p:clrMapOvr>
  <p:timing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5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8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ctr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t>Treatment for RLS</a:t>
            </a:r>
          </a:p>
        </p:txBody>
      </p:sp>
      <p:sp>
        <p:nvSpPr>
          <p:cNvPr id="1048619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/>
            <a:r>
              <a:rPr sz="2800" lang="en-US"/>
              <a:t>In many patients simply giving advice on sleep hygiene and avoidance of stimulants or aggravating drugs at night is enough</a:t>
            </a:r>
          </a:p>
          <a:p>
            <a:pPr lvl="0"/>
            <a:r>
              <a:rPr sz="2800" lang="en-US"/>
              <a:t>In iron deficient patients, iron supplements should be tried first</a:t>
            </a:r>
          </a:p>
          <a:p>
            <a:pPr lvl="0"/>
            <a:r>
              <a:rPr sz="2800" lang="en-US"/>
              <a:t>Activities such as: walking and stretching, hot or cold bath, relaxation exercises, engaging in discussion or activities during sitting, or massaging the limbs may help during an attack</a:t>
            </a:r>
          </a:p>
        </p:txBody>
      </p:sp>
    </p:spTree>
  </p:cSld>
  <p:clrMapOvr>
    <a:masterClrMapping/>
  </p:clrMapOvr>
  <p:timing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5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20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ctr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t>Treatment for RLS</a:t>
            </a:r>
          </a:p>
        </p:txBody>
      </p:sp>
      <p:sp>
        <p:nvSpPr>
          <p:cNvPr id="1048621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>
              <a:lnSpc>
                <a:spcPct val="90000"/>
              </a:lnSpc>
            </a:pPr>
            <a:r>
              <a:rPr lang="en-US"/>
              <a:t>Levodopa has been suggested to reduce the effects consistently, but there are adverse side effects</a:t>
            </a:r>
          </a:p>
          <a:p>
            <a:pPr lvl="0">
              <a:lnSpc>
                <a:spcPct val="90000"/>
              </a:lnSpc>
            </a:pPr>
            <a:r>
              <a:rPr lang="en-US"/>
              <a:t>Opiates such as oxycodone and propoxyphene have been shown to diminish effects</a:t>
            </a:r>
          </a:p>
          <a:p>
            <a:pPr lvl="0">
              <a:lnSpc>
                <a:spcPct val="90000"/>
              </a:lnSpc>
            </a:pPr>
            <a:r>
              <a:rPr lang="en-US"/>
              <a:t>Iron supplements, adrenergic drugs, anti-epileptic drugs, etc.</a:t>
            </a:r>
          </a:p>
        </p:txBody>
      </p:sp>
    </p:spTree>
  </p:cSld>
  <p:clrMapOvr>
    <a:masterClrMapping/>
  </p:clrMapOvr>
  <p:timing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5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22" name=""/>
          <p:cNvSpPr/>
          <p:nvPr>
            <p:ph type="ctrTitle" sz="full" idx="0"/>
          </p:nvPr>
        </p:nvSpPr>
        <p:spPr>
          <a:xfrm rot="0">
            <a:off x="685800" y="2130425"/>
            <a:ext cx="7772400" cy="1470025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>
              <a:defRPr sz="4400"/>
            </a:lvl1pPr>
          </a:lstStyle>
          <a:p>
            <a:pPr lvl="0"/>
            <a:r>
              <a:rPr sz="4800" lang="en-US"/>
              <a:t>Insomnia</a:t>
            </a:r>
          </a:p>
        </p:txBody>
      </p:sp>
      <p:sp>
        <p:nvSpPr>
          <p:cNvPr id="1048623" name=""/>
          <p:cNvSpPr/>
          <p:nvPr>
            <p:ph type="subTitle" sz="full" idx="1"/>
          </p:nvPr>
        </p:nvSpPr>
        <p:spPr>
          <a:xfrm rot="0">
            <a:off x="1371600" y="3886200"/>
            <a:ext cx="6400800" cy="17526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ctr" marL="0">
              <a:buFontTx/>
              <a:buNone/>
              <a:defRPr sz="3200">
                <a:solidFill>
                  <a:schemeClr val="dk1"/>
                </a:solidFill>
              </a:defRPr>
            </a:lvl1pPr>
            <a:lvl2pPr algn="ctr" marL="457200">
              <a:buFontTx/>
              <a:buNone/>
            </a:lvl2pPr>
            <a:lvl3pPr algn="ctr" marL="914400">
              <a:buFontTx/>
              <a:buNone/>
            </a:lvl3pPr>
            <a:lvl4pPr algn="ctr" marL="1371600">
              <a:buFontTx/>
              <a:buNone/>
            </a:lvl4pPr>
            <a:lvl5pPr algn="ctr" marL="1828800">
              <a:buFontTx/>
              <a:buNone/>
            </a:lvl5pPr>
          </a:lstStyle>
          <a:p/>
        </p:txBody>
      </p:sp>
      <p:pic>
        <p:nvPicPr>
          <p:cNvPr id="2097158" name="" descr="Imsomnia Patient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1219200" y="3810000"/>
            <a:ext cx="2667000" cy="1752600"/>
          </a:xfrm>
          <a:prstGeom prst="rect"/>
          <a:noFill/>
          <a:ln>
            <a:noFill/>
          </a:ln>
        </p:spPr>
      </p:pic>
    </p:spTree>
  </p:cSld>
  <p:clrMapOvr>
    <a:masterClrMapping/>
  </p:clrMapOvr>
  <p:timing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5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24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ctr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t>Prevalence</a:t>
            </a:r>
          </a:p>
        </p:txBody>
      </p:sp>
      <p:sp>
        <p:nvSpPr>
          <p:cNvPr id="1048625" name=""/>
          <p:cNvSpPr/>
          <p:nvPr>
            <p:ph type="body" sz="full" idx="1"/>
          </p:nvPr>
        </p:nvSpPr>
        <p:spPr>
          <a:xfrm rot="0">
            <a:off x="457200" y="1752600"/>
            <a:ext cx="8229600" cy="41148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>
              <a:lnSpc>
                <a:spcPct val="90000"/>
              </a:lnSpc>
            </a:pPr>
            <a:r>
              <a:rPr sz="2800" lang="en-US"/>
              <a:t>Is a very common sleep disorder that affects approximately 10% of the adult population on a chronic basis</a:t>
            </a:r>
          </a:p>
          <a:p>
            <a:pPr lvl="0">
              <a:lnSpc>
                <a:spcPct val="90000"/>
              </a:lnSpc>
            </a:pPr>
            <a:r>
              <a:rPr sz="2800" lang="en-US"/>
              <a:t>More common among women and older adults</a:t>
            </a:r>
          </a:p>
          <a:p>
            <a:pPr lvl="0">
              <a:lnSpc>
                <a:spcPct val="90000"/>
              </a:lnSpc>
            </a:pPr>
            <a:r>
              <a:rPr sz="2800" lang="en-US"/>
              <a:t>Insomnia can also be associated with chronic pain and psychological disorders such as anxiety or depression</a:t>
            </a:r>
          </a:p>
          <a:p>
            <a:pPr lvl="0">
              <a:lnSpc>
                <a:spcPct val="90000"/>
              </a:lnSpc>
            </a:pPr>
            <a:r>
              <a:rPr sz="2800" lang="en-US"/>
              <a:t>If left untreated, insomnia could lead to major depression</a:t>
            </a:r>
          </a:p>
          <a:p>
            <a:pPr lvl="0">
              <a:lnSpc>
                <a:spcPct val="90000"/>
              </a:lnSpc>
            </a:pPr>
            <a:r>
              <a:rPr sz="2800" lang="en-US"/>
              <a:t>Less than 15% of individuals affected by this disorder receive any treatment</a:t>
            </a:r>
          </a:p>
        </p:txBody>
      </p:sp>
    </p:spTree>
  </p:cSld>
  <p:clrMapOvr>
    <a:masterClrMapping/>
  </p:clrMapOvr>
  <p:timing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5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26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ctr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t>Possible Causes </a:t>
            </a:r>
          </a:p>
        </p:txBody>
      </p:sp>
      <p:sp>
        <p:nvSpPr>
          <p:cNvPr id="1048627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/>
            <a:r>
              <a:rPr sz="2400" lang="en-US"/>
              <a:t>Most common cause is stress, and insomnia can hit at the most inopportune times in one’s life</a:t>
            </a:r>
          </a:p>
          <a:p>
            <a:pPr lvl="0"/>
            <a:r>
              <a:rPr sz="2400" lang="en-US"/>
              <a:t>The environment one is sleeping in</a:t>
            </a:r>
          </a:p>
          <a:p>
            <a:pPr lvl="0"/>
            <a:r>
              <a:rPr sz="2400" lang="en-US"/>
              <a:t>Excessive napping during the day</a:t>
            </a:r>
          </a:p>
          <a:p>
            <a:pPr lvl="0"/>
            <a:r>
              <a:rPr sz="2400" lang="en-US"/>
              <a:t>Too much caffeine, nicotine, or alcohol before bed</a:t>
            </a:r>
          </a:p>
          <a:p>
            <a:pPr lvl="0"/>
            <a:r>
              <a:rPr sz="2400" lang="en-US"/>
              <a:t>Excessive neural activity and chemical imbalances could also be a factor such as high levels of cortisol and other stress hormones</a:t>
            </a:r>
          </a:p>
          <a:p>
            <a:pPr lvl="0"/>
            <a:r>
              <a:rPr sz="2400" lang="en-US"/>
              <a:t>Psychological disorders such as anxiety, depression, and bipolar disorder can cause insomnia</a:t>
            </a:r>
          </a:p>
          <a:p>
            <a:pPr lvl="0"/>
            <a:endParaRPr sz="2400" lang="en-US"/>
          </a:p>
        </p:txBody>
      </p:sp>
    </p:spTree>
  </p:cSld>
  <p:clrMapOvr>
    <a:masterClrMapping/>
  </p:clrMapOvr>
  <p:timing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5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28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ctr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t>Symptoms</a:t>
            </a:r>
          </a:p>
        </p:txBody>
      </p:sp>
      <p:sp>
        <p:nvSpPr>
          <p:cNvPr id="1048629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>
              <a:lnSpc>
                <a:spcPct val="90000"/>
              </a:lnSpc>
            </a:pPr>
            <a:r>
              <a:rPr sz="2400" lang="en-US"/>
              <a:t>Individual may fall into a deep sleep for the first few hours and then wake up after about 2 or 3 hours</a:t>
            </a:r>
          </a:p>
          <a:p>
            <a:pPr lvl="0">
              <a:lnSpc>
                <a:spcPct val="90000"/>
              </a:lnSpc>
            </a:pPr>
            <a:r>
              <a:rPr sz="2400" lang="en-US"/>
              <a:t>Person will toss and turn, think and worry about unimportant details, or listens to every sound</a:t>
            </a:r>
          </a:p>
          <a:p>
            <a:pPr lvl="0">
              <a:lnSpc>
                <a:spcPct val="90000"/>
              </a:lnSpc>
            </a:pPr>
            <a:r>
              <a:rPr sz="2400" lang="en-US"/>
              <a:t>Problems falling back asleep even though one is very tired</a:t>
            </a:r>
          </a:p>
          <a:p>
            <a:pPr lvl="0">
              <a:lnSpc>
                <a:spcPct val="90000"/>
              </a:lnSpc>
            </a:pPr>
            <a:r>
              <a:rPr sz="2400" lang="en-US"/>
              <a:t>Feeling sleepy during the day</a:t>
            </a:r>
          </a:p>
          <a:p>
            <a:pPr lvl="0">
              <a:lnSpc>
                <a:spcPct val="90000"/>
              </a:lnSpc>
            </a:pPr>
            <a:r>
              <a:rPr sz="2400" lang="en-US"/>
              <a:t>Having poor and slow judgement</a:t>
            </a:r>
          </a:p>
          <a:p>
            <a:pPr lvl="0">
              <a:lnSpc>
                <a:spcPct val="90000"/>
              </a:lnSpc>
            </a:pPr>
            <a:r>
              <a:rPr sz="2400" lang="en-US"/>
              <a:t>Inability to remember things</a:t>
            </a:r>
          </a:p>
          <a:p>
            <a:pPr lvl="0">
              <a:lnSpc>
                <a:spcPct val="90000"/>
              </a:lnSpc>
            </a:pPr>
            <a:r>
              <a:rPr sz="2400" lang="en-US"/>
              <a:t>Easily irritated</a:t>
            </a:r>
          </a:p>
          <a:p>
            <a:pPr lvl="0">
              <a:lnSpc>
                <a:spcPct val="90000"/>
              </a:lnSpc>
            </a:pPr>
            <a:endParaRPr sz="2400" lang="en-US"/>
          </a:p>
        </p:txBody>
      </p:sp>
    </p:spTree>
  </p:cSld>
  <p:clrMapOvr>
    <a:masterClrMapping/>
  </p:clrMapOvr>
  <p:timing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5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0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ctr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pPr lvl="0"/>
            <a:r>
              <a:rPr sz="4000" lang="en-US"/>
              <a:t>Other Forms and Types of Insomnia</a:t>
            </a:r>
          </a:p>
        </p:txBody>
      </p:sp>
      <p:sp>
        <p:nvSpPr>
          <p:cNvPr id="1048631" name=""/>
          <p:cNvSpPr/>
          <p:nvPr>
            <p:ph type="body" sz="full" idx="1"/>
          </p:nvPr>
        </p:nvSpPr>
        <p:spPr>
          <a:xfrm rot="0">
            <a:off x="457200" y="2209800"/>
            <a:ext cx="8229600" cy="41148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r>
              <a:t>Difficulty falling asleep</a:t>
            </a:r>
          </a:p>
          <a:p>
            <a:r>
              <a:t>Waking up too early</a:t>
            </a:r>
          </a:p>
          <a:p>
            <a:r>
              <a:t>Not feeling refreshed after waking up</a:t>
            </a:r>
          </a:p>
          <a:p>
            <a:r>
              <a:t>Transient</a:t>
            </a:r>
          </a:p>
          <a:p>
            <a:r>
              <a:t>Short-term</a:t>
            </a:r>
          </a:p>
          <a:p>
            <a:r>
              <a:t>Chronic</a:t>
            </a:r>
          </a:p>
        </p:txBody>
      </p:sp>
    </p:spTree>
  </p:cSld>
  <p:clrMapOvr>
    <a:masterClrMapping/>
  </p:clrMapOvr>
  <p:timing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5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2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ctr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t>Treatment for Insomnia</a:t>
            </a:r>
          </a:p>
        </p:txBody>
      </p:sp>
      <p:sp>
        <p:nvSpPr>
          <p:cNvPr id="1048633" name=""/>
          <p:cNvSpPr/>
          <p:nvPr>
            <p:ph type="body" sz="full" idx="1"/>
          </p:nvPr>
        </p:nvSpPr>
        <p:spPr>
          <a:xfrm rot="0">
            <a:off x="457200" y="1752600"/>
            <a:ext cx="8229600" cy="41148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>
              <a:lnSpc>
                <a:spcPct val="80000"/>
              </a:lnSpc>
              <a:buFontTx/>
              <a:buNone/>
            </a:pPr>
            <a:r>
              <a:rPr sz="2800" lang="en-US"/>
              <a:t>Tips for getting a better night’s sleep:</a:t>
            </a:r>
          </a:p>
          <a:p>
            <a:pPr lvl="0">
              <a:lnSpc>
                <a:spcPct val="80000"/>
              </a:lnSpc>
            </a:pPr>
            <a:r>
              <a:rPr sz="2800" lang="en-US"/>
              <a:t>Avoid or limit use of caffeine, alcohol, tobacco, and/or cold medicines before bed</a:t>
            </a:r>
          </a:p>
          <a:p>
            <a:pPr lvl="0">
              <a:lnSpc>
                <a:spcPct val="80000"/>
              </a:lnSpc>
            </a:pPr>
            <a:r>
              <a:rPr sz="2800" lang="en-US"/>
              <a:t>Exercise more often, but not within a few hours of going to bed</a:t>
            </a:r>
          </a:p>
          <a:p>
            <a:pPr lvl="0">
              <a:lnSpc>
                <a:spcPct val="80000"/>
              </a:lnSpc>
            </a:pPr>
            <a:r>
              <a:rPr sz="2800" lang="en-US"/>
              <a:t>Learn to reduce or manage stress in life</a:t>
            </a:r>
          </a:p>
          <a:p>
            <a:pPr lvl="0">
              <a:lnSpc>
                <a:spcPct val="80000"/>
              </a:lnSpc>
            </a:pPr>
            <a:r>
              <a:rPr sz="2800" lang="en-US"/>
              <a:t>Try eating a light snack before going to bed</a:t>
            </a:r>
          </a:p>
          <a:p>
            <a:pPr lvl="0">
              <a:lnSpc>
                <a:spcPct val="80000"/>
              </a:lnSpc>
            </a:pPr>
            <a:r>
              <a:rPr sz="2800" lang="en-US"/>
              <a:t>Don’t nap during the day if it makes symptoms worse</a:t>
            </a:r>
          </a:p>
          <a:p>
            <a:pPr lvl="0">
              <a:lnSpc>
                <a:spcPct val="80000"/>
              </a:lnSpc>
            </a:pPr>
            <a:r>
              <a:rPr sz="2800" lang="en-US"/>
              <a:t>About 15% of chronic insomniacs need medical treatment</a:t>
            </a:r>
          </a:p>
        </p:txBody>
      </p:sp>
    </p:spTree>
  </p:cSld>
  <p:clrMapOvr>
    <a:masterClrMapping/>
  </p:clrMapOvr>
  <p:timing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5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4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ctr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t>Treatment for Insomnia</a:t>
            </a:r>
          </a:p>
        </p:txBody>
      </p:sp>
      <p:sp>
        <p:nvSpPr>
          <p:cNvPr id="1048635" name=""/>
          <p:cNvSpPr/>
          <p:nvPr>
            <p:ph type="body" sz="full" idx="1"/>
          </p:nvPr>
        </p:nvSpPr>
        <p:spPr>
          <a:xfrm rot="0"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>
              <a:lnSpc>
                <a:spcPct val="90000"/>
              </a:lnSpc>
              <a:buFontTx/>
              <a:buNone/>
            </a:pPr>
            <a:r>
              <a:rPr lang="en-US"/>
              <a:t>Prescription drugs include:</a:t>
            </a:r>
          </a:p>
          <a:p>
            <a:pPr lvl="0">
              <a:lnSpc>
                <a:spcPct val="90000"/>
              </a:lnSpc>
            </a:pPr>
            <a:r>
              <a:rPr lang="en-US"/>
              <a:t>Nefazodone (Serzone)</a:t>
            </a:r>
          </a:p>
          <a:p>
            <a:pPr lvl="0">
              <a:lnSpc>
                <a:spcPct val="90000"/>
              </a:lnSpc>
            </a:pPr>
            <a:r>
              <a:rPr lang="en-US"/>
              <a:t>Chloral hydrate</a:t>
            </a:r>
          </a:p>
          <a:p>
            <a:pPr lvl="0">
              <a:lnSpc>
                <a:spcPct val="90000"/>
              </a:lnSpc>
            </a:pPr>
            <a:r>
              <a:rPr lang="en-US"/>
              <a:t>Barbiturates (Seconal, Nembutal)</a:t>
            </a:r>
          </a:p>
          <a:p>
            <a:pPr lvl="0">
              <a:lnSpc>
                <a:spcPct val="90000"/>
              </a:lnSpc>
              <a:buFontTx/>
              <a:buNone/>
            </a:pPr>
            <a:r>
              <a:rPr lang="en-US"/>
              <a:t>	However, this treatment can be very dangerous if an overdose occurs and addiction and abuse are common with this drug</a:t>
            </a:r>
          </a:p>
        </p:txBody>
      </p:sp>
    </p:spTree>
  </p:cSld>
  <p:clrMapOvr>
    <a:masterClrMapping/>
  </p:clrMapOvr>
  <p:timing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6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6" name=""/>
          <p:cNvSpPr/>
          <p:nvPr>
            <p:ph type="ctrTitle" sz="full" idx="0"/>
          </p:nvPr>
        </p:nvSpPr>
        <p:spPr>
          <a:xfrm rot="0">
            <a:off x="685800" y="1905000"/>
            <a:ext cx="7772400" cy="18288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>
              <a:defRPr sz="4400"/>
            </a:lvl1pPr>
          </a:lstStyle>
          <a:p>
            <a:pPr lvl="0"/>
            <a:r>
              <a:rPr sz="4800" lang="en-US"/>
              <a:t>Thank You!!</a:t>
            </a:r>
          </a:p>
        </p:txBody>
      </p:sp>
      <p:sp>
        <p:nvSpPr>
          <p:cNvPr id="1048637" name=""/>
          <p:cNvSpPr/>
          <p:nvPr>
            <p:ph type="subTitle" sz="full" idx="1"/>
          </p:nvPr>
        </p:nvSpPr>
        <p:spPr>
          <a:xfrm rot="0">
            <a:off x="1371600" y="3886200"/>
            <a:ext cx="6400800" cy="17526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ctr" marL="0">
              <a:buFontTx/>
              <a:buNone/>
              <a:defRPr sz="3200">
                <a:solidFill>
                  <a:schemeClr val="dk1"/>
                </a:solidFill>
              </a:defRPr>
            </a:lvl1pPr>
            <a:lvl2pPr algn="ctr" marL="457200">
              <a:buFontTx/>
              <a:buNone/>
            </a:lvl2pPr>
            <a:lvl3pPr algn="ctr" marL="914400">
              <a:buFontTx/>
              <a:buNone/>
            </a:lvl3pPr>
            <a:lvl4pPr algn="ctr" marL="1371600">
              <a:buFontTx/>
              <a:buNone/>
            </a:lvl4pPr>
            <a:lvl5pPr algn="ctr" marL="1828800">
              <a:buFontTx/>
              <a:buNone/>
            </a:lvl5pPr>
          </a:lstStyle>
          <a:p/>
        </p:txBody>
      </p:sp>
    </p:spTree>
  </p:cSld>
  <p:clrMapOvr>
    <a:masterClrMapping/>
  </p:clrMapOvr>
  <p:timing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6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8" name=""/>
          <p:cNvSpPr/>
          <p:nvPr>
            <p:ph type="title" sz="full" idx="0"/>
          </p:nvPr>
        </p:nvSpPr>
        <p:spPr>
          <a:xfrm rot="0"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ctr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sym typeface="Arial" pitchFamily="0" charset="0"/>
              </a:defRPr>
            </a:lvl1pPr>
          </a:lstStyle>
          <a:p>
            <a:r>
              <a:t>References</a:t>
            </a:r>
          </a:p>
        </p:txBody>
      </p:sp>
      <p:sp>
        <p:nvSpPr>
          <p:cNvPr id="1048639" name=""/>
          <p:cNvSpPr/>
          <p:nvPr>
            <p:ph type="body" sz="full" idx="1"/>
          </p:nvPr>
        </p:nvSpPr>
        <p:spPr>
          <a:xfrm rot="0">
            <a:off x="457200" y="1828800"/>
            <a:ext cx="8229600" cy="411480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>
              <a:lnSpc>
                <a:spcPct val="90000"/>
              </a:lnSpc>
            </a:pPr>
            <a:r>
              <a:rPr altLang="en-US" sz="1600" i="1" lang="en-US"/>
              <a:t>Sleep Stages</a:t>
            </a:r>
            <a:r>
              <a:rPr altLang="en-US" sz="1600" lang="en-US">
                <a:hlinkClick r:id="rId1"/>
              </a:rPr>
              <a:t>. (1998).  Retrieved December 5, 2005, from 	http</a:t>
            </a:r>
            <a:r>
              <a:rPr altLang="en-US" sz="1600" lang="en-US">
                <a:hlinkClick r:id="rId1"/>
              </a:rPr>
              <a:t>://www.sleepdisorderchannel.net/stages/</a:t>
            </a:r>
          </a:p>
          <a:p>
            <a:pPr lvl="0">
              <a:lnSpc>
                <a:spcPct val="90000"/>
              </a:lnSpc>
            </a:pPr>
            <a:r>
              <a:rPr altLang="en-US" sz="1600" i="1" lang="en-US"/>
              <a:t>A Brief History of Sleep Research</a:t>
            </a:r>
            <a:r>
              <a:rPr altLang="en-US" sz="1600" lang="en-US">
                <a:hlinkClick r:id="rId2"/>
              </a:rPr>
              <a:t>. (1999, February 3).  Retrieved December 5, 2005, 	from http</a:t>
            </a:r>
            <a:r>
              <a:rPr altLang="en-US" sz="1600" lang="en-US">
                <a:hlinkClick r:id="rId2"/>
              </a:rPr>
              <a:t>://www.stanford.edu/~dement/history.html</a:t>
            </a:r>
          </a:p>
          <a:p>
            <a:pPr lvl="0">
              <a:lnSpc>
                <a:spcPct val="90000"/>
              </a:lnSpc>
            </a:pPr>
            <a:r>
              <a:rPr altLang="en-US" sz="1600" i="1" lang="en-US"/>
              <a:t>Sleep 4 Health</a:t>
            </a:r>
            <a:r>
              <a:rPr altLang="en-US" sz="1600" lang="en-US">
                <a:hlinkClick r:id="rId3"/>
              </a:rPr>
              <a:t>. (2003).  Retrieved December 3, 2005, from 	http</a:t>
            </a:r>
            <a:r>
              <a:rPr altLang="en-US" sz="1600" lang="en-US">
                <a:hlinkClick r:id="rId3"/>
              </a:rPr>
              <a:t>://www.sleep4health.com.au/sleep.asp</a:t>
            </a:r>
          </a:p>
          <a:p>
            <a:pPr lvl="0">
              <a:lnSpc>
                <a:spcPct val="90000"/>
              </a:lnSpc>
            </a:pPr>
            <a:r>
              <a:rPr altLang="en-US" sz="1600" lang="en-US"/>
              <a:t>Chaudhuri, K. Ray. (2003).  The Restless Legs Syndrome: Time to Recognize a Very 	Common Movement Disorder. </a:t>
            </a:r>
            <a:r>
              <a:rPr altLang="en-US" sz="1600" i="1" lang="en-US"/>
              <a:t>Practical Neurology, 4, </a:t>
            </a:r>
            <a:r>
              <a:rPr altLang="en-US" sz="1600" lang="en-US"/>
              <a:t>204-213.  Retrieved 	December 5, 2005, from EBSCOhost.</a:t>
            </a:r>
          </a:p>
          <a:p>
            <a:pPr lvl="0">
              <a:lnSpc>
                <a:spcPct val="90000"/>
              </a:lnSpc>
            </a:pPr>
            <a:r>
              <a:rPr altLang="en-US" sz="1600" i="1" lang="en-US"/>
              <a:t>Insomnia-The Effects, Symptoms, and Treatment.</a:t>
            </a:r>
            <a:r>
              <a:rPr altLang="en-US" sz="1600" lang="en-US">
                <a:hlinkClick r:id="rId4"/>
              </a:rPr>
              <a:t>  Retrieved December 5, 2005, 	from http</a:t>
            </a:r>
            <a:r>
              <a:rPr altLang="en-US" sz="1600" lang="en-US">
                <a:hlinkClick r:id="rId4"/>
              </a:rPr>
              <a:t>://miscarriage.homestead.com/insomnia.html</a:t>
            </a:r>
          </a:p>
          <a:p>
            <a:pPr lvl="0">
              <a:lnSpc>
                <a:spcPct val="90000"/>
              </a:lnSpc>
            </a:pPr>
            <a:r>
              <a:rPr altLang="en-US" sz="1600" i="1" lang="en-US"/>
              <a:t>Information of Insomnia-Symptoms, Causes, Treatments.</a:t>
            </a:r>
            <a:r>
              <a:rPr altLang="en-US" sz="1600" lang="en-US">
                <a:hlinkClick r:id="rId5"/>
              </a:rPr>
              <a:t>  (2002).  Retrieved 	December 4, 2005, from 	http</a:t>
            </a:r>
            <a:r>
              <a:rPr altLang="en-US" sz="1600" lang="en-US">
                <a:hlinkClick r:id="rId5"/>
              </a:rPr>
              <a:t>://scsc.essortment.com/insomniasymptom_roqy.htm</a:t>
            </a:r>
          </a:p>
          <a:p>
            <a:pPr lvl="0">
              <a:lnSpc>
                <a:spcPct val="90000"/>
              </a:lnSpc>
            </a:pPr>
            <a:r>
              <a:rPr altLang="en-US" sz="1600" i="1" lang="en-US"/>
              <a:t>What Are Drug Treatments for Insomnia?</a:t>
            </a:r>
            <a:r>
              <a:rPr altLang="en-US" sz="1600" lang="en-US">
                <a:hlinkClick r:id="rId6"/>
              </a:rPr>
              <a:t>  (2002, June 30).  Retrieved December 5, 	2005, from 	http://www.umm.edu/patiented/articles/what_drug_treatments_insomnia_000</a:t>
            </a:r>
            <a:r>
              <a:rPr altLang="en-US" sz="1600" lang="en-US"/>
              <a:t>	027_8.htm</a:t>
            </a:r>
          </a:p>
        </p:txBody>
      </p:sp>
    </p:spTree>
  </p:cSld>
  <p:clrMapOvr>
    <a:masterClrMapping/>
  </p:clrMapOvr>
  <p:timing/>
</p:sld>
</file>

<file path=ppt/theme/theme1.xml><?xml version="1.0" encoding="utf-8"?>
<a:theme xmlns:a="http://schemas.openxmlformats.org/drawingml/2006/main" name="Office 主题">
  <a:themeElements>
    <a:clrScheme name="Default Color Scheme">
      <a:dk1>
        <a:srgbClr val="000000"/>
      </a:dk1>
      <a:lt1>
        <a:srgbClr val="FFFFFF"/>
      </a:lt1>
      <a:dk2>
        <a:srgbClr val="80808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000000"/>
      </a:accent5>
      <a:accent6>
        <a:srgbClr val="000000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Default Color Scheme 1">
        <a:dk1>
          <a:srgbClr val="000000"/>
        </a:dk1>
        <a:lt1>
          <a:srgbClr val="FFFFFF"/>
        </a:lt1>
        <a:dk2>
          <a:srgbClr val="808080"/>
        </a:dk2>
        <a:lt2>
          <a:srgbClr val="00000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000000"/>
        </a:accent5>
        <a:accent6>
          <a:srgbClr val="000000"/>
        </a:accent6>
        <a:hlink>
          <a:srgbClr val="009999"/>
        </a:hlink>
        <a:folHlink>
          <a:srgbClr val="99CC00"/>
        </a:folHlink>
      </a:clrScheme>
    </a:extraClrScheme>
    <a:extraClrScheme>
      <a:clrScheme name="Default Color Scheme 2">
        <a:dk1>
          <a:srgbClr val="000000"/>
        </a:dk1>
        <a:lt1>
          <a:srgbClr val="FFFFFF"/>
        </a:lt1>
        <a:dk2>
          <a:srgbClr val="969696"/>
        </a:dk2>
        <a:lt2>
          <a:srgbClr val="000000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000000"/>
        </a:accent5>
        <a:accent6>
          <a:srgbClr val="000000"/>
        </a:accent6>
        <a:hlink>
          <a:srgbClr val="CC3300"/>
        </a:hlink>
        <a:folHlink>
          <a:srgbClr val="996600"/>
        </a:folHlink>
      </a:clrScheme>
    </a:extraClrScheme>
    <a:extraClrScheme>
      <a:clrScheme name="Default Color Scheme 3">
        <a:dk1>
          <a:srgbClr val="000000"/>
        </a:dk1>
        <a:lt1>
          <a:srgbClr val="FFFFFF"/>
        </a:lt1>
        <a:dk2>
          <a:srgbClr val="808080"/>
        </a:dk2>
        <a:lt2>
          <a:srgbClr val="00000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000000"/>
        </a:accent5>
        <a:accent6>
          <a:srgbClr val="000000"/>
        </a:accent6>
        <a:hlink>
          <a:srgbClr val="3333CC"/>
        </a:hlink>
        <a:folHlink>
          <a:srgbClr val="AF67FF"/>
        </a:folHlink>
      </a:clrScheme>
    </a:extraClrScheme>
    <a:extraClrScheme>
      <a:clrScheme name="Default Color Scheme 4">
        <a:dk1>
          <a:srgbClr val="000000"/>
        </a:dk1>
        <a:lt1>
          <a:srgbClr val="DEF6F1"/>
        </a:lt1>
        <a:dk2>
          <a:srgbClr val="969696"/>
        </a:dk2>
        <a:lt2>
          <a:srgbClr val="000000"/>
        </a:lt2>
        <a:accent1>
          <a:srgbClr val="FFFFFF"/>
        </a:accent1>
        <a:accent2>
          <a:srgbClr val="8DC6FF"/>
        </a:accent2>
        <a:accent3>
          <a:srgbClr val="DEF6F1"/>
        </a:accent3>
        <a:accent4>
          <a:srgbClr val="000000"/>
        </a:accent4>
        <a:accent5>
          <a:srgbClr val="000000"/>
        </a:accent5>
        <a:accent6>
          <a:srgbClr val="000000"/>
        </a:accent6>
        <a:hlink>
          <a:srgbClr val="0066CC"/>
        </a:hlink>
        <a:folHlink>
          <a:srgbClr val="00A800"/>
        </a:folHlink>
      </a:clrScheme>
    </a:extraClrScheme>
    <a:extraClrScheme>
      <a:clrScheme name="Default Color Scheme 5">
        <a:dk1>
          <a:srgbClr val="000000"/>
        </a:dk1>
        <a:lt1>
          <a:srgbClr val="FFFFD9"/>
        </a:lt1>
        <a:dk2>
          <a:srgbClr val="777777"/>
        </a:dk2>
        <a:lt2>
          <a:srgbClr val="000000"/>
        </a:lt2>
        <a:accent1>
          <a:srgbClr val="FFFFF7"/>
        </a:accent1>
        <a:accent2>
          <a:srgbClr val="33CCCC"/>
        </a:accent2>
        <a:accent3>
          <a:srgbClr val="FFFFD9"/>
        </a:accent3>
        <a:accent4>
          <a:srgbClr val="000000"/>
        </a:accent4>
        <a:accent5>
          <a:srgbClr val="000000"/>
        </a:accent5>
        <a:accent6>
          <a:srgbClr val="000000"/>
        </a:accent6>
        <a:hlink>
          <a:srgbClr val="FF5050"/>
        </a:hlink>
        <a:folHlink>
          <a:srgbClr val="FF9900"/>
        </a:folHlink>
      </a:clrScheme>
    </a:extraClrScheme>
    <a:extraClrScheme>
      <a:clrScheme name="Default Color Scheme 6">
        <a:dk1>
          <a:srgbClr val="FFFFFF"/>
        </a:dk1>
        <a:lt1>
          <a:srgbClr val="008080"/>
        </a:lt1>
        <a:dk2>
          <a:srgbClr val="005A58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008080"/>
        </a:accent3>
        <a:accent4>
          <a:srgbClr val="FFFFFF"/>
        </a:accent4>
        <a:accent5>
          <a:srgbClr val="000000"/>
        </a:accent5>
        <a:accent6>
          <a:srgbClr val="000000"/>
        </a:accent6>
        <a:hlink>
          <a:srgbClr val="00FFFF"/>
        </a:hlink>
        <a:folHlink>
          <a:srgbClr val="00FF00"/>
        </a:folHlink>
      </a:clrScheme>
    </a:extraClrScheme>
    <a:extraClrScheme>
      <a:clrScheme name="Default Color Scheme 7">
        <a:dk1>
          <a:srgbClr val="FFFFFF"/>
        </a:dk1>
        <a:lt1>
          <a:srgbClr val="800000"/>
        </a:lt1>
        <a:dk2>
          <a:srgbClr val="5C1F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800000"/>
        </a:accent3>
        <a:accent4>
          <a:srgbClr val="FFFFFF"/>
        </a:accent4>
        <a:accent5>
          <a:srgbClr val="000000"/>
        </a:accent5>
        <a:accent6>
          <a:srgbClr val="000000"/>
        </a:accent6>
        <a:hlink>
          <a:srgbClr val="FFFF99"/>
        </a:hlink>
        <a:folHlink>
          <a:srgbClr val="D3A219"/>
        </a:folHlink>
      </a:clrScheme>
    </a:extraClrScheme>
    <a:extraClrScheme>
      <a:clrScheme name="Default Color Scheme 8">
        <a:dk1>
          <a:srgbClr val="FFFFFF"/>
        </a:dk1>
        <a:lt1>
          <a:srgbClr val="000099"/>
        </a:lt1>
        <a:dk2>
          <a:srgbClr val="003366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000099"/>
        </a:accent3>
        <a:accent4>
          <a:srgbClr val="FFFFFF"/>
        </a:accent4>
        <a:accent5>
          <a:srgbClr val="000000"/>
        </a:accent5>
        <a:accent6>
          <a:srgbClr val="000000"/>
        </a:accent6>
        <a:hlink>
          <a:srgbClr val="66CCFF"/>
        </a:hlink>
        <a:folHlink>
          <a:srgbClr val="FFE701"/>
        </a:folHlink>
      </a:clrScheme>
    </a:extraClrScheme>
    <a:extraClrScheme>
      <a:clrScheme name="Default Color Scheme 9">
        <a:dk1>
          <a:srgbClr val="FFFFFF"/>
        </a:dk1>
        <a:lt1>
          <a:srgbClr val="000000"/>
        </a:lt1>
        <a:dk2>
          <a:srgbClr val="336699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000000"/>
        </a:accent3>
        <a:accent4>
          <a:srgbClr val="FFFFFF"/>
        </a:accent4>
        <a:accent5>
          <a:srgbClr val="000000"/>
        </a:accent5>
        <a:accent6>
          <a:srgbClr val="000000"/>
        </a:accent6>
        <a:hlink>
          <a:srgbClr val="66CCFF"/>
        </a:hlink>
        <a:folHlink>
          <a:srgbClr val="F0E500"/>
        </a:folHlink>
      </a:clrScheme>
    </a:extraClrScheme>
    <a:extraClrScheme>
      <a:clrScheme name="Default Color Scheme 10">
        <a:dk1>
          <a:srgbClr val="FFFFFF"/>
        </a:dk1>
        <a:lt1>
          <a:srgbClr val="686B5D"/>
        </a:lt1>
        <a:dk2>
          <a:srgbClr val="777777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686B5D"/>
        </a:accent3>
        <a:accent4>
          <a:srgbClr val="FFFFFF"/>
        </a:accent4>
        <a:accent5>
          <a:srgbClr val="000000"/>
        </a:accent5>
        <a:accent6>
          <a:srgbClr val="000000"/>
        </a:accent6>
        <a:hlink>
          <a:srgbClr val="FFCC66"/>
        </a:hlink>
        <a:folHlink>
          <a:srgbClr val="E9DCB9"/>
        </a:folHlink>
      </a:clrScheme>
    </a:extraClrScheme>
    <a:extraClrScheme>
      <a:clrScheme name="Default Color Scheme 11">
        <a:dk1>
          <a:srgbClr val="FFFFFF"/>
        </a:dk1>
        <a:lt1>
          <a:srgbClr val="666699"/>
        </a:lt1>
        <a:dk2>
          <a:srgbClr val="3E3E5C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666699"/>
        </a:accent3>
        <a:accent4>
          <a:srgbClr val="FFFFFF"/>
        </a:accent4>
        <a:accent5>
          <a:srgbClr val="000000"/>
        </a:accent5>
        <a:accent6>
          <a:srgbClr val="000000"/>
        </a:accent6>
        <a:hlink>
          <a:srgbClr val="99CCFF"/>
        </a:hlink>
        <a:folHlink>
          <a:srgbClr val="FFFF99"/>
        </a:folHlink>
      </a:clrScheme>
    </a:extraClrScheme>
    <a:extraClrScheme>
      <a:clrScheme name="Default Color Scheme 12">
        <a:dk1>
          <a:srgbClr val="FFFFFF"/>
        </a:dk1>
        <a:lt1>
          <a:srgbClr val="523E26"/>
        </a:lt1>
        <a:dk2>
          <a:srgbClr val="2D2015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523E26"/>
        </a:accent3>
        <a:accent4>
          <a:srgbClr val="FFFFFF"/>
        </a:accent4>
        <a:accent5>
          <a:srgbClr val="000000"/>
        </a:accent5>
        <a:accent6>
          <a:srgbClr val="000000"/>
        </a:accent6>
        <a:hlink>
          <a:srgbClr val="CCB400"/>
        </a:hlink>
        <a:folHlink>
          <a:srgbClr val="8C9EA0"/>
        </a:folHlink>
      </a:clrScheme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80808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000000"/>
      </a:accent5>
      <a:accent6>
        <a:srgbClr val="000000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ScaleCrop>0</ScaleCrop>
  <LinksUpToDate>0</LinksUpToDat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Sleep and Sleep Disorders by RaeAnnon Fairlie</dc:title>
  <dc:creator>College Copy</dc:creator>
  <cp:lastModifiedBy>College Copy</cp:lastModifiedBy>
  <dcterms:created xsi:type="dcterms:W3CDTF">2005-12-07T23:07:10Z</dcterms:created>
  <dcterms:modified xsi:type="dcterms:W3CDTF">2016-12-15T10:00:12Z</dcterms:modified>
</cp:coreProperties>
</file>