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55"/>
  </p:notesMasterIdLst>
  <p:sldIdLst>
    <p:sldId id="256" r:id="rId2"/>
    <p:sldId id="258" r:id="rId3"/>
    <p:sldId id="293" r:id="rId4"/>
    <p:sldId id="260" r:id="rId5"/>
    <p:sldId id="261" r:id="rId6"/>
    <p:sldId id="262" r:id="rId7"/>
    <p:sldId id="263" r:id="rId8"/>
    <p:sldId id="264" r:id="rId9"/>
    <p:sldId id="265" r:id="rId10"/>
    <p:sldId id="266" r:id="rId11"/>
    <p:sldId id="267" r:id="rId12"/>
    <p:sldId id="268" r:id="rId13"/>
    <p:sldId id="294" r:id="rId14"/>
    <p:sldId id="269" r:id="rId15"/>
    <p:sldId id="270" r:id="rId16"/>
    <p:sldId id="271" r:id="rId17"/>
    <p:sldId id="272" r:id="rId18"/>
    <p:sldId id="273" r:id="rId19"/>
    <p:sldId id="274" r:id="rId20"/>
    <p:sldId id="292" r:id="rId21"/>
    <p:sldId id="275" r:id="rId22"/>
    <p:sldId id="276" r:id="rId23"/>
    <p:sldId id="277" r:id="rId24"/>
    <p:sldId id="278" r:id="rId25"/>
    <p:sldId id="279" r:id="rId26"/>
    <p:sldId id="280" r:id="rId27"/>
    <p:sldId id="281" r:id="rId28"/>
    <p:sldId id="282" r:id="rId29"/>
    <p:sldId id="296" r:id="rId30"/>
    <p:sldId id="297" r:id="rId31"/>
    <p:sldId id="298" r:id="rId32"/>
    <p:sldId id="299" r:id="rId33"/>
    <p:sldId id="300" r:id="rId34"/>
    <p:sldId id="301" r:id="rId35"/>
    <p:sldId id="302" r:id="rId36"/>
    <p:sldId id="303" r:id="rId37"/>
    <p:sldId id="304" r:id="rId38"/>
    <p:sldId id="305" r:id="rId39"/>
    <p:sldId id="312" r:id="rId40"/>
    <p:sldId id="283" r:id="rId41"/>
    <p:sldId id="284" r:id="rId42"/>
    <p:sldId id="285" r:id="rId43"/>
    <p:sldId id="286" r:id="rId44"/>
    <p:sldId id="287" r:id="rId45"/>
    <p:sldId id="288" r:id="rId46"/>
    <p:sldId id="289" r:id="rId47"/>
    <p:sldId id="290" r:id="rId48"/>
    <p:sldId id="291" r:id="rId49"/>
    <p:sldId id="308" r:id="rId50"/>
    <p:sldId id="306" r:id="rId51"/>
    <p:sldId id="309" r:id="rId52"/>
    <p:sldId id="310" r:id="rId53"/>
    <p:sldId id="31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D65498-F12F-4CA7-8F9D-87036291F12B}" type="datetimeFigureOut">
              <a:rPr lang="en-US" smtClean="0"/>
              <a:t>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E8F86A-4758-4D08-84DF-8717BFE9F792}" type="slidenum">
              <a:rPr lang="en-US" smtClean="0"/>
              <a:t>‹#›</a:t>
            </a:fld>
            <a:endParaRPr lang="en-US"/>
          </a:p>
        </p:txBody>
      </p:sp>
    </p:spTree>
    <p:extLst>
      <p:ext uri="{BB962C8B-B14F-4D97-AF65-F5344CB8AC3E}">
        <p14:creationId xmlns:p14="http://schemas.microsoft.com/office/powerpoint/2010/main" val="866797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E08B58F3-FC3D-48E4-A91E-00E860CCCA6B}" type="slidenum">
              <a:rPr lang="en-US" sz="1200">
                <a:latin typeface="Arial" pitchFamily="34" charset="0"/>
              </a:rPr>
              <a:pPr/>
              <a:t>2</a:t>
            </a:fld>
            <a:endParaRPr lang="en-US" sz="1200">
              <a:latin typeface="Arial" pitchFamily="34" charset="0"/>
            </a:endParaRPr>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spect="1" noChangeArrowheads="1" noTextEdit="1"/>
          </p:cNvSpPr>
          <p:nvPr>
            <p:ph type="sldImg"/>
          </p:nvPr>
        </p:nvSpPr>
        <p:spPr>
          <a:ln/>
        </p:spPr>
      </p:sp>
      <p:sp>
        <p:nvSpPr>
          <p:cNvPr id="215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Rapid progressor, LTNP, EC, VC</a:t>
            </a:r>
          </a:p>
          <a:p>
            <a:endParaRPr lang="en-US" smtClean="0">
              <a:latin typeface="Arial" pitchFamily="34" charset="0"/>
            </a:endParaRPr>
          </a:p>
          <a:p>
            <a:r>
              <a:rPr lang="en-US" smtClean="0">
                <a:latin typeface="Arial" pitchFamily="34" charset="0"/>
              </a:rPr>
              <a:t>CD4&lt;350- diagnosis in U.S and Canada</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What is an opportunistic infection</a:t>
            </a: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DCAE2D7A-76E7-40B9-9B0F-4543C648E1BD}" type="slidenum">
              <a:rPr lang="en-US" sz="1200">
                <a:latin typeface="Arial" pitchFamily="34" charset="0"/>
              </a:rPr>
              <a:pPr/>
              <a:t>4</a:t>
            </a:fld>
            <a:endParaRPr lang="en-US" sz="120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a:ln/>
        </p:spPr>
      </p:sp>
      <p:sp>
        <p:nvSpPr>
          <p:cNvPr id="256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Death is usually from OIs</a:t>
            </a: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C6F1E9CA-A594-452E-9A72-01A8EB84B3E0}" type="slidenum">
              <a:rPr lang="en-US" sz="1200">
                <a:latin typeface="Arial" pitchFamily="34" charset="0"/>
              </a:rPr>
              <a:pPr/>
              <a:t>5</a:t>
            </a:fld>
            <a:endParaRPr lang="en-US" sz="120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mtClean="0">
                <a:latin typeface="Arial" pitchFamily="34" charset="0"/>
              </a:rPr>
              <a:t>Used to think only cd4 was correlated to Ois, but now know that uncontrolled Viral replication also increases the risk for Ois</a:t>
            </a:r>
          </a:p>
          <a:p>
            <a:endParaRPr lang="en-US" smtClean="0">
              <a:latin typeface="Arial" pitchFamily="34" charset="0"/>
            </a:endParaRPr>
          </a:p>
          <a:p>
            <a:pPr eaLnBrk="1" hangingPunct="1">
              <a:lnSpc>
                <a:spcPct val="80000"/>
              </a:lnSpc>
            </a:pPr>
            <a:r>
              <a:rPr lang="en-US" smtClean="0">
                <a:latin typeface="Arial" pitchFamily="34" charset="0"/>
              </a:rPr>
              <a:t>Several recent trials have shown increased risk of OIs in patients with intermittent treatment interruption of HAART.</a:t>
            </a:r>
          </a:p>
          <a:p>
            <a:pPr eaLnBrk="1" hangingPunct="1">
              <a:lnSpc>
                <a:spcPct val="80000"/>
              </a:lnSpc>
              <a:buFont typeface="Wingdings 2" pitchFamily="18" charset="2"/>
              <a:buNone/>
            </a:pPr>
            <a:endParaRPr lang="en-US" smtClean="0">
              <a:latin typeface="Arial" pitchFamily="34" charset="0"/>
            </a:endParaRPr>
          </a:p>
          <a:p>
            <a:pPr eaLnBrk="1" hangingPunct="1">
              <a:lnSpc>
                <a:spcPct val="80000"/>
              </a:lnSpc>
            </a:pPr>
            <a:r>
              <a:rPr lang="en-US" smtClean="0">
                <a:latin typeface="Arial" pitchFamily="34" charset="0"/>
              </a:rPr>
              <a:t>These trials confirm that there is </a:t>
            </a:r>
            <a:r>
              <a:rPr lang="en-US" i="1" smtClean="0">
                <a:latin typeface="Arial" pitchFamily="34" charset="0"/>
              </a:rPr>
              <a:t>a continuum of risk</a:t>
            </a:r>
            <a:r>
              <a:rPr lang="en-US" smtClean="0">
                <a:latin typeface="Arial" pitchFamily="34" charset="0"/>
              </a:rPr>
              <a:t> of OIs in relation to CD4 count.</a:t>
            </a:r>
          </a:p>
          <a:p>
            <a:pPr eaLnBrk="1" hangingPunct="1">
              <a:lnSpc>
                <a:spcPct val="80000"/>
              </a:lnSpc>
              <a:buFont typeface="Wingdings 2" pitchFamily="18" charset="2"/>
              <a:buNone/>
            </a:pPr>
            <a:endParaRPr lang="en-US" smtClean="0">
              <a:latin typeface="Arial" pitchFamily="34" charset="0"/>
            </a:endParaRPr>
          </a:p>
          <a:p>
            <a:pPr eaLnBrk="1" hangingPunct="1">
              <a:lnSpc>
                <a:spcPct val="80000"/>
              </a:lnSpc>
            </a:pPr>
            <a:r>
              <a:rPr lang="en-US" smtClean="0">
                <a:latin typeface="Arial" pitchFamily="34" charset="0"/>
              </a:rPr>
              <a:t>OIs can occur above their CD4 thresholds, but rarely.   </a:t>
            </a:r>
          </a:p>
          <a:p>
            <a:pPr eaLnBrk="1" hangingPunct="1">
              <a:lnSpc>
                <a:spcPct val="80000"/>
              </a:lnSpc>
              <a:buFont typeface="Wingdings 2" pitchFamily="18" charset="2"/>
              <a:buNone/>
            </a:pPr>
            <a:endParaRPr lang="en-US" smtClean="0">
              <a:latin typeface="Arial" pitchFamily="34" charset="0"/>
            </a:endParaRPr>
          </a:p>
          <a:p>
            <a:pPr eaLnBrk="1" hangingPunct="1">
              <a:lnSpc>
                <a:spcPct val="80000"/>
              </a:lnSpc>
            </a:pPr>
            <a:r>
              <a:rPr lang="en-US" smtClean="0">
                <a:latin typeface="Arial" pitchFamily="34" charset="0"/>
              </a:rPr>
              <a:t>Although CD4 cell count is the most important predictor of OI risk, increasing viral load is also a risk, especially when CD4 count is relatively high (300 cells/uL range).</a:t>
            </a:r>
          </a:p>
          <a:p>
            <a:endParaRPr lang="en-US"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5C79A21F-DBC7-410E-91B5-3A13A9DA98B0}" type="slidenum">
              <a:rPr lang="en-US" sz="1200">
                <a:latin typeface="Arial" pitchFamily="34" charset="0"/>
              </a:rPr>
              <a:pPr/>
              <a:t>8</a:t>
            </a:fld>
            <a:endParaRPr lang="en-US" sz="120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AA655B15-17C9-4B75-98D0-48398212B426}" type="slidenum">
              <a:rPr lang="en-US" sz="1200">
                <a:latin typeface="Arial" pitchFamily="34" charset="0"/>
              </a:rPr>
              <a:pPr/>
              <a:t>11</a:t>
            </a:fld>
            <a:endParaRPr lang="en-US" sz="120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p:cNvSpPr>
          <p:nvPr>
            <p:ph type="sldImg"/>
          </p:nvPr>
        </p:nvSpPr>
        <p:spPr>
          <a:ln/>
        </p:spPr>
      </p:sp>
      <p:sp>
        <p:nvSpPr>
          <p:cNvPr id="1187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PCP is a common opportunistic disease that occurs almost exclusively in persons who have profound immunodeficiency.(1) In </a:t>
            </a:r>
            <a:r>
              <a:rPr lang="en-US" dirty="0" err="1" smtClean="0">
                <a:latin typeface="Arial" pitchFamily="34" charset="0"/>
              </a:rPr>
              <a:t>immunocompetent</a:t>
            </a:r>
            <a:r>
              <a:rPr lang="en-US" dirty="0" smtClean="0">
                <a:latin typeface="Arial" pitchFamily="34" charset="0"/>
              </a:rPr>
              <a:t> hosts, infection probably occurs but the individual is asymptomatic, presumably because of the organism's low virulence. Serologic studies have shown that 65-100% of children have antibodies to </a:t>
            </a:r>
            <a:r>
              <a:rPr lang="en-US" i="1" dirty="0" smtClean="0">
                <a:latin typeface="Arial" pitchFamily="34" charset="0"/>
              </a:rPr>
              <a:t>P </a:t>
            </a:r>
            <a:r>
              <a:rPr lang="en-US" i="1" dirty="0" err="1" smtClean="0">
                <a:latin typeface="Arial" pitchFamily="34" charset="0"/>
              </a:rPr>
              <a:t>jiroveci</a:t>
            </a:r>
            <a:r>
              <a:rPr lang="en-US" dirty="0" smtClean="0">
                <a:latin typeface="Arial" pitchFamily="34" charset="0"/>
              </a:rPr>
              <a:t> by the time they are 2-4 years of age</a:t>
            </a:r>
          </a:p>
          <a:p>
            <a:endParaRPr lang="en-US" dirty="0" smtClean="0">
              <a:latin typeface="Arial" pitchFamily="34" charset="0"/>
            </a:endParaRPr>
          </a:p>
          <a:p>
            <a:r>
              <a:rPr lang="en-US" dirty="0" smtClean="0">
                <a:latin typeface="Arial" pitchFamily="34" charset="0"/>
              </a:rPr>
              <a:t>Although the causative agent of </a:t>
            </a:r>
            <a:r>
              <a:rPr lang="en-US" dirty="0" err="1" smtClean="0">
                <a:latin typeface="Arial" pitchFamily="34" charset="0"/>
              </a:rPr>
              <a:t>pneumocystosis</a:t>
            </a:r>
            <a:r>
              <a:rPr lang="en-US" dirty="0" smtClean="0">
                <a:latin typeface="Arial" pitchFamily="34" charset="0"/>
              </a:rPr>
              <a:t> was long considered a protozoan, studies of ribosomal RNA from the organism have shown greater homology with fungi.(34-36) In 2001, </a:t>
            </a:r>
            <a:r>
              <a:rPr lang="en-US" i="1" dirty="0" smtClean="0">
                <a:latin typeface="Arial" pitchFamily="34" charset="0"/>
              </a:rPr>
              <a:t>P </a:t>
            </a:r>
            <a:r>
              <a:rPr lang="en-US" i="1" dirty="0" err="1" smtClean="0">
                <a:latin typeface="Arial" pitchFamily="34" charset="0"/>
              </a:rPr>
              <a:t>carinii</a:t>
            </a:r>
            <a:r>
              <a:rPr lang="en-US" dirty="0" smtClean="0">
                <a:latin typeface="Arial" pitchFamily="34" charset="0"/>
              </a:rPr>
              <a:t> was officially reclassified as a fungus and was renamed </a:t>
            </a:r>
            <a:r>
              <a:rPr lang="en-US" i="1" dirty="0" smtClean="0">
                <a:latin typeface="Arial" pitchFamily="34" charset="0"/>
              </a:rPr>
              <a:t>P </a:t>
            </a:r>
            <a:r>
              <a:rPr lang="en-US" i="1" dirty="0" err="1" smtClean="0">
                <a:latin typeface="Arial" pitchFamily="34" charset="0"/>
              </a:rPr>
              <a:t>jiroveci</a:t>
            </a:r>
            <a:r>
              <a:rPr lang="en-US" dirty="0" smtClean="0">
                <a:latin typeface="Arial" pitchFamily="34" charset="0"/>
              </a:rPr>
              <a:t>.(17,37) Despite the name change, the disease is still referred to as PCP (</a:t>
            </a:r>
            <a:r>
              <a:rPr lang="en-US" i="1" dirty="0" smtClean="0">
                <a:latin typeface="Arial" pitchFamily="34" charset="0"/>
              </a:rPr>
              <a:t>Pneumocystis</a:t>
            </a:r>
            <a:r>
              <a:rPr lang="en-US" dirty="0" smtClean="0">
                <a:latin typeface="Arial" pitchFamily="34" charset="0"/>
              </a:rPr>
              <a:t> pneumonia). Such a reclassification has no immediate clinical importance, but it may suggest new therapeutic approaches.</a:t>
            </a:r>
          </a:p>
          <a:p>
            <a:r>
              <a:rPr lang="en-US" i="1" dirty="0" smtClean="0">
                <a:latin typeface="Arial" pitchFamily="34" charset="0"/>
              </a:rPr>
              <a:t>P </a:t>
            </a:r>
            <a:r>
              <a:rPr lang="en-US" i="1" dirty="0" err="1" smtClean="0">
                <a:latin typeface="Arial" pitchFamily="34" charset="0"/>
              </a:rPr>
              <a:t>jiroveci</a:t>
            </a:r>
            <a:r>
              <a:rPr lang="en-US" dirty="0" smtClean="0">
                <a:latin typeface="Arial" pitchFamily="34" charset="0"/>
              </a:rPr>
              <a:t> has both </a:t>
            </a:r>
            <a:r>
              <a:rPr lang="en-US" dirty="0" err="1" smtClean="0">
                <a:latin typeface="Arial" pitchFamily="34" charset="0"/>
              </a:rPr>
              <a:t>intracystic</a:t>
            </a:r>
            <a:r>
              <a:rPr lang="en-US" dirty="0" smtClean="0">
                <a:latin typeface="Arial" pitchFamily="34" charset="0"/>
              </a:rPr>
              <a:t> and </a:t>
            </a:r>
            <a:r>
              <a:rPr lang="en-US" dirty="0" err="1" smtClean="0">
                <a:latin typeface="Arial" pitchFamily="34" charset="0"/>
              </a:rPr>
              <a:t>extracystic</a:t>
            </a:r>
            <a:r>
              <a:rPr lang="en-US" dirty="0" smtClean="0">
                <a:latin typeface="Arial" pitchFamily="34" charset="0"/>
              </a:rPr>
              <a:t> forms.(38) The cysts are oval or round, approximately 5-8 µm in diameter, and contain 4 to 8 </a:t>
            </a:r>
            <a:r>
              <a:rPr lang="en-US" dirty="0" err="1" smtClean="0">
                <a:latin typeface="Arial" pitchFamily="34" charset="0"/>
              </a:rPr>
              <a:t>intracystic</a:t>
            </a:r>
            <a:r>
              <a:rPr lang="en-US" dirty="0" smtClean="0">
                <a:latin typeface="Arial" pitchFamily="34" charset="0"/>
              </a:rPr>
              <a:t> organisms (</a:t>
            </a:r>
            <a:r>
              <a:rPr lang="en-US" dirty="0" err="1" smtClean="0">
                <a:latin typeface="Arial" pitchFamily="34" charset="0"/>
              </a:rPr>
              <a:t>sporozoites</a:t>
            </a:r>
            <a:r>
              <a:rPr lang="en-US" dirty="0" smtClean="0">
                <a:latin typeface="Arial" pitchFamily="34" charset="0"/>
              </a:rPr>
              <a:t>). The </a:t>
            </a:r>
            <a:r>
              <a:rPr lang="en-US" dirty="0" err="1" smtClean="0">
                <a:latin typeface="Arial" pitchFamily="34" charset="0"/>
              </a:rPr>
              <a:t>sporozoites</a:t>
            </a:r>
            <a:r>
              <a:rPr lang="en-US" dirty="0" smtClean="0">
                <a:latin typeface="Arial" pitchFamily="34" charset="0"/>
              </a:rPr>
              <a:t> are nucleated and measure approximately 1-2 µm in diameter. The </a:t>
            </a:r>
            <a:r>
              <a:rPr lang="en-US" dirty="0" err="1" smtClean="0">
                <a:latin typeface="Arial" pitchFamily="34" charset="0"/>
              </a:rPr>
              <a:t>extracystic</a:t>
            </a:r>
            <a:r>
              <a:rPr lang="en-US" dirty="0" smtClean="0">
                <a:latin typeface="Arial" pitchFamily="34" charset="0"/>
              </a:rPr>
              <a:t> form (</a:t>
            </a:r>
            <a:r>
              <a:rPr lang="en-US" dirty="0" err="1" smtClean="0">
                <a:latin typeface="Arial" pitchFamily="34" charset="0"/>
              </a:rPr>
              <a:t>trophozoite</a:t>
            </a:r>
            <a:r>
              <a:rPr lang="en-US" dirty="0" smtClean="0">
                <a:latin typeface="Arial" pitchFamily="34" charset="0"/>
              </a:rPr>
              <a:t>) measures 2-5 µm in diameter. It is pleomorphic and often has an eccentric nucleus.</a:t>
            </a:r>
          </a:p>
          <a:p>
            <a:endParaRPr lang="en-US" dirty="0"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A375DCCA-DBD1-4AF1-BEDF-ED4816600A25}" type="slidenum">
              <a:rPr lang="en-US" sz="1200">
                <a:latin typeface="Arial" pitchFamily="34" charset="0"/>
              </a:rPr>
              <a:pPr/>
              <a:t>15</a:t>
            </a:fld>
            <a:endParaRPr lang="en-US" sz="120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p:cNvSpPr>
          <p:nvPr>
            <p:ph type="sldImg"/>
          </p:nvPr>
        </p:nvSpPr>
        <p:spPr>
          <a:ln/>
        </p:spPr>
      </p:sp>
      <p:sp>
        <p:nvSpPr>
          <p:cNvPr id="1218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Because of the diverse presentations of PCP and the lack of pathognomonic physical findings for this disease, patients often do not appear with a "classic" presentation. Typically, however, patients present with fever, dry cough, and shortness of breath or dyspnea on exertion, often of gradual onset and progression over several weeks. Chest findings may include diffuse dry </a:t>
            </a:r>
            <a:r>
              <a:rPr lang="en-US" dirty="0" err="1" smtClean="0">
                <a:latin typeface="Arial" pitchFamily="34" charset="0"/>
              </a:rPr>
              <a:t>rales</a:t>
            </a:r>
            <a:r>
              <a:rPr lang="en-US" dirty="0" smtClean="0">
                <a:latin typeface="Arial" pitchFamily="34" charset="0"/>
              </a:rPr>
              <a:t>, but often are minimal even in advanced pneumonitis. Bullous disease or pneumothorax may lead to decreased or absent breath sounds over the affected lung fields. Cough is either nonproductive or produces thin, clear mucus (although concurrent sinusitis may occasionally lead to purulent sputum in the setting of PCP). Rarely, hemoptysis occurs as a presenting symptom of PCP.(44)</a:t>
            </a:r>
          </a:p>
          <a:p>
            <a:r>
              <a:rPr lang="en-US" dirty="0" smtClean="0">
                <a:latin typeface="Arial" pitchFamily="34" charset="0"/>
              </a:rPr>
              <a:t>In HIV-infected patients, the clinical presentation is often insidious, with slow but steady progression of fatigue, fever, chills, sweats, and </a:t>
            </a:r>
            <a:r>
              <a:rPr lang="en-US" dirty="0" err="1" smtClean="0">
                <a:latin typeface="Arial" pitchFamily="34" charset="0"/>
              </a:rPr>
              <a:t>exertional</a:t>
            </a:r>
            <a:r>
              <a:rPr lang="en-US" dirty="0" smtClean="0">
                <a:latin typeface="Arial" pitchFamily="34" charset="0"/>
              </a:rPr>
              <a:t> dyspnea.(45-48) In severe cases, tachypnea may be pronounced, and patients may be so </a:t>
            </a:r>
            <a:r>
              <a:rPr lang="en-US" dirty="0" err="1" smtClean="0">
                <a:latin typeface="Arial" pitchFamily="34" charset="0"/>
              </a:rPr>
              <a:t>dyspneic</a:t>
            </a:r>
            <a:r>
              <a:rPr lang="en-US" dirty="0" smtClean="0">
                <a:latin typeface="Arial" pitchFamily="34" charset="0"/>
              </a:rPr>
              <a:t> that they are unable to speak without stopping to rest. </a:t>
            </a:r>
            <a:r>
              <a:rPr lang="en-US" dirty="0" err="1" smtClean="0">
                <a:latin typeface="Arial" pitchFamily="34" charset="0"/>
              </a:rPr>
              <a:t>Circumoral</a:t>
            </a:r>
            <a:r>
              <a:rPr lang="en-US" dirty="0" smtClean="0">
                <a:latin typeface="Arial" pitchFamily="34" charset="0"/>
              </a:rPr>
              <a:t>, </a:t>
            </a:r>
            <a:r>
              <a:rPr lang="en-US" dirty="0" err="1" smtClean="0">
                <a:latin typeface="Arial" pitchFamily="34" charset="0"/>
              </a:rPr>
              <a:t>acral</a:t>
            </a:r>
            <a:r>
              <a:rPr lang="en-US" dirty="0" smtClean="0">
                <a:latin typeface="Arial" pitchFamily="34" charset="0"/>
              </a:rPr>
              <a:t>, and mucous membrane cyanosis may be evident. </a:t>
            </a:r>
          </a:p>
          <a:p>
            <a:endParaRPr lang="en-US" dirty="0"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BF4BA6E5-85D2-48CD-8951-4A1DEB399C68}" type="slidenum">
              <a:rPr lang="en-US" sz="1200">
                <a:latin typeface="Arial" pitchFamily="34" charset="0"/>
              </a:rPr>
              <a:pPr/>
              <a:t>17</a:t>
            </a:fld>
            <a:endParaRPr lang="en-US"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Slide Image Placeholder 1"/>
          <p:cNvSpPr>
            <a:spLocks noGrp="1" noRot="1" noChangeAspect="1"/>
          </p:cNvSpPr>
          <p:nvPr>
            <p:ph type="sldImg"/>
          </p:nvPr>
        </p:nvSpPr>
        <p:spPr>
          <a:ln/>
        </p:spPr>
      </p:sp>
      <p:sp>
        <p:nvSpPr>
          <p:cNvPr id="1239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pitchFamily="34" charset="0"/>
              </a:rPr>
              <a:t>A diffuse interstitial infiltrate is typical on chest x-ray, but this finding is neither sensitive nor specific for PCP. A case series of 279 patients with respiratory symptoms and risk factors for HIV infection identified PCP in only 31 (11%). Four independent predictors of PCP were identified: presence of diffuse or </a:t>
            </a:r>
            <a:r>
              <a:rPr lang="en-US" dirty="0" err="1" smtClean="0">
                <a:latin typeface="Arial" pitchFamily="34" charset="0"/>
              </a:rPr>
              <a:t>perihilar</a:t>
            </a:r>
            <a:r>
              <a:rPr lang="en-US" dirty="0" smtClean="0">
                <a:latin typeface="Arial" pitchFamily="34" charset="0"/>
              </a:rPr>
              <a:t> infiltrates, presence of thrush or hairy leukoplakia, a lactate dehydrogenase (LDH) level higher than 220 IU, and an erythrocyte sedimentation rate (ESR) &gt;=50 mm/hour.(49) Patients with diffuse </a:t>
            </a:r>
            <a:r>
              <a:rPr lang="en-US" dirty="0" err="1" smtClean="0">
                <a:latin typeface="Arial" pitchFamily="34" charset="0"/>
              </a:rPr>
              <a:t>perihilar</a:t>
            </a:r>
            <a:r>
              <a:rPr lang="en-US" dirty="0" smtClean="0">
                <a:latin typeface="Arial" pitchFamily="34" charset="0"/>
              </a:rPr>
              <a:t> infiltrates had an 84% probability of having PCP, but those with other chest radiographic findings and 2 of the 3 other markers still had an appreciable probability (47%) of having PCP.</a:t>
            </a:r>
          </a:p>
          <a:p>
            <a:endParaRPr lang="en-US" dirty="0" smtClean="0">
              <a:latin typeface="Arial" pitchFamily="34" charset="0"/>
            </a:endParaRPr>
          </a:p>
          <a:p>
            <a:r>
              <a:rPr lang="en-US" dirty="0" smtClean="0">
                <a:latin typeface="Arial" pitchFamily="34" charset="0"/>
              </a:rPr>
              <a:t>although serum LDH concentration is a nonspecific indicator of lung parenchymal damage and thus is of limited diagnostic use, it may serve as a prognostic indicator in PCP.</a:t>
            </a: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D07D8BB2-DD74-412C-AA56-83C2B9EFF291}" type="slidenum">
              <a:rPr lang="en-US" sz="1200">
                <a:latin typeface="Arial" pitchFamily="34" charset="0"/>
              </a:rPr>
              <a:pPr/>
              <a:t>18</a:t>
            </a:fld>
            <a:endParaRPr lang="en-US"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8435" name="Rectangle 3"/>
          <p:cNvSpPr>
            <a:spLocks noGrp="1" noChangeArrowheads="1"/>
          </p:cNvSpPr>
          <p:nvPr>
            <p:ph type="body" idx="1"/>
          </p:nvPr>
        </p:nvSpPr>
        <p:spPr bwMode="auto">
          <a:xfrm>
            <a:off x="685800" y="4343400"/>
            <a:ext cx="5486400" cy="4114800"/>
          </a:xfrm>
          <a:prstGeom prst="rect">
            <a:avLst/>
          </a:prstGeom>
          <a:solidFill>
            <a:srgbClr val="FFFFFF"/>
          </a:solidFill>
          <a:ln>
            <a:solidFill>
              <a:srgbClr val="000000"/>
            </a:solidFill>
            <a:miter lim="800000"/>
            <a:headEnd/>
            <a:tailEnd/>
          </a:ln>
        </p:spPr>
        <p:txBody>
          <a:bodyPr/>
          <a:lstStyle/>
          <a:p>
            <a:endParaRPr lang="en-GB"/>
          </a:p>
          <a:p>
            <a:r>
              <a:rPr lang="en-GB"/>
              <a:t>
Caption/Legend: </a:t>
            </a:r>
          </a:p>
          <a:p>
            <a:r>
              <a:rPr lang="en-GB"/>
              <a:t>
PCP, case 11A severe case of PCP, progressing to the adult respiratory distress syndrome (ARDS). </a:t>
            </a:r>
          </a:p>
          <a:p>
            <a:r>
              <a:rPr lang="en-GB"/>
              <a:t>
</a:t>
            </a:r>
          </a:p>
          <a:p>
            <a:r>
              <a:rPr lang="en-GB"/>
              <a:t>
</a:t>
            </a:r>
          </a:p>
          <a:p>
            <a:r>
              <a:rPr lang="en-GB"/>
              <a:t>
</a:t>
            </a:r>
          </a:p>
          <a:p>
            <a:r>
              <a:rPr lang="en-GB"/>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a:ln/>
        </p:spPr>
      </p:sp>
      <p:sp>
        <p:nvSpPr>
          <p:cNvPr id="1269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 typeface="Wingdings" pitchFamily="2" charset="2"/>
              <a:buChar char="Ø"/>
            </a:pPr>
            <a:r>
              <a:rPr lang="fr-CA" sz="2000" smtClean="0">
                <a:latin typeface="Calibri" pitchFamily="34" charset="0"/>
              </a:rPr>
              <a:t>Typical chest X-ray:</a:t>
            </a:r>
          </a:p>
          <a:p>
            <a:pPr lvl="1" eaLnBrk="1" hangingPunct="1">
              <a:buFont typeface="Wingdings" pitchFamily="2" charset="2"/>
              <a:buChar char="Ø"/>
            </a:pPr>
            <a:r>
              <a:rPr lang="fr-CA" sz="1600" smtClean="0">
                <a:latin typeface="Calibri" pitchFamily="34" charset="0"/>
              </a:rPr>
              <a:t>Bilateral interstitial perihilar infiltrates (butterfly)</a:t>
            </a:r>
          </a:p>
          <a:p>
            <a:pPr lvl="1" eaLnBrk="1" hangingPunct="1">
              <a:buFont typeface="Wingdings" pitchFamily="2" charset="2"/>
              <a:buChar char="Ø"/>
            </a:pPr>
            <a:r>
              <a:rPr lang="fr-CA" sz="1600" smtClean="0">
                <a:latin typeface="Calibri" pitchFamily="34" charset="0"/>
              </a:rPr>
              <a:t>Sometimes chest X-ray is normal</a:t>
            </a:r>
            <a:endParaRPr lang="en-US" sz="1600" smtClean="0">
              <a:latin typeface="Calibri" pitchFamily="34" charset="0"/>
            </a:endParaRPr>
          </a:p>
          <a:p>
            <a:pPr eaLnBrk="1" hangingPunct="1">
              <a:buFont typeface="Wingdings" pitchFamily="2" charset="2"/>
              <a:buChar char="Ø"/>
            </a:pPr>
            <a:endParaRPr lang="fr-CA" sz="1100" smtClean="0">
              <a:latin typeface="Calibri" pitchFamily="34" charset="0"/>
            </a:endParaRPr>
          </a:p>
          <a:p>
            <a:r>
              <a:rPr lang="en-US" smtClean="0">
                <a:latin typeface="Arial" pitchFamily="34" charset="0"/>
              </a:rPr>
              <a:t>Chest CT, thin-section</a:t>
            </a:r>
          </a:p>
          <a:p>
            <a:pPr lvl="1"/>
            <a:r>
              <a:rPr lang="en-US" smtClean="0">
                <a:latin typeface="Arial" pitchFamily="34" charset="0"/>
              </a:rPr>
              <a:t>Patchy ground-glass attenuation</a:t>
            </a:r>
          </a:p>
          <a:p>
            <a:pPr lvl="1"/>
            <a:r>
              <a:rPr lang="en-US" smtClean="0">
                <a:latin typeface="Arial" pitchFamily="34" charset="0"/>
              </a:rPr>
              <a:t>May be normal </a:t>
            </a:r>
          </a:p>
          <a:p>
            <a:pPr eaLnBrk="1" hangingPunct="1">
              <a:buFont typeface="Wingdings" pitchFamily="2" charset="2"/>
              <a:buChar char="Ø"/>
            </a:pPr>
            <a:endParaRPr lang="fr-CA" sz="1100" smtClean="0">
              <a:latin typeface="Calibri" pitchFamily="34" charset="0"/>
            </a:endParaRPr>
          </a:p>
          <a:p>
            <a:pPr eaLnBrk="1" hangingPunct="1">
              <a:buFont typeface="Wingdings" pitchFamily="2" charset="2"/>
              <a:buChar char="Ø"/>
            </a:pPr>
            <a:r>
              <a:rPr lang="fr-CA" sz="2000" smtClean="0">
                <a:latin typeface="Calibri" pitchFamily="34" charset="0"/>
              </a:rPr>
              <a:t>Mortality is very high if not treated</a:t>
            </a:r>
            <a:endParaRPr lang="en-US" sz="2000" smtClean="0">
              <a:latin typeface="Calibri" pitchFamily="34" charset="0"/>
            </a:endParaRPr>
          </a:p>
          <a:p>
            <a:endParaRPr lang="en-US"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C66FB677-96EA-4574-AFB3-4ED0483C8836}" type="slidenum">
              <a:rPr lang="en-US" sz="1200">
                <a:latin typeface="Arial" pitchFamily="34" charset="0"/>
              </a:rPr>
              <a:pPr/>
              <a:t>21</a:t>
            </a:fld>
            <a:endParaRPr lang="en-US" sz="120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Slide Image Placeholder 1"/>
          <p:cNvSpPr>
            <a:spLocks noGrp="1" noRot="1" noChangeAspect="1"/>
          </p:cNvSpPr>
          <p:nvPr>
            <p:ph type="sldImg"/>
          </p:nvPr>
        </p:nvSpPr>
        <p:spPr>
          <a:ln/>
        </p:spPr>
      </p:sp>
      <p:sp>
        <p:nvSpPr>
          <p:cNvPr id="1290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363328B9-0F71-47B2-9F4F-4A1DA84DE1C3}" type="slidenum">
              <a:rPr lang="en-US" sz="1200">
                <a:latin typeface="Arial" pitchFamily="34" charset="0"/>
              </a:rPr>
              <a:pPr/>
              <a:t>22</a:t>
            </a:fld>
            <a:endParaRPr lang="en-US" sz="120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smtClean="0">
                <a:latin typeface="Calibri" pitchFamily="34" charset="0"/>
              </a:rPr>
              <a:t>Mortality is very high if not treated</a:t>
            </a:r>
          </a:p>
          <a:p>
            <a:endParaRPr lang="en-US" smtClean="0">
              <a:latin typeface="Arial" pitchFamily="34" charset="0"/>
            </a:endParaRPr>
          </a:p>
        </p:txBody>
      </p:sp>
      <p:sp>
        <p:nvSpPr>
          <p:cNvPr id="4" name="Slide Number Placeholder 3"/>
          <p:cNvSpPr>
            <a:spLocks noGrp="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50E44DBE-C2F8-49BC-86B5-534D3C91A5F8}" type="slidenum">
              <a:rPr lang="en-US" sz="1200">
                <a:latin typeface="Arial" pitchFamily="34" charset="0"/>
              </a:rPr>
              <a:pPr/>
              <a:t>23</a:t>
            </a:fld>
            <a:endParaRPr lang="en-US" sz="120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48A341E4-F954-48D2-9BEC-0E407A0F7F6C}" type="slidenum">
              <a:rPr lang="en-US" sz="1200">
                <a:latin typeface="Arial" pitchFamily="34" charset="0"/>
              </a:rPr>
              <a:pPr/>
              <a:t>24</a:t>
            </a:fld>
            <a:endParaRPr lang="en-US" sz="1200">
              <a:latin typeface="Arial" pitchFamily="34" charset="0"/>
            </a:endParaRPr>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FE3A082-6AF8-4FB0-84C6-02B494DA3AEF}" type="datetime1">
              <a:rPr lang="en-US" smtClean="0">
                <a:solidFill>
                  <a:srgbClr val="FFFFFF"/>
                </a:solidFill>
              </a:rPr>
              <a:pPr/>
              <a:t>2/28/2013</a:t>
            </a:fld>
            <a:endParaRPr lang="en-US">
              <a:solidFill>
                <a:srgbClr val="FFFFFF"/>
              </a:solidFill>
            </a:endParaRPr>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solidFill>
                <a:srgbClr val="FFFFFF"/>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8DDE907-EDDF-4312-9037-64C4E780F843}"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0F0C691-E21E-4BCE-9B1D-2173993D1EB5}" type="datetime1">
              <a:rPr lang="en-US" smtClean="0">
                <a:solidFill>
                  <a:srgbClr val="FFFFFF"/>
                </a:solidFill>
              </a:rPr>
              <a:pPr/>
              <a:t>2/28/2013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51DDAB3F-6D21-45D0-9C2E-6F6F7C387319}" type="slidenum">
              <a:rPr lang="en-US" smtClean="0">
                <a:solidFill>
                  <a:srgbClr val="FFFFFF"/>
                </a:solidFill>
              </a:rPr>
              <a:pPr/>
              <a:t>‹#›</a:t>
            </a:fld>
            <a:endParaRPr lang="en-US">
              <a:solidFill>
                <a:srgbClr val="FFFFFF"/>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3BA5F86-E513-4A61-AF3C-5B31D07EB213}" type="datetime1">
              <a:rPr lang="en-US" smtClean="0">
                <a:solidFill>
                  <a:srgbClr val="FFFFFF"/>
                </a:solidFill>
              </a:rPr>
              <a:pPr/>
              <a:t>2/28/2013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874C16B8-1F0F-4B3D-BD96-B3DD95692A7F}" type="slidenum">
              <a:rPr lang="en-US" smtClean="0">
                <a:solidFill>
                  <a:srgbClr val="FFFFFF"/>
                </a:solidFill>
              </a:rPr>
              <a:pPr/>
              <a:t>‹#›</a:t>
            </a:fld>
            <a:endParaRPr lang="en-US">
              <a:solidFill>
                <a:srgbClr val="FFFFFF"/>
              </a:solidFill>
            </a:endParaRPr>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74323E1-B074-497D-8C00-F215D84B27FC}" type="datetime1">
              <a:rPr lang="en-US" smtClean="0">
                <a:solidFill>
                  <a:srgbClr val="FFFFFF"/>
                </a:solidFill>
              </a:rPr>
              <a:pPr/>
              <a:t>2/28/2013</a:t>
            </a:fld>
            <a:endParaRPr lang="en-US">
              <a:solidFill>
                <a:srgbClr val="FFFFFF"/>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extLst/>
          </a:lstStyle>
          <a:p>
            <a:fld id="{ACD87650-51C8-46E5-9A1B-831B8B871F55}" type="slidenum">
              <a:rPr lang="en-US" smtClean="0">
                <a:solidFill>
                  <a:srgbClr val="FFFFFF"/>
                </a:solidFill>
              </a:rPr>
              <a:pPr/>
              <a:t>‹#›</a:t>
            </a:fld>
            <a:endParaRPr lang="en-US">
              <a:solidFill>
                <a:srgbClr val="FFFFFF"/>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FC85B23-FA4B-4209-8384-E0DB30E793BC}" type="datetime1">
              <a:rPr lang="en-US" smtClean="0">
                <a:solidFill>
                  <a:srgbClr val="FFFFFF"/>
                </a:solidFill>
              </a:rPr>
              <a:pPr/>
              <a:t>2/28/2013</a:t>
            </a:fld>
            <a:endParaRPr lang="en-US">
              <a:solidFill>
                <a:srgbClr val="FFFFFF"/>
              </a:solidFill>
            </a:endParaRPr>
          </a:p>
        </p:txBody>
      </p:sp>
      <p:sp>
        <p:nvSpPr>
          <p:cNvPr id="8" name="Footer Placeholder 7"/>
          <p:cNvSpPr>
            <a:spLocks noGrp="1"/>
          </p:cNvSpPr>
          <p:nvPr>
            <p:ph type="ftr" sz="quarter" idx="11"/>
          </p:nvPr>
        </p:nvSpPr>
        <p:spPr/>
        <p:txBody>
          <a:bodyPr/>
          <a:lstStyle>
            <a:extLst/>
          </a:lstStyle>
          <a:p>
            <a:pPr>
              <a:defRPr/>
            </a:pPr>
            <a:endParaRPr lang="en-US">
              <a:solidFill>
                <a:srgbClr val="FFFFFF"/>
              </a:solidFill>
            </a:endParaRPr>
          </a:p>
        </p:txBody>
      </p:sp>
      <p:sp>
        <p:nvSpPr>
          <p:cNvPr id="9" name="Slide Number Placeholder 8"/>
          <p:cNvSpPr>
            <a:spLocks noGrp="1"/>
          </p:cNvSpPr>
          <p:nvPr>
            <p:ph type="sldNum" sz="quarter" idx="12"/>
          </p:nvPr>
        </p:nvSpPr>
        <p:spPr/>
        <p:txBody>
          <a:bodyPr/>
          <a:lstStyle>
            <a:extLst/>
          </a:lstStyle>
          <a:p>
            <a:fld id="{18915114-70C3-49F2-91A3-4173FA98A559}" type="slidenum">
              <a:rPr lang="en-US" smtClean="0">
                <a:solidFill>
                  <a:srgbClr val="FFFFFF"/>
                </a:solidFill>
              </a:rPr>
              <a:pPr/>
              <a:t>‹#›</a:t>
            </a:fld>
            <a:endParaRPr lang="en-US">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226971F-7B2A-4EBE-9CCE-CC3F7473A611}" type="datetime1">
              <a:rPr lang="en-US" smtClean="0">
                <a:solidFill>
                  <a:srgbClr val="FFFFFF"/>
                </a:solidFill>
              </a:rPr>
              <a:pPr/>
              <a:t>2/28/2013</a:t>
            </a:fld>
            <a:endParaRPr lang="en-US">
              <a:solidFill>
                <a:srgbClr val="FFFFFF"/>
              </a:solidFill>
            </a:endParaRPr>
          </a:p>
        </p:txBody>
      </p:sp>
      <p:sp>
        <p:nvSpPr>
          <p:cNvPr id="4" name="Footer Placeholder 3"/>
          <p:cNvSpPr>
            <a:spLocks noGrp="1"/>
          </p:cNvSpPr>
          <p:nvPr>
            <p:ph type="ftr" sz="quarter" idx="11"/>
          </p:nvPr>
        </p:nvSpPr>
        <p:spPr/>
        <p:txBody>
          <a:bodyPr/>
          <a:lstStyle>
            <a:extLst/>
          </a:lstStyle>
          <a:p>
            <a:pPr>
              <a:defRPr/>
            </a:pPr>
            <a:endParaRPr lang="en-US">
              <a:solidFill>
                <a:srgbClr val="FFFFFF"/>
              </a:solidFill>
            </a:endParaRPr>
          </a:p>
        </p:txBody>
      </p:sp>
      <p:sp>
        <p:nvSpPr>
          <p:cNvPr id="5" name="Slide Number Placeholder 4"/>
          <p:cNvSpPr>
            <a:spLocks noGrp="1"/>
          </p:cNvSpPr>
          <p:nvPr>
            <p:ph type="sldNum" sz="quarter" idx="12"/>
          </p:nvPr>
        </p:nvSpPr>
        <p:spPr/>
        <p:txBody>
          <a:bodyPr/>
          <a:lstStyle>
            <a:extLst/>
          </a:lstStyle>
          <a:p>
            <a:fld id="{49522EFD-3969-4A5C-8D7C-4339C62C2FAF}" type="slidenum">
              <a:rPr lang="en-US" smtClean="0">
                <a:solidFill>
                  <a:srgbClr val="FFFFFF"/>
                </a:solidFill>
              </a:rPr>
              <a:pPr/>
              <a:t>‹#›</a:t>
            </a:fld>
            <a:endParaRPr lang="en-US">
              <a:solidFill>
                <a:srgbClr val="FFFFFF"/>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8D033E5-6ECF-48F2-A233-DB3E46AA936B}" type="datetime1">
              <a:rPr lang="en-US" smtClean="0">
                <a:solidFill>
                  <a:srgbClr val="FFFFFF"/>
                </a:solidFill>
              </a:rPr>
              <a:pPr/>
              <a:t>2/28/2013</a:t>
            </a:fld>
            <a:endParaRPr lang="en-US">
              <a:solidFill>
                <a:srgbClr val="FFFFFF"/>
              </a:solidFill>
            </a:endParaRPr>
          </a:p>
        </p:txBody>
      </p:sp>
      <p:sp>
        <p:nvSpPr>
          <p:cNvPr id="3" name="Footer Placeholder 2"/>
          <p:cNvSpPr>
            <a:spLocks noGrp="1"/>
          </p:cNvSpPr>
          <p:nvPr>
            <p:ph type="ftr" sz="quarter" idx="11"/>
          </p:nvPr>
        </p:nvSpPr>
        <p:spPr/>
        <p:txBody>
          <a:bodyPr/>
          <a:lstStyle>
            <a:extLst/>
          </a:lstStyle>
          <a:p>
            <a:pPr>
              <a:defRPr/>
            </a:pPr>
            <a:endParaRPr lang="en-US">
              <a:solidFill>
                <a:srgbClr val="FFFFFF"/>
              </a:solidFill>
            </a:endParaRPr>
          </a:p>
        </p:txBody>
      </p:sp>
      <p:sp>
        <p:nvSpPr>
          <p:cNvPr id="4" name="Slide Number Placeholder 3"/>
          <p:cNvSpPr>
            <a:spLocks noGrp="1"/>
          </p:cNvSpPr>
          <p:nvPr>
            <p:ph type="sldNum" sz="quarter" idx="12"/>
          </p:nvPr>
        </p:nvSpPr>
        <p:spPr/>
        <p:txBody>
          <a:bodyPr/>
          <a:lstStyle>
            <a:extLst/>
          </a:lstStyle>
          <a:p>
            <a:fld id="{AE5C8295-9E43-48A1-B5B2-C130F7FF0FF5}"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9CB946F-1394-4CCD-BD5F-66FDC1933BC1}" type="datetime1">
              <a:rPr lang="en-US" smtClean="0">
                <a:solidFill>
                  <a:srgbClr val="FFFFFF"/>
                </a:solidFill>
              </a:rPr>
              <a:pPr/>
              <a:t>2/28/2013</a:t>
            </a:fld>
            <a:endParaRPr lang="en-US">
              <a:solidFill>
                <a:srgbClr val="FFFFFF"/>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extLst/>
          </a:lstStyle>
          <a:p>
            <a:fld id="{DF108BC5-5DFB-4F5C-B89C-7E6E6DC65259}" type="slidenum">
              <a:rPr lang="en-US" smtClean="0">
                <a:solidFill>
                  <a:srgbClr val="FFFFFF"/>
                </a:solidFill>
              </a:rPr>
              <a:pPr/>
              <a:t>‹#›</a:t>
            </a:fld>
            <a:endParaRPr lang="en-US">
              <a:solidFill>
                <a:srgbClr val="FFFFFF"/>
              </a:solidFill>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FD07E17-99AC-4E3A-8F3E-28F2D004F6A2}" type="datetime1">
              <a:rPr lang="en-US" smtClean="0">
                <a:solidFill>
                  <a:srgbClr val="FFFFFF"/>
                </a:solidFill>
              </a:rPr>
              <a:pPr/>
              <a:t>2/28/2013</a:t>
            </a:fld>
            <a:endParaRPr lang="en-US">
              <a:solidFill>
                <a:srgbClr val="FFFFFF"/>
              </a:solidFill>
            </a:endParaRPr>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en-US">
              <a:solidFill>
                <a:srgbClr val="FFFFFF"/>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7C23431-370C-42C8-A520-B245EB78B509}" type="slidenum">
              <a:rPr lang="en-US" smtClean="0">
                <a:solidFill>
                  <a:srgbClr val="FFFFFF"/>
                </a:solidFill>
              </a:rPr>
              <a:pPr/>
              <a:t>‹#›</a:t>
            </a:fld>
            <a:endParaRPr lang="en-US">
              <a:solidFill>
                <a:srgbClr val="FFFFFF"/>
              </a:solidFill>
            </a:endParaRPr>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079A496-4F8E-417B-9057-8667C733FE3D}" type="datetime1">
              <a:rPr lang="en-US" smtClean="0">
                <a:solidFill>
                  <a:srgbClr val="FFFFFF"/>
                </a:solidFill>
              </a:rPr>
              <a:pPr/>
              <a:t>2/28/2013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E400B82F-D5FE-487F-80F4-7E9F3F70E627}"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5C296E6-0C73-4132-A20C-DD598EA8DA9E}" type="datetime1">
              <a:rPr lang="en-US" smtClean="0">
                <a:solidFill>
                  <a:srgbClr val="FFFFFF"/>
                </a:solidFill>
              </a:rPr>
              <a:pPr/>
              <a:t>2/28/2013</a:t>
            </a:fld>
            <a:endParaRPr lang="en-US">
              <a:solidFill>
                <a:srgbClr val="FFFFFF"/>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FFFFFF"/>
              </a:solidFill>
            </a:endParaRPr>
          </a:p>
        </p:txBody>
      </p:sp>
      <p:sp>
        <p:nvSpPr>
          <p:cNvPr id="6" name="Slide Number Placeholder 5"/>
          <p:cNvSpPr>
            <a:spLocks noGrp="1"/>
          </p:cNvSpPr>
          <p:nvPr>
            <p:ph type="sldNum" sz="quarter" idx="12"/>
          </p:nvPr>
        </p:nvSpPr>
        <p:spPr/>
        <p:txBody>
          <a:bodyPr/>
          <a:lstStyle>
            <a:extLst/>
          </a:lstStyle>
          <a:p>
            <a:fld id="{92BF8C6C-8C85-4536-B168-0982429C6B67}" type="slidenum">
              <a:rPr lang="en-US" smtClean="0">
                <a:solidFill>
                  <a:srgbClr val="FFFFFF"/>
                </a:solidFill>
              </a:rPr>
              <a:pPr/>
              <a:t>‹#›</a:t>
            </a:fld>
            <a:endParaRPr lang="en-US">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305800" cy="64135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57213" y="1524000"/>
            <a:ext cx="3911600" cy="4684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21213" y="1524000"/>
            <a:ext cx="3913187" cy="4684713"/>
          </a:xfrm>
        </p:spPr>
        <p:txBody>
          <a:bodyPr/>
          <a:lstStyle/>
          <a:p>
            <a:pPr lvl="0"/>
            <a:endParaRPr lang="en-US" noProof="0"/>
          </a:p>
        </p:txBody>
      </p:sp>
      <p:sp>
        <p:nvSpPr>
          <p:cNvPr id="5" name="Date Placeholder 4"/>
          <p:cNvSpPr>
            <a:spLocks noGrp="1"/>
          </p:cNvSpPr>
          <p:nvPr>
            <p:ph type="dt" sz="half" idx="10"/>
          </p:nvPr>
        </p:nvSpPr>
        <p:spPr>
          <a:xfrm>
            <a:off x="4800600" y="6400800"/>
            <a:ext cx="2057400" cy="457200"/>
          </a:xfrm>
        </p:spPr>
        <p:txBody>
          <a:bodyPr/>
          <a:lstStyle>
            <a:lvl1pPr>
              <a:defRPr>
                <a:latin typeface="Arial" charset="0"/>
                <a:ea typeface="ＭＳ Ｐゴシック" charset="0"/>
              </a:defRPr>
            </a:lvl1pPr>
          </a:lstStyle>
          <a:p>
            <a:pPr>
              <a:defRPr/>
            </a:pPr>
            <a:r>
              <a:rPr lang="en-US">
                <a:solidFill>
                  <a:srgbClr val="FFFFFF"/>
                </a:solidFill>
              </a:rPr>
              <a:t>March 2009</a:t>
            </a:r>
          </a:p>
        </p:txBody>
      </p:sp>
      <p:sp>
        <p:nvSpPr>
          <p:cNvPr id="6" name="Footer Placeholder 5"/>
          <p:cNvSpPr>
            <a:spLocks noGrp="1"/>
          </p:cNvSpPr>
          <p:nvPr>
            <p:ph type="ftr" sz="quarter" idx="11"/>
          </p:nvPr>
        </p:nvSpPr>
        <p:spPr>
          <a:xfrm>
            <a:off x="7086600" y="6400800"/>
            <a:ext cx="1371600" cy="457200"/>
          </a:xfrm>
        </p:spPr>
        <p:txBody>
          <a:bodyPr/>
          <a:lstStyle>
            <a:lvl1pPr>
              <a:defRPr/>
            </a:lvl1pPr>
          </a:lstStyle>
          <a:p>
            <a:pPr>
              <a:defRPr/>
            </a:pPr>
            <a:r>
              <a:rPr lang="en-US">
                <a:solidFill>
                  <a:srgbClr val="FFFFFF"/>
                </a:solidFill>
              </a:rPr>
              <a:t>www.aidsetc.org</a:t>
            </a:r>
          </a:p>
        </p:txBody>
      </p:sp>
      <p:sp>
        <p:nvSpPr>
          <p:cNvPr id="7" name="Slide Number Placeholder 6"/>
          <p:cNvSpPr>
            <a:spLocks noGrp="1"/>
          </p:cNvSpPr>
          <p:nvPr>
            <p:ph type="sldNum" sz="quarter" idx="12"/>
          </p:nvPr>
        </p:nvSpPr>
        <p:spPr>
          <a:xfrm>
            <a:off x="152400" y="6381750"/>
            <a:ext cx="2133600" cy="476250"/>
          </a:xfrm>
        </p:spPr>
        <p:txBody>
          <a:bodyPr/>
          <a:lstStyle>
            <a:lvl1pPr>
              <a:defRPr b="1"/>
            </a:lvl1pPr>
          </a:lstStyle>
          <a:p>
            <a:endParaRPr lang="en-US" b="0">
              <a:solidFill>
                <a:srgbClr val="FFFFFF"/>
              </a:solidFill>
            </a:endParaRPr>
          </a:p>
          <a:p>
            <a:fld id="{5DEEC216-7358-4128-92AE-862615610346}"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939416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fontAlgn="base">
              <a:spcBef>
                <a:spcPct val="0"/>
              </a:spcBef>
              <a:spcAft>
                <a:spcPct val="0"/>
              </a:spcAft>
            </a:pPr>
            <a:fld id="{3B204AB9-62E9-4B37-90EC-8C6B076223A5}" type="datetime1">
              <a:rPr lang="en-US" smtClean="0">
                <a:solidFill>
                  <a:srgbClr val="FFFFFF"/>
                </a:solidFill>
                <a:ea typeface="MS PGothic" pitchFamily="34" charset="-128"/>
              </a:rPr>
              <a:pPr fontAlgn="base">
                <a:spcBef>
                  <a:spcPct val="0"/>
                </a:spcBef>
                <a:spcAft>
                  <a:spcPct val="0"/>
                </a:spcAft>
              </a:pPr>
              <a:t>2/28/2013</a:t>
            </a:fld>
            <a:endParaRPr lang="en-US">
              <a:solidFill>
                <a:srgbClr val="FFFFFF"/>
              </a:solidFill>
              <a:ea typeface="MS PGothic" pitchFamily="34" charset="-128"/>
            </a:endParaRPr>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fontAlgn="base">
              <a:spcBef>
                <a:spcPct val="0"/>
              </a:spcBef>
              <a:spcAft>
                <a:spcPct val="0"/>
              </a:spcAft>
              <a:defRPr/>
            </a:pPr>
            <a:endParaRPr lang="en-US">
              <a:solidFill>
                <a:srgbClr val="FFFFFF"/>
              </a:solidFill>
            </a:endParaRPr>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fontAlgn="base">
              <a:spcBef>
                <a:spcPct val="0"/>
              </a:spcBef>
              <a:spcAft>
                <a:spcPct val="0"/>
              </a:spcAft>
            </a:pPr>
            <a:fld id="{7146B777-1CBF-45CC-8631-AC61C944CFCC}" type="slidenum">
              <a:rPr lang="en-US" smtClean="0">
                <a:solidFill>
                  <a:srgbClr val="FFFFFF"/>
                </a:solidFill>
                <a:ea typeface="MS PGothic" pitchFamily="34" charset="-128"/>
              </a:rPr>
              <a:pPr fontAlgn="base">
                <a:spcBef>
                  <a:spcPct val="0"/>
                </a:spcBef>
                <a:spcAft>
                  <a:spcPct val="0"/>
                </a:spcAft>
              </a:pPr>
              <a:t>‹#›</a:t>
            </a:fld>
            <a:endParaRPr lang="en-US">
              <a:solidFill>
                <a:srgbClr val="FFFFFF"/>
              </a:solidFill>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HIV and The Lung</a:t>
            </a:r>
            <a:endParaRPr lang="en-US" dirty="0"/>
          </a:p>
        </p:txBody>
      </p:sp>
      <p:sp>
        <p:nvSpPr>
          <p:cNvPr id="3" name="Subtitle 2"/>
          <p:cNvSpPr>
            <a:spLocks noGrp="1"/>
          </p:cNvSpPr>
          <p:nvPr>
            <p:ph type="subTitle" idx="1"/>
          </p:nvPr>
        </p:nvSpPr>
        <p:spPr/>
        <p:txBody>
          <a:bodyPr/>
          <a:lstStyle/>
          <a:p>
            <a:r>
              <a:rPr lang="en-US" smtClean="0"/>
              <a:t>Dr. Loice Achieng</a:t>
            </a:r>
            <a:endParaRPr lang="en-US" dirty="0"/>
          </a:p>
        </p:txBody>
      </p:sp>
    </p:spTree>
    <p:extLst>
      <p:ext uri="{BB962C8B-B14F-4D97-AF65-F5344CB8AC3E}">
        <p14:creationId xmlns:p14="http://schemas.microsoft.com/office/powerpoint/2010/main" val="3135887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3"/>
          <p:cNvSpPr>
            <a:spLocks noGrp="1" noChangeArrowheads="1"/>
          </p:cNvSpPr>
          <p:nvPr>
            <p:ph idx="1"/>
          </p:nvPr>
        </p:nvSpPr>
        <p:spPr>
          <a:xfrm>
            <a:off x="228600" y="1219200"/>
            <a:ext cx="7315200" cy="6019800"/>
          </a:xfrm>
        </p:spPr>
        <p:txBody>
          <a:bodyPr/>
          <a:lstStyle/>
          <a:p>
            <a:pPr eaLnBrk="1" hangingPunct="1">
              <a:lnSpc>
                <a:spcPct val="80000"/>
              </a:lnSpc>
              <a:buFont typeface="Wingdings" charset="0"/>
              <a:buChar char="n"/>
              <a:defRPr/>
            </a:pPr>
            <a:r>
              <a:rPr lang="en-US" sz="2600" dirty="0" smtClean="0">
                <a:ea typeface="ＭＳ Ｐゴシック" charset="0"/>
                <a:cs typeface="Calibri"/>
              </a:rPr>
              <a:t>Stages of Untreated HIV Infection</a:t>
            </a:r>
          </a:p>
          <a:p>
            <a:pPr eaLnBrk="1" hangingPunct="1">
              <a:lnSpc>
                <a:spcPct val="80000"/>
              </a:lnSpc>
              <a:buFont typeface="Wingdings" charset="0"/>
              <a:buChar char="n"/>
              <a:defRPr/>
            </a:pPr>
            <a:endParaRPr lang="en-US" sz="1200" dirty="0" smtClean="0">
              <a:ea typeface="ＭＳ Ｐゴシック" charset="0"/>
              <a:cs typeface="Calibri"/>
            </a:endParaRPr>
          </a:p>
          <a:p>
            <a:pPr eaLnBrk="1" hangingPunct="1">
              <a:lnSpc>
                <a:spcPct val="80000"/>
              </a:lnSpc>
              <a:buFont typeface="Wingdings" charset="0"/>
              <a:buChar char="n"/>
              <a:defRPr/>
            </a:pPr>
            <a:endParaRPr lang="en-US" sz="800" dirty="0" smtClean="0">
              <a:ea typeface="ＭＳ Ｐゴシック" charset="0"/>
              <a:cs typeface="Calibri"/>
            </a:endParaRPr>
          </a:p>
          <a:p>
            <a:pPr eaLnBrk="1" hangingPunct="1">
              <a:lnSpc>
                <a:spcPct val="80000"/>
              </a:lnSpc>
              <a:buFont typeface="Wingdings" charset="0"/>
              <a:buChar char="n"/>
              <a:defRPr/>
            </a:pPr>
            <a:r>
              <a:rPr lang="en-US" sz="2600" dirty="0" smtClean="0">
                <a:ea typeface="ＭＳ Ｐゴシック" charset="0"/>
                <a:cs typeface="Calibri"/>
              </a:rPr>
              <a:t>Opportunistic Infections- General</a:t>
            </a:r>
          </a:p>
          <a:p>
            <a:pPr lvl="1" eaLnBrk="1" hangingPunct="1">
              <a:lnSpc>
                <a:spcPct val="80000"/>
              </a:lnSpc>
              <a:buFont typeface="Wingdings" charset="0"/>
              <a:buChar char="n"/>
              <a:defRPr/>
            </a:pPr>
            <a:r>
              <a:rPr lang="en-US" sz="2600" dirty="0" smtClean="0">
                <a:ea typeface="ＭＳ Ｐゴシック" charset="0"/>
                <a:cs typeface="Calibri"/>
              </a:rPr>
              <a:t>Definition</a:t>
            </a:r>
          </a:p>
          <a:p>
            <a:pPr lvl="1" eaLnBrk="1" hangingPunct="1">
              <a:lnSpc>
                <a:spcPct val="80000"/>
              </a:lnSpc>
              <a:buFont typeface="Wingdings" charset="0"/>
              <a:buChar char="n"/>
              <a:defRPr/>
            </a:pPr>
            <a:r>
              <a:rPr lang="en-US" sz="2600" dirty="0" smtClean="0">
                <a:ea typeface="ＭＳ Ｐゴシック" charset="0"/>
                <a:cs typeface="Calibri"/>
              </a:rPr>
              <a:t>Risk </a:t>
            </a:r>
            <a:r>
              <a:rPr lang="en-US" sz="2600" dirty="0">
                <a:ea typeface="ＭＳ Ｐゴシック" charset="0"/>
                <a:cs typeface="Calibri"/>
              </a:rPr>
              <a:t>based on CD4</a:t>
            </a:r>
          </a:p>
          <a:p>
            <a:pPr marL="457200" lvl="1" indent="0" eaLnBrk="1" hangingPunct="1">
              <a:lnSpc>
                <a:spcPct val="80000"/>
              </a:lnSpc>
              <a:buFont typeface="Wingdings" charset="0"/>
              <a:buNone/>
              <a:defRPr/>
            </a:pPr>
            <a:r>
              <a:rPr lang="en-US" sz="2600" dirty="0" smtClean="0">
                <a:ea typeface="ＭＳ Ｐゴシック" charset="0"/>
                <a:cs typeface="Calibri"/>
              </a:rPr>
              <a:t> </a:t>
            </a:r>
          </a:p>
          <a:p>
            <a:pPr eaLnBrk="1" hangingPunct="1">
              <a:lnSpc>
                <a:spcPct val="80000"/>
              </a:lnSpc>
              <a:buFont typeface="Wingdings" charset="0"/>
              <a:buChar char="n"/>
              <a:defRPr/>
            </a:pPr>
            <a:r>
              <a:rPr lang="en-US" sz="2600" dirty="0" smtClean="0">
                <a:ea typeface="ＭＳ Ｐゴシック" charset="0"/>
                <a:cs typeface="Calibri"/>
              </a:rPr>
              <a:t>Pulmonary problems in HIV</a:t>
            </a:r>
          </a:p>
          <a:p>
            <a:pPr lvl="1">
              <a:lnSpc>
                <a:spcPct val="80000"/>
              </a:lnSpc>
              <a:buFont typeface="Wingdings" charset="0"/>
              <a:buChar char="n"/>
              <a:defRPr/>
            </a:pPr>
            <a:r>
              <a:rPr lang="en-US" sz="2200" dirty="0" smtClean="0">
                <a:ea typeface="ＭＳ Ｐゴシック" charset="0"/>
                <a:cs typeface="Calibri"/>
              </a:rPr>
              <a:t>Infections</a:t>
            </a:r>
          </a:p>
          <a:p>
            <a:pPr lvl="1">
              <a:lnSpc>
                <a:spcPct val="80000"/>
              </a:lnSpc>
              <a:buFont typeface="Wingdings" charset="0"/>
              <a:buChar char="n"/>
              <a:defRPr/>
            </a:pPr>
            <a:r>
              <a:rPr lang="en-US" sz="2200" dirty="0" smtClean="0">
                <a:ea typeface="ＭＳ Ｐゴシック" charset="0"/>
                <a:cs typeface="Calibri"/>
              </a:rPr>
              <a:t>Malignancies</a:t>
            </a:r>
          </a:p>
          <a:p>
            <a:pPr lvl="1">
              <a:lnSpc>
                <a:spcPct val="80000"/>
              </a:lnSpc>
              <a:buFont typeface="Wingdings" charset="0"/>
              <a:buChar char="n"/>
              <a:defRPr/>
            </a:pPr>
            <a:r>
              <a:rPr lang="en-US" sz="2200" dirty="0" smtClean="0">
                <a:ea typeface="ＭＳ Ｐゴシック" charset="0"/>
                <a:cs typeface="Calibri"/>
              </a:rPr>
              <a:t>Others</a:t>
            </a:r>
          </a:p>
          <a:p>
            <a:pPr eaLnBrk="1" hangingPunct="1">
              <a:lnSpc>
                <a:spcPct val="80000"/>
              </a:lnSpc>
              <a:buFont typeface="Wingdings" charset="0"/>
              <a:buChar char="n"/>
              <a:defRPr/>
            </a:pPr>
            <a:endParaRPr lang="en-US" sz="2600" dirty="0" smtClean="0">
              <a:ea typeface="ＭＳ Ｐゴシック" charset="0"/>
              <a:cs typeface="Calibri"/>
            </a:endParaRPr>
          </a:p>
        </p:txBody>
      </p:sp>
      <p:sp>
        <p:nvSpPr>
          <p:cNvPr id="18433" name="Rectangle 3"/>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4B0B4726-DBFC-4E8E-A638-559910F06555}" type="slidenum">
              <a:rPr lang="en-US" sz="1200">
                <a:latin typeface="Arial" pitchFamily="34" charset="0"/>
              </a:rPr>
              <a:pPr/>
              <a:t>2</a:t>
            </a:fld>
            <a:endParaRPr lang="en-US" sz="1200">
              <a:latin typeface="Arial" pitchFamily="34" charset="0"/>
            </a:endParaRPr>
          </a:p>
        </p:txBody>
      </p:sp>
      <p:sp>
        <p:nvSpPr>
          <p:cNvPr id="83970" name="Rectangle 2"/>
          <p:cNvSpPr>
            <a:spLocks noGrp="1" noRot="1" noChangeArrowheads="1"/>
          </p:cNvSpPr>
          <p:nvPr>
            <p:ph type="title"/>
          </p:nvPr>
        </p:nvSpPr>
        <p:spPr>
          <a:xfrm>
            <a:off x="457200" y="152400"/>
            <a:ext cx="8229600" cy="685800"/>
          </a:xfrm>
        </p:spPr>
        <p:txBody>
          <a:bodyPr>
            <a:normAutofit fontScale="90000"/>
          </a:bodyPr>
          <a:lstStyle/>
          <a:p>
            <a:pPr eaLnBrk="1" hangingPunct="1"/>
            <a:r>
              <a:rPr lang="en-US" sz="4000" smtClean="0"/>
              <a:t>Outline</a:t>
            </a:r>
          </a:p>
        </p:txBody>
      </p:sp>
      <p:sp>
        <p:nvSpPr>
          <p:cNvPr id="18434"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r" eaLnBrk="1" hangingPunct="1"/>
            <a:fld id="{F9291BF9-938D-4508-8CAC-A195DA50F5E0}" type="slidenum">
              <a:rPr lang="en-US" sz="1200">
                <a:latin typeface="Arial" pitchFamily="34" charset="0"/>
              </a:rPr>
              <a:pPr algn="r" eaLnBrk="1" hangingPunct="1"/>
              <a:t>2</a:t>
            </a:fld>
            <a:endParaRPr lang="en-US" sz="1200">
              <a:latin typeface="Arial" pitchFamily="34" charset="0"/>
            </a:endParaRPr>
          </a:p>
        </p:txBody>
      </p:sp>
      <p:pic>
        <p:nvPicPr>
          <p:cNvPr id="18437" name="Picture 5" descr="AIDSRibb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066800"/>
            <a:ext cx="2136775" cy="438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5395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idx="1"/>
          </p:nvPr>
        </p:nvSpPr>
        <p:spPr>
          <a:xfrm>
            <a:off x="457200" y="838200"/>
            <a:ext cx="8229600" cy="5886450"/>
          </a:xfrm>
        </p:spPr>
        <p:txBody>
          <a:bodyPr/>
          <a:lstStyle/>
          <a:p>
            <a:pPr eaLnBrk="1" hangingPunct="1">
              <a:buFont typeface="Wingdings" charset="0"/>
              <a:buNone/>
              <a:defRPr/>
            </a:pPr>
            <a:r>
              <a:rPr lang="en-US" dirty="0">
                <a:ea typeface="ＭＳ Ｐゴシック" charset="0"/>
              </a:rPr>
              <a:t>		          HIV Transmission</a:t>
            </a:r>
          </a:p>
          <a:p>
            <a:pPr lvl="2" eaLnBrk="1" hangingPunct="1">
              <a:buFont typeface="Wingdings" charset="0"/>
              <a:buNone/>
              <a:defRPr/>
            </a:pPr>
            <a:r>
              <a:rPr lang="en-US" dirty="0">
                <a:ea typeface="ＭＳ Ｐゴシック" charset="0"/>
                <a:cs typeface="ＭＳ Ｐゴシック" charset="0"/>
              </a:rPr>
              <a:t>                                 2-3 </a:t>
            </a:r>
            <a:r>
              <a:rPr lang="en-US" dirty="0" err="1">
                <a:ea typeface="ＭＳ Ｐゴシック" charset="0"/>
                <a:cs typeface="ＭＳ Ｐゴシック" charset="0"/>
              </a:rPr>
              <a:t>wks</a:t>
            </a:r>
            <a:endParaRPr lang="en-US" dirty="0">
              <a:ea typeface="ＭＳ Ｐゴシック" charset="0"/>
              <a:cs typeface="ＭＳ Ｐゴシック" charset="0"/>
            </a:endParaRPr>
          </a:p>
          <a:p>
            <a:pPr eaLnBrk="1" hangingPunct="1">
              <a:buFont typeface="Wingdings" charset="0"/>
              <a:buNone/>
              <a:defRPr/>
            </a:pPr>
            <a:r>
              <a:rPr lang="en-US" dirty="0">
                <a:ea typeface="ＭＳ Ｐゴシック" charset="0"/>
              </a:rPr>
              <a:t> 		       </a:t>
            </a:r>
            <a:r>
              <a:rPr lang="en-US" b="1" dirty="0">
                <a:ea typeface="ＭＳ Ｐゴシック" charset="0"/>
              </a:rPr>
              <a:t>Acute Retroviral Syndrome</a:t>
            </a:r>
          </a:p>
          <a:p>
            <a:pPr lvl="2" eaLnBrk="1" hangingPunct="1">
              <a:buFont typeface="Wingdings" charset="0"/>
              <a:buNone/>
              <a:defRPr/>
            </a:pPr>
            <a:r>
              <a:rPr lang="en-US" dirty="0">
                <a:ea typeface="ＭＳ Ｐゴシック" charset="0"/>
                <a:cs typeface="ＭＳ Ｐゴシック" charset="0"/>
              </a:rPr>
              <a:t>                                  2-3 </a:t>
            </a:r>
            <a:r>
              <a:rPr lang="en-US" dirty="0" err="1">
                <a:ea typeface="ＭＳ Ｐゴシック" charset="0"/>
                <a:cs typeface="ＭＳ Ｐゴシック" charset="0"/>
              </a:rPr>
              <a:t>wks</a:t>
            </a:r>
            <a:r>
              <a:rPr lang="en-US" dirty="0">
                <a:ea typeface="ＭＳ Ｐゴシック" charset="0"/>
                <a:cs typeface="ＭＳ Ｐゴシック" charset="0"/>
              </a:rPr>
              <a:t>                    </a:t>
            </a:r>
          </a:p>
          <a:p>
            <a:pPr lvl="2" eaLnBrk="1" hangingPunct="1">
              <a:buFont typeface="Wingdings" charset="0"/>
              <a:buNone/>
              <a:defRPr/>
            </a:pPr>
            <a:r>
              <a:rPr lang="en-US" dirty="0">
                <a:ea typeface="ＭＳ Ｐゴシック" charset="0"/>
                <a:cs typeface="ＭＳ Ｐゴシック" charset="0"/>
              </a:rPr>
              <a:t>      </a:t>
            </a:r>
            <a:r>
              <a:rPr lang="en-US" sz="3200" dirty="0">
                <a:ea typeface="ＭＳ Ｐゴシック" charset="0"/>
                <a:cs typeface="ＭＳ Ｐゴシック" charset="0"/>
              </a:rPr>
              <a:t>Recovery and </a:t>
            </a:r>
            <a:r>
              <a:rPr lang="en-US" sz="3200" dirty="0" err="1">
                <a:ea typeface="ＭＳ Ｐゴシック" charset="0"/>
                <a:cs typeface="ＭＳ Ｐゴシック" charset="0"/>
              </a:rPr>
              <a:t>Seroconversion</a:t>
            </a:r>
            <a:endParaRPr lang="en-US" sz="3200" dirty="0">
              <a:ea typeface="ＭＳ Ｐゴシック" charset="0"/>
              <a:cs typeface="ＭＳ Ｐゴシック" charset="0"/>
            </a:endParaRPr>
          </a:p>
          <a:p>
            <a:pPr lvl="2" eaLnBrk="1" hangingPunct="1">
              <a:buFont typeface="Wingdings" charset="0"/>
              <a:buNone/>
              <a:defRPr/>
            </a:pPr>
            <a:r>
              <a:rPr lang="en-US" dirty="0">
                <a:ea typeface="ＭＳ Ｐゴシック" charset="0"/>
                <a:cs typeface="ＭＳ Ｐゴシック" charset="0"/>
              </a:rPr>
              <a:t>                                  2-4 </a:t>
            </a:r>
            <a:r>
              <a:rPr lang="en-US" dirty="0" err="1">
                <a:ea typeface="ＭＳ Ｐゴシック" charset="0"/>
                <a:cs typeface="ＭＳ Ｐゴシック" charset="0"/>
              </a:rPr>
              <a:t>wks</a:t>
            </a:r>
            <a:r>
              <a:rPr lang="en-US" dirty="0">
                <a:ea typeface="ＭＳ Ｐゴシック" charset="0"/>
                <a:cs typeface="ＭＳ Ｐゴシック" charset="0"/>
              </a:rPr>
              <a:t>  </a:t>
            </a:r>
          </a:p>
          <a:p>
            <a:pPr eaLnBrk="1" hangingPunct="1">
              <a:buFont typeface="Wingdings" charset="0"/>
              <a:buNone/>
              <a:defRPr/>
            </a:pPr>
            <a:r>
              <a:rPr lang="en-US" dirty="0">
                <a:ea typeface="ＭＳ Ｐゴシック" charset="0"/>
              </a:rPr>
              <a:t>		      Asymptomatic HIV Infection</a:t>
            </a:r>
          </a:p>
          <a:p>
            <a:pPr lvl="2" eaLnBrk="1" hangingPunct="1">
              <a:buFont typeface="Wingdings" charset="0"/>
              <a:buNone/>
              <a:defRPr/>
            </a:pPr>
            <a:r>
              <a:rPr lang="en-US" dirty="0">
                <a:ea typeface="ＭＳ Ｐゴシック" charset="0"/>
                <a:cs typeface="ＭＳ Ｐゴシック" charset="0"/>
              </a:rPr>
              <a:t>     </a:t>
            </a:r>
            <a:r>
              <a:rPr lang="en-US" dirty="0" err="1">
                <a:ea typeface="ＭＳ Ｐゴシック" charset="0"/>
                <a:cs typeface="ＭＳ Ｐゴシック" charset="0"/>
              </a:rPr>
              <a:t>Avg</a:t>
            </a:r>
            <a:r>
              <a:rPr lang="en-US" dirty="0">
                <a:ea typeface="ＭＳ Ｐゴシック" charset="0"/>
                <a:cs typeface="ＭＳ Ｐゴシック" charset="0"/>
              </a:rPr>
              <a:t> 8 </a:t>
            </a:r>
            <a:r>
              <a:rPr lang="en-US" dirty="0" err="1">
                <a:ea typeface="ＭＳ Ｐゴシック" charset="0"/>
                <a:cs typeface="ＭＳ Ｐゴシック" charset="0"/>
              </a:rPr>
              <a:t>yrs</a:t>
            </a:r>
            <a:r>
              <a:rPr lang="en-US" dirty="0">
                <a:ea typeface="ＭＳ Ｐゴシック" charset="0"/>
                <a:cs typeface="ＭＳ Ｐゴシック" charset="0"/>
              </a:rPr>
              <a:t>               to &gt;30 years (EC</a:t>
            </a:r>
            <a:r>
              <a:rPr lang="en-US" dirty="0" smtClean="0">
                <a:ea typeface="ＭＳ Ｐゴシック" charset="0"/>
                <a:cs typeface="ＭＳ Ｐゴシック" charset="0"/>
              </a:rPr>
              <a:t>), &lt;2 years (RP)</a:t>
            </a:r>
            <a:endParaRPr lang="en-US" dirty="0">
              <a:ea typeface="ＭＳ Ｐゴシック" charset="0"/>
              <a:cs typeface="ＭＳ Ｐゴシック" charset="0"/>
            </a:endParaRPr>
          </a:p>
          <a:p>
            <a:pPr eaLnBrk="1" hangingPunct="1">
              <a:buFont typeface="Wingdings" charset="0"/>
              <a:buNone/>
              <a:defRPr/>
            </a:pPr>
            <a:r>
              <a:rPr lang="en-US" dirty="0">
                <a:ea typeface="ＭＳ Ｐゴシック" charset="0"/>
              </a:rPr>
              <a:t>		      </a:t>
            </a:r>
            <a:r>
              <a:rPr lang="en-US" b="1" dirty="0">
                <a:ea typeface="ＭＳ Ｐゴシック" charset="0"/>
              </a:rPr>
              <a:t>Symptomatic HIV/ AIDS</a:t>
            </a:r>
          </a:p>
          <a:p>
            <a:pPr lvl="2" eaLnBrk="1" hangingPunct="1">
              <a:buFont typeface="Wingdings" charset="0"/>
              <a:buNone/>
              <a:defRPr/>
            </a:pPr>
            <a:r>
              <a:rPr lang="en-US" dirty="0">
                <a:ea typeface="ＭＳ Ｐゴシック" charset="0"/>
                <a:cs typeface="ＭＳ Ｐゴシック" charset="0"/>
              </a:rPr>
              <a:t>                                   1.3 </a:t>
            </a:r>
            <a:r>
              <a:rPr lang="en-US" dirty="0" err="1">
                <a:ea typeface="ＭＳ Ｐゴシック" charset="0"/>
                <a:cs typeface="ＭＳ Ｐゴシック" charset="0"/>
              </a:rPr>
              <a:t>yrs</a:t>
            </a:r>
            <a:endParaRPr lang="en-US" dirty="0">
              <a:ea typeface="ＭＳ Ｐゴシック" charset="0"/>
              <a:cs typeface="ＭＳ Ｐゴシック" charset="0"/>
            </a:endParaRPr>
          </a:p>
          <a:p>
            <a:pPr lvl="2" eaLnBrk="1" hangingPunct="1">
              <a:buFont typeface="Wingdings 2" charset="0"/>
              <a:buNone/>
              <a:defRPr/>
            </a:pPr>
            <a:endParaRPr lang="en-US" sz="800" dirty="0">
              <a:ea typeface="ＭＳ Ｐゴシック" charset="0"/>
              <a:cs typeface="ＭＳ Ｐゴシック" charset="0"/>
            </a:endParaRPr>
          </a:p>
          <a:p>
            <a:pPr lvl="2" eaLnBrk="1" hangingPunct="1">
              <a:buFont typeface="Wingdings 2" charset="0"/>
              <a:buNone/>
              <a:defRPr/>
            </a:pPr>
            <a:r>
              <a:rPr lang="en-US" sz="3600" dirty="0">
                <a:ea typeface="ＭＳ Ｐゴシック" charset="0"/>
                <a:cs typeface="ＭＳ Ｐゴシック" charset="0"/>
              </a:rPr>
              <a:t>              Death</a:t>
            </a:r>
          </a:p>
          <a:p>
            <a:pPr eaLnBrk="1" hangingPunct="1">
              <a:buFont typeface="Wingdings" charset="0"/>
              <a:buChar char="n"/>
              <a:defRPr/>
            </a:pPr>
            <a:endParaRPr lang="en-US" dirty="0">
              <a:ea typeface="ＭＳ Ｐゴシック" charset="0"/>
              <a:cs typeface="+mn-cs"/>
            </a:endParaRPr>
          </a:p>
        </p:txBody>
      </p:sp>
      <p:sp>
        <p:nvSpPr>
          <p:cNvPr id="20481" name="Rectangle 3"/>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F70AB8F8-FA31-4646-9920-B5135ADE20FA}" type="slidenum">
              <a:rPr lang="en-US" sz="1200">
                <a:solidFill>
                  <a:srgbClr val="FFFFFF"/>
                </a:solidFill>
                <a:latin typeface="Arial" pitchFamily="34" charset="0"/>
              </a:rPr>
              <a:pPr/>
              <a:t>3</a:t>
            </a:fld>
            <a:endParaRPr lang="en-US" sz="1200">
              <a:solidFill>
                <a:srgbClr val="FFFFFF"/>
              </a:solidFill>
              <a:latin typeface="Arial" pitchFamily="34" charset="0"/>
            </a:endParaRPr>
          </a:p>
        </p:txBody>
      </p:sp>
      <p:sp>
        <p:nvSpPr>
          <p:cNvPr id="98306" name="Rectangle 2"/>
          <p:cNvSpPr>
            <a:spLocks noGrp="1" noRot="1" noChangeArrowheads="1"/>
          </p:cNvSpPr>
          <p:nvPr>
            <p:ph type="title"/>
          </p:nvPr>
        </p:nvSpPr>
        <p:spPr>
          <a:xfrm>
            <a:off x="381000" y="152400"/>
            <a:ext cx="8305800" cy="609600"/>
          </a:xfrm>
        </p:spPr>
        <p:txBody>
          <a:bodyPr/>
          <a:lstStyle/>
          <a:p>
            <a:pPr eaLnBrk="1" hangingPunct="1"/>
            <a:r>
              <a:rPr lang="en-US" sz="3200" smtClean="0"/>
              <a:t>Stages of Untreated HIV Infection Review</a:t>
            </a:r>
          </a:p>
        </p:txBody>
      </p:sp>
      <p:sp>
        <p:nvSpPr>
          <p:cNvPr id="20482" name="Slide Number Placeholder 4"/>
          <p:cNvSpPr txBox="1">
            <a:spLocks noGrp="1"/>
          </p:cNvSpPr>
          <p:nvPr/>
        </p:nvSpPr>
        <p:spPr bwMode="auto">
          <a:xfrm>
            <a:off x="6553200" y="62484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r" fontAlgn="base">
              <a:spcBef>
                <a:spcPct val="0"/>
              </a:spcBef>
              <a:spcAft>
                <a:spcPct val="0"/>
              </a:spcAft>
            </a:pPr>
            <a:fld id="{38E19ED8-0826-4490-A704-D31447E1C8C2}" type="slidenum">
              <a:rPr lang="en-US" sz="1200">
                <a:solidFill>
                  <a:srgbClr val="FFFFFF"/>
                </a:solidFill>
                <a:latin typeface="Arial" pitchFamily="34" charset="0"/>
              </a:rPr>
              <a:pPr algn="r" fontAlgn="base">
                <a:spcBef>
                  <a:spcPct val="0"/>
                </a:spcBef>
                <a:spcAft>
                  <a:spcPct val="0"/>
                </a:spcAft>
              </a:pPr>
              <a:t>3</a:t>
            </a:fld>
            <a:endParaRPr lang="en-US" sz="1200">
              <a:solidFill>
                <a:srgbClr val="FFFFFF"/>
              </a:solidFill>
              <a:latin typeface="Arial" pitchFamily="34" charset="0"/>
            </a:endParaRPr>
          </a:p>
        </p:txBody>
      </p:sp>
      <p:sp>
        <p:nvSpPr>
          <p:cNvPr id="16390" name="AutoShape 6"/>
          <p:cNvSpPr>
            <a:spLocks noChangeArrowheads="1"/>
          </p:cNvSpPr>
          <p:nvPr/>
        </p:nvSpPr>
        <p:spPr bwMode="auto">
          <a:xfrm>
            <a:off x="3200400" y="12192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FFFFFF"/>
              </a:solidFill>
              <a:ea typeface="ＭＳ Ｐゴシック" charset="0"/>
            </a:endParaRPr>
          </a:p>
        </p:txBody>
      </p:sp>
      <p:sp>
        <p:nvSpPr>
          <p:cNvPr id="16391" name="AutoShape 7"/>
          <p:cNvSpPr>
            <a:spLocks noChangeArrowheads="1"/>
          </p:cNvSpPr>
          <p:nvPr/>
        </p:nvSpPr>
        <p:spPr bwMode="auto">
          <a:xfrm>
            <a:off x="3276600" y="21336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FFFFFF"/>
              </a:solidFill>
              <a:ea typeface="ＭＳ Ｐゴシック" charset="0"/>
            </a:endParaRPr>
          </a:p>
        </p:txBody>
      </p:sp>
      <p:sp>
        <p:nvSpPr>
          <p:cNvPr id="16392" name="AutoShape 8"/>
          <p:cNvSpPr>
            <a:spLocks noChangeArrowheads="1"/>
          </p:cNvSpPr>
          <p:nvPr/>
        </p:nvSpPr>
        <p:spPr bwMode="auto">
          <a:xfrm>
            <a:off x="3290455" y="30480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FFFFFF"/>
              </a:solidFill>
              <a:ea typeface="ＭＳ Ｐゴシック" charset="0"/>
            </a:endParaRPr>
          </a:p>
        </p:txBody>
      </p:sp>
      <p:sp>
        <p:nvSpPr>
          <p:cNvPr id="16393" name="AutoShape 9"/>
          <p:cNvSpPr>
            <a:spLocks noChangeArrowheads="1"/>
          </p:cNvSpPr>
          <p:nvPr/>
        </p:nvSpPr>
        <p:spPr bwMode="auto">
          <a:xfrm>
            <a:off x="3304310" y="38862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FFFFFF"/>
              </a:solidFill>
              <a:ea typeface="ＭＳ Ｐゴシック" charset="0"/>
            </a:endParaRPr>
          </a:p>
        </p:txBody>
      </p:sp>
      <p:sp>
        <p:nvSpPr>
          <p:cNvPr id="16394" name="AutoShape 10"/>
          <p:cNvSpPr>
            <a:spLocks noChangeArrowheads="1"/>
          </p:cNvSpPr>
          <p:nvPr/>
        </p:nvSpPr>
        <p:spPr bwMode="auto">
          <a:xfrm>
            <a:off x="3304310" y="4800600"/>
            <a:ext cx="609600" cy="457200"/>
          </a:xfrm>
          <a:prstGeom prst="downArrow">
            <a:avLst>
              <a:gd name="adj1" fmla="val 50000"/>
              <a:gd name="adj2" fmla="val 25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0" fontAlgn="base" hangingPunct="0">
              <a:spcBef>
                <a:spcPct val="0"/>
              </a:spcBef>
              <a:spcAft>
                <a:spcPct val="0"/>
              </a:spcAft>
              <a:defRPr/>
            </a:pPr>
            <a:endParaRPr lang="en-US">
              <a:solidFill>
                <a:srgbClr val="FFFFFF"/>
              </a:solidFill>
              <a:ea typeface="ＭＳ Ｐゴシック" charset="0"/>
            </a:endParaRPr>
          </a:p>
        </p:txBody>
      </p:sp>
    </p:spTree>
    <p:extLst>
      <p:ext uri="{BB962C8B-B14F-4D97-AF65-F5344CB8AC3E}">
        <p14:creationId xmlns:p14="http://schemas.microsoft.com/office/powerpoint/2010/main" val="5352576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83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83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830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83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6E3A3ABC-80FA-4946-817D-4C8EF64BC508}" type="slidenum">
              <a:rPr lang="en-US" sz="1200">
                <a:latin typeface="Arial" pitchFamily="34" charset="0"/>
              </a:rPr>
              <a:pPr/>
              <a:t>4</a:t>
            </a:fld>
            <a:endParaRPr lang="en-US" sz="1200">
              <a:latin typeface="Arial" pitchFamily="34" charset="0"/>
            </a:endParaRPr>
          </a:p>
        </p:txBody>
      </p:sp>
      <p:sp>
        <p:nvSpPr>
          <p:cNvPr id="2" name="Title 1"/>
          <p:cNvSpPr>
            <a:spLocks noGrp="1"/>
          </p:cNvSpPr>
          <p:nvPr>
            <p:ph type="title"/>
          </p:nvPr>
        </p:nvSpPr>
        <p:spPr>
          <a:xfrm>
            <a:off x="457200" y="1371600"/>
            <a:ext cx="8229600" cy="2514600"/>
          </a:xfrm>
        </p:spPr>
        <p:txBody>
          <a:bodyPr/>
          <a:lstStyle/>
          <a:p>
            <a:r>
              <a:rPr lang="en-US" smtClean="0"/>
              <a:t>In patients with AIDS, what is death usually from?</a:t>
            </a:r>
          </a:p>
        </p:txBody>
      </p:sp>
    </p:spTree>
    <p:extLst>
      <p:ext uri="{BB962C8B-B14F-4D97-AF65-F5344CB8AC3E}">
        <p14:creationId xmlns:p14="http://schemas.microsoft.com/office/powerpoint/2010/main" val="38468653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eaLnBrk="1" hangingPunct="1">
              <a:buFont typeface="Wingdings" charset="0"/>
              <a:buChar char="n"/>
              <a:defRPr/>
            </a:pPr>
            <a:r>
              <a:rPr lang="fr-CA" dirty="0" err="1" smtClean="0">
                <a:ea typeface="ＭＳ Ｐゴシック" charset="0"/>
                <a:cs typeface="Calibri"/>
              </a:rPr>
              <a:t>Definition</a:t>
            </a:r>
            <a:r>
              <a:rPr lang="fr-CA" dirty="0" smtClean="0">
                <a:ea typeface="ＭＳ Ｐゴシック" charset="0"/>
                <a:cs typeface="Calibri"/>
              </a:rPr>
              <a:t>:</a:t>
            </a:r>
          </a:p>
          <a:p>
            <a:pPr lvl="1" eaLnBrk="1" hangingPunct="1">
              <a:buFont typeface="Arial" charset="0"/>
              <a:buChar char="•"/>
              <a:defRPr/>
            </a:pPr>
            <a:r>
              <a:rPr lang="fr-CA" sz="3200" dirty="0" smtClean="0">
                <a:ea typeface="ＭＳ Ｐゴシック" charset="0"/>
                <a:cs typeface="Calibri"/>
              </a:rPr>
              <a:t>An infection caused by a </a:t>
            </a:r>
            <a:r>
              <a:rPr lang="fr-CA" sz="3200" dirty="0" err="1" smtClean="0">
                <a:ea typeface="ＭＳ Ｐゴシック" charset="0"/>
                <a:cs typeface="Calibri"/>
              </a:rPr>
              <a:t>pathogen</a:t>
            </a:r>
            <a:r>
              <a:rPr lang="fr-CA" sz="3200" dirty="0" smtClean="0">
                <a:ea typeface="ＭＳ Ｐゴシック" charset="0"/>
                <a:cs typeface="Calibri"/>
              </a:rPr>
              <a:t> </a:t>
            </a:r>
            <a:r>
              <a:rPr lang="fr-CA" sz="3200" dirty="0" err="1" smtClean="0">
                <a:ea typeface="ＭＳ Ｐゴシック" charset="0"/>
                <a:cs typeface="Calibri"/>
              </a:rPr>
              <a:t>which</a:t>
            </a:r>
            <a:r>
              <a:rPr lang="fr-CA" sz="3200" dirty="0" smtClean="0">
                <a:ea typeface="ＭＳ Ｐゴシック" charset="0"/>
                <a:cs typeface="Calibri"/>
              </a:rPr>
              <a:t> </a:t>
            </a:r>
            <a:r>
              <a:rPr lang="fr-CA" sz="3200" dirty="0" err="1" smtClean="0">
                <a:ea typeface="ＭＳ Ｐゴシック" charset="0"/>
                <a:cs typeface="Calibri"/>
              </a:rPr>
              <a:t>does</a:t>
            </a:r>
            <a:r>
              <a:rPr lang="fr-CA" sz="3200" dirty="0" smtClean="0">
                <a:ea typeface="ＭＳ Ｐゴシック" charset="0"/>
                <a:cs typeface="Calibri"/>
              </a:rPr>
              <a:t> not </a:t>
            </a:r>
            <a:r>
              <a:rPr lang="fr-CA" sz="3200" dirty="0" err="1" smtClean="0">
                <a:ea typeface="ＭＳ Ｐゴシック" charset="0"/>
                <a:cs typeface="Calibri"/>
              </a:rPr>
              <a:t>usually</a:t>
            </a:r>
            <a:r>
              <a:rPr lang="fr-CA" sz="3200" dirty="0" smtClean="0">
                <a:ea typeface="ＭＳ Ｐゴシック" charset="0"/>
                <a:cs typeface="Calibri"/>
              </a:rPr>
              <a:t> cause </a:t>
            </a:r>
            <a:r>
              <a:rPr lang="fr-CA" sz="3200" dirty="0" err="1" smtClean="0">
                <a:ea typeface="ＭＳ Ｐゴシック" charset="0"/>
                <a:cs typeface="Calibri"/>
              </a:rPr>
              <a:t>disease</a:t>
            </a:r>
            <a:r>
              <a:rPr lang="fr-CA" sz="3200" dirty="0" smtClean="0">
                <a:ea typeface="ＭＳ Ｐゴシック" charset="0"/>
                <a:cs typeface="Calibri"/>
              </a:rPr>
              <a:t> in </a:t>
            </a:r>
            <a:r>
              <a:rPr lang="fr-CA" sz="3200" dirty="0" err="1" smtClean="0">
                <a:ea typeface="ＭＳ Ｐゴシック" charset="0"/>
                <a:cs typeface="Calibri"/>
              </a:rPr>
              <a:t>healthy</a:t>
            </a:r>
            <a:r>
              <a:rPr lang="fr-CA" sz="3200" dirty="0" smtClean="0">
                <a:ea typeface="ＭＳ Ｐゴシック" charset="0"/>
                <a:cs typeface="Calibri"/>
              </a:rPr>
              <a:t> </a:t>
            </a:r>
            <a:r>
              <a:rPr lang="fr-CA" sz="3200" dirty="0" err="1" smtClean="0">
                <a:ea typeface="ＭＳ Ｐゴシック" charset="0"/>
                <a:cs typeface="Calibri"/>
              </a:rPr>
              <a:t>hosts.The</a:t>
            </a:r>
            <a:r>
              <a:rPr lang="fr-CA" sz="3200" dirty="0" smtClean="0">
                <a:ea typeface="ＭＳ Ｐゴシック" charset="0"/>
                <a:cs typeface="Calibri"/>
              </a:rPr>
              <a:t> </a:t>
            </a:r>
            <a:r>
              <a:rPr lang="fr-CA" sz="3200" dirty="0" err="1" smtClean="0">
                <a:ea typeface="ＭＳ Ｐゴシック" charset="0"/>
                <a:cs typeface="Calibri"/>
              </a:rPr>
              <a:t>pathogen</a:t>
            </a:r>
            <a:r>
              <a:rPr lang="fr-CA" sz="3200" dirty="0" smtClean="0">
                <a:ea typeface="ＭＳ Ｐゴシック" charset="0"/>
                <a:cs typeface="Calibri"/>
              </a:rPr>
              <a:t> </a:t>
            </a:r>
            <a:r>
              <a:rPr lang="fr-CA" sz="3200" dirty="0" err="1" smtClean="0">
                <a:ea typeface="ＭＳ Ｐゴシック" charset="0"/>
                <a:cs typeface="Calibri"/>
              </a:rPr>
              <a:t>takes</a:t>
            </a:r>
            <a:r>
              <a:rPr lang="fr-CA" sz="3200" dirty="0" smtClean="0">
                <a:ea typeface="ＭＳ Ｐゴシック" charset="0"/>
                <a:cs typeface="Calibri"/>
              </a:rPr>
              <a:t> </a:t>
            </a:r>
            <a:r>
              <a:rPr lang="fr-CA" sz="3200" dirty="0" err="1" smtClean="0">
                <a:ea typeface="ＭＳ Ｐゴシック" charset="0"/>
                <a:cs typeface="Calibri"/>
              </a:rPr>
              <a:t>advantage</a:t>
            </a:r>
            <a:r>
              <a:rPr lang="fr-CA" sz="3200" dirty="0" smtClean="0">
                <a:ea typeface="ＭＳ Ｐゴシック" charset="0"/>
                <a:cs typeface="Calibri"/>
              </a:rPr>
              <a:t> of the </a:t>
            </a:r>
            <a:r>
              <a:rPr lang="fr-CA" sz="3200" dirty="0" err="1" smtClean="0">
                <a:ea typeface="ＭＳ Ｐゴシック" charset="0"/>
                <a:cs typeface="Calibri"/>
              </a:rPr>
              <a:t>opportunity</a:t>
            </a:r>
            <a:r>
              <a:rPr lang="fr-CA" sz="3200" dirty="0" smtClean="0">
                <a:ea typeface="ＭＳ Ｐゴシック" charset="0"/>
                <a:cs typeface="Calibri"/>
              </a:rPr>
              <a:t> to infect the host </a:t>
            </a:r>
            <a:r>
              <a:rPr lang="fr-CA" sz="3200" dirty="0" err="1" smtClean="0">
                <a:ea typeface="ＭＳ Ｐゴシック" charset="0"/>
                <a:cs typeface="Calibri"/>
              </a:rPr>
              <a:t>with</a:t>
            </a:r>
            <a:r>
              <a:rPr lang="fr-CA" sz="3200" dirty="0" smtClean="0">
                <a:ea typeface="ＭＳ Ｐゴシック" charset="0"/>
                <a:cs typeface="Calibri"/>
              </a:rPr>
              <a:t> a </a:t>
            </a:r>
            <a:r>
              <a:rPr lang="fr-CA" sz="3200" dirty="0" err="1" smtClean="0">
                <a:ea typeface="ＭＳ Ｐゴシック" charset="0"/>
                <a:cs typeface="Calibri"/>
              </a:rPr>
              <a:t>compromised</a:t>
            </a:r>
            <a:r>
              <a:rPr lang="fr-CA" sz="3200" dirty="0" smtClean="0">
                <a:ea typeface="ＭＳ Ｐゴシック" charset="0"/>
                <a:cs typeface="Calibri"/>
              </a:rPr>
              <a:t> immune system</a:t>
            </a:r>
          </a:p>
          <a:p>
            <a:pPr lvl="1" eaLnBrk="1" hangingPunct="1">
              <a:buFont typeface="Arial" charset="0"/>
              <a:buChar char="•"/>
              <a:defRPr/>
            </a:pPr>
            <a:r>
              <a:rPr lang="fr-CA" sz="3200" dirty="0" smtClean="0">
                <a:ea typeface="ＭＳ Ｐゴシック" charset="0"/>
                <a:cs typeface="Calibri"/>
              </a:rPr>
              <a:t>Can </a:t>
            </a:r>
            <a:r>
              <a:rPr lang="fr-CA" sz="3200" dirty="0" err="1" smtClean="0">
                <a:ea typeface="ＭＳ Ｐゴシック" charset="0"/>
                <a:cs typeface="Calibri"/>
              </a:rPr>
              <a:t>also</a:t>
            </a:r>
            <a:r>
              <a:rPr lang="fr-CA" sz="3200" dirty="0" smtClean="0">
                <a:ea typeface="ＭＳ Ｐゴシック" charset="0"/>
                <a:cs typeface="Calibri"/>
              </a:rPr>
              <a:t> </a:t>
            </a:r>
            <a:r>
              <a:rPr lang="fr-CA" sz="3200" dirty="0" err="1" smtClean="0">
                <a:ea typeface="ＭＳ Ｐゴシック" charset="0"/>
                <a:cs typeface="Calibri"/>
              </a:rPr>
              <a:t>be</a:t>
            </a:r>
            <a:r>
              <a:rPr lang="fr-CA" sz="3200" dirty="0" smtClean="0">
                <a:ea typeface="ＭＳ Ｐゴシック" charset="0"/>
                <a:cs typeface="Calibri"/>
              </a:rPr>
              <a:t> </a:t>
            </a:r>
            <a:r>
              <a:rPr lang="fr-CA" sz="3200" b="1" dirty="0" err="1" smtClean="0">
                <a:ea typeface="ＭＳ Ｐゴシック" charset="0"/>
                <a:cs typeface="Calibri"/>
              </a:rPr>
              <a:t>atypical</a:t>
            </a:r>
            <a:r>
              <a:rPr lang="fr-CA" sz="3200" dirty="0" smtClean="0">
                <a:ea typeface="ＭＳ Ｐゴシック" charset="0"/>
                <a:cs typeface="Calibri"/>
              </a:rPr>
              <a:t> </a:t>
            </a:r>
            <a:r>
              <a:rPr lang="fr-CA" sz="3200" dirty="0" err="1" smtClean="0">
                <a:ea typeface="ＭＳ Ｐゴシック" charset="0"/>
                <a:cs typeface="Calibri"/>
              </a:rPr>
              <a:t>presentation</a:t>
            </a:r>
            <a:r>
              <a:rPr lang="fr-CA" sz="3200" dirty="0" smtClean="0">
                <a:ea typeface="ＭＳ Ｐゴシック" charset="0"/>
                <a:cs typeface="Calibri"/>
              </a:rPr>
              <a:t> or more </a:t>
            </a:r>
            <a:r>
              <a:rPr lang="fr-CA" sz="3200" b="1" dirty="0" err="1" smtClean="0">
                <a:ea typeface="ＭＳ Ｐゴシック" charset="0"/>
                <a:cs typeface="Calibri"/>
              </a:rPr>
              <a:t>severe</a:t>
            </a:r>
            <a:r>
              <a:rPr lang="fr-CA" sz="3200" dirty="0" smtClean="0">
                <a:ea typeface="ＭＳ Ｐゴシック" charset="0"/>
                <a:cs typeface="Calibri"/>
              </a:rPr>
              <a:t> </a:t>
            </a:r>
            <a:r>
              <a:rPr lang="fr-CA" sz="3200" dirty="0" err="1" smtClean="0">
                <a:ea typeface="ＭＳ Ｐゴシック" charset="0"/>
                <a:cs typeface="Calibri"/>
              </a:rPr>
              <a:t>clinical</a:t>
            </a:r>
            <a:r>
              <a:rPr lang="fr-CA" sz="3200" dirty="0" smtClean="0">
                <a:ea typeface="ＭＳ Ｐゴシック" charset="0"/>
                <a:cs typeface="Calibri"/>
              </a:rPr>
              <a:t> manifestations of a </a:t>
            </a:r>
            <a:r>
              <a:rPr lang="fr-CA" sz="3200" dirty="0" err="1" smtClean="0">
                <a:ea typeface="ＭＳ Ｐゴシック" charset="0"/>
                <a:cs typeface="Calibri"/>
              </a:rPr>
              <a:t>disease</a:t>
            </a:r>
            <a:r>
              <a:rPr lang="fr-CA" sz="3200" dirty="0" smtClean="0">
                <a:ea typeface="ＭＳ Ｐゴシック" charset="0"/>
                <a:cs typeface="Calibri"/>
              </a:rPr>
              <a:t> </a:t>
            </a:r>
            <a:r>
              <a:rPr lang="fr-CA" sz="3200" dirty="0" err="1" smtClean="0">
                <a:ea typeface="ＭＳ Ｐゴシック" charset="0"/>
                <a:cs typeface="Calibri"/>
              </a:rPr>
              <a:t>which</a:t>
            </a:r>
            <a:r>
              <a:rPr lang="fr-CA" sz="3200" dirty="0" smtClean="0">
                <a:ea typeface="ＭＳ Ｐゴシック" charset="0"/>
                <a:cs typeface="Calibri"/>
              </a:rPr>
              <a:t> </a:t>
            </a:r>
            <a:r>
              <a:rPr lang="fr-CA" sz="3200" dirty="0" err="1" smtClean="0">
                <a:ea typeface="ＭＳ Ｐゴシック" charset="0"/>
                <a:cs typeface="Calibri"/>
              </a:rPr>
              <a:t>can</a:t>
            </a:r>
            <a:r>
              <a:rPr lang="fr-CA" sz="3200" dirty="0" smtClean="0">
                <a:ea typeface="ＭＳ Ｐゴシック" charset="0"/>
                <a:cs typeface="Calibri"/>
              </a:rPr>
              <a:t> </a:t>
            </a:r>
            <a:r>
              <a:rPr lang="fr-CA" sz="3200" dirty="0" err="1" smtClean="0">
                <a:ea typeface="ＭＳ Ｐゴシック" charset="0"/>
                <a:cs typeface="Calibri"/>
              </a:rPr>
              <a:t>also</a:t>
            </a:r>
            <a:r>
              <a:rPr lang="fr-CA" sz="3200" dirty="0" smtClean="0">
                <a:ea typeface="ＭＳ Ｐゴシック" charset="0"/>
                <a:cs typeface="Calibri"/>
              </a:rPr>
              <a:t> infect </a:t>
            </a:r>
            <a:r>
              <a:rPr lang="fr-CA" sz="3200" dirty="0" err="1" smtClean="0">
                <a:ea typeface="ＭＳ Ｐゴシック" charset="0"/>
                <a:cs typeface="Calibri"/>
              </a:rPr>
              <a:t>healthy</a:t>
            </a:r>
            <a:r>
              <a:rPr lang="fr-CA" sz="3200" dirty="0" smtClean="0">
                <a:ea typeface="ＭＳ Ｐゴシック" charset="0"/>
                <a:cs typeface="Calibri"/>
              </a:rPr>
              <a:t> hosts</a:t>
            </a:r>
            <a:endParaRPr lang="en-US" sz="3200" dirty="0" smtClean="0">
              <a:ea typeface="ＭＳ Ｐゴシック" charset="0"/>
              <a:cs typeface="Calibri"/>
            </a:endParaRP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93BA7EFF-05C2-4F1D-AC5E-8BC0D535BC13}" type="slidenum">
              <a:rPr lang="en-US" sz="1200">
                <a:latin typeface="Arial" pitchFamily="34" charset="0"/>
              </a:rPr>
              <a:pPr/>
              <a:t>5</a:t>
            </a:fld>
            <a:endParaRPr lang="en-US" sz="1200">
              <a:latin typeface="Arial" pitchFamily="34" charset="0"/>
            </a:endParaRPr>
          </a:p>
        </p:txBody>
      </p:sp>
      <p:sp>
        <p:nvSpPr>
          <p:cNvPr id="2" name="Title 1"/>
          <p:cNvSpPr>
            <a:spLocks noGrp="1"/>
          </p:cNvSpPr>
          <p:nvPr>
            <p:ph type="title"/>
          </p:nvPr>
        </p:nvSpPr>
        <p:spPr/>
        <p:txBody>
          <a:bodyPr/>
          <a:lstStyle/>
          <a:p>
            <a:r>
              <a:rPr lang="en-US" smtClean="0"/>
              <a:t>Opportunistic Infections</a:t>
            </a:r>
          </a:p>
        </p:txBody>
      </p:sp>
    </p:spTree>
    <p:extLst>
      <p:ext uri="{BB962C8B-B14F-4D97-AF65-F5344CB8AC3E}">
        <p14:creationId xmlns:p14="http://schemas.microsoft.com/office/powerpoint/2010/main" val="26906927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95400"/>
            <a:ext cx="8686800" cy="4830763"/>
          </a:xfrm>
        </p:spPr>
        <p:txBody>
          <a:bodyPr>
            <a:normAutofit fontScale="92500" lnSpcReduction="10000"/>
          </a:bodyPr>
          <a:lstStyle/>
          <a:p>
            <a:pPr marL="376237" eaLnBrk="1" fontAlgn="auto" hangingPunct="1">
              <a:spcAft>
                <a:spcPts val="0"/>
              </a:spcAft>
              <a:buFont typeface="Wingdings" charset="2"/>
              <a:buChar char="§"/>
              <a:defRPr/>
            </a:pPr>
            <a:r>
              <a:rPr lang="en-US" sz="2400" dirty="0">
                <a:ea typeface="ＭＳ Ｐゴシック" charset="0"/>
                <a:cs typeface="Calibri"/>
              </a:rPr>
              <a:t>HIV infects the CD4 cells and uses them to replicate into more viruses </a:t>
            </a:r>
            <a:endParaRPr lang="en-US" sz="2400" dirty="0" smtClean="0">
              <a:ea typeface="ＭＳ Ｐゴシック" charset="0"/>
              <a:cs typeface="Calibri"/>
            </a:endParaRPr>
          </a:p>
          <a:p>
            <a:pPr marL="376237" eaLnBrk="1" fontAlgn="auto" hangingPunct="1">
              <a:spcAft>
                <a:spcPts val="0"/>
              </a:spcAft>
              <a:buFont typeface="Wingdings" charset="2"/>
              <a:buChar char="§"/>
              <a:defRPr/>
            </a:pPr>
            <a:r>
              <a:rPr lang="en-US" sz="2400" dirty="0" smtClean="0">
                <a:ea typeface="ＭＳ Ｐゴシック" charset="0"/>
                <a:cs typeface="Calibri"/>
              </a:rPr>
              <a:t>CD4 </a:t>
            </a:r>
            <a:r>
              <a:rPr lang="en-US" sz="2400" dirty="0">
                <a:ea typeface="ＭＳ Ｐゴシック" charset="0"/>
                <a:cs typeface="Calibri"/>
              </a:rPr>
              <a:t>cells are destroyed and replenished at a rate of 2 X 10</a:t>
            </a:r>
            <a:r>
              <a:rPr lang="en-US" sz="2400" baseline="30000" dirty="0">
                <a:ea typeface="ＭＳ Ｐゴシック" charset="0"/>
                <a:cs typeface="Calibri"/>
              </a:rPr>
              <a:t>9</a:t>
            </a:r>
            <a:r>
              <a:rPr lang="en-US" sz="2400" dirty="0">
                <a:ea typeface="ＭＳ Ｐゴシック" charset="0"/>
                <a:cs typeface="Calibri"/>
              </a:rPr>
              <a:t> cells/day, eventually capacity is lost and depletion </a:t>
            </a:r>
            <a:r>
              <a:rPr lang="en-US" sz="2400" dirty="0" smtClean="0">
                <a:ea typeface="ＭＳ Ｐゴシック" charset="0"/>
                <a:cs typeface="Calibri"/>
              </a:rPr>
              <a:t>occurs</a:t>
            </a:r>
          </a:p>
          <a:p>
            <a:pPr marL="776287" lvl="1" eaLnBrk="1" fontAlgn="auto" hangingPunct="1">
              <a:spcAft>
                <a:spcPts val="0"/>
              </a:spcAft>
              <a:buFont typeface="Wingdings" charset="2"/>
              <a:buChar char="§"/>
              <a:defRPr/>
            </a:pPr>
            <a:r>
              <a:rPr lang="fr-CA" sz="2400" dirty="0" err="1" smtClean="0">
                <a:ea typeface="ＭＳ Ｐゴシック" charset="0"/>
                <a:cs typeface="Calibri"/>
              </a:rPr>
              <a:t>Increased</a:t>
            </a:r>
            <a:r>
              <a:rPr lang="fr-CA" sz="2400" dirty="0" smtClean="0">
                <a:ea typeface="ＭＳ Ｐゴシック" charset="0"/>
                <a:cs typeface="Calibri"/>
              </a:rPr>
              <a:t> destruction</a:t>
            </a:r>
          </a:p>
          <a:p>
            <a:pPr marL="776287" lvl="1" eaLnBrk="1" fontAlgn="auto" hangingPunct="1">
              <a:spcAft>
                <a:spcPts val="0"/>
              </a:spcAft>
              <a:buFont typeface="Wingdings" charset="2"/>
              <a:buChar char="§"/>
              <a:defRPr/>
            </a:pPr>
            <a:r>
              <a:rPr lang="fr-CA" sz="2400" dirty="0" smtClean="0">
                <a:ea typeface="ＭＳ Ｐゴシック" charset="0"/>
                <a:cs typeface="Calibri"/>
              </a:rPr>
              <a:t>Direct infection</a:t>
            </a:r>
          </a:p>
          <a:p>
            <a:pPr marL="776287" lvl="1" eaLnBrk="1" fontAlgn="auto" hangingPunct="1">
              <a:spcAft>
                <a:spcPts val="0"/>
              </a:spcAft>
              <a:buFont typeface="Wingdings" charset="2"/>
              <a:buChar char="§"/>
              <a:defRPr/>
            </a:pPr>
            <a:r>
              <a:rPr lang="fr-CA" sz="2400" dirty="0" err="1" smtClean="0">
                <a:ea typeface="ＭＳ Ｐゴシック" charset="0"/>
                <a:cs typeface="Calibri"/>
              </a:rPr>
              <a:t>Apoptosis</a:t>
            </a:r>
            <a:endParaRPr lang="fr-CA" sz="2400" dirty="0">
              <a:ea typeface="ＭＳ Ｐゴシック" charset="0"/>
              <a:cs typeface="Calibri"/>
            </a:endParaRPr>
          </a:p>
          <a:p>
            <a:pPr marL="776287" lvl="1" eaLnBrk="1" fontAlgn="auto" hangingPunct="1">
              <a:spcAft>
                <a:spcPts val="0"/>
              </a:spcAft>
              <a:buFont typeface="Wingdings" charset="2"/>
              <a:buChar char="§"/>
              <a:defRPr/>
            </a:pPr>
            <a:r>
              <a:rPr lang="fr-CA" sz="2400" dirty="0" smtClean="0">
                <a:ea typeface="ＭＳ Ｐゴシック" charset="0"/>
                <a:cs typeface="Calibri"/>
              </a:rPr>
              <a:t>Lymphocyte turnover</a:t>
            </a:r>
          </a:p>
          <a:p>
            <a:pPr marL="776287" lvl="1" eaLnBrk="1" fontAlgn="auto" hangingPunct="1">
              <a:spcAft>
                <a:spcPts val="0"/>
              </a:spcAft>
              <a:buFont typeface="Wingdings" charset="2"/>
              <a:buChar char="§"/>
              <a:defRPr/>
            </a:pPr>
            <a:r>
              <a:rPr lang="en-US" sz="2400" dirty="0" smtClean="0">
                <a:ea typeface="ＭＳ Ｐゴシック" charset="0"/>
                <a:cs typeface="Calibri"/>
              </a:rPr>
              <a:t>Decreased production</a:t>
            </a:r>
          </a:p>
          <a:p>
            <a:pPr marL="776287" lvl="1" eaLnBrk="1" fontAlgn="auto" hangingPunct="1">
              <a:spcAft>
                <a:spcPts val="0"/>
              </a:spcAft>
              <a:buFont typeface="Wingdings" charset="2"/>
              <a:buChar char="§"/>
              <a:defRPr/>
            </a:pPr>
            <a:r>
              <a:rPr lang="en-US" sz="2400" dirty="0" smtClean="0">
                <a:ea typeface="ＭＳ Ｐゴシック" charset="0"/>
                <a:cs typeface="Calibri"/>
              </a:rPr>
              <a:t>Redistribution</a:t>
            </a:r>
            <a:endParaRPr lang="en-US" sz="2400" dirty="0">
              <a:ea typeface="ＭＳ Ｐゴシック" charset="0"/>
              <a:cs typeface="Calibri"/>
            </a:endParaRPr>
          </a:p>
          <a:p>
            <a:pPr marL="609600" indent="-609600" eaLnBrk="1" fontAlgn="auto" hangingPunct="1">
              <a:spcAft>
                <a:spcPts val="0"/>
              </a:spcAft>
              <a:buFont typeface="Arial" pitchFamily="34" charset="0"/>
              <a:buChar char="•"/>
              <a:defRPr/>
            </a:pPr>
            <a:r>
              <a:rPr lang="en-US" sz="2400" dirty="0">
                <a:ea typeface="ＭＳ Ｐゴシック" charset="0"/>
                <a:cs typeface="Calibri"/>
              </a:rPr>
              <a:t>Without sufficient numbers of functioning CD4s, cellular immunity decreases, as well as interactions with </a:t>
            </a:r>
            <a:r>
              <a:rPr lang="en-US" sz="2400" dirty="0" err="1">
                <a:ea typeface="ＭＳ Ｐゴシック" charset="0"/>
                <a:cs typeface="Calibri"/>
              </a:rPr>
              <a:t>humoral</a:t>
            </a:r>
            <a:r>
              <a:rPr lang="en-US" sz="2400" dirty="0">
                <a:ea typeface="ＭＳ Ｐゴシック" charset="0"/>
                <a:cs typeface="Calibri"/>
              </a:rPr>
              <a:t> and cytotoxic immunity</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33630307-66A5-49A9-B7C7-42BE259661B0}" type="slidenum">
              <a:rPr lang="en-US" sz="1200">
                <a:latin typeface="Arial" pitchFamily="34" charset="0"/>
              </a:rPr>
              <a:pPr/>
              <a:t>6</a:t>
            </a:fld>
            <a:endParaRPr lang="en-US" sz="1200">
              <a:latin typeface="Arial" pitchFamily="34" charset="0"/>
            </a:endParaRPr>
          </a:p>
        </p:txBody>
      </p:sp>
      <p:sp>
        <p:nvSpPr>
          <p:cNvPr id="2" name="Title 1"/>
          <p:cNvSpPr>
            <a:spLocks noGrp="1"/>
          </p:cNvSpPr>
          <p:nvPr>
            <p:ph type="title"/>
          </p:nvPr>
        </p:nvSpPr>
        <p:spPr>
          <a:xfrm>
            <a:off x="228600" y="152400"/>
            <a:ext cx="8610600" cy="990600"/>
          </a:xfrm>
        </p:spPr>
        <p:txBody>
          <a:bodyPr/>
          <a:lstStyle/>
          <a:p>
            <a:r>
              <a:rPr lang="en-US" smtClean="0"/>
              <a:t>How does HIV predispose to OIs?</a:t>
            </a:r>
          </a:p>
        </p:txBody>
      </p:sp>
    </p:spTree>
    <p:extLst>
      <p:ext uri="{BB962C8B-B14F-4D97-AF65-F5344CB8AC3E}">
        <p14:creationId xmlns:p14="http://schemas.microsoft.com/office/powerpoint/2010/main" val="33946447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6D28855A-39B6-4EDD-9A87-5F3F1EB2CBAE}" type="slidenum">
              <a:rPr lang="en-US" sz="1200">
                <a:latin typeface="Arial" pitchFamily="34" charset="0"/>
              </a:rPr>
              <a:pPr/>
              <a:t>7</a:t>
            </a:fld>
            <a:endParaRPr lang="en-US" sz="1200">
              <a:latin typeface="Arial" pitchFamily="34" charset="0"/>
            </a:endParaRPr>
          </a:p>
        </p:txBody>
      </p:sp>
      <p:sp>
        <p:nvSpPr>
          <p:cNvPr id="2" name="Title 1"/>
          <p:cNvSpPr>
            <a:spLocks noGrp="1"/>
          </p:cNvSpPr>
          <p:nvPr>
            <p:ph type="title"/>
          </p:nvPr>
        </p:nvSpPr>
        <p:spPr>
          <a:xfrm>
            <a:off x="533400" y="2286000"/>
            <a:ext cx="8229600" cy="1143000"/>
          </a:xfrm>
        </p:spPr>
        <p:txBody>
          <a:bodyPr>
            <a:normAutofit fontScale="90000"/>
          </a:bodyPr>
          <a:lstStyle/>
          <a:p>
            <a:r>
              <a:rPr lang="en-US" smtClean="0"/>
              <a:t>What is the relationship between CD4 and OIs?</a:t>
            </a:r>
          </a:p>
        </p:txBody>
      </p:sp>
    </p:spTree>
    <p:extLst>
      <p:ext uri="{BB962C8B-B14F-4D97-AF65-F5344CB8AC3E}">
        <p14:creationId xmlns:p14="http://schemas.microsoft.com/office/powerpoint/2010/main" val="4550206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001"/>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10231" r="-10231"/>
          <a:stretch>
            <a:fillRect/>
          </a:stretch>
        </p:blipFill>
        <p:spPr>
          <a:xfrm>
            <a:off x="-838200" y="533400"/>
            <a:ext cx="10723563" cy="5897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960D4173-4521-4BFF-A2EF-70882C5CE3B5}" type="slidenum">
              <a:rPr lang="en-US" sz="1200">
                <a:latin typeface="Arial" pitchFamily="34" charset="0"/>
              </a:rPr>
              <a:pPr/>
              <a:t>8</a:t>
            </a:fld>
            <a:endParaRPr lang="en-US" sz="1200">
              <a:latin typeface="Arial" pitchFamily="34" charset="0"/>
            </a:endParaRPr>
          </a:p>
        </p:txBody>
      </p:sp>
      <p:sp>
        <p:nvSpPr>
          <p:cNvPr id="2" name="TextBox 1"/>
          <p:cNvSpPr txBox="1"/>
          <p:nvPr/>
        </p:nvSpPr>
        <p:spPr>
          <a:xfrm>
            <a:off x="4495800" y="1295400"/>
            <a:ext cx="4114800" cy="2554288"/>
          </a:xfrm>
          <a:prstGeom prst="rect">
            <a:avLst/>
          </a:prstGeom>
          <a:noFill/>
        </p:spPr>
        <p:txBody>
          <a:bodyPr>
            <a:spAutoFit/>
          </a:bodyPr>
          <a:lstStyle/>
          <a:p>
            <a:pPr marL="285750" indent="-285750">
              <a:buFont typeface="Arial"/>
              <a:buChar char="•"/>
              <a:defRPr/>
            </a:pPr>
            <a:r>
              <a:rPr lang="en-US" sz="2000" dirty="0">
                <a:solidFill>
                  <a:schemeClr val="bg2"/>
                </a:solidFill>
                <a:latin typeface="+mn-lt"/>
                <a:ea typeface="ＭＳ Ｐゴシック" charset="0"/>
                <a:cs typeface="ＭＳ Ｐゴシック" charset="0"/>
              </a:rPr>
              <a:t>Continuum of risk of OIs in relation to CD4</a:t>
            </a:r>
          </a:p>
          <a:p>
            <a:pPr marL="285750" indent="-285750">
              <a:buFont typeface="Arial"/>
              <a:buChar char="•"/>
              <a:defRPr/>
            </a:pPr>
            <a:r>
              <a:rPr lang="en-US" sz="2000" dirty="0">
                <a:solidFill>
                  <a:schemeClr val="bg2"/>
                </a:solidFill>
                <a:latin typeface="+mn-lt"/>
                <a:ea typeface="ＭＳ Ｐゴシック" charset="0"/>
                <a:cs typeface="ＭＳ Ｐゴシック" charset="0"/>
              </a:rPr>
              <a:t>OIs can occur above their CD4 threshold rarely</a:t>
            </a:r>
          </a:p>
          <a:p>
            <a:pPr marL="285750" indent="-285750">
              <a:buFont typeface="Arial"/>
              <a:buChar char="•"/>
              <a:defRPr/>
            </a:pPr>
            <a:r>
              <a:rPr lang="en-US" sz="2000" dirty="0">
                <a:solidFill>
                  <a:schemeClr val="bg2"/>
                </a:solidFill>
                <a:latin typeface="+mn-lt"/>
                <a:ea typeface="ＭＳ Ｐゴシック" charset="0"/>
                <a:cs typeface="ＭＳ Ｐゴシック" charset="0"/>
              </a:rPr>
              <a:t>Although CD4 is the most important predictor of OI risk, increasing VL is also a risk (</a:t>
            </a:r>
            <a:r>
              <a:rPr lang="en-US" sz="2000" dirty="0" err="1">
                <a:solidFill>
                  <a:schemeClr val="bg2"/>
                </a:solidFill>
                <a:latin typeface="+mn-lt"/>
                <a:ea typeface="ＭＳ Ｐゴシック" charset="0"/>
                <a:cs typeface="ＭＳ Ｐゴシック" charset="0"/>
              </a:rPr>
              <a:t>esp</a:t>
            </a:r>
            <a:r>
              <a:rPr lang="en-US" sz="2000" dirty="0">
                <a:solidFill>
                  <a:schemeClr val="bg2"/>
                </a:solidFill>
                <a:latin typeface="+mn-lt"/>
                <a:ea typeface="ＭＳ Ｐゴシック" charset="0"/>
                <a:cs typeface="ＭＳ Ｐゴシック" charset="0"/>
              </a:rPr>
              <a:t> when CD4&gt;300)</a:t>
            </a:r>
          </a:p>
        </p:txBody>
      </p:sp>
    </p:spTree>
    <p:extLst>
      <p:ext uri="{BB962C8B-B14F-4D97-AF65-F5344CB8AC3E}">
        <p14:creationId xmlns:p14="http://schemas.microsoft.com/office/powerpoint/2010/main" val="11978468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33400" indent="-533400" eaLnBrk="1" hangingPunct="1">
              <a:buFont typeface="Wingdings" charset="0"/>
              <a:buChar char="n"/>
              <a:defRPr/>
            </a:pPr>
            <a:r>
              <a:rPr lang="en-CA" dirty="0" smtClean="0">
                <a:ea typeface="ＭＳ Ｐゴシック" charset="0"/>
                <a:cs typeface="Calibri"/>
              </a:rPr>
              <a:t>Microbiology</a:t>
            </a:r>
          </a:p>
          <a:p>
            <a:pPr marL="533400" indent="-533400" eaLnBrk="1" hangingPunct="1">
              <a:buFont typeface="Wingdings" charset="0"/>
              <a:buChar char="n"/>
              <a:defRPr/>
            </a:pPr>
            <a:r>
              <a:rPr lang="en-CA" dirty="0" smtClean="0">
                <a:ea typeface="ＭＳ Ｐゴシック" charset="0"/>
                <a:cs typeface="Calibri"/>
              </a:rPr>
              <a:t>Clinical presentation</a:t>
            </a:r>
          </a:p>
          <a:p>
            <a:pPr marL="533400" indent="-533400" eaLnBrk="1" hangingPunct="1">
              <a:buFont typeface="Wingdings" charset="0"/>
              <a:buChar char="n"/>
              <a:defRPr/>
            </a:pPr>
            <a:r>
              <a:rPr lang="en-CA" dirty="0" smtClean="0">
                <a:ea typeface="ＭＳ Ｐゴシック" charset="0"/>
                <a:cs typeface="Calibri"/>
              </a:rPr>
              <a:t>Level of immune deficiency</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A9329A04-2138-48D2-9ACA-D74B60B81571}" type="slidenum">
              <a:rPr lang="en-US" sz="1200">
                <a:latin typeface="Arial" pitchFamily="34" charset="0"/>
              </a:rPr>
              <a:pPr/>
              <a:t>9</a:t>
            </a:fld>
            <a:endParaRPr lang="en-US" sz="1200">
              <a:latin typeface="Arial" pitchFamily="34" charset="0"/>
            </a:endParaRPr>
          </a:p>
        </p:txBody>
      </p:sp>
      <p:sp>
        <p:nvSpPr>
          <p:cNvPr id="2" name="Title 1"/>
          <p:cNvSpPr>
            <a:spLocks noGrp="1"/>
          </p:cNvSpPr>
          <p:nvPr>
            <p:ph type="title"/>
          </p:nvPr>
        </p:nvSpPr>
        <p:spPr/>
        <p:txBody>
          <a:bodyPr/>
          <a:lstStyle/>
          <a:p>
            <a:r>
              <a:rPr lang="en-US" smtClean="0"/>
              <a:t>How do we classify OIs?</a:t>
            </a:r>
          </a:p>
        </p:txBody>
      </p:sp>
    </p:spTree>
    <p:extLst>
      <p:ext uri="{BB962C8B-B14F-4D97-AF65-F5344CB8AC3E}">
        <p14:creationId xmlns:p14="http://schemas.microsoft.com/office/powerpoint/2010/main" val="3631252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381000" y="1600200"/>
            <a:ext cx="4038600" cy="4525963"/>
          </a:xfrm>
        </p:spPr>
        <p:txBody>
          <a:bodyPr>
            <a:normAutofit/>
          </a:bodyPr>
          <a:lstStyle/>
          <a:p>
            <a:pPr marL="928688" lvl="1" indent="-457200" eaLnBrk="1" hangingPunct="1">
              <a:lnSpc>
                <a:spcPct val="90000"/>
              </a:lnSpc>
              <a:buFont typeface="Arial" charset="0"/>
              <a:buChar char="•"/>
              <a:defRPr/>
            </a:pPr>
            <a:r>
              <a:rPr lang="en-US" b="1" dirty="0">
                <a:ea typeface="ＭＳ Ｐゴシック" charset="0"/>
              </a:rPr>
              <a:t>Bacterial </a:t>
            </a:r>
            <a:r>
              <a:rPr lang="en-US" dirty="0">
                <a:ea typeface="ＭＳ Ｐゴシック" charset="0"/>
              </a:rPr>
              <a:t>: tuberculosis, MAC, bacterial pneumonia and septicemia</a:t>
            </a:r>
          </a:p>
          <a:p>
            <a:pPr marL="928688" lvl="1" indent="-457200" eaLnBrk="1" hangingPunct="1">
              <a:lnSpc>
                <a:spcPct val="90000"/>
              </a:lnSpc>
              <a:buFont typeface="Arial" charset="0"/>
              <a:buChar char="•"/>
              <a:defRPr/>
            </a:pPr>
            <a:endParaRPr lang="en-US" b="1" dirty="0">
              <a:ea typeface="ＭＳ Ｐゴシック" charset="0"/>
            </a:endParaRPr>
          </a:p>
          <a:p>
            <a:pPr marL="928688" lvl="1" indent="-457200" eaLnBrk="1" hangingPunct="1">
              <a:lnSpc>
                <a:spcPct val="90000"/>
              </a:lnSpc>
              <a:buFont typeface="Arial" charset="0"/>
              <a:buChar char="•"/>
              <a:defRPr/>
            </a:pPr>
            <a:r>
              <a:rPr lang="en-US" b="1" dirty="0">
                <a:ea typeface="ＭＳ Ｐゴシック" charset="0"/>
              </a:rPr>
              <a:t>Fungal </a:t>
            </a:r>
            <a:r>
              <a:rPr lang="en-US" dirty="0">
                <a:ea typeface="ＭＳ Ｐゴシック" charset="0"/>
              </a:rPr>
              <a:t>: candidiasis, </a:t>
            </a:r>
            <a:r>
              <a:rPr lang="en-US" i="1" dirty="0" smtClean="0">
                <a:ea typeface="ＭＳ Ｐゴシック" charset="0"/>
              </a:rPr>
              <a:t>pneumocystis </a:t>
            </a:r>
            <a:r>
              <a:rPr lang="en-US" i="1" dirty="0" err="1" smtClean="0">
                <a:ea typeface="ＭＳ Ｐゴシック" charset="0"/>
              </a:rPr>
              <a:t>jiroveci</a:t>
            </a:r>
            <a:r>
              <a:rPr lang="en-US" i="1" dirty="0" smtClean="0">
                <a:ea typeface="ＭＳ Ｐゴシック" charset="0"/>
              </a:rPr>
              <a:t> </a:t>
            </a:r>
            <a:r>
              <a:rPr lang="en-US" dirty="0" smtClean="0">
                <a:ea typeface="ＭＳ Ｐゴシック" charset="0"/>
              </a:rPr>
              <a:t>pneumonia </a:t>
            </a:r>
            <a:r>
              <a:rPr lang="en-US" dirty="0">
                <a:ea typeface="ＭＳ Ｐゴシック" charset="0"/>
              </a:rPr>
              <a:t>(PCP), </a:t>
            </a:r>
            <a:r>
              <a:rPr lang="en-US" dirty="0" err="1">
                <a:ea typeface="ＭＳ Ｐゴシック" charset="0"/>
              </a:rPr>
              <a:t>cryptococcosis</a:t>
            </a:r>
            <a:r>
              <a:rPr lang="en-US" dirty="0">
                <a:ea typeface="ＭＳ Ｐゴシック" charset="0"/>
              </a:rPr>
              <a:t>, </a:t>
            </a:r>
            <a:r>
              <a:rPr lang="en-US" dirty="0" err="1">
                <a:ea typeface="ＭＳ Ｐゴシック" charset="0"/>
              </a:rPr>
              <a:t>aspergillosis</a:t>
            </a:r>
            <a:endParaRPr lang="sw-KE"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E5195B09-43D3-4004-866E-DA1738741EDC}" type="slidenum">
              <a:rPr lang="en-US" sz="1200">
                <a:latin typeface="Arial" pitchFamily="34" charset="0"/>
              </a:rPr>
              <a:pPr/>
              <a:t>10</a:t>
            </a:fld>
            <a:endParaRPr lang="en-US" sz="1200">
              <a:latin typeface="Arial" pitchFamily="34" charset="0"/>
            </a:endParaRPr>
          </a:p>
        </p:txBody>
      </p:sp>
      <p:sp>
        <p:nvSpPr>
          <p:cNvPr id="5" name="Title 1"/>
          <p:cNvSpPr>
            <a:spLocks noGrp="1"/>
          </p:cNvSpPr>
          <p:nvPr>
            <p:ph type="title"/>
          </p:nvPr>
        </p:nvSpPr>
        <p:spPr>
          <a:xfrm>
            <a:off x="457200" y="228600"/>
            <a:ext cx="8229600" cy="1143000"/>
          </a:xfrm>
        </p:spPr>
        <p:txBody>
          <a:bodyPr>
            <a:normAutofit fontScale="90000"/>
          </a:bodyPr>
          <a:lstStyle/>
          <a:p>
            <a:pPr eaLnBrk="1" hangingPunct="1">
              <a:defRPr/>
            </a:pPr>
            <a:r>
              <a:rPr lang="fr-CA" sz="4000" dirty="0">
                <a:latin typeface="+mn-lt"/>
                <a:ea typeface="ＭＳ Ｐゴシック" charset="0"/>
              </a:rPr>
              <a:t>Classification of </a:t>
            </a:r>
            <a:r>
              <a:rPr lang="fr-CA" sz="4000" dirty="0" err="1">
                <a:latin typeface="+mn-lt"/>
                <a:ea typeface="ＭＳ Ｐゴシック" charset="0"/>
              </a:rPr>
              <a:t>OIs</a:t>
            </a:r>
            <a:r>
              <a:rPr lang="fr-CA" sz="4000" dirty="0">
                <a:latin typeface="+mn-lt"/>
                <a:ea typeface="ＭＳ Ｐゴシック" charset="0"/>
              </a:rPr>
              <a:t>: </a:t>
            </a:r>
            <a:r>
              <a:rPr lang="fr-CA" sz="4000" dirty="0" err="1">
                <a:latin typeface="+mn-lt"/>
                <a:ea typeface="ＭＳ Ｐゴシック" charset="0"/>
              </a:rPr>
              <a:t>Microbiology</a:t>
            </a:r>
            <a:endParaRPr lang="sw-KE" sz="4000" dirty="0">
              <a:latin typeface="+mn-lt"/>
              <a:ea typeface="ＭＳ Ｐゴシック" charset="0"/>
            </a:endParaRPr>
          </a:p>
        </p:txBody>
      </p:sp>
      <p:sp>
        <p:nvSpPr>
          <p:cNvPr id="7" name="Content Placeholder 3"/>
          <p:cNvSpPr txBox="1">
            <a:spLocks/>
          </p:cNvSpPr>
          <p:nvPr/>
        </p:nvSpPr>
        <p:spPr>
          <a:xfrm>
            <a:off x="4648200" y="1600200"/>
            <a:ext cx="4038600" cy="4525963"/>
          </a:xfrm>
          <a:prstGeom prst="rect">
            <a:avLst/>
          </a:prstGeom>
        </p:spPr>
        <p:txBody>
          <a:bodyPr/>
          <a:lstStyle>
            <a:lvl1pPr marL="342900" indent="-342900" algn="l" rtl="0" eaLnBrk="0" fontAlgn="base" hangingPunct="0">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charset="0"/>
              <a:buChar char="n"/>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SzPct val="70000"/>
              <a:buFont typeface="Wingdings" charset="0"/>
              <a:buChar char="n"/>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928688" lvl="1" indent="-457200" eaLnBrk="1" hangingPunct="1">
              <a:lnSpc>
                <a:spcPct val="90000"/>
              </a:lnSpc>
              <a:buFont typeface="Arial" charset="0"/>
              <a:buChar char="•"/>
              <a:defRPr/>
            </a:pPr>
            <a:r>
              <a:rPr lang="en-US" b="1" dirty="0" smtClean="0">
                <a:cs typeface="ＭＳ Ｐゴシック" charset="0"/>
              </a:rPr>
              <a:t>Viral </a:t>
            </a:r>
            <a:r>
              <a:rPr lang="en-US" dirty="0" smtClean="0">
                <a:cs typeface="ＭＳ Ｐゴシック" charset="0"/>
              </a:rPr>
              <a:t>: cytomegalovirus, herpes simplex virus, varicella-zoster virus, JC virus</a:t>
            </a:r>
          </a:p>
          <a:p>
            <a:pPr marL="928688" lvl="1" indent="-457200" eaLnBrk="1" hangingPunct="1">
              <a:lnSpc>
                <a:spcPct val="90000"/>
              </a:lnSpc>
              <a:buFont typeface="Arial" charset="0"/>
              <a:buChar char="•"/>
              <a:defRPr/>
            </a:pPr>
            <a:endParaRPr lang="fr-CA" b="1" dirty="0" smtClean="0">
              <a:cs typeface="ＭＳ Ｐゴシック" charset="0"/>
            </a:endParaRPr>
          </a:p>
          <a:p>
            <a:pPr marL="928688" lvl="1" indent="-457200" eaLnBrk="1" hangingPunct="1">
              <a:lnSpc>
                <a:spcPct val="90000"/>
              </a:lnSpc>
              <a:buFont typeface="Arial" charset="0"/>
              <a:buChar char="•"/>
              <a:defRPr/>
            </a:pPr>
            <a:r>
              <a:rPr lang="fr-CA" b="1" dirty="0" err="1" smtClean="0">
                <a:cs typeface="ＭＳ Ｐゴシック" charset="0"/>
              </a:rPr>
              <a:t>Parasitic</a:t>
            </a:r>
            <a:r>
              <a:rPr lang="fr-CA" b="1" dirty="0" smtClean="0">
                <a:cs typeface="ＭＳ Ｐゴシック" charset="0"/>
              </a:rPr>
              <a:t> </a:t>
            </a:r>
            <a:r>
              <a:rPr lang="fr-CA" dirty="0" smtClean="0">
                <a:cs typeface="ＭＳ Ｐゴシック" charset="0"/>
              </a:rPr>
              <a:t>: </a:t>
            </a:r>
            <a:r>
              <a:rPr lang="fr-CA" dirty="0" err="1" smtClean="0">
                <a:cs typeface="ＭＳ Ｐゴシック" charset="0"/>
              </a:rPr>
              <a:t>toxoplasmosis</a:t>
            </a:r>
            <a:r>
              <a:rPr lang="fr-CA" dirty="0" smtClean="0">
                <a:cs typeface="ＭＳ Ｐゴシック" charset="0"/>
              </a:rPr>
              <a:t>, </a:t>
            </a:r>
            <a:r>
              <a:rPr lang="fr-CA" dirty="0" err="1" smtClean="0">
                <a:cs typeface="ＭＳ Ｐゴシック" charset="0"/>
              </a:rPr>
              <a:t>cryptosporidium</a:t>
            </a:r>
            <a:r>
              <a:rPr lang="fr-CA" dirty="0" smtClean="0">
                <a:cs typeface="ＭＳ Ｐゴシック" charset="0"/>
              </a:rPr>
              <a:t>, </a:t>
            </a:r>
            <a:r>
              <a:rPr lang="fr-CA" dirty="0" err="1" smtClean="0">
                <a:cs typeface="ＭＳ Ｐゴシック" charset="0"/>
              </a:rPr>
              <a:t>microsporidium</a:t>
            </a:r>
            <a:r>
              <a:rPr lang="fr-CA" dirty="0" smtClean="0">
                <a:cs typeface="ＭＳ Ｐゴシック" charset="0"/>
              </a:rPr>
              <a:t>, leishmania</a:t>
            </a:r>
            <a:endParaRPr lang="sw-KE" dirty="0">
              <a:cs typeface="ＭＳ Ｐゴシック" charset="0"/>
            </a:endParaRPr>
          </a:p>
        </p:txBody>
      </p:sp>
    </p:spTree>
    <p:extLst>
      <p:ext uri="{BB962C8B-B14F-4D97-AF65-F5344CB8AC3E}">
        <p14:creationId xmlns:p14="http://schemas.microsoft.com/office/powerpoint/2010/main" val="2166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19200"/>
            <a:ext cx="4724400" cy="4953000"/>
          </a:xfrm>
        </p:spPr>
        <p:txBody>
          <a:bodyPr>
            <a:normAutofit fontScale="92500" lnSpcReduction="10000"/>
          </a:bodyPr>
          <a:lstStyle/>
          <a:p>
            <a:pPr marL="928688" lvl="1" indent="-457200" eaLnBrk="1" hangingPunct="1">
              <a:lnSpc>
                <a:spcPct val="90000"/>
              </a:lnSpc>
              <a:buFont typeface="Arial" charset="0"/>
              <a:buChar char="•"/>
              <a:defRPr/>
            </a:pPr>
            <a:r>
              <a:rPr lang="en-CA" b="1" dirty="0">
                <a:ea typeface="ＭＳ Ｐゴシック" charset="0"/>
              </a:rPr>
              <a:t>Brain:</a:t>
            </a:r>
            <a:r>
              <a:rPr lang="en-CA" dirty="0">
                <a:ea typeface="ＭＳ Ｐゴシック" charset="0"/>
              </a:rPr>
              <a:t> Cryptococcus, Toxoplasmosis, Lymphoma, Progressive multifocal </a:t>
            </a:r>
            <a:r>
              <a:rPr lang="en-CA" dirty="0" err="1">
                <a:ea typeface="ＭＳ Ｐゴシック" charset="0"/>
              </a:rPr>
              <a:t>leukoencephalopathy</a:t>
            </a:r>
            <a:r>
              <a:rPr lang="en-CA" dirty="0">
                <a:ea typeface="ＭＳ Ｐゴシック" charset="0"/>
              </a:rPr>
              <a:t>(PML), Cytomegalovirus (CMV), HIV-associated </a:t>
            </a:r>
            <a:r>
              <a:rPr lang="en-CA" dirty="0" smtClean="0">
                <a:ea typeface="ＭＳ Ｐゴシック" charset="0"/>
              </a:rPr>
              <a:t>dementia</a:t>
            </a:r>
          </a:p>
          <a:p>
            <a:pPr marL="471488" lvl="1" indent="0" eaLnBrk="1" hangingPunct="1">
              <a:lnSpc>
                <a:spcPct val="90000"/>
              </a:lnSpc>
              <a:buFont typeface="Wingdings" charset="0"/>
              <a:buNone/>
              <a:defRPr/>
            </a:pPr>
            <a:endParaRPr lang="en-CA" sz="800" dirty="0">
              <a:ea typeface="ＭＳ Ｐゴシック" charset="0"/>
            </a:endParaRPr>
          </a:p>
          <a:p>
            <a:pPr marL="928688" lvl="1" indent="-457200" eaLnBrk="1" hangingPunct="1">
              <a:lnSpc>
                <a:spcPct val="90000"/>
              </a:lnSpc>
              <a:buFont typeface="Arial" charset="0"/>
              <a:buChar char="•"/>
              <a:defRPr/>
            </a:pPr>
            <a:r>
              <a:rPr lang="en-CA" b="1" dirty="0">
                <a:ea typeface="ＭＳ Ｐゴシック" charset="0"/>
              </a:rPr>
              <a:t>Eye:</a:t>
            </a:r>
            <a:r>
              <a:rPr lang="en-CA" dirty="0">
                <a:ea typeface="ＭＳ Ｐゴシック" charset="0"/>
              </a:rPr>
              <a:t> CMV, Varicella zoster virus (VZV</a:t>
            </a:r>
            <a:r>
              <a:rPr lang="en-CA" dirty="0" smtClean="0">
                <a:ea typeface="ＭＳ Ｐゴシック" charset="0"/>
              </a:rPr>
              <a:t>)</a:t>
            </a:r>
          </a:p>
          <a:p>
            <a:pPr marL="471488" lvl="1" indent="0" eaLnBrk="1" hangingPunct="1">
              <a:lnSpc>
                <a:spcPct val="90000"/>
              </a:lnSpc>
              <a:buFont typeface="Wingdings" charset="0"/>
              <a:buNone/>
              <a:defRPr/>
            </a:pPr>
            <a:endParaRPr lang="en-CA" sz="800" dirty="0">
              <a:ea typeface="ＭＳ Ｐゴシック" charset="0"/>
            </a:endParaRPr>
          </a:p>
          <a:p>
            <a:pPr marL="928688" lvl="1" indent="-457200" eaLnBrk="1" hangingPunct="1">
              <a:lnSpc>
                <a:spcPct val="90000"/>
              </a:lnSpc>
              <a:buFont typeface="Arial" charset="0"/>
              <a:buChar char="•"/>
              <a:defRPr/>
            </a:pPr>
            <a:r>
              <a:rPr lang="en-CA" b="1" dirty="0">
                <a:ea typeface="ＭＳ Ｐゴシック" charset="0"/>
              </a:rPr>
              <a:t>Mouth:</a:t>
            </a:r>
            <a:r>
              <a:rPr lang="en-CA" dirty="0">
                <a:ea typeface="ＭＳ Ｐゴシック" charset="0"/>
              </a:rPr>
              <a:t> Herpes simplex virus (HSV), Candida </a:t>
            </a:r>
            <a:endParaRPr lang="en-CA" dirty="0" smtClean="0">
              <a:ea typeface="ＭＳ Ｐゴシック" charset="0"/>
            </a:endParaRPr>
          </a:p>
          <a:p>
            <a:pPr marL="471488" lvl="1" indent="0" eaLnBrk="1" hangingPunct="1">
              <a:lnSpc>
                <a:spcPct val="90000"/>
              </a:lnSpc>
              <a:buFont typeface="Wingdings" charset="0"/>
              <a:buNone/>
              <a:defRPr/>
            </a:pPr>
            <a:endParaRPr lang="en-CA" sz="800" dirty="0">
              <a:ea typeface="ＭＳ Ｐゴシック" charset="0"/>
            </a:endParaRPr>
          </a:p>
          <a:p>
            <a:pPr marL="928688" lvl="1" indent="-457200" eaLnBrk="1" hangingPunct="1">
              <a:lnSpc>
                <a:spcPct val="90000"/>
              </a:lnSpc>
              <a:buFont typeface="Arial" charset="0"/>
              <a:buChar char="•"/>
              <a:defRPr/>
            </a:pPr>
            <a:r>
              <a:rPr lang="en-CA" b="1" dirty="0">
                <a:ea typeface="ＭＳ Ｐゴシック" charset="0"/>
              </a:rPr>
              <a:t>Lungs: </a:t>
            </a:r>
            <a:r>
              <a:rPr lang="en-CA" i="1" dirty="0">
                <a:ea typeface="ＭＳ Ｐゴシック" charset="0"/>
              </a:rPr>
              <a:t>Pneumocystis </a:t>
            </a:r>
            <a:r>
              <a:rPr lang="en-CA" i="1" dirty="0" err="1">
                <a:ea typeface="ＭＳ Ｐゴシック" charset="0"/>
              </a:rPr>
              <a:t>jirovecii</a:t>
            </a:r>
            <a:r>
              <a:rPr lang="en-CA" dirty="0">
                <a:ea typeface="ＭＳ Ｐゴシック" charset="0"/>
              </a:rPr>
              <a:t> (PCP), Tuberculosis, bacterial pneumonia</a:t>
            </a:r>
            <a:r>
              <a:rPr lang="en-CA" i="1" dirty="0">
                <a:ea typeface="ＭＳ Ｐゴシック" charset="0"/>
              </a:rPr>
              <a:t>, </a:t>
            </a:r>
            <a:r>
              <a:rPr lang="en-CA" dirty="0">
                <a:ea typeface="ＭＳ Ｐゴシック" charset="0"/>
              </a:rPr>
              <a:t>fungal pneumonia</a:t>
            </a:r>
            <a:endParaRPr lang="sw-KE" dirty="0">
              <a:ea typeface="ＭＳ Ｐゴシック" charset="0"/>
            </a:endParaRPr>
          </a:p>
          <a:p>
            <a:pPr>
              <a:buFont typeface="Wingdings" charset="0"/>
              <a:buChar char="n"/>
              <a:defRPr/>
            </a:pPr>
            <a:endParaRPr lang="en-US" dirty="0">
              <a:ea typeface="ＭＳ Ｐゴシック" charset="0"/>
            </a:endParaRPr>
          </a:p>
        </p:txBody>
      </p:sp>
      <p:sp>
        <p:nvSpPr>
          <p:cNvPr id="4" name="Content Placeholder 3"/>
          <p:cNvSpPr>
            <a:spLocks noGrp="1"/>
          </p:cNvSpPr>
          <p:nvPr>
            <p:ph sz="half" idx="2"/>
          </p:nvPr>
        </p:nvSpPr>
        <p:spPr>
          <a:xfrm>
            <a:off x="4419600" y="1371600"/>
            <a:ext cx="4572000" cy="5181600"/>
          </a:xfrm>
        </p:spPr>
        <p:txBody>
          <a:bodyPr>
            <a:normAutofit fontScale="92500" lnSpcReduction="10000"/>
          </a:bodyPr>
          <a:lstStyle/>
          <a:p>
            <a:pPr marL="928688" lvl="1" indent="-457200" eaLnBrk="1" hangingPunct="1">
              <a:lnSpc>
                <a:spcPct val="90000"/>
              </a:lnSpc>
              <a:buFont typeface="Arial" charset="0"/>
              <a:buChar char="•"/>
              <a:defRPr/>
            </a:pPr>
            <a:r>
              <a:rPr lang="en-CA" b="1" dirty="0">
                <a:ea typeface="ＭＳ Ｐゴシック" charset="0"/>
              </a:rPr>
              <a:t>Gut:</a:t>
            </a:r>
            <a:r>
              <a:rPr lang="en-CA" dirty="0">
                <a:ea typeface="ＭＳ Ｐゴシック" charset="0"/>
              </a:rPr>
              <a:t> </a:t>
            </a:r>
            <a:r>
              <a:rPr lang="en-CA" i="1" dirty="0">
                <a:ea typeface="ＭＳ Ｐゴシック" charset="0"/>
              </a:rPr>
              <a:t>Mycobacterium </a:t>
            </a:r>
            <a:r>
              <a:rPr lang="en-CA" i="1" dirty="0" err="1">
                <a:ea typeface="ＭＳ Ｐゴシック" charset="0"/>
              </a:rPr>
              <a:t>avium</a:t>
            </a:r>
            <a:r>
              <a:rPr lang="en-CA" i="1" dirty="0">
                <a:ea typeface="ＭＳ Ｐゴシック" charset="0"/>
              </a:rPr>
              <a:t> complex</a:t>
            </a:r>
            <a:r>
              <a:rPr lang="en-CA" dirty="0">
                <a:ea typeface="ＭＳ Ｐゴシック" charset="0"/>
              </a:rPr>
              <a:t> (MAC), CMV, Salmonella Cryptosporidium, </a:t>
            </a:r>
            <a:r>
              <a:rPr lang="en-CA" dirty="0" err="1" smtClean="0">
                <a:ea typeface="ＭＳ Ｐゴシック" charset="0"/>
              </a:rPr>
              <a:t>Microsporidia</a:t>
            </a:r>
            <a:endParaRPr lang="en-CA" dirty="0" smtClean="0">
              <a:ea typeface="ＭＳ Ｐゴシック" charset="0"/>
            </a:endParaRPr>
          </a:p>
          <a:p>
            <a:pPr marL="471488" lvl="1" indent="0" eaLnBrk="1" hangingPunct="1">
              <a:lnSpc>
                <a:spcPct val="90000"/>
              </a:lnSpc>
              <a:buFont typeface="Wingdings" charset="0"/>
              <a:buNone/>
              <a:defRPr/>
            </a:pPr>
            <a:endParaRPr lang="en-CA" sz="800" dirty="0">
              <a:ea typeface="ＭＳ Ｐゴシック" charset="0"/>
            </a:endParaRPr>
          </a:p>
          <a:p>
            <a:pPr marL="928688" lvl="1" indent="-457200" eaLnBrk="1" hangingPunct="1">
              <a:lnSpc>
                <a:spcPct val="90000"/>
              </a:lnSpc>
              <a:buFont typeface="Arial" charset="0"/>
              <a:buChar char="•"/>
              <a:defRPr/>
            </a:pPr>
            <a:r>
              <a:rPr lang="en-CA" b="1" dirty="0">
                <a:ea typeface="ＭＳ Ｐゴシック" charset="0"/>
              </a:rPr>
              <a:t>Bone marrow</a:t>
            </a:r>
            <a:r>
              <a:rPr lang="en-CA" dirty="0">
                <a:ea typeface="ＭＳ Ｐゴシック" charset="0"/>
              </a:rPr>
              <a:t>: TB, MAC, </a:t>
            </a:r>
            <a:r>
              <a:rPr lang="en-CA" dirty="0" err="1">
                <a:ea typeface="ＭＳ Ｐゴシック" charset="0"/>
              </a:rPr>
              <a:t>histoplasmosis</a:t>
            </a:r>
            <a:r>
              <a:rPr lang="en-CA" dirty="0">
                <a:ea typeface="ＭＳ Ｐゴシック" charset="0"/>
              </a:rPr>
              <a:t>, </a:t>
            </a:r>
            <a:r>
              <a:rPr lang="en-CA" dirty="0" err="1" smtClean="0">
                <a:ea typeface="ＭＳ Ｐゴシック" charset="0"/>
              </a:rPr>
              <a:t>leishmania</a:t>
            </a:r>
            <a:endParaRPr lang="en-CA" dirty="0">
              <a:ea typeface="ＭＳ Ｐゴシック" charset="0"/>
            </a:endParaRPr>
          </a:p>
          <a:p>
            <a:pPr marL="928688" lvl="1" indent="-457200" eaLnBrk="1" hangingPunct="1">
              <a:lnSpc>
                <a:spcPct val="90000"/>
              </a:lnSpc>
              <a:buFont typeface="Arial" charset="0"/>
              <a:buChar char="•"/>
              <a:defRPr/>
            </a:pPr>
            <a:endParaRPr lang="en-CA" sz="800" b="1" dirty="0" smtClean="0">
              <a:ea typeface="ＭＳ Ｐゴシック" charset="0"/>
            </a:endParaRPr>
          </a:p>
          <a:p>
            <a:pPr marL="928688" lvl="1" indent="-457200" eaLnBrk="1" hangingPunct="1">
              <a:lnSpc>
                <a:spcPct val="90000"/>
              </a:lnSpc>
              <a:buFont typeface="Arial" charset="0"/>
              <a:buChar char="•"/>
              <a:defRPr/>
            </a:pPr>
            <a:r>
              <a:rPr lang="en-CA" b="1" dirty="0" smtClean="0">
                <a:ea typeface="ＭＳ Ｐゴシック" charset="0"/>
              </a:rPr>
              <a:t>Skin</a:t>
            </a:r>
            <a:r>
              <a:rPr lang="en-CA" b="1" dirty="0">
                <a:ea typeface="ＭＳ Ｐゴシック" charset="0"/>
              </a:rPr>
              <a:t>:</a:t>
            </a:r>
            <a:r>
              <a:rPr lang="en-CA" dirty="0">
                <a:ea typeface="ＭＳ Ｐゴシック" charset="0"/>
              </a:rPr>
              <a:t> HSV, VZV, </a:t>
            </a:r>
            <a:r>
              <a:rPr lang="en-CA" dirty="0" err="1">
                <a:ea typeface="ＭＳ Ｐゴシック" charset="0"/>
              </a:rPr>
              <a:t>mucocutaneous</a:t>
            </a:r>
            <a:r>
              <a:rPr lang="en-CA" dirty="0">
                <a:ea typeface="ＭＳ Ｐゴシック" charset="0"/>
              </a:rPr>
              <a:t> manifestations, pyogenic </a:t>
            </a:r>
            <a:r>
              <a:rPr lang="en-CA" dirty="0" smtClean="0">
                <a:ea typeface="ＭＳ Ｐゴシック" charset="0"/>
              </a:rPr>
              <a:t>infections</a:t>
            </a:r>
          </a:p>
          <a:p>
            <a:pPr marL="928688" lvl="1" indent="-457200" eaLnBrk="1" hangingPunct="1">
              <a:lnSpc>
                <a:spcPct val="90000"/>
              </a:lnSpc>
              <a:buFont typeface="Arial" charset="0"/>
              <a:buChar char="•"/>
              <a:defRPr/>
            </a:pPr>
            <a:endParaRPr lang="en-CA" sz="800" dirty="0">
              <a:ea typeface="ＭＳ Ｐゴシック" charset="0"/>
            </a:endParaRPr>
          </a:p>
          <a:p>
            <a:pPr marL="928688" lvl="1" indent="-457200" eaLnBrk="1" hangingPunct="1">
              <a:lnSpc>
                <a:spcPct val="90000"/>
              </a:lnSpc>
              <a:buFont typeface="Arial" charset="0"/>
              <a:buChar char="•"/>
              <a:defRPr/>
            </a:pPr>
            <a:r>
              <a:rPr lang="en-CA" b="1" dirty="0">
                <a:ea typeface="ＭＳ Ｐゴシック" charset="0"/>
              </a:rPr>
              <a:t>Genitals:</a:t>
            </a:r>
            <a:r>
              <a:rPr lang="en-CA" dirty="0">
                <a:ea typeface="ＭＳ Ｐゴシック" charset="0"/>
              </a:rPr>
              <a:t> HSV, Human papilloma virus, Candida</a:t>
            </a:r>
            <a:endParaRPr lang="sw-KE" dirty="0">
              <a:ea typeface="ＭＳ Ｐゴシック" charset="0"/>
            </a:endParaRPr>
          </a:p>
          <a:p>
            <a:pPr>
              <a:buFont typeface="Wingdings" charset="0"/>
              <a:buChar char="n"/>
              <a:defRPr/>
            </a:pPr>
            <a:endParaRPr lang="en-US" dirty="0">
              <a:ea typeface="ＭＳ Ｐゴシック" charset="0"/>
            </a:endParaRPr>
          </a:p>
        </p:txBody>
      </p:sp>
      <p:sp>
        <p:nvSpPr>
          <p:cNvPr id="5" name="Slide Number Placeholder 4"/>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22668AA6-DBD3-4723-B015-C965BB884F2D}" type="slidenum">
              <a:rPr lang="en-US" sz="1200">
                <a:latin typeface="Arial" pitchFamily="34" charset="0"/>
              </a:rPr>
              <a:pPr/>
              <a:t>11</a:t>
            </a:fld>
            <a:endParaRPr lang="en-US" sz="1200">
              <a:latin typeface="Arial" pitchFamily="34" charset="0"/>
            </a:endParaRPr>
          </a:p>
        </p:txBody>
      </p:sp>
      <p:sp>
        <p:nvSpPr>
          <p:cNvPr id="2" name="Title 1"/>
          <p:cNvSpPr>
            <a:spLocks noGrp="1"/>
          </p:cNvSpPr>
          <p:nvPr>
            <p:ph type="title"/>
          </p:nvPr>
        </p:nvSpPr>
        <p:spPr>
          <a:xfrm>
            <a:off x="381000" y="0"/>
            <a:ext cx="8229600" cy="1066800"/>
          </a:xfrm>
        </p:spPr>
        <p:txBody>
          <a:bodyPr/>
          <a:lstStyle/>
          <a:p>
            <a:r>
              <a:rPr lang="en-US" smtClean="0"/>
              <a:t>Classification: Clinical</a:t>
            </a:r>
          </a:p>
        </p:txBody>
      </p:sp>
    </p:spTree>
    <p:extLst>
      <p:ext uri="{BB962C8B-B14F-4D97-AF65-F5344CB8AC3E}">
        <p14:creationId xmlns:p14="http://schemas.microsoft.com/office/powerpoint/2010/main" val="1005502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066800"/>
            <a:ext cx="8534400" cy="5562600"/>
          </a:xfrm>
        </p:spPr>
        <p:txBody>
          <a:bodyPr>
            <a:normAutofit/>
          </a:bodyPr>
          <a:lstStyle/>
          <a:p>
            <a:pPr marL="0" indent="0" eaLnBrk="1" hangingPunct="1">
              <a:lnSpc>
                <a:spcPct val="80000"/>
              </a:lnSpc>
              <a:buFont typeface="Wingdings" pitchFamily="2" charset="2"/>
              <a:buNone/>
            </a:pPr>
            <a:r>
              <a:rPr lang="en-US" sz="2400" smtClean="0">
                <a:effectLst/>
              </a:rPr>
              <a:t>CD4 &gt;500</a:t>
            </a:r>
          </a:p>
          <a:p>
            <a:pPr marL="0" indent="0" eaLnBrk="1" hangingPunct="1">
              <a:lnSpc>
                <a:spcPct val="80000"/>
              </a:lnSpc>
            </a:pPr>
            <a:r>
              <a:rPr lang="en-US" sz="1800" smtClean="0">
                <a:effectLst/>
              </a:rPr>
              <a:t>Candida vaginitis, pulmonary TB, </a:t>
            </a:r>
            <a:r>
              <a:rPr lang="en-US" sz="1800" i="1" smtClean="0">
                <a:effectLst/>
              </a:rPr>
              <a:t>Streptococcus pneumoniae</a:t>
            </a:r>
          </a:p>
          <a:p>
            <a:pPr marL="0" indent="0" eaLnBrk="1" hangingPunct="1">
              <a:lnSpc>
                <a:spcPct val="80000"/>
              </a:lnSpc>
              <a:buFont typeface="Wingdings" pitchFamily="2" charset="2"/>
              <a:buNone/>
            </a:pPr>
            <a:endParaRPr lang="en-US" sz="1800" smtClean="0">
              <a:effectLst/>
            </a:endParaRPr>
          </a:p>
          <a:p>
            <a:pPr marL="0" indent="0" eaLnBrk="1" hangingPunct="1">
              <a:lnSpc>
                <a:spcPct val="80000"/>
              </a:lnSpc>
              <a:buFont typeface="Wingdings" pitchFamily="2" charset="2"/>
              <a:buNone/>
            </a:pPr>
            <a:r>
              <a:rPr lang="en-US" sz="2400" smtClean="0">
                <a:effectLst/>
              </a:rPr>
              <a:t>CD4: 200-500</a:t>
            </a:r>
          </a:p>
          <a:p>
            <a:pPr marL="0" indent="0" eaLnBrk="1" hangingPunct="1">
              <a:lnSpc>
                <a:spcPct val="80000"/>
              </a:lnSpc>
            </a:pPr>
            <a:r>
              <a:rPr lang="en-US" sz="1800" smtClean="0">
                <a:effectLst/>
              </a:rPr>
              <a:t>Pneumococcal disease, herpes simplex virus, varicella zoster virus, pulmonary TB, Kaposi</a:t>
            </a:r>
            <a:r>
              <a:rPr lang="en-US" altLang="en-US" sz="1800" smtClean="0">
                <a:effectLst/>
              </a:rPr>
              <a:t>’</a:t>
            </a:r>
            <a:r>
              <a:rPr lang="en-US" sz="1800" smtClean="0">
                <a:effectLst/>
              </a:rPr>
              <a:t>s sarcoma, thrush</a:t>
            </a:r>
          </a:p>
          <a:p>
            <a:pPr marL="0" indent="0" eaLnBrk="1" hangingPunct="1">
              <a:lnSpc>
                <a:spcPct val="80000"/>
              </a:lnSpc>
              <a:buFont typeface="Wingdings" pitchFamily="2" charset="2"/>
              <a:buNone/>
            </a:pPr>
            <a:endParaRPr lang="en-US" sz="2400" smtClean="0">
              <a:effectLst/>
            </a:endParaRPr>
          </a:p>
          <a:p>
            <a:pPr marL="0" indent="0" eaLnBrk="1" hangingPunct="1">
              <a:lnSpc>
                <a:spcPct val="80000"/>
              </a:lnSpc>
              <a:buFont typeface="Wingdings" pitchFamily="2" charset="2"/>
              <a:buNone/>
            </a:pPr>
            <a:r>
              <a:rPr lang="en-US" sz="2400" smtClean="0">
                <a:effectLst/>
              </a:rPr>
              <a:t>CD4 &lt;200</a:t>
            </a:r>
          </a:p>
          <a:p>
            <a:pPr marL="0" indent="0" eaLnBrk="1" hangingPunct="1">
              <a:lnSpc>
                <a:spcPct val="80000"/>
              </a:lnSpc>
            </a:pPr>
            <a:r>
              <a:rPr lang="en-US" sz="1800" i="1" smtClean="0">
                <a:effectLst/>
              </a:rPr>
              <a:t>Pneumocystis jirovecii</a:t>
            </a:r>
            <a:r>
              <a:rPr lang="en-US" sz="1800" smtClean="0">
                <a:effectLst/>
              </a:rPr>
              <a:t>, miliary and extra-pulmonary TB, non-Hodgkin</a:t>
            </a:r>
            <a:r>
              <a:rPr lang="en-US" altLang="en-US" sz="1800" smtClean="0">
                <a:effectLst/>
              </a:rPr>
              <a:t>’</a:t>
            </a:r>
            <a:r>
              <a:rPr lang="en-US" sz="1800" smtClean="0">
                <a:effectLst/>
              </a:rPr>
              <a:t>s lymphoma, disseminated histoplasmosis, recurrent bacterial disease </a:t>
            </a:r>
          </a:p>
          <a:p>
            <a:pPr marL="0" indent="0" eaLnBrk="1" hangingPunct="1">
              <a:lnSpc>
                <a:spcPct val="80000"/>
              </a:lnSpc>
              <a:buFont typeface="Wingdings" pitchFamily="2" charset="2"/>
              <a:buNone/>
            </a:pPr>
            <a:endParaRPr lang="en-US" sz="2100" smtClean="0">
              <a:effectLst/>
            </a:endParaRPr>
          </a:p>
          <a:p>
            <a:pPr marL="0" indent="0" eaLnBrk="1" hangingPunct="1">
              <a:lnSpc>
                <a:spcPct val="80000"/>
              </a:lnSpc>
              <a:buFont typeface="Wingdings" pitchFamily="2" charset="2"/>
              <a:buNone/>
            </a:pPr>
            <a:r>
              <a:rPr lang="en-US" sz="2400" smtClean="0">
                <a:effectLst/>
              </a:rPr>
              <a:t>CD4&lt;100</a:t>
            </a:r>
          </a:p>
          <a:p>
            <a:pPr marL="0" indent="0" eaLnBrk="1" hangingPunct="1">
              <a:lnSpc>
                <a:spcPct val="80000"/>
              </a:lnSpc>
            </a:pPr>
            <a:r>
              <a:rPr lang="en-US" sz="1800" smtClean="0">
                <a:effectLst/>
              </a:rPr>
              <a:t>Toxoplasmosis, Cryptococcosis, chronic cryptosporidiosis, microsporidiosis, candidal eosophagitis</a:t>
            </a:r>
          </a:p>
          <a:p>
            <a:pPr marL="0" indent="0" eaLnBrk="1" hangingPunct="1">
              <a:lnSpc>
                <a:spcPct val="80000"/>
              </a:lnSpc>
              <a:buFont typeface="Wingdings" pitchFamily="2" charset="2"/>
              <a:buNone/>
            </a:pPr>
            <a:endParaRPr lang="en-US" sz="1800" smtClean="0">
              <a:effectLst/>
            </a:endParaRPr>
          </a:p>
          <a:p>
            <a:pPr marL="0" indent="0" eaLnBrk="1" hangingPunct="1">
              <a:lnSpc>
                <a:spcPct val="80000"/>
              </a:lnSpc>
              <a:buFont typeface="Wingdings" pitchFamily="2" charset="2"/>
              <a:buNone/>
            </a:pPr>
            <a:r>
              <a:rPr lang="en-US" sz="2400" smtClean="0">
                <a:effectLst/>
              </a:rPr>
              <a:t>CD4&lt;50</a:t>
            </a:r>
          </a:p>
          <a:p>
            <a:pPr marL="0" indent="0" eaLnBrk="1" hangingPunct="1">
              <a:lnSpc>
                <a:spcPct val="80000"/>
              </a:lnSpc>
            </a:pPr>
            <a:r>
              <a:rPr lang="en-US" sz="1800" smtClean="0">
                <a:effectLst/>
              </a:rPr>
              <a:t>Cytomegalovirus (CMV), Mycobacterium avium complex (MAC), CNS lymphoma, Progressive multifocal leukoencephalopathy (PML).</a:t>
            </a:r>
          </a:p>
        </p:txBody>
      </p:sp>
      <p:sp>
        <p:nvSpPr>
          <p:cNvPr id="5" name="Slide Number Placeholder 4"/>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F535E9D0-6FA8-471F-88F0-D826BF3D10D9}" type="slidenum">
              <a:rPr lang="en-US" sz="1200">
                <a:latin typeface="Arial" pitchFamily="34" charset="0"/>
              </a:rPr>
              <a:pPr/>
              <a:t>12</a:t>
            </a:fld>
            <a:endParaRPr lang="en-US" sz="1200">
              <a:latin typeface="Arial" pitchFamily="34" charset="0"/>
            </a:endParaRPr>
          </a:p>
        </p:txBody>
      </p:sp>
      <p:sp>
        <p:nvSpPr>
          <p:cNvPr id="2" name="Title 1"/>
          <p:cNvSpPr>
            <a:spLocks noGrp="1"/>
          </p:cNvSpPr>
          <p:nvPr>
            <p:ph type="title"/>
          </p:nvPr>
        </p:nvSpPr>
        <p:spPr>
          <a:xfrm>
            <a:off x="152400" y="152400"/>
            <a:ext cx="8839200" cy="685800"/>
          </a:xfrm>
        </p:spPr>
        <p:txBody>
          <a:bodyPr>
            <a:normAutofit fontScale="90000"/>
          </a:bodyPr>
          <a:lstStyle/>
          <a:p>
            <a:r>
              <a:rPr lang="en-US" smtClean="0"/>
              <a:t>Classification: Immunosuppression</a:t>
            </a:r>
          </a:p>
        </p:txBody>
      </p:sp>
    </p:spTree>
    <p:extLst>
      <p:ext uri="{BB962C8B-B14F-4D97-AF65-F5344CB8AC3E}">
        <p14:creationId xmlns:p14="http://schemas.microsoft.com/office/powerpoint/2010/main" val="1232334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1320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371600"/>
            <a:ext cx="8229600" cy="4754563"/>
          </a:xfrm>
        </p:spPr>
        <p:txBody>
          <a:bodyPr>
            <a:normAutofit lnSpcReduction="10000"/>
          </a:bodyPr>
          <a:lstStyle/>
          <a:p>
            <a:pPr marL="0" indent="0">
              <a:buFont typeface="Wingdings" pitchFamily="2" charset="2"/>
              <a:buNone/>
            </a:pPr>
            <a:r>
              <a:rPr lang="sw-KE" sz="2800" b="1" smtClean="0"/>
              <a:t>Common Pulmonary O</a:t>
            </a:r>
            <a:r>
              <a:rPr lang="en-US" sz="2800" b="1" smtClean="0"/>
              <a:t>I</a:t>
            </a:r>
            <a:r>
              <a:rPr lang="sw-KE" sz="2800" b="1" smtClean="0"/>
              <a:t>s in Developing world</a:t>
            </a:r>
          </a:p>
          <a:p>
            <a:pPr marL="0" indent="0"/>
            <a:r>
              <a:rPr lang="sw-KE" sz="2800" smtClean="0"/>
              <a:t>Bacterial pneumonia – Lobar pneumoina</a:t>
            </a:r>
          </a:p>
          <a:p>
            <a:pPr marL="0" indent="0"/>
            <a:r>
              <a:rPr lang="sw-KE" sz="2800" i="1" smtClean="0"/>
              <a:t>Pneumocystis jirovecii</a:t>
            </a:r>
            <a:r>
              <a:rPr lang="sw-KE" sz="2800" smtClean="0"/>
              <a:t> pneumonia</a:t>
            </a:r>
          </a:p>
          <a:p>
            <a:pPr marL="0" indent="0"/>
            <a:r>
              <a:rPr lang="sw-KE" sz="2800" smtClean="0"/>
              <a:t>Tuberculosis</a:t>
            </a:r>
          </a:p>
          <a:p>
            <a:pPr marL="0" indent="0"/>
            <a:r>
              <a:rPr lang="sw-KE" sz="2800" smtClean="0"/>
              <a:t>Kaposi Sarcoma</a:t>
            </a:r>
          </a:p>
          <a:p>
            <a:pPr marL="0" indent="0"/>
            <a:endParaRPr lang="sw-KE" sz="800" smtClean="0"/>
          </a:p>
          <a:p>
            <a:pPr marL="0" indent="0">
              <a:buFont typeface="Wingdings" pitchFamily="2" charset="2"/>
              <a:buNone/>
            </a:pPr>
            <a:r>
              <a:rPr lang="sw-KE" sz="2800" b="1" smtClean="0"/>
              <a:t>Uncommon Pulmonary O</a:t>
            </a:r>
            <a:r>
              <a:rPr lang="en-US" sz="2800" b="1" smtClean="0"/>
              <a:t>I</a:t>
            </a:r>
            <a:r>
              <a:rPr lang="sw-KE" sz="2800" b="1" smtClean="0"/>
              <a:t>s</a:t>
            </a:r>
          </a:p>
          <a:p>
            <a:pPr marL="0" indent="0"/>
            <a:r>
              <a:rPr lang="sw-KE" sz="2800" smtClean="0"/>
              <a:t>Histoplasmosis</a:t>
            </a:r>
          </a:p>
          <a:p>
            <a:pPr marL="0" indent="0"/>
            <a:r>
              <a:rPr lang="sw-KE" sz="2800" smtClean="0"/>
              <a:t>Penicillium</a:t>
            </a:r>
          </a:p>
          <a:p>
            <a:pPr marL="0" indent="0"/>
            <a:r>
              <a:rPr lang="sw-KE" sz="2800" smtClean="0"/>
              <a:t>Coccidiomycosis</a:t>
            </a:r>
          </a:p>
          <a:p>
            <a:pPr marL="0" indent="0"/>
            <a:r>
              <a:rPr lang="sw-KE" sz="2800" smtClean="0"/>
              <a:t>Mycobacterium Avium</a:t>
            </a:r>
          </a:p>
          <a:p>
            <a:pPr marL="0" indent="0"/>
            <a:endParaRPr lang="sw-KE" smtClean="0"/>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8C79947C-E6DD-48A6-8660-391876F5ACCF}" type="slidenum">
              <a:rPr lang="en-US" sz="1200">
                <a:latin typeface="Arial" pitchFamily="34" charset="0"/>
              </a:rPr>
              <a:pPr/>
              <a:t>14</a:t>
            </a:fld>
            <a:endParaRPr lang="en-US" sz="1200">
              <a:latin typeface="Arial" pitchFamily="34" charset="0"/>
            </a:endParaRPr>
          </a:p>
        </p:txBody>
      </p:sp>
      <p:sp>
        <p:nvSpPr>
          <p:cNvPr id="5" name="Title 1"/>
          <p:cNvSpPr>
            <a:spLocks noGrp="1"/>
          </p:cNvSpPr>
          <p:nvPr>
            <p:ph type="title"/>
          </p:nvPr>
        </p:nvSpPr>
        <p:spPr>
          <a:xfrm>
            <a:off x="457200" y="-152400"/>
            <a:ext cx="8229600" cy="1143000"/>
          </a:xfrm>
        </p:spPr>
        <p:txBody>
          <a:bodyPr/>
          <a:lstStyle/>
          <a:p>
            <a:r>
              <a:rPr lang="sw-KE" smtClean="0"/>
              <a:t>Pulmonary O</a:t>
            </a:r>
            <a:r>
              <a:rPr lang="en-US" smtClean="0"/>
              <a:t>I</a:t>
            </a:r>
            <a:r>
              <a:rPr lang="sw-KE" smtClean="0"/>
              <a:t>s </a:t>
            </a:r>
          </a:p>
        </p:txBody>
      </p:sp>
    </p:spTree>
    <p:extLst>
      <p:ext uri="{BB962C8B-B14F-4D97-AF65-F5344CB8AC3E}">
        <p14:creationId xmlns:p14="http://schemas.microsoft.com/office/powerpoint/2010/main" val="1155453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A25C90CE-5238-4BC5-B2CE-1614AEB80539}" type="slidenum">
              <a:rPr lang="en-US" sz="1200">
                <a:latin typeface="Arial" pitchFamily="34" charset="0"/>
              </a:rPr>
              <a:pPr/>
              <a:t>15</a:t>
            </a:fld>
            <a:endParaRPr lang="en-US" sz="1200">
              <a:latin typeface="Arial" pitchFamily="34" charset="0"/>
            </a:endParaRPr>
          </a:p>
        </p:txBody>
      </p:sp>
      <p:sp>
        <p:nvSpPr>
          <p:cNvPr id="5" name="Rectangle 2"/>
          <p:cNvSpPr>
            <a:spLocks noGrp="1" noChangeArrowheads="1"/>
          </p:cNvSpPr>
          <p:nvPr>
            <p:ph type="title"/>
          </p:nvPr>
        </p:nvSpPr>
        <p:spPr>
          <a:xfrm>
            <a:off x="304800" y="152400"/>
            <a:ext cx="8382000" cy="1219200"/>
          </a:xfrm>
        </p:spPr>
        <p:txBody>
          <a:bodyPr/>
          <a:lstStyle/>
          <a:p>
            <a:pPr eaLnBrk="1" hangingPunct="1"/>
            <a:r>
              <a:rPr lang="en-US" sz="3200" i="1" smtClean="0">
                <a:latin typeface="Calibri" pitchFamily="34" charset="0"/>
              </a:rPr>
              <a:t>Pneumocystis jiroveci </a:t>
            </a:r>
            <a:r>
              <a:rPr lang="en-US" sz="3200" smtClean="0">
                <a:latin typeface="Calibri" pitchFamily="34" charset="0"/>
              </a:rPr>
              <a:t>pneumonia (PCP)</a:t>
            </a:r>
            <a:br>
              <a:rPr lang="en-US" sz="3200" smtClean="0">
                <a:latin typeface="Calibri" pitchFamily="34" charset="0"/>
              </a:rPr>
            </a:br>
            <a:endParaRPr lang="en-US" sz="3200" smtClean="0">
              <a:latin typeface="Calibri" pitchFamily="34" charset="0"/>
            </a:endParaRPr>
          </a:p>
        </p:txBody>
      </p:sp>
      <p:sp>
        <p:nvSpPr>
          <p:cNvPr id="6" name="Rectangle 3"/>
          <p:cNvSpPr txBox="1">
            <a:spLocks noChangeArrowheads="1"/>
          </p:cNvSpPr>
          <p:nvPr/>
        </p:nvSpPr>
        <p:spPr bwMode="auto">
          <a:xfrm>
            <a:off x="304800" y="1066800"/>
            <a:ext cx="7620000" cy="5257800"/>
          </a:xfrm>
          <a:prstGeom prst="rect">
            <a:avLst/>
          </a:prstGeom>
          <a:noFill/>
          <a:ln w="9525">
            <a:noFill/>
            <a:miter lim="800000"/>
            <a:headEnd/>
            <a:tailEnd/>
          </a:ln>
          <a:effectLst/>
        </p:spPr>
        <p:txBody>
          <a:bodyPr/>
          <a:lstStyle>
            <a:lvl1pPr marL="342900" indent="-342900" algn="l" rtl="0" eaLnBrk="0" fontAlgn="base" hangingPunct="0">
              <a:spcBef>
                <a:spcPct val="20000"/>
              </a:spcBef>
              <a:spcAft>
                <a:spcPct val="0"/>
              </a:spcAft>
              <a:buClr>
                <a:schemeClr val="hlink"/>
              </a:buClr>
              <a:buSzPct val="70000"/>
              <a:buFont typeface="Wingdings" charset="0"/>
              <a:buChar char="n"/>
              <a:defRPr sz="3200">
                <a:solidFill>
                  <a:schemeClr val="tx1"/>
                </a:solidFill>
                <a:effectLst>
                  <a:outerShdw blurRad="38100" dist="38100" dir="2700000" algn="tl">
                    <a:srgbClr val="000000"/>
                  </a:outerShdw>
                </a:effectLst>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accent2"/>
              </a:buClr>
              <a:buSzPct val="70000"/>
              <a:buFont typeface="Wingdings" charset="0"/>
              <a:buChar char="n"/>
              <a:defRPr sz="2800">
                <a:solidFill>
                  <a:schemeClr val="tx1"/>
                </a:solidFill>
                <a:effectLst>
                  <a:outerShdw blurRad="38100" dist="38100" dir="2700000" algn="tl">
                    <a:srgbClr val="000000"/>
                  </a:outerShdw>
                </a:effectLst>
                <a:latin typeface="+mn-lt"/>
                <a:ea typeface="ＭＳ Ｐゴシック" charset="0"/>
              </a:defRPr>
            </a:lvl2pPr>
            <a:lvl3pPr marL="1143000" indent="-228600" algn="l" rtl="0" eaLnBrk="0" fontAlgn="base" hangingPunct="0">
              <a:spcBef>
                <a:spcPct val="20000"/>
              </a:spcBef>
              <a:spcAft>
                <a:spcPct val="0"/>
              </a:spcAft>
              <a:buClr>
                <a:schemeClr val="tx2"/>
              </a:buClr>
              <a:buSzPct val="70000"/>
              <a:buFont typeface="Wingdings" charset="0"/>
              <a:buChar char="n"/>
              <a:defRPr sz="2400">
                <a:solidFill>
                  <a:schemeClr val="tx1"/>
                </a:solidFill>
                <a:effectLst>
                  <a:outerShdw blurRad="38100" dist="38100" dir="2700000" algn="tl">
                    <a:srgbClr val="000000"/>
                  </a:outerShdw>
                </a:effectLst>
                <a:latin typeface="+mn-lt"/>
                <a:ea typeface="ＭＳ Ｐゴシック" charset="0"/>
              </a:defRPr>
            </a:lvl3pPr>
            <a:lvl4pPr marL="1600200" indent="-228600" algn="l" rtl="0" eaLnBrk="0" fontAlgn="base" hangingPunct="0">
              <a:spcBef>
                <a:spcPct val="20000"/>
              </a:spcBef>
              <a:spcAft>
                <a:spcPct val="0"/>
              </a:spcAft>
              <a:buClr>
                <a:schemeClr val="accent2"/>
              </a:buClr>
              <a:buSzPct val="70000"/>
              <a:buFont typeface="Wingdings" charset="0"/>
              <a:buChar char="n"/>
              <a:defRPr sz="2000">
                <a:solidFill>
                  <a:schemeClr val="tx1"/>
                </a:solidFill>
                <a:effectLst>
                  <a:outerShdw blurRad="38100" dist="38100" dir="2700000" algn="tl">
                    <a:srgbClr val="000000"/>
                  </a:outerShdw>
                </a:effectLst>
                <a:latin typeface="+mn-lt"/>
                <a:ea typeface="ＭＳ Ｐゴシック" charset="0"/>
              </a:defRPr>
            </a:lvl4pPr>
            <a:lvl5pPr marL="2057400" indent="-228600" algn="l" rtl="0" eaLnBrk="0" fontAlgn="base" hangingPunct="0">
              <a:spcBef>
                <a:spcPct val="20000"/>
              </a:spcBef>
              <a:spcAft>
                <a:spcPct val="0"/>
              </a:spcAft>
              <a:buClr>
                <a:schemeClr val="hlink"/>
              </a:buClr>
              <a:buSzPct val="70000"/>
              <a:buFont typeface="Wingdings" charset="0"/>
              <a:buChar char="n"/>
              <a:defRPr sz="2000">
                <a:solidFill>
                  <a:schemeClr val="tx1"/>
                </a:solidFill>
                <a:effectLst>
                  <a:outerShdw blurRad="38100" dist="38100" dir="2700000" algn="tl">
                    <a:srgbClr val="000000"/>
                  </a:outerShdw>
                </a:effectLst>
                <a:latin typeface="+mn-lt"/>
                <a:ea typeface="ＭＳ Ｐゴシック" charset="0"/>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eaLnBrk="1" hangingPunct="1">
              <a:buClr>
                <a:schemeClr val="tx1"/>
              </a:buClr>
              <a:buFont typeface="Wingdings" charset="0"/>
              <a:buChar char="Ø"/>
              <a:defRPr/>
            </a:pPr>
            <a:endParaRPr lang="en-US" sz="500" b="1" i="1" dirty="0" smtClean="0"/>
          </a:p>
          <a:p>
            <a:pPr eaLnBrk="1" hangingPunct="1">
              <a:buFont typeface="Wingdings" charset="2"/>
              <a:buChar char="§"/>
              <a:defRPr/>
            </a:pPr>
            <a:r>
              <a:rPr lang="en-US" sz="2800" dirty="0" smtClean="0"/>
              <a:t>Causative organism </a:t>
            </a:r>
          </a:p>
          <a:p>
            <a:pPr lvl="1" eaLnBrk="1" hangingPunct="1">
              <a:buFont typeface="Wingdings" charset="2"/>
              <a:buChar char="§"/>
              <a:defRPr/>
            </a:pPr>
            <a:r>
              <a:rPr lang="en-US" sz="2400" dirty="0">
                <a:cs typeface="ＭＳ Ｐゴシック" charset="0"/>
              </a:rPr>
              <a:t>Fungus (NOT a protozoa)</a:t>
            </a:r>
          </a:p>
          <a:p>
            <a:pPr lvl="1">
              <a:lnSpc>
                <a:spcPct val="80000"/>
              </a:lnSpc>
              <a:defRPr/>
            </a:pPr>
            <a:r>
              <a:rPr lang="en-US" sz="2400" dirty="0">
                <a:cs typeface="ＭＳ Ｐゴシック" charset="0"/>
              </a:rPr>
              <a:t>Caused by </a:t>
            </a:r>
            <a:r>
              <a:rPr lang="en-US" sz="2400" i="1" dirty="0">
                <a:cs typeface="ＭＳ Ｐゴシック" charset="0"/>
              </a:rPr>
              <a:t>P </a:t>
            </a:r>
            <a:r>
              <a:rPr lang="en-US" sz="2400" i="1" dirty="0" err="1">
                <a:cs typeface="ＭＳ Ｐゴシック" charset="0"/>
              </a:rPr>
              <a:t>jiroveci</a:t>
            </a:r>
            <a:r>
              <a:rPr lang="en-US" sz="2400" dirty="0">
                <a:cs typeface="ＭＳ Ｐゴシック" charset="0"/>
              </a:rPr>
              <a:t> (formerly </a:t>
            </a:r>
            <a:r>
              <a:rPr lang="en-US" sz="2400" i="1" dirty="0">
                <a:cs typeface="ＭＳ Ｐゴシック" charset="0"/>
              </a:rPr>
              <a:t>P </a:t>
            </a:r>
            <a:r>
              <a:rPr lang="en-US" sz="2400" i="1" dirty="0" err="1">
                <a:cs typeface="ＭＳ Ｐゴシック" charset="0"/>
              </a:rPr>
              <a:t>carinii</a:t>
            </a:r>
            <a:r>
              <a:rPr lang="en-US" sz="2400" i="1" dirty="0">
                <a:cs typeface="ＭＳ Ｐゴシック" charset="0"/>
              </a:rPr>
              <a:t>- rodents</a:t>
            </a:r>
            <a:r>
              <a:rPr lang="en-US" sz="2400" dirty="0">
                <a:cs typeface="ＭＳ Ｐゴシック" charset="0"/>
              </a:rPr>
              <a:t>)</a:t>
            </a:r>
          </a:p>
          <a:p>
            <a:pPr lvl="1">
              <a:lnSpc>
                <a:spcPct val="80000"/>
              </a:lnSpc>
              <a:defRPr/>
            </a:pPr>
            <a:r>
              <a:rPr lang="en-US" sz="2400" dirty="0">
                <a:cs typeface="ＭＳ Ｐゴシック" charset="0"/>
              </a:rPr>
              <a:t>Ubiquitous in the environment</a:t>
            </a:r>
          </a:p>
          <a:p>
            <a:pPr lvl="1">
              <a:lnSpc>
                <a:spcPct val="80000"/>
              </a:lnSpc>
              <a:defRPr/>
            </a:pPr>
            <a:r>
              <a:rPr lang="en-US" sz="2400" dirty="0">
                <a:cs typeface="ＭＳ Ｐゴシック" charset="0"/>
              </a:rPr>
              <a:t>Initial infection usually occurs in early childhood</a:t>
            </a:r>
          </a:p>
          <a:p>
            <a:pPr lvl="1">
              <a:lnSpc>
                <a:spcPct val="80000"/>
              </a:lnSpc>
              <a:defRPr/>
            </a:pPr>
            <a:r>
              <a:rPr lang="en-US" sz="2400" dirty="0">
                <a:cs typeface="ＭＳ Ｐゴシック" charset="0"/>
              </a:rPr>
              <a:t>PCP may result from reactivation or new exposure</a:t>
            </a:r>
          </a:p>
          <a:p>
            <a:pPr lvl="1">
              <a:lnSpc>
                <a:spcPct val="80000"/>
              </a:lnSpc>
              <a:defRPr/>
            </a:pPr>
            <a:r>
              <a:rPr lang="en-US" sz="2400" dirty="0">
                <a:cs typeface="ＭＳ Ｐゴシック" charset="0"/>
              </a:rPr>
              <a:t>In immunosuppressed patients, possible airborne </a:t>
            </a:r>
            <a:r>
              <a:rPr lang="en-US" sz="2400" dirty="0" smtClean="0">
                <a:cs typeface="ＭＳ Ｐゴシック" charset="0"/>
              </a:rPr>
              <a:t>spread</a:t>
            </a:r>
          </a:p>
          <a:p>
            <a:pPr lvl="1">
              <a:lnSpc>
                <a:spcPct val="80000"/>
              </a:lnSpc>
              <a:defRPr/>
            </a:pPr>
            <a:endParaRPr lang="en-US" sz="800" dirty="0">
              <a:cs typeface="ＭＳ Ｐゴシック" charset="0"/>
            </a:endParaRPr>
          </a:p>
          <a:p>
            <a:pPr eaLnBrk="1" hangingPunct="1">
              <a:buFont typeface="Wingdings" charset="2"/>
              <a:buChar char="§"/>
              <a:defRPr/>
            </a:pPr>
            <a:r>
              <a:rPr lang="en-US" sz="2800" dirty="0" smtClean="0"/>
              <a:t>Prior to ART</a:t>
            </a:r>
          </a:p>
          <a:p>
            <a:pPr lvl="1" eaLnBrk="1" hangingPunct="1">
              <a:buFont typeface="Wingdings" charset="2"/>
              <a:buChar char="§"/>
              <a:defRPr/>
            </a:pPr>
            <a:r>
              <a:rPr lang="en-US" sz="2400" dirty="0" smtClean="0">
                <a:cs typeface="ＭＳ Ｐゴシック" charset="0"/>
              </a:rPr>
              <a:t>Occurred in 70-80% of patients with AIDS</a:t>
            </a:r>
          </a:p>
          <a:p>
            <a:pPr lvl="1" eaLnBrk="1" hangingPunct="1">
              <a:buFont typeface="Wingdings" charset="2"/>
              <a:buChar char="§"/>
              <a:defRPr/>
            </a:pPr>
            <a:r>
              <a:rPr lang="en-US" sz="2400" dirty="0" smtClean="0">
                <a:cs typeface="ＭＳ Ｐゴシック" charset="0"/>
              </a:rPr>
              <a:t>Treated cases with mortality of 20-40% with AIDS</a:t>
            </a:r>
          </a:p>
          <a:p>
            <a:pPr lvl="1" eaLnBrk="1" hangingPunct="1">
              <a:buFont typeface="Wingdings" charset="2"/>
              <a:buChar char="§"/>
              <a:defRPr/>
            </a:pPr>
            <a:r>
              <a:rPr lang="en-US" sz="2400" dirty="0" smtClean="0">
                <a:cs typeface="ＭＳ Ｐゴシック" charset="0"/>
              </a:rPr>
              <a:t>90% of cases among patients with CD4&lt;200</a:t>
            </a:r>
          </a:p>
          <a:p>
            <a:pPr>
              <a:lnSpc>
                <a:spcPct val="80000"/>
              </a:lnSpc>
              <a:defRPr/>
            </a:pPr>
            <a:endParaRPr lang="en-US" sz="2000" dirty="0" smtClean="0"/>
          </a:p>
          <a:p>
            <a:pPr eaLnBrk="1" hangingPunct="1">
              <a:buFont typeface="Wingdings" charset="0"/>
              <a:buChar char="Ø"/>
              <a:defRPr/>
            </a:pPr>
            <a:endParaRPr lang="en-US" sz="1100" dirty="0" smtClean="0">
              <a:latin typeface="Calibri" charset="0"/>
            </a:endParaRPr>
          </a:p>
        </p:txBody>
      </p:sp>
    </p:spTree>
    <p:extLst>
      <p:ext uri="{BB962C8B-B14F-4D97-AF65-F5344CB8AC3E}">
        <p14:creationId xmlns:p14="http://schemas.microsoft.com/office/powerpoint/2010/main" val="13079114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4075B6EA-D04D-4385-B503-87DAB09D6EB7}" type="slidenum">
              <a:rPr lang="en-US" sz="1200">
                <a:latin typeface="Arial" pitchFamily="34" charset="0"/>
              </a:rPr>
              <a:pPr/>
              <a:t>16</a:t>
            </a:fld>
            <a:endParaRPr lang="en-US" sz="1200">
              <a:latin typeface="Arial" pitchFamily="34" charset="0"/>
            </a:endParaRPr>
          </a:p>
        </p:txBody>
      </p:sp>
      <p:sp>
        <p:nvSpPr>
          <p:cNvPr id="14" name="Rectangle 2"/>
          <p:cNvSpPr>
            <a:spLocks noGrp="1" noChangeArrowheads="1"/>
          </p:cNvSpPr>
          <p:nvPr>
            <p:ph type="title"/>
          </p:nvPr>
        </p:nvSpPr>
        <p:spPr>
          <a:xfrm>
            <a:off x="2057400" y="533400"/>
            <a:ext cx="4419600" cy="671513"/>
          </a:xfrm>
        </p:spPr>
        <p:txBody>
          <a:bodyPr/>
          <a:lstStyle/>
          <a:p>
            <a:pPr>
              <a:defRPr/>
            </a:pPr>
            <a:r>
              <a:rPr lang="en-US" sz="3800" dirty="0" smtClean="0">
                <a:ea typeface="ＭＳ Ｐゴシック" charset="0"/>
              </a:rPr>
              <a:t>PCP</a:t>
            </a:r>
            <a:r>
              <a:rPr lang="en-US" sz="3800" dirty="0">
                <a:ea typeface="ＭＳ Ｐゴシック" charset="0"/>
              </a:rPr>
              <a:t> </a:t>
            </a:r>
            <a:r>
              <a:rPr lang="en-US" sz="3800" dirty="0" smtClean="0">
                <a:ea typeface="ＭＳ Ｐゴシック" charset="0"/>
              </a:rPr>
              <a:t>Risk Factors</a:t>
            </a:r>
            <a:endParaRPr lang="en-US" sz="2000" dirty="0">
              <a:ea typeface="ＭＳ Ｐゴシック" charset="0"/>
            </a:endParaRPr>
          </a:p>
        </p:txBody>
      </p:sp>
      <p:sp>
        <p:nvSpPr>
          <p:cNvPr id="119810" name="Slide Number Placeholder 6"/>
          <p:cNvSpPr txBox="1">
            <a:spLocks/>
          </p:cNvSpPr>
          <p:nvPr/>
        </p:nvSpPr>
        <p:spPr bwMode="auto">
          <a:xfrm>
            <a:off x="152400" y="6400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eaLnBrk="1" hangingPunct="1"/>
            <a:fld id="{C7452621-D160-45FF-92AB-93E12F3A6E52}" type="slidenum">
              <a:rPr lang="en-US" sz="1200">
                <a:latin typeface="Arial" pitchFamily="34" charset="0"/>
              </a:rPr>
              <a:pPr algn="ctr" eaLnBrk="1" hangingPunct="1"/>
              <a:t>16</a:t>
            </a:fld>
            <a:endParaRPr lang="en-US" sz="1200">
              <a:latin typeface="Arial" pitchFamily="34" charset="0"/>
            </a:endParaRPr>
          </a:p>
        </p:txBody>
      </p:sp>
      <p:sp>
        <p:nvSpPr>
          <p:cNvPr id="15" name="Rectangle 3"/>
          <p:cNvSpPr txBox="1">
            <a:spLocks noChangeArrowheads="1"/>
          </p:cNvSpPr>
          <p:nvPr/>
        </p:nvSpPr>
        <p:spPr bwMode="auto">
          <a:xfrm>
            <a:off x="752475" y="1524000"/>
            <a:ext cx="4048125" cy="4684713"/>
          </a:xfrm>
          <a:prstGeom prst="rect">
            <a:avLst/>
          </a:prstGeom>
          <a:noFill/>
          <a:ln w="9525">
            <a:noFill/>
            <a:miter lim="800000"/>
            <a:headEnd/>
            <a:tailEnd/>
          </a:ln>
          <a:effectLst/>
        </p:spPr>
        <p:txBody>
          <a:bodyPr/>
          <a:lstStyle>
            <a:lvl1pPr marL="342900" indent="-342900">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spcBef>
                <a:spcPct val="20000"/>
              </a:spcBef>
              <a:buClr>
                <a:schemeClr val="hlink"/>
              </a:buClr>
              <a:buSzPct val="70000"/>
              <a:buFont typeface="Wingdings" pitchFamily="2" charset="2"/>
              <a:buNone/>
            </a:pPr>
            <a:r>
              <a:rPr lang="en-US" sz="3200">
                <a:effectLst>
                  <a:outerShdw blurRad="38100" dist="38100" dir="2700000" algn="tl">
                    <a:srgbClr val="000000"/>
                  </a:outerShdw>
                </a:effectLst>
              </a:rPr>
              <a:t>Risk factors:</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CD4 count &lt;200 cells/µL</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CD4% &lt;14% 	</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Prior PCP	</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Oral thrush	</a:t>
            </a:r>
          </a:p>
        </p:txBody>
      </p:sp>
      <p:sp>
        <p:nvSpPr>
          <p:cNvPr id="16" name="Rectangle 4"/>
          <p:cNvSpPr txBox="1">
            <a:spLocks noChangeArrowheads="1"/>
          </p:cNvSpPr>
          <p:nvPr/>
        </p:nvSpPr>
        <p:spPr>
          <a:xfrm>
            <a:off x="4508500" y="2133600"/>
            <a:ext cx="4178300" cy="3922713"/>
          </a:xfrm>
          <a:prstGeom prst="rect">
            <a:avLst/>
          </a:prstGeom>
        </p:spPr>
        <p:txBody>
          <a:bodyPr/>
          <a:lstStyle>
            <a:lvl1pPr marL="342900" indent="-342900">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Recurrent bacterial pneumonia</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Unintentional weight loss</a:t>
            </a:r>
          </a:p>
          <a:p>
            <a:pPr>
              <a:spcBef>
                <a:spcPct val="20000"/>
              </a:spcBef>
              <a:buClr>
                <a:schemeClr val="hlink"/>
              </a:buClr>
              <a:buSzPct val="70000"/>
              <a:buFont typeface="Wingdings" pitchFamily="2" charset="2"/>
              <a:buChar char="n"/>
            </a:pPr>
            <a:r>
              <a:rPr lang="en-US" sz="3200">
                <a:effectLst>
                  <a:outerShdw blurRad="38100" dist="38100" dir="2700000" algn="tl">
                    <a:srgbClr val="000000"/>
                  </a:outerShdw>
                </a:effectLst>
              </a:rPr>
              <a:t>High HIV RNA</a:t>
            </a:r>
          </a:p>
        </p:txBody>
      </p:sp>
    </p:spTree>
    <p:extLst>
      <p:ext uri="{BB962C8B-B14F-4D97-AF65-F5344CB8AC3E}">
        <p14:creationId xmlns:p14="http://schemas.microsoft.com/office/powerpoint/2010/main" val="12012433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524000"/>
            <a:ext cx="8153400" cy="4525963"/>
          </a:xfrm>
        </p:spPr>
        <p:txBody>
          <a:bodyPr>
            <a:normAutofit fontScale="92500" lnSpcReduction="10000"/>
          </a:bodyPr>
          <a:lstStyle/>
          <a:p>
            <a:pPr>
              <a:lnSpc>
                <a:spcPct val="90000"/>
              </a:lnSpc>
              <a:buFont typeface="Wingdings" charset="0"/>
              <a:buChar char="n"/>
              <a:defRPr/>
            </a:pPr>
            <a:r>
              <a:rPr lang="en-US" sz="2800" dirty="0" smtClean="0">
                <a:ea typeface="ＭＳ Ｐゴシック" charset="0"/>
              </a:rPr>
              <a:t>Progressive </a:t>
            </a:r>
            <a:r>
              <a:rPr lang="en-US" sz="2800" dirty="0" err="1" smtClean="0">
                <a:ea typeface="ＭＳ Ｐゴシック" charset="0"/>
              </a:rPr>
              <a:t>exertional</a:t>
            </a:r>
            <a:r>
              <a:rPr lang="en-US" sz="2800" dirty="0" smtClean="0">
                <a:ea typeface="ＭＳ Ｐゴシック" charset="0"/>
              </a:rPr>
              <a:t> dyspnea, fever (can be predominant symptom), nonproductive cough, chest discomfort</a:t>
            </a:r>
          </a:p>
          <a:p>
            <a:pPr>
              <a:lnSpc>
                <a:spcPct val="90000"/>
              </a:lnSpc>
              <a:buFont typeface="Wingdings" charset="0"/>
              <a:buChar char="n"/>
              <a:defRPr/>
            </a:pPr>
            <a:r>
              <a:rPr lang="en-US" sz="2800" dirty="0" err="1" smtClean="0">
                <a:ea typeface="ＭＳ Ｐゴシック" charset="0"/>
              </a:rPr>
              <a:t>Subacute</a:t>
            </a:r>
            <a:r>
              <a:rPr lang="en-US" sz="2800" dirty="0" smtClean="0">
                <a:ea typeface="ＭＳ Ｐゴシック" charset="0"/>
              </a:rPr>
              <a:t> onset, worsens over days-weeks (fulminant pneumonia is uncommon)</a:t>
            </a:r>
          </a:p>
          <a:p>
            <a:pPr>
              <a:lnSpc>
                <a:spcPct val="90000"/>
              </a:lnSpc>
              <a:buFont typeface="Wingdings" charset="0"/>
              <a:buChar char="n"/>
              <a:defRPr/>
            </a:pPr>
            <a:r>
              <a:rPr lang="en-US" sz="2800" dirty="0" smtClean="0">
                <a:ea typeface="ＭＳ Ｐゴシック" charset="0"/>
              </a:rPr>
              <a:t>Oxygen desaturation with exercise</a:t>
            </a:r>
          </a:p>
          <a:p>
            <a:pPr>
              <a:lnSpc>
                <a:spcPct val="90000"/>
              </a:lnSpc>
              <a:buFont typeface="Wingdings" charset="0"/>
              <a:buChar char="n"/>
              <a:defRPr/>
            </a:pPr>
            <a:r>
              <a:rPr lang="en-US" sz="2800" dirty="0" smtClean="0">
                <a:ea typeface="ＭＳ Ｐゴシック" charset="0"/>
              </a:rPr>
              <a:t>Chest exam may be normal (early disease), or diffuse dry </a:t>
            </a:r>
            <a:r>
              <a:rPr lang="en-US" sz="2800" dirty="0" err="1" smtClean="0">
                <a:ea typeface="ＭＳ Ｐゴシック" charset="0"/>
              </a:rPr>
              <a:t>rales</a:t>
            </a:r>
            <a:r>
              <a:rPr lang="en-US" sz="2800" dirty="0" smtClean="0">
                <a:ea typeface="ＭＳ Ｐゴシック" charset="0"/>
              </a:rPr>
              <a:t>, tachypnea, tachycardia (especially with exertion), hypoxia, fever</a:t>
            </a:r>
          </a:p>
          <a:p>
            <a:pPr>
              <a:lnSpc>
                <a:spcPct val="90000"/>
              </a:lnSpc>
              <a:buFont typeface="Wingdings" charset="0"/>
              <a:buChar char="n"/>
              <a:defRPr/>
            </a:pPr>
            <a:r>
              <a:rPr lang="en-US" sz="2800" dirty="0" err="1" smtClean="0">
                <a:ea typeface="ＭＳ Ｐゴシック" charset="0"/>
              </a:rPr>
              <a:t>Extrapulmonary</a:t>
            </a:r>
            <a:r>
              <a:rPr lang="en-US" sz="2800" dirty="0" smtClean="0">
                <a:ea typeface="ＭＳ Ｐゴシック" charset="0"/>
              </a:rPr>
              <a:t> disease seen rarely; occurs in any organ, associated with aerosolized </a:t>
            </a:r>
            <a:r>
              <a:rPr lang="en-US" sz="2800" dirty="0" err="1" smtClean="0">
                <a:ea typeface="ＭＳ Ｐゴシック" charset="0"/>
              </a:rPr>
              <a:t>pentamidine</a:t>
            </a:r>
            <a:r>
              <a:rPr lang="en-US" sz="2800" dirty="0" smtClean="0">
                <a:ea typeface="ＭＳ Ｐゴシック" charset="0"/>
              </a:rPr>
              <a:t> prophylaxis</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E4A4593C-8EE1-4B88-B91F-89F94875E10B}" type="slidenum">
              <a:rPr lang="en-US" sz="1200">
                <a:latin typeface="Arial" pitchFamily="34" charset="0"/>
              </a:rPr>
              <a:pPr/>
              <a:t>17</a:t>
            </a:fld>
            <a:endParaRPr lang="en-US" sz="1200">
              <a:latin typeface="Arial" pitchFamily="34" charset="0"/>
            </a:endParaRPr>
          </a:p>
        </p:txBody>
      </p:sp>
      <p:sp>
        <p:nvSpPr>
          <p:cNvPr id="2" name="Title 1"/>
          <p:cNvSpPr>
            <a:spLocks noGrp="1"/>
          </p:cNvSpPr>
          <p:nvPr>
            <p:ph type="title"/>
          </p:nvPr>
        </p:nvSpPr>
        <p:spPr>
          <a:xfrm>
            <a:off x="457200" y="152400"/>
            <a:ext cx="8229600" cy="1143000"/>
          </a:xfrm>
        </p:spPr>
        <p:txBody>
          <a:bodyPr/>
          <a:lstStyle/>
          <a:p>
            <a:r>
              <a:rPr lang="en-US" smtClean="0"/>
              <a:t>Clinical Manifestations</a:t>
            </a:r>
          </a:p>
        </p:txBody>
      </p:sp>
    </p:spTree>
    <p:extLst>
      <p:ext uri="{BB962C8B-B14F-4D97-AF65-F5344CB8AC3E}">
        <p14:creationId xmlns:p14="http://schemas.microsoft.com/office/powerpoint/2010/main" val="11021186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763000" cy="5135563"/>
          </a:xfrm>
        </p:spPr>
        <p:txBody>
          <a:bodyPr>
            <a:normAutofit fontScale="92500"/>
          </a:bodyPr>
          <a:lstStyle/>
          <a:p>
            <a:pPr>
              <a:buFont typeface="Wingdings" charset="0"/>
              <a:buChar char="n"/>
              <a:defRPr/>
            </a:pPr>
            <a:r>
              <a:rPr lang="en-US" sz="2400" dirty="0" smtClean="0">
                <a:ea typeface="ＭＳ Ｐゴシック" charset="0"/>
              </a:rPr>
              <a:t>Clinical presentation, blood tests, radiographs suggestive but not diagnostic</a:t>
            </a:r>
          </a:p>
          <a:p>
            <a:pPr lvl="1">
              <a:buFont typeface="Wingdings" charset="0"/>
              <a:buChar char="n"/>
              <a:defRPr/>
            </a:pPr>
            <a:r>
              <a:rPr lang="en-US" sz="2100" dirty="0" smtClean="0">
                <a:ea typeface="ＭＳ Ｐゴシック" charset="0"/>
              </a:rPr>
              <a:t>Organism cannot be cultured</a:t>
            </a:r>
          </a:p>
          <a:p>
            <a:pPr>
              <a:buFont typeface="Wingdings" charset="0"/>
              <a:buChar char="n"/>
              <a:defRPr/>
            </a:pPr>
            <a:r>
              <a:rPr lang="en-US" sz="2400" dirty="0" smtClean="0">
                <a:ea typeface="ＭＳ Ｐゴシック" charset="0"/>
              </a:rPr>
              <a:t>Hypoxemia: characteristic, may be mild or severe (PO</a:t>
            </a:r>
            <a:r>
              <a:rPr lang="en-US" sz="2400" baseline="-25000" dirty="0" smtClean="0">
                <a:ea typeface="ＭＳ Ｐゴシック" charset="0"/>
              </a:rPr>
              <a:t>2</a:t>
            </a:r>
            <a:r>
              <a:rPr lang="en-US" sz="2400" dirty="0" smtClean="0">
                <a:ea typeface="ＭＳ Ｐゴシック" charset="0"/>
              </a:rPr>
              <a:t> &lt;70 mmHg or A-a gradient &gt;35 mmHg)</a:t>
            </a:r>
          </a:p>
          <a:p>
            <a:pPr>
              <a:buFont typeface="Wingdings" charset="0"/>
              <a:buChar char="n"/>
              <a:defRPr/>
            </a:pPr>
            <a:r>
              <a:rPr lang="en-US" sz="2400" dirty="0" smtClean="0">
                <a:ea typeface="ＭＳ Ｐゴシック" charset="0"/>
              </a:rPr>
              <a:t>LDH &gt;500 mg/</a:t>
            </a:r>
            <a:r>
              <a:rPr lang="en-US" sz="2400" dirty="0" err="1" smtClean="0">
                <a:ea typeface="ＭＳ Ｐゴシック" charset="0"/>
              </a:rPr>
              <a:t>dL</a:t>
            </a:r>
            <a:r>
              <a:rPr lang="en-US" sz="2400" dirty="0" smtClean="0">
                <a:ea typeface="ＭＳ Ｐゴシック" charset="0"/>
              </a:rPr>
              <a:t> is common but nonspecific</a:t>
            </a:r>
          </a:p>
          <a:p>
            <a:pPr>
              <a:buFont typeface="Wingdings" charset="0"/>
              <a:buChar char="n"/>
              <a:defRPr/>
            </a:pPr>
            <a:r>
              <a:rPr lang="en-US" sz="2400" dirty="0" smtClean="0">
                <a:ea typeface="ＭＳ Ｐゴシック" charset="0"/>
              </a:rPr>
              <a:t>Sputum:</a:t>
            </a:r>
          </a:p>
          <a:p>
            <a:pPr lvl="1">
              <a:buFont typeface="Wingdings" charset="0"/>
              <a:buChar char="n"/>
              <a:defRPr/>
            </a:pPr>
            <a:r>
              <a:rPr lang="en-US" sz="2100" dirty="0" smtClean="0">
                <a:ea typeface="ＭＳ Ｐゴシック" charset="0"/>
              </a:rPr>
              <a:t>Induced sputum (sensitivity &lt;50% to &gt;90%)</a:t>
            </a:r>
          </a:p>
          <a:p>
            <a:pPr lvl="2">
              <a:buFont typeface="Wingdings" charset="0"/>
              <a:buChar char="n"/>
              <a:defRPr/>
            </a:pPr>
            <a:r>
              <a:rPr lang="en-US" sz="2100" dirty="0" smtClean="0">
                <a:ea typeface="ＭＳ Ｐゴシック" charset="0"/>
              </a:rPr>
              <a:t>Spontaneously expectorated sputum: low sensitivity</a:t>
            </a:r>
          </a:p>
          <a:p>
            <a:pPr lvl="1">
              <a:buFont typeface="Wingdings" charset="0"/>
              <a:buChar char="n"/>
              <a:defRPr/>
            </a:pPr>
            <a:r>
              <a:rPr lang="en-US" sz="2100" dirty="0" smtClean="0">
                <a:ea typeface="ＭＳ Ｐゴシック" charset="0"/>
              </a:rPr>
              <a:t>Bronchoscopy with </a:t>
            </a:r>
            <a:r>
              <a:rPr lang="en-US" sz="2100" dirty="0" err="1" smtClean="0">
                <a:ea typeface="ＭＳ Ｐゴシック" charset="0"/>
              </a:rPr>
              <a:t>bronchoalveolar</a:t>
            </a:r>
            <a:r>
              <a:rPr lang="en-US" sz="2100" dirty="0" smtClean="0">
                <a:ea typeface="ＭＳ Ｐゴシック" charset="0"/>
              </a:rPr>
              <a:t> lavage (sensitivity 90-99%)</a:t>
            </a:r>
          </a:p>
          <a:p>
            <a:pPr lvl="1">
              <a:buFont typeface="Wingdings" charset="0"/>
              <a:buChar char="n"/>
              <a:defRPr/>
            </a:pPr>
            <a:r>
              <a:rPr lang="en-US" sz="2100" dirty="0" err="1" smtClean="0">
                <a:ea typeface="ＭＳ Ｐゴシック" charset="0"/>
              </a:rPr>
              <a:t>Transbronchial</a:t>
            </a:r>
            <a:r>
              <a:rPr lang="en-US" sz="2100" dirty="0" smtClean="0">
                <a:ea typeface="ＭＳ Ｐゴシック" charset="0"/>
              </a:rPr>
              <a:t> biopsy (sensitivity 95-100%)</a:t>
            </a:r>
          </a:p>
          <a:p>
            <a:pPr lvl="1">
              <a:buFont typeface="Wingdings" charset="0"/>
              <a:buChar char="n"/>
              <a:defRPr/>
            </a:pPr>
            <a:r>
              <a:rPr lang="en-US" sz="2100" dirty="0" smtClean="0">
                <a:ea typeface="ＭＳ Ｐゴシック" charset="0"/>
              </a:rPr>
              <a:t>Open-lung biopsy (sensitivity 95-100%)</a:t>
            </a:r>
          </a:p>
          <a:p>
            <a:pPr>
              <a:buFont typeface="Wingdings" charset="0"/>
              <a:buChar char="n"/>
              <a:defRPr/>
            </a:pPr>
            <a:r>
              <a:rPr lang="en-US" sz="2400" dirty="0" smtClean="0">
                <a:ea typeface="ＭＳ Ｐゴシック" charset="0"/>
              </a:rPr>
              <a:t>Cant be done in resource limited settings so diagnosis is made clinically</a:t>
            </a:r>
          </a:p>
          <a:p>
            <a:pPr>
              <a:buFont typeface="Wingdings" charset="0"/>
              <a:buChar char="n"/>
              <a:defRPr/>
            </a:pPr>
            <a:endParaRPr lang="en-US" dirty="0" smtClean="0">
              <a:ea typeface="ＭＳ Ｐゴシック" charset="0"/>
            </a:endParaRPr>
          </a:p>
          <a:p>
            <a:pPr>
              <a:buFont typeface="Wingdings" charset="0"/>
              <a:buChar char="n"/>
              <a:defRPr/>
            </a:pPr>
            <a:endParaRPr lang="en-US" sz="2800" dirty="0" smtClean="0">
              <a:ea typeface="ＭＳ Ｐゴシック" charset="0"/>
            </a:endParaRP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02DB9398-B432-4C80-8B11-4CC94E1A1B8C}" type="slidenum">
              <a:rPr lang="en-US" sz="1200">
                <a:latin typeface="Arial" pitchFamily="34" charset="0"/>
              </a:rPr>
              <a:pPr/>
              <a:t>18</a:t>
            </a:fld>
            <a:endParaRPr lang="en-US" sz="1200">
              <a:latin typeface="Arial" pitchFamily="34" charset="0"/>
            </a:endParaRPr>
          </a:p>
        </p:txBody>
      </p:sp>
      <p:sp>
        <p:nvSpPr>
          <p:cNvPr id="2" name="Title 1"/>
          <p:cNvSpPr>
            <a:spLocks noGrp="1"/>
          </p:cNvSpPr>
          <p:nvPr>
            <p:ph type="title"/>
          </p:nvPr>
        </p:nvSpPr>
        <p:spPr>
          <a:xfrm>
            <a:off x="457200" y="152400"/>
            <a:ext cx="8229600" cy="457200"/>
          </a:xfrm>
        </p:spPr>
        <p:txBody>
          <a:bodyPr>
            <a:normAutofit fontScale="90000"/>
          </a:bodyPr>
          <a:lstStyle/>
          <a:p>
            <a:r>
              <a:rPr lang="en-US" smtClean="0"/>
              <a:t>Diagnosis</a:t>
            </a:r>
          </a:p>
        </p:txBody>
      </p:sp>
    </p:spTree>
    <p:extLst>
      <p:ext uri="{BB962C8B-B14F-4D97-AF65-F5344CB8AC3E}">
        <p14:creationId xmlns:p14="http://schemas.microsoft.com/office/powerpoint/2010/main" val="3146141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nSpc>
                <a:spcPct val="90000"/>
              </a:lnSpc>
              <a:buFont typeface="Wingdings" charset="0"/>
              <a:buChar char="n"/>
              <a:defRPr/>
            </a:pPr>
            <a:r>
              <a:rPr lang="en-US" dirty="0" smtClean="0">
                <a:ea typeface="ＭＳ Ｐゴシック" charset="0"/>
              </a:rPr>
              <a:t>CXR: various presentations</a:t>
            </a:r>
          </a:p>
          <a:p>
            <a:pPr lvl="1">
              <a:lnSpc>
                <a:spcPct val="90000"/>
              </a:lnSpc>
              <a:buFont typeface="Wingdings" charset="0"/>
              <a:buChar char="n"/>
              <a:defRPr/>
            </a:pPr>
            <a:r>
              <a:rPr lang="en-US" dirty="0" smtClean="0">
                <a:ea typeface="ＭＳ Ｐゴシック" charset="0"/>
              </a:rPr>
              <a:t>May be normal in early disease</a:t>
            </a:r>
          </a:p>
          <a:p>
            <a:pPr lvl="1">
              <a:lnSpc>
                <a:spcPct val="90000"/>
              </a:lnSpc>
              <a:buFont typeface="Wingdings" charset="0"/>
              <a:buChar char="n"/>
              <a:defRPr/>
            </a:pPr>
            <a:r>
              <a:rPr lang="en-US" dirty="0" smtClean="0">
                <a:ea typeface="ＭＳ Ｐゴシック" charset="0"/>
              </a:rPr>
              <a:t>Typical: diffuse bilateral, symmetrical interstitial </a:t>
            </a:r>
            <a:r>
              <a:rPr lang="en-US" dirty="0" err="1" smtClean="0">
                <a:ea typeface="ＭＳ Ｐゴシック" charset="0"/>
              </a:rPr>
              <a:t>perihilar</a:t>
            </a:r>
            <a:r>
              <a:rPr lang="en-US" dirty="0" smtClean="0">
                <a:ea typeface="ＭＳ Ｐゴシック" charset="0"/>
              </a:rPr>
              <a:t> infiltrates (butterfly appearance)</a:t>
            </a:r>
          </a:p>
          <a:p>
            <a:pPr lvl="1">
              <a:lnSpc>
                <a:spcPct val="90000"/>
              </a:lnSpc>
              <a:buFont typeface="Wingdings" charset="0"/>
              <a:buChar char="n"/>
              <a:defRPr/>
            </a:pPr>
            <a:r>
              <a:rPr lang="en-US" dirty="0" smtClean="0">
                <a:ea typeface="ＭＳ Ｐゴシック" charset="0"/>
              </a:rPr>
              <a:t>May see atypical presentations, including nodules, asymmetric disease, blebs, cysts, pneumothorax </a:t>
            </a:r>
          </a:p>
          <a:p>
            <a:pPr lvl="1">
              <a:lnSpc>
                <a:spcPct val="90000"/>
              </a:lnSpc>
              <a:buFont typeface="Wingdings" charset="0"/>
              <a:buChar char="n"/>
              <a:defRPr/>
            </a:pPr>
            <a:r>
              <a:rPr lang="en-US" dirty="0" smtClean="0">
                <a:ea typeface="ＭＳ Ｐゴシック" charset="0"/>
              </a:rPr>
              <a:t>Cavitation, </a:t>
            </a:r>
            <a:r>
              <a:rPr lang="en-US" dirty="0" err="1" smtClean="0">
                <a:ea typeface="ＭＳ Ｐゴシック" charset="0"/>
              </a:rPr>
              <a:t>intrathoracic</a:t>
            </a:r>
            <a:r>
              <a:rPr lang="en-US" dirty="0" smtClean="0">
                <a:ea typeface="ＭＳ Ｐゴシック" charset="0"/>
              </a:rPr>
              <a:t> </a:t>
            </a:r>
            <a:r>
              <a:rPr lang="en-US" dirty="0" err="1" smtClean="0">
                <a:ea typeface="ＭＳ Ｐゴシック" charset="0"/>
              </a:rPr>
              <a:t>adenopathy</a:t>
            </a:r>
            <a:r>
              <a:rPr lang="en-US" dirty="0" smtClean="0">
                <a:ea typeface="ＭＳ Ｐゴシック" charset="0"/>
              </a:rPr>
              <a:t>, and pleural effusion are uncommon (unless caused by a second concurrent process)</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29730248-2218-42C9-994C-6EDBCA9C110A}" type="slidenum">
              <a:rPr lang="en-US" sz="1200">
                <a:latin typeface="Arial" pitchFamily="34" charset="0"/>
              </a:rPr>
              <a:pPr/>
              <a:t>19</a:t>
            </a:fld>
            <a:endParaRPr lang="en-US" sz="1200">
              <a:latin typeface="Arial" pitchFamily="34" charset="0"/>
            </a:endParaRPr>
          </a:p>
        </p:txBody>
      </p:sp>
      <p:sp>
        <p:nvSpPr>
          <p:cNvPr id="2" name="Title 1"/>
          <p:cNvSpPr>
            <a:spLocks noGrp="1"/>
          </p:cNvSpPr>
          <p:nvPr>
            <p:ph type="title"/>
          </p:nvPr>
        </p:nvSpPr>
        <p:spPr/>
        <p:txBody>
          <a:bodyPr/>
          <a:lstStyle/>
          <a:p>
            <a:r>
              <a:rPr lang="en-US" smtClean="0"/>
              <a:t>PCP</a:t>
            </a:r>
          </a:p>
        </p:txBody>
      </p:sp>
    </p:spTree>
    <p:extLst>
      <p:ext uri="{BB962C8B-B14F-4D97-AF65-F5344CB8AC3E}">
        <p14:creationId xmlns:p14="http://schemas.microsoft.com/office/powerpoint/2010/main" val="39840236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4"/>
          <p:cNvSpPr>
            <a:spLocks noGrp="1" noChangeArrowheads="1"/>
          </p:cNvSpPr>
          <p:nvPr>
            <p:ph type="title"/>
          </p:nvPr>
        </p:nvSpPr>
        <p:spPr/>
        <p:txBody>
          <a:bodyPr/>
          <a:lstStyle/>
          <a:p>
            <a:endParaRPr lang="en-US"/>
          </a:p>
        </p:txBody>
      </p:sp>
      <p:pic>
        <p:nvPicPr>
          <p:cNvPr id="16389" name="Picture 5"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685800"/>
            <a:ext cx="73152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9724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838200" y="1600200"/>
            <a:ext cx="3228975" cy="3352800"/>
          </a:xfrm>
        </p:spPr>
      </p:pic>
      <p:sp>
        <p:nvSpPr>
          <p:cNvPr id="11" name="Date Placeholder 4"/>
          <p:cNvSpPr>
            <a:spLocks noGrp="1"/>
          </p:cNvSpPr>
          <p:nvPr>
            <p:ph type="dt" sz="half" idx="10"/>
          </p:nvPr>
        </p:nvSpPr>
        <p:spPr>
          <a:xfrm>
            <a:off x="5791200" y="6400800"/>
            <a:ext cx="1524000" cy="457200"/>
          </a:xfrm>
        </p:spPr>
        <p:txBody>
          <a:bodyPr/>
          <a:lstStyle/>
          <a:p>
            <a:pPr>
              <a:defRPr/>
            </a:pPr>
            <a:r>
              <a:rPr lang="en-US">
                <a:latin typeface="Arial" charset="0"/>
                <a:ea typeface="ＭＳ Ｐゴシック" charset="0"/>
              </a:rPr>
              <a:t>March 2009</a:t>
            </a:r>
          </a:p>
        </p:txBody>
      </p:sp>
      <p:sp>
        <p:nvSpPr>
          <p:cNvPr id="12" name="Footer Placeholder 5"/>
          <p:cNvSpPr>
            <a:spLocks noGrp="1"/>
          </p:cNvSpPr>
          <p:nvPr>
            <p:ph type="ftr" sz="quarter" idx="11"/>
          </p:nvPr>
        </p:nvSpPr>
        <p:spPr>
          <a:xfrm>
            <a:off x="7315200" y="6400800"/>
            <a:ext cx="1219200" cy="457200"/>
          </a:xfrm>
        </p:spPr>
        <p:txBody>
          <a:bodyPr/>
          <a:lstStyle/>
          <a:p>
            <a:pPr algn="r">
              <a:defRPr/>
            </a:pPr>
            <a:r>
              <a:rPr lang="en-US" smtClean="0"/>
              <a:t>www.aidsetc.org</a:t>
            </a: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2A5F96F6-BABF-4EE0-9F86-AEA18634EA2D}" type="slidenum">
              <a:rPr lang="en-US" sz="1200">
                <a:latin typeface="Arial" pitchFamily="34" charset="0"/>
              </a:rPr>
              <a:pPr/>
              <a:t>21</a:t>
            </a:fld>
            <a:endParaRPr lang="en-US" sz="1200">
              <a:latin typeface="Arial" pitchFamily="34" charset="0"/>
            </a:endParaRPr>
          </a:p>
        </p:txBody>
      </p:sp>
      <p:sp>
        <p:nvSpPr>
          <p:cNvPr id="14" name="Rectangle 2"/>
          <p:cNvSpPr>
            <a:spLocks noGrp="1" noChangeArrowheads="1"/>
          </p:cNvSpPr>
          <p:nvPr>
            <p:ph type="title"/>
          </p:nvPr>
        </p:nvSpPr>
        <p:spPr>
          <a:xfrm>
            <a:off x="1828800" y="457200"/>
            <a:ext cx="7239000" cy="701675"/>
          </a:xfrm>
        </p:spPr>
        <p:txBody>
          <a:bodyPr>
            <a:normAutofit fontScale="90000"/>
          </a:bodyPr>
          <a:lstStyle/>
          <a:p>
            <a:r>
              <a:rPr lang="en-US" smtClean="0"/>
              <a:t>PCP:</a:t>
            </a:r>
            <a:r>
              <a:rPr lang="en-US" sz="4000" smtClean="0"/>
              <a:t> </a:t>
            </a:r>
            <a:r>
              <a:rPr lang="en-US" sz="3200" smtClean="0"/>
              <a:t>Diagnosis (Imaging)</a:t>
            </a:r>
          </a:p>
        </p:txBody>
      </p:sp>
      <p:sp>
        <p:nvSpPr>
          <p:cNvPr id="125954" name="Rectangle 7"/>
          <p:cNvSpPr>
            <a:spLocks noChangeArrowheads="1"/>
          </p:cNvSpPr>
          <p:nvPr/>
        </p:nvSpPr>
        <p:spPr bwMode="auto">
          <a:xfrm>
            <a:off x="0" y="0"/>
            <a:ext cx="9612313" cy="7245350"/>
          </a:xfrm>
          <a:prstGeom prst="rect">
            <a:avLst/>
          </a:prstGeom>
          <a:solidFill>
            <a:srgbClr val="000000"/>
          </a:solidFill>
          <a:ln w="9525">
            <a:solidFill>
              <a:schemeClr val="tx1"/>
            </a:solidFill>
            <a:miter lim="800000"/>
            <a:headEnd/>
            <a:tailEnd/>
          </a:ln>
        </p:spPr>
        <p:txBody>
          <a:bodyPr wrap="none" anchor="ctr"/>
          <a:lstStyle/>
          <a:p>
            <a:endParaRPr lang="en-US">
              <a:latin typeface="Book Antiqua" pitchFamily="18" charset="0"/>
            </a:endParaRPr>
          </a:p>
        </p:txBody>
      </p:sp>
      <p:sp>
        <p:nvSpPr>
          <p:cNvPr id="125957" name="Slide Number Placeholder 6"/>
          <p:cNvSpPr txBox="1">
            <a:spLocks/>
          </p:cNvSpPr>
          <p:nvPr/>
        </p:nvSpPr>
        <p:spPr bwMode="auto">
          <a:xfrm>
            <a:off x="152400" y="64008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eaLnBrk="1" hangingPunct="1"/>
            <a:fld id="{EB590BF3-D838-4739-A1F1-F29E4D16BB2A}" type="slidenum">
              <a:rPr lang="en-US" sz="1200">
                <a:latin typeface="Arial" pitchFamily="34" charset="0"/>
              </a:rPr>
              <a:pPr algn="ctr" eaLnBrk="1" hangingPunct="1"/>
              <a:t>21</a:t>
            </a:fld>
            <a:endParaRPr lang="en-US" sz="1200">
              <a:latin typeface="Arial" pitchFamily="34" charset="0"/>
            </a:endParaRPr>
          </a:p>
        </p:txBody>
      </p:sp>
      <p:sp>
        <p:nvSpPr>
          <p:cNvPr id="16" name="Text Box 4"/>
          <p:cNvSpPr txBox="1">
            <a:spLocks noChangeArrowheads="1"/>
          </p:cNvSpPr>
          <p:nvPr/>
        </p:nvSpPr>
        <p:spPr bwMode="auto">
          <a:xfrm>
            <a:off x="609600" y="5105400"/>
            <a:ext cx="3733800" cy="1131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a:latin typeface="Garamond" charset="0"/>
                <a:ea typeface="ＭＳ Ｐゴシック" charset="0"/>
                <a:cs typeface="ＭＳ Ｐゴシック" charset="0"/>
              </a:rPr>
              <a:t>Chest X ray: PCP with bilateral, diffuse granular opacities </a:t>
            </a:r>
          </a:p>
          <a:p>
            <a:pPr>
              <a:spcBef>
                <a:spcPct val="50000"/>
              </a:spcBef>
              <a:defRPr/>
            </a:pPr>
            <a:endParaRPr lang="en-US" sz="800">
              <a:latin typeface="Garamond" charset="0"/>
              <a:ea typeface="ＭＳ Ｐゴシック" charset="0"/>
              <a:cs typeface="ＭＳ Ｐゴシック" charset="0"/>
            </a:endParaRPr>
          </a:p>
          <a:p>
            <a:pPr>
              <a:spcBef>
                <a:spcPct val="50000"/>
              </a:spcBef>
              <a:defRPr/>
            </a:pPr>
            <a:r>
              <a:rPr lang="en-US" sz="1600">
                <a:latin typeface="Garamond" charset="0"/>
                <a:ea typeface="ＭＳ Ｐゴシック" charset="0"/>
                <a:cs typeface="ＭＳ Ｐゴシック" charset="0"/>
              </a:rPr>
              <a:t>Credit: L. Huang, MD, HIV InSite</a:t>
            </a:r>
          </a:p>
        </p:txBody>
      </p:sp>
      <p:sp>
        <p:nvSpPr>
          <p:cNvPr id="17" name="Text Box 5"/>
          <p:cNvSpPr txBox="1">
            <a:spLocks noChangeArrowheads="1"/>
          </p:cNvSpPr>
          <p:nvPr/>
        </p:nvSpPr>
        <p:spPr bwMode="auto">
          <a:xfrm>
            <a:off x="4495800" y="5105400"/>
            <a:ext cx="4267200" cy="143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spcBef>
                <a:spcPct val="50000"/>
              </a:spcBef>
            </a:pPr>
            <a:r>
              <a:rPr lang="en-US" sz="1600"/>
              <a:t>Chest X ray: PCP with bilateral perihilar opacities, interstitial prominence, hyperlucent cystic lesions</a:t>
            </a:r>
          </a:p>
          <a:p>
            <a:pPr>
              <a:spcBef>
                <a:spcPct val="50000"/>
              </a:spcBef>
            </a:pPr>
            <a:r>
              <a:rPr lang="en-US" sz="1600"/>
              <a:t>Credit: HIV Web Study, www.hivwebstudy. org, © 2006 University of Washington </a:t>
            </a:r>
          </a:p>
        </p:txBody>
      </p:sp>
      <p:pic>
        <p:nvPicPr>
          <p:cNvPr id="12596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600200"/>
            <a:ext cx="32004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178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6"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752600" y="1676400"/>
            <a:ext cx="5562600" cy="4038600"/>
          </a:xfrm>
        </p:spPr>
      </p:pic>
      <p:sp>
        <p:nvSpPr>
          <p:cNvPr id="5" name="Date Placeholder 3"/>
          <p:cNvSpPr>
            <a:spLocks noGrp="1"/>
          </p:cNvSpPr>
          <p:nvPr>
            <p:ph type="dt" sz="half" idx="10"/>
          </p:nvPr>
        </p:nvSpPr>
        <p:spPr>
          <a:xfrm>
            <a:off x="5791200" y="6477000"/>
            <a:ext cx="1524000" cy="457200"/>
          </a:xfrm>
        </p:spPr>
        <p:txBody>
          <a:bodyPr/>
          <a:lstStyle/>
          <a:p>
            <a:pPr>
              <a:defRPr/>
            </a:pPr>
            <a:endParaRPr lang="en-US" dirty="0">
              <a:latin typeface="Arial" charset="0"/>
              <a:ea typeface="ＭＳ Ｐゴシック" charset="0"/>
            </a:endParaRPr>
          </a:p>
        </p:txBody>
      </p:sp>
      <p:sp>
        <p:nvSpPr>
          <p:cNvPr id="6" name="Footer Placeholder 4"/>
          <p:cNvSpPr>
            <a:spLocks noGrp="1"/>
          </p:cNvSpPr>
          <p:nvPr>
            <p:ph type="ftr" sz="quarter" idx="11"/>
          </p:nvPr>
        </p:nvSpPr>
        <p:spPr>
          <a:xfrm>
            <a:off x="7315200" y="6477000"/>
            <a:ext cx="1219200" cy="457200"/>
          </a:xfrm>
        </p:spPr>
        <p:txBody>
          <a:bodyPr/>
          <a:lstStyle/>
          <a:p>
            <a:pPr algn="r">
              <a:defRPr/>
            </a:pPr>
            <a:r>
              <a:rPr lang="en-US" smtClean="0"/>
              <a:t>www.aidsetc.org</a:t>
            </a: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0B41038F-E448-4CF8-A8E9-85230B1EA1B2}" type="slidenum">
              <a:rPr lang="en-US" sz="1200">
                <a:latin typeface="Arial" pitchFamily="34" charset="0"/>
              </a:rPr>
              <a:pPr/>
              <a:t>22</a:t>
            </a:fld>
            <a:endParaRPr lang="en-US" sz="1200">
              <a:latin typeface="Arial" pitchFamily="34" charset="0"/>
            </a:endParaRPr>
          </a:p>
        </p:txBody>
      </p:sp>
      <p:sp>
        <p:nvSpPr>
          <p:cNvPr id="8" name="Rectangle 2"/>
          <p:cNvSpPr>
            <a:spLocks noGrp="1" noChangeArrowheads="1"/>
          </p:cNvSpPr>
          <p:nvPr>
            <p:ph type="title"/>
          </p:nvPr>
        </p:nvSpPr>
        <p:spPr>
          <a:xfrm>
            <a:off x="1828800" y="533400"/>
            <a:ext cx="7239000" cy="701675"/>
          </a:xfrm>
        </p:spPr>
        <p:txBody>
          <a:bodyPr>
            <a:normAutofit fontScale="90000"/>
          </a:bodyPr>
          <a:lstStyle/>
          <a:p>
            <a:pPr>
              <a:defRPr/>
            </a:pPr>
            <a:r>
              <a:rPr lang="en-US" dirty="0">
                <a:ea typeface="ＭＳ Ｐゴシック" charset="0"/>
              </a:rPr>
              <a:t>PCP:</a:t>
            </a:r>
            <a:r>
              <a:rPr lang="en-US" sz="4000" dirty="0">
                <a:ea typeface="ＭＳ Ｐゴシック" charset="0"/>
              </a:rPr>
              <a:t> </a:t>
            </a:r>
            <a:r>
              <a:rPr lang="en-US" sz="3200" dirty="0">
                <a:ea typeface="ＭＳ Ｐゴシック" charset="0"/>
              </a:rPr>
              <a:t>Diagnosis </a:t>
            </a:r>
            <a:endParaRPr lang="en-US" sz="2000" dirty="0">
              <a:ea typeface="ＭＳ Ｐゴシック" charset="0"/>
            </a:endParaRPr>
          </a:p>
        </p:txBody>
      </p:sp>
      <p:sp>
        <p:nvSpPr>
          <p:cNvPr id="128004" name="Slide Number Placeholder 5"/>
          <p:cNvSpPr txBox="1">
            <a:spLocks/>
          </p:cNvSpPr>
          <p:nvPr/>
        </p:nvSpPr>
        <p:spPr bwMode="auto">
          <a:xfrm>
            <a:off x="152400" y="6477000"/>
            <a:ext cx="160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eaLnBrk="1" hangingPunct="1"/>
            <a:fld id="{3A24772E-B44D-4971-9B2E-7D449CCB0B52}" type="slidenum">
              <a:rPr lang="en-US" sz="1200">
                <a:latin typeface="Arial" pitchFamily="34" charset="0"/>
              </a:rPr>
              <a:pPr algn="ctr" eaLnBrk="1" hangingPunct="1"/>
              <a:t>22</a:t>
            </a:fld>
            <a:endParaRPr lang="en-US" sz="1200">
              <a:latin typeface="Arial" pitchFamily="34" charset="0"/>
            </a:endParaRPr>
          </a:p>
        </p:txBody>
      </p:sp>
      <p:sp>
        <p:nvSpPr>
          <p:cNvPr id="10" name="Text Box 4"/>
          <p:cNvSpPr txBox="1">
            <a:spLocks noChangeArrowheads="1"/>
          </p:cNvSpPr>
          <p:nvPr/>
        </p:nvSpPr>
        <p:spPr bwMode="auto">
          <a:xfrm>
            <a:off x="1295400" y="5791200"/>
            <a:ext cx="7162800" cy="94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dirty="0">
                <a:latin typeface="Garamond" charset="0"/>
                <a:ea typeface="ＭＳ Ｐゴシック" charset="0"/>
                <a:cs typeface="ＭＳ Ｐゴシック" charset="0"/>
              </a:rPr>
              <a:t>High-resolution computed </a:t>
            </a:r>
            <a:r>
              <a:rPr lang="en-US" sz="1600" dirty="0" err="1">
                <a:latin typeface="Garamond" charset="0"/>
                <a:ea typeface="ＭＳ Ｐゴシック" charset="0"/>
                <a:cs typeface="ＭＳ Ｐゴシック" charset="0"/>
              </a:rPr>
              <a:t>tomograph</a:t>
            </a:r>
            <a:r>
              <a:rPr lang="en-US" sz="1600" dirty="0">
                <a:latin typeface="Garamond" charset="0"/>
                <a:ea typeface="ＭＳ Ｐゴシック" charset="0"/>
                <a:cs typeface="ＭＳ Ｐゴシック" charset="0"/>
              </a:rPr>
              <a:t> (HRCT) scan of the chest showing PCP. Bilateral patchy areas of ground glass opacity are suggestive of PCP.                 </a:t>
            </a:r>
          </a:p>
          <a:p>
            <a:pPr>
              <a:spcBef>
                <a:spcPct val="50000"/>
              </a:spcBef>
              <a:defRPr/>
            </a:pPr>
            <a:r>
              <a:rPr lang="en-US" sz="1600" dirty="0">
                <a:latin typeface="Garamond" charset="0"/>
                <a:ea typeface="ＭＳ Ｐゴシック" charset="0"/>
                <a:cs typeface="ＭＳ Ｐゴシック" charset="0"/>
              </a:rPr>
              <a:t>Credit: L. Huang, MD, HIV </a:t>
            </a:r>
            <a:r>
              <a:rPr lang="en-US" sz="1600" dirty="0" err="1">
                <a:latin typeface="Garamond" charset="0"/>
                <a:ea typeface="ＭＳ Ｐゴシック" charset="0"/>
                <a:cs typeface="ＭＳ Ｐゴシック" charset="0"/>
              </a:rPr>
              <a:t>InSite</a:t>
            </a:r>
            <a:endParaRPr lang="en-US" sz="1600" dirty="0">
              <a:latin typeface="Garamond" charset="0"/>
              <a:ea typeface="ＭＳ Ｐゴシック" charset="0"/>
              <a:cs typeface="ＭＳ Ｐゴシック" charset="0"/>
            </a:endParaRPr>
          </a:p>
        </p:txBody>
      </p:sp>
    </p:spTree>
    <p:extLst>
      <p:ext uri="{BB962C8B-B14F-4D97-AF65-F5344CB8AC3E}">
        <p14:creationId xmlns:p14="http://schemas.microsoft.com/office/powerpoint/2010/main" val="1543946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p:cNvSpPr>
            <a:spLocks noGrp="1"/>
          </p:cNvSpPr>
          <p:nvPr>
            <p:ph idx="1"/>
          </p:nvPr>
        </p:nvSpPr>
        <p:spPr>
          <a:xfrm>
            <a:off x="304800" y="1447800"/>
            <a:ext cx="3048000" cy="4678363"/>
          </a:xfrm>
        </p:spPr>
        <p:txBody>
          <a:bodyPr/>
          <a:lstStyle/>
          <a:p>
            <a:pPr eaLnBrk="1" hangingPunct="1">
              <a:lnSpc>
                <a:spcPct val="90000"/>
              </a:lnSpc>
              <a:buFont typeface="Wingdings" charset="0"/>
              <a:buChar char="n"/>
              <a:defRPr/>
            </a:pPr>
            <a:r>
              <a:rPr lang="en-US" dirty="0">
                <a:ea typeface="ＭＳ Ｐゴシック" charset="0"/>
              </a:rPr>
              <a:t>Treatment: </a:t>
            </a:r>
          </a:p>
          <a:p>
            <a:pPr lvl="1" eaLnBrk="1" hangingPunct="1">
              <a:lnSpc>
                <a:spcPct val="90000"/>
              </a:lnSpc>
              <a:buFont typeface="Wingdings" charset="0"/>
              <a:buChar char="n"/>
              <a:defRPr/>
            </a:pPr>
            <a:r>
              <a:rPr lang="en-US" dirty="0">
                <a:ea typeface="ＭＳ Ｐゴシック" charset="0"/>
              </a:rPr>
              <a:t>Treat for 21 days</a:t>
            </a:r>
          </a:p>
          <a:p>
            <a:pPr lvl="1" eaLnBrk="1" hangingPunct="1">
              <a:lnSpc>
                <a:spcPct val="90000"/>
              </a:lnSpc>
              <a:buFont typeface="Wingdings" charset="0"/>
              <a:buChar char="n"/>
              <a:defRPr/>
            </a:pPr>
            <a:r>
              <a:rPr lang="en-US" dirty="0">
                <a:ea typeface="ＭＳ Ｐゴシック" charset="0"/>
              </a:rPr>
              <a:t>Treat with TMP-SMX 15 mg/kg/day divide in 3 doses</a:t>
            </a:r>
          </a:p>
          <a:p>
            <a:pPr lvl="2" eaLnBrk="1" hangingPunct="1">
              <a:lnSpc>
                <a:spcPct val="90000"/>
              </a:lnSpc>
              <a:buFont typeface="Wingdings" charset="0"/>
              <a:buChar char="n"/>
              <a:defRPr/>
            </a:pPr>
            <a:r>
              <a:rPr lang="en-US" dirty="0">
                <a:ea typeface="ＭＳ Ｐゴシック" charset="0"/>
              </a:rPr>
              <a:t>oral dose is 2 DS tabs TID</a:t>
            </a:r>
            <a:endParaRPr lang="sw-KE"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F0685A52-617E-428B-9A50-28B4544145E4}" type="slidenum">
              <a:rPr lang="en-US" sz="1200">
                <a:latin typeface="Arial" pitchFamily="34" charset="0"/>
              </a:rPr>
              <a:pPr/>
              <a:t>23</a:t>
            </a:fld>
            <a:endParaRPr lang="en-US" sz="1200">
              <a:latin typeface="Arial" pitchFamily="34" charset="0"/>
            </a:endParaRPr>
          </a:p>
        </p:txBody>
      </p:sp>
      <p:sp>
        <p:nvSpPr>
          <p:cNvPr id="9" name="Title 1"/>
          <p:cNvSpPr>
            <a:spLocks noGrp="1"/>
          </p:cNvSpPr>
          <p:nvPr>
            <p:ph type="title"/>
          </p:nvPr>
        </p:nvSpPr>
        <p:spPr/>
        <p:txBody>
          <a:bodyPr/>
          <a:lstStyle/>
          <a:p>
            <a:pPr>
              <a:defRPr/>
            </a:pPr>
            <a:r>
              <a:rPr lang="en-US" sz="4000" dirty="0">
                <a:latin typeface="+mn-lt"/>
                <a:ea typeface="ＭＳ Ｐゴシック" charset="0"/>
              </a:rPr>
              <a:t>First-line Treatment of PCP</a:t>
            </a:r>
            <a:endParaRPr lang="sw-KE" sz="4000" dirty="0">
              <a:latin typeface="+mn-lt"/>
              <a:ea typeface="ＭＳ Ｐゴシック" charset="0"/>
            </a:endParaRPr>
          </a:p>
        </p:txBody>
      </p:sp>
      <p:sp>
        <p:nvSpPr>
          <p:cNvPr id="11" name="Content Placeholder 3"/>
          <p:cNvSpPr txBox="1">
            <a:spLocks/>
          </p:cNvSpPr>
          <p:nvPr/>
        </p:nvSpPr>
        <p:spPr>
          <a:xfrm>
            <a:off x="3352800" y="1447800"/>
            <a:ext cx="5334000" cy="4678363"/>
          </a:xfrm>
          <a:prstGeom prst="rect">
            <a:avLst/>
          </a:prstGeom>
        </p:spPr>
        <p:txBody>
          <a:bodyPr/>
          <a:lstStyle>
            <a:lvl1pPr marL="342900" indent="-342900">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lvl="1" eaLnBrk="1" hangingPunct="1">
              <a:lnSpc>
                <a:spcPct val="90000"/>
              </a:lnSpc>
              <a:spcBef>
                <a:spcPct val="20000"/>
              </a:spcBef>
              <a:buClr>
                <a:schemeClr val="accent2"/>
              </a:buClr>
              <a:buSzPct val="70000"/>
              <a:buFont typeface="Wingdings" pitchFamily="2" charset="2"/>
              <a:buChar char="n"/>
            </a:pPr>
            <a:r>
              <a:rPr lang="en-US" sz="2800">
                <a:effectLst>
                  <a:outerShdw blurRad="38100" dist="38100" dir="2700000" algn="tl">
                    <a:srgbClr val="000000"/>
                  </a:outerShdw>
                </a:effectLst>
              </a:rPr>
              <a:t>If severe disease with hypoxemia (PO2&lt;70, A-a gradient &gt;35, or patient very hypoxic, or with large drop in pulse ox)</a:t>
            </a:r>
          </a:p>
          <a:p>
            <a:pPr lvl="2" eaLnBrk="1" hangingPunct="1">
              <a:lnSpc>
                <a:spcPct val="90000"/>
              </a:lnSpc>
              <a:spcBef>
                <a:spcPct val="20000"/>
              </a:spcBef>
              <a:buClr>
                <a:schemeClr val="tx2"/>
              </a:buClr>
              <a:buSzPct val="70000"/>
              <a:buFont typeface="Wingdings" pitchFamily="2" charset="2"/>
              <a:buChar char="n"/>
            </a:pPr>
            <a:r>
              <a:rPr lang="en-US">
                <a:effectLst>
                  <a:outerShdw blurRad="38100" dist="38100" dir="2700000" algn="tl">
                    <a:srgbClr val="000000"/>
                  </a:outerShdw>
                </a:effectLst>
              </a:rPr>
              <a:t>Add prednisone 40 mg po BID x 5 days, 40 mg po QD x 5 days, then 20 mg po QD x 11 days</a:t>
            </a:r>
          </a:p>
          <a:p>
            <a:pPr lvl="1" eaLnBrk="1" hangingPunct="1">
              <a:lnSpc>
                <a:spcPct val="90000"/>
              </a:lnSpc>
              <a:spcBef>
                <a:spcPct val="20000"/>
              </a:spcBef>
              <a:buClr>
                <a:schemeClr val="accent2"/>
              </a:buClr>
              <a:buSzPct val="70000"/>
              <a:buFont typeface="Wingdings" pitchFamily="2" charset="2"/>
              <a:buChar char="n"/>
            </a:pPr>
            <a:r>
              <a:rPr lang="en-US" sz="2800">
                <a:effectLst>
                  <a:outerShdw blurRad="38100" dist="38100" dir="2700000" algn="tl">
                    <a:srgbClr val="000000"/>
                  </a:outerShdw>
                </a:effectLst>
              </a:rPr>
              <a:t>Clinical response noted in 5-7 days</a:t>
            </a:r>
          </a:p>
        </p:txBody>
      </p:sp>
    </p:spTree>
    <p:extLst>
      <p:ext uri="{BB962C8B-B14F-4D97-AF65-F5344CB8AC3E}">
        <p14:creationId xmlns:p14="http://schemas.microsoft.com/office/powerpoint/2010/main" val="1944576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8291" name="Rectangle 3"/>
          <p:cNvSpPr>
            <a:spLocks noGrp="1" noChangeArrowheads="1"/>
          </p:cNvSpPr>
          <p:nvPr>
            <p:ph idx="1"/>
          </p:nvPr>
        </p:nvSpPr>
        <p:spPr>
          <a:xfrm>
            <a:off x="533400" y="1295400"/>
            <a:ext cx="7391400" cy="4419600"/>
          </a:xfrm>
        </p:spPr>
        <p:txBody>
          <a:bodyPr/>
          <a:lstStyle/>
          <a:p>
            <a:pPr>
              <a:buFont typeface="Wingdings" pitchFamily="2" charset="2"/>
              <a:buNone/>
            </a:pPr>
            <a:r>
              <a:rPr lang="en-US" sz="2800" smtClean="0"/>
              <a:t>Organisms:</a:t>
            </a:r>
          </a:p>
          <a:p>
            <a:r>
              <a:rPr lang="en-US" sz="2800" i="1" smtClean="0"/>
              <a:t>S pneumoniae</a:t>
            </a:r>
          </a:p>
          <a:p>
            <a:pPr lvl="1"/>
            <a:r>
              <a:rPr lang="en-US" sz="2400" smtClean="0"/>
              <a:t>Drug-resistant strains are increasingly common in the developed world</a:t>
            </a:r>
          </a:p>
          <a:p>
            <a:r>
              <a:rPr lang="en-US" sz="2800" i="1" smtClean="0"/>
              <a:t>H influenzae</a:t>
            </a:r>
          </a:p>
          <a:p>
            <a:r>
              <a:rPr lang="en-US" sz="2800" i="1" smtClean="0"/>
              <a:t>P aeruginosa</a:t>
            </a:r>
          </a:p>
          <a:p>
            <a:r>
              <a:rPr lang="en-US" sz="2800" i="1" smtClean="0"/>
              <a:t>S aureus</a:t>
            </a:r>
          </a:p>
          <a:p>
            <a:r>
              <a:rPr lang="en-US" sz="2800" smtClean="0"/>
              <a:t>Atypicals (less common)</a:t>
            </a:r>
          </a:p>
          <a:p>
            <a:r>
              <a:rPr lang="en-US" sz="2800" smtClean="0"/>
              <a:t>No identified organism in up to 33%</a:t>
            </a:r>
          </a:p>
        </p:txBody>
      </p:sp>
      <p:sp>
        <p:nvSpPr>
          <p:cNvPr id="6" name="Slide Number Placeholder 5"/>
          <p:cNvSpPr>
            <a:spLocks noGrp="1"/>
          </p:cNvSpPr>
          <p:nvPr>
            <p:ph type="sldNum" sz="quarter" idx="12"/>
          </p:nvPr>
        </p:nvSpPr>
        <p:spPr>
          <a:xfrm>
            <a:off x="3124200" y="6248400"/>
            <a:ext cx="2895600" cy="476250"/>
          </a:xfrm>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a:endParaRPr lang="en-US" sz="1200">
              <a:latin typeface="Arial" pitchFamily="34" charset="0"/>
            </a:endParaRPr>
          </a:p>
          <a:p>
            <a:pPr algn="ctr"/>
            <a:fld id="{6ED9BE12-1913-460D-A842-654B6397A7A3}" type="slidenum">
              <a:rPr lang="en-US" sz="1200" b="1">
                <a:latin typeface="Arial" pitchFamily="34" charset="0"/>
              </a:rPr>
              <a:pPr algn="ctr"/>
              <a:t>24</a:t>
            </a:fld>
            <a:endParaRPr lang="en-US" sz="1200" b="1">
              <a:latin typeface="Arial" pitchFamily="34" charset="0"/>
            </a:endParaRPr>
          </a:p>
        </p:txBody>
      </p:sp>
      <p:sp>
        <p:nvSpPr>
          <p:cNvPr id="1548290" name="Rectangle 2"/>
          <p:cNvSpPr>
            <a:spLocks noGrp="1" noChangeArrowheads="1"/>
          </p:cNvSpPr>
          <p:nvPr>
            <p:ph type="title"/>
          </p:nvPr>
        </p:nvSpPr>
        <p:spPr>
          <a:xfrm>
            <a:off x="1371600" y="304800"/>
            <a:ext cx="6781800" cy="1189038"/>
          </a:xfrm>
        </p:spPr>
        <p:txBody>
          <a:bodyPr/>
          <a:lstStyle/>
          <a:p>
            <a:pPr>
              <a:defRPr/>
            </a:pPr>
            <a:r>
              <a:rPr lang="en-US" sz="3800" dirty="0">
                <a:ea typeface="ＭＳ Ｐゴシック" charset="0"/>
              </a:rPr>
              <a:t>Bacterial </a:t>
            </a:r>
            <a:r>
              <a:rPr lang="en-US" sz="3800" dirty="0" smtClean="0">
                <a:ea typeface="ＭＳ Ｐゴシック" charset="0"/>
              </a:rPr>
              <a:t>Pneumonia</a:t>
            </a:r>
            <a:endParaRPr lang="en-US" sz="2000" dirty="0">
              <a:ea typeface="ＭＳ Ｐゴシック" charset="0"/>
            </a:endParaRPr>
          </a:p>
        </p:txBody>
      </p:sp>
    </p:spTree>
    <p:extLst>
      <p:ext uri="{BB962C8B-B14F-4D97-AF65-F5344CB8AC3E}">
        <p14:creationId xmlns:p14="http://schemas.microsoft.com/office/powerpoint/2010/main" val="5510475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0339" name="Rectangle 3"/>
          <p:cNvSpPr>
            <a:spLocks noGrp="1" noChangeArrowheads="1"/>
          </p:cNvSpPr>
          <p:nvPr>
            <p:ph idx="1"/>
          </p:nvPr>
        </p:nvSpPr>
        <p:spPr>
          <a:xfrm>
            <a:off x="533400" y="1676400"/>
            <a:ext cx="8077200" cy="4572000"/>
          </a:xfrm>
        </p:spPr>
        <p:txBody>
          <a:bodyPr/>
          <a:lstStyle/>
          <a:p>
            <a:r>
              <a:rPr lang="en-US" smtClean="0"/>
              <a:t>Presentation similar to that of HIV uninfected, with acute symptoms</a:t>
            </a:r>
          </a:p>
          <a:p>
            <a:pPr lvl="1"/>
            <a:r>
              <a:rPr lang="en-US" smtClean="0"/>
              <a:t>Subacute illness suggests alternative diagnosis (PCP, TB, chronic fungal disease, etc)</a:t>
            </a:r>
          </a:p>
          <a:p>
            <a:r>
              <a:rPr lang="en-US" smtClean="0"/>
              <a:t>Physical exam: evidence of focal consolidation or pleural effusion</a:t>
            </a:r>
          </a:p>
          <a:p>
            <a:r>
              <a:rPr lang="en-US" smtClean="0"/>
              <a:t>WBC usually elevated</a:t>
            </a:r>
          </a:p>
        </p:txBody>
      </p:sp>
      <p:sp>
        <p:nvSpPr>
          <p:cNvPr id="4" name="Date Placeholder 3"/>
          <p:cNvSpPr>
            <a:spLocks noGrp="1"/>
          </p:cNvSpPr>
          <p:nvPr>
            <p:ph type="dt" sz="half" idx="10"/>
          </p:nvPr>
        </p:nvSpPr>
        <p:spPr/>
        <p:txBody>
          <a:bodyPr/>
          <a:lstStyle/>
          <a:p>
            <a:pPr>
              <a:defRPr/>
            </a:pPr>
            <a:endParaRPr lang="en-US" dirty="0">
              <a:latin typeface="Arial" charset="0"/>
              <a:ea typeface="ＭＳ Ｐゴシック" charset="0"/>
            </a:endParaRPr>
          </a:p>
        </p:txBody>
      </p:sp>
      <p:sp>
        <p:nvSpPr>
          <p:cNvPr id="5" name="Footer Placeholder 4"/>
          <p:cNvSpPr>
            <a:spLocks noGrp="1"/>
          </p:cNvSpPr>
          <p:nvPr>
            <p:ph type="ftr" sz="quarter" idx="11"/>
          </p:nvPr>
        </p:nvSpPr>
        <p:spPr>
          <a:xfrm>
            <a:off x="6553200" y="6248400"/>
            <a:ext cx="2133600" cy="476250"/>
          </a:xfrm>
        </p:spPr>
        <p:txBody>
          <a:bodyPr/>
          <a:lstStyle/>
          <a:p>
            <a:pPr algn="r">
              <a:defRPr/>
            </a:pPr>
            <a:r>
              <a:rPr lang="en-US" smtClean="0"/>
              <a:t>www.aidsetc.org</a:t>
            </a:r>
          </a:p>
        </p:txBody>
      </p:sp>
      <p:sp>
        <p:nvSpPr>
          <p:cNvPr id="6" name="Slide Number Placeholder 5"/>
          <p:cNvSpPr>
            <a:spLocks noGrp="1"/>
          </p:cNvSpPr>
          <p:nvPr>
            <p:ph type="sldNum" sz="quarter" idx="12"/>
          </p:nvPr>
        </p:nvSpPr>
        <p:spPr>
          <a:xfrm>
            <a:off x="3124200" y="6248400"/>
            <a:ext cx="2895600" cy="476250"/>
          </a:xfrm>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a:endParaRPr lang="en-US" sz="1200">
              <a:latin typeface="Arial" pitchFamily="34" charset="0"/>
            </a:endParaRPr>
          </a:p>
          <a:p>
            <a:pPr algn="ctr"/>
            <a:fld id="{57DD4E53-AA6A-4AC8-A33F-AECBA0C3867C}" type="slidenum">
              <a:rPr lang="en-US" sz="1200" b="1">
                <a:latin typeface="Arial" pitchFamily="34" charset="0"/>
              </a:rPr>
              <a:pPr algn="ctr"/>
              <a:t>25</a:t>
            </a:fld>
            <a:endParaRPr lang="en-US" sz="1200" b="1">
              <a:latin typeface="Arial" pitchFamily="34" charset="0"/>
            </a:endParaRPr>
          </a:p>
        </p:txBody>
      </p:sp>
      <p:sp>
        <p:nvSpPr>
          <p:cNvPr id="1550338" name="Rectangle 2"/>
          <p:cNvSpPr>
            <a:spLocks noGrp="1" noChangeArrowheads="1"/>
          </p:cNvSpPr>
          <p:nvPr>
            <p:ph type="title"/>
          </p:nvPr>
        </p:nvSpPr>
        <p:spPr>
          <a:xfrm>
            <a:off x="838200" y="304800"/>
            <a:ext cx="7391400" cy="1189038"/>
          </a:xfrm>
        </p:spPr>
        <p:txBody>
          <a:bodyPr/>
          <a:lstStyle/>
          <a:p>
            <a:r>
              <a:rPr lang="en-US" sz="3800" smtClean="0"/>
              <a:t>Bacterial Pneumonia:</a:t>
            </a:r>
            <a:r>
              <a:rPr lang="en-US" sz="4000" smtClean="0"/>
              <a:t> </a:t>
            </a:r>
            <a:r>
              <a:rPr lang="en-US" sz="3200" smtClean="0"/>
              <a:t>Clinical Manifestations</a:t>
            </a:r>
          </a:p>
        </p:txBody>
      </p:sp>
    </p:spTree>
    <p:extLst>
      <p:ext uri="{BB962C8B-B14F-4D97-AF65-F5344CB8AC3E}">
        <p14:creationId xmlns:p14="http://schemas.microsoft.com/office/powerpoint/2010/main" val="32657345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1362" name="Rectangle 2"/>
          <p:cNvSpPr>
            <a:spLocks noGrp="1" noChangeArrowheads="1"/>
          </p:cNvSpPr>
          <p:nvPr>
            <p:ph type="title"/>
          </p:nvPr>
        </p:nvSpPr>
        <p:spPr>
          <a:xfrm>
            <a:off x="1371600" y="304800"/>
            <a:ext cx="6705600" cy="1189038"/>
          </a:xfrm>
        </p:spPr>
        <p:txBody>
          <a:bodyPr/>
          <a:lstStyle/>
          <a:p>
            <a:r>
              <a:rPr lang="en-US" sz="3800" smtClean="0"/>
              <a:t>Bacterial Pneumonia:</a:t>
            </a:r>
            <a:r>
              <a:rPr lang="en-US" sz="4000" smtClean="0"/>
              <a:t> </a:t>
            </a:r>
            <a:r>
              <a:rPr lang="en-US" sz="3200" smtClean="0"/>
              <a:t>Diagnosis</a:t>
            </a:r>
          </a:p>
        </p:txBody>
      </p:sp>
      <p:sp>
        <p:nvSpPr>
          <p:cNvPr id="1551363" name="Rectangle 3"/>
          <p:cNvSpPr>
            <a:spLocks noGrp="1" noChangeArrowheads="1"/>
          </p:cNvSpPr>
          <p:nvPr>
            <p:ph type="body" sz="half" idx="1"/>
          </p:nvPr>
        </p:nvSpPr>
        <p:spPr>
          <a:xfrm>
            <a:off x="557213" y="1754188"/>
            <a:ext cx="3914775" cy="4113212"/>
          </a:xfrm>
        </p:spPr>
        <p:txBody>
          <a:bodyPr/>
          <a:lstStyle/>
          <a:p>
            <a:r>
              <a:rPr lang="en-US" sz="2800" smtClean="0"/>
              <a:t>Chest X ray:</a:t>
            </a:r>
          </a:p>
          <a:p>
            <a:pPr lvl="1"/>
            <a:r>
              <a:rPr lang="en-US" sz="2400" smtClean="0"/>
              <a:t>Commonly shows focal, segmental, or lobar consolidation, but may show atypical presentations (multilobar, nodular, reticulonodular)</a:t>
            </a:r>
          </a:p>
        </p:txBody>
      </p:sp>
      <p:pic>
        <p:nvPicPr>
          <p:cNvPr id="138246" name="Picture 4"/>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446588" y="1600200"/>
            <a:ext cx="4037012" cy="3429000"/>
          </a:xfrm>
        </p:spPr>
      </p:pic>
      <p:sp>
        <p:nvSpPr>
          <p:cNvPr id="6" name="Date Placeholder 4"/>
          <p:cNvSpPr>
            <a:spLocks noGrp="1"/>
          </p:cNvSpPr>
          <p:nvPr>
            <p:ph type="dt" sz="half" idx="10"/>
          </p:nvPr>
        </p:nvSpPr>
        <p:spPr/>
        <p:txBody>
          <a:bodyPr/>
          <a:lstStyle/>
          <a:p>
            <a:pPr>
              <a:defRPr/>
            </a:pPr>
            <a:endParaRPr lang="en-US" dirty="0"/>
          </a:p>
        </p:txBody>
      </p:sp>
      <p:sp>
        <p:nvSpPr>
          <p:cNvPr id="7" name="Footer Placeholder 5"/>
          <p:cNvSpPr>
            <a:spLocks noGrp="1"/>
          </p:cNvSpPr>
          <p:nvPr>
            <p:ph type="ftr" sz="quarter" idx="11"/>
          </p:nvPr>
        </p:nvSpPr>
        <p:spPr/>
        <p:txBody>
          <a:bodyPr/>
          <a:lstStyle/>
          <a:p>
            <a:pPr>
              <a:defRPr/>
            </a:pPr>
            <a:r>
              <a:rPr lang="en-US"/>
              <a:t>www.aidsetc.org</a:t>
            </a:r>
          </a:p>
        </p:txBody>
      </p:sp>
      <p:sp>
        <p:nvSpPr>
          <p:cNvPr id="8" name="Slide Number Placeholder 6"/>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endParaRPr lang="en-US" sz="1200" b="0">
              <a:latin typeface="Arial" pitchFamily="34" charset="0"/>
            </a:endParaRPr>
          </a:p>
          <a:p>
            <a:fld id="{CC66A545-1D24-4F4D-8688-7897AF83A2EC}" type="slidenum">
              <a:rPr lang="en-US" sz="1200">
                <a:latin typeface="Arial" pitchFamily="34" charset="0"/>
              </a:rPr>
              <a:pPr/>
              <a:t>26</a:t>
            </a:fld>
            <a:endParaRPr lang="en-US" sz="1200">
              <a:latin typeface="Arial" pitchFamily="34" charset="0"/>
            </a:endParaRPr>
          </a:p>
        </p:txBody>
      </p:sp>
      <p:sp>
        <p:nvSpPr>
          <p:cNvPr id="1551365" name="Text Box 5"/>
          <p:cNvSpPr txBox="1">
            <a:spLocks noChangeArrowheads="1"/>
          </p:cNvSpPr>
          <p:nvPr/>
        </p:nvSpPr>
        <p:spPr bwMode="auto">
          <a:xfrm>
            <a:off x="4572000" y="5029200"/>
            <a:ext cx="42672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a:latin typeface="Garamond" charset="0"/>
                <a:ea typeface="ＭＳ Ｐゴシック" charset="0"/>
                <a:cs typeface="ＭＳ Ｐゴシック" charset="0"/>
              </a:rPr>
              <a:t>Chest X ray: pneumococcal pneumonia showing right middle lobe consolidation </a:t>
            </a:r>
          </a:p>
          <a:p>
            <a:pPr>
              <a:defRPr/>
            </a:pPr>
            <a:endParaRPr lang="en-US" sz="1600">
              <a:latin typeface="Garamond" charset="0"/>
              <a:ea typeface="ＭＳ Ｐゴシック" charset="0"/>
              <a:cs typeface="ＭＳ Ｐゴシック" charset="0"/>
            </a:endParaRPr>
          </a:p>
          <a:p>
            <a:pPr>
              <a:defRPr/>
            </a:pPr>
            <a:r>
              <a:rPr lang="en-US" sz="1600">
                <a:latin typeface="Garamond" charset="0"/>
                <a:ea typeface="ＭＳ Ｐゴシック" charset="0"/>
                <a:cs typeface="ＭＳ Ｐゴシック" charset="0"/>
              </a:rPr>
              <a:t>Credit: C. Daley, MD, HIV InSite</a:t>
            </a:r>
          </a:p>
        </p:txBody>
      </p:sp>
    </p:spTree>
    <p:extLst>
      <p:ext uri="{BB962C8B-B14F-4D97-AF65-F5344CB8AC3E}">
        <p14:creationId xmlns:p14="http://schemas.microsoft.com/office/powerpoint/2010/main" val="41621008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2387" name="Rectangle 3"/>
          <p:cNvSpPr>
            <a:spLocks noGrp="1" noChangeArrowheads="1"/>
          </p:cNvSpPr>
          <p:nvPr>
            <p:ph idx="1"/>
          </p:nvPr>
        </p:nvSpPr>
        <p:spPr>
          <a:xfrm>
            <a:off x="533400" y="1371600"/>
            <a:ext cx="8001000" cy="4953000"/>
          </a:xfrm>
        </p:spPr>
        <p:txBody>
          <a:bodyPr/>
          <a:lstStyle/>
          <a:p>
            <a:pPr>
              <a:lnSpc>
                <a:spcPct val="80000"/>
              </a:lnSpc>
            </a:pPr>
            <a:r>
              <a:rPr lang="en-US" sz="2400" smtClean="0"/>
              <a:t>Routine testing to identify specific pathogen is controversial</a:t>
            </a:r>
          </a:p>
          <a:p>
            <a:pPr lvl="1">
              <a:lnSpc>
                <a:spcPct val="80000"/>
              </a:lnSpc>
            </a:pPr>
            <a:r>
              <a:rPr lang="en-US" sz="2400" smtClean="0"/>
              <a:t>Gram stain and culture of expectorated sputum specimen; 2 blood cultures </a:t>
            </a:r>
          </a:p>
          <a:p>
            <a:pPr lvl="1">
              <a:lnSpc>
                <a:spcPct val="80000"/>
              </a:lnSpc>
            </a:pPr>
            <a:r>
              <a:rPr lang="en-US" sz="2400" smtClean="0"/>
              <a:t>Blood and sputum cultures: low sensitivity but very specific; may influence treatment </a:t>
            </a:r>
          </a:p>
          <a:p>
            <a:pPr lvl="1">
              <a:lnSpc>
                <a:spcPct val="80000"/>
              </a:lnSpc>
            </a:pPr>
            <a:r>
              <a:rPr lang="en-US" sz="2400" smtClean="0"/>
              <a:t>If specific pathogens are suspected, obtain cultures or perform other diagnostic testing </a:t>
            </a:r>
          </a:p>
          <a:p>
            <a:pPr>
              <a:lnSpc>
                <a:spcPct val="80000"/>
              </a:lnSpc>
              <a:spcAft>
                <a:spcPct val="20000"/>
              </a:spcAft>
            </a:pPr>
            <a:r>
              <a:rPr lang="en-US" sz="2400" smtClean="0"/>
              <a:t>Consider the possibility of TB: if compatible clinical and X ray presentation, manage as potential TB</a:t>
            </a:r>
          </a:p>
          <a:p>
            <a:pPr>
              <a:lnSpc>
                <a:spcPct val="80000"/>
              </a:lnSpc>
              <a:spcAft>
                <a:spcPct val="20000"/>
              </a:spcAft>
            </a:pPr>
            <a:r>
              <a:rPr lang="en-US" sz="2400" smtClean="0"/>
              <a:t>Evaluate for PCP, if clinically indicated (PCP may coexist with bacterial pneumonia)</a:t>
            </a:r>
          </a:p>
          <a:p>
            <a:pPr>
              <a:lnSpc>
                <a:spcPct val="80000"/>
              </a:lnSpc>
            </a:pPr>
            <a:r>
              <a:rPr lang="en-US" sz="2400" smtClean="0"/>
              <a:t>Consider diagnostic thoracentesis if pleural effusion</a:t>
            </a:r>
          </a:p>
        </p:txBody>
      </p:sp>
      <p:sp>
        <p:nvSpPr>
          <p:cNvPr id="4" name="Date Placeholder 3"/>
          <p:cNvSpPr>
            <a:spLocks noGrp="1"/>
          </p:cNvSpPr>
          <p:nvPr>
            <p:ph type="dt" sz="half" idx="10"/>
          </p:nvPr>
        </p:nvSpPr>
        <p:spPr/>
        <p:txBody>
          <a:bodyPr/>
          <a:lstStyle/>
          <a:p>
            <a:pPr>
              <a:defRPr/>
            </a:pPr>
            <a:endParaRPr lang="en-US" dirty="0">
              <a:latin typeface="Arial" charset="0"/>
              <a:ea typeface="ＭＳ Ｐゴシック" charset="0"/>
            </a:endParaRPr>
          </a:p>
        </p:txBody>
      </p:sp>
      <p:sp>
        <p:nvSpPr>
          <p:cNvPr id="5" name="Footer Placeholder 4"/>
          <p:cNvSpPr>
            <a:spLocks noGrp="1"/>
          </p:cNvSpPr>
          <p:nvPr>
            <p:ph type="ftr" sz="quarter" idx="11"/>
          </p:nvPr>
        </p:nvSpPr>
        <p:spPr>
          <a:xfrm>
            <a:off x="6553200" y="6248400"/>
            <a:ext cx="2133600" cy="476250"/>
          </a:xfrm>
        </p:spPr>
        <p:txBody>
          <a:bodyPr/>
          <a:lstStyle/>
          <a:p>
            <a:pPr algn="r">
              <a:defRPr/>
            </a:pPr>
            <a:r>
              <a:rPr lang="en-US" smtClean="0"/>
              <a:t>www.aidsetc.org</a:t>
            </a:r>
          </a:p>
        </p:txBody>
      </p:sp>
      <p:sp>
        <p:nvSpPr>
          <p:cNvPr id="6" name="Slide Number Placeholder 5"/>
          <p:cNvSpPr>
            <a:spLocks noGrp="1"/>
          </p:cNvSpPr>
          <p:nvPr>
            <p:ph type="sldNum" sz="quarter" idx="12"/>
          </p:nvPr>
        </p:nvSpPr>
        <p:spPr>
          <a:xfrm>
            <a:off x="3124200" y="6248400"/>
            <a:ext cx="2895600" cy="476250"/>
          </a:xfrm>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a:endParaRPr lang="en-US" sz="1200">
              <a:latin typeface="Arial" pitchFamily="34" charset="0"/>
            </a:endParaRPr>
          </a:p>
          <a:p>
            <a:pPr algn="ctr"/>
            <a:fld id="{60724A96-27A1-404A-A02F-F31F64891707}" type="slidenum">
              <a:rPr lang="en-US" sz="1200" b="1">
                <a:latin typeface="Arial" pitchFamily="34" charset="0"/>
              </a:rPr>
              <a:pPr algn="ctr"/>
              <a:t>27</a:t>
            </a:fld>
            <a:endParaRPr lang="en-US" sz="1200" b="1">
              <a:latin typeface="Arial" pitchFamily="34" charset="0"/>
            </a:endParaRPr>
          </a:p>
        </p:txBody>
      </p:sp>
      <p:sp>
        <p:nvSpPr>
          <p:cNvPr id="1552386" name="Rectangle 2"/>
          <p:cNvSpPr>
            <a:spLocks noGrp="1" noChangeArrowheads="1"/>
          </p:cNvSpPr>
          <p:nvPr>
            <p:ph type="title"/>
          </p:nvPr>
        </p:nvSpPr>
        <p:spPr>
          <a:xfrm>
            <a:off x="1371600" y="152400"/>
            <a:ext cx="6781800" cy="914400"/>
          </a:xfrm>
        </p:spPr>
        <p:txBody>
          <a:bodyPr>
            <a:normAutofit fontScale="90000"/>
          </a:bodyPr>
          <a:lstStyle/>
          <a:p>
            <a:pPr>
              <a:defRPr/>
            </a:pPr>
            <a:r>
              <a:rPr lang="en-US" sz="3800" dirty="0">
                <a:ea typeface="ＭＳ Ｐゴシック" charset="0"/>
              </a:rPr>
              <a:t>Bacterial </a:t>
            </a:r>
            <a:r>
              <a:rPr lang="en-US" sz="3800" dirty="0" smtClean="0">
                <a:ea typeface="ＭＳ Ｐゴシック" charset="0"/>
              </a:rPr>
              <a:t>Pneumonia:</a:t>
            </a:r>
            <a:r>
              <a:rPr lang="en-US" sz="4000" dirty="0" smtClean="0">
                <a:ea typeface="ＭＳ Ｐゴシック" charset="0"/>
              </a:rPr>
              <a:t> </a:t>
            </a:r>
            <a:r>
              <a:rPr lang="en-US" sz="3200" dirty="0">
                <a:ea typeface="ＭＳ Ｐゴシック" charset="0"/>
              </a:rPr>
              <a:t>Diagnosis </a:t>
            </a:r>
            <a:endParaRPr lang="en-US" sz="2000" dirty="0">
              <a:ea typeface="ＭＳ Ｐゴシック" charset="0"/>
            </a:endParaRPr>
          </a:p>
        </p:txBody>
      </p:sp>
    </p:spTree>
    <p:extLst>
      <p:ext uri="{BB962C8B-B14F-4D97-AF65-F5344CB8AC3E}">
        <p14:creationId xmlns:p14="http://schemas.microsoft.com/office/powerpoint/2010/main" val="9567274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8531" name="Rectangle 3"/>
          <p:cNvSpPr>
            <a:spLocks noGrp="1" noChangeArrowheads="1"/>
          </p:cNvSpPr>
          <p:nvPr>
            <p:ph idx="1"/>
          </p:nvPr>
        </p:nvSpPr>
        <p:spPr>
          <a:xfrm>
            <a:off x="381000" y="1600200"/>
            <a:ext cx="8534400" cy="4724400"/>
          </a:xfrm>
        </p:spPr>
        <p:txBody>
          <a:bodyPr>
            <a:normAutofit fontScale="92500"/>
          </a:bodyPr>
          <a:lstStyle/>
          <a:p>
            <a:pPr>
              <a:lnSpc>
                <a:spcPct val="90000"/>
              </a:lnSpc>
              <a:buFont typeface="Wingdings" charset="0"/>
              <a:buChar char="n"/>
              <a:defRPr/>
            </a:pPr>
            <a:r>
              <a:rPr lang="en-US" sz="2400" dirty="0">
                <a:ea typeface="ＭＳ Ｐゴシック" charset="0"/>
              </a:rPr>
              <a:t>Target most common pathogens, particularly </a:t>
            </a:r>
            <a:r>
              <a:rPr lang="en-US" sz="2400" i="1" dirty="0">
                <a:ea typeface="ＭＳ Ｐゴシック" charset="0"/>
              </a:rPr>
              <a:t>S </a:t>
            </a:r>
            <a:r>
              <a:rPr lang="en-US" sz="2400" i="1" dirty="0" err="1">
                <a:ea typeface="ＭＳ Ｐゴシック" charset="0"/>
              </a:rPr>
              <a:t>pneumoniae</a:t>
            </a:r>
            <a:r>
              <a:rPr lang="en-US" sz="2400" dirty="0">
                <a:ea typeface="ＭＳ Ｐゴシック" charset="0"/>
              </a:rPr>
              <a:t> and </a:t>
            </a:r>
            <a:r>
              <a:rPr lang="en-US" sz="2400" i="1" dirty="0">
                <a:ea typeface="ＭＳ Ｐゴシック" charset="0"/>
              </a:rPr>
              <a:t>H </a:t>
            </a:r>
            <a:r>
              <a:rPr lang="en-US" sz="2400" i="1" dirty="0" err="1">
                <a:ea typeface="ＭＳ Ｐゴシック" charset="0"/>
              </a:rPr>
              <a:t>influenzae</a:t>
            </a:r>
            <a:endParaRPr lang="en-US" sz="2400" i="1" dirty="0">
              <a:ea typeface="ＭＳ Ｐゴシック" charset="0"/>
            </a:endParaRPr>
          </a:p>
          <a:p>
            <a:pPr>
              <a:lnSpc>
                <a:spcPct val="90000"/>
              </a:lnSpc>
              <a:buFont typeface="Wingdings" charset="0"/>
              <a:buChar char="n"/>
              <a:defRPr/>
            </a:pPr>
            <a:r>
              <a:rPr lang="en-US" sz="2400" dirty="0">
                <a:ea typeface="ＭＳ Ｐゴシック" charset="0"/>
              </a:rPr>
              <a:t>Treatment principles as for HIV-uninfected patients, and consider disease severity</a:t>
            </a:r>
          </a:p>
          <a:p>
            <a:pPr>
              <a:lnSpc>
                <a:spcPct val="90000"/>
              </a:lnSpc>
              <a:buFont typeface="Wingdings" charset="0"/>
              <a:buChar char="n"/>
              <a:defRPr/>
            </a:pPr>
            <a:r>
              <a:rPr lang="en-US" sz="2400" dirty="0">
                <a:ea typeface="ＭＳ Ｐゴシック" charset="0"/>
              </a:rPr>
              <a:t>Treatment should be started empirically while awaiting culture results</a:t>
            </a:r>
          </a:p>
          <a:p>
            <a:pPr>
              <a:lnSpc>
                <a:spcPct val="90000"/>
              </a:lnSpc>
              <a:buFont typeface="Wingdings" charset="0"/>
              <a:buChar char="n"/>
              <a:defRPr/>
            </a:pPr>
            <a:r>
              <a:rPr lang="en-US" sz="2400" dirty="0">
                <a:ea typeface="ＭＳ Ｐゴシック" charset="0"/>
              </a:rPr>
              <a:t>If specific pathogen identified, direct antibiotics at pathogen</a:t>
            </a:r>
          </a:p>
          <a:p>
            <a:pPr>
              <a:lnSpc>
                <a:spcPct val="90000"/>
              </a:lnSpc>
              <a:buFont typeface="Wingdings" charset="0"/>
              <a:buChar char="n"/>
              <a:defRPr/>
            </a:pPr>
            <a:r>
              <a:rPr lang="en-US" sz="2400" dirty="0">
                <a:ea typeface="ＭＳ Ｐゴシック" charset="0"/>
              </a:rPr>
              <a:t>HIV-infected patients should not receive empiric macrolide </a:t>
            </a:r>
            <a:r>
              <a:rPr lang="en-US" sz="2400" dirty="0" err="1">
                <a:ea typeface="ＭＳ Ｐゴシック" charset="0"/>
              </a:rPr>
              <a:t>monotherapy</a:t>
            </a:r>
            <a:r>
              <a:rPr lang="en-US" sz="2400" dirty="0">
                <a:ea typeface="ＭＳ Ｐゴシック" charset="0"/>
              </a:rPr>
              <a:t> (risk of macrolide-resistant </a:t>
            </a:r>
            <a:r>
              <a:rPr lang="en-US" sz="2400" i="1" dirty="0">
                <a:ea typeface="ＭＳ Ｐゴシック" charset="0"/>
              </a:rPr>
              <a:t>S </a:t>
            </a:r>
            <a:r>
              <a:rPr lang="en-US" sz="2400" i="1" dirty="0" err="1">
                <a:ea typeface="ＭＳ Ｐゴシック" charset="0"/>
              </a:rPr>
              <a:t>pneumoniae</a:t>
            </a:r>
            <a:r>
              <a:rPr lang="en-US" sz="2400" dirty="0">
                <a:ea typeface="ＭＳ Ｐゴシック" charset="0"/>
              </a:rPr>
              <a:t>)</a:t>
            </a:r>
          </a:p>
          <a:p>
            <a:pPr>
              <a:lnSpc>
                <a:spcPct val="90000"/>
              </a:lnSpc>
              <a:buFont typeface="Wingdings" charset="0"/>
              <a:buChar char="n"/>
              <a:defRPr/>
            </a:pPr>
            <a:r>
              <a:rPr lang="en-US" sz="2400" dirty="0" err="1">
                <a:ea typeface="ＭＳ Ｐゴシック" charset="0"/>
              </a:rPr>
              <a:t>Fluoroquinolones</a:t>
            </a:r>
            <a:r>
              <a:rPr lang="en-US" sz="2400" dirty="0">
                <a:ea typeface="ＭＳ Ｐゴシック" charset="0"/>
              </a:rPr>
              <a:t> (FQ) should be used cautiously if TB</a:t>
            </a:r>
            <a:br>
              <a:rPr lang="en-US" sz="2400" dirty="0">
                <a:ea typeface="ＭＳ Ｐゴシック" charset="0"/>
              </a:rPr>
            </a:br>
            <a:r>
              <a:rPr lang="en-US" sz="2400" dirty="0">
                <a:ea typeface="ＭＳ Ｐゴシック" charset="0"/>
              </a:rPr>
              <a:t>is suspected but is not being treated (risk of TB </a:t>
            </a:r>
            <a:r>
              <a:rPr lang="en-US" sz="2400" dirty="0" err="1">
                <a:ea typeface="ＭＳ Ｐゴシック" charset="0"/>
              </a:rPr>
              <a:t>monotherapy</a:t>
            </a:r>
            <a:r>
              <a:rPr lang="en-US" sz="2400" dirty="0">
                <a:ea typeface="ＭＳ Ｐゴシック" charset="0"/>
              </a:rPr>
              <a:t>)</a:t>
            </a:r>
          </a:p>
          <a:p>
            <a:pPr lvl="1">
              <a:lnSpc>
                <a:spcPct val="90000"/>
              </a:lnSpc>
              <a:buFont typeface="Wingdings" charset="0"/>
              <a:buNone/>
              <a:defRPr/>
            </a:pPr>
            <a:endParaRPr lang="en-US" sz="2000" dirty="0">
              <a:ea typeface="ＭＳ Ｐゴシック" charset="0"/>
            </a:endParaRPr>
          </a:p>
          <a:p>
            <a:pPr lvl="2">
              <a:lnSpc>
                <a:spcPct val="90000"/>
              </a:lnSpc>
              <a:buFont typeface="Wingdings" charset="0"/>
              <a:buNone/>
              <a:defRPr/>
            </a:pPr>
            <a:endParaRPr lang="en-US" sz="1800" dirty="0">
              <a:ea typeface="ＭＳ Ｐゴシック" charset="0"/>
            </a:endParaRPr>
          </a:p>
        </p:txBody>
      </p:sp>
      <p:sp>
        <p:nvSpPr>
          <p:cNvPr id="4" name="Date Placeholder 3"/>
          <p:cNvSpPr>
            <a:spLocks noGrp="1"/>
          </p:cNvSpPr>
          <p:nvPr>
            <p:ph type="dt" sz="half" idx="10"/>
          </p:nvPr>
        </p:nvSpPr>
        <p:spPr/>
        <p:txBody>
          <a:bodyPr/>
          <a:lstStyle/>
          <a:p>
            <a:pPr>
              <a:defRPr/>
            </a:pPr>
            <a:endParaRPr lang="en-US" dirty="0">
              <a:latin typeface="Arial" charset="0"/>
              <a:ea typeface="ＭＳ Ｐゴシック" charset="0"/>
            </a:endParaRPr>
          </a:p>
        </p:txBody>
      </p:sp>
      <p:sp>
        <p:nvSpPr>
          <p:cNvPr id="5" name="Footer Placeholder 4"/>
          <p:cNvSpPr>
            <a:spLocks noGrp="1"/>
          </p:cNvSpPr>
          <p:nvPr>
            <p:ph type="ftr" sz="quarter" idx="11"/>
          </p:nvPr>
        </p:nvSpPr>
        <p:spPr>
          <a:xfrm>
            <a:off x="6553200" y="6248400"/>
            <a:ext cx="2133600" cy="476250"/>
          </a:xfrm>
        </p:spPr>
        <p:txBody>
          <a:bodyPr/>
          <a:lstStyle/>
          <a:p>
            <a:pPr algn="r">
              <a:defRPr/>
            </a:pPr>
            <a:r>
              <a:rPr lang="en-US" smtClean="0"/>
              <a:t>www.aidsetc.org</a:t>
            </a:r>
          </a:p>
        </p:txBody>
      </p:sp>
      <p:sp>
        <p:nvSpPr>
          <p:cNvPr id="6" name="Slide Number Placeholder 5"/>
          <p:cNvSpPr>
            <a:spLocks noGrp="1"/>
          </p:cNvSpPr>
          <p:nvPr>
            <p:ph type="sldNum" sz="quarter" idx="12"/>
          </p:nvPr>
        </p:nvSpPr>
        <p:spPr>
          <a:xfrm>
            <a:off x="3124200" y="6248400"/>
            <a:ext cx="2895600" cy="476250"/>
          </a:xfrm>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algn="ctr"/>
            <a:endParaRPr lang="en-US" sz="1200" dirty="0">
              <a:latin typeface="Arial" pitchFamily="34" charset="0"/>
            </a:endParaRPr>
          </a:p>
          <a:p>
            <a:pPr algn="ctr"/>
            <a:fld id="{EDE31D84-E6C7-40E2-BD9A-6F0769CD6F17}" type="slidenum">
              <a:rPr lang="en-US" sz="1200" b="1">
                <a:latin typeface="Arial" pitchFamily="34" charset="0"/>
              </a:rPr>
              <a:pPr algn="ctr"/>
              <a:t>28</a:t>
            </a:fld>
            <a:endParaRPr lang="en-US" sz="1200" b="1" dirty="0">
              <a:latin typeface="Arial" pitchFamily="34" charset="0"/>
            </a:endParaRPr>
          </a:p>
        </p:txBody>
      </p:sp>
      <p:sp>
        <p:nvSpPr>
          <p:cNvPr id="1558530" name="Rectangle 2"/>
          <p:cNvSpPr>
            <a:spLocks noGrp="1" noChangeArrowheads="1"/>
          </p:cNvSpPr>
          <p:nvPr>
            <p:ph type="title"/>
          </p:nvPr>
        </p:nvSpPr>
        <p:spPr>
          <a:xfrm>
            <a:off x="1295400" y="304800"/>
            <a:ext cx="7772400" cy="1189038"/>
          </a:xfrm>
        </p:spPr>
        <p:txBody>
          <a:bodyPr/>
          <a:lstStyle/>
          <a:p>
            <a:r>
              <a:rPr lang="en-US" sz="3800" smtClean="0"/>
              <a:t>Bacterial Respiratory Infections:</a:t>
            </a:r>
            <a:r>
              <a:rPr lang="en-US" sz="4000" smtClean="0"/>
              <a:t> </a:t>
            </a:r>
            <a:br>
              <a:rPr lang="en-US" sz="4000" smtClean="0"/>
            </a:br>
            <a:r>
              <a:rPr lang="en-US" sz="3200" smtClean="0"/>
              <a:t>Treatment</a:t>
            </a:r>
          </a:p>
        </p:txBody>
      </p:sp>
    </p:spTree>
    <p:extLst>
      <p:ext uri="{BB962C8B-B14F-4D97-AF65-F5344CB8AC3E}">
        <p14:creationId xmlns:p14="http://schemas.microsoft.com/office/powerpoint/2010/main" val="6043610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p:txBody>
          <a:bodyPr/>
          <a:lstStyle/>
          <a:p>
            <a:pPr eaLnBrk="1" hangingPunct="1"/>
            <a:r>
              <a:rPr lang="en-GB" smtClean="0"/>
              <a:t>Typical presentation</a:t>
            </a:r>
          </a:p>
          <a:p>
            <a:pPr eaLnBrk="1" hangingPunct="1"/>
            <a:r>
              <a:rPr lang="en-GB" smtClean="0"/>
              <a:t>Cough &gt;3/52</a:t>
            </a:r>
          </a:p>
          <a:p>
            <a:pPr eaLnBrk="1" hangingPunct="1"/>
            <a:r>
              <a:rPr lang="en-GB" smtClean="0"/>
              <a:t>Weight loss and night sweats</a:t>
            </a:r>
          </a:p>
          <a:p>
            <a:pPr eaLnBrk="1" hangingPunct="1"/>
            <a:r>
              <a:rPr lang="en-GB" smtClean="0"/>
              <a:t>CXR showing upper lobe cavitary disease</a:t>
            </a:r>
          </a:p>
          <a:p>
            <a:pPr eaLnBrk="1" hangingPunct="1"/>
            <a:r>
              <a:rPr lang="en-GB" smtClean="0"/>
              <a:t>Smear positive</a:t>
            </a:r>
          </a:p>
        </p:txBody>
      </p:sp>
      <p:sp>
        <p:nvSpPr>
          <p:cNvPr id="12290" name="Title 1"/>
          <p:cNvSpPr>
            <a:spLocks noGrp="1"/>
          </p:cNvSpPr>
          <p:nvPr>
            <p:ph type="title"/>
          </p:nvPr>
        </p:nvSpPr>
        <p:spPr/>
        <p:txBody>
          <a:bodyPr/>
          <a:lstStyle/>
          <a:p>
            <a:pPr eaLnBrk="1" hangingPunct="1"/>
            <a:r>
              <a:rPr lang="en-GB" smtClean="0"/>
              <a:t>TB in HIV negative patient</a:t>
            </a:r>
          </a:p>
        </p:txBody>
      </p:sp>
    </p:spTree>
    <p:extLst>
      <p:ext uri="{BB962C8B-B14F-4D97-AF65-F5344CB8AC3E}">
        <p14:creationId xmlns:p14="http://schemas.microsoft.com/office/powerpoint/2010/main" val="38585948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85783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defRPr/>
            </a:pPr>
            <a:r>
              <a:rPr lang="en-GB" dirty="0" smtClean="0"/>
              <a:t>Atypical symptoms (no cough, acute or very long symptoms)</a:t>
            </a:r>
          </a:p>
          <a:p>
            <a:pPr eaLnBrk="1" fontAlgn="auto" hangingPunct="1">
              <a:spcAft>
                <a:spcPts val="0"/>
              </a:spcAft>
              <a:defRPr/>
            </a:pPr>
            <a:r>
              <a:rPr lang="en-GB" dirty="0" smtClean="0"/>
              <a:t>Smears often negative</a:t>
            </a:r>
          </a:p>
          <a:p>
            <a:pPr eaLnBrk="1" fontAlgn="auto" hangingPunct="1">
              <a:spcAft>
                <a:spcPts val="0"/>
              </a:spcAft>
              <a:defRPr/>
            </a:pPr>
            <a:r>
              <a:rPr lang="en-GB" dirty="0" smtClean="0"/>
              <a:t>Disease can occur anywhere in the lung</a:t>
            </a:r>
          </a:p>
          <a:p>
            <a:pPr eaLnBrk="1" fontAlgn="auto" hangingPunct="1">
              <a:spcAft>
                <a:spcPts val="0"/>
              </a:spcAft>
              <a:defRPr/>
            </a:pPr>
            <a:r>
              <a:rPr lang="en-GB" dirty="0" smtClean="0"/>
              <a:t>Cavities are rare with CD4 count below 200</a:t>
            </a:r>
          </a:p>
          <a:p>
            <a:pPr eaLnBrk="1" fontAlgn="auto" hangingPunct="1">
              <a:spcAft>
                <a:spcPts val="0"/>
              </a:spcAft>
              <a:defRPr/>
            </a:pPr>
            <a:r>
              <a:rPr lang="en-GB" dirty="0" smtClean="0"/>
              <a:t>CXR may be negative in as many as 1 in 3 patients</a:t>
            </a:r>
          </a:p>
          <a:p>
            <a:pPr eaLnBrk="1" fontAlgn="auto" hangingPunct="1">
              <a:spcAft>
                <a:spcPts val="0"/>
              </a:spcAft>
              <a:defRPr/>
            </a:pPr>
            <a:r>
              <a:rPr lang="en-GB" dirty="0" err="1" smtClean="0"/>
              <a:t>Extrapulmonary</a:t>
            </a:r>
            <a:r>
              <a:rPr lang="en-GB" dirty="0" smtClean="0"/>
              <a:t> TB </a:t>
            </a:r>
            <a:r>
              <a:rPr lang="en-GB" dirty="0" err="1" smtClean="0"/>
              <a:t>commom</a:t>
            </a:r>
            <a:endParaRPr lang="en-GB" dirty="0" smtClean="0"/>
          </a:p>
          <a:p>
            <a:pPr lvl="2" eaLnBrk="1" fontAlgn="auto" hangingPunct="1">
              <a:spcAft>
                <a:spcPts val="0"/>
              </a:spcAft>
              <a:defRPr/>
            </a:pPr>
            <a:r>
              <a:rPr lang="en-GB" dirty="0" smtClean="0"/>
              <a:t>Fielder JF. TB in the era of HIV</a:t>
            </a:r>
          </a:p>
        </p:txBody>
      </p:sp>
      <p:sp>
        <p:nvSpPr>
          <p:cNvPr id="14338" name="Title 1"/>
          <p:cNvSpPr>
            <a:spLocks noGrp="1"/>
          </p:cNvSpPr>
          <p:nvPr>
            <p:ph type="title"/>
          </p:nvPr>
        </p:nvSpPr>
        <p:spPr/>
        <p:txBody>
          <a:bodyPr/>
          <a:lstStyle/>
          <a:p>
            <a:pPr eaLnBrk="1" hangingPunct="1"/>
            <a:r>
              <a:rPr lang="en-GB" smtClean="0"/>
              <a:t>TB in era of HIV</a:t>
            </a:r>
          </a:p>
        </p:txBody>
      </p:sp>
    </p:spTree>
    <p:extLst>
      <p:ext uri="{BB962C8B-B14F-4D97-AF65-F5344CB8AC3E}">
        <p14:creationId xmlns:p14="http://schemas.microsoft.com/office/powerpoint/2010/main" val="536964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lnSpcReduction="10000"/>
          </a:bodyPr>
          <a:lstStyle/>
          <a:p>
            <a:pPr eaLnBrk="1" fontAlgn="auto" hangingPunct="1">
              <a:spcAft>
                <a:spcPts val="0"/>
              </a:spcAft>
              <a:defRPr/>
            </a:pPr>
            <a:r>
              <a:rPr lang="en-GB" dirty="0" smtClean="0"/>
              <a:t>SA clinic relying on cough missed ½ cases of TB</a:t>
            </a:r>
          </a:p>
          <a:p>
            <a:pPr eaLnBrk="1" fontAlgn="auto" hangingPunct="1">
              <a:spcAft>
                <a:spcPts val="0"/>
              </a:spcAft>
              <a:defRPr/>
            </a:pPr>
            <a:r>
              <a:rPr lang="en-GB" dirty="0" smtClean="0"/>
              <a:t>Of all patients entering the ART clinic who were not already on TB RX, 19% were found to have TB</a:t>
            </a:r>
          </a:p>
          <a:p>
            <a:pPr eaLnBrk="1" fontAlgn="auto" hangingPunct="1">
              <a:spcAft>
                <a:spcPts val="0"/>
              </a:spcAft>
              <a:defRPr/>
            </a:pPr>
            <a:r>
              <a:rPr lang="en-GB" dirty="0" smtClean="0"/>
              <a:t>22% of patients  with TB had no symptoms at all</a:t>
            </a:r>
          </a:p>
          <a:p>
            <a:pPr eaLnBrk="1" fontAlgn="auto" hangingPunct="1">
              <a:spcAft>
                <a:spcPts val="0"/>
              </a:spcAft>
              <a:defRPr/>
            </a:pPr>
            <a:r>
              <a:rPr lang="en-GB" dirty="0" smtClean="0"/>
              <a:t>Only 9% of proven TB cases were sputum AFB positive</a:t>
            </a:r>
          </a:p>
          <a:p>
            <a:pPr lvl="4" eaLnBrk="1" fontAlgn="auto" hangingPunct="1">
              <a:spcAft>
                <a:spcPts val="0"/>
              </a:spcAft>
              <a:defRPr/>
            </a:pPr>
            <a:r>
              <a:rPr lang="en-GB" dirty="0" smtClean="0"/>
              <a:t>Basset I et al. Intensive TB screening for HIV infected patients ready to start ART in Durban, SA: limitations of WHO guidelines. 16</a:t>
            </a:r>
            <a:r>
              <a:rPr lang="en-GB" baseline="30000" dirty="0" smtClean="0"/>
              <a:t>th</a:t>
            </a:r>
            <a:r>
              <a:rPr lang="en-GB" dirty="0" smtClean="0"/>
              <a:t> CROI, abstract 779. Montreal 2009</a:t>
            </a:r>
          </a:p>
        </p:txBody>
      </p:sp>
      <p:sp>
        <p:nvSpPr>
          <p:cNvPr id="15362" name="Title 1"/>
          <p:cNvSpPr>
            <a:spLocks noGrp="1"/>
          </p:cNvSpPr>
          <p:nvPr>
            <p:ph type="title"/>
          </p:nvPr>
        </p:nvSpPr>
        <p:spPr/>
        <p:txBody>
          <a:bodyPr/>
          <a:lstStyle/>
          <a:p>
            <a:pPr eaLnBrk="1" hangingPunct="1"/>
            <a:r>
              <a:rPr lang="en-GB" smtClean="0"/>
              <a:t>TB in era of HIV</a:t>
            </a:r>
          </a:p>
        </p:txBody>
      </p:sp>
    </p:spTree>
    <p:extLst>
      <p:ext uri="{BB962C8B-B14F-4D97-AF65-F5344CB8AC3E}">
        <p14:creationId xmlns:p14="http://schemas.microsoft.com/office/powerpoint/2010/main" val="8449042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p:txBody>
          <a:bodyPr/>
          <a:lstStyle/>
          <a:p>
            <a:pPr eaLnBrk="1" hangingPunct="1"/>
            <a:r>
              <a:rPr lang="en-GB" smtClean="0"/>
              <a:t>In HIV negative, 85 % of TB is pulmonary, in HIV positive patients, &gt;50% have extrapulmonary disease</a:t>
            </a:r>
          </a:p>
          <a:p>
            <a:pPr lvl="4" eaLnBrk="1" hangingPunct="1"/>
            <a:r>
              <a:rPr lang="en-GB" smtClean="0"/>
              <a:t>Rana FS, Hawken MP, Mwachari C, et al. Autopsy study of HIV-1-positive and HIV-1-negative adult medical patients in Nairobi, Kenya. J Acquir ImmuneDefic Syndr 2000;24(1):23-9.</a:t>
            </a:r>
          </a:p>
          <a:p>
            <a:pPr lvl="4" eaLnBrk="1" hangingPunct="1"/>
            <a:r>
              <a:rPr lang="en-GB" smtClean="0"/>
              <a:t>Sharma SK, Mohan A. Extrapulmonary tuberculosis. Indian J Med Res 2004;120(4):316-53.</a:t>
            </a:r>
          </a:p>
        </p:txBody>
      </p:sp>
      <p:sp>
        <p:nvSpPr>
          <p:cNvPr id="17410" name="Title 1"/>
          <p:cNvSpPr>
            <a:spLocks noGrp="1"/>
          </p:cNvSpPr>
          <p:nvPr>
            <p:ph type="title"/>
          </p:nvPr>
        </p:nvSpPr>
        <p:spPr/>
        <p:txBody>
          <a:bodyPr/>
          <a:lstStyle/>
          <a:p>
            <a:pPr eaLnBrk="1" hangingPunct="1"/>
            <a:r>
              <a:rPr lang="en-GB" smtClean="0"/>
              <a:t>TB in HIV</a:t>
            </a:r>
          </a:p>
        </p:txBody>
      </p:sp>
    </p:spTree>
    <p:extLst>
      <p:ext uri="{BB962C8B-B14F-4D97-AF65-F5344CB8AC3E}">
        <p14:creationId xmlns:p14="http://schemas.microsoft.com/office/powerpoint/2010/main" val="14865890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6700"/>
            <a:ext cx="8918498" cy="598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1392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575" y="547688"/>
            <a:ext cx="5276850"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00385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670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6095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670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0143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6700"/>
            <a:ext cx="9144000"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2220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Treated as in HIV negative patients</a:t>
            </a:r>
          </a:p>
          <a:p>
            <a:r>
              <a:rPr lang="en-US" dirty="0" smtClean="0"/>
              <a:t>Prophylaxis – Isoniazid prophylaxis has a role in patients in whom TB has been ruled out </a:t>
            </a:r>
            <a:endParaRPr lang="en-US" dirty="0"/>
          </a:p>
        </p:txBody>
      </p:sp>
      <p:sp>
        <p:nvSpPr>
          <p:cNvPr id="2" name="Title 1"/>
          <p:cNvSpPr>
            <a:spLocks noGrp="1"/>
          </p:cNvSpPr>
          <p:nvPr>
            <p:ph type="title"/>
          </p:nvPr>
        </p:nvSpPr>
        <p:spPr/>
        <p:txBody>
          <a:bodyPr/>
          <a:lstStyle/>
          <a:p>
            <a:r>
              <a:rPr lang="en-US" dirty="0" smtClean="0"/>
              <a:t>Treatment</a:t>
            </a:r>
            <a:endParaRPr lang="en-US" dirty="0"/>
          </a:p>
        </p:txBody>
      </p:sp>
    </p:spTree>
    <p:extLst>
      <p:ext uri="{BB962C8B-B14F-4D97-AF65-F5344CB8AC3E}">
        <p14:creationId xmlns:p14="http://schemas.microsoft.com/office/powerpoint/2010/main" val="38718916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lnSpc>
                <a:spcPct val="90000"/>
              </a:lnSpc>
              <a:buFont typeface="Wingdings" charset="0"/>
              <a:buChar char="n"/>
              <a:defRPr/>
            </a:pPr>
            <a:r>
              <a:rPr lang="en-US" dirty="0">
                <a:ea typeface="ＭＳ Ｐゴシック" charset="0"/>
              </a:rPr>
              <a:t>Caused by </a:t>
            </a:r>
            <a:r>
              <a:rPr lang="en-US" i="1" dirty="0" err="1">
                <a:ea typeface="ＭＳ Ｐゴシック" charset="0"/>
              </a:rPr>
              <a:t>Histoplasma</a:t>
            </a:r>
            <a:r>
              <a:rPr lang="en-US" i="1" dirty="0">
                <a:ea typeface="ＭＳ Ｐゴシック" charset="0"/>
              </a:rPr>
              <a:t> </a:t>
            </a:r>
            <a:r>
              <a:rPr lang="en-US" i="1" dirty="0" err="1">
                <a:ea typeface="ＭＳ Ｐゴシック" charset="0"/>
              </a:rPr>
              <a:t>capsulatum</a:t>
            </a:r>
            <a:endParaRPr lang="en-US" i="1" dirty="0">
              <a:ea typeface="ＭＳ Ｐゴシック" charset="0"/>
            </a:endParaRPr>
          </a:p>
          <a:p>
            <a:pPr eaLnBrk="1" hangingPunct="1">
              <a:lnSpc>
                <a:spcPct val="90000"/>
              </a:lnSpc>
              <a:buFont typeface="Wingdings" charset="0"/>
              <a:buChar char="n"/>
              <a:defRPr/>
            </a:pPr>
            <a:r>
              <a:rPr lang="en-US" dirty="0">
                <a:ea typeface="ＭＳ Ｐゴシック" charset="0"/>
              </a:rPr>
              <a:t>Endemic in </a:t>
            </a:r>
            <a:r>
              <a:rPr lang="en-US" dirty="0" err="1">
                <a:ea typeface="ＭＳ Ｐゴシック" charset="0"/>
              </a:rPr>
              <a:t>midwest</a:t>
            </a:r>
            <a:r>
              <a:rPr lang="en-US" dirty="0">
                <a:ea typeface="ＭＳ Ｐゴシック" charset="0"/>
              </a:rPr>
              <a:t> United States, Puerto Rico, some parts of Central America, Amazon basin, </a:t>
            </a:r>
            <a:r>
              <a:rPr lang="en-US" dirty="0" err="1">
                <a:ea typeface="ＭＳ Ｐゴシック" charset="0"/>
              </a:rPr>
              <a:t>subSaharan</a:t>
            </a:r>
            <a:r>
              <a:rPr lang="en-US" dirty="0">
                <a:ea typeface="ＭＳ Ｐゴシック" charset="0"/>
              </a:rPr>
              <a:t> Africa, Asia</a:t>
            </a:r>
          </a:p>
          <a:p>
            <a:pPr eaLnBrk="1" hangingPunct="1">
              <a:lnSpc>
                <a:spcPct val="90000"/>
              </a:lnSpc>
              <a:buFont typeface="Wingdings" charset="0"/>
              <a:buChar char="n"/>
              <a:defRPr/>
            </a:pPr>
            <a:r>
              <a:rPr lang="en-US" dirty="0">
                <a:ea typeface="ＭＳ Ｐゴシック" charset="0"/>
              </a:rPr>
              <a:t>Occurs in up to 5% of AIDS patients in endemic areas who are not on ART</a:t>
            </a:r>
          </a:p>
          <a:p>
            <a:pPr eaLnBrk="1" hangingPunct="1">
              <a:lnSpc>
                <a:spcPct val="90000"/>
              </a:lnSpc>
              <a:buFont typeface="Wingdings" charset="0"/>
              <a:buChar char="n"/>
              <a:defRPr/>
            </a:pPr>
            <a:r>
              <a:rPr lang="en-US" dirty="0">
                <a:ea typeface="ＭＳ Ｐゴシック" charset="0"/>
              </a:rPr>
              <a:t>In </a:t>
            </a:r>
            <a:r>
              <a:rPr lang="en-US" dirty="0" err="1">
                <a:ea typeface="ＭＳ Ｐゴシック" charset="0"/>
              </a:rPr>
              <a:t>nonendemic</a:t>
            </a:r>
            <a:r>
              <a:rPr lang="en-US" dirty="0">
                <a:ea typeface="ＭＳ Ｐゴシック" charset="0"/>
              </a:rPr>
              <a:t> areas, usually seen in those who previously lived in endemic area</a:t>
            </a:r>
            <a:endParaRPr lang="en-US" sz="4000"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027E6696-3BEA-43EA-B036-176271600586}" type="slidenum">
              <a:rPr lang="en-US" sz="1200">
                <a:latin typeface="Arial" pitchFamily="34" charset="0"/>
              </a:rPr>
              <a:pPr/>
              <a:t>40</a:t>
            </a:fld>
            <a:endParaRPr lang="en-US" sz="1200">
              <a:latin typeface="Arial" pitchFamily="34" charset="0"/>
            </a:endParaRPr>
          </a:p>
        </p:txBody>
      </p:sp>
      <p:sp>
        <p:nvSpPr>
          <p:cNvPr id="2" name="Title 1"/>
          <p:cNvSpPr>
            <a:spLocks noGrp="1"/>
          </p:cNvSpPr>
          <p:nvPr>
            <p:ph type="title"/>
          </p:nvPr>
        </p:nvSpPr>
        <p:spPr/>
        <p:txBody>
          <a:bodyPr/>
          <a:lstStyle/>
          <a:p>
            <a:r>
              <a:rPr lang="en-US" smtClean="0"/>
              <a:t>Histoplasmosis</a:t>
            </a:r>
          </a:p>
        </p:txBody>
      </p:sp>
    </p:spTree>
    <p:extLst>
      <p:ext uri="{BB962C8B-B14F-4D97-AF65-F5344CB8AC3E}">
        <p14:creationId xmlns:p14="http://schemas.microsoft.com/office/powerpoint/2010/main" val="31989243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smtClean="0"/>
              <a:t>Acquired by inhalation</a:t>
            </a:r>
          </a:p>
          <a:p>
            <a:pPr eaLnBrk="1" hangingPunct="1"/>
            <a:r>
              <a:rPr lang="en-US" smtClean="0"/>
              <a:t>Reactivation of latent infection may occur</a:t>
            </a:r>
          </a:p>
          <a:p>
            <a:pPr eaLnBrk="1" hangingPunct="1"/>
            <a:r>
              <a:rPr lang="en-US" smtClean="0"/>
              <a:t>Disseminated disease usually seen in patients with CD4 count &lt;150 cells/µL</a:t>
            </a:r>
          </a:p>
          <a:p>
            <a:pPr eaLnBrk="1" hangingPunct="1"/>
            <a:r>
              <a:rPr lang="en-US" smtClean="0"/>
              <a:t>Pulmonary histoplasmosis may occur with CD4 count &gt;300 cells/µL</a:t>
            </a:r>
          </a:p>
          <a:p>
            <a:pPr eaLnBrk="1" hangingPunct="1"/>
            <a:r>
              <a:rPr lang="en-US" smtClean="0"/>
              <a:t>Incidence has declined with use of potent ART</a:t>
            </a: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802BD66A-C14E-42F5-895A-F93A87E6F501}" type="slidenum">
              <a:rPr lang="en-US" sz="1200">
                <a:latin typeface="Arial" pitchFamily="34" charset="0"/>
              </a:rPr>
              <a:pPr/>
              <a:t>41</a:t>
            </a:fld>
            <a:endParaRPr lang="en-US" sz="1200">
              <a:latin typeface="Arial" pitchFamily="34" charset="0"/>
            </a:endParaRPr>
          </a:p>
        </p:txBody>
      </p:sp>
      <p:sp>
        <p:nvSpPr>
          <p:cNvPr id="2" name="Title 1"/>
          <p:cNvSpPr>
            <a:spLocks noGrp="1"/>
          </p:cNvSpPr>
          <p:nvPr>
            <p:ph type="title"/>
          </p:nvPr>
        </p:nvSpPr>
        <p:spPr/>
        <p:txBody>
          <a:bodyPr/>
          <a:lstStyle/>
          <a:p>
            <a:r>
              <a:rPr lang="en-US" smtClean="0"/>
              <a:t>Histoplasmosis</a:t>
            </a:r>
          </a:p>
        </p:txBody>
      </p:sp>
    </p:spTree>
    <p:extLst>
      <p:ext uri="{BB962C8B-B14F-4D97-AF65-F5344CB8AC3E}">
        <p14:creationId xmlns:p14="http://schemas.microsoft.com/office/powerpoint/2010/main" val="14872782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lnSpc>
                <a:spcPct val="90000"/>
              </a:lnSpc>
              <a:buFont typeface="Wingdings" charset="0"/>
              <a:buChar char="n"/>
              <a:defRPr/>
            </a:pPr>
            <a:r>
              <a:rPr lang="en-US" sz="2800" dirty="0">
                <a:ea typeface="ＭＳ Ｐゴシック" charset="0"/>
              </a:rPr>
              <a:t>Disseminated </a:t>
            </a:r>
            <a:r>
              <a:rPr lang="en-US" sz="2800" dirty="0" err="1">
                <a:ea typeface="ＭＳ Ｐゴシック" charset="0"/>
              </a:rPr>
              <a:t>multiorgan</a:t>
            </a:r>
            <a:r>
              <a:rPr lang="en-US" sz="2800" dirty="0">
                <a:ea typeface="ＭＳ Ｐゴシック" charset="0"/>
              </a:rPr>
              <a:t> disease: fever, fatigue, weight loss, </a:t>
            </a:r>
            <a:r>
              <a:rPr lang="en-US" sz="2800" dirty="0" err="1">
                <a:ea typeface="ＭＳ Ｐゴシック" charset="0"/>
              </a:rPr>
              <a:t>hepatosplenomegaly</a:t>
            </a:r>
            <a:r>
              <a:rPr lang="en-US" sz="2800" dirty="0">
                <a:ea typeface="ＭＳ Ｐゴシック" charset="0"/>
              </a:rPr>
              <a:t>, lymphadenopathy</a:t>
            </a:r>
          </a:p>
          <a:p>
            <a:pPr lvl="1" eaLnBrk="1" hangingPunct="1">
              <a:lnSpc>
                <a:spcPct val="90000"/>
              </a:lnSpc>
              <a:buFont typeface="Wingdings" charset="0"/>
              <a:buChar char="n"/>
              <a:defRPr/>
            </a:pPr>
            <a:r>
              <a:rPr lang="en-US" sz="2400" dirty="0">
                <a:ea typeface="ＭＳ Ｐゴシック" charset="0"/>
              </a:rPr>
              <a:t>Cough, chest pain, dyspnea in 50%</a:t>
            </a:r>
          </a:p>
          <a:p>
            <a:pPr lvl="1" eaLnBrk="1" hangingPunct="1">
              <a:lnSpc>
                <a:spcPct val="90000"/>
              </a:lnSpc>
              <a:buFont typeface="Wingdings" charset="0"/>
              <a:buChar char="n"/>
              <a:defRPr/>
            </a:pPr>
            <a:r>
              <a:rPr lang="en-US" sz="2400" dirty="0">
                <a:ea typeface="ＭＳ Ｐゴシック" charset="0"/>
              </a:rPr>
              <a:t>Most common in patients with low CD4 count</a:t>
            </a:r>
          </a:p>
          <a:p>
            <a:pPr eaLnBrk="1" hangingPunct="1">
              <a:lnSpc>
                <a:spcPct val="90000"/>
              </a:lnSpc>
              <a:buFont typeface="Wingdings" charset="0"/>
              <a:buChar char="n"/>
              <a:defRPr/>
            </a:pPr>
            <a:r>
              <a:rPr lang="en-US" sz="2800" dirty="0">
                <a:ea typeface="ＭＳ Ｐゴシック" charset="0"/>
              </a:rPr>
              <a:t>Isolated pulmonary disease: usually occurs in patients with higher CD4 count</a:t>
            </a:r>
          </a:p>
          <a:p>
            <a:pPr eaLnBrk="1" hangingPunct="1">
              <a:lnSpc>
                <a:spcPct val="90000"/>
              </a:lnSpc>
              <a:buFont typeface="Wingdings" charset="0"/>
              <a:buChar char="n"/>
              <a:defRPr/>
            </a:pPr>
            <a:r>
              <a:rPr lang="en-US" sz="2800" dirty="0">
                <a:ea typeface="ＭＳ Ｐゴシック" charset="0"/>
              </a:rPr>
              <a:t>CNS, GI, and skin manifestations possible</a:t>
            </a:r>
          </a:p>
          <a:p>
            <a:pPr lvl="1" eaLnBrk="1" hangingPunct="1">
              <a:lnSpc>
                <a:spcPct val="90000"/>
              </a:lnSpc>
              <a:buFont typeface="Wingdings" charset="0"/>
              <a:buChar char="n"/>
              <a:defRPr/>
            </a:pPr>
            <a:r>
              <a:rPr lang="en-US" sz="2400" dirty="0">
                <a:ea typeface="ＭＳ Ｐゴシック" charset="0"/>
              </a:rPr>
              <a:t>CNS: fever, headache, seizures, focal neurological deficits, altered mental status</a:t>
            </a:r>
          </a:p>
          <a:p>
            <a:pPr lvl="1" eaLnBrk="1" hangingPunct="1">
              <a:lnSpc>
                <a:spcPct val="90000"/>
              </a:lnSpc>
              <a:buFont typeface="Wingdings" charset="0"/>
              <a:buChar char="n"/>
              <a:defRPr/>
            </a:pPr>
            <a:r>
              <a:rPr lang="en-US" sz="2400" dirty="0">
                <a:ea typeface="ＭＳ Ｐゴシック" charset="0"/>
              </a:rPr>
              <a:t>GI: fever, diarrhea, abdominal pain, weight loss</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E310B141-BC50-4D18-9B9A-5C7D149EF41E}" type="slidenum">
              <a:rPr lang="en-US" sz="1200">
                <a:latin typeface="Arial" pitchFamily="34" charset="0"/>
              </a:rPr>
              <a:pPr/>
              <a:t>42</a:t>
            </a:fld>
            <a:endParaRPr lang="en-US" sz="1200">
              <a:latin typeface="Arial" pitchFamily="34" charset="0"/>
            </a:endParaRPr>
          </a:p>
        </p:txBody>
      </p:sp>
      <p:sp>
        <p:nvSpPr>
          <p:cNvPr id="2" name="Title 1"/>
          <p:cNvSpPr>
            <a:spLocks noGrp="1"/>
          </p:cNvSpPr>
          <p:nvPr>
            <p:ph type="title"/>
          </p:nvPr>
        </p:nvSpPr>
        <p:spPr/>
        <p:txBody>
          <a:bodyPr/>
          <a:lstStyle/>
          <a:p>
            <a:r>
              <a:rPr lang="en-US" smtClean="0"/>
              <a:t>Histoplasmosis</a:t>
            </a:r>
          </a:p>
        </p:txBody>
      </p:sp>
    </p:spTree>
    <p:extLst>
      <p:ext uri="{BB962C8B-B14F-4D97-AF65-F5344CB8AC3E}">
        <p14:creationId xmlns:p14="http://schemas.microsoft.com/office/powerpoint/2010/main" val="275606296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0" y="1298575"/>
            <a:ext cx="3810000" cy="4184650"/>
          </a:xfrm>
        </p:spPr>
      </p:pic>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0E659733-1B1D-4890-BE53-D09153AA969E}" type="slidenum">
              <a:rPr lang="en-US" sz="1200">
                <a:latin typeface="Arial" pitchFamily="34" charset="0"/>
              </a:rPr>
              <a:pPr/>
              <a:t>43</a:t>
            </a:fld>
            <a:endParaRPr lang="en-US" sz="1200">
              <a:latin typeface="Arial" pitchFamily="34" charset="0"/>
            </a:endParaRPr>
          </a:p>
        </p:txBody>
      </p:sp>
      <p:sp>
        <p:nvSpPr>
          <p:cNvPr id="11" name="Rectangle 2"/>
          <p:cNvSpPr>
            <a:spLocks noGrp="1" noChangeArrowheads="1"/>
          </p:cNvSpPr>
          <p:nvPr>
            <p:ph type="title"/>
          </p:nvPr>
        </p:nvSpPr>
        <p:spPr>
          <a:xfrm>
            <a:off x="457200" y="533400"/>
            <a:ext cx="8458200" cy="671513"/>
          </a:xfrm>
        </p:spPr>
        <p:txBody>
          <a:bodyPr>
            <a:normAutofit fontScale="90000"/>
          </a:bodyPr>
          <a:lstStyle/>
          <a:p>
            <a:pPr eaLnBrk="1" hangingPunct="1">
              <a:defRPr/>
            </a:pPr>
            <a:r>
              <a:rPr lang="en-US" sz="3800" dirty="0" err="1" smtClean="0">
                <a:ea typeface="ＭＳ Ｐゴシック" charset="0"/>
                <a:cs typeface="+mj-cs"/>
              </a:rPr>
              <a:t>Histoplasmosis</a:t>
            </a:r>
            <a:r>
              <a:rPr lang="en-US" sz="3800" dirty="0" smtClean="0">
                <a:ea typeface="ＭＳ Ｐゴシック" charset="0"/>
                <a:cs typeface="+mj-cs"/>
              </a:rPr>
              <a:t>: </a:t>
            </a:r>
            <a:r>
              <a:rPr lang="en-US" sz="3200" dirty="0" smtClean="0">
                <a:ea typeface="ＭＳ Ｐゴシック" charset="0"/>
                <a:cs typeface="+mj-cs"/>
              </a:rPr>
              <a:t>Clinical Manifestations</a:t>
            </a:r>
            <a:endParaRPr lang="en-US" sz="2400" dirty="0" smtClean="0">
              <a:ea typeface="ＭＳ Ｐゴシック" charset="0"/>
              <a:cs typeface="+mj-cs"/>
            </a:endParaRPr>
          </a:p>
        </p:txBody>
      </p:sp>
      <p:sp>
        <p:nvSpPr>
          <p:cNvPr id="12" name="Rectangle 3"/>
          <p:cNvSpPr txBox="1">
            <a:spLocks noChangeArrowheads="1"/>
          </p:cNvSpPr>
          <p:nvPr/>
        </p:nvSpPr>
        <p:spPr>
          <a:xfrm>
            <a:off x="363538" y="5638800"/>
            <a:ext cx="8763000" cy="533400"/>
          </a:xfrm>
          <a:prstGeom prst="rect">
            <a:avLst/>
          </a:prstGeom>
        </p:spPr>
        <p:txBody>
          <a:bodyPr/>
          <a:lstStyle>
            <a:lvl1pPr marL="342900" indent="-342900">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eaLnBrk="1" hangingPunct="1">
              <a:lnSpc>
                <a:spcPct val="90000"/>
              </a:lnSpc>
              <a:spcBef>
                <a:spcPct val="20000"/>
              </a:spcBef>
              <a:buClr>
                <a:schemeClr val="hlink"/>
              </a:buClr>
              <a:buSzPct val="70000"/>
              <a:buFont typeface="Wingdings" pitchFamily="2" charset="2"/>
              <a:buNone/>
            </a:pPr>
            <a:r>
              <a:rPr lang="en-US" sz="2200">
                <a:effectLst>
                  <a:outerShdw blurRad="38100" dist="38100" dir="2700000" algn="tl">
                    <a:srgbClr val="000000"/>
                  </a:outerShdw>
                </a:effectLst>
              </a:rPr>
              <a:t>Acute disseminated histoplasmosis, chest X ray </a:t>
            </a:r>
          </a:p>
        </p:txBody>
      </p:sp>
      <p:sp>
        <p:nvSpPr>
          <p:cNvPr id="15" name="Text Box 6"/>
          <p:cNvSpPr txBox="1">
            <a:spLocks noChangeArrowheads="1"/>
          </p:cNvSpPr>
          <p:nvPr/>
        </p:nvSpPr>
        <p:spPr bwMode="auto">
          <a:xfrm>
            <a:off x="381000" y="6172200"/>
            <a:ext cx="7010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a:latin typeface="Garamond" charset="0"/>
                <a:ea typeface="ＭＳ Ｐゴシック" charset="0"/>
              </a:rPr>
              <a:t>Credit: Images courtesy AIDS Images Library www.aidsimages.ch </a:t>
            </a:r>
          </a:p>
        </p:txBody>
      </p:sp>
    </p:spTree>
    <p:extLst>
      <p:ext uri="{BB962C8B-B14F-4D97-AF65-F5344CB8AC3E}">
        <p14:creationId xmlns:p14="http://schemas.microsoft.com/office/powerpoint/2010/main" val="42727260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F474C354-BE13-4625-B19E-F2C61460019C}" type="slidenum">
              <a:rPr lang="en-US" sz="1200">
                <a:latin typeface="Arial" pitchFamily="34" charset="0"/>
              </a:rPr>
              <a:pPr/>
              <a:t>44</a:t>
            </a:fld>
            <a:endParaRPr lang="en-US" sz="1200">
              <a:latin typeface="Arial" pitchFamily="34" charset="0"/>
            </a:endParaRPr>
          </a:p>
        </p:txBody>
      </p:sp>
      <p:sp>
        <p:nvSpPr>
          <p:cNvPr id="5" name="Rectangle 2"/>
          <p:cNvSpPr>
            <a:spLocks noGrp="1" noChangeArrowheads="1"/>
          </p:cNvSpPr>
          <p:nvPr>
            <p:ph type="title"/>
          </p:nvPr>
        </p:nvSpPr>
        <p:spPr>
          <a:xfrm>
            <a:off x="457200" y="471488"/>
            <a:ext cx="8458200" cy="671512"/>
          </a:xfrm>
        </p:spPr>
        <p:txBody>
          <a:bodyPr>
            <a:normAutofit fontScale="90000"/>
          </a:bodyPr>
          <a:lstStyle/>
          <a:p>
            <a:pPr eaLnBrk="1" hangingPunct="1">
              <a:defRPr/>
            </a:pPr>
            <a:r>
              <a:rPr lang="en-US" sz="3800" dirty="0" err="1" smtClean="0">
                <a:ea typeface="ＭＳ Ｐゴシック" charset="0"/>
                <a:cs typeface="+mj-cs"/>
              </a:rPr>
              <a:t>Histoplasmosis</a:t>
            </a:r>
            <a:r>
              <a:rPr lang="en-US" sz="3800" dirty="0" smtClean="0">
                <a:ea typeface="ＭＳ Ｐゴシック" charset="0"/>
                <a:cs typeface="+mj-cs"/>
              </a:rPr>
              <a:t>:</a:t>
            </a:r>
            <a:r>
              <a:rPr lang="en-US" dirty="0" smtClean="0">
                <a:ea typeface="ＭＳ Ｐゴシック" charset="0"/>
                <a:cs typeface="+mj-cs"/>
              </a:rPr>
              <a:t> </a:t>
            </a:r>
            <a:r>
              <a:rPr lang="en-US" sz="3200" dirty="0" smtClean="0">
                <a:ea typeface="ＭＳ Ｐゴシック" charset="0"/>
                <a:cs typeface="+mj-cs"/>
              </a:rPr>
              <a:t>Clinical Manifestations</a:t>
            </a:r>
            <a:endParaRPr lang="en-US" sz="2400" dirty="0" smtClean="0">
              <a:ea typeface="ＭＳ Ｐゴシック" charset="0"/>
              <a:cs typeface="+mj-cs"/>
            </a:endParaRPr>
          </a:p>
        </p:txBody>
      </p:sp>
      <p:sp>
        <p:nvSpPr>
          <p:cNvPr id="6" name="Rectangle 3"/>
          <p:cNvSpPr txBox="1">
            <a:spLocks noChangeArrowheads="1"/>
          </p:cNvSpPr>
          <p:nvPr/>
        </p:nvSpPr>
        <p:spPr>
          <a:xfrm>
            <a:off x="1068388" y="2743200"/>
            <a:ext cx="3054350" cy="1911350"/>
          </a:xfrm>
          <a:prstGeom prst="rect">
            <a:avLst/>
          </a:prstGeom>
        </p:spPr>
        <p:txBody>
          <a:bodyPr/>
          <a:lstStyle>
            <a:lvl1pPr marL="342900" indent="-342900">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pPr eaLnBrk="1" hangingPunct="1">
              <a:lnSpc>
                <a:spcPct val="90000"/>
              </a:lnSpc>
              <a:spcBef>
                <a:spcPct val="20000"/>
              </a:spcBef>
              <a:buClr>
                <a:schemeClr val="hlink"/>
              </a:buClr>
              <a:buSzPct val="70000"/>
              <a:buFont typeface="Wingdings" pitchFamily="2" charset="2"/>
              <a:buNone/>
            </a:pPr>
            <a:r>
              <a:rPr lang="en-US" sz="2200">
                <a:effectLst>
                  <a:outerShdw blurRad="38100" dist="38100" dir="2700000" algn="tl">
                    <a:srgbClr val="000000"/>
                  </a:outerShdw>
                </a:effectLst>
              </a:rPr>
              <a:t>	Skin lesions of histoplasmosis</a:t>
            </a:r>
          </a:p>
        </p:txBody>
      </p:sp>
      <p:pic>
        <p:nvPicPr>
          <p:cNvPr id="156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057400"/>
            <a:ext cx="3200400" cy="277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ChangeArrowheads="1"/>
          </p:cNvSpPr>
          <p:nvPr/>
        </p:nvSpPr>
        <p:spPr bwMode="auto">
          <a:xfrm>
            <a:off x="1143000" y="6019800"/>
            <a:ext cx="72390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1600">
                <a:latin typeface="Garamond" charset="0"/>
                <a:ea typeface="ＭＳ Ｐゴシック" charset="0"/>
              </a:rPr>
              <a:t>Credit: Image courtesy AIDS Images Library www.aidsimages.ch</a:t>
            </a:r>
          </a:p>
        </p:txBody>
      </p:sp>
    </p:spTree>
    <p:extLst>
      <p:ext uri="{BB962C8B-B14F-4D97-AF65-F5344CB8AC3E}">
        <p14:creationId xmlns:p14="http://schemas.microsoft.com/office/powerpoint/2010/main" val="134910089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05000"/>
            <a:ext cx="8229600" cy="4221163"/>
          </a:xfrm>
        </p:spPr>
        <p:txBody>
          <a:bodyPr/>
          <a:lstStyle/>
          <a:p>
            <a:pPr eaLnBrk="1" hangingPunct="1">
              <a:buFont typeface="Wingdings" charset="0"/>
              <a:buChar char="n"/>
              <a:defRPr/>
            </a:pPr>
            <a:r>
              <a:rPr lang="en-US" dirty="0">
                <a:ea typeface="ＭＳ Ｐゴシック" charset="0"/>
              </a:rPr>
              <a:t>Fever, </a:t>
            </a:r>
            <a:r>
              <a:rPr lang="en-US" dirty="0" err="1">
                <a:ea typeface="ＭＳ Ｐゴシック" charset="0"/>
              </a:rPr>
              <a:t>hepatosplenomegaly</a:t>
            </a:r>
            <a:r>
              <a:rPr lang="en-US" dirty="0">
                <a:ea typeface="ＭＳ Ｐゴシック" charset="0"/>
              </a:rPr>
              <a:t>, pallor, </a:t>
            </a:r>
          </a:p>
          <a:p>
            <a:pPr eaLnBrk="1" hangingPunct="1">
              <a:buFont typeface="Wingdings" charset="0"/>
              <a:buNone/>
              <a:defRPr/>
            </a:pPr>
            <a:r>
              <a:rPr lang="en-US" dirty="0">
                <a:ea typeface="ＭＳ Ｐゴシック" charset="0"/>
              </a:rPr>
              <a:t> also </a:t>
            </a:r>
            <a:r>
              <a:rPr lang="en-US" dirty="0" err="1">
                <a:ea typeface="ＭＳ Ｐゴシック" charset="0"/>
              </a:rPr>
              <a:t>adenopathy</a:t>
            </a:r>
            <a:r>
              <a:rPr lang="en-US" dirty="0">
                <a:ea typeface="ＭＳ Ｐゴシック" charset="0"/>
              </a:rPr>
              <a:t>, </a:t>
            </a:r>
            <a:r>
              <a:rPr lang="en-US" dirty="0" smtClean="0">
                <a:ea typeface="ＭＳ Ｐゴシック" charset="0"/>
              </a:rPr>
              <a:t>abdominal tenderness</a:t>
            </a:r>
          </a:p>
          <a:p>
            <a:pPr eaLnBrk="1" hangingPunct="1">
              <a:buFont typeface="Wingdings" charset="0"/>
              <a:buNone/>
              <a:defRPr/>
            </a:pPr>
            <a:endParaRPr lang="en-US" sz="800" dirty="0" smtClean="0">
              <a:ea typeface="ＭＳ Ｐゴシック" charset="0"/>
            </a:endParaRPr>
          </a:p>
          <a:p>
            <a:pPr eaLnBrk="1" hangingPunct="1">
              <a:buFont typeface="Wingdings" charset="0"/>
              <a:buChar char="n"/>
              <a:defRPr/>
            </a:pPr>
            <a:r>
              <a:rPr lang="en-US" dirty="0" smtClean="0">
                <a:ea typeface="ＭＳ Ｐゴシック" charset="0"/>
              </a:rPr>
              <a:t>General </a:t>
            </a:r>
            <a:r>
              <a:rPr lang="en-US" dirty="0">
                <a:ea typeface="ＭＳ Ｐゴシック" charset="0"/>
              </a:rPr>
              <a:t>labs include anemia, leucopenia, LDH&gt;AST&gt;ALT, ferritin often &gt;</a:t>
            </a:r>
            <a:r>
              <a:rPr lang="en-US" dirty="0" smtClean="0">
                <a:ea typeface="ＭＳ Ｐゴシック" charset="0"/>
              </a:rPr>
              <a:t>1,000</a:t>
            </a:r>
          </a:p>
          <a:p>
            <a:pPr eaLnBrk="1" hangingPunct="1">
              <a:buFont typeface="Wingdings" charset="0"/>
              <a:buChar char="n"/>
              <a:defRPr/>
            </a:pPr>
            <a:endParaRPr lang="en-US" sz="800" dirty="0" smtClean="0">
              <a:ea typeface="ＭＳ Ｐゴシック" charset="0"/>
            </a:endParaRPr>
          </a:p>
          <a:p>
            <a:pPr eaLnBrk="1" hangingPunct="1">
              <a:buFont typeface="Wingdings" charset="0"/>
              <a:buChar char="n"/>
              <a:defRPr/>
            </a:pPr>
            <a:r>
              <a:rPr lang="en-US" dirty="0" smtClean="0">
                <a:ea typeface="ＭＳ Ｐゴシック" charset="0"/>
              </a:rPr>
              <a:t>Blood </a:t>
            </a:r>
            <a:r>
              <a:rPr lang="en-US" dirty="0">
                <a:ea typeface="ＭＳ Ｐゴシック" charset="0"/>
              </a:rPr>
              <a:t>smear may reveal intracellular organisms</a:t>
            </a:r>
          </a:p>
          <a:p>
            <a:pPr>
              <a:buFont typeface="Wingdings" charset="0"/>
              <a:buChar char="n"/>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A5B211F0-5E5D-422E-B2DD-E575C64F30D8}" type="slidenum">
              <a:rPr lang="en-US" sz="1200">
                <a:latin typeface="Arial" pitchFamily="34" charset="0"/>
              </a:rPr>
              <a:pPr/>
              <a:t>45</a:t>
            </a:fld>
            <a:endParaRPr lang="en-US" sz="1200">
              <a:latin typeface="Arial" pitchFamily="34" charset="0"/>
            </a:endParaRPr>
          </a:p>
        </p:txBody>
      </p:sp>
      <p:sp>
        <p:nvSpPr>
          <p:cNvPr id="2" name="Title 1"/>
          <p:cNvSpPr>
            <a:spLocks noGrp="1"/>
          </p:cNvSpPr>
          <p:nvPr>
            <p:ph type="title"/>
          </p:nvPr>
        </p:nvSpPr>
        <p:spPr/>
        <p:txBody>
          <a:bodyPr>
            <a:normAutofit fontScale="90000"/>
          </a:bodyPr>
          <a:lstStyle/>
          <a:p>
            <a:r>
              <a:rPr lang="en-US" smtClean="0"/>
              <a:t>Histoplasmosis Clinical Manifestations</a:t>
            </a:r>
          </a:p>
        </p:txBody>
      </p:sp>
    </p:spTree>
    <p:extLst>
      <p:ext uri="{BB962C8B-B14F-4D97-AF65-F5344CB8AC3E}">
        <p14:creationId xmlns:p14="http://schemas.microsoft.com/office/powerpoint/2010/main" val="14870995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82000" cy="4983163"/>
          </a:xfrm>
        </p:spPr>
        <p:txBody>
          <a:bodyPr>
            <a:normAutofit fontScale="92500" lnSpcReduction="10000"/>
          </a:bodyPr>
          <a:lstStyle/>
          <a:p>
            <a:pPr eaLnBrk="1" hangingPunct="1">
              <a:lnSpc>
                <a:spcPct val="90000"/>
              </a:lnSpc>
              <a:buFont typeface="Wingdings" charset="0"/>
              <a:buChar char="n"/>
              <a:defRPr/>
            </a:pPr>
            <a:r>
              <a:rPr lang="en-US" sz="3100" dirty="0">
                <a:ea typeface="ＭＳ Ｐゴシック" charset="0"/>
              </a:rPr>
              <a:t>Detection of </a:t>
            </a:r>
            <a:r>
              <a:rPr lang="en-US" sz="3100" i="1" dirty="0" err="1">
                <a:ea typeface="ＭＳ Ｐゴシック" charset="0"/>
              </a:rPr>
              <a:t>Histoplasma</a:t>
            </a:r>
            <a:r>
              <a:rPr lang="en-US" sz="3100" dirty="0">
                <a:ea typeface="ＭＳ Ｐゴシック" charset="0"/>
              </a:rPr>
              <a:t> antigen in serum or urine</a:t>
            </a:r>
          </a:p>
          <a:p>
            <a:pPr lvl="1" eaLnBrk="1" hangingPunct="1">
              <a:lnSpc>
                <a:spcPct val="90000"/>
              </a:lnSpc>
              <a:buFont typeface="Wingdings" charset="0"/>
              <a:buChar char="n"/>
              <a:defRPr/>
            </a:pPr>
            <a:r>
              <a:rPr lang="en-US" sz="3100" dirty="0">
                <a:ea typeface="ＭＳ Ｐゴシック" charset="0"/>
              </a:rPr>
              <a:t>Sensitive for disseminated </a:t>
            </a:r>
            <a:r>
              <a:rPr lang="en-US" sz="3100" dirty="0" err="1">
                <a:ea typeface="ＭＳ Ｐゴシック" charset="0"/>
              </a:rPr>
              <a:t>histoplasmosis</a:t>
            </a:r>
            <a:r>
              <a:rPr lang="en-US" sz="3100" dirty="0">
                <a:ea typeface="ＭＳ Ｐゴシック" charset="0"/>
              </a:rPr>
              <a:t> (&gt;85% for serum, &gt;95% for urine Ag test)</a:t>
            </a:r>
          </a:p>
          <a:p>
            <a:pPr lvl="1" eaLnBrk="1" hangingPunct="1">
              <a:lnSpc>
                <a:spcPct val="90000"/>
              </a:lnSpc>
              <a:buFont typeface="Wingdings" charset="0"/>
              <a:buChar char="n"/>
              <a:defRPr/>
            </a:pPr>
            <a:r>
              <a:rPr lang="en-US" sz="3100" dirty="0">
                <a:ea typeface="ＭＳ Ｐゴシック" charset="0"/>
              </a:rPr>
              <a:t>Insensitive for pulmonary infection</a:t>
            </a:r>
          </a:p>
          <a:p>
            <a:pPr eaLnBrk="1" hangingPunct="1">
              <a:lnSpc>
                <a:spcPct val="90000"/>
              </a:lnSpc>
              <a:buFont typeface="Wingdings" charset="0"/>
              <a:buChar char="n"/>
              <a:defRPr/>
            </a:pPr>
            <a:r>
              <a:rPr lang="en-US" sz="3100" dirty="0">
                <a:ea typeface="ＭＳ Ｐゴシック" charset="0"/>
              </a:rPr>
              <a:t>Biopsy with </a:t>
            </a:r>
            <a:r>
              <a:rPr lang="en-US" sz="3100" dirty="0" err="1">
                <a:ea typeface="ＭＳ Ｐゴシック" charset="0"/>
              </a:rPr>
              <a:t>histopathologic</a:t>
            </a:r>
            <a:r>
              <a:rPr lang="en-US" sz="3100" dirty="0">
                <a:ea typeface="ＭＳ Ｐゴシック" charset="0"/>
              </a:rPr>
              <a:t> examination shows characteristic budding yeast</a:t>
            </a:r>
          </a:p>
          <a:p>
            <a:pPr eaLnBrk="1" hangingPunct="1">
              <a:lnSpc>
                <a:spcPct val="90000"/>
              </a:lnSpc>
              <a:buFont typeface="Wingdings" charset="0"/>
              <a:buChar char="n"/>
              <a:defRPr/>
            </a:pPr>
            <a:r>
              <a:rPr lang="en-US" sz="3100" dirty="0">
                <a:ea typeface="ＭＳ Ｐゴシック" charset="0"/>
              </a:rPr>
              <a:t>Culture from blood, bone marrow, respiratory secretions, lesions</a:t>
            </a:r>
            <a:br>
              <a:rPr lang="en-US" sz="3100" dirty="0">
                <a:ea typeface="ＭＳ Ｐゴシック" charset="0"/>
              </a:rPr>
            </a:br>
            <a:r>
              <a:rPr lang="en-US" sz="3100" dirty="0">
                <a:ea typeface="ＭＳ Ｐゴシック" charset="0"/>
              </a:rPr>
              <a:t>(&gt;85% sensitive, but may take 2-4 weeks)</a:t>
            </a:r>
          </a:p>
          <a:p>
            <a:pPr eaLnBrk="1" hangingPunct="1">
              <a:lnSpc>
                <a:spcPct val="90000"/>
              </a:lnSpc>
              <a:buFont typeface="Wingdings" charset="0"/>
              <a:buChar char="n"/>
              <a:defRPr/>
            </a:pPr>
            <a:r>
              <a:rPr lang="en-US" sz="3100" dirty="0">
                <a:ea typeface="ＭＳ Ｐゴシック" charset="0"/>
              </a:rPr>
              <a:t>Serologic tests usually not useful in immunosuppressed patients</a:t>
            </a:r>
          </a:p>
          <a:p>
            <a:pPr marL="0" indent="0">
              <a:buFont typeface="Wingdings" charset="0"/>
              <a:buNone/>
              <a:defRPr/>
            </a:pPr>
            <a:endParaRPr lang="en-US" dirty="0">
              <a:ea typeface="ＭＳ Ｐゴシック" charset="0"/>
            </a:endParaRP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6EEB7C83-5973-4530-A58A-725C58CA51DD}" type="slidenum">
              <a:rPr lang="en-US" sz="1200">
                <a:latin typeface="Arial" pitchFamily="34" charset="0"/>
              </a:rPr>
              <a:pPr/>
              <a:t>46</a:t>
            </a:fld>
            <a:endParaRPr lang="en-US" sz="1200">
              <a:latin typeface="Arial" pitchFamily="34" charset="0"/>
            </a:endParaRPr>
          </a:p>
        </p:txBody>
      </p:sp>
      <p:sp>
        <p:nvSpPr>
          <p:cNvPr id="2" name="Title 1"/>
          <p:cNvSpPr>
            <a:spLocks noGrp="1"/>
          </p:cNvSpPr>
          <p:nvPr>
            <p:ph type="title"/>
          </p:nvPr>
        </p:nvSpPr>
        <p:spPr>
          <a:xfrm>
            <a:off x="457200" y="152400"/>
            <a:ext cx="8229600" cy="792163"/>
          </a:xfrm>
        </p:spPr>
        <p:txBody>
          <a:bodyPr/>
          <a:lstStyle/>
          <a:p>
            <a:r>
              <a:rPr lang="en-US" smtClean="0"/>
              <a:t>Histoplasmosis Diagnosis</a:t>
            </a:r>
          </a:p>
        </p:txBody>
      </p:sp>
    </p:spTree>
    <p:extLst>
      <p:ext uri="{BB962C8B-B14F-4D97-AF65-F5344CB8AC3E}">
        <p14:creationId xmlns:p14="http://schemas.microsoft.com/office/powerpoint/2010/main" val="782044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eaLnBrk="1" hangingPunct="1">
              <a:lnSpc>
                <a:spcPct val="80000"/>
              </a:lnSpc>
              <a:buFont typeface="Wingdings" pitchFamily="2" charset="2"/>
              <a:buNone/>
            </a:pPr>
            <a:r>
              <a:rPr lang="en-US" smtClean="0"/>
              <a:t>Disseminated histoplasmosis</a:t>
            </a:r>
          </a:p>
          <a:p>
            <a:pPr eaLnBrk="1" hangingPunct="1">
              <a:lnSpc>
                <a:spcPct val="80000"/>
              </a:lnSpc>
            </a:pPr>
            <a:r>
              <a:rPr lang="en-US" sz="2800" smtClean="0"/>
              <a:t>Moderate-severe disease</a:t>
            </a:r>
          </a:p>
          <a:p>
            <a:pPr lvl="1" eaLnBrk="1" hangingPunct="1">
              <a:lnSpc>
                <a:spcPct val="80000"/>
              </a:lnSpc>
            </a:pPr>
            <a:r>
              <a:rPr lang="en-US" sz="2400" smtClean="0"/>
              <a:t>Induction (2 weeks or until clinically improved): </a:t>
            </a:r>
          </a:p>
          <a:p>
            <a:pPr lvl="2" eaLnBrk="1" hangingPunct="1">
              <a:lnSpc>
                <a:spcPct val="80000"/>
              </a:lnSpc>
            </a:pPr>
            <a:r>
              <a:rPr lang="en-US" smtClean="0"/>
              <a:t>Preferred: </a:t>
            </a:r>
            <a:r>
              <a:rPr lang="en-US" sz="2000" smtClean="0"/>
              <a:t>liposomal amphotericin B 3 mg/kg IV QD</a:t>
            </a:r>
          </a:p>
          <a:p>
            <a:pPr lvl="2" eaLnBrk="1" hangingPunct="1">
              <a:lnSpc>
                <a:spcPct val="80000"/>
              </a:lnSpc>
            </a:pPr>
            <a:r>
              <a:rPr lang="en-US" smtClean="0"/>
              <a:t>Alternative:</a:t>
            </a:r>
            <a:r>
              <a:rPr lang="en-US" sz="2000" smtClean="0"/>
              <a:t> </a:t>
            </a:r>
          </a:p>
          <a:p>
            <a:pPr lvl="3" eaLnBrk="1" hangingPunct="1">
              <a:lnSpc>
                <a:spcPct val="80000"/>
              </a:lnSpc>
            </a:pPr>
            <a:r>
              <a:rPr lang="en-US" sz="1800" smtClean="0"/>
              <a:t>Amphotericin B 0.7 mg/kg IV QD</a:t>
            </a:r>
          </a:p>
          <a:p>
            <a:pPr lvl="3" eaLnBrk="1" hangingPunct="1">
              <a:lnSpc>
                <a:spcPct val="80000"/>
              </a:lnSpc>
            </a:pPr>
            <a:r>
              <a:rPr lang="en-US" sz="1800" smtClean="0"/>
              <a:t>Amphotericin B lipid complex 5 mg/kg IV QD</a:t>
            </a:r>
          </a:p>
          <a:p>
            <a:pPr lvl="1" eaLnBrk="1" hangingPunct="1">
              <a:lnSpc>
                <a:spcPct val="80000"/>
              </a:lnSpc>
            </a:pPr>
            <a:r>
              <a:rPr lang="en-US" sz="2400" smtClean="0"/>
              <a:t>Maintenance: itraconazole 200 mg PO TID for 3 days, then BID (liquid formulation preferred) </a:t>
            </a:r>
          </a:p>
          <a:p>
            <a:pPr eaLnBrk="1" hangingPunct="1">
              <a:lnSpc>
                <a:spcPct val="80000"/>
              </a:lnSpc>
            </a:pPr>
            <a:r>
              <a:rPr lang="en-US" sz="2800" smtClean="0"/>
              <a:t>Less-severe disease</a:t>
            </a:r>
          </a:p>
          <a:p>
            <a:pPr lvl="1" eaLnBrk="1" hangingPunct="1">
              <a:lnSpc>
                <a:spcPct val="80000"/>
              </a:lnSpc>
            </a:pPr>
            <a:r>
              <a:rPr lang="en-US" sz="2400" smtClean="0"/>
              <a:t>Itraconazole 200 mg PO TID for 3 days, then BID (liquid formulation preferred) </a:t>
            </a:r>
          </a:p>
          <a:p>
            <a:pPr eaLnBrk="1" hangingPunct="1">
              <a:lnSpc>
                <a:spcPct val="80000"/>
              </a:lnSpc>
            </a:pPr>
            <a:r>
              <a:rPr lang="en-US" sz="2800" smtClean="0"/>
              <a:t>Duration of therapy: </a:t>
            </a:r>
            <a:r>
              <a:rPr lang="en-US" sz="2800" smtClean="0">
                <a:cs typeface="Arial" pitchFamily="34" charset="0"/>
              </a:rPr>
              <a:t>≥12 months</a:t>
            </a:r>
          </a:p>
          <a:p>
            <a:pPr>
              <a:buFont typeface="Wingdings" pitchFamily="2" charset="2"/>
              <a:buNone/>
            </a:pPr>
            <a:endParaRPr lang="en-US" smtClean="0"/>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CB495F52-1DB0-44FC-AF03-811427FF39F9}" type="slidenum">
              <a:rPr lang="en-US" sz="1200">
                <a:latin typeface="Arial" pitchFamily="34" charset="0"/>
              </a:rPr>
              <a:pPr/>
              <a:t>47</a:t>
            </a:fld>
            <a:endParaRPr lang="en-US" sz="1200">
              <a:latin typeface="Arial" pitchFamily="34" charset="0"/>
            </a:endParaRPr>
          </a:p>
        </p:txBody>
      </p:sp>
      <p:sp>
        <p:nvSpPr>
          <p:cNvPr id="2" name="Title 1"/>
          <p:cNvSpPr>
            <a:spLocks noGrp="1"/>
          </p:cNvSpPr>
          <p:nvPr>
            <p:ph type="title"/>
          </p:nvPr>
        </p:nvSpPr>
        <p:spPr/>
        <p:txBody>
          <a:bodyPr/>
          <a:lstStyle/>
          <a:p>
            <a:r>
              <a:rPr lang="en-US" smtClean="0"/>
              <a:t>Histoplasmosis Treatment</a:t>
            </a:r>
          </a:p>
        </p:txBody>
      </p:sp>
    </p:spTree>
    <p:extLst>
      <p:ext uri="{BB962C8B-B14F-4D97-AF65-F5344CB8AC3E}">
        <p14:creationId xmlns:p14="http://schemas.microsoft.com/office/powerpoint/2010/main" val="12333714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525963"/>
          </a:xfrm>
        </p:spPr>
        <p:txBody>
          <a:bodyPr/>
          <a:lstStyle/>
          <a:p>
            <a:r>
              <a:rPr lang="en-US" smtClean="0"/>
              <a:t>Primary Prophylaxis: Consider if Cd4&lt;150 and residence in endemic region (itraconazole)</a:t>
            </a:r>
          </a:p>
          <a:p>
            <a:endParaRPr lang="en-US" smtClean="0"/>
          </a:p>
          <a:p>
            <a:r>
              <a:rPr lang="en-US" smtClean="0"/>
              <a:t>Secondary Prophylaxis: 1 year, can be stopped under certain conditions (Tx&gt;12mon, ART &gt;6mon, CD4&gt;150, urine/serum antigen&lt;4.1)</a:t>
            </a:r>
          </a:p>
        </p:txBody>
      </p:sp>
      <p:sp>
        <p:nvSpPr>
          <p:cNvPr id="4" name="Slide Number Placeholder 3"/>
          <p:cNvSpPr>
            <a:spLocks noGrp="1"/>
          </p:cNvSpPr>
          <p:nvPr>
            <p:ph type="sldNum" sz="quarter" idx="12"/>
          </p:nvPr>
        </p:nvSpPr>
        <p:spPr/>
        <p:txBody>
          <a:bodyPr/>
          <a:lstStyle>
            <a:lvl1pPr>
              <a:defRPr sz="2400">
                <a:solidFill>
                  <a:schemeClr val="tx1"/>
                </a:solidFill>
                <a:latin typeface="Garamond" pitchFamily="18" charset="0"/>
                <a:ea typeface="MS PGothic" pitchFamily="34" charset="-128"/>
              </a:defRPr>
            </a:lvl1pPr>
            <a:lvl2pPr marL="742950" indent="-285750">
              <a:defRPr sz="2400">
                <a:solidFill>
                  <a:schemeClr val="tx1"/>
                </a:solidFill>
                <a:latin typeface="Garamond" pitchFamily="18" charset="0"/>
                <a:ea typeface="MS PGothic" pitchFamily="34" charset="-128"/>
              </a:defRPr>
            </a:lvl2pPr>
            <a:lvl3pPr marL="1143000" indent="-228600">
              <a:defRPr sz="2400">
                <a:solidFill>
                  <a:schemeClr val="tx1"/>
                </a:solidFill>
                <a:latin typeface="Garamond" pitchFamily="18" charset="0"/>
                <a:ea typeface="MS PGothic" pitchFamily="34" charset="-128"/>
              </a:defRPr>
            </a:lvl3pPr>
            <a:lvl4pPr marL="1600200" indent="-228600">
              <a:defRPr sz="2400">
                <a:solidFill>
                  <a:schemeClr val="tx1"/>
                </a:solidFill>
                <a:latin typeface="Garamond" pitchFamily="18" charset="0"/>
                <a:ea typeface="MS PGothic" pitchFamily="34" charset="-128"/>
              </a:defRPr>
            </a:lvl4pPr>
            <a:lvl5pPr marL="2057400" indent="-228600">
              <a:defRPr sz="2400">
                <a:solidFill>
                  <a:schemeClr val="tx1"/>
                </a:solidFill>
                <a:latin typeface="Garamond"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Garamond"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Garamond"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Garamond"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Garamond" pitchFamily="18" charset="0"/>
                <a:ea typeface="MS PGothic" pitchFamily="34" charset="-128"/>
              </a:defRPr>
            </a:lvl9pPr>
          </a:lstStyle>
          <a:p>
            <a:fld id="{CE07B53A-7699-487B-BBDD-B2FCDAB2F6C6}" type="slidenum">
              <a:rPr lang="en-US" sz="1200">
                <a:latin typeface="Arial" pitchFamily="34" charset="0"/>
              </a:rPr>
              <a:pPr/>
              <a:t>48</a:t>
            </a:fld>
            <a:endParaRPr lang="en-US" sz="1200">
              <a:latin typeface="Arial" pitchFamily="34" charset="0"/>
            </a:endParaRPr>
          </a:p>
        </p:txBody>
      </p:sp>
      <p:sp>
        <p:nvSpPr>
          <p:cNvPr id="2" name="Title 1"/>
          <p:cNvSpPr>
            <a:spLocks noGrp="1"/>
          </p:cNvSpPr>
          <p:nvPr>
            <p:ph type="title"/>
          </p:nvPr>
        </p:nvSpPr>
        <p:spPr/>
        <p:txBody>
          <a:bodyPr/>
          <a:lstStyle/>
          <a:p>
            <a:r>
              <a:rPr lang="en-US" smtClean="0"/>
              <a:t>Histoplasmosis Prophylaxis</a:t>
            </a:r>
          </a:p>
        </p:txBody>
      </p:sp>
    </p:spTree>
    <p:extLst>
      <p:ext uri="{BB962C8B-B14F-4D97-AF65-F5344CB8AC3E}">
        <p14:creationId xmlns:p14="http://schemas.microsoft.com/office/powerpoint/2010/main" val="22912153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Cytomegalovirus</a:t>
            </a:r>
          </a:p>
          <a:p>
            <a:r>
              <a:rPr lang="en-US" dirty="0" smtClean="0"/>
              <a:t>Herpes simplex virus</a:t>
            </a:r>
          </a:p>
          <a:p>
            <a:r>
              <a:rPr lang="en-US" dirty="0" smtClean="0"/>
              <a:t>Varicella zoster virus</a:t>
            </a:r>
            <a:endParaRPr lang="en-US" dirty="0"/>
          </a:p>
        </p:txBody>
      </p:sp>
      <p:sp>
        <p:nvSpPr>
          <p:cNvPr id="2" name="Title 1"/>
          <p:cNvSpPr>
            <a:spLocks noGrp="1"/>
          </p:cNvSpPr>
          <p:nvPr>
            <p:ph type="title"/>
          </p:nvPr>
        </p:nvSpPr>
        <p:spPr/>
        <p:txBody>
          <a:bodyPr/>
          <a:lstStyle/>
          <a:p>
            <a:r>
              <a:rPr lang="en-US" dirty="0" smtClean="0"/>
              <a:t>Viral pneumonitis</a:t>
            </a:r>
            <a:endParaRPr lang="en-US" dirty="0"/>
          </a:p>
        </p:txBody>
      </p:sp>
    </p:spTree>
    <p:extLst>
      <p:ext uri="{BB962C8B-B14F-4D97-AF65-F5344CB8AC3E}">
        <p14:creationId xmlns:p14="http://schemas.microsoft.com/office/powerpoint/2010/main" val="24554135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Kaposis</a:t>
            </a:r>
            <a:r>
              <a:rPr lang="en-US" dirty="0" smtClean="0"/>
              <a:t> sarcoma</a:t>
            </a:r>
          </a:p>
          <a:p>
            <a:r>
              <a:rPr lang="en-US" dirty="0" smtClean="0"/>
              <a:t>Lymphomas</a:t>
            </a:r>
          </a:p>
          <a:p>
            <a:r>
              <a:rPr lang="en-US" dirty="0" smtClean="0"/>
              <a:t>Primary effusion lymphoma</a:t>
            </a:r>
          </a:p>
          <a:p>
            <a:endParaRPr lang="en-US" dirty="0"/>
          </a:p>
        </p:txBody>
      </p:sp>
      <p:sp>
        <p:nvSpPr>
          <p:cNvPr id="2" name="Title 1"/>
          <p:cNvSpPr>
            <a:spLocks noGrp="1"/>
          </p:cNvSpPr>
          <p:nvPr>
            <p:ph type="title"/>
          </p:nvPr>
        </p:nvSpPr>
        <p:spPr/>
        <p:txBody>
          <a:bodyPr/>
          <a:lstStyle/>
          <a:p>
            <a:r>
              <a:rPr lang="en-US" dirty="0" smtClean="0"/>
              <a:t>Malignancies</a:t>
            </a:r>
            <a:endParaRPr lang="en-US" dirty="0"/>
          </a:p>
        </p:txBody>
      </p:sp>
    </p:spTree>
    <p:extLst>
      <p:ext uri="{BB962C8B-B14F-4D97-AF65-F5344CB8AC3E}">
        <p14:creationId xmlns:p14="http://schemas.microsoft.com/office/powerpoint/2010/main" val="19447948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Lymphocytic interstitial pneumonitis</a:t>
            </a:r>
          </a:p>
          <a:p>
            <a:r>
              <a:rPr lang="en-US" dirty="0" smtClean="0"/>
              <a:t>Non specific interstitial pneumonitis</a:t>
            </a:r>
          </a:p>
          <a:p>
            <a:r>
              <a:rPr lang="en-US" dirty="0" smtClean="0"/>
              <a:t>Pulmonary hypertension</a:t>
            </a:r>
            <a:endParaRPr lang="en-US" dirty="0"/>
          </a:p>
        </p:txBody>
      </p:sp>
      <p:sp>
        <p:nvSpPr>
          <p:cNvPr id="2" name="Title 1"/>
          <p:cNvSpPr>
            <a:spLocks noGrp="1"/>
          </p:cNvSpPr>
          <p:nvPr>
            <p:ph type="title"/>
          </p:nvPr>
        </p:nvSpPr>
        <p:spPr/>
        <p:txBody>
          <a:bodyPr/>
          <a:lstStyle/>
          <a:p>
            <a:r>
              <a:rPr lang="en-US" dirty="0" smtClean="0"/>
              <a:t>Others</a:t>
            </a:r>
            <a:endParaRPr lang="en-US" dirty="0"/>
          </a:p>
        </p:txBody>
      </p:sp>
    </p:spTree>
    <p:extLst>
      <p:ext uri="{BB962C8B-B14F-4D97-AF65-F5344CB8AC3E}">
        <p14:creationId xmlns:p14="http://schemas.microsoft.com/office/powerpoint/2010/main" val="28439470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Progressive HIV infection decreases numbers of lung CD4 T cells</a:t>
            </a:r>
          </a:p>
          <a:p>
            <a:r>
              <a:rPr lang="en-US" dirty="0" smtClean="0"/>
              <a:t>Causes intense infiltration of CD8+ T cells in the </a:t>
            </a:r>
            <a:r>
              <a:rPr lang="en-US" dirty="0" err="1" smtClean="0"/>
              <a:t>interstitium</a:t>
            </a:r>
            <a:r>
              <a:rPr lang="en-US" dirty="0" smtClean="0"/>
              <a:t> and alveolar spaces – lymphocytic </a:t>
            </a:r>
            <a:r>
              <a:rPr lang="en-US" dirty="0" err="1" smtClean="0"/>
              <a:t>alveolitis</a:t>
            </a:r>
            <a:endParaRPr lang="en-US" dirty="0" smtClean="0"/>
          </a:p>
          <a:p>
            <a:r>
              <a:rPr lang="en-US" dirty="0" smtClean="0"/>
              <a:t>Pronounced in patients with early to middle stage disease</a:t>
            </a:r>
          </a:p>
          <a:p>
            <a:r>
              <a:rPr lang="en-US" dirty="0" smtClean="0"/>
              <a:t>Caused by compartmentalization of HIV specific cytotoxic T cells</a:t>
            </a:r>
          </a:p>
        </p:txBody>
      </p:sp>
      <p:sp>
        <p:nvSpPr>
          <p:cNvPr id="2" name="Title 1"/>
          <p:cNvSpPr>
            <a:spLocks noGrp="1"/>
          </p:cNvSpPr>
          <p:nvPr>
            <p:ph type="title"/>
          </p:nvPr>
        </p:nvSpPr>
        <p:spPr/>
        <p:txBody>
          <a:bodyPr/>
          <a:lstStyle/>
          <a:p>
            <a:r>
              <a:rPr lang="en-US" dirty="0" smtClean="0"/>
              <a:t>HIV and host lung defenses</a:t>
            </a:r>
            <a:endParaRPr lang="en-US" dirty="0"/>
          </a:p>
        </p:txBody>
      </p:sp>
    </p:spTree>
    <p:extLst>
      <p:ext uri="{BB962C8B-B14F-4D97-AF65-F5344CB8AC3E}">
        <p14:creationId xmlns:p14="http://schemas.microsoft.com/office/powerpoint/2010/main" val="10051031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Pulmonary manifestations common in HIV infection</a:t>
            </a:r>
          </a:p>
          <a:p>
            <a:r>
              <a:rPr lang="en-US" dirty="0" smtClean="0"/>
              <a:t>Presentation is often atypical</a:t>
            </a:r>
          </a:p>
          <a:p>
            <a:r>
              <a:rPr lang="en-US" dirty="0" smtClean="0"/>
              <a:t>Prompt diagnosis is important</a:t>
            </a:r>
          </a:p>
          <a:p>
            <a:r>
              <a:rPr lang="en-US" dirty="0" smtClean="0"/>
              <a:t>Early HIV diagnosis, initiation of ART and primary prophylaxis of OIs where indicated</a:t>
            </a:r>
            <a:endParaRPr lang="en-US" dirty="0"/>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val="10343028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261</TotalTime>
  <Words>2900</Words>
  <Application>Microsoft Office PowerPoint</Application>
  <PresentationFormat>On-screen Show (4:3)</PresentationFormat>
  <Paragraphs>406</Paragraphs>
  <Slides>53</Slides>
  <Notes>14</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Concourse</vt:lpstr>
      <vt:lpstr>HIV and The Lung</vt:lpstr>
      <vt:lpstr>Outline</vt:lpstr>
      <vt:lpstr>Stages of Untreated HIV Infection Review</vt:lpstr>
      <vt:lpstr>In patients with AIDS, what is death usually from?</vt:lpstr>
      <vt:lpstr>Opportunistic Infections</vt:lpstr>
      <vt:lpstr>How does HIV predispose to OIs?</vt:lpstr>
      <vt:lpstr>What is the relationship between CD4 and OIs?</vt:lpstr>
      <vt:lpstr>PowerPoint Presentation</vt:lpstr>
      <vt:lpstr>How do we classify OIs?</vt:lpstr>
      <vt:lpstr>Classification of OIs: Microbiology</vt:lpstr>
      <vt:lpstr>Classification: Clinical</vt:lpstr>
      <vt:lpstr>Classification: Immunosuppression</vt:lpstr>
      <vt:lpstr>PowerPoint Presentation</vt:lpstr>
      <vt:lpstr>Pulmonary OIs </vt:lpstr>
      <vt:lpstr>Pneumocystis jiroveci pneumonia (PCP) </vt:lpstr>
      <vt:lpstr>PCP Risk Factors</vt:lpstr>
      <vt:lpstr>Clinical Manifestations</vt:lpstr>
      <vt:lpstr>Diagnosis</vt:lpstr>
      <vt:lpstr>PCP</vt:lpstr>
      <vt:lpstr>PowerPoint Presentation</vt:lpstr>
      <vt:lpstr>PCP: Diagnosis (Imaging)</vt:lpstr>
      <vt:lpstr>PCP: Diagnosis </vt:lpstr>
      <vt:lpstr>First-line Treatment of PCP</vt:lpstr>
      <vt:lpstr>Bacterial Pneumonia</vt:lpstr>
      <vt:lpstr>Bacterial Pneumonia: Clinical Manifestations</vt:lpstr>
      <vt:lpstr>Bacterial Pneumonia: Diagnosis</vt:lpstr>
      <vt:lpstr>Bacterial Pneumonia: Diagnosis </vt:lpstr>
      <vt:lpstr>Bacterial Respiratory Infections:  Treatment</vt:lpstr>
      <vt:lpstr>TB in HIV negative patient</vt:lpstr>
      <vt:lpstr>PowerPoint Presentation</vt:lpstr>
      <vt:lpstr>TB in era of HIV</vt:lpstr>
      <vt:lpstr>TB in era of HIV</vt:lpstr>
      <vt:lpstr>TB in HIV</vt:lpstr>
      <vt:lpstr>PowerPoint Presentation</vt:lpstr>
      <vt:lpstr>PowerPoint Presentation</vt:lpstr>
      <vt:lpstr>PowerPoint Presentation</vt:lpstr>
      <vt:lpstr>PowerPoint Presentation</vt:lpstr>
      <vt:lpstr>PowerPoint Presentation</vt:lpstr>
      <vt:lpstr>Treatment</vt:lpstr>
      <vt:lpstr>Histoplasmosis</vt:lpstr>
      <vt:lpstr>Histoplasmosis</vt:lpstr>
      <vt:lpstr>Histoplasmosis</vt:lpstr>
      <vt:lpstr>Histoplasmosis: Clinical Manifestations</vt:lpstr>
      <vt:lpstr>Histoplasmosis: Clinical Manifestations</vt:lpstr>
      <vt:lpstr>Histoplasmosis Clinical Manifestations</vt:lpstr>
      <vt:lpstr>Histoplasmosis Diagnosis</vt:lpstr>
      <vt:lpstr>Histoplasmosis Treatment</vt:lpstr>
      <vt:lpstr>Histoplasmosis Prophylaxis</vt:lpstr>
      <vt:lpstr>Viral pneumonitis</vt:lpstr>
      <vt:lpstr>Malignancies</vt:lpstr>
      <vt:lpstr>Others</vt:lpstr>
      <vt:lpstr>HIV and host lung defenses</vt:lpstr>
      <vt:lpstr>Summary</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 and The Lung</dc:title>
  <dc:creator>Loice</dc:creator>
  <cp:lastModifiedBy>Loice</cp:lastModifiedBy>
  <cp:revision>9</cp:revision>
  <dcterms:created xsi:type="dcterms:W3CDTF">2013-02-28T13:36:50Z</dcterms:created>
  <dcterms:modified xsi:type="dcterms:W3CDTF">2013-02-28T18:00:04Z</dcterms:modified>
</cp:coreProperties>
</file>