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59"/>
  </p:notesMasterIdLst>
  <p:handoutMasterIdLst>
    <p:handoutMasterId r:id="rId60"/>
  </p:handoutMasterIdLst>
  <p:sldIdLst>
    <p:sldId id="278" r:id="rId2"/>
    <p:sldId id="267" r:id="rId3"/>
    <p:sldId id="268" r:id="rId4"/>
    <p:sldId id="277" r:id="rId5"/>
    <p:sldId id="273" r:id="rId6"/>
    <p:sldId id="272" r:id="rId7"/>
    <p:sldId id="274" r:id="rId8"/>
    <p:sldId id="275" r:id="rId9"/>
    <p:sldId id="276" r:id="rId10"/>
    <p:sldId id="319" r:id="rId11"/>
    <p:sldId id="270" r:id="rId12"/>
    <p:sldId id="271" r:id="rId13"/>
    <p:sldId id="281" r:id="rId14"/>
    <p:sldId id="283" r:id="rId15"/>
    <p:sldId id="285" r:id="rId16"/>
    <p:sldId id="287" r:id="rId17"/>
    <p:sldId id="297" r:id="rId18"/>
    <p:sldId id="288" r:id="rId19"/>
    <p:sldId id="298" r:id="rId20"/>
    <p:sldId id="289" r:id="rId21"/>
    <p:sldId id="291" r:id="rId22"/>
    <p:sldId id="300" r:id="rId23"/>
    <p:sldId id="292" r:id="rId24"/>
    <p:sldId id="293" r:id="rId25"/>
    <p:sldId id="318" r:id="rId26"/>
    <p:sldId id="322" r:id="rId27"/>
    <p:sldId id="296" r:id="rId28"/>
    <p:sldId id="301" r:id="rId29"/>
    <p:sldId id="302" r:id="rId30"/>
    <p:sldId id="325" r:id="rId31"/>
    <p:sldId id="307" r:id="rId32"/>
    <p:sldId id="308" r:id="rId33"/>
    <p:sldId id="309" r:id="rId34"/>
    <p:sldId id="311" r:id="rId35"/>
    <p:sldId id="312" r:id="rId36"/>
    <p:sldId id="313" r:id="rId37"/>
    <p:sldId id="314" r:id="rId38"/>
    <p:sldId id="315" r:id="rId39"/>
    <p:sldId id="316" r:id="rId40"/>
    <p:sldId id="317" r:id="rId41"/>
    <p:sldId id="323" r:id="rId42"/>
    <p:sldId id="324" r:id="rId43"/>
    <p:sldId id="266" r:id="rId44"/>
    <p:sldId id="257" r:id="rId45"/>
    <p:sldId id="326" r:id="rId46"/>
    <p:sldId id="328" r:id="rId47"/>
    <p:sldId id="329" r:id="rId48"/>
    <p:sldId id="330" r:id="rId49"/>
    <p:sldId id="331" r:id="rId50"/>
    <p:sldId id="332" r:id="rId51"/>
    <p:sldId id="333" r:id="rId52"/>
    <p:sldId id="258" r:id="rId53"/>
    <p:sldId id="260" r:id="rId54"/>
    <p:sldId id="261" r:id="rId55"/>
    <p:sldId id="264" r:id="rId56"/>
    <p:sldId id="262" r:id="rId57"/>
    <p:sldId id="263" r:id="rId5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6600"/>
    <a:srgbClr val="CC3300"/>
    <a:srgbClr val="FFCC99"/>
    <a:srgbClr val="FFCC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737" autoAdjust="0"/>
  </p:normalViewPr>
  <p:slideViewPr>
    <p:cSldViewPr>
      <p:cViewPr varScale="1">
        <p:scale>
          <a:sx n="84" d="100"/>
          <a:sy n="84" d="100"/>
        </p:scale>
        <p:origin x="54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63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63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EBC68AE2-9440-488E-9EA8-FD59E67A87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8518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63D9389E-26D3-455B-B140-69DA32934C5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005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34C9A0-3594-47EA-9BA1-CF2A6598FD63}" type="slidenum">
              <a:rPr lang="en-US"/>
              <a:pPr/>
              <a:t>1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72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CD6A78-D84C-46C9-AB28-8899871C819A}" type="slidenum">
              <a:rPr lang="en-US"/>
              <a:pPr/>
              <a:t>2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454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288E55-9B05-4E6B-A4F2-FF624D22F5A5}" type="slidenum">
              <a:rPr lang="en-US"/>
              <a:pPr/>
              <a:t>3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58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9E9EF1-9E41-4D0D-AA03-DF1A21EC74F7}" type="slidenum">
              <a:rPr lang="en-US"/>
              <a:pPr/>
              <a:t>4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527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F11FBF-FBF8-4277-98B9-F239808DA617}" type="slidenum">
              <a:rPr lang="en-US"/>
              <a:pPr/>
              <a:t>5</a:t>
            </a:fld>
            <a:endParaRPr 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0488" tIns="44450" rIns="90488" bIns="4445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9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008ED0-411A-4768-BE30-0776C028546D}" type="slidenum">
              <a:rPr lang="en-US"/>
              <a:pPr/>
              <a:t>6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999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BFE0BF-8A10-48ED-AF63-99EE5D0BD62F}" type="slidenum">
              <a:rPr lang="en-US"/>
              <a:pPr/>
              <a:t>7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466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3E04AD-1F20-4194-9330-07BEB522B2D4}" type="slidenum">
              <a:rPr lang="en-US"/>
              <a:pPr/>
              <a:t>8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090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9FB648-76D0-499E-8E6C-95F57A759769}" type="slidenum">
              <a:rPr lang="en-US"/>
              <a:pPr/>
              <a:t>9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9276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A98F8A-291A-4437-9375-AE99643F7236}" type="slidenum">
              <a:rPr lang="en-US"/>
              <a:pPr/>
              <a:t>10</a:t>
            </a:fld>
            <a:endParaRPr lang="en-US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26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B69FED-6CA5-43A2-B22B-635C1B882B8E}" type="slidenum">
              <a:rPr lang="en-US"/>
              <a:pPr/>
              <a:t>11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494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ABC37B-5F0C-4D60-B171-841DEE2133C9}" type="slidenum">
              <a:rPr lang="en-US"/>
              <a:pPr/>
              <a:t>12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1979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C612D1-AB51-4FC6-B74E-D798BC212DC0}" type="slidenum">
              <a:rPr lang="en-US"/>
              <a:pPr/>
              <a:t>13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1655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728C9-1320-4C63-964B-D22669B44F7A}" type="slidenum">
              <a:rPr lang="en-US"/>
              <a:pPr/>
              <a:t>14</a:t>
            </a:fld>
            <a:endParaRPr lang="en-US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02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906A51-3B33-41D5-848E-D0590653C3F8}" type="slidenum">
              <a:rPr lang="en-US"/>
              <a:pPr/>
              <a:t>15</a:t>
            </a:fld>
            <a:endParaRPr lang="en-US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2668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1F04AC-164A-4748-90CF-6EE5A906F645}" type="slidenum">
              <a:rPr lang="en-US"/>
              <a:pPr/>
              <a:t>16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140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1355E6-0D63-4BA6-A7D8-9185CD5A7B0F}" type="slidenum">
              <a:rPr lang="en-US"/>
              <a:pPr/>
              <a:t>17</a:t>
            </a:fld>
            <a:endParaRPr lang="en-US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3331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72C9EE-3D31-4659-B8BF-EA4F7DFD6CD3}" type="slidenum">
              <a:rPr lang="en-US"/>
              <a:pPr/>
              <a:t>18</a:t>
            </a:fld>
            <a:endParaRPr lang="en-US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066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FF59F6-FD26-48CF-84FC-3EE1C4F9B919}" type="slidenum">
              <a:rPr lang="en-US"/>
              <a:pPr/>
              <a:t>19</a:t>
            </a:fld>
            <a:endParaRPr lang="en-US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694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B76CA7-1A45-49D2-A867-9587F8260594}" type="slidenum">
              <a:rPr lang="en-US"/>
              <a:pPr/>
              <a:t>20</a:t>
            </a:fld>
            <a:endParaRPr 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323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EAC984-FE20-4EE3-AC51-1E3ADCAAC396}" type="slidenum">
              <a:rPr lang="en-US"/>
              <a:pPr/>
              <a:t>21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0223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F0798C-0710-412E-9F5D-E3BAF5952A00}" type="slidenum">
              <a:rPr lang="en-US"/>
              <a:pPr/>
              <a:t>22</a:t>
            </a:fld>
            <a:endParaRPr lang="en-US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9064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987F3E-31D6-441A-ABF5-031763F8FD41}" type="slidenum">
              <a:rPr lang="en-US"/>
              <a:pPr/>
              <a:t>23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0113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B549C7-FDCF-4BBA-9049-B5D91CE1FCB5}" type="slidenum">
              <a:rPr lang="en-US"/>
              <a:pPr/>
              <a:t>24</a:t>
            </a:fld>
            <a:endParaRPr lang="en-US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0510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435372-D55A-478A-B978-EB5BE2DE5144}" type="slidenum">
              <a:rPr lang="en-US"/>
              <a:pPr/>
              <a:t>25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745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FE8D92-A91F-4C7C-AEF1-191B0AEFA0E4}" type="slidenum">
              <a:rPr lang="en-US"/>
              <a:pPr/>
              <a:t>26</a:t>
            </a:fld>
            <a:endParaRPr lang="en-US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384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497795-9DB4-40CF-B035-779706B57642}" type="slidenum">
              <a:rPr lang="en-US"/>
              <a:pPr/>
              <a:t>27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2766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FFC84A-ABA1-450B-8B4B-1B8E77EFA027}" type="slidenum">
              <a:rPr lang="en-US"/>
              <a:pPr/>
              <a:t>28</a:t>
            </a:fld>
            <a:endParaRPr lang="en-US"/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1089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4A6FBE-B272-45CF-888D-00270EFB2E35}" type="slidenum">
              <a:rPr lang="en-US"/>
              <a:pPr/>
              <a:t>29</a:t>
            </a:fld>
            <a:endParaRPr lang="en-US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552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67A88B-844A-4739-BE03-1C11227454EF}" type="slidenum">
              <a:rPr lang="en-US"/>
              <a:pPr/>
              <a:t>30</a:t>
            </a:fld>
            <a:endParaRPr lang="en-US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329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D5D852-79FF-443B-A86D-75E069D2043E}" type="slidenum">
              <a:rPr lang="en-US"/>
              <a:pPr/>
              <a:t>31</a:t>
            </a:fld>
            <a:endParaRPr lang="en-US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2665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556A8A-DD01-48A3-B0B3-8903FEB15095}" type="slidenum">
              <a:rPr lang="en-US"/>
              <a:pPr/>
              <a:t>32</a:t>
            </a:fld>
            <a:endParaRPr lang="en-US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481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00C8F2-A64F-45FB-92C6-FA40085F5C22}" type="slidenum">
              <a:rPr lang="en-US"/>
              <a:pPr/>
              <a:t>33</a:t>
            </a:fld>
            <a:endParaRPr lang="en-US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8048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5FF1AD-2897-4C77-B1A9-54586F29BD59}" type="slidenum">
              <a:rPr lang="en-US"/>
              <a:pPr/>
              <a:t>34</a:t>
            </a:fld>
            <a:endParaRPr lang="en-US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261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A13F81-8F58-416B-9CAD-F68277E00DD1}" type="slidenum">
              <a:rPr lang="en-US"/>
              <a:pPr/>
              <a:t>35</a:t>
            </a:fld>
            <a:endParaRPr lang="en-US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921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D48F23-E1B1-4F4A-8D41-6E9B1AAA49B0}" type="slidenum">
              <a:rPr lang="en-US"/>
              <a:pPr/>
              <a:t>36</a:t>
            </a:fld>
            <a:endParaRPr lang="en-US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689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A4D4F1-8F95-4768-B8E5-855ECDE1D4E2}" type="slidenum">
              <a:rPr lang="en-US"/>
              <a:pPr/>
              <a:t>37</a:t>
            </a:fld>
            <a:endParaRPr lang="en-US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702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5B538A-2AA1-436B-8ECF-41E5357DE4E9}" type="slidenum">
              <a:rPr lang="en-US"/>
              <a:pPr/>
              <a:t>38</a:t>
            </a:fld>
            <a:endParaRPr lang="en-US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4427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A70659-2C80-4077-9947-2EAC07BC1C3C}" type="slidenum">
              <a:rPr lang="en-US"/>
              <a:pPr/>
              <a:t>39</a:t>
            </a:fld>
            <a:endParaRPr lang="en-US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1360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9834BA-E1A0-44E6-8DEB-1AF4D6B4540E}" type="slidenum">
              <a:rPr lang="en-US"/>
              <a:pPr/>
              <a:t>40</a:t>
            </a:fld>
            <a:endParaRPr lang="en-US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5548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1E2B86-5132-4BA4-9ED4-2D07DAE4E410}" type="slidenum">
              <a:rPr lang="en-US"/>
              <a:pPr/>
              <a:t>41</a:t>
            </a:fld>
            <a:endParaRPr lang="en-US"/>
          </a:p>
        </p:txBody>
      </p:sp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4080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B03B10-EED3-4A18-911F-6ABA92871FF7}" type="slidenum">
              <a:rPr lang="en-US"/>
              <a:pPr/>
              <a:t>42</a:t>
            </a:fld>
            <a:endParaRPr lang="en-US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4422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414110-8892-4E49-9C58-71F9365DBEDF}" type="slidenum">
              <a:rPr lang="en-US"/>
              <a:pPr/>
              <a:t>43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6276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D4DC05-1AE6-4E56-B146-B1F4163B7CCF}" type="slidenum">
              <a:rPr lang="en-US"/>
              <a:pPr/>
              <a:t>44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92972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F7BB21-EE36-47DB-9D6E-B6650ECA100F}" type="slidenum">
              <a:rPr lang="en-US"/>
              <a:pPr/>
              <a:t>52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7035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3B6251-9973-40EF-99D3-622B10248EBE}" type="slidenum">
              <a:rPr lang="en-US"/>
              <a:pPr/>
              <a:t>53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81197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2D0D58-D6DD-4744-B65D-7E8CCCB134AB}" type="slidenum">
              <a:rPr lang="en-US"/>
              <a:pPr/>
              <a:t>54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1422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02547F-67BF-440B-9141-615AFDFC4B58}" type="slidenum">
              <a:rPr lang="en-US"/>
              <a:pPr/>
              <a:t>55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39321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3B2675-DB51-41F6-9F1D-02E1CAA62EA7}" type="slidenum">
              <a:rPr lang="en-US"/>
              <a:pPr/>
              <a:t>56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89772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DC0677-4A60-416D-840F-05EFA276D6FE}" type="slidenum">
              <a:rPr lang="en-US"/>
              <a:pPr/>
              <a:t>57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87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FEB42106-DD41-43A0-B216-A73DB05E31CF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4344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14345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US" sz="2400"/>
            </a:p>
          </p:txBody>
        </p:sp>
        <p:sp>
          <p:nvSpPr>
            <p:cNvPr id="14346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4347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en-US" sz="2400"/>
            </a:p>
          </p:txBody>
        </p:sp>
        <p:sp>
          <p:nvSpPr>
            <p:cNvPr id="14348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4349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350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856CD1-C0D0-48BA-BC91-A31B25FB8D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7BBD6-72A5-4208-927E-C2FD5470D2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BBEFA6-DC99-44FB-BE02-04B2B82E30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EC0EC-5027-4851-9ACB-63EBDC290D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E7A6FE-787C-4661-BE91-B6CDCE816F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E2F3B-0F90-44CE-B4D8-8EB67EEB35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6AB0E3-4E31-4AA9-A64B-61161CAD56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E84D1-685D-4062-82BD-35DBAD4BB8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7D456-E853-4923-8631-0E066C1079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E39A05-20FE-42A9-AEEE-F389816362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767D4D1-B378-468E-8537-27327C563E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D1FEC9B-B3A1-4C24-96AF-662A73F34E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2759DD-C9BE-4B30-ADE5-99EFC07091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fld id="{BFB06504-E1A7-43F1-85A4-7B4DF005C229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3319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13320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321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3322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3323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3324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4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Arial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377950" indent="-468313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400">
          <a:solidFill>
            <a:schemeClr val="tx1"/>
          </a:solidFill>
          <a:latin typeface="+mn-lt"/>
          <a:cs typeface="+mn-cs"/>
        </a:defRPr>
      </a:lvl3pPr>
      <a:lvl4pPr marL="1827213" indent="-4381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2971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fineartamerica.com/images-medium/distorted-perception-qbee-whitener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clipartof.com/images/clipart/xsmall2/5794_woman_wearing_herself_out_while_doing_spring_cleaning.jpg&amp;imgrefurl=http://www.clipartof.com/details/clipart/5794.html&amp;h=300&amp;w=450&amp;sz=130&amp;hl=en&amp;start=9&amp;usg=__AM6JHZJKc2j2yBKz2iM2dI-Hj8g=&amp;tbnid=Qg_HktRxuTLp3M:&amp;tbnh=85&amp;tbnw=127&amp;prev=/images?q=cleaning&amp;gbv=2&amp;hl=en&amp;sa=G&amp;ie=UTF-8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hyperlink" Target="http://images.google.com/imgres?imgurl=http://z.about.com/d/seniorhealth/1/0/l/4/StomachAche.gif&amp;imgrefurl=http://seniorhealth.about.com/library/conditions/blesrd9.htm&amp;h=244&amp;w=165&amp;sz=8&amp;hl=en&amp;start=13&amp;usg=__lP1k5Qi1dbct4Q_id5N_enco0pc=&amp;tbnid=7Atj9YQg5WLvvM:&amp;tbnh=110&amp;tbnw=74&amp;prev=/images?q=stomach+ache&amp;gbv=2&amp;hl=en&amp;sa=G&amp;ie=UTF-8" TargetMode="Externa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pinoyfood.nimrodel.net/wp-content/uploads/2007/05/IMG_6768.jpg&amp;imgrefurl=http://aboutmyrecovery.com/2007/05/04/my-husband-and-grocery-shopping/&amp;h=270&amp;w=360&amp;sz=77&amp;hl=en&amp;start=15&amp;usg=__v4ijqlxQSdVR_eL3lWAFnwiFOGE=&amp;tbnid=XiIplZLhIEXEEM:&amp;tbnh=91&amp;tbnw=121&amp;prev=/images?q=grocery+shopping&amp;gbv=2&amp;hl=en&amp;sa=G&amp;ie=UTF-8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hyperlink" Target="http://images.google.com/imgres?imgurl=http://www.publichealth.columbus.gov/Asset/iu_images/NewsAlert/AA_doctor_and_patient.png&amp;imgrefurl=http://www.publichealth.columbus.gov/hc_community/default.asp&amp;h=256&amp;w=312&amp;sz=129&amp;hl=en&amp;start=12&amp;usg=__jNN-Zypxb8Y51pvQ5JmvqdTzvJM=&amp;tbnid=6cDzwzm4HNI-aM:&amp;tbnh=96&amp;tbnw=117&amp;prev=/images?q=doctor+and+patient&amp;gbv=2&amp;hl=en&amp;sa=G&amp;ie=UTF-8" TargetMode="Externa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bp3.blogger.com/_FBceTOkTO90/R_NRoJkeITI/AAAAAAAAALk/pBqPHfM8RL4/s400/worry.jpg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s://www.caremark.com/Imagebank/Articles_images/PhobiaFlyFinal.jpg&amp;imgrefurl=https://www.caremark.com/wps/portal/HEALTH_RESOURCES?topic=drfear&amp;h=310&amp;w=270&amp;sz=65&amp;hl=en&amp;start=19&amp;usg=__JpYmJwWUgt0KCgu2l6qGEhFiLNo=&amp;tbnid=eAXEYp95i2mpdM:&amp;tbnh=117&amp;tbnw=102&amp;prev=/images?q=phobia&amp;gbv=2&amp;hl=en&amp;sa=G&amp;ie=UTF-8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delivery.superstock.com/WI/223/1538/PreviewComp/SuperStock_1538R-20014.jpg&amp;imgrefurl=http://www.superstock.com/stock-photos-images/1538R-20014&amp;h=219&amp;w=350&amp;sz=57&amp;hl=en&amp;start=11&amp;usg=__5LlxMWcgQmqWinDm-uQ_GyqDCSM=&amp;tbnid=IumkPttm3JOAIM:&amp;tbnh=75&amp;tbnw=120&amp;prev=/images?q=hospital+female+patient+and+nurse&amp;gbv=2&amp;hl=en&amp;sa=G&amp;ie=UTF-8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cosmosmagazine.com/files/imagecache/news/files/20061214_pain.jpg&amp;imgrefurl=http://www.cosmosmagazine.com/news/923/gene-responsible-pain-discovered&amp;h=374&amp;w=300&amp;sz=78&amp;hl=en&amp;start=3&amp;usg=__AG9hWbqVZ_56N99AJGNsUBdGmes=&amp;tbnid=Vr1_VWD_kBzYCM:&amp;tbnh=122&amp;tbnw=98&amp;prev=/images?q=pain&amp;gbv=2&amp;hl=en&amp;ie=UTF-8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bp3.blogger.com/_vQgZkX7ouT0/RlqcAfu68TI/AAAAAAAAAKQ/iSR8d5nOO-I/s320/m.bmp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w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915400" cy="12954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3300"/>
                </a:solidFill>
                <a:latin typeface="Arial Black" pitchFamily="34" charset="0"/>
              </a:rPr>
              <a:t>    </a:t>
            </a:r>
            <a:r>
              <a:rPr lang="en-US" sz="3600" dirty="0" smtClean="0">
                <a:solidFill>
                  <a:srgbClr val="FF3300"/>
                </a:solidFill>
                <a:latin typeface="Arial Black" pitchFamily="34" charset="0"/>
              </a:rPr>
              <a:t>Anxiety and somatoform disorders</a:t>
            </a:r>
            <a:endParaRPr lang="en-US" sz="3600" dirty="0">
              <a:solidFill>
                <a:srgbClr val="FF3300"/>
              </a:solidFill>
              <a:latin typeface="Arial Black" pitchFamily="34" charset="0"/>
            </a:endParaRPr>
          </a:p>
        </p:txBody>
      </p:sp>
      <p:pic>
        <p:nvPicPr>
          <p:cNvPr id="63491" name="Picture 3" descr="anxiety%20and%20phobias%20final%20artwork%20sma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2438400"/>
            <a:ext cx="5334000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WHAT IS ANXIETY?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/>
              <a:t>     </a:t>
            </a:r>
            <a:r>
              <a:rPr lang="en-US" sz="2800">
                <a:sym typeface="Webdings" pitchFamily="18" charset="2"/>
              </a:rPr>
              <a:t>  </a:t>
            </a:r>
            <a:r>
              <a:rPr lang="en-US" sz="2800">
                <a:latin typeface="Arial Black" pitchFamily="34" charset="0"/>
              </a:rPr>
              <a:t>SUBJECTIVE EXPERIENCE OF DISCOMFORT IN RESPONSE TO AN ACTUAL OR PERCEIVED THREAT OR LOSS (“STRESSOR”)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>
              <a:latin typeface="Arial Black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>
                <a:latin typeface="Arial Black" pitchFamily="34" charset="0"/>
              </a:rPr>
              <a:t>    </a:t>
            </a:r>
            <a:r>
              <a:rPr lang="en-US" sz="2800">
                <a:latin typeface="Arial Black" pitchFamily="34" charset="0"/>
                <a:sym typeface="Webdings" pitchFamily="18" charset="2"/>
              </a:rPr>
              <a:t> </a:t>
            </a:r>
            <a:r>
              <a:rPr lang="en-US" sz="2800">
                <a:latin typeface="Arial Black" pitchFamily="34" charset="0"/>
              </a:rPr>
              <a:t>THREAT MAY BE EXTERNAL OR INTERNAL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>
              <a:latin typeface="Arial Black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>
                <a:latin typeface="Arial Black" pitchFamily="34" charset="0"/>
              </a:rPr>
              <a:t>    </a:t>
            </a:r>
            <a:r>
              <a:rPr lang="en-US" sz="2800">
                <a:latin typeface="Arial Black" pitchFamily="34" charset="0"/>
                <a:sym typeface="Webdings" pitchFamily="18" charset="2"/>
              </a:rPr>
              <a:t></a:t>
            </a:r>
            <a:r>
              <a:rPr lang="en-US" sz="2800">
                <a:latin typeface="Arial Black" pitchFamily="34" charset="0"/>
              </a:rPr>
              <a:t> ANXIETY MAY PERSIST EVEN AFTER THREAT IS GONE</a:t>
            </a:r>
          </a:p>
          <a:p>
            <a:pPr>
              <a:lnSpc>
                <a:spcPct val="90000"/>
              </a:lnSpc>
            </a:pPr>
            <a:endParaRPr lang="en-US" sz="2800">
              <a:latin typeface="Arial Black" pitchFamily="34" charset="0"/>
            </a:endParaRPr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rgbClr val="FF3300"/>
                </a:solidFill>
                <a:latin typeface="Arial Black" pitchFamily="34" charset="0"/>
              </a:rPr>
              <a:t>WHAT IS ANXIETY</a:t>
            </a:r>
            <a:r>
              <a:rPr lang="en-US"/>
              <a:t>, cont’d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22475"/>
            <a:ext cx="8229600" cy="48355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>
                <a:latin typeface="Arial Black" pitchFamily="34" charset="0"/>
                <a:sym typeface="Webdings" pitchFamily="18" charset="2"/>
              </a:rPr>
              <a:t> </a:t>
            </a:r>
            <a:r>
              <a:rPr lang="en-US">
                <a:latin typeface="Arial Black" pitchFamily="34" charset="0"/>
              </a:rPr>
              <a:t>PERCEPTION OF THREAT DEPENDS ON THE INDIVIDUAL</a:t>
            </a:r>
          </a:p>
          <a:p>
            <a:endParaRPr lang="en-US">
              <a:latin typeface="Arial Black" pitchFamily="34" charset="0"/>
            </a:endParaRPr>
          </a:p>
          <a:p>
            <a:pPr>
              <a:buFont typeface="Wingdings" pitchFamily="2" charset="2"/>
              <a:buNone/>
            </a:pPr>
            <a:endParaRPr lang="en-US"/>
          </a:p>
          <a:p>
            <a:pPr>
              <a:buFont typeface="Wingdings" pitchFamily="2" charset="2"/>
              <a:buNone/>
            </a:pPr>
            <a:r>
              <a:rPr lang="en-US">
                <a:latin typeface="Arial Black" pitchFamily="34" charset="0"/>
                <a:sym typeface="Webdings" pitchFamily="18" charset="2"/>
              </a:rPr>
              <a:t> </a:t>
            </a:r>
            <a:r>
              <a:rPr lang="en-US">
                <a:latin typeface="Arial Black" pitchFamily="34" charset="0"/>
              </a:rPr>
              <a:t>SOMATIC COMPONENT: AUTONOMIC (SYMPATHETIC) NERVOUS SYSTEM ACTIVATION</a:t>
            </a:r>
          </a:p>
        </p:txBody>
      </p:sp>
      <p:pic>
        <p:nvPicPr>
          <p:cNvPr id="37893" name="Picture 5" descr="fight or fligh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6200" y="3276600"/>
            <a:ext cx="12700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5" descr="anxiet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838200"/>
            <a:ext cx="6248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 lIns="90488" tIns="44450" rIns="90488" bIns="44450" anchor="ctr"/>
          <a:lstStyle/>
          <a:p>
            <a:r>
              <a:rPr lang="en-US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Levels of Anxiety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 lIns="90488" tIns="44450" rIns="90488" bIns="44450"/>
          <a:lstStyle/>
          <a:p>
            <a:pPr marL="342900" indent="-342900"/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Mild</a:t>
            </a:r>
          </a:p>
          <a:p>
            <a:pPr marL="342900" indent="-342900">
              <a:buFont typeface="Wingdings" pitchFamily="2" charset="2"/>
              <a:buNone/>
            </a:pPr>
            <a:endParaRPr lang="en-US" b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marL="342900" indent="-342900"/>
            <a:r>
              <a:rPr lang="en-US" b="1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Moderate</a:t>
            </a:r>
          </a:p>
          <a:p>
            <a:pPr marL="342900" indent="-342900">
              <a:buFont typeface="Wingdings" pitchFamily="2" charset="2"/>
              <a:buNone/>
            </a:pPr>
            <a:endParaRPr lang="en-US" b="1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marL="342900" indent="-342900"/>
            <a:r>
              <a:rPr lang="en-US" b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Severe</a:t>
            </a:r>
          </a:p>
          <a:p>
            <a:pPr marL="342900" indent="-342900">
              <a:buFont typeface="Wingdings" pitchFamily="2" charset="2"/>
              <a:buNone/>
            </a:pPr>
            <a:endParaRPr lang="en-US" b="1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marL="342900" indent="-342900"/>
            <a:r>
              <a:rPr lang="en-US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Panic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Mild Anxiety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5715000" cy="4302125"/>
          </a:xfrm>
        </p:spPr>
        <p:txBody>
          <a:bodyPr/>
          <a:lstStyle/>
          <a:p>
            <a:r>
              <a:rPr lang="en-US"/>
              <a:t>Increased alertness</a:t>
            </a:r>
          </a:p>
          <a:p>
            <a:r>
              <a:rPr lang="en-US"/>
              <a:t>Broad field of perception</a:t>
            </a:r>
          </a:p>
          <a:p>
            <a:r>
              <a:rPr lang="en-US"/>
              <a:t>Enhances learning and performance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  <p:pic>
        <p:nvPicPr>
          <p:cNvPr id="46084" name="Picture 4" descr="MCj0440017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243638" y="2438400"/>
            <a:ext cx="2033587" cy="2413000"/>
          </a:xfrm>
          <a:noFill/>
          <a:ln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Moderate Anxiety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5562600" cy="4302125"/>
          </a:xfrm>
        </p:spPr>
        <p:txBody>
          <a:bodyPr/>
          <a:lstStyle/>
          <a:p>
            <a:r>
              <a:rPr lang="en-US"/>
              <a:t>Perceptual field narrows</a:t>
            </a:r>
          </a:p>
          <a:p>
            <a:r>
              <a:rPr lang="en-US"/>
              <a:t>Tunes out stimuli</a:t>
            </a:r>
          </a:p>
          <a:p>
            <a:r>
              <a:rPr lang="en-US"/>
              <a:t>Focused on one task </a:t>
            </a:r>
          </a:p>
          <a:p>
            <a:r>
              <a:rPr lang="en-US"/>
              <a:t>Decreased attention span</a:t>
            </a:r>
          </a:p>
          <a:p>
            <a:r>
              <a:rPr lang="en-US">
                <a:sym typeface="Wingdings" pitchFamily="2" charset="2"/>
              </a:rPr>
              <a:t> </a:t>
            </a:r>
            <a:r>
              <a:rPr lang="en-US"/>
              <a:t>Problem solving ability</a:t>
            </a:r>
          </a:p>
          <a:p>
            <a:endParaRPr lang="en-US"/>
          </a:p>
        </p:txBody>
      </p:sp>
      <p:pic>
        <p:nvPicPr>
          <p:cNvPr id="50180" name="Picture 4" descr="MCj0411368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248400" y="2355850"/>
            <a:ext cx="2438400" cy="1960563"/>
          </a:xfrm>
          <a:noFill/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Severe Anxiety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6096000" cy="4302125"/>
          </a:xfrm>
        </p:spPr>
        <p:txBody>
          <a:bodyPr/>
          <a:lstStyle/>
          <a:p>
            <a:r>
              <a:rPr lang="en-US"/>
              <a:t>Narrow or distorted perception and cognition</a:t>
            </a:r>
          </a:p>
          <a:p>
            <a:r>
              <a:rPr lang="en-US"/>
              <a:t>Flight of ideas</a:t>
            </a:r>
          </a:p>
          <a:p>
            <a:r>
              <a:rPr lang="en-US"/>
              <a:t>Physical symptoms problematic</a:t>
            </a:r>
          </a:p>
          <a:p>
            <a:r>
              <a:rPr lang="en-US"/>
              <a:t>Behavior directed toward relief of discomfort</a:t>
            </a:r>
          </a:p>
          <a:p>
            <a:endParaRPr lang="en-US"/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4648200" y="1828800"/>
            <a:ext cx="4038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69900" indent="-469900" algn="l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Char char="o"/>
            </a:pPr>
            <a:endParaRPr lang="en-US" sz="2800"/>
          </a:p>
        </p:txBody>
      </p:sp>
      <p:pic>
        <p:nvPicPr>
          <p:cNvPr id="52233" name="Picture 9" descr="See full size image">
            <a:hlinkClick r:id="rId3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7010400" y="2209800"/>
            <a:ext cx="1885950" cy="25146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Panic</a:t>
            </a:r>
            <a:r>
              <a:rPr lang="en-US">
                <a:solidFill>
                  <a:srgbClr val="FF330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6096000" cy="43021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z="2800"/>
          </a:p>
          <a:p>
            <a:r>
              <a:rPr lang="en-US"/>
              <a:t>Disorganized and irrational</a:t>
            </a:r>
          </a:p>
          <a:p>
            <a:r>
              <a:rPr lang="en-US"/>
              <a:t>Overwhelmed, out of control</a:t>
            </a:r>
          </a:p>
          <a:p>
            <a:r>
              <a:rPr lang="en-US"/>
              <a:t>May become violent, hysterical, or immobilized 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pPr>
              <a:buFont typeface="Wingdings" pitchFamily="2" charset="2"/>
              <a:buNone/>
            </a:pPr>
            <a:r>
              <a:rPr lang="en-US">
                <a:latin typeface="Arial Black" pitchFamily="34" charset="0"/>
              </a:rPr>
              <a:t>    “Fight, Flight or Freeze”</a:t>
            </a:r>
          </a:p>
          <a:p>
            <a:endParaRPr lang="en-US"/>
          </a:p>
          <a:p>
            <a:endParaRPr lang="en-US" sz="2800"/>
          </a:p>
          <a:p>
            <a:pPr>
              <a:buFont typeface="Wingdings" pitchFamily="2" charset="2"/>
              <a:buNone/>
            </a:pPr>
            <a:endParaRPr lang="en-US" sz="2800"/>
          </a:p>
          <a:p>
            <a:pPr>
              <a:buFont typeface="Wingdings" pitchFamily="2" charset="2"/>
              <a:buNone/>
            </a:pPr>
            <a:endParaRPr lang="en-US" sz="2800"/>
          </a:p>
          <a:p>
            <a:endParaRPr lang="en-US" sz="2800"/>
          </a:p>
        </p:txBody>
      </p:sp>
      <p:pic>
        <p:nvPicPr>
          <p:cNvPr id="54286" name="Picture 14" descr="MCj04298550000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096000" y="2133600"/>
            <a:ext cx="1879600" cy="1273175"/>
          </a:xfrm>
          <a:noFill/>
          <a:ln/>
        </p:spPr>
      </p:pic>
      <p:pic>
        <p:nvPicPr>
          <p:cNvPr id="54289" name="Picture 17" descr="AI131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7010400" y="3733800"/>
            <a:ext cx="1738313" cy="2074863"/>
          </a:xfrm>
          <a:noFill/>
          <a:ln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686800" cy="1143000"/>
          </a:xfrm>
        </p:spPr>
        <p:txBody>
          <a:bodyPr/>
          <a:lstStyle/>
          <a:p>
            <a:r>
              <a:rPr lang="en-US" sz="4000" dirty="0" smtClean="0">
                <a:latin typeface="Arial Black" pitchFamily="34" charset="0"/>
              </a:rPr>
              <a:t>Some Guidelines for treatment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Assess </a:t>
            </a:r>
            <a:r>
              <a:rPr lang="en-US" sz="2800" dirty="0"/>
              <a:t>level of anxiety via objective, subjective data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Assess client’s coping methods and effectiveness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Planning: can </a:t>
            </a:r>
            <a:r>
              <a:rPr lang="en-US" sz="2800" b="1" dirty="0"/>
              <a:t>source</a:t>
            </a:r>
            <a:r>
              <a:rPr lang="en-US" sz="2800" dirty="0"/>
              <a:t> of client’s stress/anxiety be managed or not?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Client teaching: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will not be effective if anxiety is severe or panic level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OK for moderate anxiety if it is simple and step-by-step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sz="18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1800" dirty="0"/>
          </a:p>
          <a:p>
            <a:pPr>
              <a:lnSpc>
                <a:spcPct val="90000"/>
              </a:lnSpc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ANXIETY DISORDERS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686800" cy="43021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>
                <a:latin typeface="Arial Black" pitchFamily="34" charset="0"/>
                <a:sym typeface="Webdings" pitchFamily="18" charset="2"/>
              </a:rPr>
              <a:t> </a:t>
            </a:r>
            <a:r>
              <a:rPr lang="en-US">
                <a:latin typeface="Arial Black" pitchFamily="34" charset="0"/>
              </a:rPr>
              <a:t>WHEN ANXIETY INTERFERES WITH FUNCTIONING AND SELF-CARE</a:t>
            </a:r>
          </a:p>
          <a:p>
            <a:pPr>
              <a:buClr>
                <a:schemeClr val="tx1"/>
              </a:buClr>
              <a:buSzTx/>
              <a:buFont typeface="Webdings" pitchFamily="18" charset="2"/>
              <a:buChar char="æ"/>
            </a:pPr>
            <a:r>
              <a:rPr lang="en-US">
                <a:latin typeface="Arial Black" pitchFamily="34" charset="0"/>
              </a:rPr>
              <a:t>MOST ARE CHRONIC, BUT MAY BE IN RESPONSE TO ACUTE SITUATION </a:t>
            </a:r>
          </a:p>
          <a:p>
            <a:pPr>
              <a:buClr>
                <a:schemeClr val="tx1"/>
              </a:buClr>
              <a:buSzTx/>
              <a:buFont typeface="Webdings" pitchFamily="18" charset="2"/>
              <a:buChar char="æ"/>
            </a:pPr>
            <a:r>
              <a:rPr lang="en-US">
                <a:latin typeface="Arial Black" pitchFamily="34" charset="0"/>
              </a:rPr>
              <a:t>CHALLENGING TO TREAT/MANAGE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ANXIETY DISORDERS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Clr>
                <a:schemeClr val="tx1"/>
              </a:buClr>
              <a:buSzTx/>
              <a:buFontTx/>
              <a:buNone/>
            </a:pPr>
            <a:r>
              <a:rPr lang="en-US" sz="2800" dirty="0">
                <a:latin typeface="Arial Black" pitchFamily="34" charset="0"/>
              </a:rPr>
              <a:t>  </a:t>
            </a:r>
            <a:r>
              <a:rPr lang="en-US" sz="2800" dirty="0">
                <a:latin typeface="Arial Black" pitchFamily="34" charset="0"/>
                <a:sym typeface="Wingdings" pitchFamily="2" charset="2"/>
              </a:rPr>
              <a:t> </a:t>
            </a:r>
            <a:r>
              <a:rPr lang="en-US" sz="2800" dirty="0">
                <a:latin typeface="Arial Black" pitchFamily="34" charset="0"/>
              </a:rPr>
              <a:t>More common than mood disorders </a:t>
            </a:r>
            <a:r>
              <a:rPr lang="en-US" sz="2800" dirty="0">
                <a:latin typeface="Arial Black" pitchFamily="34" charset="0"/>
                <a:sym typeface="Wingdings" pitchFamily="2" charset="2"/>
              </a:rPr>
              <a:t></a:t>
            </a:r>
          </a:p>
          <a:p>
            <a:pPr>
              <a:lnSpc>
                <a:spcPct val="80000"/>
              </a:lnSpc>
              <a:buClr>
                <a:schemeClr val="tx1"/>
              </a:buClr>
              <a:buSzTx/>
              <a:buFontTx/>
              <a:buChar char="•"/>
            </a:pPr>
            <a:r>
              <a:rPr lang="en-US" sz="2800" dirty="0" smtClean="0">
                <a:latin typeface="Arial Black" pitchFamily="34" charset="0"/>
              </a:rPr>
              <a:t>FIRST </a:t>
            </a:r>
            <a:r>
              <a:rPr lang="en-US" sz="2800" dirty="0">
                <a:latin typeface="Arial Black" pitchFamily="34" charset="0"/>
              </a:rPr>
              <a:t>EPISODE BY AGE 21.5</a:t>
            </a:r>
          </a:p>
          <a:p>
            <a:pPr>
              <a:lnSpc>
                <a:spcPct val="80000"/>
              </a:lnSpc>
              <a:buClr>
                <a:schemeClr val="tx1"/>
              </a:buClr>
              <a:buSzTx/>
              <a:buFontTx/>
              <a:buChar char="•"/>
            </a:pPr>
            <a:r>
              <a:rPr lang="en-US" sz="2800" dirty="0">
                <a:latin typeface="Arial Black" pitchFamily="34" charset="0"/>
              </a:rPr>
              <a:t>CO-OCCURRENCE WITH DEPRESSION AND SUBSTANCE ABUSE</a:t>
            </a:r>
          </a:p>
          <a:p>
            <a:pPr>
              <a:lnSpc>
                <a:spcPct val="80000"/>
              </a:lnSpc>
              <a:buClr>
                <a:schemeClr val="tx1"/>
              </a:buClr>
              <a:buSzTx/>
              <a:buFontTx/>
              <a:buChar char="•"/>
            </a:pPr>
            <a:r>
              <a:rPr lang="en-US" sz="2800" dirty="0">
                <a:latin typeface="Arial Black" pitchFamily="34" charset="0"/>
              </a:rPr>
              <a:t>COMMON TO HAVE MORE THAN ONE ANXIETY D/O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8229600" cy="1143000"/>
          </a:xfrm>
        </p:spPr>
        <p:txBody>
          <a:bodyPr/>
          <a:lstStyle/>
          <a:p>
            <a:r>
              <a:rPr lang="en-US" sz="3600">
                <a:solidFill>
                  <a:srgbClr val="FF3300"/>
                </a:solidFill>
                <a:latin typeface="Arial Black" pitchFamily="34" charset="0"/>
              </a:rPr>
              <a:t>UNDERSTANDING ANXIETY:</a:t>
            </a:r>
            <a:r>
              <a:rPr lang="en-US" sz="3600">
                <a:latin typeface="Arial Black" pitchFamily="34" charset="0"/>
              </a:rPr>
              <a:t> </a:t>
            </a:r>
            <a:r>
              <a:rPr lang="en-US" sz="4000">
                <a:latin typeface="Arial Black" pitchFamily="34" charset="0"/>
              </a:rPr>
              <a:t> </a:t>
            </a:r>
            <a:r>
              <a:rPr lang="en-US" sz="4000" b="1">
                <a:latin typeface="Arial Black" pitchFamily="34" charset="0"/>
              </a:rPr>
              <a:t>Primary Gain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q"/>
            </a:pPr>
            <a:r>
              <a:rPr lang="en-US"/>
              <a:t> Internal “advantages” gained from efforts to relieve anxiety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Physical symptoms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Obsessions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Compulsions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Fears, e.g. cannot drive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Worry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Isolation</a:t>
            </a:r>
          </a:p>
        </p:txBody>
      </p:sp>
      <p:pic>
        <p:nvPicPr>
          <p:cNvPr id="69636" name="Picture 4" descr="5794_woman_wearing_herself_out_while_doing_spring_cleanin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3657600"/>
            <a:ext cx="1666875" cy="1219200"/>
          </a:xfrm>
          <a:prstGeom prst="rect">
            <a:avLst/>
          </a:prstGeom>
          <a:noFill/>
        </p:spPr>
      </p:pic>
      <p:pic>
        <p:nvPicPr>
          <p:cNvPr id="69637" name="Picture 5" descr="StomachAche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38800" y="3276600"/>
            <a:ext cx="1009650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solidFill>
                  <a:srgbClr val="FF3300"/>
                </a:solidFill>
                <a:latin typeface="Arial Black" pitchFamily="34" charset="0"/>
              </a:rPr>
              <a:t>UNDERSTANDING ANXIETY:</a:t>
            </a:r>
            <a:r>
              <a:rPr lang="en-US" sz="3600">
                <a:latin typeface="Arial Black" pitchFamily="34" charset="0"/>
              </a:rPr>
              <a:t> Secondary Gain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90000"/>
              </a:lnSpc>
            </a:pPr>
            <a:endParaRPr lang="en-US" sz="2800"/>
          </a:p>
          <a:p>
            <a:pPr marL="342900" indent="-342900">
              <a:lnSpc>
                <a:spcPct val="90000"/>
              </a:lnSpc>
            </a:pPr>
            <a:r>
              <a:rPr lang="en-US"/>
              <a:t>Attention or benefit obtained from others by having an anxiety-related disorder </a:t>
            </a:r>
          </a:p>
          <a:p>
            <a:pPr marL="342900" indent="-342900">
              <a:lnSpc>
                <a:spcPct val="90000"/>
              </a:lnSpc>
            </a:pPr>
            <a:r>
              <a:rPr lang="en-US"/>
              <a:t>Can become more important 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   than relieving the anxiety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3200"/>
              <a:t>Decreases motivation to get well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3200"/>
              <a:t>Others take care of individual</a:t>
            </a:r>
          </a:p>
          <a:p>
            <a:pPr marL="342900" indent="-342900">
              <a:lnSpc>
                <a:spcPct val="90000"/>
              </a:lnSpc>
            </a:pPr>
            <a:r>
              <a:rPr lang="en-US"/>
              <a:t>Complicates treatment</a:t>
            </a:r>
          </a:p>
        </p:txBody>
      </p:sp>
      <p:pic>
        <p:nvPicPr>
          <p:cNvPr id="73732" name="Picture 4" descr="IMG_6768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5105400"/>
            <a:ext cx="1727200" cy="1752600"/>
          </a:xfrm>
          <a:prstGeom prst="rect">
            <a:avLst/>
          </a:prstGeom>
          <a:noFill/>
        </p:spPr>
      </p:pic>
      <p:pic>
        <p:nvPicPr>
          <p:cNvPr id="73733" name="Picture 5" descr="AA_doctor_and_patient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10400" y="3352800"/>
            <a:ext cx="1647825" cy="144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dirty="0" smtClean="0">
                <a:solidFill>
                  <a:srgbClr val="FF3300"/>
                </a:solidFill>
                <a:latin typeface="Arial Black" pitchFamily="34" charset="0"/>
              </a:rPr>
              <a:t>Anxiety </a:t>
            </a:r>
            <a:r>
              <a:rPr lang="en-US" dirty="0">
                <a:solidFill>
                  <a:srgbClr val="FF3300"/>
                </a:solidFill>
                <a:latin typeface="Arial Black" pitchFamily="34" charset="0"/>
              </a:rPr>
              <a:t>Disorders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828800"/>
            <a:ext cx="8534400" cy="4800600"/>
          </a:xfrm>
          <a:noFill/>
          <a:ln/>
        </p:spPr>
        <p:txBody>
          <a:bodyPr lIns="90488" tIns="44450" rIns="90488" bIns="44450"/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>
                <a:latin typeface="Arial Black" pitchFamily="34" charset="0"/>
              </a:rPr>
              <a:t>Generalized Anxiety Disorder (GAD)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en-US" sz="2800" dirty="0">
              <a:latin typeface="Arial Black" pitchFamily="34" charset="0"/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>
                <a:latin typeface="Arial Black" pitchFamily="34" charset="0"/>
              </a:rPr>
              <a:t>Panic Disorder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>
                <a:latin typeface="Arial Black" pitchFamily="34" charset="0"/>
              </a:rPr>
              <a:t>	 with Agoraphobia</a:t>
            </a:r>
          </a:p>
          <a:p>
            <a:pPr marL="990600" lvl="1" indent="-533400">
              <a:lnSpc>
                <a:spcPct val="80000"/>
              </a:lnSpc>
              <a:buFontTx/>
              <a:buNone/>
            </a:pPr>
            <a:r>
              <a:rPr lang="en-US" sz="2400" dirty="0">
                <a:latin typeface="Arial Black" pitchFamily="34" charset="0"/>
              </a:rPr>
              <a:t>  </a:t>
            </a:r>
            <a:r>
              <a:rPr lang="en-US" dirty="0">
                <a:latin typeface="Arial Black" pitchFamily="34" charset="0"/>
              </a:rPr>
              <a:t>without </a:t>
            </a:r>
            <a:r>
              <a:rPr lang="en-US" dirty="0" smtClean="0">
                <a:latin typeface="Arial Black" pitchFamily="34" charset="0"/>
              </a:rPr>
              <a:t>Agoraphobia</a:t>
            </a:r>
            <a:endParaRPr lang="en-US" sz="2800" dirty="0">
              <a:latin typeface="Arial Black" pitchFamily="34" charset="0"/>
            </a:endParaRPr>
          </a:p>
          <a:p>
            <a:pPr marL="990600" lvl="1" indent="-533400">
              <a:lnSpc>
                <a:spcPct val="80000"/>
              </a:lnSpc>
              <a:buFontTx/>
              <a:buNone/>
            </a:pPr>
            <a:r>
              <a:rPr lang="en-US" sz="2400" dirty="0">
                <a:latin typeface="Arial Black" pitchFamily="34" charset="0"/>
              </a:rPr>
              <a:t>  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>
                <a:latin typeface="Arial Black" pitchFamily="34" charset="0"/>
              </a:rPr>
              <a:t>Phobias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en-US" sz="2800" dirty="0">
              <a:latin typeface="Arial Black" pitchFamily="34" charset="0"/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en-US" sz="2800" dirty="0"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sz="3600">
                <a:solidFill>
                  <a:srgbClr val="FF3300"/>
                </a:solidFill>
                <a:latin typeface="Arial Black" pitchFamily="34" charset="0"/>
              </a:rPr>
              <a:t>Etiology/Theories of Anxiety Disorders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28800"/>
            <a:ext cx="5638800" cy="4302125"/>
          </a:xfrm>
          <a:noFill/>
          <a:ln/>
        </p:spPr>
        <p:txBody>
          <a:bodyPr lIns="90488" tIns="44450" rIns="90488" bIns="44450"/>
          <a:lstStyle/>
          <a:p>
            <a:pPr marL="342900" indent="-342900"/>
            <a:endParaRPr lang="en-US"/>
          </a:p>
          <a:p>
            <a:pPr marL="342900" indent="-342900"/>
            <a:r>
              <a:rPr lang="en-US">
                <a:latin typeface="Arial Black" pitchFamily="34" charset="0"/>
              </a:rPr>
              <a:t>Biological Theories</a:t>
            </a:r>
          </a:p>
          <a:p>
            <a:pPr marL="742950" lvl="1" indent="-285750"/>
            <a:r>
              <a:rPr lang="en-US"/>
              <a:t>Defects in Brain Chemistry; Person over-responds to stimuli </a:t>
            </a:r>
          </a:p>
          <a:p>
            <a:pPr marL="1143000" lvl="2" indent="-228600"/>
            <a:r>
              <a:rPr lang="en-US" sz="2800"/>
              <a:t>Neurotransmitter dysregulation</a:t>
            </a:r>
          </a:p>
          <a:p>
            <a:pPr marL="1143000" lvl="2" indent="-228600"/>
            <a:r>
              <a:rPr lang="en-US" sz="2800"/>
              <a:t>Altered # of benzodiazepine receptors</a:t>
            </a:r>
          </a:p>
          <a:p>
            <a:pPr marL="742950" lvl="1" indent="-285750"/>
            <a:endParaRPr lang="en-US"/>
          </a:p>
        </p:txBody>
      </p:sp>
      <p:pic>
        <p:nvPicPr>
          <p:cNvPr id="81924" name="Picture 4" descr="basal_ganglia_cerebellum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562600" y="2286000"/>
            <a:ext cx="3352800" cy="301625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Black" pitchFamily="34" charset="0"/>
              </a:rPr>
              <a:t>Genetic Theory</a:t>
            </a:r>
            <a:endParaRPr lang="en-US"/>
          </a:p>
        </p:txBody>
      </p:sp>
      <p:sp>
        <p:nvSpPr>
          <p:cNvPr id="104460" name="Rectangle 1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dirty="0"/>
          </a:p>
          <a:p>
            <a:pPr lvl="1">
              <a:buFont typeface="Wingdings" pitchFamily="2" charset="2"/>
              <a:buChar char="q"/>
            </a:pPr>
            <a:r>
              <a:rPr lang="en-US" sz="3200" dirty="0"/>
              <a:t>Some disorders clearly run in families: e.g. </a:t>
            </a:r>
            <a:r>
              <a:rPr lang="en-US" sz="3200" dirty="0" smtClean="0"/>
              <a:t>panic</a:t>
            </a:r>
            <a:endParaRPr lang="en-US" sz="3200" dirty="0"/>
          </a:p>
          <a:p>
            <a:pPr lvl="1">
              <a:buFont typeface="Wingdings" pitchFamily="2" charset="2"/>
              <a:buChar char="q"/>
            </a:pPr>
            <a:r>
              <a:rPr lang="en-US" sz="3200" dirty="0"/>
              <a:t>Inherited trait for shyness has been discovered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1143000"/>
          </a:xfrm>
          <a:noFill/>
          <a:ln/>
        </p:spPr>
        <p:txBody>
          <a:bodyPr lIns="90488" tIns="44450" rIns="90488" bIns="44450" anchor="ctr"/>
          <a:lstStyle/>
          <a:p>
            <a:pPr algn="ctr"/>
            <a:r>
              <a:rPr lang="en-US" sz="4000">
                <a:latin typeface="Arial Black" pitchFamily="34" charset="0"/>
              </a:rPr>
              <a:t>Psychoanalytic/Psychodynamic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pPr marL="342900" indent="-342900">
              <a:lnSpc>
                <a:spcPct val="90000"/>
              </a:lnSpc>
            </a:pPr>
            <a:r>
              <a:rPr lang="en-US"/>
              <a:t>Result of conflict between instincts and values 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None/>
            </a:pPr>
            <a:endParaRPr lang="en-US"/>
          </a:p>
          <a:p>
            <a:pPr marL="342900" indent="-342900">
              <a:lnSpc>
                <a:spcPct val="90000"/>
              </a:lnSpc>
            </a:pPr>
            <a:r>
              <a:rPr lang="en-US"/>
              <a:t>Defense mechanisms are used to manage discomfort that results from anxiety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    (see p. 37, Keltner)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Repression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Displacement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Conversion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/>
          <a:lstStyle/>
          <a:p>
            <a:r>
              <a:rPr lang="en-US" sz="4000">
                <a:latin typeface="Arial Black" pitchFamily="34" charset="0"/>
              </a:rPr>
              <a:t>Interpersonal Theory </a:t>
            </a:r>
            <a:br>
              <a:rPr lang="en-US" sz="4000">
                <a:latin typeface="Arial Black" pitchFamily="34" charset="0"/>
              </a:rPr>
            </a:br>
            <a:endParaRPr lang="en-US" sz="4000">
              <a:latin typeface="Arial" charset="0"/>
            </a:endParaRP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5943600" cy="4302125"/>
          </a:xfrm>
        </p:spPr>
        <p:txBody>
          <a:bodyPr/>
          <a:lstStyle/>
          <a:p>
            <a:endParaRPr lang="en-US" sz="2800"/>
          </a:p>
          <a:p>
            <a:r>
              <a:rPr lang="en-US"/>
              <a:t>Anxiety caused by threat to </a:t>
            </a:r>
          </a:p>
          <a:p>
            <a:pPr>
              <a:buFont typeface="Wingdings" pitchFamily="2" charset="2"/>
              <a:buNone/>
            </a:pPr>
            <a:r>
              <a:rPr lang="en-US"/>
              <a:t>self-esteem, security or self-control</a:t>
            </a:r>
          </a:p>
        </p:txBody>
      </p:sp>
      <p:pic>
        <p:nvPicPr>
          <p:cNvPr id="108548" name="Picture 4" descr="MCj0233042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553200" y="2590800"/>
            <a:ext cx="1787525" cy="255111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/>
          <a:lstStyle/>
          <a:p>
            <a:pPr algn="ctr"/>
            <a:r>
              <a:rPr lang="en-US" sz="4000">
                <a:solidFill>
                  <a:srgbClr val="FF3300"/>
                </a:solidFill>
                <a:latin typeface="Arial Black" pitchFamily="34" charset="0"/>
              </a:rPr>
              <a:t>Generalized Anxiety Disorder (GAD)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80000"/>
              </a:lnSpc>
            </a:pPr>
            <a:endParaRPr lang="en-US" sz="2800"/>
          </a:p>
          <a:p>
            <a:pPr marL="342900" indent="-342900">
              <a:lnSpc>
                <a:spcPct val="80000"/>
              </a:lnSpc>
            </a:pPr>
            <a:r>
              <a:rPr lang="en-US"/>
              <a:t>Most common type</a:t>
            </a:r>
          </a:p>
          <a:p>
            <a:pPr marL="342900" indent="-342900">
              <a:lnSpc>
                <a:spcPct val="80000"/>
              </a:lnSpc>
            </a:pPr>
            <a:r>
              <a:rPr lang="en-US"/>
              <a:t>Cognitive and physical symptoms</a:t>
            </a:r>
          </a:p>
          <a:p>
            <a:pPr marL="342900" indent="-342900">
              <a:lnSpc>
                <a:spcPct val="80000"/>
              </a:lnSpc>
            </a:pPr>
            <a:r>
              <a:rPr lang="en-US"/>
              <a:t>Chronic and excessive worry ( </a:t>
            </a:r>
            <a:r>
              <a:rPr lang="en-US" b="1" u="sng"/>
              <a:t>&gt;</a:t>
            </a:r>
            <a:r>
              <a:rPr lang="en-US"/>
              <a:t> 6 months)</a:t>
            </a:r>
          </a:p>
          <a:p>
            <a:pPr marL="342900" indent="-342900">
              <a:lnSpc>
                <a:spcPct val="80000"/>
              </a:lnSpc>
            </a:pPr>
            <a:r>
              <a:rPr lang="en-US"/>
              <a:t>Worry is habitual, cannot be controlled</a:t>
            </a:r>
          </a:p>
          <a:p>
            <a:pPr marL="342900" indent="-342900">
              <a:lnSpc>
                <a:spcPct val="80000"/>
              </a:lnSpc>
            </a:pPr>
            <a:r>
              <a:rPr lang="en-US"/>
              <a:t> Causes impairment</a:t>
            </a:r>
          </a:p>
          <a:p>
            <a:pPr marL="742950" lvl="1" indent="-285750">
              <a:lnSpc>
                <a:spcPct val="80000"/>
              </a:lnSpc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Black" pitchFamily="34" charset="0"/>
              </a:rPr>
              <a:t>Interventions for GAD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sz="2800"/>
              <a:t>Goal: to assist the client to develop adaptive coping responses</a:t>
            </a:r>
          </a:p>
          <a:p>
            <a:pPr marL="342900" indent="-342900">
              <a:lnSpc>
                <a:spcPct val="90000"/>
              </a:lnSpc>
            </a:pPr>
            <a:r>
              <a:rPr lang="en-US" sz="2800"/>
              <a:t>Assess for level of anxiety: moderate to severe</a:t>
            </a:r>
          </a:p>
          <a:p>
            <a:pPr marL="342900" indent="-342900">
              <a:lnSpc>
                <a:spcPct val="90000"/>
              </a:lnSpc>
            </a:pPr>
            <a:r>
              <a:rPr lang="en-US" sz="2800"/>
              <a:t>Reduce level of anxiety</a:t>
            </a:r>
          </a:p>
          <a:p>
            <a:pPr marL="342900" indent="-342900">
              <a:lnSpc>
                <a:spcPct val="90000"/>
              </a:lnSpc>
            </a:pPr>
            <a:r>
              <a:rPr lang="en-US" sz="2800"/>
              <a:t>Identify and describe feelings </a:t>
            </a:r>
          </a:p>
          <a:p>
            <a:pPr marL="342900" indent="-342900">
              <a:lnSpc>
                <a:spcPct val="90000"/>
              </a:lnSpc>
            </a:pPr>
            <a:r>
              <a:rPr lang="en-US" sz="2800"/>
              <a:t>Assist to identify causes of feelings</a:t>
            </a:r>
          </a:p>
        </p:txBody>
      </p:sp>
      <p:pic>
        <p:nvPicPr>
          <p:cNvPr id="90116" name="Picture 4" descr="feelings%20mit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3505200"/>
            <a:ext cx="2343150" cy="2781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P9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0"/>
            <a:ext cx="6096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Arial Black" pitchFamily="34" charset="0"/>
              </a:rPr>
              <a:t>Milieu Management for GAD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80000"/>
              </a:lnSpc>
            </a:pPr>
            <a:r>
              <a:rPr lang="en-US"/>
              <a:t>Calm environment</a:t>
            </a:r>
          </a:p>
          <a:p>
            <a:pPr marL="342900" indent="-342900">
              <a:lnSpc>
                <a:spcPct val="80000"/>
              </a:lnSpc>
            </a:pPr>
            <a:r>
              <a:rPr lang="en-US"/>
              <a:t>Cognitive Behavioral Therapy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sz="3200"/>
              <a:t>Corrects faulty assumptions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sz="3200"/>
              <a:t>If you change others will change</a:t>
            </a:r>
          </a:p>
          <a:p>
            <a:pPr marL="342900" indent="-342900">
              <a:lnSpc>
                <a:spcPct val="80000"/>
              </a:lnSpc>
            </a:pPr>
            <a:r>
              <a:rPr lang="en-US"/>
              <a:t>Recreational activities 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sz="3200"/>
              <a:t>Relaxation</a:t>
            </a:r>
          </a:p>
          <a:p>
            <a:pPr marL="342900" indent="-342900">
              <a:lnSpc>
                <a:spcPct val="80000"/>
              </a:lnSpc>
            </a:pPr>
            <a:r>
              <a:rPr lang="en-US"/>
              <a:t>Groups: assertiveness, expressive arts, etc.</a:t>
            </a:r>
          </a:p>
          <a:p>
            <a:pPr marL="742950" lvl="1" indent="-285750">
              <a:lnSpc>
                <a:spcPct val="80000"/>
              </a:lnSpc>
              <a:buFont typeface="Wingdings" pitchFamily="2" charset="2"/>
              <a:buNone/>
            </a:pPr>
            <a:endParaRPr lang="en-US" sz="3200"/>
          </a:p>
          <a:p>
            <a:pPr marL="742950" lvl="1" indent="-285750">
              <a:lnSpc>
                <a:spcPct val="80000"/>
              </a:lnSpc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sz="4000">
                <a:latin typeface="Arial Black" pitchFamily="34" charset="0"/>
              </a:rPr>
              <a:t>Panic Disorder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28800"/>
            <a:ext cx="4495800" cy="4302125"/>
          </a:xfrm>
          <a:noFill/>
          <a:ln/>
        </p:spPr>
        <p:txBody>
          <a:bodyPr lIns="90488" tIns="44450" rIns="90488" bIns="44450"/>
          <a:lstStyle/>
          <a:p>
            <a:pPr marL="742950" lvl="1" indent="-285750">
              <a:lnSpc>
                <a:spcPct val="80000"/>
              </a:lnSpc>
              <a:buFont typeface="Wingdings" pitchFamily="2" charset="2"/>
              <a:buNone/>
            </a:pPr>
            <a:r>
              <a:rPr lang="en-US" sz="2000">
                <a:solidFill>
                  <a:schemeClr val="bg2"/>
                </a:solidFill>
                <a:sym typeface="Wingdings" pitchFamily="2" charset="2"/>
              </a:rPr>
              <a:t></a:t>
            </a:r>
            <a:r>
              <a:rPr lang="en-US" sz="2800">
                <a:solidFill>
                  <a:schemeClr val="accent2"/>
                </a:solidFill>
                <a:sym typeface="Wingdings" pitchFamily="2" charset="2"/>
              </a:rPr>
              <a:t> </a:t>
            </a:r>
            <a:r>
              <a:rPr lang="en-US" sz="3200"/>
              <a:t>Recurring, sudden, intense feelings of</a:t>
            </a:r>
          </a:p>
          <a:p>
            <a:pPr marL="1143000" lvl="2" indent="-228600">
              <a:lnSpc>
                <a:spcPct val="80000"/>
              </a:lnSpc>
              <a:buClr>
                <a:schemeClr val="accent2"/>
              </a:buClr>
              <a:buSzTx/>
              <a:buFont typeface="Wingdings" pitchFamily="2" charset="2"/>
              <a:buChar char="§"/>
            </a:pPr>
            <a:r>
              <a:rPr lang="en-US" sz="2800"/>
              <a:t>Apprehension</a:t>
            </a:r>
          </a:p>
          <a:p>
            <a:pPr marL="1143000" lvl="2" indent="-228600">
              <a:lnSpc>
                <a:spcPct val="80000"/>
              </a:lnSpc>
              <a:buClr>
                <a:schemeClr val="accent2"/>
              </a:buClr>
              <a:buSzTx/>
              <a:buFont typeface="Wingdings" pitchFamily="2" charset="2"/>
              <a:buChar char="§"/>
            </a:pPr>
            <a:r>
              <a:rPr lang="en-US" sz="2800"/>
              <a:t>Terror</a:t>
            </a:r>
          </a:p>
          <a:p>
            <a:pPr marL="1143000" lvl="2" indent="-228600">
              <a:lnSpc>
                <a:spcPct val="80000"/>
              </a:lnSpc>
              <a:buClr>
                <a:schemeClr val="accent2"/>
              </a:buClr>
              <a:buSzTx/>
              <a:buFont typeface="Wingdings" pitchFamily="2" charset="2"/>
              <a:buChar char="§"/>
            </a:pPr>
            <a:r>
              <a:rPr lang="en-US" sz="2800"/>
              <a:t>Impending doom </a:t>
            </a:r>
          </a:p>
          <a:p>
            <a:pPr marL="1143000" lvl="2" indent="-228600">
              <a:lnSpc>
                <a:spcPct val="80000"/>
              </a:lnSpc>
              <a:buClr>
                <a:schemeClr val="accent2"/>
              </a:buClr>
              <a:buSzTx/>
              <a:buFont typeface="Wingdings" pitchFamily="2" charset="2"/>
              <a:buChar char="§"/>
            </a:pPr>
            <a:r>
              <a:rPr lang="en-US" sz="2800"/>
              <a:t>Losing control</a:t>
            </a:r>
          </a:p>
          <a:p>
            <a:pPr marL="1143000" lvl="2" indent="-228600">
              <a:lnSpc>
                <a:spcPct val="80000"/>
              </a:lnSpc>
              <a:buClr>
                <a:schemeClr val="accent2"/>
              </a:buClr>
              <a:buSzTx/>
              <a:buFont typeface="Wingdings" pitchFamily="2" charset="2"/>
              <a:buChar char="§"/>
            </a:pPr>
            <a:r>
              <a:rPr lang="en-US" sz="2800"/>
              <a:t>Going crazy</a:t>
            </a:r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828800"/>
            <a:ext cx="4495800" cy="4302125"/>
          </a:xfrm>
        </p:spPr>
        <p:txBody>
          <a:bodyPr/>
          <a:lstStyle/>
          <a:p>
            <a:pPr marL="342900" indent="-342900">
              <a:lnSpc>
                <a:spcPct val="80000"/>
              </a:lnSpc>
            </a:pPr>
            <a:r>
              <a:rPr lang="en-US" sz="3200"/>
              <a:t>Somatic Symptoms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sz="2800"/>
              <a:t>Heart Attack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sz="2800"/>
              <a:t>Dying</a:t>
            </a:r>
          </a:p>
          <a:p>
            <a:pPr marL="342900" indent="-342900">
              <a:lnSpc>
                <a:spcPct val="80000"/>
              </a:lnSpc>
            </a:pPr>
            <a:r>
              <a:rPr lang="en-US" sz="3200"/>
              <a:t>Recurrent</a:t>
            </a:r>
            <a:r>
              <a:rPr lang="en-US"/>
              <a:t> </a:t>
            </a:r>
          </a:p>
          <a:p>
            <a:pPr marL="342900" indent="-342900">
              <a:lnSpc>
                <a:spcPct val="80000"/>
              </a:lnSpc>
            </a:pPr>
            <a:r>
              <a:rPr lang="en-US" sz="3200"/>
              <a:t>May or may not be situational</a:t>
            </a:r>
          </a:p>
          <a:p>
            <a:pPr marL="742950" lvl="1" indent="-285750">
              <a:lnSpc>
                <a:spcPct val="80000"/>
              </a:lnSpc>
            </a:pPr>
            <a:r>
              <a:rPr lang="en-US" sz="2800"/>
              <a:t>If situational, will avoid places or situations</a:t>
            </a:r>
          </a:p>
          <a:p>
            <a:pPr marL="342900" indent="-342900">
              <a:lnSpc>
                <a:spcPct val="80000"/>
              </a:lnSpc>
            </a:pPr>
            <a:r>
              <a:rPr lang="en-US" sz="3200"/>
              <a:t>Peaks within 10 minutes</a:t>
            </a:r>
          </a:p>
          <a:p>
            <a:pPr marL="342900" indent="-342900">
              <a:lnSpc>
                <a:spcPct val="80000"/>
              </a:lnSpc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1728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838200"/>
            <a:ext cx="7620000" cy="533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Arial Black" pitchFamily="34" charset="0"/>
              </a:rPr>
              <a:t>Etiology of Panic Disorder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8686800" cy="4302125"/>
          </a:xfrm>
        </p:spPr>
        <p:txBody>
          <a:bodyPr/>
          <a:lstStyle/>
          <a:p>
            <a:pPr marL="342900" indent="-342900">
              <a:lnSpc>
                <a:spcPct val="80000"/>
              </a:lnSpc>
            </a:pPr>
            <a:r>
              <a:rPr lang="en-US"/>
              <a:t>Psychological</a:t>
            </a:r>
          </a:p>
          <a:p>
            <a:pPr marL="742950" lvl="1" indent="-285750">
              <a:lnSpc>
                <a:spcPct val="80000"/>
              </a:lnSpc>
            </a:pPr>
            <a:r>
              <a:rPr lang="en-US"/>
              <a:t>Life stresses</a:t>
            </a:r>
          </a:p>
          <a:p>
            <a:pPr marL="1143000" lvl="2" indent="-228600">
              <a:lnSpc>
                <a:spcPct val="80000"/>
              </a:lnSpc>
            </a:pPr>
            <a:r>
              <a:rPr lang="en-US" sz="2800"/>
              <a:t>Separation, disruption of attachment in childhood</a:t>
            </a:r>
          </a:p>
          <a:p>
            <a:pPr marL="342900" indent="-342900">
              <a:lnSpc>
                <a:spcPct val="80000"/>
              </a:lnSpc>
            </a:pPr>
            <a:r>
              <a:rPr lang="en-US"/>
              <a:t>Biological</a:t>
            </a:r>
          </a:p>
          <a:p>
            <a:pPr marL="742950" lvl="1" indent="-285750">
              <a:lnSpc>
                <a:spcPct val="80000"/>
              </a:lnSpc>
            </a:pPr>
            <a:r>
              <a:rPr lang="en-US"/>
              <a:t>Heredity –seen in families</a:t>
            </a:r>
          </a:p>
          <a:p>
            <a:pPr marL="742950" lvl="1" indent="-285750">
              <a:lnSpc>
                <a:spcPct val="80000"/>
              </a:lnSpc>
            </a:pPr>
            <a:r>
              <a:rPr lang="en-US"/>
              <a:t>Interaction of Cognitive with Sympathetic Nervous System &amp; Endocrine responses</a:t>
            </a:r>
          </a:p>
          <a:p>
            <a:pPr marL="1143000" lvl="2" indent="-228600">
              <a:lnSpc>
                <a:spcPct val="80000"/>
              </a:lnSpc>
              <a:buFont typeface="Wingdings" pitchFamily="2" charset="2"/>
              <a:buNone/>
            </a:pPr>
            <a:endParaRPr lang="en-US" sz="2800"/>
          </a:p>
        </p:txBody>
      </p:sp>
      <p:pic>
        <p:nvPicPr>
          <p:cNvPr id="167940" name="Picture 4" descr="worry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4800600"/>
            <a:ext cx="1452563" cy="2057400"/>
          </a:xfrm>
          <a:prstGeom prst="rect">
            <a:avLst/>
          </a:prstGeom>
          <a:noFill/>
        </p:spPr>
      </p:pic>
      <p:pic>
        <p:nvPicPr>
          <p:cNvPr id="167946" name="Picture 10" descr="hpa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6705600" y="4648200"/>
            <a:ext cx="2070100" cy="2074863"/>
          </a:xfrm>
          <a:noFill/>
          <a:ln/>
        </p:spPr>
      </p:pic>
      <p:sp>
        <p:nvSpPr>
          <p:cNvPr id="167949" name="Rectangle 13"/>
          <p:cNvSpPr>
            <a:spLocks noChangeArrowheads="1"/>
          </p:cNvSpPr>
          <p:nvPr/>
        </p:nvSpPr>
        <p:spPr bwMode="auto">
          <a:xfrm>
            <a:off x="5943600" y="4572000"/>
            <a:ext cx="8382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4800">
                <a:solidFill>
                  <a:schemeClr val="tx2"/>
                </a:solidFill>
                <a:sym typeface="Wingdings" pitchFamily="2" charset="2"/>
              </a:rPr>
              <a:t> 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sz="3600" dirty="0" smtClean="0">
                <a:latin typeface="Arial Black" pitchFamily="34" charset="0"/>
              </a:rPr>
              <a:t>Acute </a:t>
            </a:r>
            <a:r>
              <a:rPr lang="en-US" sz="3600" dirty="0">
                <a:latin typeface="Arial Black" pitchFamily="34" charset="0"/>
              </a:rPr>
              <a:t>Phase of Panic Disorder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pPr marL="342900" indent="-342900">
              <a:lnSpc>
                <a:spcPct val="90000"/>
              </a:lnSpc>
            </a:pPr>
            <a:endParaRPr lang="en-US"/>
          </a:p>
          <a:p>
            <a:pPr marL="342900" indent="-342900">
              <a:lnSpc>
                <a:spcPct val="90000"/>
              </a:lnSpc>
            </a:pPr>
            <a:r>
              <a:rPr lang="en-US"/>
              <a:t>Communication: Similar to panic level anxiety, stay with them, reassure that they are safe</a:t>
            </a:r>
          </a:p>
          <a:p>
            <a:pPr marL="342900" indent="-342900">
              <a:lnSpc>
                <a:spcPct val="90000"/>
              </a:lnSpc>
            </a:pPr>
            <a:r>
              <a:rPr lang="en-US"/>
              <a:t>Calm environment,  </a:t>
            </a:r>
            <a:r>
              <a:rPr lang="en-US">
                <a:sym typeface="Wingdings" pitchFamily="2" charset="2"/>
              </a:rPr>
              <a:t> </a:t>
            </a:r>
            <a:r>
              <a:rPr lang="en-US"/>
              <a:t>stimulation</a:t>
            </a:r>
          </a:p>
          <a:p>
            <a:pPr marL="342900" indent="-342900">
              <a:lnSpc>
                <a:spcPct val="90000"/>
              </a:lnSpc>
            </a:pPr>
            <a:r>
              <a:rPr lang="en-US"/>
              <a:t>Assess for suicidal ideation: 1 in 5 are suicidal</a:t>
            </a:r>
          </a:p>
          <a:p>
            <a:pPr marL="342900" indent="-342900">
              <a:lnSpc>
                <a:spcPct val="90000"/>
              </a:lnSpc>
            </a:pPr>
            <a:r>
              <a:rPr lang="en-US"/>
              <a:t>Use touch carefully</a:t>
            </a:r>
          </a:p>
          <a:p>
            <a:pPr marL="342900" indent="-342900">
              <a:lnSpc>
                <a:spcPct val="90000"/>
              </a:lnSpc>
            </a:pPr>
            <a:r>
              <a:rPr lang="en-US"/>
              <a:t>PRN Medications: Xanax, Ativan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sz="4000" dirty="0">
                <a:latin typeface="Arial Black" pitchFamily="34" charset="0"/>
              </a:rPr>
              <a:t/>
            </a:r>
            <a:br>
              <a:rPr lang="en-US" sz="4000" dirty="0">
                <a:latin typeface="Arial Black" pitchFamily="34" charset="0"/>
              </a:rPr>
            </a:br>
            <a:r>
              <a:rPr lang="en-US" sz="4000" dirty="0" smtClean="0">
                <a:latin typeface="Arial Black" pitchFamily="34" charset="0"/>
              </a:rPr>
              <a:t>Basic </a:t>
            </a:r>
            <a:r>
              <a:rPr lang="en-US" sz="4000" dirty="0" err="1" smtClean="0">
                <a:latin typeface="Arial Black" pitchFamily="34" charset="0"/>
              </a:rPr>
              <a:t>treamant</a:t>
            </a:r>
            <a:r>
              <a:rPr lang="en-US" sz="4000" dirty="0" smtClean="0">
                <a:latin typeface="Arial Black" pitchFamily="34" charset="0"/>
              </a:rPr>
              <a:t> guidelines</a:t>
            </a:r>
            <a:r>
              <a:rPr lang="en-US" sz="4000" dirty="0">
                <a:latin typeface="Arial Black" pitchFamily="34" charset="0"/>
              </a:rPr>
              <a:t/>
            </a:r>
            <a:br>
              <a:rPr lang="en-US" sz="4000" dirty="0">
                <a:latin typeface="Arial Black" pitchFamily="34" charset="0"/>
              </a:rPr>
            </a:br>
            <a:endParaRPr lang="en-US" sz="4000" dirty="0">
              <a:latin typeface="Arial Black" pitchFamily="34" charset="0"/>
            </a:endParaRP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6629400" cy="4302125"/>
          </a:xfrm>
          <a:noFill/>
          <a:ln/>
        </p:spPr>
        <p:txBody>
          <a:bodyPr lIns="90488" tIns="44450" rIns="90488" bIns="44450"/>
          <a:lstStyle/>
          <a:p>
            <a:pPr marL="342900" indent="-342900"/>
            <a:r>
              <a:rPr lang="en-US"/>
              <a:t>Client teaching: improvement often follows</a:t>
            </a:r>
          </a:p>
          <a:p>
            <a:pPr marL="342900" indent="-342900">
              <a:buFont typeface="Wingdings" pitchFamily="2" charset="2"/>
              <a:buNone/>
            </a:pPr>
            <a:endParaRPr lang="en-US"/>
          </a:p>
          <a:p>
            <a:pPr marL="342900" indent="-342900">
              <a:buSzTx/>
              <a:buFont typeface="Webdings" pitchFamily="18" charset="2"/>
              <a:buChar char="æ"/>
            </a:pPr>
            <a:r>
              <a:rPr lang="en-US" sz="2800"/>
              <a:t>  </a:t>
            </a:r>
            <a:r>
              <a:rPr lang="en-US" sz="2800" i="1"/>
              <a:t>You are not crazy</a:t>
            </a:r>
          </a:p>
          <a:p>
            <a:pPr marL="342900" indent="-342900">
              <a:buSzTx/>
              <a:buFont typeface="Webdings" pitchFamily="18" charset="2"/>
              <a:buChar char="æ"/>
            </a:pPr>
            <a:r>
              <a:rPr lang="en-US" sz="2800"/>
              <a:t>  </a:t>
            </a:r>
            <a:r>
              <a:rPr lang="en-US" sz="2800" i="1"/>
              <a:t>Recognize and address triggers</a:t>
            </a:r>
          </a:p>
          <a:p>
            <a:pPr marL="342900" indent="-342900">
              <a:buSzTx/>
              <a:buFont typeface="Webdings" pitchFamily="18" charset="2"/>
              <a:buChar char="æ"/>
            </a:pPr>
            <a:r>
              <a:rPr lang="en-US" sz="2800" i="1"/>
              <a:t>  Recognize symptoms</a:t>
            </a:r>
          </a:p>
          <a:p>
            <a:pPr marL="342900" indent="-342900">
              <a:buSzTx/>
              <a:buFont typeface="Webdings" pitchFamily="18" charset="2"/>
              <a:buChar char="æ"/>
            </a:pPr>
            <a:r>
              <a:rPr lang="en-US" sz="2800"/>
              <a:t>  </a:t>
            </a:r>
            <a:r>
              <a:rPr lang="en-US" sz="2800" i="1"/>
              <a:t>Meds. can help</a:t>
            </a:r>
          </a:p>
          <a:p>
            <a:pPr marL="1143000" lvl="2" indent="-228600">
              <a:buFont typeface="Wingdings" pitchFamily="2" charset="2"/>
              <a:buNone/>
            </a:pPr>
            <a:endParaRPr lang="en-US" sz="2000" i="1"/>
          </a:p>
        </p:txBody>
      </p:sp>
      <p:pic>
        <p:nvPicPr>
          <p:cNvPr id="115723" name="Picture 11" descr="Worry Glasses - see the fear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477000" y="3352800"/>
            <a:ext cx="1905000" cy="1800225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Arial Black" pitchFamily="34" charset="0"/>
              </a:rPr>
              <a:t>Milieu                    Outpatient Tx</a:t>
            </a:r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marL="342900" indent="-342900">
              <a:lnSpc>
                <a:spcPct val="80000"/>
              </a:lnSpc>
              <a:buFont typeface="Wingdings" pitchFamily="2" charset="2"/>
              <a:buNone/>
            </a:pPr>
            <a:endParaRPr lang="en-US" sz="2000"/>
          </a:p>
          <a:p>
            <a:pPr marL="342900" indent="-342900">
              <a:lnSpc>
                <a:spcPct val="80000"/>
              </a:lnSpc>
            </a:pPr>
            <a:r>
              <a:rPr lang="en-US" sz="2800"/>
              <a:t>Relaxation Exercises</a:t>
            </a:r>
          </a:p>
          <a:p>
            <a:pPr marL="742950" lvl="1" indent="-285750">
              <a:lnSpc>
                <a:spcPct val="80000"/>
              </a:lnSpc>
            </a:pPr>
            <a:r>
              <a:rPr lang="en-US"/>
              <a:t>Stretching</a:t>
            </a:r>
          </a:p>
          <a:p>
            <a:pPr marL="742950" lvl="1" indent="-285750">
              <a:lnSpc>
                <a:spcPct val="80000"/>
              </a:lnSpc>
            </a:pPr>
            <a:r>
              <a:rPr lang="en-US"/>
              <a:t>Yoga</a:t>
            </a:r>
          </a:p>
          <a:p>
            <a:pPr marL="742950" lvl="1" indent="-285750">
              <a:lnSpc>
                <a:spcPct val="80000"/>
              </a:lnSpc>
            </a:pPr>
            <a:r>
              <a:rPr lang="en-US"/>
              <a:t>Soft music</a:t>
            </a:r>
          </a:p>
          <a:p>
            <a:pPr marL="342900" indent="-342900">
              <a:lnSpc>
                <a:spcPct val="80000"/>
              </a:lnSpc>
            </a:pPr>
            <a:r>
              <a:rPr lang="en-US" sz="2800"/>
              <a:t>Gross motor activities</a:t>
            </a:r>
          </a:p>
          <a:p>
            <a:pPr marL="742950" lvl="1" indent="-285750">
              <a:lnSpc>
                <a:spcPct val="80000"/>
              </a:lnSpc>
            </a:pPr>
            <a:r>
              <a:rPr lang="en-US"/>
              <a:t>Walking </a:t>
            </a:r>
          </a:p>
          <a:p>
            <a:pPr marL="742950" lvl="1" indent="-285750">
              <a:lnSpc>
                <a:spcPct val="80000"/>
              </a:lnSpc>
            </a:pPr>
            <a:r>
              <a:rPr lang="en-US"/>
              <a:t>Jogging</a:t>
            </a:r>
          </a:p>
          <a:p>
            <a:pPr marL="742950" lvl="1" indent="-285750">
              <a:lnSpc>
                <a:spcPct val="80000"/>
              </a:lnSpc>
            </a:pPr>
            <a:r>
              <a:rPr lang="en-US"/>
              <a:t>Basketball</a:t>
            </a:r>
          </a:p>
          <a:p>
            <a:pPr marL="742950" lvl="1" indent="-285750">
              <a:lnSpc>
                <a:spcPct val="80000"/>
              </a:lnSpc>
            </a:pPr>
            <a:endParaRPr lang="en-US"/>
          </a:p>
          <a:p>
            <a:pPr marL="742950" lvl="1" indent="-285750">
              <a:lnSpc>
                <a:spcPct val="80000"/>
              </a:lnSpc>
              <a:buFont typeface="Wingdings" pitchFamily="2" charset="2"/>
              <a:buNone/>
            </a:pPr>
            <a:endParaRPr lang="en-US" sz="2000"/>
          </a:p>
          <a:p>
            <a:pPr marL="342900" indent="-342900">
              <a:lnSpc>
                <a:spcPct val="80000"/>
              </a:lnSpc>
            </a:pPr>
            <a:endParaRPr lang="en-US" sz="2400"/>
          </a:p>
        </p:txBody>
      </p:sp>
      <p:sp>
        <p:nvSpPr>
          <p:cNvPr id="117769" name="Text Box 9"/>
          <p:cNvSpPr txBox="1">
            <a:spLocks noChangeArrowheads="1"/>
          </p:cNvSpPr>
          <p:nvPr/>
        </p:nvSpPr>
        <p:spPr bwMode="auto">
          <a:xfrm>
            <a:off x="4724400" y="2009775"/>
            <a:ext cx="39544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chemeClr val="bg2"/>
                </a:solidFill>
                <a:sym typeface="Wingdings" pitchFamily="2" charset="2"/>
              </a:rPr>
              <a:t></a:t>
            </a:r>
            <a:r>
              <a:rPr lang="en-US" sz="2000">
                <a:solidFill>
                  <a:schemeClr val="accent2"/>
                </a:solidFill>
                <a:sym typeface="Wingdings" pitchFamily="2" charset="2"/>
              </a:rPr>
              <a:t> </a:t>
            </a:r>
            <a:r>
              <a:rPr lang="en-US">
                <a:sym typeface="Wingdings" pitchFamily="2" charset="2"/>
              </a:rPr>
              <a:t> </a:t>
            </a:r>
            <a:r>
              <a:rPr lang="en-US" sz="2800"/>
              <a:t>Cognitive Restructuring</a:t>
            </a:r>
          </a:p>
        </p:txBody>
      </p:sp>
      <p:pic>
        <p:nvPicPr>
          <p:cNvPr id="117770" name="Picture 10" descr="fear_thermomet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943600" y="2743200"/>
            <a:ext cx="1905000" cy="28384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FF9900"/>
                </a:solidFill>
                <a:latin typeface="Arial Black" pitchFamily="34" charset="0"/>
              </a:rPr>
              <a:t>Critical Thinking!</a:t>
            </a:r>
          </a:p>
        </p:txBody>
      </p:sp>
      <p:sp>
        <p:nvSpPr>
          <p:cNvPr id="17613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0" y="1752600"/>
            <a:ext cx="9144000" cy="5105400"/>
          </a:xfrm>
        </p:spPr>
        <p:txBody>
          <a:bodyPr/>
          <a:lstStyle/>
          <a:p>
            <a:pPr lvl="1"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A 42 year old married secretary has been coming to the health</a:t>
            </a:r>
          </a:p>
          <a:p>
            <a:pPr lvl="1"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clinic for years, with frequent minor physical complaints, and</a:t>
            </a:r>
          </a:p>
          <a:p>
            <a:pPr lvl="1"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tells the nurse she worries about her family and home so</a:t>
            </a:r>
          </a:p>
          <a:p>
            <a:pPr lvl="1"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much that she cannot sleep at night. She can not specifically</a:t>
            </a:r>
          </a:p>
          <a:p>
            <a:pPr lvl="1"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name anything that is a significant problem with family or</a:t>
            </a:r>
          </a:p>
          <a:p>
            <a:pPr lvl="1"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home, denies marital problems except, “my husband says I</a:t>
            </a:r>
          </a:p>
          <a:p>
            <a:pPr lvl="1"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worry too much.” Increasingly, she fears losing her job due to</a:t>
            </a:r>
          </a:p>
          <a:p>
            <a:pPr lvl="1"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problems concentrating and from constantly calling family on</a:t>
            </a:r>
          </a:p>
          <a:p>
            <a:pPr lvl="1"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her cell phone.</a:t>
            </a:r>
            <a:r>
              <a:rPr lang="en-US">
                <a:latin typeface="Book Antiqua" pitchFamily="18" charset="0"/>
              </a:rPr>
              <a:t> </a:t>
            </a:r>
          </a:p>
          <a:p>
            <a:pPr lvl="1">
              <a:buFont typeface="Wingdings" pitchFamily="2" charset="2"/>
              <a:buNone/>
            </a:pPr>
            <a:r>
              <a:rPr lang="en-US" sz="2400" b="1">
                <a:latin typeface="Book Antiqua" pitchFamily="18" charset="0"/>
              </a:rPr>
              <a:t>Can you name some nursing diagnosis labels which are appropriate for her?</a:t>
            </a:r>
          </a:p>
        </p:txBody>
      </p:sp>
      <p:pic>
        <p:nvPicPr>
          <p:cNvPr id="176132" name="Picture 4" descr="MCj04298270000[1]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867400" y="381000"/>
            <a:ext cx="1246188" cy="1524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5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sz="4000" dirty="0">
                <a:latin typeface="Arial Black" pitchFamily="34" charset="0"/>
              </a:rPr>
              <a:t>Phobias/DSM 5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pPr marL="342900" indent="-342900"/>
            <a:r>
              <a:rPr lang="en-US"/>
              <a:t>Marked and </a:t>
            </a:r>
            <a:r>
              <a:rPr lang="en-US" u="sng"/>
              <a:t>specific</a:t>
            </a:r>
            <a:r>
              <a:rPr lang="en-US"/>
              <a:t> fear  that is excessive and unreasonable  cued by the presence or anticipation of object.</a:t>
            </a:r>
          </a:p>
          <a:p>
            <a:pPr marL="342900" indent="-342900"/>
            <a:r>
              <a:rPr lang="en-US"/>
              <a:t>Person recognizes fear as unreasonable</a:t>
            </a:r>
          </a:p>
          <a:p>
            <a:pPr marL="342900" indent="-342900"/>
            <a:r>
              <a:rPr lang="en-US"/>
              <a:t>Situation or object is avoided</a:t>
            </a:r>
          </a:p>
          <a:p>
            <a:pPr marL="742950" lvl="1" indent="-285750"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Arial Black" pitchFamily="34" charset="0"/>
              </a:rPr>
              <a:t>Phobias</a:t>
            </a:r>
            <a:r>
              <a:rPr lang="en-US"/>
              <a:t>-Continued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/>
            <a:r>
              <a:rPr lang="en-US">
                <a:latin typeface="Arial Black" pitchFamily="34" charset="0"/>
              </a:rPr>
              <a:t>Agoraphobia without Panic Disorder</a:t>
            </a:r>
            <a:r>
              <a:rPr lang="en-US"/>
              <a:t>: a fear of being in public places</a:t>
            </a:r>
          </a:p>
          <a:p>
            <a:pPr marL="342900" indent="-342900"/>
            <a:r>
              <a:rPr lang="en-US">
                <a:latin typeface="Arial Black" pitchFamily="34" charset="0"/>
              </a:rPr>
              <a:t>Social Phobia</a:t>
            </a:r>
            <a:r>
              <a:rPr lang="en-US"/>
              <a:t>: fear of being humiliated in public, fear of stumbling while dancing, choking while eating</a:t>
            </a:r>
          </a:p>
          <a:p>
            <a:pPr marL="342900" indent="-342900"/>
            <a:r>
              <a:rPr lang="en-US">
                <a:latin typeface="Arial Black" pitchFamily="34" charset="0"/>
              </a:rPr>
              <a:t>Specific phobia</a:t>
            </a:r>
            <a:r>
              <a:rPr lang="en-US"/>
              <a:t>: fear of a specific object or situation; animals, heights, flying</a:t>
            </a:r>
          </a:p>
        </p:txBody>
      </p:sp>
      <p:pic>
        <p:nvPicPr>
          <p:cNvPr id="130052" name="Picture 4" descr="PhobiaFlyFinal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4200" y="5181600"/>
            <a:ext cx="1981200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Black" pitchFamily="34" charset="0"/>
              </a:rPr>
              <a:t>Treatment for Phobias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/>
            <a:r>
              <a:rPr lang="en-US"/>
              <a:t>Outpatient is most common</a:t>
            </a:r>
          </a:p>
          <a:p>
            <a:pPr marL="342900" indent="-342900"/>
            <a:r>
              <a:rPr lang="en-US"/>
              <a:t>Behavior therapy: systematic desensitization; like Fear of Flying groups</a:t>
            </a:r>
          </a:p>
          <a:p>
            <a:pPr marL="342900" indent="-342900"/>
            <a:r>
              <a:rPr lang="en-US"/>
              <a:t>Nurse-client relationship and Milieu</a:t>
            </a:r>
          </a:p>
          <a:p>
            <a:pPr marL="742950" lvl="1" indent="-285750"/>
            <a:r>
              <a:rPr lang="en-US"/>
              <a:t>Interventions are very similar to GAD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>
                <a:latin typeface="Arial Black" pitchFamily="34" charset="0"/>
              </a:rPr>
              <a:t>Somatoform Disorders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pPr marL="342900" indent="-342900">
              <a:lnSpc>
                <a:spcPct val="90000"/>
              </a:lnSpc>
            </a:pPr>
            <a:r>
              <a:rPr lang="en-US" sz="2800">
                <a:solidFill>
                  <a:schemeClr val="tx2"/>
                </a:solidFill>
                <a:latin typeface="Arial" charset="0"/>
              </a:rPr>
              <a:t>Anxiety is relieved by developing </a:t>
            </a:r>
            <a:r>
              <a:rPr lang="en-US" sz="2800" u="sng">
                <a:solidFill>
                  <a:schemeClr val="tx2"/>
                </a:solidFill>
                <a:latin typeface="Arial" charset="0"/>
              </a:rPr>
              <a:t>physical symptoms</a:t>
            </a:r>
            <a:r>
              <a:rPr lang="en-US" sz="2800">
                <a:solidFill>
                  <a:schemeClr val="tx2"/>
                </a:solidFill>
                <a:latin typeface="Arial" charset="0"/>
              </a:rPr>
              <a:t> for which </a:t>
            </a:r>
            <a:r>
              <a:rPr lang="en-US" sz="2800" u="sng">
                <a:solidFill>
                  <a:schemeClr val="tx2"/>
                </a:solidFill>
                <a:latin typeface="Arial" charset="0"/>
              </a:rPr>
              <a:t>no known</a:t>
            </a:r>
            <a:r>
              <a:rPr lang="en-US" sz="2800">
                <a:solidFill>
                  <a:schemeClr val="tx2"/>
                </a:solidFill>
                <a:latin typeface="Arial" charset="0"/>
              </a:rPr>
              <a:t> organic </a:t>
            </a:r>
            <a:r>
              <a:rPr lang="en-US" sz="2800" u="sng">
                <a:solidFill>
                  <a:schemeClr val="tx2"/>
                </a:solidFill>
                <a:latin typeface="Arial" charset="0"/>
              </a:rPr>
              <a:t>caus</a:t>
            </a:r>
            <a:r>
              <a:rPr lang="en-US" sz="2800">
                <a:solidFill>
                  <a:schemeClr val="tx2"/>
                </a:solidFill>
                <a:latin typeface="Arial" charset="0"/>
              </a:rPr>
              <a:t>e or physiologic mechanism can be determined.</a:t>
            </a:r>
          </a:p>
          <a:p>
            <a:pPr marL="342900" indent="-342900">
              <a:lnSpc>
                <a:spcPct val="90000"/>
              </a:lnSpc>
            </a:pPr>
            <a:endParaRPr lang="en-US">
              <a:solidFill>
                <a:schemeClr val="tx2"/>
              </a:solidFill>
              <a:latin typeface="Arial" charset="0"/>
            </a:endParaRPr>
          </a:p>
          <a:p>
            <a:pPr marL="342900" indent="-342900">
              <a:lnSpc>
                <a:spcPct val="90000"/>
              </a:lnSpc>
            </a:pPr>
            <a:r>
              <a:rPr lang="en-US">
                <a:latin typeface="Arial Black" pitchFamily="34" charset="0"/>
              </a:rPr>
              <a:t>Somatization Disorder</a:t>
            </a:r>
          </a:p>
          <a:p>
            <a:pPr marL="342900" indent="-342900">
              <a:lnSpc>
                <a:spcPct val="90000"/>
              </a:lnSpc>
            </a:pPr>
            <a:r>
              <a:rPr lang="en-US">
                <a:latin typeface="Arial Black" pitchFamily="34" charset="0"/>
              </a:rPr>
              <a:t>Conversion Disorder</a:t>
            </a:r>
          </a:p>
          <a:p>
            <a:pPr marL="342900" indent="-342900">
              <a:lnSpc>
                <a:spcPct val="90000"/>
              </a:lnSpc>
            </a:pPr>
            <a:r>
              <a:rPr lang="en-US">
                <a:latin typeface="Arial Black" pitchFamily="34" charset="0"/>
              </a:rPr>
              <a:t>Pain Disorder</a:t>
            </a:r>
          </a:p>
          <a:p>
            <a:pPr marL="342900" indent="-342900">
              <a:lnSpc>
                <a:spcPct val="90000"/>
              </a:lnSpc>
            </a:pPr>
            <a:r>
              <a:rPr lang="en-US">
                <a:latin typeface="Arial Black" pitchFamily="34" charset="0"/>
              </a:rPr>
              <a:t>Hypochondriasis</a:t>
            </a:r>
          </a:p>
        </p:txBody>
      </p:sp>
      <p:pic>
        <p:nvPicPr>
          <p:cNvPr id="136196" name="Picture 4" descr="somatoform-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3276600"/>
            <a:ext cx="2133600" cy="2590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Arial Black" pitchFamily="34" charset="0"/>
              </a:rPr>
              <a:t>Somatoform Disorders: Characteristics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80000"/>
              </a:lnSpc>
              <a:buFont typeface="Wingdings" pitchFamily="2" charset="2"/>
              <a:buNone/>
            </a:pPr>
            <a:endParaRPr lang="en-US" sz="1600"/>
          </a:p>
          <a:p>
            <a:pPr marL="342900" indent="-342900">
              <a:lnSpc>
                <a:spcPct val="80000"/>
              </a:lnSpc>
            </a:pPr>
            <a:r>
              <a:rPr lang="en-US" sz="2800"/>
              <a:t>Client expresses psychological conflict through symptoms</a:t>
            </a:r>
          </a:p>
          <a:p>
            <a:pPr marL="342900" indent="-342900">
              <a:lnSpc>
                <a:spcPct val="80000"/>
              </a:lnSpc>
            </a:pPr>
            <a:r>
              <a:rPr lang="en-US" sz="2800"/>
              <a:t>Client is not in control of symptoms and complaints</a:t>
            </a:r>
          </a:p>
          <a:p>
            <a:pPr marL="342900" indent="-342900">
              <a:lnSpc>
                <a:spcPct val="80000"/>
              </a:lnSpc>
            </a:pPr>
            <a:r>
              <a:rPr lang="en-US" sz="2800"/>
              <a:t>See general practitioners, not mental health professionals</a:t>
            </a:r>
          </a:p>
          <a:p>
            <a:pPr marL="342900" indent="-342900">
              <a:lnSpc>
                <a:spcPct val="80000"/>
              </a:lnSpc>
            </a:pPr>
            <a:r>
              <a:rPr lang="en-US" sz="2800"/>
              <a:t>Repression of feelings, conflicts, and unacceptable impulses</a:t>
            </a:r>
          </a:p>
          <a:p>
            <a:pPr marL="342900" indent="-342900">
              <a:lnSpc>
                <a:spcPct val="80000"/>
              </a:lnSpc>
            </a:pPr>
            <a:r>
              <a:rPr lang="en-US" sz="2800"/>
              <a:t>Denial of psychological problems</a:t>
            </a:r>
          </a:p>
          <a:p>
            <a:pPr marL="342900" indent="-342900">
              <a:lnSpc>
                <a:spcPct val="80000"/>
              </a:lnSpc>
            </a:pPr>
            <a:r>
              <a:rPr lang="en-US" sz="2800"/>
              <a:t>Individuals are dependent and needy</a:t>
            </a:r>
          </a:p>
          <a:p>
            <a:pPr marL="342900" indent="-342900">
              <a:lnSpc>
                <a:spcPct val="80000"/>
              </a:lnSpc>
            </a:pPr>
            <a:r>
              <a:rPr lang="en-US" sz="2800"/>
              <a:t>Primary and Secondary gain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Arial Black" pitchFamily="34" charset="0"/>
              </a:rPr>
              <a:t>Somatization Disorder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sz="2800"/>
              <a:t>Recurrent frequent somatic complaints for years</a:t>
            </a:r>
          </a:p>
          <a:p>
            <a:pPr marL="342900" indent="-342900">
              <a:lnSpc>
                <a:spcPct val="90000"/>
              </a:lnSpc>
            </a:pPr>
            <a:r>
              <a:rPr lang="en-US" sz="2800"/>
              <a:t>Complaints change over time</a:t>
            </a:r>
          </a:p>
          <a:p>
            <a:pPr marL="342900" indent="-342900">
              <a:lnSpc>
                <a:spcPct val="90000"/>
              </a:lnSpc>
            </a:pPr>
            <a:r>
              <a:rPr lang="en-US" sz="2800"/>
              <a:t>Onset prior to 30 years old</a:t>
            </a:r>
          </a:p>
          <a:p>
            <a:pPr marL="342900" indent="-342900">
              <a:lnSpc>
                <a:spcPct val="90000"/>
              </a:lnSpc>
            </a:pPr>
            <a:r>
              <a:rPr lang="en-US" sz="2800"/>
              <a:t>See many physicians</a:t>
            </a:r>
          </a:p>
          <a:p>
            <a:pPr marL="342900" indent="-342900">
              <a:lnSpc>
                <a:spcPct val="90000"/>
              </a:lnSpc>
            </a:pPr>
            <a:r>
              <a:rPr lang="en-US" sz="2800"/>
              <a:t>May have unnecessary surgical procedures</a:t>
            </a:r>
          </a:p>
          <a:p>
            <a:pPr marL="342900" indent="-342900">
              <a:lnSpc>
                <a:spcPct val="90000"/>
              </a:lnSpc>
            </a:pPr>
            <a:r>
              <a:rPr lang="en-US" sz="2800"/>
              <a:t>Impairment in interpersonal relationships</a:t>
            </a:r>
          </a:p>
          <a:p>
            <a:pPr marL="342900" indent="-342900">
              <a:lnSpc>
                <a:spcPct val="90000"/>
              </a:lnSpc>
            </a:pPr>
            <a:r>
              <a:rPr lang="en-US" sz="2800"/>
              <a:t>Etiology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Chronic emotional abuse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Unable to verbalize anger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None/>
            </a:pPr>
            <a:endParaRPr lang="en-US" sz="2800"/>
          </a:p>
          <a:p>
            <a:pPr marL="342900" indent="-342900">
              <a:lnSpc>
                <a:spcPct val="90000"/>
              </a:lnSpc>
            </a:pPr>
            <a:endParaRPr lang="en-US" sz="2800"/>
          </a:p>
        </p:txBody>
      </p:sp>
      <p:pic>
        <p:nvPicPr>
          <p:cNvPr id="140292" name="Picture 4" descr="SuperStock_1538R-2001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2286000"/>
            <a:ext cx="1981200" cy="1500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sz="4000">
                <a:latin typeface="Arial Black" pitchFamily="34" charset="0"/>
              </a:rPr>
              <a:t>Pain Disorder</a:t>
            </a:r>
            <a:r>
              <a:rPr lang="en-US" sz="4000"/>
              <a:t/>
            </a:r>
            <a:br>
              <a:rPr lang="en-US" sz="4000"/>
            </a:br>
            <a:endParaRPr lang="en-US" sz="4000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sz="2800"/>
              <a:t>Severe Pain in one or more areas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Significant distress and impairment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Location or complaint does not change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Doctor Shoppers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Pain may allow secondary gain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sz="2800"/>
              <a:t>Avoidance</a:t>
            </a:r>
          </a:p>
          <a:p>
            <a:pPr marL="1600200" lvl="3" indent="-228600">
              <a:lnSpc>
                <a:spcPct val="90000"/>
              </a:lnSpc>
            </a:pPr>
            <a:r>
              <a:rPr lang="en-US" sz="2800"/>
              <a:t>Does not have to go to work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sz="2800"/>
              <a:t>Pain medication</a:t>
            </a:r>
          </a:p>
          <a:p>
            <a:pPr marL="742950" lvl="1" indent="-285750">
              <a:lnSpc>
                <a:spcPct val="90000"/>
              </a:lnSpc>
            </a:pPr>
            <a:r>
              <a:rPr lang="en-US"/>
              <a:t>When there is a physiologic disorder: amount of pain is out of proportion</a:t>
            </a:r>
          </a:p>
          <a:p>
            <a:pPr marL="342900" indent="-342900">
              <a:lnSpc>
                <a:spcPct val="90000"/>
              </a:lnSpc>
            </a:pPr>
            <a:endParaRPr lang="en-US" sz="2800"/>
          </a:p>
          <a:p>
            <a:pPr marL="342900" indent="-342900">
              <a:lnSpc>
                <a:spcPct val="90000"/>
              </a:lnSpc>
            </a:pPr>
            <a:endParaRPr lang="en-US" sz="2400"/>
          </a:p>
        </p:txBody>
      </p:sp>
      <p:pic>
        <p:nvPicPr>
          <p:cNvPr id="142340" name="Picture 4" descr="20061214_pain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0400" y="3124200"/>
            <a:ext cx="18288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bg2"/>
                </a:solidFill>
                <a:latin typeface="Arial Black" pitchFamily="34" charset="0"/>
              </a:rPr>
              <a:t>Hypochondriasis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/>
            <a:r>
              <a:rPr lang="en-US"/>
              <a:t>Worry they have a serious illness despite no medical evidence</a:t>
            </a:r>
          </a:p>
          <a:p>
            <a:pPr marL="342900" indent="-342900"/>
            <a:r>
              <a:rPr lang="en-US"/>
              <a:t>Misinterpretation of  bodily symptoms</a:t>
            </a:r>
          </a:p>
          <a:p>
            <a:pPr marL="342900" indent="-342900"/>
            <a:r>
              <a:rPr lang="en-US"/>
              <a:t>Check for reassurance from doctors and friends</a:t>
            </a:r>
          </a:p>
        </p:txBody>
      </p:sp>
      <p:pic>
        <p:nvPicPr>
          <p:cNvPr id="144388" name="Picture 4" descr="m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4191000"/>
            <a:ext cx="23622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bg2"/>
                </a:solidFill>
                <a:latin typeface="Arial Black" pitchFamily="34" charset="0"/>
              </a:rPr>
              <a:t>Conversion Disorder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6172200" cy="4302125"/>
          </a:xfrm>
        </p:spPr>
        <p:txBody>
          <a:bodyPr/>
          <a:lstStyle/>
          <a:p>
            <a:pPr marL="342900" indent="-342900"/>
            <a:endParaRPr lang="en-US" sz="2800"/>
          </a:p>
          <a:p>
            <a:pPr marL="342900" indent="-342900"/>
            <a:r>
              <a:rPr lang="en-US" sz="2800"/>
              <a:t>Suggests a Neurological Condition</a:t>
            </a:r>
          </a:p>
          <a:p>
            <a:pPr marL="742950" lvl="1" indent="-285750"/>
            <a:r>
              <a:rPr lang="en-US"/>
              <a:t>Deficit or alteration in voluntary motor or sensory function</a:t>
            </a:r>
          </a:p>
          <a:p>
            <a:pPr marL="342900" indent="-342900"/>
            <a:r>
              <a:rPr lang="en-US" sz="2800"/>
              <a:t>Conflicts, stressors precede symptoms</a:t>
            </a:r>
            <a:endParaRPr lang="en-US"/>
          </a:p>
          <a:p>
            <a:pPr marL="342900" indent="-342900"/>
            <a:r>
              <a:rPr lang="en-US" sz="2800"/>
              <a:t>Symptoms</a:t>
            </a:r>
          </a:p>
          <a:p>
            <a:pPr marL="742950" lvl="1" indent="-285750"/>
            <a:r>
              <a:rPr lang="en-US"/>
              <a:t>Paralysis, blindness, or seizures</a:t>
            </a:r>
            <a:endParaRPr lang="en-US" sz="2400"/>
          </a:p>
          <a:p>
            <a:pPr marL="342900" indent="-342900"/>
            <a:r>
              <a:rPr lang="en-US" sz="2800"/>
              <a:t>May show little concern or anxiety      </a:t>
            </a:r>
          </a:p>
          <a:p>
            <a:pPr marL="742950" lvl="1" indent="-285750"/>
            <a:endParaRPr lang="en-US"/>
          </a:p>
          <a:p>
            <a:pPr marL="742950" lvl="1" indent="-285750">
              <a:buFont typeface="Wingdings" pitchFamily="2" charset="2"/>
              <a:buNone/>
            </a:pPr>
            <a:endParaRPr lang="en-US"/>
          </a:p>
          <a:p>
            <a:pPr marL="342900" indent="-342900"/>
            <a:endParaRPr lang="en-US" sz="2800"/>
          </a:p>
          <a:p>
            <a:pPr marL="342900" indent="-342900"/>
            <a:endParaRPr lang="en-US" sz="2800"/>
          </a:p>
        </p:txBody>
      </p:sp>
      <p:pic>
        <p:nvPicPr>
          <p:cNvPr id="146440" name="Picture 8" descr="smiley-face-ps-version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0" y="5410200"/>
            <a:ext cx="1066800" cy="1066800"/>
          </a:xfrm>
          <a:noFill/>
          <a:ln/>
        </p:spPr>
      </p:pic>
      <p:pic>
        <p:nvPicPr>
          <p:cNvPr id="146445" name="Picture 13" descr="MCj02957970000[1]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6019800" y="4419600"/>
            <a:ext cx="1055688" cy="10668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0"/>
            <a:ext cx="8458200" cy="1676400"/>
          </a:xfrm>
        </p:spPr>
        <p:txBody>
          <a:bodyPr/>
          <a:lstStyle/>
          <a:p>
            <a:r>
              <a:rPr lang="en-US" sz="4000" dirty="0">
                <a:latin typeface="Arial Black" pitchFamily="34" charset="0"/>
              </a:rPr>
              <a:t/>
            </a:r>
            <a:br>
              <a:rPr lang="en-US" sz="4000" dirty="0">
                <a:latin typeface="Arial Black" pitchFamily="34" charset="0"/>
              </a:rPr>
            </a:br>
            <a:r>
              <a:rPr lang="en-US" sz="4000" dirty="0">
                <a:latin typeface="Arial Black" pitchFamily="34" charset="0"/>
              </a:rPr>
              <a:t> </a:t>
            </a:r>
            <a:r>
              <a:rPr lang="en-US" sz="4000" dirty="0" smtClean="0">
                <a:latin typeface="Arial Black" pitchFamily="34" charset="0"/>
              </a:rPr>
              <a:t>Clinician-Client </a:t>
            </a:r>
            <a:r>
              <a:rPr lang="en-US" sz="4000" dirty="0">
                <a:latin typeface="Arial Black" pitchFamily="34" charset="0"/>
              </a:rPr>
              <a:t>Relationship    and Management of Somatoform Disorders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None/>
            </a:pPr>
            <a:endParaRPr lang="en-US" sz="2800"/>
          </a:p>
          <a:p>
            <a:pPr marL="342900" indent="-342900"/>
            <a:endParaRPr lang="en-US" sz="2800"/>
          </a:p>
          <a:p>
            <a:pPr marL="342900" indent="-342900"/>
            <a:r>
              <a:rPr lang="en-US" sz="2800"/>
              <a:t>Always rule out the physical</a:t>
            </a:r>
          </a:p>
          <a:p>
            <a:pPr marL="342900" indent="-342900"/>
            <a:r>
              <a:rPr lang="en-US" sz="2800"/>
              <a:t>Show acceptance and empathy; do not challenge or force insight</a:t>
            </a:r>
          </a:p>
          <a:p>
            <a:pPr marL="342900" indent="-342900"/>
            <a:r>
              <a:rPr lang="en-US" sz="2800"/>
              <a:t>Encourage identification, appropriate expression of emotions</a:t>
            </a:r>
          </a:p>
          <a:p>
            <a:pPr marL="342900" indent="-342900"/>
            <a:r>
              <a:rPr lang="en-US" sz="2800"/>
              <a:t>Teach adaptive coping e.g. assertiveness skills</a:t>
            </a:r>
          </a:p>
          <a:p>
            <a:pPr marL="342900" indent="-342900"/>
            <a:endParaRPr lang="en-US" sz="2800"/>
          </a:p>
          <a:p>
            <a:pPr marL="342900" indent="-342900"/>
            <a:endParaRPr lang="en-US" sz="2800"/>
          </a:p>
          <a:p>
            <a:pPr marL="342900" indent="-342900">
              <a:buFont typeface="Wingdings" pitchFamily="2" charset="2"/>
              <a:buNone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8229600" cy="1143000"/>
          </a:xfrm>
        </p:spPr>
        <p:txBody>
          <a:bodyPr/>
          <a:lstStyle/>
          <a:p>
            <a:r>
              <a:rPr lang="en-US">
                <a:solidFill>
                  <a:srgbClr val="FF9900"/>
                </a:solidFill>
                <a:latin typeface="Arial Black" pitchFamily="34" charset="0"/>
              </a:rPr>
              <a:t>  Critical Thinking!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371600"/>
            <a:ext cx="9144000" cy="44545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z="2400">
              <a:latin typeface="Book Antiqua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A 20 year old army private was brought to the medical unit with</a:t>
            </a:r>
          </a:p>
          <a:p>
            <a:pPr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persistent, severe chest pain and weakness. He was scheduled to</a:t>
            </a:r>
          </a:p>
          <a:p>
            <a:pPr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deploy to Afghanistan.  After days of dx. testing, no physical</a:t>
            </a:r>
          </a:p>
          <a:p>
            <a:pPr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cause has yet been found. The treating cardiologist and</a:t>
            </a:r>
          </a:p>
          <a:p>
            <a:pPr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neurologist suspect a Somatization Disorder.  The client has</a:t>
            </a:r>
          </a:p>
          <a:p>
            <a:pPr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developed a trusting relationship with a nurse. </a:t>
            </a:r>
          </a:p>
          <a:p>
            <a:pPr>
              <a:buFont typeface="Wingdings" pitchFamily="2" charset="2"/>
              <a:buNone/>
            </a:pPr>
            <a:r>
              <a:rPr lang="en-US" sz="2400" b="1">
                <a:latin typeface="Book Antiqua" pitchFamily="18" charset="0"/>
              </a:rPr>
              <a:t>Which statement by the nurse is helpful to this client? </a:t>
            </a:r>
          </a:p>
          <a:p>
            <a:pPr>
              <a:buFont typeface="Wingdings" pitchFamily="2" charset="2"/>
              <a:buNone/>
            </a:pPr>
            <a:r>
              <a:rPr lang="en-US" sz="2400" b="1">
                <a:latin typeface="Book Antiqua" pitchFamily="18" charset="0"/>
              </a:rPr>
              <a:t>Why or Why Not?</a:t>
            </a:r>
          </a:p>
          <a:p>
            <a:pPr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“I notice you were scheduled to go overseas before your illness.</a:t>
            </a:r>
          </a:p>
          <a:p>
            <a:pPr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Do you think there is any connection between that and your</a:t>
            </a:r>
          </a:p>
          <a:p>
            <a:pPr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symptoms?”</a:t>
            </a:r>
          </a:p>
        </p:txBody>
      </p:sp>
      <p:pic>
        <p:nvPicPr>
          <p:cNvPr id="172040" name="Picture 8" descr="MCj0429827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381000"/>
            <a:ext cx="1247775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9900"/>
                </a:solidFill>
                <a:latin typeface="Arial Black" pitchFamily="34" charset="0"/>
              </a:rPr>
              <a:t>Critical Thinking, cont’d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“ The doctors seem to think there is nothing physically wrong with you.  How do you feel about that?”</a:t>
            </a:r>
          </a:p>
          <a:p>
            <a:pPr>
              <a:buFont typeface="Wingdings" pitchFamily="2" charset="2"/>
              <a:buNone/>
            </a:pPr>
            <a:endParaRPr lang="en-US" sz="2400">
              <a:latin typeface="Book Antiqua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“Tell me what your strong points are that will help you to</a:t>
            </a:r>
          </a:p>
          <a:p>
            <a:pPr>
              <a:buFont typeface="Wingdings" pitchFamily="2" charset="2"/>
              <a:buNone/>
            </a:pPr>
            <a:r>
              <a:rPr lang="en-US" sz="2400">
                <a:latin typeface="Book Antiqua" pitchFamily="18" charset="0"/>
              </a:rPr>
              <a:t>    get through this.”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696200" cy="2057400"/>
          </a:xfrm>
        </p:spPr>
        <p:txBody>
          <a:bodyPr/>
          <a:lstStyle/>
          <a:p>
            <a:pPr algn="ctr"/>
            <a:r>
              <a:rPr lang="en-US" b="1"/>
              <a:t>MEDICATIONS FOR ANXIETY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6" name="Picture 4" descr="MPj0403090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733800"/>
            <a:ext cx="3352800" cy="2243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BENZODIAZEPINES (BZDs)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CNS Depressants</a:t>
            </a:r>
          </a:p>
          <a:p>
            <a:pPr>
              <a:lnSpc>
                <a:spcPct val="80000"/>
              </a:lnSpc>
            </a:pPr>
            <a:r>
              <a:rPr lang="en-US" sz="2800"/>
              <a:t>Compete for GABA receptors; decrease response of excitatory neurons</a:t>
            </a:r>
          </a:p>
          <a:p>
            <a:pPr>
              <a:lnSpc>
                <a:spcPct val="80000"/>
              </a:lnSpc>
            </a:pPr>
            <a:r>
              <a:rPr lang="en-US" sz="2800"/>
              <a:t>Tolerance, dependence are problems</a:t>
            </a:r>
          </a:p>
          <a:p>
            <a:pPr>
              <a:lnSpc>
                <a:spcPct val="80000"/>
              </a:lnSpc>
            </a:pPr>
            <a:r>
              <a:rPr lang="en-US" sz="2800"/>
              <a:t>Cause dizziness, somnolence, confusion</a:t>
            </a:r>
          </a:p>
          <a:p>
            <a:pPr>
              <a:lnSpc>
                <a:spcPct val="80000"/>
              </a:lnSpc>
            </a:pPr>
            <a:r>
              <a:rPr lang="en-US" sz="2800"/>
              <a:t>Best for short-term use</a:t>
            </a:r>
          </a:p>
          <a:p>
            <a:pPr>
              <a:lnSpc>
                <a:spcPct val="80000"/>
              </a:lnSpc>
            </a:pPr>
            <a:r>
              <a:rPr lang="en-US" sz="2800"/>
              <a:t>Stopping abruptly may cause seizures</a:t>
            </a:r>
          </a:p>
          <a:p>
            <a:pPr>
              <a:lnSpc>
                <a:spcPct val="80000"/>
              </a:lnSpc>
            </a:pPr>
            <a:r>
              <a:rPr lang="en-US" sz="2800"/>
              <a:t>Shorter acting BZDs  PRN for episodes of anxiety or panic: clonazepam (Klonopin)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/>
              <a:t>                lorazepam (Ativan)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Mechanism of action: </a:t>
            </a:r>
            <a:r>
              <a:rPr lang="en-AU" sz="4000" dirty="0" smtClean="0"/>
              <a:t>Benzodiazepines</a:t>
            </a:r>
            <a:endParaRPr lang="en-US" sz="4000" dirty="0"/>
          </a:p>
        </p:txBody>
      </p:sp>
      <p:pic>
        <p:nvPicPr>
          <p:cNvPr id="4" name="Picture 6" descr="benzo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048124" y="2133600"/>
            <a:ext cx="3571875" cy="3581400"/>
          </a:xfrm>
          <a:noFill/>
          <a:ln/>
        </p:spPr>
      </p:pic>
      <p:sp>
        <p:nvSpPr>
          <p:cNvPr id="5" name="Rectangle 4"/>
          <p:cNvSpPr/>
          <p:nvPr/>
        </p:nvSpPr>
        <p:spPr>
          <a:xfrm>
            <a:off x="228600" y="2413338"/>
            <a:ext cx="3429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 smtClean="0"/>
              <a:t>CNS depressant</a:t>
            </a:r>
          </a:p>
          <a:p>
            <a:endParaRPr lang="en-AU" sz="2400" dirty="0" smtClean="0"/>
          </a:p>
          <a:p>
            <a:r>
              <a:rPr lang="en-AU" sz="2400" dirty="0" smtClean="0"/>
              <a:t>Enhance the effect of GABA.</a:t>
            </a:r>
          </a:p>
          <a:p>
            <a:endParaRPr lang="en-AU" sz="2400" dirty="0" smtClean="0"/>
          </a:p>
          <a:p>
            <a:r>
              <a:rPr lang="en-AU" sz="2400" dirty="0" smtClean="0"/>
              <a:t>GABA is a neurotransmitter that inhibits neuronal activity i.e. reduces the firing rate of neurones. </a:t>
            </a:r>
            <a:endParaRPr lang="en-AU" sz="24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Agonist = Facilitate</a:t>
            </a:r>
            <a:endParaRPr lang="en-US" dirty="0"/>
          </a:p>
        </p:txBody>
      </p:sp>
      <p:grpSp>
        <p:nvGrpSpPr>
          <p:cNvPr id="4" name="Group 38"/>
          <p:cNvGrpSpPr>
            <a:grpSpLocks noGrp="1"/>
          </p:cNvGrpSpPr>
          <p:nvPr/>
        </p:nvGrpSpPr>
        <p:grpSpPr bwMode="auto">
          <a:xfrm>
            <a:off x="457200" y="1828801"/>
            <a:ext cx="8229600" cy="3352800"/>
            <a:chOff x="336" y="1488"/>
            <a:chExt cx="5184" cy="2160"/>
          </a:xfrm>
        </p:grpSpPr>
        <p:sp>
          <p:nvSpPr>
            <p:cNvPr id="5" name="Oval 39"/>
            <p:cNvSpPr>
              <a:spLocks noChangeArrowheads="1"/>
            </p:cNvSpPr>
            <p:nvPr/>
          </p:nvSpPr>
          <p:spPr bwMode="auto">
            <a:xfrm>
              <a:off x="3456" y="1536"/>
              <a:ext cx="1103" cy="211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40"/>
            <p:cNvSpPr>
              <a:spLocks noChangeArrowheads="1"/>
            </p:cNvSpPr>
            <p:nvPr/>
          </p:nvSpPr>
          <p:spPr bwMode="auto">
            <a:xfrm>
              <a:off x="4346" y="1920"/>
              <a:ext cx="1174" cy="13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" name="Group 41"/>
            <p:cNvGrpSpPr>
              <a:grpSpLocks/>
            </p:cNvGrpSpPr>
            <p:nvPr/>
          </p:nvGrpSpPr>
          <p:grpSpPr bwMode="auto">
            <a:xfrm rot="-10800000">
              <a:off x="338" y="1488"/>
              <a:ext cx="2159" cy="2112"/>
              <a:chOff x="2352" y="1296"/>
              <a:chExt cx="2784" cy="2112"/>
            </a:xfrm>
          </p:grpSpPr>
          <p:sp>
            <p:nvSpPr>
              <p:cNvPr id="35" name="Oval 42"/>
              <p:cNvSpPr>
                <a:spLocks noChangeArrowheads="1"/>
              </p:cNvSpPr>
              <p:nvPr/>
            </p:nvSpPr>
            <p:spPr bwMode="auto">
              <a:xfrm>
                <a:off x="2352" y="1296"/>
                <a:ext cx="1488" cy="211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Rectangle 43"/>
              <p:cNvSpPr>
                <a:spLocks noChangeArrowheads="1"/>
              </p:cNvSpPr>
              <p:nvPr/>
            </p:nvSpPr>
            <p:spPr bwMode="auto">
              <a:xfrm>
                <a:off x="3552" y="1680"/>
                <a:ext cx="1584" cy="13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" name="Rectangle 44"/>
            <p:cNvSpPr>
              <a:spLocks noChangeArrowheads="1"/>
            </p:cNvSpPr>
            <p:nvPr/>
          </p:nvSpPr>
          <p:spPr bwMode="auto">
            <a:xfrm>
              <a:off x="3312" y="2016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45"/>
            <p:cNvSpPr>
              <a:spLocks noChangeArrowheads="1"/>
            </p:cNvSpPr>
            <p:nvPr/>
          </p:nvSpPr>
          <p:spPr bwMode="auto">
            <a:xfrm>
              <a:off x="3264" y="2400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46"/>
            <p:cNvSpPr>
              <a:spLocks noChangeArrowheads="1"/>
            </p:cNvSpPr>
            <p:nvPr/>
          </p:nvSpPr>
          <p:spPr bwMode="auto">
            <a:xfrm>
              <a:off x="3312" y="2784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47"/>
            <p:cNvSpPr>
              <a:spLocks noChangeArrowheads="1"/>
            </p:cNvSpPr>
            <p:nvPr/>
          </p:nvSpPr>
          <p:spPr bwMode="auto">
            <a:xfrm>
              <a:off x="3408" y="3168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48"/>
            <p:cNvSpPr>
              <a:spLocks noChangeArrowheads="1"/>
            </p:cNvSpPr>
            <p:nvPr/>
          </p:nvSpPr>
          <p:spPr bwMode="auto">
            <a:xfrm>
              <a:off x="3504" y="1632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Oval 49"/>
            <p:cNvSpPr>
              <a:spLocks noChangeArrowheads="1"/>
            </p:cNvSpPr>
            <p:nvPr/>
          </p:nvSpPr>
          <p:spPr bwMode="auto">
            <a:xfrm>
              <a:off x="2592" y="302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Oval 50"/>
            <p:cNvSpPr>
              <a:spLocks noChangeArrowheads="1"/>
            </p:cNvSpPr>
            <p:nvPr/>
          </p:nvSpPr>
          <p:spPr bwMode="auto">
            <a:xfrm>
              <a:off x="2832" y="278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Oval 51"/>
            <p:cNvSpPr>
              <a:spLocks noChangeArrowheads="1"/>
            </p:cNvSpPr>
            <p:nvPr/>
          </p:nvSpPr>
          <p:spPr bwMode="auto">
            <a:xfrm>
              <a:off x="2592" y="254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Oval 52"/>
            <p:cNvSpPr>
              <a:spLocks noChangeArrowheads="1"/>
            </p:cNvSpPr>
            <p:nvPr/>
          </p:nvSpPr>
          <p:spPr bwMode="auto">
            <a:xfrm>
              <a:off x="2736" y="2160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Oval 53"/>
            <p:cNvSpPr>
              <a:spLocks noChangeArrowheads="1"/>
            </p:cNvSpPr>
            <p:nvPr/>
          </p:nvSpPr>
          <p:spPr bwMode="auto">
            <a:xfrm>
              <a:off x="2592" y="187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Oval 54"/>
            <p:cNvSpPr>
              <a:spLocks noChangeArrowheads="1"/>
            </p:cNvSpPr>
            <p:nvPr/>
          </p:nvSpPr>
          <p:spPr bwMode="auto">
            <a:xfrm>
              <a:off x="3216" y="3264"/>
              <a:ext cx="240" cy="240"/>
            </a:xfrm>
            <a:prstGeom prst="ellipse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Oval 55"/>
            <p:cNvSpPr>
              <a:spLocks noChangeArrowheads="1"/>
            </p:cNvSpPr>
            <p:nvPr/>
          </p:nvSpPr>
          <p:spPr bwMode="auto">
            <a:xfrm>
              <a:off x="3168" y="2880"/>
              <a:ext cx="240" cy="240"/>
            </a:xfrm>
            <a:prstGeom prst="ellipse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Oval 56"/>
            <p:cNvSpPr>
              <a:spLocks noChangeArrowheads="1"/>
            </p:cNvSpPr>
            <p:nvPr/>
          </p:nvSpPr>
          <p:spPr bwMode="auto">
            <a:xfrm>
              <a:off x="3072" y="2544"/>
              <a:ext cx="240" cy="240"/>
            </a:xfrm>
            <a:prstGeom prst="ellipse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Oval 57"/>
            <p:cNvSpPr>
              <a:spLocks noChangeArrowheads="1"/>
            </p:cNvSpPr>
            <p:nvPr/>
          </p:nvSpPr>
          <p:spPr bwMode="auto">
            <a:xfrm>
              <a:off x="3120" y="2112"/>
              <a:ext cx="240" cy="240"/>
            </a:xfrm>
            <a:prstGeom prst="ellipse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Oval 58"/>
            <p:cNvSpPr>
              <a:spLocks noChangeArrowheads="1"/>
            </p:cNvSpPr>
            <p:nvPr/>
          </p:nvSpPr>
          <p:spPr bwMode="auto">
            <a:xfrm>
              <a:off x="3264" y="1728"/>
              <a:ext cx="240" cy="240"/>
            </a:xfrm>
            <a:prstGeom prst="ellipse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3" name="Group 59"/>
            <p:cNvGrpSpPr>
              <a:grpSpLocks/>
            </p:cNvGrpSpPr>
            <p:nvPr/>
          </p:nvGrpSpPr>
          <p:grpSpPr bwMode="auto">
            <a:xfrm>
              <a:off x="1920" y="1776"/>
              <a:ext cx="192" cy="1536"/>
              <a:chOff x="1920" y="1776"/>
              <a:chExt cx="192" cy="1536"/>
            </a:xfrm>
          </p:grpSpPr>
          <p:sp>
            <p:nvSpPr>
              <p:cNvPr id="30" name="Oval 60"/>
              <p:cNvSpPr>
                <a:spLocks noChangeArrowheads="1"/>
              </p:cNvSpPr>
              <p:nvPr/>
            </p:nvSpPr>
            <p:spPr bwMode="auto">
              <a:xfrm>
                <a:off x="1920" y="2784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Oval 61"/>
              <p:cNvSpPr>
                <a:spLocks noChangeArrowheads="1"/>
              </p:cNvSpPr>
              <p:nvPr/>
            </p:nvSpPr>
            <p:spPr bwMode="auto">
              <a:xfrm>
                <a:off x="1920" y="2448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Oval 62"/>
              <p:cNvSpPr>
                <a:spLocks noChangeArrowheads="1"/>
              </p:cNvSpPr>
              <p:nvPr/>
            </p:nvSpPr>
            <p:spPr bwMode="auto">
              <a:xfrm>
                <a:off x="1920" y="2112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Oval 63"/>
              <p:cNvSpPr>
                <a:spLocks noChangeArrowheads="1"/>
              </p:cNvSpPr>
              <p:nvPr/>
            </p:nvSpPr>
            <p:spPr bwMode="auto">
              <a:xfrm>
                <a:off x="1920" y="1776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Oval 64"/>
              <p:cNvSpPr>
                <a:spLocks noChangeArrowheads="1"/>
              </p:cNvSpPr>
              <p:nvPr/>
            </p:nvSpPr>
            <p:spPr bwMode="auto">
              <a:xfrm>
                <a:off x="1920" y="3120"/>
                <a:ext cx="192" cy="192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" name="Oval 65"/>
            <p:cNvSpPr>
              <a:spLocks noChangeArrowheads="1"/>
            </p:cNvSpPr>
            <p:nvPr/>
          </p:nvSpPr>
          <p:spPr bwMode="auto">
            <a:xfrm>
              <a:off x="2688" y="316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Oval 66"/>
            <p:cNvSpPr>
              <a:spLocks noChangeArrowheads="1"/>
            </p:cNvSpPr>
            <p:nvPr/>
          </p:nvSpPr>
          <p:spPr bwMode="auto">
            <a:xfrm>
              <a:off x="3168" y="249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Oval 67"/>
            <p:cNvSpPr>
              <a:spLocks noChangeArrowheads="1"/>
            </p:cNvSpPr>
            <p:nvPr/>
          </p:nvSpPr>
          <p:spPr bwMode="auto">
            <a:xfrm>
              <a:off x="3216" y="206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Oval 68"/>
            <p:cNvSpPr>
              <a:spLocks noChangeArrowheads="1"/>
            </p:cNvSpPr>
            <p:nvPr/>
          </p:nvSpPr>
          <p:spPr bwMode="auto">
            <a:xfrm>
              <a:off x="3408" y="1680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Oval 69"/>
            <p:cNvSpPr>
              <a:spLocks noChangeArrowheads="1"/>
            </p:cNvSpPr>
            <p:nvPr/>
          </p:nvSpPr>
          <p:spPr bwMode="auto">
            <a:xfrm>
              <a:off x="3264" y="283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Oval 70"/>
            <p:cNvSpPr>
              <a:spLocks noChangeArrowheads="1"/>
            </p:cNvSpPr>
            <p:nvPr/>
          </p:nvSpPr>
          <p:spPr bwMode="auto">
            <a:xfrm>
              <a:off x="3312" y="3216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" name="Rectangle 37"/>
          <p:cNvSpPr>
            <a:spLocks noChangeArrowheads="1"/>
          </p:cNvSpPr>
          <p:nvPr/>
        </p:nvSpPr>
        <p:spPr bwMode="auto">
          <a:xfrm>
            <a:off x="685800" y="5486400"/>
            <a:ext cx="7772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SzPct val="100000"/>
            </a:pPr>
            <a:r>
              <a:rPr lang="en-AU" dirty="0">
                <a:latin typeface="Arial" charset="0"/>
              </a:rPr>
              <a:t>Benzodiazepines bind to a site near the GABA binding site thus facilitating the action of GABA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Adverse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AU" dirty="0" smtClean="0"/>
              <a:t>Physical dependence occurs in about 1 in 3 patients.</a:t>
            </a:r>
          </a:p>
          <a:p>
            <a:pPr>
              <a:lnSpc>
                <a:spcPct val="90000"/>
              </a:lnSpc>
            </a:pPr>
            <a:r>
              <a:rPr lang="en-AU" dirty="0" smtClean="0"/>
              <a:t>History substance abuse &gt; risk dependence</a:t>
            </a:r>
          </a:p>
          <a:p>
            <a:pPr>
              <a:lnSpc>
                <a:spcPct val="90000"/>
              </a:lnSpc>
            </a:pPr>
            <a:r>
              <a:rPr lang="en-AU" dirty="0" smtClean="0"/>
              <a:t>Increased accident risk.</a:t>
            </a:r>
          </a:p>
          <a:p>
            <a:pPr>
              <a:lnSpc>
                <a:spcPct val="90000"/>
              </a:lnSpc>
            </a:pPr>
            <a:r>
              <a:rPr lang="en-AU" dirty="0" smtClean="0"/>
              <a:t>Tolerance &amp; rebound insomnia.</a:t>
            </a:r>
          </a:p>
          <a:p>
            <a:pPr>
              <a:lnSpc>
                <a:spcPct val="90000"/>
              </a:lnSpc>
            </a:pPr>
            <a:r>
              <a:rPr lang="en-AU" dirty="0" smtClean="0"/>
              <a:t>Alcohol &amp; CNS depressants potentiate adverse effects.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752600"/>
            <a:ext cx="8229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AU" sz="2800" dirty="0" smtClean="0"/>
              <a:t>60y+ &gt; vulnerability to confusion, memory impairment, over sedation (most common S/E) &amp; falls.</a:t>
            </a:r>
          </a:p>
          <a:p>
            <a:pPr algn="l"/>
            <a:endParaRPr lang="en-AU" sz="2800" dirty="0" smtClean="0"/>
          </a:p>
          <a:p>
            <a:pPr algn="l"/>
            <a:r>
              <a:rPr lang="en-AU" sz="2800" dirty="0" smtClean="0"/>
              <a:t>Adverse mood effects: depression, emotional anaesthesia, aggression, increased suicide risk in elderly</a:t>
            </a:r>
            <a:endParaRPr lang="en-US" sz="28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Withdrawal from Benzodiazepines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400" dirty="0" smtClean="0"/>
              <a:t>Abrupt cessation: &gt; seizures</a:t>
            </a:r>
            <a:endParaRPr lang="en-US" sz="2400" dirty="0" smtClean="0"/>
          </a:p>
          <a:p>
            <a:r>
              <a:rPr lang="en-US" sz="2400" dirty="0" smtClean="0"/>
              <a:t>Withdrawal symptoms may occur between doses during continuous use (inter-dose withdrawal).  Patients may think these symptoms are due to the original problem.</a:t>
            </a:r>
          </a:p>
          <a:p>
            <a:r>
              <a:rPr lang="en-US" sz="2400" dirty="0" smtClean="0"/>
              <a:t>Withdrawal symptoms: increased anxiety, sleep disorder, aching limbs, nervousness &amp; nausea.</a:t>
            </a:r>
          </a:p>
          <a:p>
            <a:r>
              <a:rPr lang="en-US" sz="2400" dirty="0" smtClean="0"/>
              <a:t>Short half life benzodiazepines are associated with more acute &amp; intense withdrawal symptoms. </a:t>
            </a:r>
          </a:p>
          <a:p>
            <a:r>
              <a:rPr lang="en-US" sz="2400" dirty="0" smtClean="0"/>
              <a:t>Long half life benzodiazepines - milder, more delayed withdrawal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Withdrawal from benzodiazepines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Benzodiazepines should not be ceased abruptly.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Dose reduced by 10-20% per week.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Patient allowed to </a:t>
            </a:r>
            <a:r>
              <a:rPr lang="en-US" sz="2400" dirty="0" err="1" smtClean="0"/>
              <a:t>stabilise</a:t>
            </a:r>
            <a:r>
              <a:rPr lang="en-US" sz="2400" dirty="0" smtClean="0"/>
              <a:t> between each reduction.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Admission for high dose users, history of seizures or psychosis, or for more rapid withdrawal. </a:t>
            </a:r>
          </a:p>
          <a:p>
            <a:r>
              <a:rPr lang="en-US" sz="2400" dirty="0" smtClean="0"/>
              <a:t>Implement relaxation/cognitive techniques.</a:t>
            </a:r>
          </a:p>
          <a:p>
            <a:r>
              <a:rPr lang="en-US" sz="2400" dirty="0" smtClean="0"/>
              <a:t>If necessary referral: </a:t>
            </a:r>
          </a:p>
          <a:p>
            <a:r>
              <a:rPr lang="en-US" sz="2400" dirty="0" smtClean="0"/>
              <a:t>Drug &amp; Alcohol Services</a:t>
            </a:r>
          </a:p>
          <a:p>
            <a:r>
              <a:rPr lang="en-US" sz="2400" dirty="0" smtClean="0"/>
              <a:t>Self Help group TRANX  www.tranx.org.au</a:t>
            </a:r>
          </a:p>
          <a:p>
            <a:r>
              <a:rPr lang="en-US" sz="2400" dirty="0" smtClean="0"/>
              <a:t>Psychologist (for CBT)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Overdose Benzodiazepines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Generally safe in overdose unless mixed with alcohol/CNS depressants.</a:t>
            </a:r>
          </a:p>
          <a:p>
            <a:r>
              <a:rPr lang="en-US" dirty="0" smtClean="0"/>
              <a:t>Symptoms overdose: hypotension, respiratory depression &amp; coma.  </a:t>
            </a:r>
          </a:p>
          <a:p>
            <a:r>
              <a:rPr lang="en-US" dirty="0" smtClean="0"/>
              <a:t>Treatment: Supportive</a:t>
            </a:r>
          </a:p>
          <a:p>
            <a:r>
              <a:rPr lang="en-US" dirty="0" err="1" smtClean="0"/>
              <a:t>Flumazenil</a:t>
            </a:r>
            <a:r>
              <a:rPr lang="en-US" dirty="0" smtClean="0"/>
              <a:t> rarely indicated</a:t>
            </a: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NON-BENZODIAZEPINES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/>
              <a:t>First line agent: buspirone (BuSpar)</a:t>
            </a:r>
          </a:p>
          <a:p>
            <a:pPr>
              <a:lnSpc>
                <a:spcPct val="90000"/>
              </a:lnSpc>
            </a:pPr>
            <a:r>
              <a:rPr lang="en-US"/>
              <a:t>Binds to serotonin and dopamine receptors</a:t>
            </a:r>
          </a:p>
          <a:p>
            <a:pPr>
              <a:lnSpc>
                <a:spcPct val="90000"/>
              </a:lnSpc>
            </a:pPr>
            <a:r>
              <a:rPr lang="en-US"/>
              <a:t>No CNS depression</a:t>
            </a:r>
          </a:p>
          <a:p>
            <a:pPr>
              <a:lnSpc>
                <a:spcPct val="90000"/>
              </a:lnSpc>
            </a:pPr>
            <a:r>
              <a:rPr lang="en-US"/>
              <a:t>No abuse potential documented</a:t>
            </a:r>
          </a:p>
          <a:p>
            <a:pPr>
              <a:lnSpc>
                <a:spcPct val="90000"/>
              </a:lnSpc>
            </a:pPr>
            <a:r>
              <a:rPr lang="en-US"/>
              <a:t>May have paradoxical effects (increased anxiety, depression, insomnia, etc.)</a:t>
            </a:r>
          </a:p>
          <a:p>
            <a:pPr>
              <a:lnSpc>
                <a:spcPct val="90000"/>
              </a:lnSpc>
            </a:pPr>
            <a:r>
              <a:rPr lang="en-US"/>
              <a:t>May not be fully effective for 3-6 weeks</a:t>
            </a:r>
          </a:p>
          <a:p>
            <a:pPr>
              <a:lnSpc>
                <a:spcPct val="90000"/>
              </a:lnSpc>
            </a:pPr>
            <a:r>
              <a:rPr lang="en-US"/>
              <a:t>May cause EPS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/>
              <a:t>NON-BENZODIAZEPINES: ANTIHISTAMINES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/>
              <a:t>Very sedating</a:t>
            </a:r>
          </a:p>
          <a:p>
            <a:r>
              <a:rPr lang="en-US"/>
              <a:t>No addiction potential</a:t>
            </a:r>
          </a:p>
          <a:p>
            <a:r>
              <a:rPr lang="en-US"/>
              <a:t>May be used long-term</a:t>
            </a:r>
          </a:p>
          <a:p>
            <a:r>
              <a:rPr lang="en-US"/>
              <a:t>Examples:  diphenhydramine (Benadryl)</a:t>
            </a:r>
          </a:p>
          <a:p>
            <a:pPr>
              <a:buFont typeface="Wingdings" pitchFamily="2" charset="2"/>
              <a:buNone/>
            </a:pPr>
            <a:r>
              <a:rPr lang="en-US"/>
              <a:t>                       hydroxyzine (Vistaril)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smtClean="0"/>
              <a:t>ANTIDEPRESSANTS-treatment of anxiety</a:t>
            </a:r>
            <a:endParaRPr lang="en-US" sz="3200" b="1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/>
              <a:t>Useful in long-term treatment of  panic (with or without agoraphobia), </a:t>
            </a:r>
            <a:r>
              <a:rPr lang="en-US" dirty="0" err="1"/>
              <a:t>obsessional</a:t>
            </a:r>
            <a:r>
              <a:rPr lang="en-US" dirty="0"/>
              <a:t> thinking	</a:t>
            </a:r>
          </a:p>
          <a:p>
            <a:r>
              <a:rPr lang="en-US" dirty="0"/>
              <a:t>Low abuse potential</a:t>
            </a:r>
          </a:p>
          <a:p>
            <a:r>
              <a:rPr lang="en-US" dirty="0"/>
              <a:t>SSRI’s: first line drugs due to low sedation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ANTIDEPRESSANTS, CONT’D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305800" cy="4800600"/>
          </a:xfrm>
          <a:solidFill>
            <a:schemeClr val="accent1"/>
          </a:solidFill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en-US" sz="2800"/>
              <a:t>SSRI’s and SNRI’s:</a:t>
            </a:r>
            <a:r>
              <a:rPr lang="en-US" sz="2000"/>
              <a:t>  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000"/>
              <a:t>                                          </a:t>
            </a:r>
            <a:r>
              <a:rPr lang="en-US" sz="2400"/>
              <a:t>fluoxetine (Prozac)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/>
              <a:t>                                            sertraline (Zoloft)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/>
              <a:t>                                         citalopram (Celexa)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/>
              <a:t>                                    escitalopram (Lexapro)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/>
              <a:t>                           fluvoxamine (Luvox): best for OCD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/>
              <a:t>                           paroxetine (Paxil):    useful for OCD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/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en-US" sz="2800"/>
              <a:t>Tricyclics:</a:t>
            </a:r>
            <a:r>
              <a:rPr lang="en-US" sz="2400"/>
              <a:t>               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/>
              <a:t>                                clomipramine (Anafranil): for OCD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/>
              <a:t>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/>
              <a:t>           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MISCELLANEOUS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sz="2800"/>
              <a:t>Propranolol (Inderal)--Beta adrenergic blocker</a:t>
            </a:r>
          </a:p>
          <a:p>
            <a:r>
              <a:rPr lang="en-US" sz="2800"/>
              <a:t>Clonidine (Catapres)--Alpha 2 agonist</a:t>
            </a:r>
          </a:p>
          <a:p>
            <a:pPr lvl="1"/>
            <a:r>
              <a:rPr lang="en-US" sz="2400"/>
              <a:t>Both decrease autonomic symptoms in panic : e.g. tachycardia, muscle tremors</a:t>
            </a:r>
          </a:p>
          <a:p>
            <a:pPr lvl="1"/>
            <a:endParaRPr lang="en-US" sz="2400"/>
          </a:p>
          <a:p>
            <a:pPr>
              <a:buFont typeface="Wingdings" pitchFamily="2" charset="2"/>
              <a:buChar char="q"/>
            </a:pPr>
            <a:r>
              <a:rPr lang="en-US" sz="2800"/>
              <a:t>Gabapentin (Neurontin)</a:t>
            </a:r>
          </a:p>
          <a:p>
            <a:pPr lvl="1">
              <a:buFont typeface="Wingdings" pitchFamily="2" charset="2"/>
              <a:buChar char="q"/>
            </a:pPr>
            <a:r>
              <a:rPr lang="en-US" sz="2400"/>
              <a:t>For OCD and social phobias</a:t>
            </a:r>
          </a:p>
          <a:p>
            <a:pPr lvl="1">
              <a:buFont typeface="Wingdings" pitchFamily="2" charset="2"/>
              <a:buChar char="§"/>
            </a:pPr>
            <a:endParaRPr lang="en-US" sz="2400"/>
          </a:p>
          <a:p>
            <a:pPr lvl="1">
              <a:buFont typeface="Wingdings" pitchFamily="2" charset="2"/>
              <a:buNone/>
            </a:pPr>
            <a:endParaRPr lang="en-US" sz="700"/>
          </a:p>
          <a:p>
            <a:pPr lvl="1">
              <a:buFont typeface="Wingdings" pitchFamily="2" charset="2"/>
              <a:buNone/>
            </a:pPr>
            <a:endParaRPr lang="en-US" sz="700">
              <a:solidFill>
                <a:schemeClr val="accent1"/>
              </a:solidFill>
            </a:endParaRPr>
          </a:p>
          <a:p>
            <a:pPr lvl="1">
              <a:buSzPct val="125000"/>
              <a:buFont typeface="Wingdings" pitchFamily="2" charset="2"/>
              <a:buChar char="§"/>
            </a:pPr>
            <a:endParaRPr lang="en-US" sz="700">
              <a:solidFill>
                <a:schemeClr val="accent1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800"/>
              <a:t>	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/>
              <a:t>GENERAL GUIDELINES FOR USE OF ANTIANXIETY AGENTS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/>
              <a:t>Sedation potentiates falls, accidents	</a:t>
            </a:r>
          </a:p>
          <a:p>
            <a:r>
              <a:rPr lang="en-US"/>
              <a:t>Cautious use in elderly, renal, liver problems</a:t>
            </a:r>
          </a:p>
          <a:p>
            <a:r>
              <a:rPr lang="en-US"/>
              <a:t>Do not combine with other CNS depressants or alcohol</a:t>
            </a:r>
          </a:p>
          <a:p>
            <a:r>
              <a:rPr lang="en-US"/>
              <a:t>Paradoxical effects common: esp. with BZDs, buspirone, some antidepressants</a:t>
            </a:r>
          </a:p>
          <a:p>
            <a:r>
              <a:rPr lang="en-US"/>
              <a:t>Don’t stop benzodiazepine therapy abruptly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Quadrant">
  <a:themeElements>
    <a:clrScheme name="Quadrant 8">
      <a:dk1>
        <a:srgbClr val="000033"/>
      </a:dk1>
      <a:lt1>
        <a:srgbClr val="FFFFFF"/>
      </a:lt1>
      <a:dk2>
        <a:srgbClr val="003366"/>
      </a:dk2>
      <a:lt2>
        <a:srgbClr val="275C6D"/>
      </a:lt2>
      <a:accent1>
        <a:srgbClr val="A7D2DF"/>
      </a:accent1>
      <a:accent2>
        <a:srgbClr val="108DA6"/>
      </a:accent2>
      <a:accent3>
        <a:srgbClr val="FFFFFF"/>
      </a:accent3>
      <a:accent4>
        <a:srgbClr val="00002A"/>
      </a:accent4>
      <a:accent5>
        <a:srgbClr val="D0E5EC"/>
      </a:accent5>
      <a:accent6>
        <a:srgbClr val="0D7F96"/>
      </a:accent6>
      <a:hlink>
        <a:srgbClr val="666699"/>
      </a:hlink>
      <a:folHlink>
        <a:srgbClr val="9999FF"/>
      </a:folHlink>
    </a:clrScheme>
    <a:fontScheme name="Quadrant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cs typeface="Arial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987</TotalTime>
  <Words>1886</Words>
  <Application>Microsoft Office PowerPoint</Application>
  <PresentationFormat>On-screen Show (4:3)</PresentationFormat>
  <Paragraphs>424</Paragraphs>
  <Slides>57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4" baseType="lpstr">
      <vt:lpstr>Arial</vt:lpstr>
      <vt:lpstr>Arial Black</vt:lpstr>
      <vt:lpstr>Book Antiqua</vt:lpstr>
      <vt:lpstr>Times New Roman</vt:lpstr>
      <vt:lpstr>Webdings</vt:lpstr>
      <vt:lpstr>Wingdings</vt:lpstr>
      <vt:lpstr>Quadrant</vt:lpstr>
      <vt:lpstr>    Anxiety and somatoform disorders</vt:lpstr>
      <vt:lpstr>WHAT IS ANXIETY?</vt:lpstr>
      <vt:lpstr>WHAT IS ANXIETY, cont’d</vt:lpstr>
      <vt:lpstr>PowerPoint Presentation</vt:lpstr>
      <vt:lpstr>Levels of Anxiety</vt:lpstr>
      <vt:lpstr>Mild Anxiety</vt:lpstr>
      <vt:lpstr>Moderate Anxiety</vt:lpstr>
      <vt:lpstr>Severe Anxiety</vt:lpstr>
      <vt:lpstr>Panic </vt:lpstr>
      <vt:lpstr>Some Guidelines for treatment</vt:lpstr>
      <vt:lpstr>ANXIETY DISORDERS</vt:lpstr>
      <vt:lpstr>ANXIETY DISORDERS</vt:lpstr>
      <vt:lpstr>UNDERSTANDING ANXIETY:  Primary Gain</vt:lpstr>
      <vt:lpstr>UNDERSTANDING ANXIETY: Secondary Gain</vt:lpstr>
      <vt:lpstr>Anxiety Disorders</vt:lpstr>
      <vt:lpstr>Etiology/Theories of Anxiety Disorders</vt:lpstr>
      <vt:lpstr>Genetic Theory</vt:lpstr>
      <vt:lpstr>Psychoanalytic/Psychodynamic</vt:lpstr>
      <vt:lpstr>Interpersonal Theory  </vt:lpstr>
      <vt:lpstr>Generalized Anxiety Disorder (GAD)</vt:lpstr>
      <vt:lpstr>Interventions for GAD</vt:lpstr>
      <vt:lpstr>PowerPoint Presentation</vt:lpstr>
      <vt:lpstr>Milieu Management for GAD</vt:lpstr>
      <vt:lpstr>Panic Disorder</vt:lpstr>
      <vt:lpstr>PowerPoint Presentation</vt:lpstr>
      <vt:lpstr>Etiology of Panic Disorder</vt:lpstr>
      <vt:lpstr>Acute Phase of Panic Disorder</vt:lpstr>
      <vt:lpstr> Basic treamant guidelines </vt:lpstr>
      <vt:lpstr>Milieu                    Outpatient Tx</vt:lpstr>
      <vt:lpstr>Critical Thinking!</vt:lpstr>
      <vt:lpstr>Phobias/DSM 5</vt:lpstr>
      <vt:lpstr>Phobias-Continued</vt:lpstr>
      <vt:lpstr>Treatment for Phobias</vt:lpstr>
      <vt:lpstr>Somatoform Disorders</vt:lpstr>
      <vt:lpstr>Somatoform Disorders: Characteristics</vt:lpstr>
      <vt:lpstr>Somatization Disorder</vt:lpstr>
      <vt:lpstr>Pain Disorder </vt:lpstr>
      <vt:lpstr>Hypochondriasis</vt:lpstr>
      <vt:lpstr>Conversion Disorder</vt:lpstr>
      <vt:lpstr>  Clinician-Client Relationship    and Management of Somatoform Disorders</vt:lpstr>
      <vt:lpstr>  Critical Thinking!</vt:lpstr>
      <vt:lpstr>Critical Thinking, cont’d</vt:lpstr>
      <vt:lpstr>MEDICATIONS FOR ANXIETY</vt:lpstr>
      <vt:lpstr>BENZODIAZEPINES (BZDs)</vt:lpstr>
      <vt:lpstr>Mechanism of action: Benzodiazepines</vt:lpstr>
      <vt:lpstr>Agonist = Facilitate</vt:lpstr>
      <vt:lpstr>Adverse Effects</vt:lpstr>
      <vt:lpstr>PowerPoint Presentation</vt:lpstr>
      <vt:lpstr>Withdrawal from Benzodiazepines</vt:lpstr>
      <vt:lpstr>Withdrawal from benzodiazepines</vt:lpstr>
      <vt:lpstr>Overdose Benzodiazepines</vt:lpstr>
      <vt:lpstr>NON-BENZODIAZEPINES</vt:lpstr>
      <vt:lpstr>NON-BENZODIAZEPINES: ANTIHISTAMINES</vt:lpstr>
      <vt:lpstr>ANTIDEPRESSANTS-treatment of anxiety</vt:lpstr>
      <vt:lpstr>ANTIDEPRESSANTS, CONT’D</vt:lpstr>
      <vt:lpstr>MISCELLANEOUS</vt:lpstr>
      <vt:lpstr>GENERAL GUIDELINES FOR USE OF ANTIANXIETY AGENTS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MEDICATIONS FOR ANXIETY</dc:title>
  <dc:creator>Katherine E Viek</dc:creator>
  <cp:lastModifiedBy>Microsoft account</cp:lastModifiedBy>
  <cp:revision>255</cp:revision>
  <dcterms:created xsi:type="dcterms:W3CDTF">2009-06-14T00:07:13Z</dcterms:created>
  <dcterms:modified xsi:type="dcterms:W3CDTF">2021-02-03T04:53:39Z</dcterms:modified>
</cp:coreProperties>
</file>