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49"/>
  </p:notesMasterIdLst>
  <p:sldIdLst>
    <p:sldId id="256" r:id="rId3"/>
    <p:sldId id="269" r:id="rId4"/>
    <p:sldId id="314" r:id="rId5"/>
    <p:sldId id="315" r:id="rId6"/>
    <p:sldId id="274" r:id="rId7"/>
    <p:sldId id="316" r:id="rId8"/>
    <p:sldId id="303" r:id="rId9"/>
    <p:sldId id="313" r:id="rId10"/>
    <p:sldId id="317" r:id="rId11"/>
    <p:sldId id="318" r:id="rId12"/>
    <p:sldId id="319" r:id="rId13"/>
    <p:sldId id="277" r:id="rId14"/>
    <p:sldId id="278" r:id="rId15"/>
    <p:sldId id="279" r:id="rId16"/>
    <p:sldId id="308" r:id="rId17"/>
    <p:sldId id="281" r:id="rId18"/>
    <p:sldId id="307" r:id="rId19"/>
    <p:sldId id="282" r:id="rId20"/>
    <p:sldId id="309" r:id="rId21"/>
    <p:sldId id="284" r:id="rId22"/>
    <p:sldId id="302" r:id="rId23"/>
    <p:sldId id="286" r:id="rId24"/>
    <p:sldId id="287" r:id="rId25"/>
    <p:sldId id="288" r:id="rId26"/>
    <p:sldId id="305" r:id="rId27"/>
    <p:sldId id="264" r:id="rId28"/>
    <p:sldId id="265" r:id="rId29"/>
    <p:sldId id="290" r:id="rId30"/>
    <p:sldId id="291" r:id="rId31"/>
    <p:sldId id="266" r:id="rId32"/>
    <p:sldId id="267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263" r:id="rId41"/>
    <p:sldId id="262" r:id="rId42"/>
    <p:sldId id="268" r:id="rId43"/>
    <p:sldId id="271" r:id="rId44"/>
    <p:sldId id="273" r:id="rId45"/>
    <p:sldId id="272" r:id="rId46"/>
    <p:sldId id="300" r:id="rId47"/>
    <p:sldId id="301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4559" autoAdjust="0"/>
    <p:restoredTop sz="86432" autoAdjust="0"/>
  </p:normalViewPr>
  <p:slideViewPr>
    <p:cSldViewPr>
      <p:cViewPr varScale="1">
        <p:scale>
          <a:sx n="67" d="100"/>
          <a:sy n="67" d="100"/>
        </p:scale>
        <p:origin x="-123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3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201EF5-EF5B-4356-96D1-899B387B3C29}" type="datetimeFigureOut">
              <a:rPr lang="en-US" smtClean="0"/>
              <a:pPr/>
              <a:t>4/15/2016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F2E1F-6A15-4961-A13C-B89A994A5DC2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6D5AAD55-BAB7-4F52-BEA3-79DAA449A06A}" type="slidenum">
              <a:rPr lang="en-GB" sz="1200" kern="1200">
                <a:solidFill>
                  <a:prstClr val="black"/>
                </a:solidFill>
                <a:latin typeface="Times New Roman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GB" sz="1200" kern="1200">
              <a:solidFill>
                <a:prstClr val="black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D93C44D2-1E85-445F-A082-6C9B5C403257}" type="slidenum">
              <a:rPr lang="en-GB" sz="1200" kern="1200">
                <a:solidFill>
                  <a:prstClr val="black"/>
                </a:solidFill>
                <a:latin typeface="Times New Roman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GB" sz="1200" kern="1200">
              <a:solidFill>
                <a:prstClr val="black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F2E1F-6A15-4961-A13C-B89A994A5DC2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C573F695-BDA2-4311-AAB3-9A20E1772890}" type="slidenum">
              <a:rPr lang="en-GB" sz="1200" kern="1200">
                <a:solidFill>
                  <a:prstClr val="black"/>
                </a:solidFill>
                <a:latin typeface="Times New Roman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GB" sz="1200" kern="1200">
              <a:solidFill>
                <a:prstClr val="black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0AA32C42-69CC-41F1-8B9F-950896AFECD0}" type="slidenum">
              <a:rPr lang="en-GB" sz="1200" kern="1200">
                <a:solidFill>
                  <a:prstClr val="black"/>
                </a:solidFill>
                <a:latin typeface="Times New Roman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GB" sz="1200" kern="1200">
              <a:solidFill>
                <a:prstClr val="black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-9525" y="-20638"/>
            <a:ext cx="9153525" cy="6878638"/>
            <a:chOff x="-6" y="-13"/>
            <a:chExt cx="5766" cy="4333"/>
          </a:xfrm>
        </p:grpSpPr>
        <p:sp>
          <p:nvSpPr>
            <p:cNvPr id="4099" name="Rectangle 3"/>
            <p:cNvSpPr>
              <a:spLocks noChangeArrowheads="1"/>
            </p:cNvSpPr>
            <p:nvPr/>
          </p:nvSpPr>
          <p:spPr bwMode="invGray">
            <a:xfrm>
              <a:off x="5549" y="0"/>
              <a:ext cx="211" cy="432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en-GB" sz="36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endParaRPr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white">
            <a:xfrm>
              <a:off x="-6" y="2828"/>
              <a:ext cx="3625" cy="1492"/>
            </a:xfrm>
            <a:custGeom>
              <a:avLst/>
              <a:gdLst/>
              <a:ahLst/>
              <a:cxnLst>
                <a:cxn ang="0">
                  <a:pos x="0" y="1491"/>
                </a:cxn>
                <a:cxn ang="0">
                  <a:pos x="0" y="0"/>
                </a:cxn>
                <a:cxn ang="0">
                  <a:pos x="171" y="3"/>
                </a:cxn>
                <a:cxn ang="0">
                  <a:pos x="355" y="9"/>
                </a:cxn>
                <a:cxn ang="0">
                  <a:pos x="499" y="21"/>
                </a:cxn>
                <a:cxn ang="0">
                  <a:pos x="650" y="36"/>
                </a:cxn>
                <a:cxn ang="0">
                  <a:pos x="809" y="54"/>
                </a:cxn>
                <a:cxn ang="0">
                  <a:pos x="957" y="78"/>
                </a:cxn>
                <a:cxn ang="0">
                  <a:pos x="1119" y="105"/>
                </a:cxn>
                <a:cxn ang="0">
                  <a:pos x="1261" y="133"/>
                </a:cxn>
                <a:cxn ang="0">
                  <a:pos x="1441" y="175"/>
                </a:cxn>
                <a:cxn ang="0">
                  <a:pos x="1598" y="217"/>
                </a:cxn>
                <a:cxn ang="0">
                  <a:pos x="1763" y="269"/>
                </a:cxn>
                <a:cxn ang="0">
                  <a:pos x="1887" y="308"/>
                </a:cxn>
                <a:cxn ang="0">
                  <a:pos x="2085" y="384"/>
                </a:cxn>
                <a:cxn ang="0">
                  <a:pos x="2230" y="444"/>
                </a:cxn>
                <a:cxn ang="0">
                  <a:pos x="2456" y="547"/>
                </a:cxn>
                <a:cxn ang="0">
                  <a:pos x="2666" y="662"/>
                </a:cxn>
                <a:cxn ang="0">
                  <a:pos x="2859" y="786"/>
                </a:cxn>
                <a:cxn ang="0">
                  <a:pos x="3046" y="920"/>
                </a:cxn>
                <a:cxn ang="0">
                  <a:pos x="3193" y="1038"/>
                </a:cxn>
                <a:cxn ang="0">
                  <a:pos x="3332" y="1168"/>
                </a:cxn>
                <a:cxn ang="0">
                  <a:pos x="3440" y="1280"/>
                </a:cxn>
                <a:cxn ang="0">
                  <a:pos x="3524" y="1380"/>
                </a:cxn>
                <a:cxn ang="0">
                  <a:pos x="3624" y="1491"/>
                </a:cxn>
                <a:cxn ang="0">
                  <a:pos x="3608" y="1491"/>
                </a:cxn>
                <a:cxn ang="0">
                  <a:pos x="0" y="1491"/>
                </a:cxn>
              </a:cxnLst>
              <a:rect l="0" t="0" r="r" b="b"/>
              <a:pathLst>
                <a:path w="3625" h="1492">
                  <a:moveTo>
                    <a:pt x="0" y="1491"/>
                  </a:moveTo>
                  <a:lnTo>
                    <a:pt x="0" y="0"/>
                  </a:lnTo>
                  <a:lnTo>
                    <a:pt x="171" y="3"/>
                  </a:lnTo>
                  <a:lnTo>
                    <a:pt x="355" y="9"/>
                  </a:lnTo>
                  <a:lnTo>
                    <a:pt x="499" y="21"/>
                  </a:lnTo>
                  <a:lnTo>
                    <a:pt x="650" y="36"/>
                  </a:lnTo>
                  <a:lnTo>
                    <a:pt x="809" y="54"/>
                  </a:lnTo>
                  <a:lnTo>
                    <a:pt x="957" y="78"/>
                  </a:lnTo>
                  <a:lnTo>
                    <a:pt x="1119" y="105"/>
                  </a:lnTo>
                  <a:lnTo>
                    <a:pt x="1261" y="133"/>
                  </a:lnTo>
                  <a:lnTo>
                    <a:pt x="1441" y="175"/>
                  </a:lnTo>
                  <a:lnTo>
                    <a:pt x="1598" y="217"/>
                  </a:lnTo>
                  <a:lnTo>
                    <a:pt x="1763" y="269"/>
                  </a:lnTo>
                  <a:lnTo>
                    <a:pt x="1887" y="308"/>
                  </a:lnTo>
                  <a:lnTo>
                    <a:pt x="2085" y="384"/>
                  </a:lnTo>
                  <a:lnTo>
                    <a:pt x="2230" y="444"/>
                  </a:lnTo>
                  <a:lnTo>
                    <a:pt x="2456" y="547"/>
                  </a:lnTo>
                  <a:lnTo>
                    <a:pt x="2666" y="662"/>
                  </a:lnTo>
                  <a:lnTo>
                    <a:pt x="2859" y="786"/>
                  </a:lnTo>
                  <a:lnTo>
                    <a:pt x="3046" y="920"/>
                  </a:lnTo>
                  <a:lnTo>
                    <a:pt x="3193" y="1038"/>
                  </a:lnTo>
                  <a:lnTo>
                    <a:pt x="3332" y="1168"/>
                  </a:lnTo>
                  <a:lnTo>
                    <a:pt x="3440" y="1280"/>
                  </a:lnTo>
                  <a:lnTo>
                    <a:pt x="3524" y="1380"/>
                  </a:lnTo>
                  <a:lnTo>
                    <a:pt x="3624" y="1491"/>
                  </a:lnTo>
                  <a:lnTo>
                    <a:pt x="3608" y="1491"/>
                  </a:lnTo>
                  <a:lnTo>
                    <a:pt x="0" y="1491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 cap="flat" cmpd="sng">
              <a:noFill/>
              <a:prstDash val="solid"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en-GB" sz="36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endParaRPr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white">
            <a:xfrm>
              <a:off x="0" y="2405"/>
              <a:ext cx="5143" cy="1902"/>
            </a:xfrm>
            <a:custGeom>
              <a:avLst/>
              <a:gdLst/>
              <a:ahLst/>
              <a:cxnLst>
                <a:cxn ang="0">
                  <a:pos x="2718" y="405"/>
                </a:cxn>
                <a:cxn ang="0">
                  <a:pos x="2466" y="333"/>
                </a:cxn>
                <a:cxn ang="0">
                  <a:pos x="2202" y="261"/>
                </a:cxn>
                <a:cxn ang="0">
                  <a:pos x="1929" y="198"/>
                </a:cxn>
                <a:cxn ang="0">
                  <a:pos x="1695" y="153"/>
                </a:cxn>
                <a:cxn ang="0">
                  <a:pos x="1434" y="111"/>
                </a:cxn>
                <a:cxn ang="0">
                  <a:pos x="1188" y="75"/>
                </a:cxn>
                <a:cxn ang="0">
                  <a:pos x="957" y="48"/>
                </a:cxn>
                <a:cxn ang="0">
                  <a:pos x="747" y="30"/>
                </a:cxn>
                <a:cxn ang="0">
                  <a:pos x="501" y="15"/>
                </a:cxn>
                <a:cxn ang="0">
                  <a:pos x="246" y="3"/>
                </a:cxn>
                <a:cxn ang="0">
                  <a:pos x="0" y="0"/>
                </a:cxn>
                <a:cxn ang="0">
                  <a:pos x="0" y="275"/>
                </a:cxn>
                <a:cxn ang="0">
                  <a:pos x="0" y="345"/>
                </a:cxn>
                <a:cxn ang="0">
                  <a:pos x="0" y="275"/>
                </a:cxn>
                <a:cxn ang="0">
                  <a:pos x="0" y="342"/>
                </a:cxn>
                <a:cxn ang="0">
                  <a:pos x="339" y="351"/>
                </a:cxn>
                <a:cxn ang="0">
                  <a:pos x="606" y="372"/>
                </a:cxn>
                <a:cxn ang="0">
                  <a:pos x="852" y="399"/>
                </a:cxn>
                <a:cxn ang="0">
                  <a:pos x="1068" y="435"/>
                </a:cxn>
                <a:cxn ang="0">
                  <a:pos x="1275" y="474"/>
                </a:cxn>
                <a:cxn ang="0">
                  <a:pos x="1545" y="540"/>
                </a:cxn>
                <a:cxn ang="0">
                  <a:pos x="1761" y="603"/>
                </a:cxn>
                <a:cxn ang="0">
                  <a:pos x="1971" y="678"/>
                </a:cxn>
                <a:cxn ang="0">
                  <a:pos x="2166" y="747"/>
                </a:cxn>
                <a:cxn ang="0">
                  <a:pos x="2397" y="852"/>
                </a:cxn>
                <a:cxn ang="0">
                  <a:pos x="2613" y="960"/>
                </a:cxn>
                <a:cxn ang="0">
                  <a:pos x="2832" y="1095"/>
                </a:cxn>
                <a:cxn ang="0">
                  <a:pos x="3012" y="1212"/>
                </a:cxn>
                <a:cxn ang="0">
                  <a:pos x="3186" y="1347"/>
                </a:cxn>
                <a:cxn ang="0">
                  <a:pos x="3351" y="1497"/>
                </a:cxn>
                <a:cxn ang="0">
                  <a:pos x="3480" y="1629"/>
                </a:cxn>
                <a:cxn ang="0">
                  <a:pos x="3612" y="1785"/>
                </a:cxn>
                <a:cxn ang="0">
                  <a:pos x="3699" y="1901"/>
                </a:cxn>
                <a:cxn ang="0">
                  <a:pos x="5142" y="1901"/>
                </a:cxn>
                <a:cxn ang="0">
                  <a:pos x="5076" y="1827"/>
                </a:cxn>
                <a:cxn ang="0">
                  <a:pos x="4968" y="1707"/>
                </a:cxn>
                <a:cxn ang="0">
                  <a:pos x="4797" y="1539"/>
                </a:cxn>
                <a:cxn ang="0">
                  <a:pos x="4617" y="1383"/>
                </a:cxn>
                <a:cxn ang="0">
                  <a:pos x="4410" y="1221"/>
                </a:cxn>
                <a:cxn ang="0">
                  <a:pos x="4185" y="1071"/>
                </a:cxn>
                <a:cxn ang="0">
                  <a:pos x="3960" y="939"/>
                </a:cxn>
                <a:cxn ang="0">
                  <a:pos x="3708" y="801"/>
                </a:cxn>
                <a:cxn ang="0">
                  <a:pos x="3492" y="702"/>
                </a:cxn>
                <a:cxn ang="0">
                  <a:pos x="3231" y="588"/>
                </a:cxn>
                <a:cxn ang="0">
                  <a:pos x="2964" y="489"/>
                </a:cxn>
                <a:cxn ang="0">
                  <a:pos x="2718" y="405"/>
                </a:cxn>
              </a:cxnLst>
              <a:rect l="0" t="0" r="r" b="b"/>
              <a:pathLst>
                <a:path w="5143" h="1902">
                  <a:moveTo>
                    <a:pt x="2718" y="405"/>
                  </a:moveTo>
                  <a:lnTo>
                    <a:pt x="2466" y="333"/>
                  </a:lnTo>
                  <a:lnTo>
                    <a:pt x="2202" y="261"/>
                  </a:lnTo>
                  <a:lnTo>
                    <a:pt x="1929" y="198"/>
                  </a:lnTo>
                  <a:lnTo>
                    <a:pt x="1695" y="153"/>
                  </a:lnTo>
                  <a:lnTo>
                    <a:pt x="1434" y="111"/>
                  </a:lnTo>
                  <a:lnTo>
                    <a:pt x="1188" y="75"/>
                  </a:lnTo>
                  <a:lnTo>
                    <a:pt x="957" y="48"/>
                  </a:lnTo>
                  <a:lnTo>
                    <a:pt x="747" y="30"/>
                  </a:lnTo>
                  <a:lnTo>
                    <a:pt x="501" y="15"/>
                  </a:lnTo>
                  <a:lnTo>
                    <a:pt x="246" y="3"/>
                  </a:lnTo>
                  <a:lnTo>
                    <a:pt x="0" y="0"/>
                  </a:lnTo>
                  <a:lnTo>
                    <a:pt x="0" y="275"/>
                  </a:lnTo>
                  <a:lnTo>
                    <a:pt x="0" y="345"/>
                  </a:lnTo>
                  <a:lnTo>
                    <a:pt x="0" y="275"/>
                  </a:lnTo>
                  <a:lnTo>
                    <a:pt x="0" y="342"/>
                  </a:lnTo>
                  <a:lnTo>
                    <a:pt x="339" y="351"/>
                  </a:lnTo>
                  <a:lnTo>
                    <a:pt x="606" y="372"/>
                  </a:lnTo>
                  <a:lnTo>
                    <a:pt x="852" y="399"/>
                  </a:lnTo>
                  <a:lnTo>
                    <a:pt x="1068" y="435"/>
                  </a:lnTo>
                  <a:lnTo>
                    <a:pt x="1275" y="474"/>
                  </a:lnTo>
                  <a:lnTo>
                    <a:pt x="1545" y="540"/>
                  </a:lnTo>
                  <a:lnTo>
                    <a:pt x="1761" y="603"/>
                  </a:lnTo>
                  <a:lnTo>
                    <a:pt x="1971" y="678"/>
                  </a:lnTo>
                  <a:lnTo>
                    <a:pt x="2166" y="747"/>
                  </a:lnTo>
                  <a:lnTo>
                    <a:pt x="2397" y="852"/>
                  </a:lnTo>
                  <a:lnTo>
                    <a:pt x="2613" y="960"/>
                  </a:lnTo>
                  <a:lnTo>
                    <a:pt x="2832" y="1095"/>
                  </a:lnTo>
                  <a:lnTo>
                    <a:pt x="3012" y="1212"/>
                  </a:lnTo>
                  <a:lnTo>
                    <a:pt x="3186" y="1347"/>
                  </a:lnTo>
                  <a:lnTo>
                    <a:pt x="3351" y="1497"/>
                  </a:lnTo>
                  <a:lnTo>
                    <a:pt x="3480" y="1629"/>
                  </a:lnTo>
                  <a:lnTo>
                    <a:pt x="3612" y="1785"/>
                  </a:lnTo>
                  <a:lnTo>
                    <a:pt x="3699" y="1901"/>
                  </a:lnTo>
                  <a:lnTo>
                    <a:pt x="5142" y="1901"/>
                  </a:lnTo>
                  <a:lnTo>
                    <a:pt x="5076" y="1827"/>
                  </a:lnTo>
                  <a:lnTo>
                    <a:pt x="4968" y="1707"/>
                  </a:lnTo>
                  <a:lnTo>
                    <a:pt x="4797" y="1539"/>
                  </a:lnTo>
                  <a:lnTo>
                    <a:pt x="4617" y="1383"/>
                  </a:lnTo>
                  <a:lnTo>
                    <a:pt x="4410" y="1221"/>
                  </a:lnTo>
                  <a:lnTo>
                    <a:pt x="4185" y="1071"/>
                  </a:lnTo>
                  <a:lnTo>
                    <a:pt x="3960" y="939"/>
                  </a:lnTo>
                  <a:lnTo>
                    <a:pt x="3708" y="801"/>
                  </a:lnTo>
                  <a:lnTo>
                    <a:pt x="3492" y="702"/>
                  </a:lnTo>
                  <a:lnTo>
                    <a:pt x="3231" y="588"/>
                  </a:lnTo>
                  <a:lnTo>
                    <a:pt x="2964" y="489"/>
                  </a:lnTo>
                  <a:lnTo>
                    <a:pt x="2718" y="405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en-GB" sz="36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endParaRPr>
            </a:p>
          </p:txBody>
        </p:sp>
        <p:sp>
          <p:nvSpPr>
            <p:cNvPr id="4102" name="Freeform 6"/>
            <p:cNvSpPr>
              <a:spLocks/>
            </p:cNvSpPr>
            <p:nvPr/>
          </p:nvSpPr>
          <p:spPr bwMode="white">
            <a:xfrm>
              <a:off x="0" y="1982"/>
              <a:ext cx="5760" cy="23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39"/>
                </a:cxn>
                <a:cxn ang="0">
                  <a:pos x="558" y="357"/>
                </a:cxn>
                <a:cxn ang="0">
                  <a:pos x="807" y="375"/>
                </a:cxn>
                <a:cxn ang="0">
                  <a:pos x="1056" y="399"/>
                </a:cxn>
                <a:cxn ang="0">
                  <a:pos x="1272" y="426"/>
                </a:cxn>
                <a:cxn ang="0">
                  <a:pos x="1539" y="465"/>
                </a:cxn>
                <a:cxn ang="0">
                  <a:pos x="1791" y="510"/>
                </a:cxn>
                <a:cxn ang="0">
                  <a:pos x="2076" y="570"/>
                </a:cxn>
                <a:cxn ang="0">
                  <a:pos x="2334" y="630"/>
                </a:cxn>
                <a:cxn ang="0">
                  <a:pos x="2544" y="687"/>
                </a:cxn>
                <a:cxn ang="0">
                  <a:pos x="2775" y="759"/>
                </a:cxn>
                <a:cxn ang="0">
                  <a:pos x="3003" y="837"/>
                </a:cxn>
                <a:cxn ang="0">
                  <a:pos x="3231" y="924"/>
                </a:cxn>
                <a:cxn ang="0">
                  <a:pos x="3438" y="1005"/>
                </a:cxn>
                <a:cxn ang="0">
                  <a:pos x="3663" y="1110"/>
                </a:cxn>
                <a:cxn ang="0">
                  <a:pos x="3903" y="1233"/>
                </a:cxn>
                <a:cxn ang="0">
                  <a:pos x="4149" y="1374"/>
                </a:cxn>
                <a:cxn ang="0">
                  <a:pos x="4353" y="1506"/>
                </a:cxn>
                <a:cxn ang="0">
                  <a:pos x="4491" y="1602"/>
                </a:cxn>
                <a:cxn ang="0">
                  <a:pos x="4668" y="1740"/>
                </a:cxn>
                <a:cxn ang="0">
                  <a:pos x="4824" y="1875"/>
                </a:cxn>
                <a:cxn ang="0">
                  <a:pos x="4968" y="2016"/>
                </a:cxn>
                <a:cxn ang="0">
                  <a:pos x="5100" y="2154"/>
                </a:cxn>
                <a:cxn ang="0">
                  <a:pos x="5238" y="2324"/>
                </a:cxn>
                <a:cxn ang="0">
                  <a:pos x="5759" y="2324"/>
                </a:cxn>
                <a:cxn ang="0">
                  <a:pos x="5759" y="1245"/>
                </a:cxn>
                <a:cxn ang="0">
                  <a:pos x="5580" y="1119"/>
                </a:cxn>
                <a:cxn ang="0">
                  <a:pos x="5400" y="1020"/>
                </a:cxn>
                <a:cxn ang="0">
                  <a:pos x="5205" y="918"/>
                </a:cxn>
                <a:cxn ang="0">
                  <a:pos x="5031" y="837"/>
                </a:cxn>
                <a:cxn ang="0">
                  <a:pos x="4866" y="771"/>
                </a:cxn>
                <a:cxn ang="0">
                  <a:pos x="4710" y="711"/>
                </a:cxn>
                <a:cxn ang="0">
                  <a:pos x="4545" y="651"/>
                </a:cxn>
                <a:cxn ang="0">
                  <a:pos x="4386" y="600"/>
                </a:cxn>
                <a:cxn ang="0">
                  <a:pos x="4248" y="552"/>
                </a:cxn>
                <a:cxn ang="0">
                  <a:pos x="3993" y="483"/>
                </a:cxn>
                <a:cxn ang="0">
                  <a:pos x="3777" y="423"/>
                </a:cxn>
                <a:cxn ang="0">
                  <a:pos x="3564" y="375"/>
                </a:cxn>
                <a:cxn ang="0">
                  <a:pos x="3282" y="312"/>
                </a:cxn>
                <a:cxn ang="0">
                  <a:pos x="3003" y="261"/>
                </a:cxn>
                <a:cxn ang="0">
                  <a:pos x="2733" y="213"/>
                </a:cxn>
                <a:cxn ang="0">
                  <a:pos x="2451" y="171"/>
                </a:cxn>
                <a:cxn ang="0">
                  <a:pos x="2211" y="138"/>
                </a:cxn>
                <a:cxn ang="0">
                  <a:pos x="1974" y="108"/>
                </a:cxn>
                <a:cxn ang="0">
                  <a:pos x="1665" y="81"/>
                </a:cxn>
                <a:cxn ang="0">
                  <a:pos x="1437" y="60"/>
                </a:cxn>
                <a:cxn ang="0">
                  <a:pos x="1125" y="36"/>
                </a:cxn>
                <a:cxn ang="0">
                  <a:pos x="828" y="21"/>
                </a:cxn>
                <a:cxn ang="0">
                  <a:pos x="558" y="12"/>
                </a:cxn>
                <a:cxn ang="0">
                  <a:pos x="282" y="3"/>
                </a:cxn>
                <a:cxn ang="0">
                  <a:pos x="0" y="0"/>
                </a:cxn>
              </a:cxnLst>
              <a:rect l="0" t="0" r="r" b="b"/>
              <a:pathLst>
                <a:path w="5760" h="2325">
                  <a:moveTo>
                    <a:pt x="0" y="0"/>
                  </a:moveTo>
                  <a:lnTo>
                    <a:pt x="0" y="339"/>
                  </a:lnTo>
                  <a:lnTo>
                    <a:pt x="558" y="357"/>
                  </a:lnTo>
                  <a:lnTo>
                    <a:pt x="807" y="375"/>
                  </a:lnTo>
                  <a:lnTo>
                    <a:pt x="1056" y="399"/>
                  </a:lnTo>
                  <a:lnTo>
                    <a:pt x="1272" y="426"/>
                  </a:lnTo>
                  <a:lnTo>
                    <a:pt x="1539" y="465"/>
                  </a:lnTo>
                  <a:lnTo>
                    <a:pt x="1791" y="510"/>
                  </a:lnTo>
                  <a:lnTo>
                    <a:pt x="2076" y="570"/>
                  </a:lnTo>
                  <a:lnTo>
                    <a:pt x="2334" y="630"/>
                  </a:lnTo>
                  <a:lnTo>
                    <a:pt x="2544" y="687"/>
                  </a:lnTo>
                  <a:lnTo>
                    <a:pt x="2775" y="759"/>
                  </a:lnTo>
                  <a:lnTo>
                    <a:pt x="3003" y="837"/>
                  </a:lnTo>
                  <a:lnTo>
                    <a:pt x="3231" y="924"/>
                  </a:lnTo>
                  <a:lnTo>
                    <a:pt x="3438" y="1005"/>
                  </a:lnTo>
                  <a:lnTo>
                    <a:pt x="3663" y="1110"/>
                  </a:lnTo>
                  <a:lnTo>
                    <a:pt x="3903" y="1233"/>
                  </a:lnTo>
                  <a:lnTo>
                    <a:pt x="4149" y="1374"/>
                  </a:lnTo>
                  <a:lnTo>
                    <a:pt x="4353" y="1506"/>
                  </a:lnTo>
                  <a:lnTo>
                    <a:pt x="4491" y="1602"/>
                  </a:lnTo>
                  <a:lnTo>
                    <a:pt x="4668" y="1740"/>
                  </a:lnTo>
                  <a:lnTo>
                    <a:pt x="4824" y="1875"/>
                  </a:lnTo>
                  <a:lnTo>
                    <a:pt x="4968" y="2016"/>
                  </a:lnTo>
                  <a:lnTo>
                    <a:pt x="5100" y="2154"/>
                  </a:lnTo>
                  <a:lnTo>
                    <a:pt x="5238" y="2324"/>
                  </a:lnTo>
                  <a:lnTo>
                    <a:pt x="5759" y="2324"/>
                  </a:lnTo>
                  <a:lnTo>
                    <a:pt x="5759" y="1245"/>
                  </a:lnTo>
                  <a:lnTo>
                    <a:pt x="5580" y="1119"/>
                  </a:lnTo>
                  <a:lnTo>
                    <a:pt x="5400" y="1020"/>
                  </a:lnTo>
                  <a:lnTo>
                    <a:pt x="5205" y="918"/>
                  </a:lnTo>
                  <a:lnTo>
                    <a:pt x="5031" y="837"/>
                  </a:lnTo>
                  <a:lnTo>
                    <a:pt x="4866" y="771"/>
                  </a:lnTo>
                  <a:lnTo>
                    <a:pt x="4710" y="711"/>
                  </a:lnTo>
                  <a:lnTo>
                    <a:pt x="4545" y="651"/>
                  </a:lnTo>
                  <a:lnTo>
                    <a:pt x="4386" y="600"/>
                  </a:lnTo>
                  <a:lnTo>
                    <a:pt x="4248" y="552"/>
                  </a:lnTo>
                  <a:lnTo>
                    <a:pt x="3993" y="483"/>
                  </a:lnTo>
                  <a:lnTo>
                    <a:pt x="3777" y="423"/>
                  </a:lnTo>
                  <a:lnTo>
                    <a:pt x="3564" y="375"/>
                  </a:lnTo>
                  <a:lnTo>
                    <a:pt x="3282" y="312"/>
                  </a:lnTo>
                  <a:lnTo>
                    <a:pt x="3003" y="261"/>
                  </a:lnTo>
                  <a:lnTo>
                    <a:pt x="2733" y="213"/>
                  </a:lnTo>
                  <a:lnTo>
                    <a:pt x="2451" y="171"/>
                  </a:lnTo>
                  <a:lnTo>
                    <a:pt x="2211" y="138"/>
                  </a:lnTo>
                  <a:lnTo>
                    <a:pt x="1974" y="108"/>
                  </a:lnTo>
                  <a:lnTo>
                    <a:pt x="1665" y="81"/>
                  </a:lnTo>
                  <a:lnTo>
                    <a:pt x="1437" y="60"/>
                  </a:lnTo>
                  <a:lnTo>
                    <a:pt x="1125" y="36"/>
                  </a:lnTo>
                  <a:lnTo>
                    <a:pt x="828" y="21"/>
                  </a:lnTo>
                  <a:lnTo>
                    <a:pt x="558" y="12"/>
                  </a:lnTo>
                  <a:lnTo>
                    <a:pt x="282" y="3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en-GB" sz="36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endParaRPr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white">
            <a:xfrm>
              <a:off x="0" y="1550"/>
              <a:ext cx="5760" cy="157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51"/>
                </a:cxn>
                <a:cxn ang="0">
                  <a:pos x="282" y="357"/>
                </a:cxn>
                <a:cxn ang="0">
                  <a:pos x="627" y="363"/>
                </a:cxn>
                <a:cxn ang="0">
                  <a:pos x="960" y="375"/>
                </a:cxn>
                <a:cxn ang="0">
                  <a:pos x="1218" y="393"/>
                </a:cxn>
                <a:cxn ang="0">
                  <a:pos x="1470" y="411"/>
                </a:cxn>
                <a:cxn ang="0">
                  <a:pos x="1746" y="435"/>
                </a:cxn>
                <a:cxn ang="0">
                  <a:pos x="2022" y="462"/>
                </a:cxn>
                <a:cxn ang="0">
                  <a:pos x="2340" y="504"/>
                </a:cxn>
                <a:cxn ang="0">
                  <a:pos x="2664" y="549"/>
                </a:cxn>
                <a:cxn ang="0">
                  <a:pos x="2952" y="597"/>
                </a:cxn>
                <a:cxn ang="0">
                  <a:pos x="3225" y="648"/>
                </a:cxn>
                <a:cxn ang="0">
                  <a:pos x="3513" y="708"/>
                </a:cxn>
                <a:cxn ang="0">
                  <a:pos x="3693" y="750"/>
                </a:cxn>
                <a:cxn ang="0">
                  <a:pos x="3936" y="810"/>
                </a:cxn>
                <a:cxn ang="0">
                  <a:pos x="4095" y="855"/>
                </a:cxn>
                <a:cxn ang="0">
                  <a:pos x="4281" y="909"/>
                </a:cxn>
                <a:cxn ang="0">
                  <a:pos x="4503" y="981"/>
                </a:cxn>
                <a:cxn ang="0">
                  <a:pos x="4704" y="1053"/>
                </a:cxn>
                <a:cxn ang="0">
                  <a:pos x="4911" y="1131"/>
                </a:cxn>
                <a:cxn ang="0">
                  <a:pos x="5073" y="1197"/>
                </a:cxn>
                <a:cxn ang="0">
                  <a:pos x="5256" y="1281"/>
                </a:cxn>
                <a:cxn ang="0">
                  <a:pos x="5475" y="1401"/>
                </a:cxn>
                <a:cxn ang="0">
                  <a:pos x="5628" y="1482"/>
                </a:cxn>
                <a:cxn ang="0">
                  <a:pos x="5759" y="1572"/>
                </a:cxn>
                <a:cxn ang="0">
                  <a:pos x="5759" y="633"/>
                </a:cxn>
                <a:cxn ang="0">
                  <a:pos x="5493" y="570"/>
                </a:cxn>
                <a:cxn ang="0">
                  <a:pos x="5214" y="501"/>
                </a:cxn>
                <a:cxn ang="0">
                  <a:pos x="4950" y="444"/>
                </a:cxn>
                <a:cxn ang="0">
                  <a:pos x="4701" y="396"/>
                </a:cxn>
                <a:cxn ang="0">
                  <a:pos x="4425" y="348"/>
                </a:cxn>
                <a:cxn ang="0">
                  <a:pos x="4110" y="294"/>
                </a:cxn>
                <a:cxn ang="0">
                  <a:pos x="3813" y="252"/>
                </a:cxn>
                <a:cxn ang="0">
                  <a:pos x="3549" y="213"/>
                </a:cxn>
                <a:cxn ang="0">
                  <a:pos x="3261" y="183"/>
                </a:cxn>
                <a:cxn ang="0">
                  <a:pos x="3015" y="153"/>
                </a:cxn>
                <a:cxn ang="0">
                  <a:pos x="2757" y="129"/>
                </a:cxn>
                <a:cxn ang="0">
                  <a:pos x="2520" y="105"/>
                </a:cxn>
                <a:cxn ang="0">
                  <a:pos x="2301" y="87"/>
                </a:cxn>
                <a:cxn ang="0">
                  <a:pos x="2013" y="66"/>
                </a:cxn>
                <a:cxn ang="0">
                  <a:pos x="1731" y="48"/>
                </a:cxn>
                <a:cxn ang="0">
                  <a:pos x="1524" y="39"/>
                </a:cxn>
                <a:cxn ang="0">
                  <a:pos x="1260" y="27"/>
                </a:cxn>
                <a:cxn ang="0">
                  <a:pos x="966" y="15"/>
                </a:cxn>
                <a:cxn ang="0">
                  <a:pos x="714" y="12"/>
                </a:cxn>
                <a:cxn ang="0">
                  <a:pos x="510" y="6"/>
                </a:cxn>
                <a:cxn ang="0">
                  <a:pos x="243" y="0"/>
                </a:cxn>
                <a:cxn ang="0">
                  <a:pos x="0" y="0"/>
                </a:cxn>
              </a:cxnLst>
              <a:rect l="0" t="0" r="r" b="b"/>
              <a:pathLst>
                <a:path w="5760" h="1573">
                  <a:moveTo>
                    <a:pt x="0" y="0"/>
                  </a:moveTo>
                  <a:lnTo>
                    <a:pt x="0" y="351"/>
                  </a:lnTo>
                  <a:lnTo>
                    <a:pt x="282" y="357"/>
                  </a:lnTo>
                  <a:lnTo>
                    <a:pt x="627" y="363"/>
                  </a:lnTo>
                  <a:lnTo>
                    <a:pt x="960" y="375"/>
                  </a:lnTo>
                  <a:lnTo>
                    <a:pt x="1218" y="393"/>
                  </a:lnTo>
                  <a:lnTo>
                    <a:pt x="1470" y="411"/>
                  </a:lnTo>
                  <a:lnTo>
                    <a:pt x="1746" y="435"/>
                  </a:lnTo>
                  <a:lnTo>
                    <a:pt x="2022" y="462"/>
                  </a:lnTo>
                  <a:lnTo>
                    <a:pt x="2340" y="504"/>
                  </a:lnTo>
                  <a:lnTo>
                    <a:pt x="2664" y="549"/>
                  </a:lnTo>
                  <a:lnTo>
                    <a:pt x="2952" y="597"/>
                  </a:lnTo>
                  <a:lnTo>
                    <a:pt x="3225" y="648"/>
                  </a:lnTo>
                  <a:lnTo>
                    <a:pt x="3513" y="708"/>
                  </a:lnTo>
                  <a:lnTo>
                    <a:pt x="3693" y="750"/>
                  </a:lnTo>
                  <a:lnTo>
                    <a:pt x="3936" y="810"/>
                  </a:lnTo>
                  <a:lnTo>
                    <a:pt x="4095" y="855"/>
                  </a:lnTo>
                  <a:lnTo>
                    <a:pt x="4281" y="909"/>
                  </a:lnTo>
                  <a:lnTo>
                    <a:pt x="4503" y="981"/>
                  </a:lnTo>
                  <a:lnTo>
                    <a:pt x="4704" y="1053"/>
                  </a:lnTo>
                  <a:lnTo>
                    <a:pt x="4911" y="1131"/>
                  </a:lnTo>
                  <a:lnTo>
                    <a:pt x="5073" y="1197"/>
                  </a:lnTo>
                  <a:lnTo>
                    <a:pt x="5256" y="1281"/>
                  </a:lnTo>
                  <a:lnTo>
                    <a:pt x="5475" y="1401"/>
                  </a:lnTo>
                  <a:lnTo>
                    <a:pt x="5628" y="1482"/>
                  </a:lnTo>
                  <a:lnTo>
                    <a:pt x="5759" y="1572"/>
                  </a:lnTo>
                  <a:lnTo>
                    <a:pt x="5759" y="633"/>
                  </a:lnTo>
                  <a:lnTo>
                    <a:pt x="5493" y="570"/>
                  </a:lnTo>
                  <a:lnTo>
                    <a:pt x="5214" y="501"/>
                  </a:lnTo>
                  <a:lnTo>
                    <a:pt x="4950" y="444"/>
                  </a:lnTo>
                  <a:lnTo>
                    <a:pt x="4701" y="396"/>
                  </a:lnTo>
                  <a:lnTo>
                    <a:pt x="4425" y="348"/>
                  </a:lnTo>
                  <a:lnTo>
                    <a:pt x="4110" y="294"/>
                  </a:lnTo>
                  <a:lnTo>
                    <a:pt x="3813" y="252"/>
                  </a:lnTo>
                  <a:lnTo>
                    <a:pt x="3549" y="213"/>
                  </a:lnTo>
                  <a:lnTo>
                    <a:pt x="3261" y="183"/>
                  </a:lnTo>
                  <a:lnTo>
                    <a:pt x="3015" y="153"/>
                  </a:lnTo>
                  <a:lnTo>
                    <a:pt x="2757" y="129"/>
                  </a:lnTo>
                  <a:lnTo>
                    <a:pt x="2520" y="105"/>
                  </a:lnTo>
                  <a:lnTo>
                    <a:pt x="2301" y="87"/>
                  </a:lnTo>
                  <a:lnTo>
                    <a:pt x="2013" y="66"/>
                  </a:lnTo>
                  <a:lnTo>
                    <a:pt x="1731" y="48"/>
                  </a:lnTo>
                  <a:lnTo>
                    <a:pt x="1524" y="39"/>
                  </a:lnTo>
                  <a:lnTo>
                    <a:pt x="1260" y="27"/>
                  </a:lnTo>
                  <a:lnTo>
                    <a:pt x="966" y="15"/>
                  </a:lnTo>
                  <a:lnTo>
                    <a:pt x="714" y="12"/>
                  </a:lnTo>
                  <a:lnTo>
                    <a:pt x="510" y="6"/>
                  </a:lnTo>
                  <a:lnTo>
                    <a:pt x="243" y="0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en-GB" sz="36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endParaRPr>
            </a:p>
          </p:txBody>
        </p:sp>
        <p:sp>
          <p:nvSpPr>
            <p:cNvPr id="4104" name="Freeform 8"/>
            <p:cNvSpPr>
              <a:spLocks/>
            </p:cNvSpPr>
            <p:nvPr/>
          </p:nvSpPr>
          <p:spPr bwMode="white">
            <a:xfrm>
              <a:off x="0" y="1130"/>
              <a:ext cx="5760" cy="97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39"/>
                </a:cxn>
                <a:cxn ang="0">
                  <a:pos x="318" y="342"/>
                </a:cxn>
                <a:cxn ang="0">
                  <a:pos x="591" y="348"/>
                </a:cxn>
                <a:cxn ang="0">
                  <a:pos x="846" y="354"/>
                </a:cxn>
                <a:cxn ang="0">
                  <a:pos x="1074" y="360"/>
                </a:cxn>
                <a:cxn ang="0">
                  <a:pos x="1314" y="366"/>
                </a:cxn>
                <a:cxn ang="0">
                  <a:pos x="1599" y="381"/>
                </a:cxn>
                <a:cxn ang="0">
                  <a:pos x="1911" y="399"/>
                </a:cxn>
                <a:cxn ang="0">
                  <a:pos x="2241" y="420"/>
                </a:cxn>
                <a:cxn ang="0">
                  <a:pos x="2619" y="453"/>
                </a:cxn>
                <a:cxn ang="0">
                  <a:pos x="2889" y="477"/>
                </a:cxn>
                <a:cxn ang="0">
                  <a:pos x="3177" y="507"/>
                </a:cxn>
                <a:cxn ang="0">
                  <a:pos x="3498" y="543"/>
                </a:cxn>
                <a:cxn ang="0">
                  <a:pos x="3813" y="585"/>
                </a:cxn>
                <a:cxn ang="0">
                  <a:pos x="4044" y="618"/>
                </a:cxn>
                <a:cxn ang="0">
                  <a:pos x="4365" y="669"/>
                </a:cxn>
                <a:cxn ang="0">
                  <a:pos x="4683" y="726"/>
                </a:cxn>
                <a:cxn ang="0">
                  <a:pos x="4980" y="786"/>
                </a:cxn>
                <a:cxn ang="0">
                  <a:pos x="5268" y="846"/>
                </a:cxn>
                <a:cxn ang="0">
                  <a:pos x="5646" y="942"/>
                </a:cxn>
                <a:cxn ang="0">
                  <a:pos x="5759" y="969"/>
                </a:cxn>
                <a:cxn ang="0">
                  <a:pos x="5759" y="0"/>
                </a:cxn>
                <a:cxn ang="0">
                  <a:pos x="0" y="0"/>
                </a:cxn>
              </a:cxnLst>
              <a:rect l="0" t="0" r="r" b="b"/>
              <a:pathLst>
                <a:path w="5760" h="970">
                  <a:moveTo>
                    <a:pt x="0" y="0"/>
                  </a:moveTo>
                  <a:lnTo>
                    <a:pt x="0" y="339"/>
                  </a:lnTo>
                  <a:lnTo>
                    <a:pt x="318" y="342"/>
                  </a:lnTo>
                  <a:lnTo>
                    <a:pt x="591" y="348"/>
                  </a:lnTo>
                  <a:lnTo>
                    <a:pt x="846" y="354"/>
                  </a:lnTo>
                  <a:lnTo>
                    <a:pt x="1074" y="360"/>
                  </a:lnTo>
                  <a:lnTo>
                    <a:pt x="1314" y="366"/>
                  </a:lnTo>
                  <a:lnTo>
                    <a:pt x="1599" y="381"/>
                  </a:lnTo>
                  <a:lnTo>
                    <a:pt x="1911" y="399"/>
                  </a:lnTo>
                  <a:lnTo>
                    <a:pt x="2241" y="420"/>
                  </a:lnTo>
                  <a:lnTo>
                    <a:pt x="2619" y="453"/>
                  </a:lnTo>
                  <a:lnTo>
                    <a:pt x="2889" y="477"/>
                  </a:lnTo>
                  <a:lnTo>
                    <a:pt x="3177" y="507"/>
                  </a:lnTo>
                  <a:lnTo>
                    <a:pt x="3498" y="543"/>
                  </a:lnTo>
                  <a:lnTo>
                    <a:pt x="3813" y="585"/>
                  </a:lnTo>
                  <a:lnTo>
                    <a:pt x="4044" y="618"/>
                  </a:lnTo>
                  <a:lnTo>
                    <a:pt x="4365" y="669"/>
                  </a:lnTo>
                  <a:lnTo>
                    <a:pt x="4683" y="726"/>
                  </a:lnTo>
                  <a:lnTo>
                    <a:pt x="4980" y="786"/>
                  </a:lnTo>
                  <a:lnTo>
                    <a:pt x="5268" y="846"/>
                  </a:lnTo>
                  <a:lnTo>
                    <a:pt x="5646" y="942"/>
                  </a:lnTo>
                  <a:lnTo>
                    <a:pt x="5759" y="969"/>
                  </a:lnTo>
                  <a:lnTo>
                    <a:pt x="5759" y="0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en-GB" sz="36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endParaRPr>
            </a:p>
          </p:txBody>
        </p:sp>
        <p:sp>
          <p:nvSpPr>
            <p:cNvPr id="4105" name="Freeform 9"/>
            <p:cNvSpPr>
              <a:spLocks/>
            </p:cNvSpPr>
            <p:nvPr/>
          </p:nvSpPr>
          <p:spPr bwMode="white">
            <a:xfrm>
              <a:off x="0" y="-13"/>
              <a:ext cx="5760" cy="1060"/>
            </a:xfrm>
            <a:custGeom>
              <a:avLst/>
              <a:gdLst/>
              <a:ahLst/>
              <a:cxnLst>
                <a:cxn ang="0">
                  <a:pos x="0" y="753"/>
                </a:cxn>
                <a:cxn ang="0">
                  <a:pos x="0" y="1059"/>
                </a:cxn>
                <a:cxn ang="0">
                  <a:pos x="5759" y="1059"/>
                </a:cxn>
                <a:cxn ang="0">
                  <a:pos x="5759" y="0"/>
                </a:cxn>
                <a:cxn ang="0">
                  <a:pos x="5430" y="0"/>
                </a:cxn>
                <a:cxn ang="0">
                  <a:pos x="5298" y="84"/>
                </a:cxn>
                <a:cxn ang="0">
                  <a:pos x="5136" y="159"/>
                </a:cxn>
                <a:cxn ang="0">
                  <a:pos x="4968" y="222"/>
                </a:cxn>
                <a:cxn ang="0">
                  <a:pos x="4812" y="267"/>
                </a:cxn>
                <a:cxn ang="0">
                  <a:pos x="4626" y="324"/>
                </a:cxn>
                <a:cxn ang="0">
                  <a:pos x="4440" y="366"/>
                </a:cxn>
                <a:cxn ang="0">
                  <a:pos x="4230" y="414"/>
                </a:cxn>
                <a:cxn ang="0">
                  <a:pos x="3939" y="468"/>
                </a:cxn>
                <a:cxn ang="0">
                  <a:pos x="3711" y="504"/>
                </a:cxn>
                <a:cxn ang="0">
                  <a:pos x="3441" y="543"/>
                </a:cxn>
                <a:cxn ang="0">
                  <a:pos x="3189" y="579"/>
                </a:cxn>
                <a:cxn ang="0">
                  <a:pos x="2925" y="606"/>
                </a:cxn>
                <a:cxn ang="0">
                  <a:pos x="2679" y="633"/>
                </a:cxn>
                <a:cxn ang="0">
                  <a:pos x="2418" y="654"/>
                </a:cxn>
                <a:cxn ang="0">
                  <a:pos x="2142" y="675"/>
                </a:cxn>
                <a:cxn ang="0">
                  <a:pos x="1896" y="693"/>
                </a:cxn>
                <a:cxn ang="0">
                  <a:pos x="1647" y="708"/>
                </a:cxn>
                <a:cxn ang="0">
                  <a:pos x="1404" y="720"/>
                </a:cxn>
                <a:cxn ang="0">
                  <a:pos x="1170" y="732"/>
                </a:cxn>
                <a:cxn ang="0">
                  <a:pos x="906" y="738"/>
                </a:cxn>
                <a:cxn ang="0">
                  <a:pos x="534" y="747"/>
                </a:cxn>
                <a:cxn ang="0">
                  <a:pos x="201" y="753"/>
                </a:cxn>
                <a:cxn ang="0">
                  <a:pos x="0" y="753"/>
                </a:cxn>
              </a:cxnLst>
              <a:rect l="0" t="0" r="r" b="b"/>
              <a:pathLst>
                <a:path w="5760" h="1060">
                  <a:moveTo>
                    <a:pt x="0" y="753"/>
                  </a:moveTo>
                  <a:lnTo>
                    <a:pt x="0" y="1059"/>
                  </a:lnTo>
                  <a:lnTo>
                    <a:pt x="5759" y="1059"/>
                  </a:lnTo>
                  <a:lnTo>
                    <a:pt x="5759" y="0"/>
                  </a:lnTo>
                  <a:lnTo>
                    <a:pt x="5430" y="0"/>
                  </a:lnTo>
                  <a:lnTo>
                    <a:pt x="5298" y="84"/>
                  </a:lnTo>
                  <a:lnTo>
                    <a:pt x="5136" y="159"/>
                  </a:lnTo>
                  <a:lnTo>
                    <a:pt x="4968" y="222"/>
                  </a:lnTo>
                  <a:lnTo>
                    <a:pt x="4812" y="267"/>
                  </a:lnTo>
                  <a:lnTo>
                    <a:pt x="4626" y="324"/>
                  </a:lnTo>
                  <a:lnTo>
                    <a:pt x="4440" y="366"/>
                  </a:lnTo>
                  <a:lnTo>
                    <a:pt x="4230" y="414"/>
                  </a:lnTo>
                  <a:lnTo>
                    <a:pt x="3939" y="468"/>
                  </a:lnTo>
                  <a:lnTo>
                    <a:pt x="3711" y="504"/>
                  </a:lnTo>
                  <a:lnTo>
                    <a:pt x="3441" y="543"/>
                  </a:lnTo>
                  <a:lnTo>
                    <a:pt x="3189" y="579"/>
                  </a:lnTo>
                  <a:lnTo>
                    <a:pt x="2925" y="606"/>
                  </a:lnTo>
                  <a:lnTo>
                    <a:pt x="2679" y="633"/>
                  </a:lnTo>
                  <a:lnTo>
                    <a:pt x="2418" y="654"/>
                  </a:lnTo>
                  <a:lnTo>
                    <a:pt x="2142" y="675"/>
                  </a:lnTo>
                  <a:lnTo>
                    <a:pt x="1896" y="693"/>
                  </a:lnTo>
                  <a:lnTo>
                    <a:pt x="1647" y="708"/>
                  </a:lnTo>
                  <a:lnTo>
                    <a:pt x="1404" y="720"/>
                  </a:lnTo>
                  <a:lnTo>
                    <a:pt x="1170" y="732"/>
                  </a:lnTo>
                  <a:lnTo>
                    <a:pt x="906" y="738"/>
                  </a:lnTo>
                  <a:lnTo>
                    <a:pt x="534" y="747"/>
                  </a:lnTo>
                  <a:lnTo>
                    <a:pt x="201" y="753"/>
                  </a:lnTo>
                  <a:lnTo>
                    <a:pt x="0" y="753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en-GB" sz="36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endParaRPr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white">
            <a:xfrm>
              <a:off x="0" y="-13"/>
              <a:ext cx="5284" cy="673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0" y="672"/>
                </a:cxn>
                <a:cxn ang="0">
                  <a:pos x="303" y="672"/>
                </a:cxn>
                <a:cxn ang="0">
                  <a:pos x="723" y="663"/>
                </a:cxn>
                <a:cxn ang="0">
                  <a:pos x="1020" y="654"/>
                </a:cxn>
                <a:cxn ang="0">
                  <a:pos x="1302" y="642"/>
                </a:cxn>
                <a:cxn ang="0">
                  <a:pos x="1554" y="630"/>
                </a:cxn>
                <a:cxn ang="0">
                  <a:pos x="1779" y="615"/>
                </a:cxn>
                <a:cxn ang="0">
                  <a:pos x="1962" y="606"/>
                </a:cxn>
                <a:cxn ang="0">
                  <a:pos x="2193" y="588"/>
                </a:cxn>
                <a:cxn ang="0">
                  <a:pos x="2448" y="570"/>
                </a:cxn>
                <a:cxn ang="0">
                  <a:pos x="2700" y="546"/>
                </a:cxn>
                <a:cxn ang="0">
                  <a:pos x="2904" y="528"/>
                </a:cxn>
                <a:cxn ang="0">
                  <a:pos x="3138" y="498"/>
                </a:cxn>
                <a:cxn ang="0">
                  <a:pos x="3324" y="474"/>
                </a:cxn>
                <a:cxn ang="0">
                  <a:pos x="3534" y="447"/>
                </a:cxn>
                <a:cxn ang="0">
                  <a:pos x="3735" y="420"/>
                </a:cxn>
                <a:cxn ang="0">
                  <a:pos x="3933" y="384"/>
                </a:cxn>
                <a:cxn ang="0">
                  <a:pos x="4116" y="351"/>
                </a:cxn>
                <a:cxn ang="0">
                  <a:pos x="4266" y="318"/>
                </a:cxn>
                <a:cxn ang="0">
                  <a:pos x="4446" y="279"/>
                </a:cxn>
                <a:cxn ang="0">
                  <a:pos x="4620" y="237"/>
                </a:cxn>
                <a:cxn ang="0">
                  <a:pos x="4779" y="192"/>
                </a:cxn>
                <a:cxn ang="0">
                  <a:pos x="4920" y="147"/>
                </a:cxn>
                <a:cxn ang="0">
                  <a:pos x="5085" y="90"/>
                </a:cxn>
                <a:cxn ang="0">
                  <a:pos x="5193" y="42"/>
                </a:cxn>
                <a:cxn ang="0">
                  <a:pos x="5283" y="0"/>
                </a:cxn>
                <a:cxn ang="0">
                  <a:pos x="3201" y="0"/>
                </a:cxn>
                <a:cxn ang="0">
                  <a:pos x="2982" y="57"/>
                </a:cxn>
                <a:cxn ang="0">
                  <a:pos x="2775" y="108"/>
                </a:cxn>
                <a:cxn ang="0">
                  <a:pos x="2562" y="150"/>
                </a:cxn>
                <a:cxn ang="0">
                  <a:pos x="2397" y="183"/>
                </a:cxn>
                <a:cxn ang="0">
                  <a:pos x="2205" y="213"/>
                </a:cxn>
                <a:cxn ang="0">
                  <a:pos x="2001" y="243"/>
                </a:cxn>
                <a:cxn ang="0">
                  <a:pos x="1776" y="273"/>
                </a:cxn>
                <a:cxn ang="0">
                  <a:pos x="1536" y="297"/>
                </a:cxn>
                <a:cxn ang="0">
                  <a:pos x="1344" y="312"/>
                </a:cxn>
                <a:cxn ang="0">
                  <a:pos x="1134" y="330"/>
                </a:cxn>
                <a:cxn ang="0">
                  <a:pos x="921" y="342"/>
                </a:cxn>
                <a:cxn ang="0">
                  <a:pos x="696" y="354"/>
                </a:cxn>
                <a:cxn ang="0">
                  <a:pos x="501" y="360"/>
                </a:cxn>
                <a:cxn ang="0">
                  <a:pos x="279" y="366"/>
                </a:cxn>
                <a:cxn ang="0">
                  <a:pos x="99" y="369"/>
                </a:cxn>
                <a:cxn ang="0">
                  <a:pos x="0" y="366"/>
                </a:cxn>
              </a:cxnLst>
              <a:rect l="0" t="0" r="r" b="b"/>
              <a:pathLst>
                <a:path w="5284" h="673">
                  <a:moveTo>
                    <a:pt x="0" y="366"/>
                  </a:moveTo>
                  <a:lnTo>
                    <a:pt x="0" y="672"/>
                  </a:lnTo>
                  <a:lnTo>
                    <a:pt x="303" y="672"/>
                  </a:lnTo>
                  <a:lnTo>
                    <a:pt x="723" y="663"/>
                  </a:lnTo>
                  <a:lnTo>
                    <a:pt x="1020" y="654"/>
                  </a:lnTo>
                  <a:lnTo>
                    <a:pt x="1302" y="642"/>
                  </a:lnTo>
                  <a:lnTo>
                    <a:pt x="1554" y="630"/>
                  </a:lnTo>
                  <a:lnTo>
                    <a:pt x="1779" y="615"/>
                  </a:lnTo>
                  <a:lnTo>
                    <a:pt x="1962" y="606"/>
                  </a:lnTo>
                  <a:lnTo>
                    <a:pt x="2193" y="588"/>
                  </a:lnTo>
                  <a:lnTo>
                    <a:pt x="2448" y="570"/>
                  </a:lnTo>
                  <a:lnTo>
                    <a:pt x="2700" y="546"/>
                  </a:lnTo>
                  <a:lnTo>
                    <a:pt x="2904" y="528"/>
                  </a:lnTo>
                  <a:lnTo>
                    <a:pt x="3138" y="498"/>
                  </a:lnTo>
                  <a:lnTo>
                    <a:pt x="3324" y="474"/>
                  </a:lnTo>
                  <a:lnTo>
                    <a:pt x="3534" y="447"/>
                  </a:lnTo>
                  <a:lnTo>
                    <a:pt x="3735" y="420"/>
                  </a:lnTo>
                  <a:lnTo>
                    <a:pt x="3933" y="384"/>
                  </a:lnTo>
                  <a:lnTo>
                    <a:pt x="4116" y="351"/>
                  </a:lnTo>
                  <a:lnTo>
                    <a:pt x="4266" y="318"/>
                  </a:lnTo>
                  <a:lnTo>
                    <a:pt x="4446" y="279"/>
                  </a:lnTo>
                  <a:lnTo>
                    <a:pt x="4620" y="237"/>
                  </a:lnTo>
                  <a:lnTo>
                    <a:pt x="4779" y="192"/>
                  </a:lnTo>
                  <a:lnTo>
                    <a:pt x="4920" y="147"/>
                  </a:lnTo>
                  <a:lnTo>
                    <a:pt x="5085" y="90"/>
                  </a:lnTo>
                  <a:lnTo>
                    <a:pt x="5193" y="42"/>
                  </a:lnTo>
                  <a:lnTo>
                    <a:pt x="5283" y="0"/>
                  </a:lnTo>
                  <a:lnTo>
                    <a:pt x="3201" y="0"/>
                  </a:lnTo>
                  <a:lnTo>
                    <a:pt x="2982" y="57"/>
                  </a:lnTo>
                  <a:lnTo>
                    <a:pt x="2775" y="108"/>
                  </a:lnTo>
                  <a:lnTo>
                    <a:pt x="2562" y="150"/>
                  </a:lnTo>
                  <a:lnTo>
                    <a:pt x="2397" y="183"/>
                  </a:lnTo>
                  <a:lnTo>
                    <a:pt x="2205" y="213"/>
                  </a:lnTo>
                  <a:lnTo>
                    <a:pt x="2001" y="243"/>
                  </a:lnTo>
                  <a:lnTo>
                    <a:pt x="1776" y="273"/>
                  </a:lnTo>
                  <a:lnTo>
                    <a:pt x="1536" y="297"/>
                  </a:lnTo>
                  <a:lnTo>
                    <a:pt x="1344" y="312"/>
                  </a:lnTo>
                  <a:lnTo>
                    <a:pt x="1134" y="330"/>
                  </a:lnTo>
                  <a:lnTo>
                    <a:pt x="921" y="342"/>
                  </a:lnTo>
                  <a:lnTo>
                    <a:pt x="696" y="354"/>
                  </a:lnTo>
                  <a:lnTo>
                    <a:pt x="501" y="360"/>
                  </a:lnTo>
                  <a:lnTo>
                    <a:pt x="279" y="366"/>
                  </a:lnTo>
                  <a:lnTo>
                    <a:pt x="99" y="369"/>
                  </a:lnTo>
                  <a:lnTo>
                    <a:pt x="0" y="366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en-GB" sz="36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endParaRPr>
            </a:p>
          </p:txBody>
        </p:sp>
        <p:sp>
          <p:nvSpPr>
            <p:cNvPr id="4107" name="Freeform 11"/>
            <p:cNvSpPr>
              <a:spLocks/>
            </p:cNvSpPr>
            <p:nvPr/>
          </p:nvSpPr>
          <p:spPr bwMode="white">
            <a:xfrm>
              <a:off x="0" y="-13"/>
              <a:ext cx="2884" cy="28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85"/>
                </a:cxn>
                <a:cxn ang="0">
                  <a:pos x="192" y="285"/>
                </a:cxn>
                <a:cxn ang="0">
                  <a:pos x="384" y="282"/>
                </a:cxn>
                <a:cxn ang="0">
                  <a:pos x="579" y="276"/>
                </a:cxn>
                <a:cxn ang="0">
                  <a:pos x="789" y="267"/>
                </a:cxn>
                <a:cxn ang="0">
                  <a:pos x="999" y="258"/>
                </a:cxn>
                <a:cxn ang="0">
                  <a:pos x="1161" y="246"/>
                </a:cxn>
                <a:cxn ang="0">
                  <a:pos x="1302" y="234"/>
                </a:cxn>
                <a:cxn ang="0">
                  <a:pos x="1458" y="222"/>
                </a:cxn>
                <a:cxn ang="0">
                  <a:pos x="1665" y="201"/>
                </a:cxn>
                <a:cxn ang="0">
                  <a:pos x="1992" y="159"/>
                </a:cxn>
                <a:cxn ang="0">
                  <a:pos x="2301" y="117"/>
                </a:cxn>
                <a:cxn ang="0">
                  <a:pos x="2604" y="60"/>
                </a:cxn>
                <a:cxn ang="0">
                  <a:pos x="2883" y="0"/>
                </a:cxn>
                <a:cxn ang="0">
                  <a:pos x="0" y="0"/>
                </a:cxn>
              </a:cxnLst>
              <a:rect l="0" t="0" r="r" b="b"/>
              <a:pathLst>
                <a:path w="2884" h="286">
                  <a:moveTo>
                    <a:pt x="0" y="0"/>
                  </a:moveTo>
                  <a:lnTo>
                    <a:pt x="0" y="285"/>
                  </a:lnTo>
                  <a:lnTo>
                    <a:pt x="192" y="285"/>
                  </a:lnTo>
                  <a:lnTo>
                    <a:pt x="384" y="282"/>
                  </a:lnTo>
                  <a:lnTo>
                    <a:pt x="579" y="276"/>
                  </a:lnTo>
                  <a:lnTo>
                    <a:pt x="789" y="267"/>
                  </a:lnTo>
                  <a:lnTo>
                    <a:pt x="999" y="258"/>
                  </a:lnTo>
                  <a:lnTo>
                    <a:pt x="1161" y="246"/>
                  </a:lnTo>
                  <a:lnTo>
                    <a:pt x="1302" y="234"/>
                  </a:lnTo>
                  <a:lnTo>
                    <a:pt x="1458" y="222"/>
                  </a:lnTo>
                  <a:lnTo>
                    <a:pt x="1665" y="201"/>
                  </a:lnTo>
                  <a:lnTo>
                    <a:pt x="1992" y="159"/>
                  </a:lnTo>
                  <a:lnTo>
                    <a:pt x="2301" y="117"/>
                  </a:lnTo>
                  <a:lnTo>
                    <a:pt x="2604" y="60"/>
                  </a:lnTo>
                  <a:lnTo>
                    <a:pt x="2883" y="0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en-GB" sz="36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endParaRPr>
            </a:p>
          </p:txBody>
        </p:sp>
      </p:grpSp>
      <p:sp>
        <p:nvSpPr>
          <p:cNvPr id="4108" name="Rectangle 1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0574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109" name="Rectangle 1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110" name="Rectangle 1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4111" name="Rectangle 1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4112" name="Rectangle 1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62FBC448-4A02-4DC8-A21F-65E32E0DB037}" type="slidenum">
              <a:rPr lang="en-GB" sz="14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454A7D52-45CA-4618-895F-CA175760C3CF}" type="slidenum">
              <a:rPr lang="en-GB" sz="14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FA622A63-E690-43BF-B5B4-52F0F0AC0943}" type="slidenum">
              <a:rPr lang="en-GB" sz="14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B124E202-5069-42F9-BCFB-CF57D51D910B}" type="slidenum">
              <a:rPr lang="en-GB" sz="14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5A88A288-2BEA-4E55-8634-FD799784FA45}" type="slidenum">
              <a:rPr lang="en-GB" sz="14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84E7D77E-7247-4C89-A37E-7AC7625D3E3E}" type="slidenum">
              <a:rPr lang="en-GB" sz="14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01526988-566C-4CB2-A71C-5E3DF40DD4DB}" type="slidenum">
              <a:rPr lang="en-GB" sz="14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0C57D9F4-AD2B-44D7-9F35-C146358371DD}" type="slidenum">
              <a:rPr lang="en-GB" sz="14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9A0C60DC-177D-444B-A696-7164DAE12981}" type="slidenum">
              <a:rPr lang="en-GB" sz="14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BA3C1569-E79A-4827-A080-0F94DBF45529}" type="slidenum">
              <a:rPr lang="en-GB" sz="14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76977296-9B03-4F3B-9D3C-45268EC9E6E8}" type="slidenum">
              <a:rPr lang="en-GB" sz="14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-9525" y="-20638"/>
            <a:ext cx="9153525" cy="6878638"/>
            <a:chOff x="-6" y="-13"/>
            <a:chExt cx="5766" cy="4333"/>
          </a:xfrm>
        </p:grpSpPr>
        <p:sp>
          <p:nvSpPr>
            <p:cNvPr id="4099" name="Rectangle 3"/>
            <p:cNvSpPr>
              <a:spLocks noChangeArrowheads="1"/>
            </p:cNvSpPr>
            <p:nvPr/>
          </p:nvSpPr>
          <p:spPr bwMode="invGray">
            <a:xfrm>
              <a:off x="5549" y="0"/>
              <a:ext cx="211" cy="432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en-GB" sz="36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endParaRPr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white">
            <a:xfrm>
              <a:off x="-6" y="2828"/>
              <a:ext cx="3625" cy="1492"/>
            </a:xfrm>
            <a:custGeom>
              <a:avLst/>
              <a:gdLst/>
              <a:ahLst/>
              <a:cxnLst>
                <a:cxn ang="0">
                  <a:pos x="0" y="1491"/>
                </a:cxn>
                <a:cxn ang="0">
                  <a:pos x="0" y="0"/>
                </a:cxn>
                <a:cxn ang="0">
                  <a:pos x="171" y="3"/>
                </a:cxn>
                <a:cxn ang="0">
                  <a:pos x="355" y="9"/>
                </a:cxn>
                <a:cxn ang="0">
                  <a:pos x="499" y="21"/>
                </a:cxn>
                <a:cxn ang="0">
                  <a:pos x="650" y="36"/>
                </a:cxn>
                <a:cxn ang="0">
                  <a:pos x="809" y="54"/>
                </a:cxn>
                <a:cxn ang="0">
                  <a:pos x="957" y="78"/>
                </a:cxn>
                <a:cxn ang="0">
                  <a:pos x="1119" y="105"/>
                </a:cxn>
                <a:cxn ang="0">
                  <a:pos x="1261" y="133"/>
                </a:cxn>
                <a:cxn ang="0">
                  <a:pos x="1441" y="175"/>
                </a:cxn>
                <a:cxn ang="0">
                  <a:pos x="1598" y="217"/>
                </a:cxn>
                <a:cxn ang="0">
                  <a:pos x="1763" y="269"/>
                </a:cxn>
                <a:cxn ang="0">
                  <a:pos x="1887" y="308"/>
                </a:cxn>
                <a:cxn ang="0">
                  <a:pos x="2085" y="384"/>
                </a:cxn>
                <a:cxn ang="0">
                  <a:pos x="2230" y="444"/>
                </a:cxn>
                <a:cxn ang="0">
                  <a:pos x="2456" y="547"/>
                </a:cxn>
                <a:cxn ang="0">
                  <a:pos x="2666" y="662"/>
                </a:cxn>
                <a:cxn ang="0">
                  <a:pos x="2859" y="786"/>
                </a:cxn>
                <a:cxn ang="0">
                  <a:pos x="3046" y="920"/>
                </a:cxn>
                <a:cxn ang="0">
                  <a:pos x="3193" y="1038"/>
                </a:cxn>
                <a:cxn ang="0">
                  <a:pos x="3332" y="1168"/>
                </a:cxn>
                <a:cxn ang="0">
                  <a:pos x="3440" y="1280"/>
                </a:cxn>
                <a:cxn ang="0">
                  <a:pos x="3524" y="1380"/>
                </a:cxn>
                <a:cxn ang="0">
                  <a:pos x="3624" y="1491"/>
                </a:cxn>
                <a:cxn ang="0">
                  <a:pos x="3608" y="1491"/>
                </a:cxn>
                <a:cxn ang="0">
                  <a:pos x="0" y="1491"/>
                </a:cxn>
              </a:cxnLst>
              <a:rect l="0" t="0" r="r" b="b"/>
              <a:pathLst>
                <a:path w="3625" h="1492">
                  <a:moveTo>
                    <a:pt x="0" y="1491"/>
                  </a:moveTo>
                  <a:lnTo>
                    <a:pt x="0" y="0"/>
                  </a:lnTo>
                  <a:lnTo>
                    <a:pt x="171" y="3"/>
                  </a:lnTo>
                  <a:lnTo>
                    <a:pt x="355" y="9"/>
                  </a:lnTo>
                  <a:lnTo>
                    <a:pt x="499" y="21"/>
                  </a:lnTo>
                  <a:lnTo>
                    <a:pt x="650" y="36"/>
                  </a:lnTo>
                  <a:lnTo>
                    <a:pt x="809" y="54"/>
                  </a:lnTo>
                  <a:lnTo>
                    <a:pt x="957" y="78"/>
                  </a:lnTo>
                  <a:lnTo>
                    <a:pt x="1119" y="105"/>
                  </a:lnTo>
                  <a:lnTo>
                    <a:pt x="1261" y="133"/>
                  </a:lnTo>
                  <a:lnTo>
                    <a:pt x="1441" y="175"/>
                  </a:lnTo>
                  <a:lnTo>
                    <a:pt x="1598" y="217"/>
                  </a:lnTo>
                  <a:lnTo>
                    <a:pt x="1763" y="269"/>
                  </a:lnTo>
                  <a:lnTo>
                    <a:pt x="1887" y="308"/>
                  </a:lnTo>
                  <a:lnTo>
                    <a:pt x="2085" y="384"/>
                  </a:lnTo>
                  <a:lnTo>
                    <a:pt x="2230" y="444"/>
                  </a:lnTo>
                  <a:lnTo>
                    <a:pt x="2456" y="547"/>
                  </a:lnTo>
                  <a:lnTo>
                    <a:pt x="2666" y="662"/>
                  </a:lnTo>
                  <a:lnTo>
                    <a:pt x="2859" y="786"/>
                  </a:lnTo>
                  <a:lnTo>
                    <a:pt x="3046" y="920"/>
                  </a:lnTo>
                  <a:lnTo>
                    <a:pt x="3193" y="1038"/>
                  </a:lnTo>
                  <a:lnTo>
                    <a:pt x="3332" y="1168"/>
                  </a:lnTo>
                  <a:lnTo>
                    <a:pt x="3440" y="1280"/>
                  </a:lnTo>
                  <a:lnTo>
                    <a:pt x="3524" y="1380"/>
                  </a:lnTo>
                  <a:lnTo>
                    <a:pt x="3624" y="1491"/>
                  </a:lnTo>
                  <a:lnTo>
                    <a:pt x="3608" y="1491"/>
                  </a:lnTo>
                  <a:lnTo>
                    <a:pt x="0" y="1491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 cap="flat" cmpd="sng">
              <a:noFill/>
              <a:prstDash val="solid"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en-GB" sz="36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endParaRPr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white">
            <a:xfrm>
              <a:off x="0" y="2405"/>
              <a:ext cx="5143" cy="1902"/>
            </a:xfrm>
            <a:custGeom>
              <a:avLst/>
              <a:gdLst/>
              <a:ahLst/>
              <a:cxnLst>
                <a:cxn ang="0">
                  <a:pos x="2718" y="405"/>
                </a:cxn>
                <a:cxn ang="0">
                  <a:pos x="2466" y="333"/>
                </a:cxn>
                <a:cxn ang="0">
                  <a:pos x="2202" y="261"/>
                </a:cxn>
                <a:cxn ang="0">
                  <a:pos x="1929" y="198"/>
                </a:cxn>
                <a:cxn ang="0">
                  <a:pos x="1695" y="153"/>
                </a:cxn>
                <a:cxn ang="0">
                  <a:pos x="1434" y="111"/>
                </a:cxn>
                <a:cxn ang="0">
                  <a:pos x="1188" y="75"/>
                </a:cxn>
                <a:cxn ang="0">
                  <a:pos x="957" y="48"/>
                </a:cxn>
                <a:cxn ang="0">
                  <a:pos x="747" y="30"/>
                </a:cxn>
                <a:cxn ang="0">
                  <a:pos x="501" y="15"/>
                </a:cxn>
                <a:cxn ang="0">
                  <a:pos x="246" y="3"/>
                </a:cxn>
                <a:cxn ang="0">
                  <a:pos x="0" y="0"/>
                </a:cxn>
                <a:cxn ang="0">
                  <a:pos x="0" y="275"/>
                </a:cxn>
                <a:cxn ang="0">
                  <a:pos x="0" y="345"/>
                </a:cxn>
                <a:cxn ang="0">
                  <a:pos x="0" y="275"/>
                </a:cxn>
                <a:cxn ang="0">
                  <a:pos x="0" y="342"/>
                </a:cxn>
                <a:cxn ang="0">
                  <a:pos x="339" y="351"/>
                </a:cxn>
                <a:cxn ang="0">
                  <a:pos x="606" y="372"/>
                </a:cxn>
                <a:cxn ang="0">
                  <a:pos x="852" y="399"/>
                </a:cxn>
                <a:cxn ang="0">
                  <a:pos x="1068" y="435"/>
                </a:cxn>
                <a:cxn ang="0">
                  <a:pos x="1275" y="474"/>
                </a:cxn>
                <a:cxn ang="0">
                  <a:pos x="1545" y="540"/>
                </a:cxn>
                <a:cxn ang="0">
                  <a:pos x="1761" y="603"/>
                </a:cxn>
                <a:cxn ang="0">
                  <a:pos x="1971" y="678"/>
                </a:cxn>
                <a:cxn ang="0">
                  <a:pos x="2166" y="747"/>
                </a:cxn>
                <a:cxn ang="0">
                  <a:pos x="2397" y="852"/>
                </a:cxn>
                <a:cxn ang="0">
                  <a:pos x="2613" y="960"/>
                </a:cxn>
                <a:cxn ang="0">
                  <a:pos x="2832" y="1095"/>
                </a:cxn>
                <a:cxn ang="0">
                  <a:pos x="3012" y="1212"/>
                </a:cxn>
                <a:cxn ang="0">
                  <a:pos x="3186" y="1347"/>
                </a:cxn>
                <a:cxn ang="0">
                  <a:pos x="3351" y="1497"/>
                </a:cxn>
                <a:cxn ang="0">
                  <a:pos x="3480" y="1629"/>
                </a:cxn>
                <a:cxn ang="0">
                  <a:pos x="3612" y="1785"/>
                </a:cxn>
                <a:cxn ang="0">
                  <a:pos x="3699" y="1901"/>
                </a:cxn>
                <a:cxn ang="0">
                  <a:pos x="5142" y="1901"/>
                </a:cxn>
                <a:cxn ang="0">
                  <a:pos x="5076" y="1827"/>
                </a:cxn>
                <a:cxn ang="0">
                  <a:pos x="4968" y="1707"/>
                </a:cxn>
                <a:cxn ang="0">
                  <a:pos x="4797" y="1539"/>
                </a:cxn>
                <a:cxn ang="0">
                  <a:pos x="4617" y="1383"/>
                </a:cxn>
                <a:cxn ang="0">
                  <a:pos x="4410" y="1221"/>
                </a:cxn>
                <a:cxn ang="0">
                  <a:pos x="4185" y="1071"/>
                </a:cxn>
                <a:cxn ang="0">
                  <a:pos x="3960" y="939"/>
                </a:cxn>
                <a:cxn ang="0">
                  <a:pos x="3708" y="801"/>
                </a:cxn>
                <a:cxn ang="0">
                  <a:pos x="3492" y="702"/>
                </a:cxn>
                <a:cxn ang="0">
                  <a:pos x="3231" y="588"/>
                </a:cxn>
                <a:cxn ang="0">
                  <a:pos x="2964" y="489"/>
                </a:cxn>
                <a:cxn ang="0">
                  <a:pos x="2718" y="405"/>
                </a:cxn>
              </a:cxnLst>
              <a:rect l="0" t="0" r="r" b="b"/>
              <a:pathLst>
                <a:path w="5143" h="1902">
                  <a:moveTo>
                    <a:pt x="2718" y="405"/>
                  </a:moveTo>
                  <a:lnTo>
                    <a:pt x="2466" y="333"/>
                  </a:lnTo>
                  <a:lnTo>
                    <a:pt x="2202" y="261"/>
                  </a:lnTo>
                  <a:lnTo>
                    <a:pt x="1929" y="198"/>
                  </a:lnTo>
                  <a:lnTo>
                    <a:pt x="1695" y="153"/>
                  </a:lnTo>
                  <a:lnTo>
                    <a:pt x="1434" y="111"/>
                  </a:lnTo>
                  <a:lnTo>
                    <a:pt x="1188" y="75"/>
                  </a:lnTo>
                  <a:lnTo>
                    <a:pt x="957" y="48"/>
                  </a:lnTo>
                  <a:lnTo>
                    <a:pt x="747" y="30"/>
                  </a:lnTo>
                  <a:lnTo>
                    <a:pt x="501" y="15"/>
                  </a:lnTo>
                  <a:lnTo>
                    <a:pt x="246" y="3"/>
                  </a:lnTo>
                  <a:lnTo>
                    <a:pt x="0" y="0"/>
                  </a:lnTo>
                  <a:lnTo>
                    <a:pt x="0" y="275"/>
                  </a:lnTo>
                  <a:lnTo>
                    <a:pt x="0" y="345"/>
                  </a:lnTo>
                  <a:lnTo>
                    <a:pt x="0" y="275"/>
                  </a:lnTo>
                  <a:lnTo>
                    <a:pt x="0" y="342"/>
                  </a:lnTo>
                  <a:lnTo>
                    <a:pt x="339" y="351"/>
                  </a:lnTo>
                  <a:lnTo>
                    <a:pt x="606" y="372"/>
                  </a:lnTo>
                  <a:lnTo>
                    <a:pt x="852" y="399"/>
                  </a:lnTo>
                  <a:lnTo>
                    <a:pt x="1068" y="435"/>
                  </a:lnTo>
                  <a:lnTo>
                    <a:pt x="1275" y="474"/>
                  </a:lnTo>
                  <a:lnTo>
                    <a:pt x="1545" y="540"/>
                  </a:lnTo>
                  <a:lnTo>
                    <a:pt x="1761" y="603"/>
                  </a:lnTo>
                  <a:lnTo>
                    <a:pt x="1971" y="678"/>
                  </a:lnTo>
                  <a:lnTo>
                    <a:pt x="2166" y="747"/>
                  </a:lnTo>
                  <a:lnTo>
                    <a:pt x="2397" y="852"/>
                  </a:lnTo>
                  <a:lnTo>
                    <a:pt x="2613" y="960"/>
                  </a:lnTo>
                  <a:lnTo>
                    <a:pt x="2832" y="1095"/>
                  </a:lnTo>
                  <a:lnTo>
                    <a:pt x="3012" y="1212"/>
                  </a:lnTo>
                  <a:lnTo>
                    <a:pt x="3186" y="1347"/>
                  </a:lnTo>
                  <a:lnTo>
                    <a:pt x="3351" y="1497"/>
                  </a:lnTo>
                  <a:lnTo>
                    <a:pt x="3480" y="1629"/>
                  </a:lnTo>
                  <a:lnTo>
                    <a:pt x="3612" y="1785"/>
                  </a:lnTo>
                  <a:lnTo>
                    <a:pt x="3699" y="1901"/>
                  </a:lnTo>
                  <a:lnTo>
                    <a:pt x="5142" y="1901"/>
                  </a:lnTo>
                  <a:lnTo>
                    <a:pt x="5076" y="1827"/>
                  </a:lnTo>
                  <a:lnTo>
                    <a:pt x="4968" y="1707"/>
                  </a:lnTo>
                  <a:lnTo>
                    <a:pt x="4797" y="1539"/>
                  </a:lnTo>
                  <a:lnTo>
                    <a:pt x="4617" y="1383"/>
                  </a:lnTo>
                  <a:lnTo>
                    <a:pt x="4410" y="1221"/>
                  </a:lnTo>
                  <a:lnTo>
                    <a:pt x="4185" y="1071"/>
                  </a:lnTo>
                  <a:lnTo>
                    <a:pt x="3960" y="939"/>
                  </a:lnTo>
                  <a:lnTo>
                    <a:pt x="3708" y="801"/>
                  </a:lnTo>
                  <a:lnTo>
                    <a:pt x="3492" y="702"/>
                  </a:lnTo>
                  <a:lnTo>
                    <a:pt x="3231" y="588"/>
                  </a:lnTo>
                  <a:lnTo>
                    <a:pt x="2964" y="489"/>
                  </a:lnTo>
                  <a:lnTo>
                    <a:pt x="2718" y="405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en-GB" sz="36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endParaRPr>
            </a:p>
          </p:txBody>
        </p:sp>
        <p:sp>
          <p:nvSpPr>
            <p:cNvPr id="4102" name="Freeform 6"/>
            <p:cNvSpPr>
              <a:spLocks/>
            </p:cNvSpPr>
            <p:nvPr/>
          </p:nvSpPr>
          <p:spPr bwMode="white">
            <a:xfrm>
              <a:off x="0" y="1982"/>
              <a:ext cx="5760" cy="23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39"/>
                </a:cxn>
                <a:cxn ang="0">
                  <a:pos x="558" y="357"/>
                </a:cxn>
                <a:cxn ang="0">
                  <a:pos x="807" y="375"/>
                </a:cxn>
                <a:cxn ang="0">
                  <a:pos x="1056" y="399"/>
                </a:cxn>
                <a:cxn ang="0">
                  <a:pos x="1272" y="426"/>
                </a:cxn>
                <a:cxn ang="0">
                  <a:pos x="1539" y="465"/>
                </a:cxn>
                <a:cxn ang="0">
                  <a:pos x="1791" y="510"/>
                </a:cxn>
                <a:cxn ang="0">
                  <a:pos x="2076" y="570"/>
                </a:cxn>
                <a:cxn ang="0">
                  <a:pos x="2334" y="630"/>
                </a:cxn>
                <a:cxn ang="0">
                  <a:pos x="2544" y="687"/>
                </a:cxn>
                <a:cxn ang="0">
                  <a:pos x="2775" y="759"/>
                </a:cxn>
                <a:cxn ang="0">
                  <a:pos x="3003" y="837"/>
                </a:cxn>
                <a:cxn ang="0">
                  <a:pos x="3231" y="924"/>
                </a:cxn>
                <a:cxn ang="0">
                  <a:pos x="3438" y="1005"/>
                </a:cxn>
                <a:cxn ang="0">
                  <a:pos x="3663" y="1110"/>
                </a:cxn>
                <a:cxn ang="0">
                  <a:pos x="3903" y="1233"/>
                </a:cxn>
                <a:cxn ang="0">
                  <a:pos x="4149" y="1374"/>
                </a:cxn>
                <a:cxn ang="0">
                  <a:pos x="4353" y="1506"/>
                </a:cxn>
                <a:cxn ang="0">
                  <a:pos x="4491" y="1602"/>
                </a:cxn>
                <a:cxn ang="0">
                  <a:pos x="4668" y="1740"/>
                </a:cxn>
                <a:cxn ang="0">
                  <a:pos x="4824" y="1875"/>
                </a:cxn>
                <a:cxn ang="0">
                  <a:pos x="4968" y="2016"/>
                </a:cxn>
                <a:cxn ang="0">
                  <a:pos x="5100" y="2154"/>
                </a:cxn>
                <a:cxn ang="0">
                  <a:pos x="5238" y="2324"/>
                </a:cxn>
                <a:cxn ang="0">
                  <a:pos x="5759" y="2324"/>
                </a:cxn>
                <a:cxn ang="0">
                  <a:pos x="5759" y="1245"/>
                </a:cxn>
                <a:cxn ang="0">
                  <a:pos x="5580" y="1119"/>
                </a:cxn>
                <a:cxn ang="0">
                  <a:pos x="5400" y="1020"/>
                </a:cxn>
                <a:cxn ang="0">
                  <a:pos x="5205" y="918"/>
                </a:cxn>
                <a:cxn ang="0">
                  <a:pos x="5031" y="837"/>
                </a:cxn>
                <a:cxn ang="0">
                  <a:pos x="4866" y="771"/>
                </a:cxn>
                <a:cxn ang="0">
                  <a:pos x="4710" y="711"/>
                </a:cxn>
                <a:cxn ang="0">
                  <a:pos x="4545" y="651"/>
                </a:cxn>
                <a:cxn ang="0">
                  <a:pos x="4386" y="600"/>
                </a:cxn>
                <a:cxn ang="0">
                  <a:pos x="4248" y="552"/>
                </a:cxn>
                <a:cxn ang="0">
                  <a:pos x="3993" y="483"/>
                </a:cxn>
                <a:cxn ang="0">
                  <a:pos x="3777" y="423"/>
                </a:cxn>
                <a:cxn ang="0">
                  <a:pos x="3564" y="375"/>
                </a:cxn>
                <a:cxn ang="0">
                  <a:pos x="3282" y="312"/>
                </a:cxn>
                <a:cxn ang="0">
                  <a:pos x="3003" y="261"/>
                </a:cxn>
                <a:cxn ang="0">
                  <a:pos x="2733" y="213"/>
                </a:cxn>
                <a:cxn ang="0">
                  <a:pos x="2451" y="171"/>
                </a:cxn>
                <a:cxn ang="0">
                  <a:pos x="2211" y="138"/>
                </a:cxn>
                <a:cxn ang="0">
                  <a:pos x="1974" y="108"/>
                </a:cxn>
                <a:cxn ang="0">
                  <a:pos x="1665" y="81"/>
                </a:cxn>
                <a:cxn ang="0">
                  <a:pos x="1437" y="60"/>
                </a:cxn>
                <a:cxn ang="0">
                  <a:pos x="1125" y="36"/>
                </a:cxn>
                <a:cxn ang="0">
                  <a:pos x="828" y="21"/>
                </a:cxn>
                <a:cxn ang="0">
                  <a:pos x="558" y="12"/>
                </a:cxn>
                <a:cxn ang="0">
                  <a:pos x="282" y="3"/>
                </a:cxn>
                <a:cxn ang="0">
                  <a:pos x="0" y="0"/>
                </a:cxn>
              </a:cxnLst>
              <a:rect l="0" t="0" r="r" b="b"/>
              <a:pathLst>
                <a:path w="5760" h="2325">
                  <a:moveTo>
                    <a:pt x="0" y="0"/>
                  </a:moveTo>
                  <a:lnTo>
                    <a:pt x="0" y="339"/>
                  </a:lnTo>
                  <a:lnTo>
                    <a:pt x="558" y="357"/>
                  </a:lnTo>
                  <a:lnTo>
                    <a:pt x="807" y="375"/>
                  </a:lnTo>
                  <a:lnTo>
                    <a:pt x="1056" y="399"/>
                  </a:lnTo>
                  <a:lnTo>
                    <a:pt x="1272" y="426"/>
                  </a:lnTo>
                  <a:lnTo>
                    <a:pt x="1539" y="465"/>
                  </a:lnTo>
                  <a:lnTo>
                    <a:pt x="1791" y="510"/>
                  </a:lnTo>
                  <a:lnTo>
                    <a:pt x="2076" y="570"/>
                  </a:lnTo>
                  <a:lnTo>
                    <a:pt x="2334" y="630"/>
                  </a:lnTo>
                  <a:lnTo>
                    <a:pt x="2544" y="687"/>
                  </a:lnTo>
                  <a:lnTo>
                    <a:pt x="2775" y="759"/>
                  </a:lnTo>
                  <a:lnTo>
                    <a:pt x="3003" y="837"/>
                  </a:lnTo>
                  <a:lnTo>
                    <a:pt x="3231" y="924"/>
                  </a:lnTo>
                  <a:lnTo>
                    <a:pt x="3438" y="1005"/>
                  </a:lnTo>
                  <a:lnTo>
                    <a:pt x="3663" y="1110"/>
                  </a:lnTo>
                  <a:lnTo>
                    <a:pt x="3903" y="1233"/>
                  </a:lnTo>
                  <a:lnTo>
                    <a:pt x="4149" y="1374"/>
                  </a:lnTo>
                  <a:lnTo>
                    <a:pt x="4353" y="1506"/>
                  </a:lnTo>
                  <a:lnTo>
                    <a:pt x="4491" y="1602"/>
                  </a:lnTo>
                  <a:lnTo>
                    <a:pt x="4668" y="1740"/>
                  </a:lnTo>
                  <a:lnTo>
                    <a:pt x="4824" y="1875"/>
                  </a:lnTo>
                  <a:lnTo>
                    <a:pt x="4968" y="2016"/>
                  </a:lnTo>
                  <a:lnTo>
                    <a:pt x="5100" y="2154"/>
                  </a:lnTo>
                  <a:lnTo>
                    <a:pt x="5238" y="2324"/>
                  </a:lnTo>
                  <a:lnTo>
                    <a:pt x="5759" y="2324"/>
                  </a:lnTo>
                  <a:lnTo>
                    <a:pt x="5759" y="1245"/>
                  </a:lnTo>
                  <a:lnTo>
                    <a:pt x="5580" y="1119"/>
                  </a:lnTo>
                  <a:lnTo>
                    <a:pt x="5400" y="1020"/>
                  </a:lnTo>
                  <a:lnTo>
                    <a:pt x="5205" y="918"/>
                  </a:lnTo>
                  <a:lnTo>
                    <a:pt x="5031" y="837"/>
                  </a:lnTo>
                  <a:lnTo>
                    <a:pt x="4866" y="771"/>
                  </a:lnTo>
                  <a:lnTo>
                    <a:pt x="4710" y="711"/>
                  </a:lnTo>
                  <a:lnTo>
                    <a:pt x="4545" y="651"/>
                  </a:lnTo>
                  <a:lnTo>
                    <a:pt x="4386" y="600"/>
                  </a:lnTo>
                  <a:lnTo>
                    <a:pt x="4248" y="552"/>
                  </a:lnTo>
                  <a:lnTo>
                    <a:pt x="3993" y="483"/>
                  </a:lnTo>
                  <a:lnTo>
                    <a:pt x="3777" y="423"/>
                  </a:lnTo>
                  <a:lnTo>
                    <a:pt x="3564" y="375"/>
                  </a:lnTo>
                  <a:lnTo>
                    <a:pt x="3282" y="312"/>
                  </a:lnTo>
                  <a:lnTo>
                    <a:pt x="3003" y="261"/>
                  </a:lnTo>
                  <a:lnTo>
                    <a:pt x="2733" y="213"/>
                  </a:lnTo>
                  <a:lnTo>
                    <a:pt x="2451" y="171"/>
                  </a:lnTo>
                  <a:lnTo>
                    <a:pt x="2211" y="138"/>
                  </a:lnTo>
                  <a:lnTo>
                    <a:pt x="1974" y="108"/>
                  </a:lnTo>
                  <a:lnTo>
                    <a:pt x="1665" y="81"/>
                  </a:lnTo>
                  <a:lnTo>
                    <a:pt x="1437" y="60"/>
                  </a:lnTo>
                  <a:lnTo>
                    <a:pt x="1125" y="36"/>
                  </a:lnTo>
                  <a:lnTo>
                    <a:pt x="828" y="21"/>
                  </a:lnTo>
                  <a:lnTo>
                    <a:pt x="558" y="12"/>
                  </a:lnTo>
                  <a:lnTo>
                    <a:pt x="282" y="3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en-GB" sz="36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endParaRPr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white">
            <a:xfrm>
              <a:off x="0" y="1550"/>
              <a:ext cx="5760" cy="157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51"/>
                </a:cxn>
                <a:cxn ang="0">
                  <a:pos x="282" y="357"/>
                </a:cxn>
                <a:cxn ang="0">
                  <a:pos x="627" y="363"/>
                </a:cxn>
                <a:cxn ang="0">
                  <a:pos x="960" y="375"/>
                </a:cxn>
                <a:cxn ang="0">
                  <a:pos x="1218" y="393"/>
                </a:cxn>
                <a:cxn ang="0">
                  <a:pos x="1470" y="411"/>
                </a:cxn>
                <a:cxn ang="0">
                  <a:pos x="1746" y="435"/>
                </a:cxn>
                <a:cxn ang="0">
                  <a:pos x="2022" y="462"/>
                </a:cxn>
                <a:cxn ang="0">
                  <a:pos x="2340" y="504"/>
                </a:cxn>
                <a:cxn ang="0">
                  <a:pos x="2664" y="549"/>
                </a:cxn>
                <a:cxn ang="0">
                  <a:pos x="2952" y="597"/>
                </a:cxn>
                <a:cxn ang="0">
                  <a:pos x="3225" y="648"/>
                </a:cxn>
                <a:cxn ang="0">
                  <a:pos x="3513" y="708"/>
                </a:cxn>
                <a:cxn ang="0">
                  <a:pos x="3693" y="750"/>
                </a:cxn>
                <a:cxn ang="0">
                  <a:pos x="3936" y="810"/>
                </a:cxn>
                <a:cxn ang="0">
                  <a:pos x="4095" y="855"/>
                </a:cxn>
                <a:cxn ang="0">
                  <a:pos x="4281" y="909"/>
                </a:cxn>
                <a:cxn ang="0">
                  <a:pos x="4503" y="981"/>
                </a:cxn>
                <a:cxn ang="0">
                  <a:pos x="4704" y="1053"/>
                </a:cxn>
                <a:cxn ang="0">
                  <a:pos x="4911" y="1131"/>
                </a:cxn>
                <a:cxn ang="0">
                  <a:pos x="5073" y="1197"/>
                </a:cxn>
                <a:cxn ang="0">
                  <a:pos x="5256" y="1281"/>
                </a:cxn>
                <a:cxn ang="0">
                  <a:pos x="5475" y="1401"/>
                </a:cxn>
                <a:cxn ang="0">
                  <a:pos x="5628" y="1482"/>
                </a:cxn>
                <a:cxn ang="0">
                  <a:pos x="5759" y="1572"/>
                </a:cxn>
                <a:cxn ang="0">
                  <a:pos x="5759" y="633"/>
                </a:cxn>
                <a:cxn ang="0">
                  <a:pos x="5493" y="570"/>
                </a:cxn>
                <a:cxn ang="0">
                  <a:pos x="5214" y="501"/>
                </a:cxn>
                <a:cxn ang="0">
                  <a:pos x="4950" y="444"/>
                </a:cxn>
                <a:cxn ang="0">
                  <a:pos x="4701" y="396"/>
                </a:cxn>
                <a:cxn ang="0">
                  <a:pos x="4425" y="348"/>
                </a:cxn>
                <a:cxn ang="0">
                  <a:pos x="4110" y="294"/>
                </a:cxn>
                <a:cxn ang="0">
                  <a:pos x="3813" y="252"/>
                </a:cxn>
                <a:cxn ang="0">
                  <a:pos x="3549" y="213"/>
                </a:cxn>
                <a:cxn ang="0">
                  <a:pos x="3261" y="183"/>
                </a:cxn>
                <a:cxn ang="0">
                  <a:pos x="3015" y="153"/>
                </a:cxn>
                <a:cxn ang="0">
                  <a:pos x="2757" y="129"/>
                </a:cxn>
                <a:cxn ang="0">
                  <a:pos x="2520" y="105"/>
                </a:cxn>
                <a:cxn ang="0">
                  <a:pos x="2301" y="87"/>
                </a:cxn>
                <a:cxn ang="0">
                  <a:pos x="2013" y="66"/>
                </a:cxn>
                <a:cxn ang="0">
                  <a:pos x="1731" y="48"/>
                </a:cxn>
                <a:cxn ang="0">
                  <a:pos x="1524" y="39"/>
                </a:cxn>
                <a:cxn ang="0">
                  <a:pos x="1260" y="27"/>
                </a:cxn>
                <a:cxn ang="0">
                  <a:pos x="966" y="15"/>
                </a:cxn>
                <a:cxn ang="0">
                  <a:pos x="714" y="12"/>
                </a:cxn>
                <a:cxn ang="0">
                  <a:pos x="510" y="6"/>
                </a:cxn>
                <a:cxn ang="0">
                  <a:pos x="243" y="0"/>
                </a:cxn>
                <a:cxn ang="0">
                  <a:pos x="0" y="0"/>
                </a:cxn>
              </a:cxnLst>
              <a:rect l="0" t="0" r="r" b="b"/>
              <a:pathLst>
                <a:path w="5760" h="1573">
                  <a:moveTo>
                    <a:pt x="0" y="0"/>
                  </a:moveTo>
                  <a:lnTo>
                    <a:pt x="0" y="351"/>
                  </a:lnTo>
                  <a:lnTo>
                    <a:pt x="282" y="357"/>
                  </a:lnTo>
                  <a:lnTo>
                    <a:pt x="627" y="363"/>
                  </a:lnTo>
                  <a:lnTo>
                    <a:pt x="960" y="375"/>
                  </a:lnTo>
                  <a:lnTo>
                    <a:pt x="1218" y="393"/>
                  </a:lnTo>
                  <a:lnTo>
                    <a:pt x="1470" y="411"/>
                  </a:lnTo>
                  <a:lnTo>
                    <a:pt x="1746" y="435"/>
                  </a:lnTo>
                  <a:lnTo>
                    <a:pt x="2022" y="462"/>
                  </a:lnTo>
                  <a:lnTo>
                    <a:pt x="2340" y="504"/>
                  </a:lnTo>
                  <a:lnTo>
                    <a:pt x="2664" y="549"/>
                  </a:lnTo>
                  <a:lnTo>
                    <a:pt x="2952" y="597"/>
                  </a:lnTo>
                  <a:lnTo>
                    <a:pt x="3225" y="648"/>
                  </a:lnTo>
                  <a:lnTo>
                    <a:pt x="3513" y="708"/>
                  </a:lnTo>
                  <a:lnTo>
                    <a:pt x="3693" y="750"/>
                  </a:lnTo>
                  <a:lnTo>
                    <a:pt x="3936" y="810"/>
                  </a:lnTo>
                  <a:lnTo>
                    <a:pt x="4095" y="855"/>
                  </a:lnTo>
                  <a:lnTo>
                    <a:pt x="4281" y="909"/>
                  </a:lnTo>
                  <a:lnTo>
                    <a:pt x="4503" y="981"/>
                  </a:lnTo>
                  <a:lnTo>
                    <a:pt x="4704" y="1053"/>
                  </a:lnTo>
                  <a:lnTo>
                    <a:pt x="4911" y="1131"/>
                  </a:lnTo>
                  <a:lnTo>
                    <a:pt x="5073" y="1197"/>
                  </a:lnTo>
                  <a:lnTo>
                    <a:pt x="5256" y="1281"/>
                  </a:lnTo>
                  <a:lnTo>
                    <a:pt x="5475" y="1401"/>
                  </a:lnTo>
                  <a:lnTo>
                    <a:pt x="5628" y="1482"/>
                  </a:lnTo>
                  <a:lnTo>
                    <a:pt x="5759" y="1572"/>
                  </a:lnTo>
                  <a:lnTo>
                    <a:pt x="5759" y="633"/>
                  </a:lnTo>
                  <a:lnTo>
                    <a:pt x="5493" y="570"/>
                  </a:lnTo>
                  <a:lnTo>
                    <a:pt x="5214" y="501"/>
                  </a:lnTo>
                  <a:lnTo>
                    <a:pt x="4950" y="444"/>
                  </a:lnTo>
                  <a:lnTo>
                    <a:pt x="4701" y="396"/>
                  </a:lnTo>
                  <a:lnTo>
                    <a:pt x="4425" y="348"/>
                  </a:lnTo>
                  <a:lnTo>
                    <a:pt x="4110" y="294"/>
                  </a:lnTo>
                  <a:lnTo>
                    <a:pt x="3813" y="252"/>
                  </a:lnTo>
                  <a:lnTo>
                    <a:pt x="3549" y="213"/>
                  </a:lnTo>
                  <a:lnTo>
                    <a:pt x="3261" y="183"/>
                  </a:lnTo>
                  <a:lnTo>
                    <a:pt x="3015" y="153"/>
                  </a:lnTo>
                  <a:lnTo>
                    <a:pt x="2757" y="129"/>
                  </a:lnTo>
                  <a:lnTo>
                    <a:pt x="2520" y="105"/>
                  </a:lnTo>
                  <a:lnTo>
                    <a:pt x="2301" y="87"/>
                  </a:lnTo>
                  <a:lnTo>
                    <a:pt x="2013" y="66"/>
                  </a:lnTo>
                  <a:lnTo>
                    <a:pt x="1731" y="48"/>
                  </a:lnTo>
                  <a:lnTo>
                    <a:pt x="1524" y="39"/>
                  </a:lnTo>
                  <a:lnTo>
                    <a:pt x="1260" y="27"/>
                  </a:lnTo>
                  <a:lnTo>
                    <a:pt x="966" y="15"/>
                  </a:lnTo>
                  <a:lnTo>
                    <a:pt x="714" y="12"/>
                  </a:lnTo>
                  <a:lnTo>
                    <a:pt x="510" y="6"/>
                  </a:lnTo>
                  <a:lnTo>
                    <a:pt x="243" y="0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en-GB" sz="36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endParaRPr>
            </a:p>
          </p:txBody>
        </p:sp>
        <p:sp>
          <p:nvSpPr>
            <p:cNvPr id="4104" name="Freeform 8"/>
            <p:cNvSpPr>
              <a:spLocks/>
            </p:cNvSpPr>
            <p:nvPr/>
          </p:nvSpPr>
          <p:spPr bwMode="white">
            <a:xfrm>
              <a:off x="0" y="1130"/>
              <a:ext cx="5760" cy="97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39"/>
                </a:cxn>
                <a:cxn ang="0">
                  <a:pos x="318" y="342"/>
                </a:cxn>
                <a:cxn ang="0">
                  <a:pos x="591" y="348"/>
                </a:cxn>
                <a:cxn ang="0">
                  <a:pos x="846" y="354"/>
                </a:cxn>
                <a:cxn ang="0">
                  <a:pos x="1074" y="360"/>
                </a:cxn>
                <a:cxn ang="0">
                  <a:pos x="1314" y="366"/>
                </a:cxn>
                <a:cxn ang="0">
                  <a:pos x="1599" y="381"/>
                </a:cxn>
                <a:cxn ang="0">
                  <a:pos x="1911" y="399"/>
                </a:cxn>
                <a:cxn ang="0">
                  <a:pos x="2241" y="420"/>
                </a:cxn>
                <a:cxn ang="0">
                  <a:pos x="2619" y="453"/>
                </a:cxn>
                <a:cxn ang="0">
                  <a:pos x="2889" y="477"/>
                </a:cxn>
                <a:cxn ang="0">
                  <a:pos x="3177" y="507"/>
                </a:cxn>
                <a:cxn ang="0">
                  <a:pos x="3498" y="543"/>
                </a:cxn>
                <a:cxn ang="0">
                  <a:pos x="3813" y="585"/>
                </a:cxn>
                <a:cxn ang="0">
                  <a:pos x="4044" y="618"/>
                </a:cxn>
                <a:cxn ang="0">
                  <a:pos x="4365" y="669"/>
                </a:cxn>
                <a:cxn ang="0">
                  <a:pos x="4683" y="726"/>
                </a:cxn>
                <a:cxn ang="0">
                  <a:pos x="4980" y="786"/>
                </a:cxn>
                <a:cxn ang="0">
                  <a:pos x="5268" y="846"/>
                </a:cxn>
                <a:cxn ang="0">
                  <a:pos x="5646" y="942"/>
                </a:cxn>
                <a:cxn ang="0">
                  <a:pos x="5759" y="969"/>
                </a:cxn>
                <a:cxn ang="0">
                  <a:pos x="5759" y="0"/>
                </a:cxn>
                <a:cxn ang="0">
                  <a:pos x="0" y="0"/>
                </a:cxn>
              </a:cxnLst>
              <a:rect l="0" t="0" r="r" b="b"/>
              <a:pathLst>
                <a:path w="5760" h="970">
                  <a:moveTo>
                    <a:pt x="0" y="0"/>
                  </a:moveTo>
                  <a:lnTo>
                    <a:pt x="0" y="339"/>
                  </a:lnTo>
                  <a:lnTo>
                    <a:pt x="318" y="342"/>
                  </a:lnTo>
                  <a:lnTo>
                    <a:pt x="591" y="348"/>
                  </a:lnTo>
                  <a:lnTo>
                    <a:pt x="846" y="354"/>
                  </a:lnTo>
                  <a:lnTo>
                    <a:pt x="1074" y="360"/>
                  </a:lnTo>
                  <a:lnTo>
                    <a:pt x="1314" y="366"/>
                  </a:lnTo>
                  <a:lnTo>
                    <a:pt x="1599" y="381"/>
                  </a:lnTo>
                  <a:lnTo>
                    <a:pt x="1911" y="399"/>
                  </a:lnTo>
                  <a:lnTo>
                    <a:pt x="2241" y="420"/>
                  </a:lnTo>
                  <a:lnTo>
                    <a:pt x="2619" y="453"/>
                  </a:lnTo>
                  <a:lnTo>
                    <a:pt x="2889" y="477"/>
                  </a:lnTo>
                  <a:lnTo>
                    <a:pt x="3177" y="507"/>
                  </a:lnTo>
                  <a:lnTo>
                    <a:pt x="3498" y="543"/>
                  </a:lnTo>
                  <a:lnTo>
                    <a:pt x="3813" y="585"/>
                  </a:lnTo>
                  <a:lnTo>
                    <a:pt x="4044" y="618"/>
                  </a:lnTo>
                  <a:lnTo>
                    <a:pt x="4365" y="669"/>
                  </a:lnTo>
                  <a:lnTo>
                    <a:pt x="4683" y="726"/>
                  </a:lnTo>
                  <a:lnTo>
                    <a:pt x="4980" y="786"/>
                  </a:lnTo>
                  <a:lnTo>
                    <a:pt x="5268" y="846"/>
                  </a:lnTo>
                  <a:lnTo>
                    <a:pt x="5646" y="942"/>
                  </a:lnTo>
                  <a:lnTo>
                    <a:pt x="5759" y="969"/>
                  </a:lnTo>
                  <a:lnTo>
                    <a:pt x="5759" y="0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en-GB" sz="36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endParaRPr>
            </a:p>
          </p:txBody>
        </p:sp>
        <p:sp>
          <p:nvSpPr>
            <p:cNvPr id="4105" name="Freeform 9"/>
            <p:cNvSpPr>
              <a:spLocks/>
            </p:cNvSpPr>
            <p:nvPr/>
          </p:nvSpPr>
          <p:spPr bwMode="white">
            <a:xfrm>
              <a:off x="0" y="-13"/>
              <a:ext cx="5760" cy="1060"/>
            </a:xfrm>
            <a:custGeom>
              <a:avLst/>
              <a:gdLst/>
              <a:ahLst/>
              <a:cxnLst>
                <a:cxn ang="0">
                  <a:pos x="0" y="753"/>
                </a:cxn>
                <a:cxn ang="0">
                  <a:pos x="0" y="1059"/>
                </a:cxn>
                <a:cxn ang="0">
                  <a:pos x="5759" y="1059"/>
                </a:cxn>
                <a:cxn ang="0">
                  <a:pos x="5759" y="0"/>
                </a:cxn>
                <a:cxn ang="0">
                  <a:pos x="5430" y="0"/>
                </a:cxn>
                <a:cxn ang="0">
                  <a:pos x="5298" y="84"/>
                </a:cxn>
                <a:cxn ang="0">
                  <a:pos x="5136" y="159"/>
                </a:cxn>
                <a:cxn ang="0">
                  <a:pos x="4968" y="222"/>
                </a:cxn>
                <a:cxn ang="0">
                  <a:pos x="4812" y="267"/>
                </a:cxn>
                <a:cxn ang="0">
                  <a:pos x="4626" y="324"/>
                </a:cxn>
                <a:cxn ang="0">
                  <a:pos x="4440" y="366"/>
                </a:cxn>
                <a:cxn ang="0">
                  <a:pos x="4230" y="414"/>
                </a:cxn>
                <a:cxn ang="0">
                  <a:pos x="3939" y="468"/>
                </a:cxn>
                <a:cxn ang="0">
                  <a:pos x="3711" y="504"/>
                </a:cxn>
                <a:cxn ang="0">
                  <a:pos x="3441" y="543"/>
                </a:cxn>
                <a:cxn ang="0">
                  <a:pos x="3189" y="579"/>
                </a:cxn>
                <a:cxn ang="0">
                  <a:pos x="2925" y="606"/>
                </a:cxn>
                <a:cxn ang="0">
                  <a:pos x="2679" y="633"/>
                </a:cxn>
                <a:cxn ang="0">
                  <a:pos x="2418" y="654"/>
                </a:cxn>
                <a:cxn ang="0">
                  <a:pos x="2142" y="675"/>
                </a:cxn>
                <a:cxn ang="0">
                  <a:pos x="1896" y="693"/>
                </a:cxn>
                <a:cxn ang="0">
                  <a:pos x="1647" y="708"/>
                </a:cxn>
                <a:cxn ang="0">
                  <a:pos x="1404" y="720"/>
                </a:cxn>
                <a:cxn ang="0">
                  <a:pos x="1170" y="732"/>
                </a:cxn>
                <a:cxn ang="0">
                  <a:pos x="906" y="738"/>
                </a:cxn>
                <a:cxn ang="0">
                  <a:pos x="534" y="747"/>
                </a:cxn>
                <a:cxn ang="0">
                  <a:pos x="201" y="753"/>
                </a:cxn>
                <a:cxn ang="0">
                  <a:pos x="0" y="753"/>
                </a:cxn>
              </a:cxnLst>
              <a:rect l="0" t="0" r="r" b="b"/>
              <a:pathLst>
                <a:path w="5760" h="1060">
                  <a:moveTo>
                    <a:pt x="0" y="753"/>
                  </a:moveTo>
                  <a:lnTo>
                    <a:pt x="0" y="1059"/>
                  </a:lnTo>
                  <a:lnTo>
                    <a:pt x="5759" y="1059"/>
                  </a:lnTo>
                  <a:lnTo>
                    <a:pt x="5759" y="0"/>
                  </a:lnTo>
                  <a:lnTo>
                    <a:pt x="5430" y="0"/>
                  </a:lnTo>
                  <a:lnTo>
                    <a:pt x="5298" y="84"/>
                  </a:lnTo>
                  <a:lnTo>
                    <a:pt x="5136" y="159"/>
                  </a:lnTo>
                  <a:lnTo>
                    <a:pt x="4968" y="222"/>
                  </a:lnTo>
                  <a:lnTo>
                    <a:pt x="4812" y="267"/>
                  </a:lnTo>
                  <a:lnTo>
                    <a:pt x="4626" y="324"/>
                  </a:lnTo>
                  <a:lnTo>
                    <a:pt x="4440" y="366"/>
                  </a:lnTo>
                  <a:lnTo>
                    <a:pt x="4230" y="414"/>
                  </a:lnTo>
                  <a:lnTo>
                    <a:pt x="3939" y="468"/>
                  </a:lnTo>
                  <a:lnTo>
                    <a:pt x="3711" y="504"/>
                  </a:lnTo>
                  <a:lnTo>
                    <a:pt x="3441" y="543"/>
                  </a:lnTo>
                  <a:lnTo>
                    <a:pt x="3189" y="579"/>
                  </a:lnTo>
                  <a:lnTo>
                    <a:pt x="2925" y="606"/>
                  </a:lnTo>
                  <a:lnTo>
                    <a:pt x="2679" y="633"/>
                  </a:lnTo>
                  <a:lnTo>
                    <a:pt x="2418" y="654"/>
                  </a:lnTo>
                  <a:lnTo>
                    <a:pt x="2142" y="675"/>
                  </a:lnTo>
                  <a:lnTo>
                    <a:pt x="1896" y="693"/>
                  </a:lnTo>
                  <a:lnTo>
                    <a:pt x="1647" y="708"/>
                  </a:lnTo>
                  <a:lnTo>
                    <a:pt x="1404" y="720"/>
                  </a:lnTo>
                  <a:lnTo>
                    <a:pt x="1170" y="732"/>
                  </a:lnTo>
                  <a:lnTo>
                    <a:pt x="906" y="738"/>
                  </a:lnTo>
                  <a:lnTo>
                    <a:pt x="534" y="747"/>
                  </a:lnTo>
                  <a:lnTo>
                    <a:pt x="201" y="753"/>
                  </a:lnTo>
                  <a:lnTo>
                    <a:pt x="0" y="753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en-GB" sz="36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endParaRPr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white">
            <a:xfrm>
              <a:off x="0" y="-13"/>
              <a:ext cx="5284" cy="673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0" y="672"/>
                </a:cxn>
                <a:cxn ang="0">
                  <a:pos x="303" y="672"/>
                </a:cxn>
                <a:cxn ang="0">
                  <a:pos x="723" y="663"/>
                </a:cxn>
                <a:cxn ang="0">
                  <a:pos x="1020" y="654"/>
                </a:cxn>
                <a:cxn ang="0">
                  <a:pos x="1302" y="642"/>
                </a:cxn>
                <a:cxn ang="0">
                  <a:pos x="1554" y="630"/>
                </a:cxn>
                <a:cxn ang="0">
                  <a:pos x="1779" y="615"/>
                </a:cxn>
                <a:cxn ang="0">
                  <a:pos x="1962" y="606"/>
                </a:cxn>
                <a:cxn ang="0">
                  <a:pos x="2193" y="588"/>
                </a:cxn>
                <a:cxn ang="0">
                  <a:pos x="2448" y="570"/>
                </a:cxn>
                <a:cxn ang="0">
                  <a:pos x="2700" y="546"/>
                </a:cxn>
                <a:cxn ang="0">
                  <a:pos x="2904" y="528"/>
                </a:cxn>
                <a:cxn ang="0">
                  <a:pos x="3138" y="498"/>
                </a:cxn>
                <a:cxn ang="0">
                  <a:pos x="3324" y="474"/>
                </a:cxn>
                <a:cxn ang="0">
                  <a:pos x="3534" y="447"/>
                </a:cxn>
                <a:cxn ang="0">
                  <a:pos x="3735" y="420"/>
                </a:cxn>
                <a:cxn ang="0">
                  <a:pos x="3933" y="384"/>
                </a:cxn>
                <a:cxn ang="0">
                  <a:pos x="4116" y="351"/>
                </a:cxn>
                <a:cxn ang="0">
                  <a:pos x="4266" y="318"/>
                </a:cxn>
                <a:cxn ang="0">
                  <a:pos x="4446" y="279"/>
                </a:cxn>
                <a:cxn ang="0">
                  <a:pos x="4620" y="237"/>
                </a:cxn>
                <a:cxn ang="0">
                  <a:pos x="4779" y="192"/>
                </a:cxn>
                <a:cxn ang="0">
                  <a:pos x="4920" y="147"/>
                </a:cxn>
                <a:cxn ang="0">
                  <a:pos x="5085" y="90"/>
                </a:cxn>
                <a:cxn ang="0">
                  <a:pos x="5193" y="42"/>
                </a:cxn>
                <a:cxn ang="0">
                  <a:pos x="5283" y="0"/>
                </a:cxn>
                <a:cxn ang="0">
                  <a:pos x="3201" y="0"/>
                </a:cxn>
                <a:cxn ang="0">
                  <a:pos x="2982" y="57"/>
                </a:cxn>
                <a:cxn ang="0">
                  <a:pos x="2775" y="108"/>
                </a:cxn>
                <a:cxn ang="0">
                  <a:pos x="2562" y="150"/>
                </a:cxn>
                <a:cxn ang="0">
                  <a:pos x="2397" y="183"/>
                </a:cxn>
                <a:cxn ang="0">
                  <a:pos x="2205" y="213"/>
                </a:cxn>
                <a:cxn ang="0">
                  <a:pos x="2001" y="243"/>
                </a:cxn>
                <a:cxn ang="0">
                  <a:pos x="1776" y="273"/>
                </a:cxn>
                <a:cxn ang="0">
                  <a:pos x="1536" y="297"/>
                </a:cxn>
                <a:cxn ang="0">
                  <a:pos x="1344" y="312"/>
                </a:cxn>
                <a:cxn ang="0">
                  <a:pos x="1134" y="330"/>
                </a:cxn>
                <a:cxn ang="0">
                  <a:pos x="921" y="342"/>
                </a:cxn>
                <a:cxn ang="0">
                  <a:pos x="696" y="354"/>
                </a:cxn>
                <a:cxn ang="0">
                  <a:pos x="501" y="360"/>
                </a:cxn>
                <a:cxn ang="0">
                  <a:pos x="279" y="366"/>
                </a:cxn>
                <a:cxn ang="0">
                  <a:pos x="99" y="369"/>
                </a:cxn>
                <a:cxn ang="0">
                  <a:pos x="0" y="366"/>
                </a:cxn>
              </a:cxnLst>
              <a:rect l="0" t="0" r="r" b="b"/>
              <a:pathLst>
                <a:path w="5284" h="673">
                  <a:moveTo>
                    <a:pt x="0" y="366"/>
                  </a:moveTo>
                  <a:lnTo>
                    <a:pt x="0" y="672"/>
                  </a:lnTo>
                  <a:lnTo>
                    <a:pt x="303" y="672"/>
                  </a:lnTo>
                  <a:lnTo>
                    <a:pt x="723" y="663"/>
                  </a:lnTo>
                  <a:lnTo>
                    <a:pt x="1020" y="654"/>
                  </a:lnTo>
                  <a:lnTo>
                    <a:pt x="1302" y="642"/>
                  </a:lnTo>
                  <a:lnTo>
                    <a:pt x="1554" y="630"/>
                  </a:lnTo>
                  <a:lnTo>
                    <a:pt x="1779" y="615"/>
                  </a:lnTo>
                  <a:lnTo>
                    <a:pt x="1962" y="606"/>
                  </a:lnTo>
                  <a:lnTo>
                    <a:pt x="2193" y="588"/>
                  </a:lnTo>
                  <a:lnTo>
                    <a:pt x="2448" y="570"/>
                  </a:lnTo>
                  <a:lnTo>
                    <a:pt x="2700" y="546"/>
                  </a:lnTo>
                  <a:lnTo>
                    <a:pt x="2904" y="528"/>
                  </a:lnTo>
                  <a:lnTo>
                    <a:pt x="3138" y="498"/>
                  </a:lnTo>
                  <a:lnTo>
                    <a:pt x="3324" y="474"/>
                  </a:lnTo>
                  <a:lnTo>
                    <a:pt x="3534" y="447"/>
                  </a:lnTo>
                  <a:lnTo>
                    <a:pt x="3735" y="420"/>
                  </a:lnTo>
                  <a:lnTo>
                    <a:pt x="3933" y="384"/>
                  </a:lnTo>
                  <a:lnTo>
                    <a:pt x="4116" y="351"/>
                  </a:lnTo>
                  <a:lnTo>
                    <a:pt x="4266" y="318"/>
                  </a:lnTo>
                  <a:lnTo>
                    <a:pt x="4446" y="279"/>
                  </a:lnTo>
                  <a:lnTo>
                    <a:pt x="4620" y="237"/>
                  </a:lnTo>
                  <a:lnTo>
                    <a:pt x="4779" y="192"/>
                  </a:lnTo>
                  <a:lnTo>
                    <a:pt x="4920" y="147"/>
                  </a:lnTo>
                  <a:lnTo>
                    <a:pt x="5085" y="90"/>
                  </a:lnTo>
                  <a:lnTo>
                    <a:pt x="5193" y="42"/>
                  </a:lnTo>
                  <a:lnTo>
                    <a:pt x="5283" y="0"/>
                  </a:lnTo>
                  <a:lnTo>
                    <a:pt x="3201" y="0"/>
                  </a:lnTo>
                  <a:lnTo>
                    <a:pt x="2982" y="57"/>
                  </a:lnTo>
                  <a:lnTo>
                    <a:pt x="2775" y="108"/>
                  </a:lnTo>
                  <a:lnTo>
                    <a:pt x="2562" y="150"/>
                  </a:lnTo>
                  <a:lnTo>
                    <a:pt x="2397" y="183"/>
                  </a:lnTo>
                  <a:lnTo>
                    <a:pt x="2205" y="213"/>
                  </a:lnTo>
                  <a:lnTo>
                    <a:pt x="2001" y="243"/>
                  </a:lnTo>
                  <a:lnTo>
                    <a:pt x="1776" y="273"/>
                  </a:lnTo>
                  <a:lnTo>
                    <a:pt x="1536" y="297"/>
                  </a:lnTo>
                  <a:lnTo>
                    <a:pt x="1344" y="312"/>
                  </a:lnTo>
                  <a:lnTo>
                    <a:pt x="1134" y="330"/>
                  </a:lnTo>
                  <a:lnTo>
                    <a:pt x="921" y="342"/>
                  </a:lnTo>
                  <a:lnTo>
                    <a:pt x="696" y="354"/>
                  </a:lnTo>
                  <a:lnTo>
                    <a:pt x="501" y="360"/>
                  </a:lnTo>
                  <a:lnTo>
                    <a:pt x="279" y="366"/>
                  </a:lnTo>
                  <a:lnTo>
                    <a:pt x="99" y="369"/>
                  </a:lnTo>
                  <a:lnTo>
                    <a:pt x="0" y="366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en-GB" sz="36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endParaRPr>
            </a:p>
          </p:txBody>
        </p:sp>
        <p:sp>
          <p:nvSpPr>
            <p:cNvPr id="4107" name="Freeform 11"/>
            <p:cNvSpPr>
              <a:spLocks/>
            </p:cNvSpPr>
            <p:nvPr/>
          </p:nvSpPr>
          <p:spPr bwMode="white">
            <a:xfrm>
              <a:off x="0" y="-13"/>
              <a:ext cx="2884" cy="28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85"/>
                </a:cxn>
                <a:cxn ang="0">
                  <a:pos x="192" y="285"/>
                </a:cxn>
                <a:cxn ang="0">
                  <a:pos x="384" y="282"/>
                </a:cxn>
                <a:cxn ang="0">
                  <a:pos x="579" y="276"/>
                </a:cxn>
                <a:cxn ang="0">
                  <a:pos x="789" y="267"/>
                </a:cxn>
                <a:cxn ang="0">
                  <a:pos x="999" y="258"/>
                </a:cxn>
                <a:cxn ang="0">
                  <a:pos x="1161" y="246"/>
                </a:cxn>
                <a:cxn ang="0">
                  <a:pos x="1302" y="234"/>
                </a:cxn>
                <a:cxn ang="0">
                  <a:pos x="1458" y="222"/>
                </a:cxn>
                <a:cxn ang="0">
                  <a:pos x="1665" y="201"/>
                </a:cxn>
                <a:cxn ang="0">
                  <a:pos x="1992" y="159"/>
                </a:cxn>
                <a:cxn ang="0">
                  <a:pos x="2301" y="117"/>
                </a:cxn>
                <a:cxn ang="0">
                  <a:pos x="2604" y="60"/>
                </a:cxn>
                <a:cxn ang="0">
                  <a:pos x="2883" y="0"/>
                </a:cxn>
                <a:cxn ang="0">
                  <a:pos x="0" y="0"/>
                </a:cxn>
              </a:cxnLst>
              <a:rect l="0" t="0" r="r" b="b"/>
              <a:pathLst>
                <a:path w="2884" h="286">
                  <a:moveTo>
                    <a:pt x="0" y="0"/>
                  </a:moveTo>
                  <a:lnTo>
                    <a:pt x="0" y="285"/>
                  </a:lnTo>
                  <a:lnTo>
                    <a:pt x="192" y="285"/>
                  </a:lnTo>
                  <a:lnTo>
                    <a:pt x="384" y="282"/>
                  </a:lnTo>
                  <a:lnTo>
                    <a:pt x="579" y="276"/>
                  </a:lnTo>
                  <a:lnTo>
                    <a:pt x="789" y="267"/>
                  </a:lnTo>
                  <a:lnTo>
                    <a:pt x="999" y="258"/>
                  </a:lnTo>
                  <a:lnTo>
                    <a:pt x="1161" y="246"/>
                  </a:lnTo>
                  <a:lnTo>
                    <a:pt x="1302" y="234"/>
                  </a:lnTo>
                  <a:lnTo>
                    <a:pt x="1458" y="222"/>
                  </a:lnTo>
                  <a:lnTo>
                    <a:pt x="1665" y="201"/>
                  </a:lnTo>
                  <a:lnTo>
                    <a:pt x="1992" y="159"/>
                  </a:lnTo>
                  <a:lnTo>
                    <a:pt x="2301" y="117"/>
                  </a:lnTo>
                  <a:lnTo>
                    <a:pt x="2604" y="60"/>
                  </a:lnTo>
                  <a:lnTo>
                    <a:pt x="2883" y="0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en-GB" sz="36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endParaRPr>
            </a:p>
          </p:txBody>
        </p:sp>
      </p:grpSp>
      <p:sp>
        <p:nvSpPr>
          <p:cNvPr id="4108" name="Rectangle 1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0574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109" name="Rectangle 1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110" name="Rectangle 1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4111" name="Rectangle 1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4112" name="Rectangle 1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62FBC448-4A02-4DC8-A21F-65E32E0DB037}" type="slidenum">
              <a:rPr lang="en-GB" sz="14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454A7D52-45CA-4618-895F-CA175760C3CF}" type="slidenum">
              <a:rPr lang="en-GB" sz="14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FA622A63-E690-43BF-B5B4-52F0F0AC0943}" type="slidenum">
              <a:rPr lang="en-GB" sz="14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B124E202-5069-42F9-BCFB-CF57D51D910B}" type="slidenum">
              <a:rPr lang="en-GB" sz="14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5A88A288-2BEA-4E55-8634-FD799784FA45}" type="slidenum">
              <a:rPr lang="en-GB" sz="14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84E7D77E-7247-4C89-A37E-7AC7625D3E3E}" type="slidenum">
              <a:rPr lang="en-GB" sz="14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01526988-566C-4CB2-A71C-5E3DF40DD4DB}" type="slidenum">
              <a:rPr lang="en-GB" sz="14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0C57D9F4-AD2B-44D7-9F35-C146358371DD}" type="slidenum">
              <a:rPr lang="en-GB" sz="14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9A0C60DC-177D-444B-A696-7164DAE12981}" type="slidenum">
              <a:rPr lang="en-GB" sz="14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BA3C1569-E79A-4827-A080-0F94DBF45529}" type="slidenum">
              <a:rPr lang="en-GB" sz="14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76977296-9B03-4F3B-9D3C-45268EC9E6E8}" type="slidenum">
              <a:rPr lang="en-GB" sz="14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sz="1400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-9525" y="-20638"/>
            <a:ext cx="9153525" cy="6878638"/>
            <a:chOff x="-6" y="-13"/>
            <a:chExt cx="5766" cy="4333"/>
          </a:xfrm>
        </p:grpSpPr>
        <p:sp>
          <p:nvSpPr>
            <p:cNvPr id="3075" name="Rectangle 3"/>
            <p:cNvSpPr>
              <a:spLocks noChangeArrowheads="1"/>
            </p:cNvSpPr>
            <p:nvPr/>
          </p:nvSpPr>
          <p:spPr bwMode="invGray">
            <a:xfrm>
              <a:off x="5549" y="0"/>
              <a:ext cx="211" cy="432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en-GB" sz="36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endParaRPr>
            </a:p>
          </p:txBody>
        </p:sp>
        <p:sp>
          <p:nvSpPr>
            <p:cNvPr id="3076" name="Freeform 4"/>
            <p:cNvSpPr>
              <a:spLocks/>
            </p:cNvSpPr>
            <p:nvPr/>
          </p:nvSpPr>
          <p:spPr bwMode="white">
            <a:xfrm>
              <a:off x="-6" y="2828"/>
              <a:ext cx="3625" cy="1492"/>
            </a:xfrm>
            <a:custGeom>
              <a:avLst/>
              <a:gdLst/>
              <a:ahLst/>
              <a:cxnLst>
                <a:cxn ang="0">
                  <a:pos x="0" y="1491"/>
                </a:cxn>
                <a:cxn ang="0">
                  <a:pos x="0" y="0"/>
                </a:cxn>
                <a:cxn ang="0">
                  <a:pos x="171" y="3"/>
                </a:cxn>
                <a:cxn ang="0">
                  <a:pos x="355" y="9"/>
                </a:cxn>
                <a:cxn ang="0">
                  <a:pos x="499" y="21"/>
                </a:cxn>
                <a:cxn ang="0">
                  <a:pos x="650" y="36"/>
                </a:cxn>
                <a:cxn ang="0">
                  <a:pos x="809" y="54"/>
                </a:cxn>
                <a:cxn ang="0">
                  <a:pos x="957" y="78"/>
                </a:cxn>
                <a:cxn ang="0">
                  <a:pos x="1119" y="105"/>
                </a:cxn>
                <a:cxn ang="0">
                  <a:pos x="1261" y="133"/>
                </a:cxn>
                <a:cxn ang="0">
                  <a:pos x="1441" y="175"/>
                </a:cxn>
                <a:cxn ang="0">
                  <a:pos x="1598" y="217"/>
                </a:cxn>
                <a:cxn ang="0">
                  <a:pos x="1763" y="269"/>
                </a:cxn>
                <a:cxn ang="0">
                  <a:pos x="1887" y="308"/>
                </a:cxn>
                <a:cxn ang="0">
                  <a:pos x="2085" y="384"/>
                </a:cxn>
                <a:cxn ang="0">
                  <a:pos x="2230" y="444"/>
                </a:cxn>
                <a:cxn ang="0">
                  <a:pos x="2456" y="547"/>
                </a:cxn>
                <a:cxn ang="0">
                  <a:pos x="2666" y="662"/>
                </a:cxn>
                <a:cxn ang="0">
                  <a:pos x="2859" y="786"/>
                </a:cxn>
                <a:cxn ang="0">
                  <a:pos x="3046" y="920"/>
                </a:cxn>
                <a:cxn ang="0">
                  <a:pos x="3193" y="1038"/>
                </a:cxn>
                <a:cxn ang="0">
                  <a:pos x="3332" y="1168"/>
                </a:cxn>
                <a:cxn ang="0">
                  <a:pos x="3440" y="1280"/>
                </a:cxn>
                <a:cxn ang="0">
                  <a:pos x="3524" y="1380"/>
                </a:cxn>
                <a:cxn ang="0">
                  <a:pos x="3624" y="1491"/>
                </a:cxn>
                <a:cxn ang="0">
                  <a:pos x="3608" y="1491"/>
                </a:cxn>
                <a:cxn ang="0">
                  <a:pos x="0" y="1491"/>
                </a:cxn>
              </a:cxnLst>
              <a:rect l="0" t="0" r="r" b="b"/>
              <a:pathLst>
                <a:path w="3625" h="1492">
                  <a:moveTo>
                    <a:pt x="0" y="1491"/>
                  </a:moveTo>
                  <a:lnTo>
                    <a:pt x="0" y="0"/>
                  </a:lnTo>
                  <a:lnTo>
                    <a:pt x="171" y="3"/>
                  </a:lnTo>
                  <a:lnTo>
                    <a:pt x="355" y="9"/>
                  </a:lnTo>
                  <a:lnTo>
                    <a:pt x="499" y="21"/>
                  </a:lnTo>
                  <a:lnTo>
                    <a:pt x="650" y="36"/>
                  </a:lnTo>
                  <a:lnTo>
                    <a:pt x="809" y="54"/>
                  </a:lnTo>
                  <a:lnTo>
                    <a:pt x="957" y="78"/>
                  </a:lnTo>
                  <a:lnTo>
                    <a:pt x="1119" y="105"/>
                  </a:lnTo>
                  <a:lnTo>
                    <a:pt x="1261" y="133"/>
                  </a:lnTo>
                  <a:lnTo>
                    <a:pt x="1441" y="175"/>
                  </a:lnTo>
                  <a:lnTo>
                    <a:pt x="1598" y="217"/>
                  </a:lnTo>
                  <a:lnTo>
                    <a:pt x="1763" y="269"/>
                  </a:lnTo>
                  <a:lnTo>
                    <a:pt x="1887" y="308"/>
                  </a:lnTo>
                  <a:lnTo>
                    <a:pt x="2085" y="384"/>
                  </a:lnTo>
                  <a:lnTo>
                    <a:pt x="2230" y="444"/>
                  </a:lnTo>
                  <a:lnTo>
                    <a:pt x="2456" y="547"/>
                  </a:lnTo>
                  <a:lnTo>
                    <a:pt x="2666" y="662"/>
                  </a:lnTo>
                  <a:lnTo>
                    <a:pt x="2859" y="786"/>
                  </a:lnTo>
                  <a:lnTo>
                    <a:pt x="3046" y="920"/>
                  </a:lnTo>
                  <a:lnTo>
                    <a:pt x="3193" y="1038"/>
                  </a:lnTo>
                  <a:lnTo>
                    <a:pt x="3332" y="1168"/>
                  </a:lnTo>
                  <a:lnTo>
                    <a:pt x="3440" y="1280"/>
                  </a:lnTo>
                  <a:lnTo>
                    <a:pt x="3524" y="1380"/>
                  </a:lnTo>
                  <a:lnTo>
                    <a:pt x="3624" y="1491"/>
                  </a:lnTo>
                  <a:lnTo>
                    <a:pt x="3608" y="1491"/>
                  </a:lnTo>
                  <a:lnTo>
                    <a:pt x="0" y="1491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 cap="flat" cmpd="sng">
              <a:noFill/>
              <a:prstDash val="solid"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en-GB" sz="36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endParaRPr>
            </a:p>
          </p:txBody>
        </p:sp>
        <p:sp>
          <p:nvSpPr>
            <p:cNvPr id="3077" name="Freeform 5"/>
            <p:cNvSpPr>
              <a:spLocks/>
            </p:cNvSpPr>
            <p:nvPr/>
          </p:nvSpPr>
          <p:spPr bwMode="white">
            <a:xfrm>
              <a:off x="0" y="2405"/>
              <a:ext cx="5143" cy="1902"/>
            </a:xfrm>
            <a:custGeom>
              <a:avLst/>
              <a:gdLst/>
              <a:ahLst/>
              <a:cxnLst>
                <a:cxn ang="0">
                  <a:pos x="2718" y="405"/>
                </a:cxn>
                <a:cxn ang="0">
                  <a:pos x="2466" y="333"/>
                </a:cxn>
                <a:cxn ang="0">
                  <a:pos x="2202" y="261"/>
                </a:cxn>
                <a:cxn ang="0">
                  <a:pos x="1929" y="198"/>
                </a:cxn>
                <a:cxn ang="0">
                  <a:pos x="1695" y="153"/>
                </a:cxn>
                <a:cxn ang="0">
                  <a:pos x="1434" y="111"/>
                </a:cxn>
                <a:cxn ang="0">
                  <a:pos x="1188" y="75"/>
                </a:cxn>
                <a:cxn ang="0">
                  <a:pos x="957" y="48"/>
                </a:cxn>
                <a:cxn ang="0">
                  <a:pos x="747" y="30"/>
                </a:cxn>
                <a:cxn ang="0">
                  <a:pos x="501" y="15"/>
                </a:cxn>
                <a:cxn ang="0">
                  <a:pos x="246" y="3"/>
                </a:cxn>
                <a:cxn ang="0">
                  <a:pos x="0" y="0"/>
                </a:cxn>
                <a:cxn ang="0">
                  <a:pos x="0" y="275"/>
                </a:cxn>
                <a:cxn ang="0">
                  <a:pos x="0" y="345"/>
                </a:cxn>
                <a:cxn ang="0">
                  <a:pos x="0" y="275"/>
                </a:cxn>
                <a:cxn ang="0">
                  <a:pos x="0" y="342"/>
                </a:cxn>
                <a:cxn ang="0">
                  <a:pos x="339" y="351"/>
                </a:cxn>
                <a:cxn ang="0">
                  <a:pos x="606" y="372"/>
                </a:cxn>
                <a:cxn ang="0">
                  <a:pos x="852" y="399"/>
                </a:cxn>
                <a:cxn ang="0">
                  <a:pos x="1068" y="435"/>
                </a:cxn>
                <a:cxn ang="0">
                  <a:pos x="1275" y="474"/>
                </a:cxn>
                <a:cxn ang="0">
                  <a:pos x="1545" y="540"/>
                </a:cxn>
                <a:cxn ang="0">
                  <a:pos x="1761" y="603"/>
                </a:cxn>
                <a:cxn ang="0">
                  <a:pos x="1971" y="678"/>
                </a:cxn>
                <a:cxn ang="0">
                  <a:pos x="2166" y="747"/>
                </a:cxn>
                <a:cxn ang="0">
                  <a:pos x="2397" y="852"/>
                </a:cxn>
                <a:cxn ang="0">
                  <a:pos x="2613" y="960"/>
                </a:cxn>
                <a:cxn ang="0">
                  <a:pos x="2832" y="1095"/>
                </a:cxn>
                <a:cxn ang="0">
                  <a:pos x="3012" y="1212"/>
                </a:cxn>
                <a:cxn ang="0">
                  <a:pos x="3186" y="1347"/>
                </a:cxn>
                <a:cxn ang="0">
                  <a:pos x="3351" y="1497"/>
                </a:cxn>
                <a:cxn ang="0">
                  <a:pos x="3480" y="1629"/>
                </a:cxn>
                <a:cxn ang="0">
                  <a:pos x="3612" y="1785"/>
                </a:cxn>
                <a:cxn ang="0">
                  <a:pos x="3699" y="1901"/>
                </a:cxn>
                <a:cxn ang="0">
                  <a:pos x="5142" y="1901"/>
                </a:cxn>
                <a:cxn ang="0">
                  <a:pos x="5076" y="1827"/>
                </a:cxn>
                <a:cxn ang="0">
                  <a:pos x="4968" y="1707"/>
                </a:cxn>
                <a:cxn ang="0">
                  <a:pos x="4797" y="1539"/>
                </a:cxn>
                <a:cxn ang="0">
                  <a:pos x="4617" y="1383"/>
                </a:cxn>
                <a:cxn ang="0">
                  <a:pos x="4410" y="1221"/>
                </a:cxn>
                <a:cxn ang="0">
                  <a:pos x="4185" y="1071"/>
                </a:cxn>
                <a:cxn ang="0">
                  <a:pos x="3960" y="939"/>
                </a:cxn>
                <a:cxn ang="0">
                  <a:pos x="3708" y="801"/>
                </a:cxn>
                <a:cxn ang="0">
                  <a:pos x="3492" y="702"/>
                </a:cxn>
                <a:cxn ang="0">
                  <a:pos x="3231" y="588"/>
                </a:cxn>
                <a:cxn ang="0">
                  <a:pos x="2964" y="489"/>
                </a:cxn>
                <a:cxn ang="0">
                  <a:pos x="2718" y="405"/>
                </a:cxn>
              </a:cxnLst>
              <a:rect l="0" t="0" r="r" b="b"/>
              <a:pathLst>
                <a:path w="5143" h="1902">
                  <a:moveTo>
                    <a:pt x="2718" y="405"/>
                  </a:moveTo>
                  <a:lnTo>
                    <a:pt x="2466" y="333"/>
                  </a:lnTo>
                  <a:lnTo>
                    <a:pt x="2202" y="261"/>
                  </a:lnTo>
                  <a:lnTo>
                    <a:pt x="1929" y="198"/>
                  </a:lnTo>
                  <a:lnTo>
                    <a:pt x="1695" y="153"/>
                  </a:lnTo>
                  <a:lnTo>
                    <a:pt x="1434" y="111"/>
                  </a:lnTo>
                  <a:lnTo>
                    <a:pt x="1188" y="75"/>
                  </a:lnTo>
                  <a:lnTo>
                    <a:pt x="957" y="48"/>
                  </a:lnTo>
                  <a:lnTo>
                    <a:pt x="747" y="30"/>
                  </a:lnTo>
                  <a:lnTo>
                    <a:pt x="501" y="15"/>
                  </a:lnTo>
                  <a:lnTo>
                    <a:pt x="246" y="3"/>
                  </a:lnTo>
                  <a:lnTo>
                    <a:pt x="0" y="0"/>
                  </a:lnTo>
                  <a:lnTo>
                    <a:pt x="0" y="275"/>
                  </a:lnTo>
                  <a:lnTo>
                    <a:pt x="0" y="345"/>
                  </a:lnTo>
                  <a:lnTo>
                    <a:pt x="0" y="275"/>
                  </a:lnTo>
                  <a:lnTo>
                    <a:pt x="0" y="342"/>
                  </a:lnTo>
                  <a:lnTo>
                    <a:pt x="339" y="351"/>
                  </a:lnTo>
                  <a:lnTo>
                    <a:pt x="606" y="372"/>
                  </a:lnTo>
                  <a:lnTo>
                    <a:pt x="852" y="399"/>
                  </a:lnTo>
                  <a:lnTo>
                    <a:pt x="1068" y="435"/>
                  </a:lnTo>
                  <a:lnTo>
                    <a:pt x="1275" y="474"/>
                  </a:lnTo>
                  <a:lnTo>
                    <a:pt x="1545" y="540"/>
                  </a:lnTo>
                  <a:lnTo>
                    <a:pt x="1761" y="603"/>
                  </a:lnTo>
                  <a:lnTo>
                    <a:pt x="1971" y="678"/>
                  </a:lnTo>
                  <a:lnTo>
                    <a:pt x="2166" y="747"/>
                  </a:lnTo>
                  <a:lnTo>
                    <a:pt x="2397" y="852"/>
                  </a:lnTo>
                  <a:lnTo>
                    <a:pt x="2613" y="960"/>
                  </a:lnTo>
                  <a:lnTo>
                    <a:pt x="2832" y="1095"/>
                  </a:lnTo>
                  <a:lnTo>
                    <a:pt x="3012" y="1212"/>
                  </a:lnTo>
                  <a:lnTo>
                    <a:pt x="3186" y="1347"/>
                  </a:lnTo>
                  <a:lnTo>
                    <a:pt x="3351" y="1497"/>
                  </a:lnTo>
                  <a:lnTo>
                    <a:pt x="3480" y="1629"/>
                  </a:lnTo>
                  <a:lnTo>
                    <a:pt x="3612" y="1785"/>
                  </a:lnTo>
                  <a:lnTo>
                    <a:pt x="3699" y="1901"/>
                  </a:lnTo>
                  <a:lnTo>
                    <a:pt x="5142" y="1901"/>
                  </a:lnTo>
                  <a:lnTo>
                    <a:pt x="5076" y="1827"/>
                  </a:lnTo>
                  <a:lnTo>
                    <a:pt x="4968" y="1707"/>
                  </a:lnTo>
                  <a:lnTo>
                    <a:pt x="4797" y="1539"/>
                  </a:lnTo>
                  <a:lnTo>
                    <a:pt x="4617" y="1383"/>
                  </a:lnTo>
                  <a:lnTo>
                    <a:pt x="4410" y="1221"/>
                  </a:lnTo>
                  <a:lnTo>
                    <a:pt x="4185" y="1071"/>
                  </a:lnTo>
                  <a:lnTo>
                    <a:pt x="3960" y="939"/>
                  </a:lnTo>
                  <a:lnTo>
                    <a:pt x="3708" y="801"/>
                  </a:lnTo>
                  <a:lnTo>
                    <a:pt x="3492" y="702"/>
                  </a:lnTo>
                  <a:lnTo>
                    <a:pt x="3231" y="588"/>
                  </a:lnTo>
                  <a:lnTo>
                    <a:pt x="2964" y="489"/>
                  </a:lnTo>
                  <a:lnTo>
                    <a:pt x="2718" y="405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en-GB" sz="36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endParaRPr>
            </a:p>
          </p:txBody>
        </p:sp>
        <p:sp>
          <p:nvSpPr>
            <p:cNvPr id="3078" name="Freeform 6"/>
            <p:cNvSpPr>
              <a:spLocks/>
            </p:cNvSpPr>
            <p:nvPr/>
          </p:nvSpPr>
          <p:spPr bwMode="white">
            <a:xfrm>
              <a:off x="0" y="1982"/>
              <a:ext cx="5760" cy="23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39"/>
                </a:cxn>
                <a:cxn ang="0">
                  <a:pos x="558" y="357"/>
                </a:cxn>
                <a:cxn ang="0">
                  <a:pos x="807" y="375"/>
                </a:cxn>
                <a:cxn ang="0">
                  <a:pos x="1056" y="399"/>
                </a:cxn>
                <a:cxn ang="0">
                  <a:pos x="1272" y="426"/>
                </a:cxn>
                <a:cxn ang="0">
                  <a:pos x="1539" y="465"/>
                </a:cxn>
                <a:cxn ang="0">
                  <a:pos x="1791" y="510"/>
                </a:cxn>
                <a:cxn ang="0">
                  <a:pos x="2076" y="570"/>
                </a:cxn>
                <a:cxn ang="0">
                  <a:pos x="2334" y="630"/>
                </a:cxn>
                <a:cxn ang="0">
                  <a:pos x="2544" y="687"/>
                </a:cxn>
                <a:cxn ang="0">
                  <a:pos x="2775" y="759"/>
                </a:cxn>
                <a:cxn ang="0">
                  <a:pos x="3003" y="837"/>
                </a:cxn>
                <a:cxn ang="0">
                  <a:pos x="3231" y="924"/>
                </a:cxn>
                <a:cxn ang="0">
                  <a:pos x="3438" y="1005"/>
                </a:cxn>
                <a:cxn ang="0">
                  <a:pos x="3663" y="1110"/>
                </a:cxn>
                <a:cxn ang="0">
                  <a:pos x="3903" y="1233"/>
                </a:cxn>
                <a:cxn ang="0">
                  <a:pos x="4149" y="1374"/>
                </a:cxn>
                <a:cxn ang="0">
                  <a:pos x="4353" y="1506"/>
                </a:cxn>
                <a:cxn ang="0">
                  <a:pos x="4491" y="1602"/>
                </a:cxn>
                <a:cxn ang="0">
                  <a:pos x="4668" y="1740"/>
                </a:cxn>
                <a:cxn ang="0">
                  <a:pos x="4824" y="1875"/>
                </a:cxn>
                <a:cxn ang="0">
                  <a:pos x="4968" y="2016"/>
                </a:cxn>
                <a:cxn ang="0">
                  <a:pos x="5100" y="2154"/>
                </a:cxn>
                <a:cxn ang="0">
                  <a:pos x="5238" y="2324"/>
                </a:cxn>
                <a:cxn ang="0">
                  <a:pos x="5759" y="2324"/>
                </a:cxn>
                <a:cxn ang="0">
                  <a:pos x="5759" y="1245"/>
                </a:cxn>
                <a:cxn ang="0">
                  <a:pos x="5580" y="1119"/>
                </a:cxn>
                <a:cxn ang="0">
                  <a:pos x="5400" y="1020"/>
                </a:cxn>
                <a:cxn ang="0">
                  <a:pos x="5205" y="918"/>
                </a:cxn>
                <a:cxn ang="0">
                  <a:pos x="5031" y="837"/>
                </a:cxn>
                <a:cxn ang="0">
                  <a:pos x="4866" y="771"/>
                </a:cxn>
                <a:cxn ang="0">
                  <a:pos x="4710" y="711"/>
                </a:cxn>
                <a:cxn ang="0">
                  <a:pos x="4545" y="651"/>
                </a:cxn>
                <a:cxn ang="0">
                  <a:pos x="4386" y="600"/>
                </a:cxn>
                <a:cxn ang="0">
                  <a:pos x="4248" y="552"/>
                </a:cxn>
                <a:cxn ang="0">
                  <a:pos x="3993" y="483"/>
                </a:cxn>
                <a:cxn ang="0">
                  <a:pos x="3777" y="423"/>
                </a:cxn>
                <a:cxn ang="0">
                  <a:pos x="3564" y="375"/>
                </a:cxn>
                <a:cxn ang="0">
                  <a:pos x="3282" y="312"/>
                </a:cxn>
                <a:cxn ang="0">
                  <a:pos x="3003" y="261"/>
                </a:cxn>
                <a:cxn ang="0">
                  <a:pos x="2733" y="213"/>
                </a:cxn>
                <a:cxn ang="0">
                  <a:pos x="2451" y="171"/>
                </a:cxn>
                <a:cxn ang="0">
                  <a:pos x="2211" y="138"/>
                </a:cxn>
                <a:cxn ang="0">
                  <a:pos x="1974" y="108"/>
                </a:cxn>
                <a:cxn ang="0">
                  <a:pos x="1665" y="81"/>
                </a:cxn>
                <a:cxn ang="0">
                  <a:pos x="1437" y="60"/>
                </a:cxn>
                <a:cxn ang="0">
                  <a:pos x="1125" y="36"/>
                </a:cxn>
                <a:cxn ang="0">
                  <a:pos x="828" y="21"/>
                </a:cxn>
                <a:cxn ang="0">
                  <a:pos x="558" y="12"/>
                </a:cxn>
                <a:cxn ang="0">
                  <a:pos x="282" y="3"/>
                </a:cxn>
                <a:cxn ang="0">
                  <a:pos x="0" y="0"/>
                </a:cxn>
              </a:cxnLst>
              <a:rect l="0" t="0" r="r" b="b"/>
              <a:pathLst>
                <a:path w="5760" h="2325">
                  <a:moveTo>
                    <a:pt x="0" y="0"/>
                  </a:moveTo>
                  <a:lnTo>
                    <a:pt x="0" y="339"/>
                  </a:lnTo>
                  <a:lnTo>
                    <a:pt x="558" y="357"/>
                  </a:lnTo>
                  <a:lnTo>
                    <a:pt x="807" y="375"/>
                  </a:lnTo>
                  <a:lnTo>
                    <a:pt x="1056" y="399"/>
                  </a:lnTo>
                  <a:lnTo>
                    <a:pt x="1272" y="426"/>
                  </a:lnTo>
                  <a:lnTo>
                    <a:pt x="1539" y="465"/>
                  </a:lnTo>
                  <a:lnTo>
                    <a:pt x="1791" y="510"/>
                  </a:lnTo>
                  <a:lnTo>
                    <a:pt x="2076" y="570"/>
                  </a:lnTo>
                  <a:lnTo>
                    <a:pt x="2334" y="630"/>
                  </a:lnTo>
                  <a:lnTo>
                    <a:pt x="2544" y="687"/>
                  </a:lnTo>
                  <a:lnTo>
                    <a:pt x="2775" y="759"/>
                  </a:lnTo>
                  <a:lnTo>
                    <a:pt x="3003" y="837"/>
                  </a:lnTo>
                  <a:lnTo>
                    <a:pt x="3231" y="924"/>
                  </a:lnTo>
                  <a:lnTo>
                    <a:pt x="3438" y="1005"/>
                  </a:lnTo>
                  <a:lnTo>
                    <a:pt x="3663" y="1110"/>
                  </a:lnTo>
                  <a:lnTo>
                    <a:pt x="3903" y="1233"/>
                  </a:lnTo>
                  <a:lnTo>
                    <a:pt x="4149" y="1374"/>
                  </a:lnTo>
                  <a:lnTo>
                    <a:pt x="4353" y="1506"/>
                  </a:lnTo>
                  <a:lnTo>
                    <a:pt x="4491" y="1602"/>
                  </a:lnTo>
                  <a:lnTo>
                    <a:pt x="4668" y="1740"/>
                  </a:lnTo>
                  <a:lnTo>
                    <a:pt x="4824" y="1875"/>
                  </a:lnTo>
                  <a:lnTo>
                    <a:pt x="4968" y="2016"/>
                  </a:lnTo>
                  <a:lnTo>
                    <a:pt x="5100" y="2154"/>
                  </a:lnTo>
                  <a:lnTo>
                    <a:pt x="5238" y="2324"/>
                  </a:lnTo>
                  <a:lnTo>
                    <a:pt x="5759" y="2324"/>
                  </a:lnTo>
                  <a:lnTo>
                    <a:pt x="5759" y="1245"/>
                  </a:lnTo>
                  <a:lnTo>
                    <a:pt x="5580" y="1119"/>
                  </a:lnTo>
                  <a:lnTo>
                    <a:pt x="5400" y="1020"/>
                  </a:lnTo>
                  <a:lnTo>
                    <a:pt x="5205" y="918"/>
                  </a:lnTo>
                  <a:lnTo>
                    <a:pt x="5031" y="837"/>
                  </a:lnTo>
                  <a:lnTo>
                    <a:pt x="4866" y="771"/>
                  </a:lnTo>
                  <a:lnTo>
                    <a:pt x="4710" y="711"/>
                  </a:lnTo>
                  <a:lnTo>
                    <a:pt x="4545" y="651"/>
                  </a:lnTo>
                  <a:lnTo>
                    <a:pt x="4386" y="600"/>
                  </a:lnTo>
                  <a:lnTo>
                    <a:pt x="4248" y="552"/>
                  </a:lnTo>
                  <a:lnTo>
                    <a:pt x="3993" y="483"/>
                  </a:lnTo>
                  <a:lnTo>
                    <a:pt x="3777" y="423"/>
                  </a:lnTo>
                  <a:lnTo>
                    <a:pt x="3564" y="375"/>
                  </a:lnTo>
                  <a:lnTo>
                    <a:pt x="3282" y="312"/>
                  </a:lnTo>
                  <a:lnTo>
                    <a:pt x="3003" y="261"/>
                  </a:lnTo>
                  <a:lnTo>
                    <a:pt x="2733" y="213"/>
                  </a:lnTo>
                  <a:lnTo>
                    <a:pt x="2451" y="171"/>
                  </a:lnTo>
                  <a:lnTo>
                    <a:pt x="2211" y="138"/>
                  </a:lnTo>
                  <a:lnTo>
                    <a:pt x="1974" y="108"/>
                  </a:lnTo>
                  <a:lnTo>
                    <a:pt x="1665" y="81"/>
                  </a:lnTo>
                  <a:lnTo>
                    <a:pt x="1437" y="60"/>
                  </a:lnTo>
                  <a:lnTo>
                    <a:pt x="1125" y="36"/>
                  </a:lnTo>
                  <a:lnTo>
                    <a:pt x="828" y="21"/>
                  </a:lnTo>
                  <a:lnTo>
                    <a:pt x="558" y="12"/>
                  </a:lnTo>
                  <a:lnTo>
                    <a:pt x="282" y="3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en-GB" sz="36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endParaRPr>
            </a:p>
          </p:txBody>
        </p:sp>
        <p:sp>
          <p:nvSpPr>
            <p:cNvPr id="3079" name="Freeform 7"/>
            <p:cNvSpPr>
              <a:spLocks/>
            </p:cNvSpPr>
            <p:nvPr/>
          </p:nvSpPr>
          <p:spPr bwMode="white">
            <a:xfrm>
              <a:off x="0" y="1550"/>
              <a:ext cx="5760" cy="157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51"/>
                </a:cxn>
                <a:cxn ang="0">
                  <a:pos x="282" y="357"/>
                </a:cxn>
                <a:cxn ang="0">
                  <a:pos x="627" y="363"/>
                </a:cxn>
                <a:cxn ang="0">
                  <a:pos x="960" y="375"/>
                </a:cxn>
                <a:cxn ang="0">
                  <a:pos x="1218" y="393"/>
                </a:cxn>
                <a:cxn ang="0">
                  <a:pos x="1470" y="411"/>
                </a:cxn>
                <a:cxn ang="0">
                  <a:pos x="1746" y="435"/>
                </a:cxn>
                <a:cxn ang="0">
                  <a:pos x="2022" y="462"/>
                </a:cxn>
                <a:cxn ang="0">
                  <a:pos x="2340" y="504"/>
                </a:cxn>
                <a:cxn ang="0">
                  <a:pos x="2664" y="549"/>
                </a:cxn>
                <a:cxn ang="0">
                  <a:pos x="2952" y="597"/>
                </a:cxn>
                <a:cxn ang="0">
                  <a:pos x="3225" y="648"/>
                </a:cxn>
                <a:cxn ang="0">
                  <a:pos x="3513" y="708"/>
                </a:cxn>
                <a:cxn ang="0">
                  <a:pos x="3693" y="750"/>
                </a:cxn>
                <a:cxn ang="0">
                  <a:pos x="3936" y="810"/>
                </a:cxn>
                <a:cxn ang="0">
                  <a:pos x="4095" y="855"/>
                </a:cxn>
                <a:cxn ang="0">
                  <a:pos x="4281" y="909"/>
                </a:cxn>
                <a:cxn ang="0">
                  <a:pos x="4503" y="981"/>
                </a:cxn>
                <a:cxn ang="0">
                  <a:pos x="4704" y="1053"/>
                </a:cxn>
                <a:cxn ang="0">
                  <a:pos x="4911" y="1131"/>
                </a:cxn>
                <a:cxn ang="0">
                  <a:pos x="5073" y="1197"/>
                </a:cxn>
                <a:cxn ang="0">
                  <a:pos x="5256" y="1281"/>
                </a:cxn>
                <a:cxn ang="0">
                  <a:pos x="5475" y="1401"/>
                </a:cxn>
                <a:cxn ang="0">
                  <a:pos x="5628" y="1482"/>
                </a:cxn>
                <a:cxn ang="0">
                  <a:pos x="5759" y="1572"/>
                </a:cxn>
                <a:cxn ang="0">
                  <a:pos x="5759" y="633"/>
                </a:cxn>
                <a:cxn ang="0">
                  <a:pos x="5493" y="570"/>
                </a:cxn>
                <a:cxn ang="0">
                  <a:pos x="5214" y="501"/>
                </a:cxn>
                <a:cxn ang="0">
                  <a:pos x="4950" y="444"/>
                </a:cxn>
                <a:cxn ang="0">
                  <a:pos x="4701" y="396"/>
                </a:cxn>
                <a:cxn ang="0">
                  <a:pos x="4425" y="348"/>
                </a:cxn>
                <a:cxn ang="0">
                  <a:pos x="4110" y="294"/>
                </a:cxn>
                <a:cxn ang="0">
                  <a:pos x="3813" y="252"/>
                </a:cxn>
                <a:cxn ang="0">
                  <a:pos x="3549" y="213"/>
                </a:cxn>
                <a:cxn ang="0">
                  <a:pos x="3261" y="183"/>
                </a:cxn>
                <a:cxn ang="0">
                  <a:pos x="3015" y="153"/>
                </a:cxn>
                <a:cxn ang="0">
                  <a:pos x="2757" y="129"/>
                </a:cxn>
                <a:cxn ang="0">
                  <a:pos x="2520" y="105"/>
                </a:cxn>
                <a:cxn ang="0">
                  <a:pos x="2301" y="87"/>
                </a:cxn>
                <a:cxn ang="0">
                  <a:pos x="2013" y="66"/>
                </a:cxn>
                <a:cxn ang="0">
                  <a:pos x="1731" y="48"/>
                </a:cxn>
                <a:cxn ang="0">
                  <a:pos x="1524" y="39"/>
                </a:cxn>
                <a:cxn ang="0">
                  <a:pos x="1260" y="27"/>
                </a:cxn>
                <a:cxn ang="0">
                  <a:pos x="966" y="15"/>
                </a:cxn>
                <a:cxn ang="0">
                  <a:pos x="714" y="12"/>
                </a:cxn>
                <a:cxn ang="0">
                  <a:pos x="510" y="6"/>
                </a:cxn>
                <a:cxn ang="0">
                  <a:pos x="243" y="0"/>
                </a:cxn>
                <a:cxn ang="0">
                  <a:pos x="0" y="0"/>
                </a:cxn>
              </a:cxnLst>
              <a:rect l="0" t="0" r="r" b="b"/>
              <a:pathLst>
                <a:path w="5760" h="1573">
                  <a:moveTo>
                    <a:pt x="0" y="0"/>
                  </a:moveTo>
                  <a:lnTo>
                    <a:pt x="0" y="351"/>
                  </a:lnTo>
                  <a:lnTo>
                    <a:pt x="282" y="357"/>
                  </a:lnTo>
                  <a:lnTo>
                    <a:pt x="627" y="363"/>
                  </a:lnTo>
                  <a:lnTo>
                    <a:pt x="960" y="375"/>
                  </a:lnTo>
                  <a:lnTo>
                    <a:pt x="1218" y="393"/>
                  </a:lnTo>
                  <a:lnTo>
                    <a:pt x="1470" y="411"/>
                  </a:lnTo>
                  <a:lnTo>
                    <a:pt x="1746" y="435"/>
                  </a:lnTo>
                  <a:lnTo>
                    <a:pt x="2022" y="462"/>
                  </a:lnTo>
                  <a:lnTo>
                    <a:pt x="2340" y="504"/>
                  </a:lnTo>
                  <a:lnTo>
                    <a:pt x="2664" y="549"/>
                  </a:lnTo>
                  <a:lnTo>
                    <a:pt x="2952" y="597"/>
                  </a:lnTo>
                  <a:lnTo>
                    <a:pt x="3225" y="648"/>
                  </a:lnTo>
                  <a:lnTo>
                    <a:pt x="3513" y="708"/>
                  </a:lnTo>
                  <a:lnTo>
                    <a:pt x="3693" y="750"/>
                  </a:lnTo>
                  <a:lnTo>
                    <a:pt x="3936" y="810"/>
                  </a:lnTo>
                  <a:lnTo>
                    <a:pt x="4095" y="855"/>
                  </a:lnTo>
                  <a:lnTo>
                    <a:pt x="4281" y="909"/>
                  </a:lnTo>
                  <a:lnTo>
                    <a:pt x="4503" y="981"/>
                  </a:lnTo>
                  <a:lnTo>
                    <a:pt x="4704" y="1053"/>
                  </a:lnTo>
                  <a:lnTo>
                    <a:pt x="4911" y="1131"/>
                  </a:lnTo>
                  <a:lnTo>
                    <a:pt x="5073" y="1197"/>
                  </a:lnTo>
                  <a:lnTo>
                    <a:pt x="5256" y="1281"/>
                  </a:lnTo>
                  <a:lnTo>
                    <a:pt x="5475" y="1401"/>
                  </a:lnTo>
                  <a:lnTo>
                    <a:pt x="5628" y="1482"/>
                  </a:lnTo>
                  <a:lnTo>
                    <a:pt x="5759" y="1572"/>
                  </a:lnTo>
                  <a:lnTo>
                    <a:pt x="5759" y="633"/>
                  </a:lnTo>
                  <a:lnTo>
                    <a:pt x="5493" y="570"/>
                  </a:lnTo>
                  <a:lnTo>
                    <a:pt x="5214" y="501"/>
                  </a:lnTo>
                  <a:lnTo>
                    <a:pt x="4950" y="444"/>
                  </a:lnTo>
                  <a:lnTo>
                    <a:pt x="4701" y="396"/>
                  </a:lnTo>
                  <a:lnTo>
                    <a:pt x="4425" y="348"/>
                  </a:lnTo>
                  <a:lnTo>
                    <a:pt x="4110" y="294"/>
                  </a:lnTo>
                  <a:lnTo>
                    <a:pt x="3813" y="252"/>
                  </a:lnTo>
                  <a:lnTo>
                    <a:pt x="3549" y="213"/>
                  </a:lnTo>
                  <a:lnTo>
                    <a:pt x="3261" y="183"/>
                  </a:lnTo>
                  <a:lnTo>
                    <a:pt x="3015" y="153"/>
                  </a:lnTo>
                  <a:lnTo>
                    <a:pt x="2757" y="129"/>
                  </a:lnTo>
                  <a:lnTo>
                    <a:pt x="2520" y="105"/>
                  </a:lnTo>
                  <a:lnTo>
                    <a:pt x="2301" y="87"/>
                  </a:lnTo>
                  <a:lnTo>
                    <a:pt x="2013" y="66"/>
                  </a:lnTo>
                  <a:lnTo>
                    <a:pt x="1731" y="48"/>
                  </a:lnTo>
                  <a:lnTo>
                    <a:pt x="1524" y="39"/>
                  </a:lnTo>
                  <a:lnTo>
                    <a:pt x="1260" y="27"/>
                  </a:lnTo>
                  <a:lnTo>
                    <a:pt x="966" y="15"/>
                  </a:lnTo>
                  <a:lnTo>
                    <a:pt x="714" y="12"/>
                  </a:lnTo>
                  <a:lnTo>
                    <a:pt x="510" y="6"/>
                  </a:lnTo>
                  <a:lnTo>
                    <a:pt x="243" y="0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en-GB" sz="36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endParaRPr>
            </a:p>
          </p:txBody>
        </p:sp>
        <p:sp>
          <p:nvSpPr>
            <p:cNvPr id="3080" name="Freeform 8"/>
            <p:cNvSpPr>
              <a:spLocks/>
            </p:cNvSpPr>
            <p:nvPr/>
          </p:nvSpPr>
          <p:spPr bwMode="white">
            <a:xfrm>
              <a:off x="0" y="1130"/>
              <a:ext cx="5760" cy="97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39"/>
                </a:cxn>
                <a:cxn ang="0">
                  <a:pos x="318" y="342"/>
                </a:cxn>
                <a:cxn ang="0">
                  <a:pos x="591" y="348"/>
                </a:cxn>
                <a:cxn ang="0">
                  <a:pos x="846" y="354"/>
                </a:cxn>
                <a:cxn ang="0">
                  <a:pos x="1074" y="360"/>
                </a:cxn>
                <a:cxn ang="0">
                  <a:pos x="1314" y="366"/>
                </a:cxn>
                <a:cxn ang="0">
                  <a:pos x="1599" y="381"/>
                </a:cxn>
                <a:cxn ang="0">
                  <a:pos x="1911" y="399"/>
                </a:cxn>
                <a:cxn ang="0">
                  <a:pos x="2241" y="420"/>
                </a:cxn>
                <a:cxn ang="0">
                  <a:pos x="2619" y="453"/>
                </a:cxn>
                <a:cxn ang="0">
                  <a:pos x="2889" y="477"/>
                </a:cxn>
                <a:cxn ang="0">
                  <a:pos x="3177" y="507"/>
                </a:cxn>
                <a:cxn ang="0">
                  <a:pos x="3498" y="543"/>
                </a:cxn>
                <a:cxn ang="0">
                  <a:pos x="3813" y="585"/>
                </a:cxn>
                <a:cxn ang="0">
                  <a:pos x="4044" y="618"/>
                </a:cxn>
                <a:cxn ang="0">
                  <a:pos x="4365" y="669"/>
                </a:cxn>
                <a:cxn ang="0">
                  <a:pos x="4683" y="726"/>
                </a:cxn>
                <a:cxn ang="0">
                  <a:pos x="4980" y="786"/>
                </a:cxn>
                <a:cxn ang="0">
                  <a:pos x="5268" y="846"/>
                </a:cxn>
                <a:cxn ang="0">
                  <a:pos x="5646" y="942"/>
                </a:cxn>
                <a:cxn ang="0">
                  <a:pos x="5759" y="969"/>
                </a:cxn>
                <a:cxn ang="0">
                  <a:pos x="5759" y="0"/>
                </a:cxn>
                <a:cxn ang="0">
                  <a:pos x="0" y="0"/>
                </a:cxn>
              </a:cxnLst>
              <a:rect l="0" t="0" r="r" b="b"/>
              <a:pathLst>
                <a:path w="5760" h="970">
                  <a:moveTo>
                    <a:pt x="0" y="0"/>
                  </a:moveTo>
                  <a:lnTo>
                    <a:pt x="0" y="339"/>
                  </a:lnTo>
                  <a:lnTo>
                    <a:pt x="318" y="342"/>
                  </a:lnTo>
                  <a:lnTo>
                    <a:pt x="591" y="348"/>
                  </a:lnTo>
                  <a:lnTo>
                    <a:pt x="846" y="354"/>
                  </a:lnTo>
                  <a:lnTo>
                    <a:pt x="1074" y="360"/>
                  </a:lnTo>
                  <a:lnTo>
                    <a:pt x="1314" y="366"/>
                  </a:lnTo>
                  <a:lnTo>
                    <a:pt x="1599" y="381"/>
                  </a:lnTo>
                  <a:lnTo>
                    <a:pt x="1911" y="399"/>
                  </a:lnTo>
                  <a:lnTo>
                    <a:pt x="2241" y="420"/>
                  </a:lnTo>
                  <a:lnTo>
                    <a:pt x="2619" y="453"/>
                  </a:lnTo>
                  <a:lnTo>
                    <a:pt x="2889" y="477"/>
                  </a:lnTo>
                  <a:lnTo>
                    <a:pt x="3177" y="507"/>
                  </a:lnTo>
                  <a:lnTo>
                    <a:pt x="3498" y="543"/>
                  </a:lnTo>
                  <a:lnTo>
                    <a:pt x="3813" y="585"/>
                  </a:lnTo>
                  <a:lnTo>
                    <a:pt x="4044" y="618"/>
                  </a:lnTo>
                  <a:lnTo>
                    <a:pt x="4365" y="669"/>
                  </a:lnTo>
                  <a:lnTo>
                    <a:pt x="4683" y="726"/>
                  </a:lnTo>
                  <a:lnTo>
                    <a:pt x="4980" y="786"/>
                  </a:lnTo>
                  <a:lnTo>
                    <a:pt x="5268" y="846"/>
                  </a:lnTo>
                  <a:lnTo>
                    <a:pt x="5646" y="942"/>
                  </a:lnTo>
                  <a:lnTo>
                    <a:pt x="5759" y="969"/>
                  </a:lnTo>
                  <a:lnTo>
                    <a:pt x="5759" y="0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en-GB" sz="36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endParaRPr>
            </a:p>
          </p:txBody>
        </p:sp>
        <p:sp>
          <p:nvSpPr>
            <p:cNvPr id="3081" name="Freeform 9"/>
            <p:cNvSpPr>
              <a:spLocks/>
            </p:cNvSpPr>
            <p:nvPr/>
          </p:nvSpPr>
          <p:spPr bwMode="white">
            <a:xfrm>
              <a:off x="0" y="-13"/>
              <a:ext cx="5760" cy="1060"/>
            </a:xfrm>
            <a:custGeom>
              <a:avLst/>
              <a:gdLst/>
              <a:ahLst/>
              <a:cxnLst>
                <a:cxn ang="0">
                  <a:pos x="0" y="753"/>
                </a:cxn>
                <a:cxn ang="0">
                  <a:pos x="0" y="1059"/>
                </a:cxn>
                <a:cxn ang="0">
                  <a:pos x="5759" y="1059"/>
                </a:cxn>
                <a:cxn ang="0">
                  <a:pos x="5759" y="0"/>
                </a:cxn>
                <a:cxn ang="0">
                  <a:pos x="5430" y="0"/>
                </a:cxn>
                <a:cxn ang="0">
                  <a:pos x="5298" y="84"/>
                </a:cxn>
                <a:cxn ang="0">
                  <a:pos x="5136" y="159"/>
                </a:cxn>
                <a:cxn ang="0">
                  <a:pos x="4968" y="222"/>
                </a:cxn>
                <a:cxn ang="0">
                  <a:pos x="4812" y="267"/>
                </a:cxn>
                <a:cxn ang="0">
                  <a:pos x="4626" y="324"/>
                </a:cxn>
                <a:cxn ang="0">
                  <a:pos x="4440" y="366"/>
                </a:cxn>
                <a:cxn ang="0">
                  <a:pos x="4230" y="414"/>
                </a:cxn>
                <a:cxn ang="0">
                  <a:pos x="3939" y="468"/>
                </a:cxn>
                <a:cxn ang="0">
                  <a:pos x="3711" y="504"/>
                </a:cxn>
                <a:cxn ang="0">
                  <a:pos x="3441" y="543"/>
                </a:cxn>
                <a:cxn ang="0">
                  <a:pos x="3189" y="579"/>
                </a:cxn>
                <a:cxn ang="0">
                  <a:pos x="2925" y="606"/>
                </a:cxn>
                <a:cxn ang="0">
                  <a:pos x="2679" y="633"/>
                </a:cxn>
                <a:cxn ang="0">
                  <a:pos x="2418" y="654"/>
                </a:cxn>
                <a:cxn ang="0">
                  <a:pos x="2142" y="675"/>
                </a:cxn>
                <a:cxn ang="0">
                  <a:pos x="1896" y="693"/>
                </a:cxn>
                <a:cxn ang="0">
                  <a:pos x="1647" y="708"/>
                </a:cxn>
                <a:cxn ang="0">
                  <a:pos x="1404" y="720"/>
                </a:cxn>
                <a:cxn ang="0">
                  <a:pos x="1170" y="732"/>
                </a:cxn>
                <a:cxn ang="0">
                  <a:pos x="906" y="738"/>
                </a:cxn>
                <a:cxn ang="0">
                  <a:pos x="534" y="747"/>
                </a:cxn>
                <a:cxn ang="0">
                  <a:pos x="201" y="753"/>
                </a:cxn>
                <a:cxn ang="0">
                  <a:pos x="0" y="753"/>
                </a:cxn>
              </a:cxnLst>
              <a:rect l="0" t="0" r="r" b="b"/>
              <a:pathLst>
                <a:path w="5760" h="1060">
                  <a:moveTo>
                    <a:pt x="0" y="753"/>
                  </a:moveTo>
                  <a:lnTo>
                    <a:pt x="0" y="1059"/>
                  </a:lnTo>
                  <a:lnTo>
                    <a:pt x="5759" y="1059"/>
                  </a:lnTo>
                  <a:lnTo>
                    <a:pt x="5759" y="0"/>
                  </a:lnTo>
                  <a:lnTo>
                    <a:pt x="5430" y="0"/>
                  </a:lnTo>
                  <a:lnTo>
                    <a:pt x="5298" y="84"/>
                  </a:lnTo>
                  <a:lnTo>
                    <a:pt x="5136" y="159"/>
                  </a:lnTo>
                  <a:lnTo>
                    <a:pt x="4968" y="222"/>
                  </a:lnTo>
                  <a:lnTo>
                    <a:pt x="4812" y="267"/>
                  </a:lnTo>
                  <a:lnTo>
                    <a:pt x="4626" y="324"/>
                  </a:lnTo>
                  <a:lnTo>
                    <a:pt x="4440" y="366"/>
                  </a:lnTo>
                  <a:lnTo>
                    <a:pt x="4230" y="414"/>
                  </a:lnTo>
                  <a:lnTo>
                    <a:pt x="3939" y="468"/>
                  </a:lnTo>
                  <a:lnTo>
                    <a:pt x="3711" y="504"/>
                  </a:lnTo>
                  <a:lnTo>
                    <a:pt x="3441" y="543"/>
                  </a:lnTo>
                  <a:lnTo>
                    <a:pt x="3189" y="579"/>
                  </a:lnTo>
                  <a:lnTo>
                    <a:pt x="2925" y="606"/>
                  </a:lnTo>
                  <a:lnTo>
                    <a:pt x="2679" y="633"/>
                  </a:lnTo>
                  <a:lnTo>
                    <a:pt x="2418" y="654"/>
                  </a:lnTo>
                  <a:lnTo>
                    <a:pt x="2142" y="675"/>
                  </a:lnTo>
                  <a:lnTo>
                    <a:pt x="1896" y="693"/>
                  </a:lnTo>
                  <a:lnTo>
                    <a:pt x="1647" y="708"/>
                  </a:lnTo>
                  <a:lnTo>
                    <a:pt x="1404" y="720"/>
                  </a:lnTo>
                  <a:lnTo>
                    <a:pt x="1170" y="732"/>
                  </a:lnTo>
                  <a:lnTo>
                    <a:pt x="906" y="738"/>
                  </a:lnTo>
                  <a:lnTo>
                    <a:pt x="534" y="747"/>
                  </a:lnTo>
                  <a:lnTo>
                    <a:pt x="201" y="753"/>
                  </a:lnTo>
                  <a:lnTo>
                    <a:pt x="0" y="753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en-GB" sz="36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endParaRPr>
            </a:p>
          </p:txBody>
        </p:sp>
        <p:sp>
          <p:nvSpPr>
            <p:cNvPr id="3082" name="Freeform 10"/>
            <p:cNvSpPr>
              <a:spLocks/>
            </p:cNvSpPr>
            <p:nvPr/>
          </p:nvSpPr>
          <p:spPr bwMode="white">
            <a:xfrm>
              <a:off x="0" y="-13"/>
              <a:ext cx="5284" cy="673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0" y="672"/>
                </a:cxn>
                <a:cxn ang="0">
                  <a:pos x="303" y="672"/>
                </a:cxn>
                <a:cxn ang="0">
                  <a:pos x="723" y="663"/>
                </a:cxn>
                <a:cxn ang="0">
                  <a:pos x="1020" y="654"/>
                </a:cxn>
                <a:cxn ang="0">
                  <a:pos x="1302" y="642"/>
                </a:cxn>
                <a:cxn ang="0">
                  <a:pos x="1554" y="630"/>
                </a:cxn>
                <a:cxn ang="0">
                  <a:pos x="1779" y="615"/>
                </a:cxn>
                <a:cxn ang="0">
                  <a:pos x="1962" y="606"/>
                </a:cxn>
                <a:cxn ang="0">
                  <a:pos x="2193" y="588"/>
                </a:cxn>
                <a:cxn ang="0">
                  <a:pos x="2448" y="570"/>
                </a:cxn>
                <a:cxn ang="0">
                  <a:pos x="2700" y="546"/>
                </a:cxn>
                <a:cxn ang="0">
                  <a:pos x="2904" y="528"/>
                </a:cxn>
                <a:cxn ang="0">
                  <a:pos x="3138" y="498"/>
                </a:cxn>
                <a:cxn ang="0">
                  <a:pos x="3324" y="474"/>
                </a:cxn>
                <a:cxn ang="0">
                  <a:pos x="3534" y="447"/>
                </a:cxn>
                <a:cxn ang="0">
                  <a:pos x="3735" y="420"/>
                </a:cxn>
                <a:cxn ang="0">
                  <a:pos x="3933" y="384"/>
                </a:cxn>
                <a:cxn ang="0">
                  <a:pos x="4116" y="351"/>
                </a:cxn>
                <a:cxn ang="0">
                  <a:pos x="4266" y="318"/>
                </a:cxn>
                <a:cxn ang="0">
                  <a:pos x="4446" y="279"/>
                </a:cxn>
                <a:cxn ang="0">
                  <a:pos x="4620" y="237"/>
                </a:cxn>
                <a:cxn ang="0">
                  <a:pos x="4779" y="192"/>
                </a:cxn>
                <a:cxn ang="0">
                  <a:pos x="4920" y="147"/>
                </a:cxn>
                <a:cxn ang="0">
                  <a:pos x="5085" y="90"/>
                </a:cxn>
                <a:cxn ang="0">
                  <a:pos x="5193" y="42"/>
                </a:cxn>
                <a:cxn ang="0">
                  <a:pos x="5283" y="0"/>
                </a:cxn>
                <a:cxn ang="0">
                  <a:pos x="3201" y="0"/>
                </a:cxn>
                <a:cxn ang="0">
                  <a:pos x="2982" y="57"/>
                </a:cxn>
                <a:cxn ang="0">
                  <a:pos x="2775" y="108"/>
                </a:cxn>
                <a:cxn ang="0">
                  <a:pos x="2562" y="150"/>
                </a:cxn>
                <a:cxn ang="0">
                  <a:pos x="2397" y="183"/>
                </a:cxn>
                <a:cxn ang="0">
                  <a:pos x="2205" y="213"/>
                </a:cxn>
                <a:cxn ang="0">
                  <a:pos x="2001" y="243"/>
                </a:cxn>
                <a:cxn ang="0">
                  <a:pos x="1776" y="273"/>
                </a:cxn>
                <a:cxn ang="0">
                  <a:pos x="1536" y="297"/>
                </a:cxn>
                <a:cxn ang="0">
                  <a:pos x="1344" y="312"/>
                </a:cxn>
                <a:cxn ang="0">
                  <a:pos x="1134" y="330"/>
                </a:cxn>
                <a:cxn ang="0">
                  <a:pos x="921" y="342"/>
                </a:cxn>
                <a:cxn ang="0">
                  <a:pos x="696" y="354"/>
                </a:cxn>
                <a:cxn ang="0">
                  <a:pos x="501" y="360"/>
                </a:cxn>
                <a:cxn ang="0">
                  <a:pos x="279" y="366"/>
                </a:cxn>
                <a:cxn ang="0">
                  <a:pos x="99" y="369"/>
                </a:cxn>
                <a:cxn ang="0">
                  <a:pos x="0" y="366"/>
                </a:cxn>
              </a:cxnLst>
              <a:rect l="0" t="0" r="r" b="b"/>
              <a:pathLst>
                <a:path w="5284" h="673">
                  <a:moveTo>
                    <a:pt x="0" y="366"/>
                  </a:moveTo>
                  <a:lnTo>
                    <a:pt x="0" y="672"/>
                  </a:lnTo>
                  <a:lnTo>
                    <a:pt x="303" y="672"/>
                  </a:lnTo>
                  <a:lnTo>
                    <a:pt x="723" y="663"/>
                  </a:lnTo>
                  <a:lnTo>
                    <a:pt x="1020" y="654"/>
                  </a:lnTo>
                  <a:lnTo>
                    <a:pt x="1302" y="642"/>
                  </a:lnTo>
                  <a:lnTo>
                    <a:pt x="1554" y="630"/>
                  </a:lnTo>
                  <a:lnTo>
                    <a:pt x="1779" y="615"/>
                  </a:lnTo>
                  <a:lnTo>
                    <a:pt x="1962" y="606"/>
                  </a:lnTo>
                  <a:lnTo>
                    <a:pt x="2193" y="588"/>
                  </a:lnTo>
                  <a:lnTo>
                    <a:pt x="2448" y="570"/>
                  </a:lnTo>
                  <a:lnTo>
                    <a:pt x="2700" y="546"/>
                  </a:lnTo>
                  <a:lnTo>
                    <a:pt x="2904" y="528"/>
                  </a:lnTo>
                  <a:lnTo>
                    <a:pt x="3138" y="498"/>
                  </a:lnTo>
                  <a:lnTo>
                    <a:pt x="3324" y="474"/>
                  </a:lnTo>
                  <a:lnTo>
                    <a:pt x="3534" y="447"/>
                  </a:lnTo>
                  <a:lnTo>
                    <a:pt x="3735" y="420"/>
                  </a:lnTo>
                  <a:lnTo>
                    <a:pt x="3933" y="384"/>
                  </a:lnTo>
                  <a:lnTo>
                    <a:pt x="4116" y="351"/>
                  </a:lnTo>
                  <a:lnTo>
                    <a:pt x="4266" y="318"/>
                  </a:lnTo>
                  <a:lnTo>
                    <a:pt x="4446" y="279"/>
                  </a:lnTo>
                  <a:lnTo>
                    <a:pt x="4620" y="237"/>
                  </a:lnTo>
                  <a:lnTo>
                    <a:pt x="4779" y="192"/>
                  </a:lnTo>
                  <a:lnTo>
                    <a:pt x="4920" y="147"/>
                  </a:lnTo>
                  <a:lnTo>
                    <a:pt x="5085" y="90"/>
                  </a:lnTo>
                  <a:lnTo>
                    <a:pt x="5193" y="42"/>
                  </a:lnTo>
                  <a:lnTo>
                    <a:pt x="5283" y="0"/>
                  </a:lnTo>
                  <a:lnTo>
                    <a:pt x="3201" y="0"/>
                  </a:lnTo>
                  <a:lnTo>
                    <a:pt x="2982" y="57"/>
                  </a:lnTo>
                  <a:lnTo>
                    <a:pt x="2775" y="108"/>
                  </a:lnTo>
                  <a:lnTo>
                    <a:pt x="2562" y="150"/>
                  </a:lnTo>
                  <a:lnTo>
                    <a:pt x="2397" y="183"/>
                  </a:lnTo>
                  <a:lnTo>
                    <a:pt x="2205" y="213"/>
                  </a:lnTo>
                  <a:lnTo>
                    <a:pt x="2001" y="243"/>
                  </a:lnTo>
                  <a:lnTo>
                    <a:pt x="1776" y="273"/>
                  </a:lnTo>
                  <a:lnTo>
                    <a:pt x="1536" y="297"/>
                  </a:lnTo>
                  <a:lnTo>
                    <a:pt x="1344" y="312"/>
                  </a:lnTo>
                  <a:lnTo>
                    <a:pt x="1134" y="330"/>
                  </a:lnTo>
                  <a:lnTo>
                    <a:pt x="921" y="342"/>
                  </a:lnTo>
                  <a:lnTo>
                    <a:pt x="696" y="354"/>
                  </a:lnTo>
                  <a:lnTo>
                    <a:pt x="501" y="360"/>
                  </a:lnTo>
                  <a:lnTo>
                    <a:pt x="279" y="366"/>
                  </a:lnTo>
                  <a:lnTo>
                    <a:pt x="99" y="369"/>
                  </a:lnTo>
                  <a:lnTo>
                    <a:pt x="0" y="366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en-GB" sz="36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endParaRPr>
            </a:p>
          </p:txBody>
        </p:sp>
        <p:sp>
          <p:nvSpPr>
            <p:cNvPr id="3083" name="Freeform 11"/>
            <p:cNvSpPr>
              <a:spLocks/>
            </p:cNvSpPr>
            <p:nvPr/>
          </p:nvSpPr>
          <p:spPr bwMode="white">
            <a:xfrm>
              <a:off x="0" y="-13"/>
              <a:ext cx="2884" cy="28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85"/>
                </a:cxn>
                <a:cxn ang="0">
                  <a:pos x="192" y="285"/>
                </a:cxn>
                <a:cxn ang="0">
                  <a:pos x="384" y="282"/>
                </a:cxn>
                <a:cxn ang="0">
                  <a:pos x="579" y="276"/>
                </a:cxn>
                <a:cxn ang="0">
                  <a:pos x="789" y="267"/>
                </a:cxn>
                <a:cxn ang="0">
                  <a:pos x="999" y="258"/>
                </a:cxn>
                <a:cxn ang="0">
                  <a:pos x="1161" y="246"/>
                </a:cxn>
                <a:cxn ang="0">
                  <a:pos x="1302" y="234"/>
                </a:cxn>
                <a:cxn ang="0">
                  <a:pos x="1458" y="222"/>
                </a:cxn>
                <a:cxn ang="0">
                  <a:pos x="1665" y="201"/>
                </a:cxn>
                <a:cxn ang="0">
                  <a:pos x="1992" y="159"/>
                </a:cxn>
                <a:cxn ang="0">
                  <a:pos x="2301" y="117"/>
                </a:cxn>
                <a:cxn ang="0">
                  <a:pos x="2604" y="60"/>
                </a:cxn>
                <a:cxn ang="0">
                  <a:pos x="2883" y="0"/>
                </a:cxn>
                <a:cxn ang="0">
                  <a:pos x="0" y="0"/>
                </a:cxn>
              </a:cxnLst>
              <a:rect l="0" t="0" r="r" b="b"/>
              <a:pathLst>
                <a:path w="2884" h="286">
                  <a:moveTo>
                    <a:pt x="0" y="0"/>
                  </a:moveTo>
                  <a:lnTo>
                    <a:pt x="0" y="285"/>
                  </a:lnTo>
                  <a:lnTo>
                    <a:pt x="192" y="285"/>
                  </a:lnTo>
                  <a:lnTo>
                    <a:pt x="384" y="282"/>
                  </a:lnTo>
                  <a:lnTo>
                    <a:pt x="579" y="276"/>
                  </a:lnTo>
                  <a:lnTo>
                    <a:pt x="789" y="267"/>
                  </a:lnTo>
                  <a:lnTo>
                    <a:pt x="999" y="258"/>
                  </a:lnTo>
                  <a:lnTo>
                    <a:pt x="1161" y="246"/>
                  </a:lnTo>
                  <a:lnTo>
                    <a:pt x="1302" y="234"/>
                  </a:lnTo>
                  <a:lnTo>
                    <a:pt x="1458" y="222"/>
                  </a:lnTo>
                  <a:lnTo>
                    <a:pt x="1665" y="201"/>
                  </a:lnTo>
                  <a:lnTo>
                    <a:pt x="1992" y="159"/>
                  </a:lnTo>
                  <a:lnTo>
                    <a:pt x="2301" y="117"/>
                  </a:lnTo>
                  <a:lnTo>
                    <a:pt x="2604" y="60"/>
                  </a:lnTo>
                  <a:lnTo>
                    <a:pt x="2883" y="0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en-GB" sz="36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endParaRPr>
            </a:p>
          </p:txBody>
        </p:sp>
      </p:grpSp>
      <p:sp>
        <p:nvSpPr>
          <p:cNvPr id="308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3086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3087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3088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</a:pPr>
            <a:fld id="{CA6D75E3-7A25-46B2-9315-635F16E7F48E}" type="slidenum">
              <a:rPr lang="en-GB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rPr>
              <a:pPr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-9525" y="-20638"/>
            <a:ext cx="9153525" cy="6878638"/>
            <a:chOff x="-6" y="-13"/>
            <a:chExt cx="5766" cy="4333"/>
          </a:xfrm>
        </p:grpSpPr>
        <p:sp>
          <p:nvSpPr>
            <p:cNvPr id="3075" name="Rectangle 3"/>
            <p:cNvSpPr>
              <a:spLocks noChangeArrowheads="1"/>
            </p:cNvSpPr>
            <p:nvPr/>
          </p:nvSpPr>
          <p:spPr bwMode="invGray">
            <a:xfrm>
              <a:off x="5549" y="0"/>
              <a:ext cx="211" cy="432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en-GB" sz="36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endParaRPr>
            </a:p>
          </p:txBody>
        </p:sp>
        <p:sp>
          <p:nvSpPr>
            <p:cNvPr id="3076" name="Freeform 4"/>
            <p:cNvSpPr>
              <a:spLocks/>
            </p:cNvSpPr>
            <p:nvPr/>
          </p:nvSpPr>
          <p:spPr bwMode="white">
            <a:xfrm>
              <a:off x="-6" y="2828"/>
              <a:ext cx="3625" cy="1492"/>
            </a:xfrm>
            <a:custGeom>
              <a:avLst/>
              <a:gdLst/>
              <a:ahLst/>
              <a:cxnLst>
                <a:cxn ang="0">
                  <a:pos x="0" y="1491"/>
                </a:cxn>
                <a:cxn ang="0">
                  <a:pos x="0" y="0"/>
                </a:cxn>
                <a:cxn ang="0">
                  <a:pos x="171" y="3"/>
                </a:cxn>
                <a:cxn ang="0">
                  <a:pos x="355" y="9"/>
                </a:cxn>
                <a:cxn ang="0">
                  <a:pos x="499" y="21"/>
                </a:cxn>
                <a:cxn ang="0">
                  <a:pos x="650" y="36"/>
                </a:cxn>
                <a:cxn ang="0">
                  <a:pos x="809" y="54"/>
                </a:cxn>
                <a:cxn ang="0">
                  <a:pos x="957" y="78"/>
                </a:cxn>
                <a:cxn ang="0">
                  <a:pos x="1119" y="105"/>
                </a:cxn>
                <a:cxn ang="0">
                  <a:pos x="1261" y="133"/>
                </a:cxn>
                <a:cxn ang="0">
                  <a:pos x="1441" y="175"/>
                </a:cxn>
                <a:cxn ang="0">
                  <a:pos x="1598" y="217"/>
                </a:cxn>
                <a:cxn ang="0">
                  <a:pos x="1763" y="269"/>
                </a:cxn>
                <a:cxn ang="0">
                  <a:pos x="1887" y="308"/>
                </a:cxn>
                <a:cxn ang="0">
                  <a:pos x="2085" y="384"/>
                </a:cxn>
                <a:cxn ang="0">
                  <a:pos x="2230" y="444"/>
                </a:cxn>
                <a:cxn ang="0">
                  <a:pos x="2456" y="547"/>
                </a:cxn>
                <a:cxn ang="0">
                  <a:pos x="2666" y="662"/>
                </a:cxn>
                <a:cxn ang="0">
                  <a:pos x="2859" y="786"/>
                </a:cxn>
                <a:cxn ang="0">
                  <a:pos x="3046" y="920"/>
                </a:cxn>
                <a:cxn ang="0">
                  <a:pos x="3193" y="1038"/>
                </a:cxn>
                <a:cxn ang="0">
                  <a:pos x="3332" y="1168"/>
                </a:cxn>
                <a:cxn ang="0">
                  <a:pos x="3440" y="1280"/>
                </a:cxn>
                <a:cxn ang="0">
                  <a:pos x="3524" y="1380"/>
                </a:cxn>
                <a:cxn ang="0">
                  <a:pos x="3624" y="1491"/>
                </a:cxn>
                <a:cxn ang="0">
                  <a:pos x="3608" y="1491"/>
                </a:cxn>
                <a:cxn ang="0">
                  <a:pos x="0" y="1491"/>
                </a:cxn>
              </a:cxnLst>
              <a:rect l="0" t="0" r="r" b="b"/>
              <a:pathLst>
                <a:path w="3625" h="1492">
                  <a:moveTo>
                    <a:pt x="0" y="1491"/>
                  </a:moveTo>
                  <a:lnTo>
                    <a:pt x="0" y="0"/>
                  </a:lnTo>
                  <a:lnTo>
                    <a:pt x="171" y="3"/>
                  </a:lnTo>
                  <a:lnTo>
                    <a:pt x="355" y="9"/>
                  </a:lnTo>
                  <a:lnTo>
                    <a:pt x="499" y="21"/>
                  </a:lnTo>
                  <a:lnTo>
                    <a:pt x="650" y="36"/>
                  </a:lnTo>
                  <a:lnTo>
                    <a:pt x="809" y="54"/>
                  </a:lnTo>
                  <a:lnTo>
                    <a:pt x="957" y="78"/>
                  </a:lnTo>
                  <a:lnTo>
                    <a:pt x="1119" y="105"/>
                  </a:lnTo>
                  <a:lnTo>
                    <a:pt x="1261" y="133"/>
                  </a:lnTo>
                  <a:lnTo>
                    <a:pt x="1441" y="175"/>
                  </a:lnTo>
                  <a:lnTo>
                    <a:pt x="1598" y="217"/>
                  </a:lnTo>
                  <a:lnTo>
                    <a:pt x="1763" y="269"/>
                  </a:lnTo>
                  <a:lnTo>
                    <a:pt x="1887" y="308"/>
                  </a:lnTo>
                  <a:lnTo>
                    <a:pt x="2085" y="384"/>
                  </a:lnTo>
                  <a:lnTo>
                    <a:pt x="2230" y="444"/>
                  </a:lnTo>
                  <a:lnTo>
                    <a:pt x="2456" y="547"/>
                  </a:lnTo>
                  <a:lnTo>
                    <a:pt x="2666" y="662"/>
                  </a:lnTo>
                  <a:lnTo>
                    <a:pt x="2859" y="786"/>
                  </a:lnTo>
                  <a:lnTo>
                    <a:pt x="3046" y="920"/>
                  </a:lnTo>
                  <a:lnTo>
                    <a:pt x="3193" y="1038"/>
                  </a:lnTo>
                  <a:lnTo>
                    <a:pt x="3332" y="1168"/>
                  </a:lnTo>
                  <a:lnTo>
                    <a:pt x="3440" y="1280"/>
                  </a:lnTo>
                  <a:lnTo>
                    <a:pt x="3524" y="1380"/>
                  </a:lnTo>
                  <a:lnTo>
                    <a:pt x="3624" y="1491"/>
                  </a:lnTo>
                  <a:lnTo>
                    <a:pt x="3608" y="1491"/>
                  </a:lnTo>
                  <a:lnTo>
                    <a:pt x="0" y="1491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 cap="flat" cmpd="sng">
              <a:noFill/>
              <a:prstDash val="solid"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en-GB" sz="36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endParaRPr>
            </a:p>
          </p:txBody>
        </p:sp>
        <p:sp>
          <p:nvSpPr>
            <p:cNvPr id="3077" name="Freeform 5"/>
            <p:cNvSpPr>
              <a:spLocks/>
            </p:cNvSpPr>
            <p:nvPr/>
          </p:nvSpPr>
          <p:spPr bwMode="white">
            <a:xfrm>
              <a:off x="0" y="2405"/>
              <a:ext cx="5143" cy="1902"/>
            </a:xfrm>
            <a:custGeom>
              <a:avLst/>
              <a:gdLst/>
              <a:ahLst/>
              <a:cxnLst>
                <a:cxn ang="0">
                  <a:pos x="2718" y="405"/>
                </a:cxn>
                <a:cxn ang="0">
                  <a:pos x="2466" y="333"/>
                </a:cxn>
                <a:cxn ang="0">
                  <a:pos x="2202" y="261"/>
                </a:cxn>
                <a:cxn ang="0">
                  <a:pos x="1929" y="198"/>
                </a:cxn>
                <a:cxn ang="0">
                  <a:pos x="1695" y="153"/>
                </a:cxn>
                <a:cxn ang="0">
                  <a:pos x="1434" y="111"/>
                </a:cxn>
                <a:cxn ang="0">
                  <a:pos x="1188" y="75"/>
                </a:cxn>
                <a:cxn ang="0">
                  <a:pos x="957" y="48"/>
                </a:cxn>
                <a:cxn ang="0">
                  <a:pos x="747" y="30"/>
                </a:cxn>
                <a:cxn ang="0">
                  <a:pos x="501" y="15"/>
                </a:cxn>
                <a:cxn ang="0">
                  <a:pos x="246" y="3"/>
                </a:cxn>
                <a:cxn ang="0">
                  <a:pos x="0" y="0"/>
                </a:cxn>
                <a:cxn ang="0">
                  <a:pos x="0" y="275"/>
                </a:cxn>
                <a:cxn ang="0">
                  <a:pos x="0" y="345"/>
                </a:cxn>
                <a:cxn ang="0">
                  <a:pos x="0" y="275"/>
                </a:cxn>
                <a:cxn ang="0">
                  <a:pos x="0" y="342"/>
                </a:cxn>
                <a:cxn ang="0">
                  <a:pos x="339" y="351"/>
                </a:cxn>
                <a:cxn ang="0">
                  <a:pos x="606" y="372"/>
                </a:cxn>
                <a:cxn ang="0">
                  <a:pos x="852" y="399"/>
                </a:cxn>
                <a:cxn ang="0">
                  <a:pos x="1068" y="435"/>
                </a:cxn>
                <a:cxn ang="0">
                  <a:pos x="1275" y="474"/>
                </a:cxn>
                <a:cxn ang="0">
                  <a:pos x="1545" y="540"/>
                </a:cxn>
                <a:cxn ang="0">
                  <a:pos x="1761" y="603"/>
                </a:cxn>
                <a:cxn ang="0">
                  <a:pos x="1971" y="678"/>
                </a:cxn>
                <a:cxn ang="0">
                  <a:pos x="2166" y="747"/>
                </a:cxn>
                <a:cxn ang="0">
                  <a:pos x="2397" y="852"/>
                </a:cxn>
                <a:cxn ang="0">
                  <a:pos x="2613" y="960"/>
                </a:cxn>
                <a:cxn ang="0">
                  <a:pos x="2832" y="1095"/>
                </a:cxn>
                <a:cxn ang="0">
                  <a:pos x="3012" y="1212"/>
                </a:cxn>
                <a:cxn ang="0">
                  <a:pos x="3186" y="1347"/>
                </a:cxn>
                <a:cxn ang="0">
                  <a:pos x="3351" y="1497"/>
                </a:cxn>
                <a:cxn ang="0">
                  <a:pos x="3480" y="1629"/>
                </a:cxn>
                <a:cxn ang="0">
                  <a:pos x="3612" y="1785"/>
                </a:cxn>
                <a:cxn ang="0">
                  <a:pos x="3699" y="1901"/>
                </a:cxn>
                <a:cxn ang="0">
                  <a:pos x="5142" y="1901"/>
                </a:cxn>
                <a:cxn ang="0">
                  <a:pos x="5076" y="1827"/>
                </a:cxn>
                <a:cxn ang="0">
                  <a:pos x="4968" y="1707"/>
                </a:cxn>
                <a:cxn ang="0">
                  <a:pos x="4797" y="1539"/>
                </a:cxn>
                <a:cxn ang="0">
                  <a:pos x="4617" y="1383"/>
                </a:cxn>
                <a:cxn ang="0">
                  <a:pos x="4410" y="1221"/>
                </a:cxn>
                <a:cxn ang="0">
                  <a:pos x="4185" y="1071"/>
                </a:cxn>
                <a:cxn ang="0">
                  <a:pos x="3960" y="939"/>
                </a:cxn>
                <a:cxn ang="0">
                  <a:pos x="3708" y="801"/>
                </a:cxn>
                <a:cxn ang="0">
                  <a:pos x="3492" y="702"/>
                </a:cxn>
                <a:cxn ang="0">
                  <a:pos x="3231" y="588"/>
                </a:cxn>
                <a:cxn ang="0">
                  <a:pos x="2964" y="489"/>
                </a:cxn>
                <a:cxn ang="0">
                  <a:pos x="2718" y="405"/>
                </a:cxn>
              </a:cxnLst>
              <a:rect l="0" t="0" r="r" b="b"/>
              <a:pathLst>
                <a:path w="5143" h="1902">
                  <a:moveTo>
                    <a:pt x="2718" y="405"/>
                  </a:moveTo>
                  <a:lnTo>
                    <a:pt x="2466" y="333"/>
                  </a:lnTo>
                  <a:lnTo>
                    <a:pt x="2202" y="261"/>
                  </a:lnTo>
                  <a:lnTo>
                    <a:pt x="1929" y="198"/>
                  </a:lnTo>
                  <a:lnTo>
                    <a:pt x="1695" y="153"/>
                  </a:lnTo>
                  <a:lnTo>
                    <a:pt x="1434" y="111"/>
                  </a:lnTo>
                  <a:lnTo>
                    <a:pt x="1188" y="75"/>
                  </a:lnTo>
                  <a:lnTo>
                    <a:pt x="957" y="48"/>
                  </a:lnTo>
                  <a:lnTo>
                    <a:pt x="747" y="30"/>
                  </a:lnTo>
                  <a:lnTo>
                    <a:pt x="501" y="15"/>
                  </a:lnTo>
                  <a:lnTo>
                    <a:pt x="246" y="3"/>
                  </a:lnTo>
                  <a:lnTo>
                    <a:pt x="0" y="0"/>
                  </a:lnTo>
                  <a:lnTo>
                    <a:pt x="0" y="275"/>
                  </a:lnTo>
                  <a:lnTo>
                    <a:pt x="0" y="345"/>
                  </a:lnTo>
                  <a:lnTo>
                    <a:pt x="0" y="275"/>
                  </a:lnTo>
                  <a:lnTo>
                    <a:pt x="0" y="342"/>
                  </a:lnTo>
                  <a:lnTo>
                    <a:pt x="339" y="351"/>
                  </a:lnTo>
                  <a:lnTo>
                    <a:pt x="606" y="372"/>
                  </a:lnTo>
                  <a:lnTo>
                    <a:pt x="852" y="399"/>
                  </a:lnTo>
                  <a:lnTo>
                    <a:pt x="1068" y="435"/>
                  </a:lnTo>
                  <a:lnTo>
                    <a:pt x="1275" y="474"/>
                  </a:lnTo>
                  <a:lnTo>
                    <a:pt x="1545" y="540"/>
                  </a:lnTo>
                  <a:lnTo>
                    <a:pt x="1761" y="603"/>
                  </a:lnTo>
                  <a:lnTo>
                    <a:pt x="1971" y="678"/>
                  </a:lnTo>
                  <a:lnTo>
                    <a:pt x="2166" y="747"/>
                  </a:lnTo>
                  <a:lnTo>
                    <a:pt x="2397" y="852"/>
                  </a:lnTo>
                  <a:lnTo>
                    <a:pt x="2613" y="960"/>
                  </a:lnTo>
                  <a:lnTo>
                    <a:pt x="2832" y="1095"/>
                  </a:lnTo>
                  <a:lnTo>
                    <a:pt x="3012" y="1212"/>
                  </a:lnTo>
                  <a:lnTo>
                    <a:pt x="3186" y="1347"/>
                  </a:lnTo>
                  <a:lnTo>
                    <a:pt x="3351" y="1497"/>
                  </a:lnTo>
                  <a:lnTo>
                    <a:pt x="3480" y="1629"/>
                  </a:lnTo>
                  <a:lnTo>
                    <a:pt x="3612" y="1785"/>
                  </a:lnTo>
                  <a:lnTo>
                    <a:pt x="3699" y="1901"/>
                  </a:lnTo>
                  <a:lnTo>
                    <a:pt x="5142" y="1901"/>
                  </a:lnTo>
                  <a:lnTo>
                    <a:pt x="5076" y="1827"/>
                  </a:lnTo>
                  <a:lnTo>
                    <a:pt x="4968" y="1707"/>
                  </a:lnTo>
                  <a:lnTo>
                    <a:pt x="4797" y="1539"/>
                  </a:lnTo>
                  <a:lnTo>
                    <a:pt x="4617" y="1383"/>
                  </a:lnTo>
                  <a:lnTo>
                    <a:pt x="4410" y="1221"/>
                  </a:lnTo>
                  <a:lnTo>
                    <a:pt x="4185" y="1071"/>
                  </a:lnTo>
                  <a:lnTo>
                    <a:pt x="3960" y="939"/>
                  </a:lnTo>
                  <a:lnTo>
                    <a:pt x="3708" y="801"/>
                  </a:lnTo>
                  <a:lnTo>
                    <a:pt x="3492" y="702"/>
                  </a:lnTo>
                  <a:lnTo>
                    <a:pt x="3231" y="588"/>
                  </a:lnTo>
                  <a:lnTo>
                    <a:pt x="2964" y="489"/>
                  </a:lnTo>
                  <a:lnTo>
                    <a:pt x="2718" y="405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en-GB" sz="36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endParaRPr>
            </a:p>
          </p:txBody>
        </p:sp>
        <p:sp>
          <p:nvSpPr>
            <p:cNvPr id="3078" name="Freeform 6"/>
            <p:cNvSpPr>
              <a:spLocks/>
            </p:cNvSpPr>
            <p:nvPr/>
          </p:nvSpPr>
          <p:spPr bwMode="white">
            <a:xfrm>
              <a:off x="0" y="1982"/>
              <a:ext cx="5760" cy="23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39"/>
                </a:cxn>
                <a:cxn ang="0">
                  <a:pos x="558" y="357"/>
                </a:cxn>
                <a:cxn ang="0">
                  <a:pos x="807" y="375"/>
                </a:cxn>
                <a:cxn ang="0">
                  <a:pos x="1056" y="399"/>
                </a:cxn>
                <a:cxn ang="0">
                  <a:pos x="1272" y="426"/>
                </a:cxn>
                <a:cxn ang="0">
                  <a:pos x="1539" y="465"/>
                </a:cxn>
                <a:cxn ang="0">
                  <a:pos x="1791" y="510"/>
                </a:cxn>
                <a:cxn ang="0">
                  <a:pos x="2076" y="570"/>
                </a:cxn>
                <a:cxn ang="0">
                  <a:pos x="2334" y="630"/>
                </a:cxn>
                <a:cxn ang="0">
                  <a:pos x="2544" y="687"/>
                </a:cxn>
                <a:cxn ang="0">
                  <a:pos x="2775" y="759"/>
                </a:cxn>
                <a:cxn ang="0">
                  <a:pos x="3003" y="837"/>
                </a:cxn>
                <a:cxn ang="0">
                  <a:pos x="3231" y="924"/>
                </a:cxn>
                <a:cxn ang="0">
                  <a:pos x="3438" y="1005"/>
                </a:cxn>
                <a:cxn ang="0">
                  <a:pos x="3663" y="1110"/>
                </a:cxn>
                <a:cxn ang="0">
                  <a:pos x="3903" y="1233"/>
                </a:cxn>
                <a:cxn ang="0">
                  <a:pos x="4149" y="1374"/>
                </a:cxn>
                <a:cxn ang="0">
                  <a:pos x="4353" y="1506"/>
                </a:cxn>
                <a:cxn ang="0">
                  <a:pos x="4491" y="1602"/>
                </a:cxn>
                <a:cxn ang="0">
                  <a:pos x="4668" y="1740"/>
                </a:cxn>
                <a:cxn ang="0">
                  <a:pos x="4824" y="1875"/>
                </a:cxn>
                <a:cxn ang="0">
                  <a:pos x="4968" y="2016"/>
                </a:cxn>
                <a:cxn ang="0">
                  <a:pos x="5100" y="2154"/>
                </a:cxn>
                <a:cxn ang="0">
                  <a:pos x="5238" y="2324"/>
                </a:cxn>
                <a:cxn ang="0">
                  <a:pos x="5759" y="2324"/>
                </a:cxn>
                <a:cxn ang="0">
                  <a:pos x="5759" y="1245"/>
                </a:cxn>
                <a:cxn ang="0">
                  <a:pos x="5580" y="1119"/>
                </a:cxn>
                <a:cxn ang="0">
                  <a:pos x="5400" y="1020"/>
                </a:cxn>
                <a:cxn ang="0">
                  <a:pos x="5205" y="918"/>
                </a:cxn>
                <a:cxn ang="0">
                  <a:pos x="5031" y="837"/>
                </a:cxn>
                <a:cxn ang="0">
                  <a:pos x="4866" y="771"/>
                </a:cxn>
                <a:cxn ang="0">
                  <a:pos x="4710" y="711"/>
                </a:cxn>
                <a:cxn ang="0">
                  <a:pos x="4545" y="651"/>
                </a:cxn>
                <a:cxn ang="0">
                  <a:pos x="4386" y="600"/>
                </a:cxn>
                <a:cxn ang="0">
                  <a:pos x="4248" y="552"/>
                </a:cxn>
                <a:cxn ang="0">
                  <a:pos x="3993" y="483"/>
                </a:cxn>
                <a:cxn ang="0">
                  <a:pos x="3777" y="423"/>
                </a:cxn>
                <a:cxn ang="0">
                  <a:pos x="3564" y="375"/>
                </a:cxn>
                <a:cxn ang="0">
                  <a:pos x="3282" y="312"/>
                </a:cxn>
                <a:cxn ang="0">
                  <a:pos x="3003" y="261"/>
                </a:cxn>
                <a:cxn ang="0">
                  <a:pos x="2733" y="213"/>
                </a:cxn>
                <a:cxn ang="0">
                  <a:pos x="2451" y="171"/>
                </a:cxn>
                <a:cxn ang="0">
                  <a:pos x="2211" y="138"/>
                </a:cxn>
                <a:cxn ang="0">
                  <a:pos x="1974" y="108"/>
                </a:cxn>
                <a:cxn ang="0">
                  <a:pos x="1665" y="81"/>
                </a:cxn>
                <a:cxn ang="0">
                  <a:pos x="1437" y="60"/>
                </a:cxn>
                <a:cxn ang="0">
                  <a:pos x="1125" y="36"/>
                </a:cxn>
                <a:cxn ang="0">
                  <a:pos x="828" y="21"/>
                </a:cxn>
                <a:cxn ang="0">
                  <a:pos x="558" y="12"/>
                </a:cxn>
                <a:cxn ang="0">
                  <a:pos x="282" y="3"/>
                </a:cxn>
                <a:cxn ang="0">
                  <a:pos x="0" y="0"/>
                </a:cxn>
              </a:cxnLst>
              <a:rect l="0" t="0" r="r" b="b"/>
              <a:pathLst>
                <a:path w="5760" h="2325">
                  <a:moveTo>
                    <a:pt x="0" y="0"/>
                  </a:moveTo>
                  <a:lnTo>
                    <a:pt x="0" y="339"/>
                  </a:lnTo>
                  <a:lnTo>
                    <a:pt x="558" y="357"/>
                  </a:lnTo>
                  <a:lnTo>
                    <a:pt x="807" y="375"/>
                  </a:lnTo>
                  <a:lnTo>
                    <a:pt x="1056" y="399"/>
                  </a:lnTo>
                  <a:lnTo>
                    <a:pt x="1272" y="426"/>
                  </a:lnTo>
                  <a:lnTo>
                    <a:pt x="1539" y="465"/>
                  </a:lnTo>
                  <a:lnTo>
                    <a:pt x="1791" y="510"/>
                  </a:lnTo>
                  <a:lnTo>
                    <a:pt x="2076" y="570"/>
                  </a:lnTo>
                  <a:lnTo>
                    <a:pt x="2334" y="630"/>
                  </a:lnTo>
                  <a:lnTo>
                    <a:pt x="2544" y="687"/>
                  </a:lnTo>
                  <a:lnTo>
                    <a:pt x="2775" y="759"/>
                  </a:lnTo>
                  <a:lnTo>
                    <a:pt x="3003" y="837"/>
                  </a:lnTo>
                  <a:lnTo>
                    <a:pt x="3231" y="924"/>
                  </a:lnTo>
                  <a:lnTo>
                    <a:pt x="3438" y="1005"/>
                  </a:lnTo>
                  <a:lnTo>
                    <a:pt x="3663" y="1110"/>
                  </a:lnTo>
                  <a:lnTo>
                    <a:pt x="3903" y="1233"/>
                  </a:lnTo>
                  <a:lnTo>
                    <a:pt x="4149" y="1374"/>
                  </a:lnTo>
                  <a:lnTo>
                    <a:pt x="4353" y="1506"/>
                  </a:lnTo>
                  <a:lnTo>
                    <a:pt x="4491" y="1602"/>
                  </a:lnTo>
                  <a:lnTo>
                    <a:pt x="4668" y="1740"/>
                  </a:lnTo>
                  <a:lnTo>
                    <a:pt x="4824" y="1875"/>
                  </a:lnTo>
                  <a:lnTo>
                    <a:pt x="4968" y="2016"/>
                  </a:lnTo>
                  <a:lnTo>
                    <a:pt x="5100" y="2154"/>
                  </a:lnTo>
                  <a:lnTo>
                    <a:pt x="5238" y="2324"/>
                  </a:lnTo>
                  <a:lnTo>
                    <a:pt x="5759" y="2324"/>
                  </a:lnTo>
                  <a:lnTo>
                    <a:pt x="5759" y="1245"/>
                  </a:lnTo>
                  <a:lnTo>
                    <a:pt x="5580" y="1119"/>
                  </a:lnTo>
                  <a:lnTo>
                    <a:pt x="5400" y="1020"/>
                  </a:lnTo>
                  <a:lnTo>
                    <a:pt x="5205" y="918"/>
                  </a:lnTo>
                  <a:lnTo>
                    <a:pt x="5031" y="837"/>
                  </a:lnTo>
                  <a:lnTo>
                    <a:pt x="4866" y="771"/>
                  </a:lnTo>
                  <a:lnTo>
                    <a:pt x="4710" y="711"/>
                  </a:lnTo>
                  <a:lnTo>
                    <a:pt x="4545" y="651"/>
                  </a:lnTo>
                  <a:lnTo>
                    <a:pt x="4386" y="600"/>
                  </a:lnTo>
                  <a:lnTo>
                    <a:pt x="4248" y="552"/>
                  </a:lnTo>
                  <a:lnTo>
                    <a:pt x="3993" y="483"/>
                  </a:lnTo>
                  <a:lnTo>
                    <a:pt x="3777" y="423"/>
                  </a:lnTo>
                  <a:lnTo>
                    <a:pt x="3564" y="375"/>
                  </a:lnTo>
                  <a:lnTo>
                    <a:pt x="3282" y="312"/>
                  </a:lnTo>
                  <a:lnTo>
                    <a:pt x="3003" y="261"/>
                  </a:lnTo>
                  <a:lnTo>
                    <a:pt x="2733" y="213"/>
                  </a:lnTo>
                  <a:lnTo>
                    <a:pt x="2451" y="171"/>
                  </a:lnTo>
                  <a:lnTo>
                    <a:pt x="2211" y="138"/>
                  </a:lnTo>
                  <a:lnTo>
                    <a:pt x="1974" y="108"/>
                  </a:lnTo>
                  <a:lnTo>
                    <a:pt x="1665" y="81"/>
                  </a:lnTo>
                  <a:lnTo>
                    <a:pt x="1437" y="60"/>
                  </a:lnTo>
                  <a:lnTo>
                    <a:pt x="1125" y="36"/>
                  </a:lnTo>
                  <a:lnTo>
                    <a:pt x="828" y="21"/>
                  </a:lnTo>
                  <a:lnTo>
                    <a:pt x="558" y="12"/>
                  </a:lnTo>
                  <a:lnTo>
                    <a:pt x="282" y="3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en-GB" sz="36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endParaRPr>
            </a:p>
          </p:txBody>
        </p:sp>
        <p:sp>
          <p:nvSpPr>
            <p:cNvPr id="3079" name="Freeform 7"/>
            <p:cNvSpPr>
              <a:spLocks/>
            </p:cNvSpPr>
            <p:nvPr/>
          </p:nvSpPr>
          <p:spPr bwMode="white">
            <a:xfrm>
              <a:off x="0" y="1550"/>
              <a:ext cx="5760" cy="157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51"/>
                </a:cxn>
                <a:cxn ang="0">
                  <a:pos x="282" y="357"/>
                </a:cxn>
                <a:cxn ang="0">
                  <a:pos x="627" y="363"/>
                </a:cxn>
                <a:cxn ang="0">
                  <a:pos x="960" y="375"/>
                </a:cxn>
                <a:cxn ang="0">
                  <a:pos x="1218" y="393"/>
                </a:cxn>
                <a:cxn ang="0">
                  <a:pos x="1470" y="411"/>
                </a:cxn>
                <a:cxn ang="0">
                  <a:pos x="1746" y="435"/>
                </a:cxn>
                <a:cxn ang="0">
                  <a:pos x="2022" y="462"/>
                </a:cxn>
                <a:cxn ang="0">
                  <a:pos x="2340" y="504"/>
                </a:cxn>
                <a:cxn ang="0">
                  <a:pos x="2664" y="549"/>
                </a:cxn>
                <a:cxn ang="0">
                  <a:pos x="2952" y="597"/>
                </a:cxn>
                <a:cxn ang="0">
                  <a:pos x="3225" y="648"/>
                </a:cxn>
                <a:cxn ang="0">
                  <a:pos x="3513" y="708"/>
                </a:cxn>
                <a:cxn ang="0">
                  <a:pos x="3693" y="750"/>
                </a:cxn>
                <a:cxn ang="0">
                  <a:pos x="3936" y="810"/>
                </a:cxn>
                <a:cxn ang="0">
                  <a:pos x="4095" y="855"/>
                </a:cxn>
                <a:cxn ang="0">
                  <a:pos x="4281" y="909"/>
                </a:cxn>
                <a:cxn ang="0">
                  <a:pos x="4503" y="981"/>
                </a:cxn>
                <a:cxn ang="0">
                  <a:pos x="4704" y="1053"/>
                </a:cxn>
                <a:cxn ang="0">
                  <a:pos x="4911" y="1131"/>
                </a:cxn>
                <a:cxn ang="0">
                  <a:pos x="5073" y="1197"/>
                </a:cxn>
                <a:cxn ang="0">
                  <a:pos x="5256" y="1281"/>
                </a:cxn>
                <a:cxn ang="0">
                  <a:pos x="5475" y="1401"/>
                </a:cxn>
                <a:cxn ang="0">
                  <a:pos x="5628" y="1482"/>
                </a:cxn>
                <a:cxn ang="0">
                  <a:pos x="5759" y="1572"/>
                </a:cxn>
                <a:cxn ang="0">
                  <a:pos x="5759" y="633"/>
                </a:cxn>
                <a:cxn ang="0">
                  <a:pos x="5493" y="570"/>
                </a:cxn>
                <a:cxn ang="0">
                  <a:pos x="5214" y="501"/>
                </a:cxn>
                <a:cxn ang="0">
                  <a:pos x="4950" y="444"/>
                </a:cxn>
                <a:cxn ang="0">
                  <a:pos x="4701" y="396"/>
                </a:cxn>
                <a:cxn ang="0">
                  <a:pos x="4425" y="348"/>
                </a:cxn>
                <a:cxn ang="0">
                  <a:pos x="4110" y="294"/>
                </a:cxn>
                <a:cxn ang="0">
                  <a:pos x="3813" y="252"/>
                </a:cxn>
                <a:cxn ang="0">
                  <a:pos x="3549" y="213"/>
                </a:cxn>
                <a:cxn ang="0">
                  <a:pos x="3261" y="183"/>
                </a:cxn>
                <a:cxn ang="0">
                  <a:pos x="3015" y="153"/>
                </a:cxn>
                <a:cxn ang="0">
                  <a:pos x="2757" y="129"/>
                </a:cxn>
                <a:cxn ang="0">
                  <a:pos x="2520" y="105"/>
                </a:cxn>
                <a:cxn ang="0">
                  <a:pos x="2301" y="87"/>
                </a:cxn>
                <a:cxn ang="0">
                  <a:pos x="2013" y="66"/>
                </a:cxn>
                <a:cxn ang="0">
                  <a:pos x="1731" y="48"/>
                </a:cxn>
                <a:cxn ang="0">
                  <a:pos x="1524" y="39"/>
                </a:cxn>
                <a:cxn ang="0">
                  <a:pos x="1260" y="27"/>
                </a:cxn>
                <a:cxn ang="0">
                  <a:pos x="966" y="15"/>
                </a:cxn>
                <a:cxn ang="0">
                  <a:pos x="714" y="12"/>
                </a:cxn>
                <a:cxn ang="0">
                  <a:pos x="510" y="6"/>
                </a:cxn>
                <a:cxn ang="0">
                  <a:pos x="243" y="0"/>
                </a:cxn>
                <a:cxn ang="0">
                  <a:pos x="0" y="0"/>
                </a:cxn>
              </a:cxnLst>
              <a:rect l="0" t="0" r="r" b="b"/>
              <a:pathLst>
                <a:path w="5760" h="1573">
                  <a:moveTo>
                    <a:pt x="0" y="0"/>
                  </a:moveTo>
                  <a:lnTo>
                    <a:pt x="0" y="351"/>
                  </a:lnTo>
                  <a:lnTo>
                    <a:pt x="282" y="357"/>
                  </a:lnTo>
                  <a:lnTo>
                    <a:pt x="627" y="363"/>
                  </a:lnTo>
                  <a:lnTo>
                    <a:pt x="960" y="375"/>
                  </a:lnTo>
                  <a:lnTo>
                    <a:pt x="1218" y="393"/>
                  </a:lnTo>
                  <a:lnTo>
                    <a:pt x="1470" y="411"/>
                  </a:lnTo>
                  <a:lnTo>
                    <a:pt x="1746" y="435"/>
                  </a:lnTo>
                  <a:lnTo>
                    <a:pt x="2022" y="462"/>
                  </a:lnTo>
                  <a:lnTo>
                    <a:pt x="2340" y="504"/>
                  </a:lnTo>
                  <a:lnTo>
                    <a:pt x="2664" y="549"/>
                  </a:lnTo>
                  <a:lnTo>
                    <a:pt x="2952" y="597"/>
                  </a:lnTo>
                  <a:lnTo>
                    <a:pt x="3225" y="648"/>
                  </a:lnTo>
                  <a:lnTo>
                    <a:pt x="3513" y="708"/>
                  </a:lnTo>
                  <a:lnTo>
                    <a:pt x="3693" y="750"/>
                  </a:lnTo>
                  <a:lnTo>
                    <a:pt x="3936" y="810"/>
                  </a:lnTo>
                  <a:lnTo>
                    <a:pt x="4095" y="855"/>
                  </a:lnTo>
                  <a:lnTo>
                    <a:pt x="4281" y="909"/>
                  </a:lnTo>
                  <a:lnTo>
                    <a:pt x="4503" y="981"/>
                  </a:lnTo>
                  <a:lnTo>
                    <a:pt x="4704" y="1053"/>
                  </a:lnTo>
                  <a:lnTo>
                    <a:pt x="4911" y="1131"/>
                  </a:lnTo>
                  <a:lnTo>
                    <a:pt x="5073" y="1197"/>
                  </a:lnTo>
                  <a:lnTo>
                    <a:pt x="5256" y="1281"/>
                  </a:lnTo>
                  <a:lnTo>
                    <a:pt x="5475" y="1401"/>
                  </a:lnTo>
                  <a:lnTo>
                    <a:pt x="5628" y="1482"/>
                  </a:lnTo>
                  <a:lnTo>
                    <a:pt x="5759" y="1572"/>
                  </a:lnTo>
                  <a:lnTo>
                    <a:pt x="5759" y="633"/>
                  </a:lnTo>
                  <a:lnTo>
                    <a:pt x="5493" y="570"/>
                  </a:lnTo>
                  <a:lnTo>
                    <a:pt x="5214" y="501"/>
                  </a:lnTo>
                  <a:lnTo>
                    <a:pt x="4950" y="444"/>
                  </a:lnTo>
                  <a:lnTo>
                    <a:pt x="4701" y="396"/>
                  </a:lnTo>
                  <a:lnTo>
                    <a:pt x="4425" y="348"/>
                  </a:lnTo>
                  <a:lnTo>
                    <a:pt x="4110" y="294"/>
                  </a:lnTo>
                  <a:lnTo>
                    <a:pt x="3813" y="252"/>
                  </a:lnTo>
                  <a:lnTo>
                    <a:pt x="3549" y="213"/>
                  </a:lnTo>
                  <a:lnTo>
                    <a:pt x="3261" y="183"/>
                  </a:lnTo>
                  <a:lnTo>
                    <a:pt x="3015" y="153"/>
                  </a:lnTo>
                  <a:lnTo>
                    <a:pt x="2757" y="129"/>
                  </a:lnTo>
                  <a:lnTo>
                    <a:pt x="2520" y="105"/>
                  </a:lnTo>
                  <a:lnTo>
                    <a:pt x="2301" y="87"/>
                  </a:lnTo>
                  <a:lnTo>
                    <a:pt x="2013" y="66"/>
                  </a:lnTo>
                  <a:lnTo>
                    <a:pt x="1731" y="48"/>
                  </a:lnTo>
                  <a:lnTo>
                    <a:pt x="1524" y="39"/>
                  </a:lnTo>
                  <a:lnTo>
                    <a:pt x="1260" y="27"/>
                  </a:lnTo>
                  <a:lnTo>
                    <a:pt x="966" y="15"/>
                  </a:lnTo>
                  <a:lnTo>
                    <a:pt x="714" y="12"/>
                  </a:lnTo>
                  <a:lnTo>
                    <a:pt x="510" y="6"/>
                  </a:lnTo>
                  <a:lnTo>
                    <a:pt x="243" y="0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en-GB" sz="36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endParaRPr>
            </a:p>
          </p:txBody>
        </p:sp>
        <p:sp>
          <p:nvSpPr>
            <p:cNvPr id="3080" name="Freeform 8"/>
            <p:cNvSpPr>
              <a:spLocks/>
            </p:cNvSpPr>
            <p:nvPr/>
          </p:nvSpPr>
          <p:spPr bwMode="white">
            <a:xfrm>
              <a:off x="0" y="1130"/>
              <a:ext cx="5760" cy="97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39"/>
                </a:cxn>
                <a:cxn ang="0">
                  <a:pos x="318" y="342"/>
                </a:cxn>
                <a:cxn ang="0">
                  <a:pos x="591" y="348"/>
                </a:cxn>
                <a:cxn ang="0">
                  <a:pos x="846" y="354"/>
                </a:cxn>
                <a:cxn ang="0">
                  <a:pos x="1074" y="360"/>
                </a:cxn>
                <a:cxn ang="0">
                  <a:pos x="1314" y="366"/>
                </a:cxn>
                <a:cxn ang="0">
                  <a:pos x="1599" y="381"/>
                </a:cxn>
                <a:cxn ang="0">
                  <a:pos x="1911" y="399"/>
                </a:cxn>
                <a:cxn ang="0">
                  <a:pos x="2241" y="420"/>
                </a:cxn>
                <a:cxn ang="0">
                  <a:pos x="2619" y="453"/>
                </a:cxn>
                <a:cxn ang="0">
                  <a:pos x="2889" y="477"/>
                </a:cxn>
                <a:cxn ang="0">
                  <a:pos x="3177" y="507"/>
                </a:cxn>
                <a:cxn ang="0">
                  <a:pos x="3498" y="543"/>
                </a:cxn>
                <a:cxn ang="0">
                  <a:pos x="3813" y="585"/>
                </a:cxn>
                <a:cxn ang="0">
                  <a:pos x="4044" y="618"/>
                </a:cxn>
                <a:cxn ang="0">
                  <a:pos x="4365" y="669"/>
                </a:cxn>
                <a:cxn ang="0">
                  <a:pos x="4683" y="726"/>
                </a:cxn>
                <a:cxn ang="0">
                  <a:pos x="4980" y="786"/>
                </a:cxn>
                <a:cxn ang="0">
                  <a:pos x="5268" y="846"/>
                </a:cxn>
                <a:cxn ang="0">
                  <a:pos x="5646" y="942"/>
                </a:cxn>
                <a:cxn ang="0">
                  <a:pos x="5759" y="969"/>
                </a:cxn>
                <a:cxn ang="0">
                  <a:pos x="5759" y="0"/>
                </a:cxn>
                <a:cxn ang="0">
                  <a:pos x="0" y="0"/>
                </a:cxn>
              </a:cxnLst>
              <a:rect l="0" t="0" r="r" b="b"/>
              <a:pathLst>
                <a:path w="5760" h="970">
                  <a:moveTo>
                    <a:pt x="0" y="0"/>
                  </a:moveTo>
                  <a:lnTo>
                    <a:pt x="0" y="339"/>
                  </a:lnTo>
                  <a:lnTo>
                    <a:pt x="318" y="342"/>
                  </a:lnTo>
                  <a:lnTo>
                    <a:pt x="591" y="348"/>
                  </a:lnTo>
                  <a:lnTo>
                    <a:pt x="846" y="354"/>
                  </a:lnTo>
                  <a:lnTo>
                    <a:pt x="1074" y="360"/>
                  </a:lnTo>
                  <a:lnTo>
                    <a:pt x="1314" y="366"/>
                  </a:lnTo>
                  <a:lnTo>
                    <a:pt x="1599" y="381"/>
                  </a:lnTo>
                  <a:lnTo>
                    <a:pt x="1911" y="399"/>
                  </a:lnTo>
                  <a:lnTo>
                    <a:pt x="2241" y="420"/>
                  </a:lnTo>
                  <a:lnTo>
                    <a:pt x="2619" y="453"/>
                  </a:lnTo>
                  <a:lnTo>
                    <a:pt x="2889" y="477"/>
                  </a:lnTo>
                  <a:lnTo>
                    <a:pt x="3177" y="507"/>
                  </a:lnTo>
                  <a:lnTo>
                    <a:pt x="3498" y="543"/>
                  </a:lnTo>
                  <a:lnTo>
                    <a:pt x="3813" y="585"/>
                  </a:lnTo>
                  <a:lnTo>
                    <a:pt x="4044" y="618"/>
                  </a:lnTo>
                  <a:lnTo>
                    <a:pt x="4365" y="669"/>
                  </a:lnTo>
                  <a:lnTo>
                    <a:pt x="4683" y="726"/>
                  </a:lnTo>
                  <a:lnTo>
                    <a:pt x="4980" y="786"/>
                  </a:lnTo>
                  <a:lnTo>
                    <a:pt x="5268" y="846"/>
                  </a:lnTo>
                  <a:lnTo>
                    <a:pt x="5646" y="942"/>
                  </a:lnTo>
                  <a:lnTo>
                    <a:pt x="5759" y="969"/>
                  </a:lnTo>
                  <a:lnTo>
                    <a:pt x="5759" y="0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en-GB" sz="36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endParaRPr>
            </a:p>
          </p:txBody>
        </p:sp>
        <p:sp>
          <p:nvSpPr>
            <p:cNvPr id="3081" name="Freeform 9"/>
            <p:cNvSpPr>
              <a:spLocks/>
            </p:cNvSpPr>
            <p:nvPr/>
          </p:nvSpPr>
          <p:spPr bwMode="white">
            <a:xfrm>
              <a:off x="0" y="-13"/>
              <a:ext cx="5760" cy="1060"/>
            </a:xfrm>
            <a:custGeom>
              <a:avLst/>
              <a:gdLst/>
              <a:ahLst/>
              <a:cxnLst>
                <a:cxn ang="0">
                  <a:pos x="0" y="753"/>
                </a:cxn>
                <a:cxn ang="0">
                  <a:pos x="0" y="1059"/>
                </a:cxn>
                <a:cxn ang="0">
                  <a:pos x="5759" y="1059"/>
                </a:cxn>
                <a:cxn ang="0">
                  <a:pos x="5759" y="0"/>
                </a:cxn>
                <a:cxn ang="0">
                  <a:pos x="5430" y="0"/>
                </a:cxn>
                <a:cxn ang="0">
                  <a:pos x="5298" y="84"/>
                </a:cxn>
                <a:cxn ang="0">
                  <a:pos x="5136" y="159"/>
                </a:cxn>
                <a:cxn ang="0">
                  <a:pos x="4968" y="222"/>
                </a:cxn>
                <a:cxn ang="0">
                  <a:pos x="4812" y="267"/>
                </a:cxn>
                <a:cxn ang="0">
                  <a:pos x="4626" y="324"/>
                </a:cxn>
                <a:cxn ang="0">
                  <a:pos x="4440" y="366"/>
                </a:cxn>
                <a:cxn ang="0">
                  <a:pos x="4230" y="414"/>
                </a:cxn>
                <a:cxn ang="0">
                  <a:pos x="3939" y="468"/>
                </a:cxn>
                <a:cxn ang="0">
                  <a:pos x="3711" y="504"/>
                </a:cxn>
                <a:cxn ang="0">
                  <a:pos x="3441" y="543"/>
                </a:cxn>
                <a:cxn ang="0">
                  <a:pos x="3189" y="579"/>
                </a:cxn>
                <a:cxn ang="0">
                  <a:pos x="2925" y="606"/>
                </a:cxn>
                <a:cxn ang="0">
                  <a:pos x="2679" y="633"/>
                </a:cxn>
                <a:cxn ang="0">
                  <a:pos x="2418" y="654"/>
                </a:cxn>
                <a:cxn ang="0">
                  <a:pos x="2142" y="675"/>
                </a:cxn>
                <a:cxn ang="0">
                  <a:pos x="1896" y="693"/>
                </a:cxn>
                <a:cxn ang="0">
                  <a:pos x="1647" y="708"/>
                </a:cxn>
                <a:cxn ang="0">
                  <a:pos x="1404" y="720"/>
                </a:cxn>
                <a:cxn ang="0">
                  <a:pos x="1170" y="732"/>
                </a:cxn>
                <a:cxn ang="0">
                  <a:pos x="906" y="738"/>
                </a:cxn>
                <a:cxn ang="0">
                  <a:pos x="534" y="747"/>
                </a:cxn>
                <a:cxn ang="0">
                  <a:pos x="201" y="753"/>
                </a:cxn>
                <a:cxn ang="0">
                  <a:pos x="0" y="753"/>
                </a:cxn>
              </a:cxnLst>
              <a:rect l="0" t="0" r="r" b="b"/>
              <a:pathLst>
                <a:path w="5760" h="1060">
                  <a:moveTo>
                    <a:pt x="0" y="753"/>
                  </a:moveTo>
                  <a:lnTo>
                    <a:pt x="0" y="1059"/>
                  </a:lnTo>
                  <a:lnTo>
                    <a:pt x="5759" y="1059"/>
                  </a:lnTo>
                  <a:lnTo>
                    <a:pt x="5759" y="0"/>
                  </a:lnTo>
                  <a:lnTo>
                    <a:pt x="5430" y="0"/>
                  </a:lnTo>
                  <a:lnTo>
                    <a:pt x="5298" y="84"/>
                  </a:lnTo>
                  <a:lnTo>
                    <a:pt x="5136" y="159"/>
                  </a:lnTo>
                  <a:lnTo>
                    <a:pt x="4968" y="222"/>
                  </a:lnTo>
                  <a:lnTo>
                    <a:pt x="4812" y="267"/>
                  </a:lnTo>
                  <a:lnTo>
                    <a:pt x="4626" y="324"/>
                  </a:lnTo>
                  <a:lnTo>
                    <a:pt x="4440" y="366"/>
                  </a:lnTo>
                  <a:lnTo>
                    <a:pt x="4230" y="414"/>
                  </a:lnTo>
                  <a:lnTo>
                    <a:pt x="3939" y="468"/>
                  </a:lnTo>
                  <a:lnTo>
                    <a:pt x="3711" y="504"/>
                  </a:lnTo>
                  <a:lnTo>
                    <a:pt x="3441" y="543"/>
                  </a:lnTo>
                  <a:lnTo>
                    <a:pt x="3189" y="579"/>
                  </a:lnTo>
                  <a:lnTo>
                    <a:pt x="2925" y="606"/>
                  </a:lnTo>
                  <a:lnTo>
                    <a:pt x="2679" y="633"/>
                  </a:lnTo>
                  <a:lnTo>
                    <a:pt x="2418" y="654"/>
                  </a:lnTo>
                  <a:lnTo>
                    <a:pt x="2142" y="675"/>
                  </a:lnTo>
                  <a:lnTo>
                    <a:pt x="1896" y="693"/>
                  </a:lnTo>
                  <a:lnTo>
                    <a:pt x="1647" y="708"/>
                  </a:lnTo>
                  <a:lnTo>
                    <a:pt x="1404" y="720"/>
                  </a:lnTo>
                  <a:lnTo>
                    <a:pt x="1170" y="732"/>
                  </a:lnTo>
                  <a:lnTo>
                    <a:pt x="906" y="738"/>
                  </a:lnTo>
                  <a:lnTo>
                    <a:pt x="534" y="747"/>
                  </a:lnTo>
                  <a:lnTo>
                    <a:pt x="201" y="753"/>
                  </a:lnTo>
                  <a:lnTo>
                    <a:pt x="0" y="753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en-GB" sz="36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endParaRPr>
            </a:p>
          </p:txBody>
        </p:sp>
        <p:sp>
          <p:nvSpPr>
            <p:cNvPr id="3082" name="Freeform 10"/>
            <p:cNvSpPr>
              <a:spLocks/>
            </p:cNvSpPr>
            <p:nvPr/>
          </p:nvSpPr>
          <p:spPr bwMode="white">
            <a:xfrm>
              <a:off x="0" y="-13"/>
              <a:ext cx="5284" cy="673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0" y="672"/>
                </a:cxn>
                <a:cxn ang="0">
                  <a:pos x="303" y="672"/>
                </a:cxn>
                <a:cxn ang="0">
                  <a:pos x="723" y="663"/>
                </a:cxn>
                <a:cxn ang="0">
                  <a:pos x="1020" y="654"/>
                </a:cxn>
                <a:cxn ang="0">
                  <a:pos x="1302" y="642"/>
                </a:cxn>
                <a:cxn ang="0">
                  <a:pos x="1554" y="630"/>
                </a:cxn>
                <a:cxn ang="0">
                  <a:pos x="1779" y="615"/>
                </a:cxn>
                <a:cxn ang="0">
                  <a:pos x="1962" y="606"/>
                </a:cxn>
                <a:cxn ang="0">
                  <a:pos x="2193" y="588"/>
                </a:cxn>
                <a:cxn ang="0">
                  <a:pos x="2448" y="570"/>
                </a:cxn>
                <a:cxn ang="0">
                  <a:pos x="2700" y="546"/>
                </a:cxn>
                <a:cxn ang="0">
                  <a:pos x="2904" y="528"/>
                </a:cxn>
                <a:cxn ang="0">
                  <a:pos x="3138" y="498"/>
                </a:cxn>
                <a:cxn ang="0">
                  <a:pos x="3324" y="474"/>
                </a:cxn>
                <a:cxn ang="0">
                  <a:pos x="3534" y="447"/>
                </a:cxn>
                <a:cxn ang="0">
                  <a:pos x="3735" y="420"/>
                </a:cxn>
                <a:cxn ang="0">
                  <a:pos x="3933" y="384"/>
                </a:cxn>
                <a:cxn ang="0">
                  <a:pos x="4116" y="351"/>
                </a:cxn>
                <a:cxn ang="0">
                  <a:pos x="4266" y="318"/>
                </a:cxn>
                <a:cxn ang="0">
                  <a:pos x="4446" y="279"/>
                </a:cxn>
                <a:cxn ang="0">
                  <a:pos x="4620" y="237"/>
                </a:cxn>
                <a:cxn ang="0">
                  <a:pos x="4779" y="192"/>
                </a:cxn>
                <a:cxn ang="0">
                  <a:pos x="4920" y="147"/>
                </a:cxn>
                <a:cxn ang="0">
                  <a:pos x="5085" y="90"/>
                </a:cxn>
                <a:cxn ang="0">
                  <a:pos x="5193" y="42"/>
                </a:cxn>
                <a:cxn ang="0">
                  <a:pos x="5283" y="0"/>
                </a:cxn>
                <a:cxn ang="0">
                  <a:pos x="3201" y="0"/>
                </a:cxn>
                <a:cxn ang="0">
                  <a:pos x="2982" y="57"/>
                </a:cxn>
                <a:cxn ang="0">
                  <a:pos x="2775" y="108"/>
                </a:cxn>
                <a:cxn ang="0">
                  <a:pos x="2562" y="150"/>
                </a:cxn>
                <a:cxn ang="0">
                  <a:pos x="2397" y="183"/>
                </a:cxn>
                <a:cxn ang="0">
                  <a:pos x="2205" y="213"/>
                </a:cxn>
                <a:cxn ang="0">
                  <a:pos x="2001" y="243"/>
                </a:cxn>
                <a:cxn ang="0">
                  <a:pos x="1776" y="273"/>
                </a:cxn>
                <a:cxn ang="0">
                  <a:pos x="1536" y="297"/>
                </a:cxn>
                <a:cxn ang="0">
                  <a:pos x="1344" y="312"/>
                </a:cxn>
                <a:cxn ang="0">
                  <a:pos x="1134" y="330"/>
                </a:cxn>
                <a:cxn ang="0">
                  <a:pos x="921" y="342"/>
                </a:cxn>
                <a:cxn ang="0">
                  <a:pos x="696" y="354"/>
                </a:cxn>
                <a:cxn ang="0">
                  <a:pos x="501" y="360"/>
                </a:cxn>
                <a:cxn ang="0">
                  <a:pos x="279" y="366"/>
                </a:cxn>
                <a:cxn ang="0">
                  <a:pos x="99" y="369"/>
                </a:cxn>
                <a:cxn ang="0">
                  <a:pos x="0" y="366"/>
                </a:cxn>
              </a:cxnLst>
              <a:rect l="0" t="0" r="r" b="b"/>
              <a:pathLst>
                <a:path w="5284" h="673">
                  <a:moveTo>
                    <a:pt x="0" y="366"/>
                  </a:moveTo>
                  <a:lnTo>
                    <a:pt x="0" y="672"/>
                  </a:lnTo>
                  <a:lnTo>
                    <a:pt x="303" y="672"/>
                  </a:lnTo>
                  <a:lnTo>
                    <a:pt x="723" y="663"/>
                  </a:lnTo>
                  <a:lnTo>
                    <a:pt x="1020" y="654"/>
                  </a:lnTo>
                  <a:lnTo>
                    <a:pt x="1302" y="642"/>
                  </a:lnTo>
                  <a:lnTo>
                    <a:pt x="1554" y="630"/>
                  </a:lnTo>
                  <a:lnTo>
                    <a:pt x="1779" y="615"/>
                  </a:lnTo>
                  <a:lnTo>
                    <a:pt x="1962" y="606"/>
                  </a:lnTo>
                  <a:lnTo>
                    <a:pt x="2193" y="588"/>
                  </a:lnTo>
                  <a:lnTo>
                    <a:pt x="2448" y="570"/>
                  </a:lnTo>
                  <a:lnTo>
                    <a:pt x="2700" y="546"/>
                  </a:lnTo>
                  <a:lnTo>
                    <a:pt x="2904" y="528"/>
                  </a:lnTo>
                  <a:lnTo>
                    <a:pt x="3138" y="498"/>
                  </a:lnTo>
                  <a:lnTo>
                    <a:pt x="3324" y="474"/>
                  </a:lnTo>
                  <a:lnTo>
                    <a:pt x="3534" y="447"/>
                  </a:lnTo>
                  <a:lnTo>
                    <a:pt x="3735" y="420"/>
                  </a:lnTo>
                  <a:lnTo>
                    <a:pt x="3933" y="384"/>
                  </a:lnTo>
                  <a:lnTo>
                    <a:pt x="4116" y="351"/>
                  </a:lnTo>
                  <a:lnTo>
                    <a:pt x="4266" y="318"/>
                  </a:lnTo>
                  <a:lnTo>
                    <a:pt x="4446" y="279"/>
                  </a:lnTo>
                  <a:lnTo>
                    <a:pt x="4620" y="237"/>
                  </a:lnTo>
                  <a:lnTo>
                    <a:pt x="4779" y="192"/>
                  </a:lnTo>
                  <a:lnTo>
                    <a:pt x="4920" y="147"/>
                  </a:lnTo>
                  <a:lnTo>
                    <a:pt x="5085" y="90"/>
                  </a:lnTo>
                  <a:lnTo>
                    <a:pt x="5193" y="42"/>
                  </a:lnTo>
                  <a:lnTo>
                    <a:pt x="5283" y="0"/>
                  </a:lnTo>
                  <a:lnTo>
                    <a:pt x="3201" y="0"/>
                  </a:lnTo>
                  <a:lnTo>
                    <a:pt x="2982" y="57"/>
                  </a:lnTo>
                  <a:lnTo>
                    <a:pt x="2775" y="108"/>
                  </a:lnTo>
                  <a:lnTo>
                    <a:pt x="2562" y="150"/>
                  </a:lnTo>
                  <a:lnTo>
                    <a:pt x="2397" y="183"/>
                  </a:lnTo>
                  <a:lnTo>
                    <a:pt x="2205" y="213"/>
                  </a:lnTo>
                  <a:lnTo>
                    <a:pt x="2001" y="243"/>
                  </a:lnTo>
                  <a:lnTo>
                    <a:pt x="1776" y="273"/>
                  </a:lnTo>
                  <a:lnTo>
                    <a:pt x="1536" y="297"/>
                  </a:lnTo>
                  <a:lnTo>
                    <a:pt x="1344" y="312"/>
                  </a:lnTo>
                  <a:lnTo>
                    <a:pt x="1134" y="330"/>
                  </a:lnTo>
                  <a:lnTo>
                    <a:pt x="921" y="342"/>
                  </a:lnTo>
                  <a:lnTo>
                    <a:pt x="696" y="354"/>
                  </a:lnTo>
                  <a:lnTo>
                    <a:pt x="501" y="360"/>
                  </a:lnTo>
                  <a:lnTo>
                    <a:pt x="279" y="366"/>
                  </a:lnTo>
                  <a:lnTo>
                    <a:pt x="99" y="369"/>
                  </a:lnTo>
                  <a:lnTo>
                    <a:pt x="0" y="366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en-GB" sz="36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endParaRPr>
            </a:p>
          </p:txBody>
        </p:sp>
        <p:sp>
          <p:nvSpPr>
            <p:cNvPr id="3083" name="Freeform 11"/>
            <p:cNvSpPr>
              <a:spLocks/>
            </p:cNvSpPr>
            <p:nvPr/>
          </p:nvSpPr>
          <p:spPr bwMode="white">
            <a:xfrm>
              <a:off x="0" y="-13"/>
              <a:ext cx="2884" cy="28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85"/>
                </a:cxn>
                <a:cxn ang="0">
                  <a:pos x="192" y="285"/>
                </a:cxn>
                <a:cxn ang="0">
                  <a:pos x="384" y="282"/>
                </a:cxn>
                <a:cxn ang="0">
                  <a:pos x="579" y="276"/>
                </a:cxn>
                <a:cxn ang="0">
                  <a:pos x="789" y="267"/>
                </a:cxn>
                <a:cxn ang="0">
                  <a:pos x="999" y="258"/>
                </a:cxn>
                <a:cxn ang="0">
                  <a:pos x="1161" y="246"/>
                </a:cxn>
                <a:cxn ang="0">
                  <a:pos x="1302" y="234"/>
                </a:cxn>
                <a:cxn ang="0">
                  <a:pos x="1458" y="222"/>
                </a:cxn>
                <a:cxn ang="0">
                  <a:pos x="1665" y="201"/>
                </a:cxn>
                <a:cxn ang="0">
                  <a:pos x="1992" y="159"/>
                </a:cxn>
                <a:cxn ang="0">
                  <a:pos x="2301" y="117"/>
                </a:cxn>
                <a:cxn ang="0">
                  <a:pos x="2604" y="60"/>
                </a:cxn>
                <a:cxn ang="0">
                  <a:pos x="2883" y="0"/>
                </a:cxn>
                <a:cxn ang="0">
                  <a:pos x="0" y="0"/>
                </a:cxn>
              </a:cxnLst>
              <a:rect l="0" t="0" r="r" b="b"/>
              <a:pathLst>
                <a:path w="2884" h="286">
                  <a:moveTo>
                    <a:pt x="0" y="0"/>
                  </a:moveTo>
                  <a:lnTo>
                    <a:pt x="0" y="285"/>
                  </a:lnTo>
                  <a:lnTo>
                    <a:pt x="192" y="285"/>
                  </a:lnTo>
                  <a:lnTo>
                    <a:pt x="384" y="282"/>
                  </a:lnTo>
                  <a:lnTo>
                    <a:pt x="579" y="276"/>
                  </a:lnTo>
                  <a:lnTo>
                    <a:pt x="789" y="267"/>
                  </a:lnTo>
                  <a:lnTo>
                    <a:pt x="999" y="258"/>
                  </a:lnTo>
                  <a:lnTo>
                    <a:pt x="1161" y="246"/>
                  </a:lnTo>
                  <a:lnTo>
                    <a:pt x="1302" y="234"/>
                  </a:lnTo>
                  <a:lnTo>
                    <a:pt x="1458" y="222"/>
                  </a:lnTo>
                  <a:lnTo>
                    <a:pt x="1665" y="201"/>
                  </a:lnTo>
                  <a:lnTo>
                    <a:pt x="1992" y="159"/>
                  </a:lnTo>
                  <a:lnTo>
                    <a:pt x="2301" y="117"/>
                  </a:lnTo>
                  <a:lnTo>
                    <a:pt x="2604" y="60"/>
                  </a:lnTo>
                  <a:lnTo>
                    <a:pt x="2883" y="0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en-GB" sz="3600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endParaRPr>
            </a:p>
          </p:txBody>
        </p:sp>
      </p:grpSp>
      <p:sp>
        <p:nvSpPr>
          <p:cNvPr id="308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3086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3087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  <p:sp>
        <p:nvSpPr>
          <p:cNvPr id="3088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</a:pPr>
            <a:fld id="{CA6D75E3-7A25-46B2-9315-635F16E7F48E}" type="slidenum">
              <a:rPr lang="en-GB" kern="1200">
                <a:solidFill>
                  <a:srgbClr val="FFFFFF"/>
                </a:solidFill>
                <a:latin typeface="Times New Roman" charset="0"/>
                <a:ea typeface="+mn-ea"/>
                <a:cs typeface="+mn-cs"/>
              </a:rPr>
              <a:pPr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kern="1200">
              <a:solidFill>
                <a:srgbClr val="FFFFFF"/>
              </a:solidFill>
              <a:latin typeface="Times New Roman" charset="0"/>
              <a:ea typeface="+mn-ea"/>
              <a:cs typeface="+mn-cs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Somatoform disorders and medically unexplained symptoms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Definitions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Medically unexplained symptoms </a:t>
            </a:r>
          </a:p>
          <a:p>
            <a:r>
              <a:rPr lang="en-GB" dirty="0" smtClean="0"/>
              <a:t>Functional</a:t>
            </a:r>
          </a:p>
          <a:p>
            <a:r>
              <a:rPr lang="en-GB" dirty="0" smtClean="0"/>
              <a:t>Somatisation</a:t>
            </a:r>
          </a:p>
          <a:p>
            <a:r>
              <a:rPr lang="en-GB" dirty="0" smtClean="0"/>
              <a:t>Psychosomatic </a:t>
            </a:r>
          </a:p>
          <a:p>
            <a:r>
              <a:rPr lang="en-GB" dirty="0" smtClean="0"/>
              <a:t>Somatoform disorders </a:t>
            </a:r>
          </a:p>
          <a:p>
            <a:r>
              <a:rPr lang="en-GB" dirty="0" smtClean="0"/>
              <a:t>Factitious disorders</a:t>
            </a:r>
          </a:p>
          <a:p>
            <a:r>
              <a:rPr lang="en-GB" dirty="0" smtClean="0"/>
              <a:t>Malingering</a:t>
            </a:r>
          </a:p>
          <a:p>
            <a:r>
              <a:rPr lang="en-GB" dirty="0" smtClean="0"/>
              <a:t>Conversion</a:t>
            </a:r>
          </a:p>
          <a:p>
            <a:r>
              <a:rPr lang="en-GB" dirty="0" smtClean="0"/>
              <a:t>Somatic syndrome disorder (DSM V)</a:t>
            </a:r>
          </a:p>
          <a:p>
            <a:pPr>
              <a:buNone/>
            </a:pPr>
            <a:r>
              <a:rPr lang="en-GB" dirty="0" smtClean="0"/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solidFill>
                  <a:schemeClr val="folHlink"/>
                </a:solidFill>
              </a:rPr>
              <a:t>Functional somatic syndromes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buFontTx/>
              <a:buNone/>
            </a:pPr>
            <a:r>
              <a:rPr lang="en-GB">
                <a:solidFill>
                  <a:schemeClr val="folHlink"/>
                </a:solidFill>
              </a:rPr>
              <a:t>Gastro</a:t>
            </a:r>
            <a:r>
              <a:rPr lang="en-GB"/>
              <a:t>	IBS, Non Ulcer Dyspepsia</a:t>
            </a:r>
          </a:p>
          <a:p>
            <a:pPr>
              <a:buFontTx/>
              <a:buNone/>
            </a:pPr>
            <a:r>
              <a:rPr lang="en-GB">
                <a:solidFill>
                  <a:schemeClr val="folHlink"/>
                </a:solidFill>
              </a:rPr>
              <a:t>Gyn	</a:t>
            </a:r>
            <a:r>
              <a:rPr lang="en-GB"/>
              <a:t>	PreMenstrual Syndrome, chronic 		pelvic pain</a:t>
            </a:r>
          </a:p>
          <a:p>
            <a:pPr>
              <a:buFontTx/>
              <a:buNone/>
            </a:pPr>
            <a:r>
              <a:rPr lang="en-GB">
                <a:solidFill>
                  <a:schemeClr val="folHlink"/>
                </a:solidFill>
              </a:rPr>
              <a:t>Rheum</a:t>
            </a:r>
            <a:r>
              <a:rPr lang="en-GB"/>
              <a:t>	Fibromyalgia</a:t>
            </a:r>
          </a:p>
          <a:p>
            <a:pPr>
              <a:buFontTx/>
              <a:buNone/>
            </a:pPr>
            <a:r>
              <a:rPr lang="en-GB">
                <a:solidFill>
                  <a:schemeClr val="folHlink"/>
                </a:solidFill>
              </a:rPr>
              <a:t>Cardio</a:t>
            </a:r>
            <a:r>
              <a:rPr lang="en-GB"/>
              <a:t>	Atypical/non cardiac chest pain</a:t>
            </a:r>
          </a:p>
          <a:p>
            <a:pPr>
              <a:buFontTx/>
              <a:buNone/>
            </a:pPr>
            <a:r>
              <a:rPr lang="en-GB">
                <a:solidFill>
                  <a:schemeClr val="folHlink"/>
                </a:solidFill>
              </a:rPr>
              <a:t>Resp	</a:t>
            </a:r>
            <a:r>
              <a:rPr lang="en-GB"/>
              <a:t>	Hyperventilation syndrome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solidFill>
                  <a:schemeClr val="folHlink"/>
                </a:solidFill>
              </a:rPr>
              <a:t>Functional somatic syndromes cont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7772400" cy="3810000"/>
          </a:xfrm>
        </p:spPr>
        <p:txBody>
          <a:bodyPr/>
          <a:lstStyle/>
          <a:p>
            <a:pPr>
              <a:buFontTx/>
              <a:buNone/>
            </a:pPr>
            <a:r>
              <a:rPr lang="en-GB">
                <a:solidFill>
                  <a:schemeClr val="folHlink"/>
                </a:solidFill>
              </a:rPr>
              <a:t>Infect Dis	</a:t>
            </a:r>
            <a:r>
              <a:rPr lang="en-GB"/>
              <a:t>	Chronic Fatigue Syndrome</a:t>
            </a:r>
          </a:p>
          <a:p>
            <a:pPr>
              <a:buFontTx/>
              <a:buNone/>
            </a:pPr>
            <a:r>
              <a:rPr lang="en-GB">
                <a:solidFill>
                  <a:schemeClr val="folHlink"/>
                </a:solidFill>
              </a:rPr>
              <a:t>Neurology	</a:t>
            </a:r>
            <a:r>
              <a:rPr lang="en-GB"/>
              <a:t>	Tension headache, non 				epileptic seizure</a:t>
            </a:r>
          </a:p>
          <a:p>
            <a:pPr>
              <a:buFontTx/>
              <a:buNone/>
            </a:pPr>
            <a:r>
              <a:rPr lang="en-GB">
                <a:solidFill>
                  <a:schemeClr val="folHlink"/>
                </a:solidFill>
              </a:rPr>
              <a:t>Dentistry	</a:t>
            </a:r>
            <a:r>
              <a:rPr lang="en-GB"/>
              <a:t>	Atypical facial pain</a:t>
            </a:r>
          </a:p>
          <a:p>
            <a:pPr>
              <a:buFontTx/>
              <a:buNone/>
            </a:pPr>
            <a:r>
              <a:rPr lang="en-GB">
                <a:solidFill>
                  <a:schemeClr val="folHlink"/>
                </a:solidFill>
              </a:rPr>
              <a:t>ENT	</a:t>
            </a:r>
            <a:r>
              <a:rPr lang="en-GB"/>
              <a:t>		Globus syndrome</a:t>
            </a:r>
          </a:p>
          <a:p>
            <a:pPr>
              <a:buFontTx/>
              <a:buNone/>
            </a:pPr>
            <a:r>
              <a:rPr lang="en-GB">
                <a:solidFill>
                  <a:schemeClr val="folHlink"/>
                </a:solidFill>
              </a:rPr>
              <a:t>Allergy</a:t>
            </a:r>
            <a:r>
              <a:rPr lang="en-GB"/>
              <a:t>		Multiple chemical sensitivity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317500" y="52388"/>
            <a:ext cx="8637588" cy="1431925"/>
          </a:xfrm>
        </p:spPr>
        <p:txBody>
          <a:bodyPr>
            <a:normAutofit/>
          </a:bodyPr>
          <a:lstStyle/>
          <a:p>
            <a:r>
              <a:rPr lang="en-US" dirty="0" smtClean="0"/>
              <a:t>Others </a:t>
            </a:r>
            <a:endParaRPr lang="en-US" dirty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Sydenham </a:t>
            </a:r>
          </a:p>
          <a:p>
            <a:pPr>
              <a:lnSpc>
                <a:spcPct val="90000"/>
              </a:lnSpc>
            </a:pPr>
            <a:r>
              <a:rPr lang="en-US" dirty="0" err="1" smtClean="0"/>
              <a:t>Briquet</a:t>
            </a: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Electromagnetic hypersensitivity 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Ozone sensitivity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solidFill>
                  <a:schemeClr val="folHlink"/>
                </a:solidFill>
              </a:rPr>
              <a:t>Psychiatric categories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Worry about disease </a:t>
            </a:r>
            <a:r>
              <a:rPr lang="en-GB">
                <a:sym typeface="Wingdings" pitchFamily="2" charset="2"/>
              </a:rPr>
              <a:t> </a:t>
            </a:r>
            <a:r>
              <a:rPr lang="en-GB"/>
              <a:t>Hypochondriasis</a:t>
            </a:r>
          </a:p>
          <a:p>
            <a:r>
              <a:rPr lang="en-GB"/>
              <a:t>Concern about symptoms </a:t>
            </a:r>
            <a:r>
              <a:rPr lang="en-GB">
                <a:sym typeface="Wingdings" pitchFamily="2" charset="2"/>
              </a:rPr>
              <a:t> </a:t>
            </a:r>
            <a:r>
              <a:rPr lang="en-GB"/>
              <a:t>Somatisation</a:t>
            </a:r>
          </a:p>
          <a:p>
            <a:r>
              <a:rPr lang="en-GB"/>
              <a:t>Loss of function </a:t>
            </a:r>
            <a:r>
              <a:rPr lang="en-GB">
                <a:sym typeface="Wingdings" pitchFamily="2" charset="2"/>
              </a:rPr>
              <a:t></a:t>
            </a:r>
            <a:r>
              <a:rPr lang="en-GB"/>
              <a:t>Conversion </a:t>
            </a:r>
          </a:p>
          <a:p>
            <a:r>
              <a:rPr lang="en-GB"/>
              <a:t>Dislike of body parts </a:t>
            </a:r>
            <a:r>
              <a:rPr lang="en-GB">
                <a:sym typeface="Wingdings" pitchFamily="2" charset="2"/>
              </a:rPr>
              <a:t> body dysmorphic </a:t>
            </a:r>
          </a:p>
          <a:p>
            <a:r>
              <a:rPr lang="en-GB">
                <a:sym typeface="Wingdings" pitchFamily="2" charset="2"/>
              </a:rPr>
              <a:t>Deliberate deception  factitious disorder,</a:t>
            </a:r>
          </a:p>
          <a:p>
            <a:pPr>
              <a:buFontTx/>
              <a:buNone/>
            </a:pPr>
            <a:r>
              <a:rPr lang="en-GB">
                <a:sym typeface="Wingdings" pitchFamily="2" charset="2"/>
              </a:rPr>
              <a:t>	malingering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Somatoform disorders: main features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857784"/>
          </a:xfrm>
        </p:spPr>
        <p:txBody>
          <a:bodyPr>
            <a:normAutofit/>
          </a:bodyPr>
          <a:lstStyle/>
          <a:p>
            <a:r>
              <a:rPr lang="en-GB" dirty="0" smtClean="0"/>
              <a:t>Bodily sensations or functions</a:t>
            </a:r>
          </a:p>
          <a:p>
            <a:r>
              <a:rPr lang="en-GB" dirty="0" smtClean="0"/>
              <a:t>Influenced by a disorder of the mind (presumed) </a:t>
            </a:r>
          </a:p>
          <a:p>
            <a:r>
              <a:rPr lang="en-GB" dirty="0" smtClean="0"/>
              <a:t>Physical and laboratory examinations </a:t>
            </a:r>
            <a:r>
              <a:rPr lang="en-GB" i="1" dirty="0" smtClean="0"/>
              <a:t>normal</a:t>
            </a:r>
          </a:p>
          <a:p>
            <a:r>
              <a:rPr lang="en-GB" dirty="0" smtClean="0"/>
              <a:t>Firm belief of suffering on the patients part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762000"/>
          </a:xfrm>
        </p:spPr>
        <p:txBody>
          <a:bodyPr/>
          <a:lstStyle/>
          <a:p>
            <a:r>
              <a:rPr lang="en-GB" dirty="0">
                <a:solidFill>
                  <a:schemeClr val="folHlink"/>
                </a:solidFill>
                <a:sym typeface="Wingdings" pitchFamily="2" charset="2"/>
              </a:rPr>
              <a:t>DSM IV </a:t>
            </a:r>
            <a:r>
              <a:rPr lang="en-GB" dirty="0" err="1" smtClean="0">
                <a:solidFill>
                  <a:schemeClr val="folHlink"/>
                </a:solidFill>
                <a:sym typeface="Wingdings" pitchFamily="2" charset="2"/>
              </a:rPr>
              <a:t>vs</a:t>
            </a:r>
            <a:r>
              <a:rPr lang="en-GB" dirty="0" smtClean="0">
                <a:solidFill>
                  <a:schemeClr val="folHlink"/>
                </a:solidFill>
                <a:sym typeface="Wingdings" pitchFamily="2" charset="2"/>
              </a:rPr>
              <a:t> </a:t>
            </a:r>
            <a:r>
              <a:rPr lang="en-GB" dirty="0">
                <a:solidFill>
                  <a:schemeClr val="folHlink"/>
                </a:solidFill>
                <a:sym typeface="Wingdings" pitchFamily="2" charset="2"/>
              </a:rPr>
              <a:t>ICD 10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sz="half" idx="1"/>
          </p:nvPr>
        </p:nvSpPr>
        <p:spPr>
          <a:xfrm>
            <a:off x="381000" y="1066800"/>
            <a:ext cx="4114800" cy="5791200"/>
          </a:xfrm>
        </p:spPr>
        <p:txBody>
          <a:bodyPr/>
          <a:lstStyle/>
          <a:p>
            <a:r>
              <a:rPr lang="en-GB" sz="2400" dirty="0">
                <a:solidFill>
                  <a:schemeClr val="folHlink"/>
                </a:solidFill>
              </a:rPr>
              <a:t>Somatoform Disorders</a:t>
            </a:r>
          </a:p>
          <a:p>
            <a:pPr>
              <a:buFontTx/>
              <a:buNone/>
            </a:pPr>
            <a:r>
              <a:rPr lang="en-GB" sz="2400" dirty="0"/>
              <a:t>	</a:t>
            </a:r>
            <a:r>
              <a:rPr lang="en-GB" sz="2400" dirty="0" err="1"/>
              <a:t>Somatization</a:t>
            </a:r>
            <a:r>
              <a:rPr lang="en-GB" sz="2400" dirty="0"/>
              <a:t> disorder </a:t>
            </a:r>
            <a:r>
              <a:rPr lang="en-GB" sz="2400" dirty="0" err="1"/>
              <a:t>Hypochondriasis</a:t>
            </a:r>
            <a:endParaRPr lang="en-GB" sz="2400" dirty="0"/>
          </a:p>
          <a:p>
            <a:pPr>
              <a:buFontTx/>
              <a:buNone/>
            </a:pPr>
            <a:r>
              <a:rPr lang="en-GB" sz="2400" dirty="0"/>
              <a:t>	Body </a:t>
            </a:r>
            <a:r>
              <a:rPr lang="en-GB" sz="2400" dirty="0" err="1"/>
              <a:t>dysmorphic</a:t>
            </a:r>
            <a:r>
              <a:rPr lang="en-GB" sz="2400" dirty="0"/>
              <a:t> dis. </a:t>
            </a:r>
          </a:p>
          <a:p>
            <a:pPr>
              <a:buFontTx/>
              <a:buNone/>
            </a:pPr>
            <a:r>
              <a:rPr lang="en-GB" sz="2400" dirty="0"/>
              <a:t>	Pain disorder</a:t>
            </a:r>
          </a:p>
          <a:p>
            <a:pPr>
              <a:buFontTx/>
              <a:buNone/>
            </a:pPr>
            <a:r>
              <a:rPr lang="en-GB" sz="2400" dirty="0"/>
              <a:t>	</a:t>
            </a:r>
            <a:r>
              <a:rPr lang="en-GB" sz="2400" i="1" dirty="0"/>
              <a:t>Conversion disorder</a:t>
            </a:r>
          </a:p>
          <a:p>
            <a:r>
              <a:rPr lang="en-GB" sz="2400" dirty="0">
                <a:solidFill>
                  <a:schemeClr val="folHlink"/>
                </a:solidFill>
              </a:rPr>
              <a:t>Dissociative Disorders</a:t>
            </a:r>
          </a:p>
          <a:p>
            <a:pPr>
              <a:buFontTx/>
              <a:buNone/>
            </a:pPr>
            <a:r>
              <a:rPr lang="en-GB" sz="2400" dirty="0">
                <a:solidFill>
                  <a:schemeClr val="folHlink"/>
                </a:solidFill>
              </a:rPr>
              <a:t>	</a:t>
            </a:r>
            <a:r>
              <a:rPr lang="en-GB" sz="2400" dirty="0"/>
              <a:t>amnesia, fugue, identity disorder, depersonalisation</a:t>
            </a:r>
          </a:p>
          <a:p>
            <a:r>
              <a:rPr lang="en-GB" sz="2400" dirty="0">
                <a:solidFill>
                  <a:schemeClr val="folHlink"/>
                </a:solidFill>
              </a:rPr>
              <a:t>Factitious Disorders</a:t>
            </a:r>
          </a:p>
          <a:p>
            <a:r>
              <a:rPr lang="en-GB" sz="2400" dirty="0">
                <a:solidFill>
                  <a:schemeClr val="folHlink"/>
                </a:solidFill>
              </a:rPr>
              <a:t>Malingering (V65.2)</a:t>
            </a:r>
            <a:endParaRPr lang="en-GB" sz="2400" dirty="0"/>
          </a:p>
        </p:txBody>
      </p:sp>
      <p:sp>
        <p:nvSpPr>
          <p:cNvPr id="14343" name="Rectangle 7"/>
          <p:cNvSpPr>
            <a:spLocks noGrp="1" noChangeArrowheads="1"/>
          </p:cNvSpPr>
          <p:nvPr>
            <p:ph sz="half" idx="2"/>
          </p:nvPr>
        </p:nvSpPr>
        <p:spPr>
          <a:xfrm>
            <a:off x="4038600" y="1066800"/>
            <a:ext cx="5105400" cy="55626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GB" sz="2400" dirty="0">
                <a:solidFill>
                  <a:schemeClr val="folHlink"/>
                </a:solidFill>
              </a:rPr>
              <a:t>Somatoform Disorder F45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2400" dirty="0"/>
              <a:t>	Somatisation disorder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2400" dirty="0"/>
              <a:t>	</a:t>
            </a:r>
            <a:r>
              <a:rPr lang="en-GB" sz="2400" dirty="0" err="1"/>
              <a:t>Hypochondriacal</a:t>
            </a:r>
            <a:r>
              <a:rPr lang="en-GB" sz="2400" dirty="0"/>
              <a:t> disorder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2400" dirty="0"/>
              <a:t>	(includes body </a:t>
            </a:r>
            <a:r>
              <a:rPr lang="en-GB" sz="2400" dirty="0" err="1"/>
              <a:t>dysmorph</a:t>
            </a:r>
            <a:r>
              <a:rPr lang="en-GB" sz="2400" dirty="0"/>
              <a:t>.)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2400" dirty="0"/>
              <a:t>	autonomic dysfunction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2400" dirty="0"/>
              <a:t>     pain disorder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2400" dirty="0">
                <a:solidFill>
                  <a:schemeClr val="folHlink"/>
                </a:solidFill>
              </a:rPr>
              <a:t>Dissociative/</a:t>
            </a:r>
            <a:r>
              <a:rPr lang="en-GB" sz="2400" i="1" dirty="0">
                <a:solidFill>
                  <a:schemeClr val="folHlink"/>
                </a:solidFill>
              </a:rPr>
              <a:t>conversion </a:t>
            </a:r>
            <a:r>
              <a:rPr lang="en-GB" sz="2400" dirty="0">
                <a:solidFill>
                  <a:schemeClr val="folHlink"/>
                </a:solidFill>
              </a:rPr>
              <a:t>dis. F44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2400" dirty="0">
                <a:solidFill>
                  <a:schemeClr val="folHlink"/>
                </a:solidFill>
              </a:rPr>
              <a:t>	</a:t>
            </a:r>
            <a:r>
              <a:rPr lang="en-GB" sz="2400" dirty="0"/>
              <a:t>amnesia, fugue, stupor, motor disorders, convulsions, </a:t>
            </a:r>
            <a:r>
              <a:rPr lang="en-GB" sz="2400" dirty="0" err="1"/>
              <a:t>Ganser’s</a:t>
            </a:r>
            <a:r>
              <a:rPr lang="en-GB" sz="2400" dirty="0"/>
              <a:t> syndrome. MPD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2400" dirty="0">
                <a:solidFill>
                  <a:schemeClr val="folHlink"/>
                </a:solidFill>
              </a:rPr>
              <a:t>Other dis. of personality/behaviour F68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2400" dirty="0"/>
              <a:t>	Elaboration for physical reasons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2400" dirty="0"/>
              <a:t>	Factitious Disorder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2400" dirty="0">
                <a:solidFill>
                  <a:schemeClr val="folHlink"/>
                </a:solidFill>
              </a:rPr>
              <a:t>Malingering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DSM V classification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Somatic symptom disorder</a:t>
            </a:r>
          </a:p>
          <a:p>
            <a:r>
              <a:rPr lang="en-US" dirty="0" smtClean="0"/>
              <a:t>Illness anxiety disorder</a:t>
            </a:r>
          </a:p>
          <a:p>
            <a:r>
              <a:rPr lang="en-US" dirty="0" smtClean="0"/>
              <a:t>Conversion disorder (functional neurology symptom disorder)</a:t>
            </a:r>
          </a:p>
          <a:p>
            <a:r>
              <a:rPr lang="en-US" dirty="0" smtClean="0"/>
              <a:t>Psychological factors affecting other medical conditions</a:t>
            </a:r>
          </a:p>
          <a:p>
            <a:r>
              <a:rPr lang="en-US" dirty="0" smtClean="0"/>
              <a:t>Factitious disorders</a:t>
            </a:r>
          </a:p>
          <a:p>
            <a:r>
              <a:rPr lang="en-US" dirty="0" smtClean="0"/>
              <a:t>Other specified somatic symptom and related disorder</a:t>
            </a:r>
          </a:p>
          <a:p>
            <a:r>
              <a:rPr lang="en-US" dirty="0" smtClean="0"/>
              <a:t>Unspecified symptom and related disorder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specified somatic symptom and related disorder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Brief somatic symptom disorder</a:t>
            </a:r>
          </a:p>
          <a:p>
            <a:r>
              <a:rPr lang="en-US" dirty="0" smtClean="0"/>
              <a:t>Brief illness anxiety disorder</a:t>
            </a:r>
          </a:p>
          <a:p>
            <a:r>
              <a:rPr lang="en-US" dirty="0" smtClean="0"/>
              <a:t>Illness anxiety disorder without excessive health-related </a:t>
            </a:r>
            <a:r>
              <a:rPr lang="en-US" dirty="0" err="1" smtClean="0"/>
              <a:t>behaviour</a:t>
            </a:r>
            <a:endParaRPr lang="en-US" dirty="0" smtClean="0"/>
          </a:p>
          <a:p>
            <a:r>
              <a:rPr lang="en-US" dirty="0" err="1" smtClean="0"/>
              <a:t>Pseudocyesis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Unspecified symptom and related disorder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Symptoms are characteristic of a somatic symptom disorder but</a:t>
            </a:r>
          </a:p>
          <a:p>
            <a:r>
              <a:rPr lang="en-US" dirty="0" smtClean="0"/>
              <a:t>Do not meet the full criteria for the other disorders specified above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Somatoform </a:t>
            </a:r>
            <a:r>
              <a:rPr lang="en-US" dirty="0" smtClean="0"/>
              <a:t>Disorders: classification</a:t>
            </a:r>
            <a:endParaRPr lang="en-US" dirty="0"/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5043510"/>
          </a:xfrm>
        </p:spPr>
        <p:txBody>
          <a:bodyPr>
            <a:noAutofit/>
          </a:bodyPr>
          <a:lstStyle/>
          <a:p>
            <a:r>
              <a:rPr lang="en-US" dirty="0" err="1">
                <a:cs typeface="Times New Roman" charset="0"/>
              </a:rPr>
              <a:t>Somatization</a:t>
            </a:r>
            <a:r>
              <a:rPr lang="en-US" dirty="0">
                <a:cs typeface="Times New Roman" charset="0"/>
              </a:rPr>
              <a:t> disorder </a:t>
            </a:r>
          </a:p>
          <a:p>
            <a:pPr lvl="1"/>
            <a:r>
              <a:rPr lang="en-US" sz="3200" dirty="0">
                <a:cs typeface="Times New Roman" charset="0"/>
              </a:rPr>
              <a:t>many physical complaints affecting many organ systems</a:t>
            </a:r>
          </a:p>
          <a:p>
            <a:r>
              <a:rPr lang="en-US" dirty="0">
                <a:cs typeface="Times New Roman" charset="0"/>
              </a:rPr>
              <a:t>Conversion disorder</a:t>
            </a:r>
          </a:p>
          <a:p>
            <a:pPr lvl="1"/>
            <a:r>
              <a:rPr lang="en-US" sz="3200" dirty="0">
                <a:cs typeface="Times New Roman" charset="0"/>
              </a:rPr>
              <a:t>one or two neurological complaints; </a:t>
            </a:r>
          </a:p>
          <a:p>
            <a:r>
              <a:rPr lang="en-US" dirty="0" err="1">
                <a:cs typeface="Times New Roman" charset="0"/>
              </a:rPr>
              <a:t>Hypochondriasis</a:t>
            </a:r>
            <a:endParaRPr lang="en-US" dirty="0">
              <a:cs typeface="Times New Roman" charset="0"/>
            </a:endParaRPr>
          </a:p>
          <a:p>
            <a:pPr lvl="1"/>
            <a:r>
              <a:rPr lang="en-US" sz="3200" dirty="0">
                <a:cs typeface="Times New Roman" charset="0"/>
              </a:rPr>
              <a:t>less focus on symptoms </a:t>
            </a:r>
          </a:p>
          <a:p>
            <a:pPr lvl="1"/>
            <a:r>
              <a:rPr lang="en-US" sz="3200" dirty="0">
                <a:cs typeface="Times New Roman" charset="0"/>
              </a:rPr>
              <a:t>Patients beliefs that they have a specific disease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333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cs typeface="Times New Roman" charset="0"/>
              </a:rPr>
              <a:t>Body </a:t>
            </a:r>
            <a:r>
              <a:rPr lang="en-US" dirty="0" err="1">
                <a:cs typeface="Times New Roman" charset="0"/>
              </a:rPr>
              <a:t>dysmorphic</a:t>
            </a:r>
            <a:r>
              <a:rPr lang="en-US" dirty="0">
                <a:cs typeface="Times New Roman" charset="0"/>
              </a:rPr>
              <a:t> </a:t>
            </a:r>
            <a:r>
              <a:rPr lang="en-US" dirty="0" smtClean="0">
                <a:cs typeface="Times New Roman" charset="0"/>
              </a:rPr>
              <a:t>disorder (</a:t>
            </a:r>
            <a:r>
              <a:rPr lang="en-US" dirty="0" err="1" smtClean="0">
                <a:cs typeface="Times New Roman" charset="0"/>
              </a:rPr>
              <a:t>Morselli</a:t>
            </a:r>
            <a:r>
              <a:rPr lang="en-US" dirty="0" smtClean="0">
                <a:cs typeface="Times New Roman" charset="0"/>
              </a:rPr>
              <a:t>, 1891)</a:t>
            </a:r>
          </a:p>
          <a:p>
            <a:pPr lvl="1"/>
            <a:r>
              <a:rPr lang="en-US" dirty="0" smtClean="0">
                <a:cs typeface="Times New Roman" charset="0"/>
              </a:rPr>
              <a:t>Formerly known as </a:t>
            </a:r>
            <a:r>
              <a:rPr lang="en-US" dirty="0" err="1" smtClean="0">
                <a:cs typeface="Times New Roman" charset="0"/>
              </a:rPr>
              <a:t>dysmorphophobia</a:t>
            </a:r>
            <a:r>
              <a:rPr lang="en-US" dirty="0" smtClean="0">
                <a:cs typeface="Times New Roman" charset="0"/>
              </a:rPr>
              <a:t> from the Greek word </a:t>
            </a:r>
            <a:r>
              <a:rPr lang="en-US" dirty="0" err="1" smtClean="0">
                <a:cs typeface="Times New Roman" charset="0"/>
              </a:rPr>
              <a:t>dysmorfia</a:t>
            </a:r>
            <a:r>
              <a:rPr lang="en-US" dirty="0" smtClean="0">
                <a:cs typeface="Times New Roman" charset="0"/>
              </a:rPr>
              <a:t> meaning ugliness</a:t>
            </a:r>
            <a:endParaRPr lang="en-US" dirty="0">
              <a:cs typeface="Times New Roman" charset="0"/>
            </a:endParaRPr>
          </a:p>
          <a:p>
            <a:pPr lvl="1"/>
            <a:r>
              <a:rPr lang="en-US" dirty="0">
                <a:cs typeface="Times New Roman" charset="0"/>
              </a:rPr>
              <a:t>false belief or exaggerated perception that a body part is </a:t>
            </a:r>
            <a:r>
              <a:rPr lang="en-US" dirty="0" smtClean="0">
                <a:cs typeface="Times New Roman" charset="0"/>
              </a:rPr>
              <a:t>defective</a:t>
            </a:r>
          </a:p>
          <a:p>
            <a:pPr lvl="1"/>
            <a:r>
              <a:rPr lang="en-US" dirty="0" smtClean="0">
                <a:cs typeface="Times New Roman" charset="0"/>
              </a:rPr>
              <a:t>Classified under </a:t>
            </a:r>
            <a:r>
              <a:rPr lang="en-US" dirty="0" err="1" smtClean="0">
                <a:cs typeface="Times New Roman" charset="0"/>
              </a:rPr>
              <a:t>hypochondriacal</a:t>
            </a:r>
            <a:r>
              <a:rPr lang="en-US" dirty="0" smtClean="0">
                <a:cs typeface="Times New Roman" charset="0"/>
              </a:rPr>
              <a:t> disorder in ICD 10 </a:t>
            </a:r>
            <a:endParaRPr lang="en-US" dirty="0">
              <a:cs typeface="Times New Roman" charset="0"/>
            </a:endParaRPr>
          </a:p>
          <a:p>
            <a:r>
              <a:rPr lang="en-US" dirty="0">
                <a:cs typeface="Times New Roman" charset="0"/>
              </a:rPr>
              <a:t>Pain </a:t>
            </a:r>
            <a:r>
              <a:rPr lang="en-US" dirty="0" smtClean="0">
                <a:cs typeface="Times New Roman" charset="0"/>
              </a:rPr>
              <a:t>disorder</a:t>
            </a:r>
            <a:endParaRPr lang="en-US" dirty="0">
              <a:cs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10475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85860"/>
            <a:ext cx="8229600" cy="5286412"/>
          </a:xfrm>
        </p:spPr>
        <p:txBody>
          <a:bodyPr>
            <a:normAutofit/>
          </a:bodyPr>
          <a:lstStyle/>
          <a:p>
            <a:r>
              <a:rPr lang="en-US" dirty="0">
                <a:cs typeface="Times New Roman" charset="0"/>
              </a:rPr>
              <a:t>Undifferentiated somatoform disorder </a:t>
            </a:r>
          </a:p>
          <a:p>
            <a:pPr lvl="1"/>
            <a:r>
              <a:rPr lang="en-US" sz="3200" dirty="0">
                <a:cs typeface="Times New Roman" charset="0"/>
              </a:rPr>
              <a:t>somatoform disorders not otherwise described that have been present for 6 months or longer </a:t>
            </a:r>
          </a:p>
          <a:p>
            <a:r>
              <a:rPr lang="en-US" dirty="0">
                <a:cs typeface="Times New Roman" charset="0"/>
              </a:rPr>
              <a:t>Somatoform disorder not otherwise </a:t>
            </a:r>
            <a:r>
              <a:rPr lang="en-US" dirty="0" smtClean="0">
                <a:cs typeface="Times New Roman" charset="0"/>
              </a:rPr>
              <a:t>specified</a:t>
            </a:r>
            <a:endParaRPr lang="en-US" dirty="0">
              <a:cs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/>
              <a:t>Somatization</a:t>
            </a:r>
            <a:r>
              <a:rPr lang="en-GB" dirty="0" smtClean="0"/>
              <a:t> disorder: prevalence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sz="3300" dirty="0" smtClean="0"/>
              <a:t>0.2 percent to 2 percent in women and 0.2 percent in men in </a:t>
            </a:r>
            <a:r>
              <a:rPr lang="en-GB" sz="3300" b="1" dirty="0" smtClean="0"/>
              <a:t>general population</a:t>
            </a:r>
          </a:p>
          <a:p>
            <a:pPr lvl="1"/>
            <a:r>
              <a:rPr lang="en-GB" sz="3300" dirty="0" smtClean="0"/>
              <a:t>F: M ratio is 5 to 20 times</a:t>
            </a:r>
          </a:p>
          <a:p>
            <a:r>
              <a:rPr lang="en-US" sz="3700" dirty="0" smtClean="0"/>
              <a:t>Young age</a:t>
            </a:r>
          </a:p>
          <a:p>
            <a:r>
              <a:rPr lang="en-US" sz="3700" dirty="0" smtClean="0"/>
              <a:t>Familial pattern</a:t>
            </a:r>
          </a:p>
          <a:p>
            <a:r>
              <a:rPr lang="en-US" sz="3700" dirty="0" smtClean="0"/>
              <a:t>Low IQ and socioeconomic status</a:t>
            </a:r>
          </a:p>
          <a:p>
            <a:r>
              <a:rPr lang="en-GB" sz="3300" dirty="0" smtClean="0"/>
              <a:t>Male relatives of women with </a:t>
            </a:r>
            <a:r>
              <a:rPr lang="en-GB" sz="3300" dirty="0" err="1" smtClean="0"/>
              <a:t>somatization</a:t>
            </a:r>
            <a:r>
              <a:rPr lang="en-GB" sz="3300" dirty="0" smtClean="0"/>
              <a:t> disorder show an increased risk of </a:t>
            </a:r>
            <a:r>
              <a:rPr lang="en-GB" sz="3300" i="1" dirty="0" smtClean="0"/>
              <a:t>antisocial personality disorder and substance‐related disorders.</a:t>
            </a:r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8763" y="762000"/>
            <a:ext cx="7564437" cy="881050"/>
          </a:xfrm>
        </p:spPr>
        <p:txBody>
          <a:bodyPr>
            <a:noAutofit/>
          </a:bodyPr>
          <a:lstStyle/>
          <a:p>
            <a:pPr algn="l"/>
            <a:r>
              <a:rPr lang="en-US" sz="3600" dirty="0" err="1" smtClean="0">
                <a:solidFill>
                  <a:schemeClr val="tx1"/>
                </a:solidFill>
              </a:rPr>
              <a:t>Somatization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smtClean="0"/>
              <a:t>Disorder: Clinical Features 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14488"/>
            <a:ext cx="8229600" cy="4929222"/>
          </a:xfrm>
        </p:spPr>
        <p:txBody>
          <a:bodyPr>
            <a:noAutofit/>
          </a:bodyPr>
          <a:lstStyle/>
          <a:p>
            <a:r>
              <a:rPr lang="en-US" sz="2800" dirty="0" smtClean="0"/>
              <a:t>Clinical Presentation</a:t>
            </a:r>
          </a:p>
          <a:p>
            <a:pPr lvl="1"/>
            <a:r>
              <a:rPr lang="en-GB" sz="2000" dirty="0" smtClean="0"/>
              <a:t>at least two years of multiple and various physical symptoms for which no organic cause has been found’ </a:t>
            </a:r>
          </a:p>
          <a:p>
            <a:pPr lvl="1"/>
            <a:r>
              <a:rPr lang="en-GB" sz="2000" dirty="0" smtClean="0"/>
              <a:t>Preoccupation with the symptoms and </a:t>
            </a:r>
          </a:p>
          <a:p>
            <a:pPr lvl="1"/>
            <a:r>
              <a:rPr lang="en-GB" sz="2000" dirty="0" smtClean="0"/>
              <a:t>medical consultations and investigations repeatedly sought</a:t>
            </a:r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Diagnostic </a:t>
            </a:r>
            <a:r>
              <a:rPr lang="en-US" sz="2800" dirty="0"/>
              <a:t>Features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Review of systems profusely positive</a:t>
            </a:r>
          </a:p>
          <a:p>
            <a:pPr lvl="2">
              <a:lnSpc>
                <a:spcPct val="90000"/>
              </a:lnSpc>
            </a:pPr>
            <a:r>
              <a:rPr lang="en-US" sz="2000" dirty="0">
                <a:cs typeface="Times New Roman" charset="0"/>
              </a:rPr>
              <a:t>four pain symptoms</a:t>
            </a:r>
            <a:r>
              <a:rPr lang="en-US" sz="2000" dirty="0"/>
              <a:t> </a:t>
            </a:r>
          </a:p>
          <a:p>
            <a:pPr lvl="2">
              <a:lnSpc>
                <a:spcPct val="90000"/>
              </a:lnSpc>
            </a:pPr>
            <a:r>
              <a:rPr lang="en-US" sz="2000" dirty="0">
                <a:cs typeface="Times New Roman" charset="0"/>
              </a:rPr>
              <a:t>two gastrointestinal symptoms</a:t>
            </a:r>
            <a:r>
              <a:rPr lang="en-US" sz="2000" dirty="0"/>
              <a:t> </a:t>
            </a:r>
          </a:p>
          <a:p>
            <a:pPr lvl="2">
              <a:lnSpc>
                <a:spcPct val="90000"/>
              </a:lnSpc>
            </a:pPr>
            <a:r>
              <a:rPr lang="en-US" sz="2000" dirty="0">
                <a:cs typeface="Times New Roman" charset="0"/>
              </a:rPr>
              <a:t>one sexual symptom</a:t>
            </a:r>
            <a:r>
              <a:rPr lang="en-US" sz="2000" dirty="0"/>
              <a:t> </a:t>
            </a:r>
          </a:p>
          <a:p>
            <a:pPr lvl="2">
              <a:lnSpc>
                <a:spcPct val="90000"/>
              </a:lnSpc>
            </a:pPr>
            <a:r>
              <a:rPr lang="en-US" sz="2000" dirty="0">
                <a:cs typeface="Times New Roman" charset="0"/>
              </a:rPr>
              <a:t>one </a:t>
            </a:r>
            <a:r>
              <a:rPr lang="en-US" sz="2000" dirty="0" err="1">
                <a:cs typeface="Times New Roman" charset="0"/>
              </a:rPr>
              <a:t>pseudoneurological</a:t>
            </a:r>
            <a:r>
              <a:rPr lang="en-US" sz="2000" dirty="0">
                <a:cs typeface="Times New Roman" charset="0"/>
              </a:rPr>
              <a:t> </a:t>
            </a:r>
            <a:endParaRPr lang="en-US" sz="2000" dirty="0"/>
          </a:p>
          <a:p>
            <a:pPr lvl="1">
              <a:lnSpc>
                <a:spcPct val="90000"/>
              </a:lnSpc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Somatization</a:t>
            </a:r>
            <a:r>
              <a:rPr lang="en-GB" dirty="0" smtClean="0"/>
              <a:t> disorder: aetiology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Unknown </a:t>
            </a:r>
          </a:p>
          <a:p>
            <a:r>
              <a:rPr lang="en-US" sz="2400" dirty="0" smtClean="0"/>
              <a:t>Psychological Processes Contributing to Symptoms</a:t>
            </a:r>
          </a:p>
          <a:p>
            <a:pPr lvl="1"/>
            <a:r>
              <a:rPr lang="en-US" sz="2000" dirty="0" smtClean="0"/>
              <a:t>Depression</a:t>
            </a:r>
          </a:p>
          <a:p>
            <a:r>
              <a:rPr lang="en-US" sz="2400" dirty="0" smtClean="0"/>
              <a:t>Motivation for Symptom Production</a:t>
            </a:r>
          </a:p>
          <a:p>
            <a:pPr lvl="1"/>
            <a:r>
              <a:rPr lang="en-US" sz="2000" dirty="0" smtClean="0"/>
              <a:t>Unconscious psychological factors</a:t>
            </a:r>
          </a:p>
          <a:p>
            <a:pPr lvl="1"/>
            <a:r>
              <a:rPr lang="en-US" sz="2000" dirty="0" smtClean="0"/>
              <a:t>Cultural and developmental</a:t>
            </a:r>
          </a:p>
          <a:p>
            <a:r>
              <a:rPr lang="en-GB" dirty="0" smtClean="0"/>
              <a:t>Behavioural </a:t>
            </a:r>
          </a:p>
          <a:p>
            <a:pPr lvl="1"/>
            <a:r>
              <a:rPr lang="en-GB" dirty="0" smtClean="0"/>
              <a:t>parental teaching and </a:t>
            </a:r>
            <a:r>
              <a:rPr lang="en-GB" i="1" dirty="0" smtClean="0"/>
              <a:t>parental example.</a:t>
            </a:r>
          </a:p>
          <a:p>
            <a:r>
              <a:rPr lang="en-GB" dirty="0" smtClean="0"/>
              <a:t>Abnormal regulation of the cytokine system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8763" y="762000"/>
            <a:ext cx="7564437" cy="685800"/>
          </a:xfrm>
        </p:spPr>
        <p:txBody>
          <a:bodyPr/>
          <a:lstStyle/>
          <a:p>
            <a:r>
              <a:rPr lang="en-US" sz="2800" dirty="0" err="1" smtClean="0">
                <a:solidFill>
                  <a:schemeClr val="tx1"/>
                </a:solidFill>
              </a:rPr>
              <a:t>Somatization</a:t>
            </a:r>
            <a:r>
              <a:rPr lang="en-US" sz="2800" dirty="0" smtClean="0">
                <a:solidFill>
                  <a:schemeClr val="tx1"/>
                </a:solidFill>
              </a:rPr>
              <a:t> Disorder: </a:t>
            </a:r>
            <a:r>
              <a:rPr lang="en-US" sz="2800" dirty="0" err="1" smtClean="0">
                <a:solidFill>
                  <a:schemeClr val="tx1"/>
                </a:solidFill>
              </a:rPr>
              <a:t>comorbidity</a:t>
            </a:r>
            <a:r>
              <a:rPr lang="en-US" sz="2800" dirty="0" smtClean="0">
                <a:solidFill>
                  <a:schemeClr val="tx1"/>
                </a:solidFill>
              </a:rPr>
              <a:t> and prognosis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Primary Differential Presentation</a:t>
            </a:r>
          </a:p>
          <a:p>
            <a:pPr lvl="1"/>
            <a:r>
              <a:rPr lang="en-US" sz="2000" dirty="0" smtClean="0"/>
              <a:t>Physical disease</a:t>
            </a:r>
          </a:p>
          <a:p>
            <a:pPr lvl="1"/>
            <a:r>
              <a:rPr lang="en-US" sz="2000" dirty="0" smtClean="0"/>
              <a:t>Alcohol and other substance abuse</a:t>
            </a:r>
          </a:p>
          <a:p>
            <a:r>
              <a:rPr lang="en-US" sz="2400" dirty="0" smtClean="0"/>
              <a:t>Associated Disturbances</a:t>
            </a:r>
          </a:p>
          <a:p>
            <a:pPr lvl="1"/>
            <a:r>
              <a:rPr lang="en-US" sz="2000" dirty="0" smtClean="0"/>
              <a:t>Histrionic personality disorder</a:t>
            </a:r>
          </a:p>
          <a:p>
            <a:pPr lvl="1"/>
            <a:r>
              <a:rPr lang="en-US" sz="2000" dirty="0" smtClean="0"/>
              <a:t>Antisocial personality disorder</a:t>
            </a:r>
          </a:p>
          <a:p>
            <a:pPr lvl="1"/>
            <a:r>
              <a:rPr lang="en-US" sz="2000" dirty="0" smtClean="0"/>
              <a:t>Many life problems</a:t>
            </a:r>
          </a:p>
          <a:p>
            <a:pPr lvl="1"/>
            <a:r>
              <a:rPr lang="en-US" sz="2000" dirty="0" smtClean="0"/>
              <a:t>Conversion disorder</a:t>
            </a:r>
            <a:endParaRPr lang="en-US" dirty="0" smtClean="0"/>
          </a:p>
          <a:p>
            <a:r>
              <a:rPr lang="en-US" sz="2400" dirty="0" smtClean="0"/>
              <a:t>Prognosis</a:t>
            </a:r>
            <a:endParaRPr lang="en-US" sz="2400" dirty="0"/>
          </a:p>
          <a:p>
            <a:pPr lvl="1"/>
            <a:r>
              <a:rPr lang="en-US" sz="2000" dirty="0"/>
              <a:t>Poor to </a:t>
            </a:r>
            <a:r>
              <a:rPr lang="en-US" sz="2000" dirty="0" smtClean="0"/>
              <a:t>fair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/>
              <a:t>Somatization</a:t>
            </a:r>
            <a:r>
              <a:rPr lang="en-GB" dirty="0" smtClean="0"/>
              <a:t> disorder: management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268799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600" dirty="0" smtClean="0"/>
              <a:t>Therapeutic alliance</a:t>
            </a:r>
          </a:p>
          <a:p>
            <a:pPr>
              <a:lnSpc>
                <a:spcPct val="90000"/>
              </a:lnSpc>
            </a:pPr>
            <a:r>
              <a:rPr lang="en-US" sz="3600" dirty="0" smtClean="0"/>
              <a:t>Regular appointments</a:t>
            </a:r>
          </a:p>
          <a:p>
            <a:pPr>
              <a:lnSpc>
                <a:spcPct val="90000"/>
              </a:lnSpc>
            </a:pPr>
            <a:r>
              <a:rPr lang="en-US" sz="3600" dirty="0" smtClean="0"/>
              <a:t>Crisis intervention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928662" y="785794"/>
            <a:ext cx="7564437" cy="857256"/>
          </a:xfrm>
        </p:spPr>
        <p:txBody>
          <a:bodyPr>
            <a:noAutofit/>
          </a:bodyPr>
          <a:lstStyle/>
          <a:p>
            <a:pPr algn="just"/>
            <a:r>
              <a:rPr lang="en-US" sz="3600" dirty="0">
                <a:solidFill>
                  <a:schemeClr val="tx1"/>
                </a:solidFill>
              </a:rPr>
              <a:t>Clinical Features of Conversion disorder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00240"/>
            <a:ext cx="8229600" cy="485776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Hysteria is derived from the Greek word for uterus</a:t>
            </a:r>
          </a:p>
          <a:p>
            <a:r>
              <a:rPr lang="en-US" sz="2400" dirty="0" smtClean="0"/>
              <a:t>Clinical </a:t>
            </a:r>
            <a:r>
              <a:rPr lang="en-US" sz="2400" dirty="0"/>
              <a:t>Presentation </a:t>
            </a:r>
          </a:p>
          <a:p>
            <a:pPr lvl="1"/>
            <a:r>
              <a:rPr lang="en-US" sz="2400" dirty="0" err="1"/>
              <a:t>Monosymptomatic</a:t>
            </a:r>
            <a:endParaRPr lang="en-US" sz="2400" dirty="0"/>
          </a:p>
          <a:p>
            <a:pPr lvl="1"/>
            <a:r>
              <a:rPr lang="en-US" sz="2400" dirty="0"/>
              <a:t>Mostly acute</a:t>
            </a:r>
          </a:p>
          <a:p>
            <a:pPr lvl="1"/>
            <a:r>
              <a:rPr lang="en-US" sz="2400" dirty="0" smtClean="0"/>
              <a:t>Primary gain </a:t>
            </a:r>
            <a:endParaRPr lang="en-US" sz="2400" dirty="0"/>
          </a:p>
          <a:p>
            <a:pPr lvl="2"/>
            <a:r>
              <a:rPr lang="en-US" dirty="0"/>
              <a:t>keeping internal conflicts outside their awareness. </a:t>
            </a:r>
          </a:p>
          <a:p>
            <a:pPr lvl="2"/>
            <a:r>
              <a:rPr lang="en-US" dirty="0"/>
              <a:t>Symptoms have symbolic value </a:t>
            </a:r>
          </a:p>
          <a:p>
            <a:pPr lvl="2"/>
            <a:r>
              <a:rPr lang="en-US" dirty="0"/>
              <a:t> unconscious psychological conflict</a:t>
            </a:r>
            <a:r>
              <a:rPr lang="en-US" dirty="0" smtClean="0"/>
              <a:t>.</a:t>
            </a:r>
          </a:p>
          <a:p>
            <a:pPr lvl="1"/>
            <a:r>
              <a:rPr lang="en-US" sz="2400" dirty="0" smtClean="0"/>
              <a:t>Secondary gain</a:t>
            </a:r>
          </a:p>
          <a:p>
            <a:pPr lvl="1"/>
            <a:r>
              <a:rPr lang="en-US" sz="2400" dirty="0" smtClean="0"/>
              <a:t>La belle indifference </a:t>
            </a:r>
            <a:endParaRPr lang="en-US" sz="2400" dirty="0"/>
          </a:p>
          <a:p>
            <a:pPr lvl="1"/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Conversion disorder: clinical features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Evidence of inconsistency</a:t>
            </a:r>
          </a:p>
          <a:p>
            <a:r>
              <a:rPr lang="en-GB" dirty="0" smtClean="0"/>
              <a:t>Hoover sign</a:t>
            </a:r>
          </a:p>
          <a:p>
            <a:r>
              <a:rPr lang="en-GB" dirty="0" smtClean="0"/>
              <a:t>Collapsing weakness</a:t>
            </a:r>
          </a:p>
          <a:p>
            <a:r>
              <a:rPr lang="en-GB" dirty="0" smtClean="0"/>
              <a:t>Co-contraction (of antagonist muscles)</a:t>
            </a:r>
          </a:p>
          <a:p>
            <a:r>
              <a:rPr lang="en-GB" dirty="0" smtClean="0"/>
              <a:t>Arm drop test 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8763" y="762000"/>
            <a:ext cx="7564437" cy="685800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Clinical Features of Conversion disorder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28802"/>
            <a:ext cx="8229600" cy="4197361"/>
          </a:xfrm>
        </p:spPr>
        <p:txBody>
          <a:bodyPr>
            <a:normAutofit/>
          </a:bodyPr>
          <a:lstStyle/>
          <a:p>
            <a:r>
              <a:rPr lang="en-US" sz="2400" dirty="0"/>
              <a:t>Management Strategy</a:t>
            </a:r>
          </a:p>
          <a:p>
            <a:pPr lvl="1"/>
            <a:r>
              <a:rPr lang="en-US" sz="2400" dirty="0"/>
              <a:t>Suggestion and persuasion</a:t>
            </a:r>
          </a:p>
          <a:p>
            <a:pPr lvl="1"/>
            <a:r>
              <a:rPr lang="en-US" sz="2400" dirty="0"/>
              <a:t>Multiple techniques </a:t>
            </a:r>
            <a:endParaRPr lang="en-US" sz="2400" dirty="0" smtClean="0"/>
          </a:p>
          <a:p>
            <a:pPr lvl="1"/>
            <a:r>
              <a:rPr lang="en-US" sz="2400" dirty="0" smtClean="0"/>
              <a:t>Prognosis</a:t>
            </a:r>
            <a:endParaRPr lang="en-US" sz="2400" dirty="0"/>
          </a:p>
          <a:p>
            <a:pPr lvl="2"/>
            <a:r>
              <a:rPr lang="en-US" sz="2000" dirty="0"/>
              <a:t>Excellent except in chronic conversion disorder</a:t>
            </a:r>
          </a:p>
          <a:p>
            <a:pPr lvl="2"/>
            <a:r>
              <a:rPr lang="en-US" sz="2000" dirty="0"/>
              <a:t>Better prognosis if</a:t>
            </a:r>
          </a:p>
          <a:p>
            <a:pPr lvl="3"/>
            <a:r>
              <a:rPr lang="en-US" dirty="0"/>
              <a:t>Male</a:t>
            </a:r>
          </a:p>
          <a:p>
            <a:pPr lvl="3"/>
            <a:r>
              <a:rPr lang="en-US" dirty="0"/>
              <a:t>Acute onset of </a:t>
            </a:r>
            <a:r>
              <a:rPr lang="en-US" dirty="0" err="1"/>
              <a:t>sx</a:t>
            </a:r>
            <a:endParaRPr lang="en-US" dirty="0"/>
          </a:p>
          <a:p>
            <a:pPr lvl="3"/>
            <a:r>
              <a:rPr lang="en-US" dirty="0"/>
              <a:t>Absence of other psychiatric d/o Associated Disturbances</a:t>
            </a:r>
          </a:p>
          <a:p>
            <a:pPr lvl="1"/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8763" y="762000"/>
            <a:ext cx="7564437" cy="6858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Clinical Features of Conversion disorder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57364"/>
            <a:ext cx="8229600" cy="4714908"/>
          </a:xfrm>
        </p:spPr>
        <p:txBody>
          <a:bodyPr/>
          <a:lstStyle/>
          <a:p>
            <a:r>
              <a:rPr lang="en-US" sz="2400" dirty="0"/>
              <a:t>Primary Differential Presentation</a:t>
            </a:r>
          </a:p>
          <a:p>
            <a:pPr lvl="1"/>
            <a:r>
              <a:rPr lang="en-US" sz="2000" dirty="0"/>
              <a:t>Depression</a:t>
            </a:r>
          </a:p>
          <a:p>
            <a:pPr lvl="1"/>
            <a:r>
              <a:rPr lang="en-US" sz="2000" dirty="0"/>
              <a:t>Antisocial personality disorder</a:t>
            </a:r>
          </a:p>
          <a:p>
            <a:pPr lvl="1"/>
            <a:r>
              <a:rPr lang="en-US" sz="2000" dirty="0"/>
              <a:t>Neurological disease</a:t>
            </a:r>
          </a:p>
          <a:p>
            <a:pPr lvl="2"/>
            <a:r>
              <a:rPr lang="en-US" dirty="0"/>
              <a:t>dementia and other degenerative diseases, brain tumors, basal ganglia disease, myasthenia gravis, </a:t>
            </a:r>
            <a:r>
              <a:rPr lang="en-US" dirty="0" err="1"/>
              <a:t>polymyositis</a:t>
            </a:r>
            <a:r>
              <a:rPr lang="en-US" dirty="0"/>
              <a:t>, acquired </a:t>
            </a:r>
            <a:r>
              <a:rPr lang="en-US" dirty="0" err="1"/>
              <a:t>myopathies</a:t>
            </a:r>
            <a:r>
              <a:rPr lang="en-US" dirty="0"/>
              <a:t>, or multiple sclerosis. Optic </a:t>
            </a:r>
            <a:r>
              <a:rPr lang="en-US" dirty="0" err="1"/>
              <a:t>neuritis,Guillain-Barré</a:t>
            </a:r>
            <a:r>
              <a:rPr lang="en-US" dirty="0"/>
              <a:t> syndrome, Creutzfeldt-Jakob disease, periodic paralysis, and early neurological manifestations of AIDS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8763" y="762000"/>
            <a:ext cx="7564437" cy="685800"/>
          </a:xfrm>
        </p:spPr>
        <p:txBody>
          <a:bodyPr/>
          <a:lstStyle/>
          <a:p>
            <a:r>
              <a:rPr lang="en-US" sz="2400" dirty="0">
                <a:solidFill>
                  <a:schemeClr val="tx1"/>
                </a:solidFill>
              </a:rPr>
              <a:t>Clinical Features of Conversion disorder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400"/>
              <a:t>Psychological Processes Contributing to Symptoms</a:t>
            </a:r>
          </a:p>
          <a:p>
            <a:pPr lvl="1"/>
            <a:r>
              <a:rPr lang="en-US" sz="2000"/>
              <a:t>Unconscious psychological factors</a:t>
            </a:r>
          </a:p>
          <a:p>
            <a:pPr lvl="1"/>
            <a:r>
              <a:rPr lang="en-US" sz="2000"/>
              <a:t>Schizophrenia</a:t>
            </a:r>
          </a:p>
          <a:p>
            <a:r>
              <a:rPr lang="en-US" sz="2400"/>
              <a:t>Motivation for Symptom Production</a:t>
            </a:r>
          </a:p>
          <a:p>
            <a:pPr lvl="1"/>
            <a:r>
              <a:rPr lang="en-US" sz="2000"/>
              <a:t>Psychological stress or conflict may be present</a:t>
            </a:r>
            <a:endParaRPr lang="en-US"/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Hypochondriasis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857784"/>
          </a:xfrm>
        </p:spPr>
        <p:txBody>
          <a:bodyPr/>
          <a:lstStyle/>
          <a:p>
            <a:r>
              <a:rPr lang="en-US" dirty="0" err="1" smtClean="0"/>
              <a:t>Hypochondriasis</a:t>
            </a:r>
            <a:r>
              <a:rPr lang="en-US" dirty="0" smtClean="0"/>
              <a:t> literally means “below the cartilage” it was thought that the organs below the ribs (</a:t>
            </a:r>
            <a:r>
              <a:rPr lang="en-US" dirty="0" err="1" smtClean="0"/>
              <a:t>hypochondrium</a:t>
            </a:r>
            <a:r>
              <a:rPr lang="en-US" dirty="0" smtClean="0"/>
              <a:t>) – liver and spleen  were responsible for the complaints of many patients with the disorder. 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/>
              <a:t>Hypochondriasis</a:t>
            </a:r>
            <a:r>
              <a:rPr lang="en-GB" dirty="0" smtClean="0"/>
              <a:t>: Clinical features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>
            <a:normAutofit/>
          </a:bodyPr>
          <a:lstStyle/>
          <a:p>
            <a:r>
              <a:rPr lang="en-GB" dirty="0" smtClean="0"/>
              <a:t>Focus on </a:t>
            </a:r>
            <a:r>
              <a:rPr lang="en-GB" b="1" dirty="0" smtClean="0"/>
              <a:t>patientsʹ beliefs (rather than  symptoms) </a:t>
            </a:r>
            <a:r>
              <a:rPr lang="en-GB" dirty="0" smtClean="0"/>
              <a:t>that they have a specific disease</a:t>
            </a:r>
          </a:p>
          <a:p>
            <a:r>
              <a:rPr lang="en-GB" dirty="0" smtClean="0"/>
              <a:t>in </a:t>
            </a:r>
            <a:r>
              <a:rPr lang="en-GB" dirty="0" err="1" smtClean="0"/>
              <a:t>hypochondriacal</a:t>
            </a:r>
            <a:r>
              <a:rPr lang="en-GB" dirty="0" smtClean="0"/>
              <a:t> disorder, the person is preoccupied with the possibility of having one or more serious and progressive physical disorders. </a:t>
            </a:r>
          </a:p>
          <a:p>
            <a:r>
              <a:rPr lang="en-GB" dirty="0" smtClean="0"/>
              <a:t>Minor symptoms are often interpreted as signs of a major illness.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Hypochondriasis</a:t>
            </a:r>
            <a:r>
              <a:rPr lang="en-GB" dirty="0" smtClean="0"/>
              <a:t>: epidemiology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4 to 6 percent in a general medical clinic population, but it may be as high as 15 percent. </a:t>
            </a:r>
          </a:p>
          <a:p>
            <a:r>
              <a:rPr lang="en-GB" dirty="0" smtClean="0"/>
              <a:t>M:F ratio equal </a:t>
            </a:r>
          </a:p>
          <a:p>
            <a:r>
              <a:rPr lang="en-GB" dirty="0" smtClean="0"/>
              <a:t>Onset of symptoms can occur at any age, </a:t>
            </a:r>
          </a:p>
          <a:p>
            <a:r>
              <a:rPr lang="en-GB" dirty="0" smtClean="0"/>
              <a:t>Most commonly appears in persons 20 to 30 years of age.</a:t>
            </a:r>
          </a:p>
          <a:p>
            <a:r>
              <a:rPr lang="en-GB" dirty="0" smtClean="0"/>
              <a:t>No socioeconomic association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8763" y="762000"/>
            <a:ext cx="7564437" cy="685800"/>
          </a:xfrm>
        </p:spPr>
        <p:txBody>
          <a:bodyPr/>
          <a:lstStyle/>
          <a:p>
            <a:r>
              <a:rPr lang="en-US" sz="2400" dirty="0">
                <a:solidFill>
                  <a:schemeClr val="tx1"/>
                </a:solidFill>
              </a:rPr>
              <a:t>Clinical Features of </a:t>
            </a:r>
            <a:r>
              <a:rPr lang="en-US" sz="2400" dirty="0" err="1">
                <a:solidFill>
                  <a:schemeClr val="tx1"/>
                </a:solidFill>
              </a:rPr>
              <a:t>Hypochondriasis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400"/>
              <a:t>Diagnostic Features</a:t>
            </a:r>
          </a:p>
          <a:p>
            <a:pPr lvl="1"/>
            <a:r>
              <a:rPr lang="en-US" sz="2000"/>
              <a:t>Disease conviction amplifies symptoms</a:t>
            </a:r>
          </a:p>
          <a:p>
            <a:r>
              <a:rPr lang="en-US" sz="2400"/>
              <a:t>Management Strategy</a:t>
            </a:r>
          </a:p>
          <a:p>
            <a:pPr lvl="1"/>
            <a:r>
              <a:rPr lang="en-US" sz="2000"/>
              <a:t>Psychosocial review</a:t>
            </a:r>
          </a:p>
          <a:p>
            <a:pPr lvl="1"/>
            <a:r>
              <a:rPr lang="en-US" sz="2000"/>
              <a:t>Psychotherapeutic</a:t>
            </a:r>
          </a:p>
          <a:p>
            <a:pPr lvl="2"/>
            <a:r>
              <a:rPr lang="en-US" sz="1800"/>
              <a:t>Group therapy</a:t>
            </a:r>
          </a:p>
          <a:p>
            <a:pPr lvl="2"/>
            <a:r>
              <a:rPr lang="en-US" sz="1800"/>
              <a:t>Individual rarely effective</a:t>
            </a:r>
          </a:p>
          <a:p>
            <a:r>
              <a:rPr lang="en-US" sz="2400"/>
              <a:t>Prognosis</a:t>
            </a:r>
          </a:p>
          <a:p>
            <a:pPr lvl="1"/>
            <a:r>
              <a:rPr lang="en-US" sz="2000"/>
              <a:t>Fair to good</a:t>
            </a:r>
          </a:p>
          <a:p>
            <a:pPr lvl="1"/>
            <a:r>
              <a:rPr lang="en-US" sz="2000"/>
              <a:t>Waxes and wanes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8763" y="762000"/>
            <a:ext cx="7564437" cy="6858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Clinical Features of </a:t>
            </a:r>
            <a:r>
              <a:rPr lang="en-US" sz="3200" dirty="0" err="1">
                <a:solidFill>
                  <a:schemeClr val="tx1"/>
                </a:solidFill>
              </a:rPr>
              <a:t>Hypochondriasis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5043510"/>
          </a:xfrm>
        </p:spPr>
        <p:txBody>
          <a:bodyPr>
            <a:normAutofit/>
          </a:bodyPr>
          <a:lstStyle/>
          <a:p>
            <a:r>
              <a:rPr lang="en-US" sz="2400" dirty="0"/>
              <a:t>Associated Disturbances</a:t>
            </a:r>
          </a:p>
          <a:p>
            <a:pPr lvl="1"/>
            <a:r>
              <a:rPr lang="en-US" sz="2000" dirty="0"/>
              <a:t>Obsessive compulsive</a:t>
            </a:r>
          </a:p>
          <a:p>
            <a:pPr lvl="1"/>
            <a:r>
              <a:rPr lang="en-US" sz="2000" dirty="0"/>
              <a:t>personality disorder</a:t>
            </a:r>
          </a:p>
          <a:p>
            <a:r>
              <a:rPr lang="en-US" sz="2400" dirty="0"/>
              <a:t>Primary Differential Presentation</a:t>
            </a:r>
          </a:p>
          <a:p>
            <a:pPr lvl="1"/>
            <a:r>
              <a:rPr lang="en-US" sz="2000" dirty="0"/>
              <a:t>Depressive and anxiety disorders</a:t>
            </a:r>
          </a:p>
          <a:p>
            <a:pPr lvl="1"/>
            <a:r>
              <a:rPr lang="en-US" sz="2000" dirty="0"/>
              <a:t>Physical </a:t>
            </a:r>
            <a:r>
              <a:rPr lang="en-US" sz="2000" dirty="0" smtClean="0"/>
              <a:t>disease</a:t>
            </a:r>
          </a:p>
          <a:p>
            <a:r>
              <a:rPr lang="en-US" sz="2400" dirty="0" smtClean="0"/>
              <a:t>Psychological Processes Contributing to Symptoms</a:t>
            </a:r>
          </a:p>
          <a:p>
            <a:pPr lvl="1"/>
            <a:r>
              <a:rPr lang="en-US" sz="2000" dirty="0" smtClean="0"/>
              <a:t>Unconscious</a:t>
            </a:r>
          </a:p>
          <a:p>
            <a:r>
              <a:rPr lang="en-US" sz="2400" dirty="0" smtClean="0"/>
              <a:t>Motivation for Symptom Production</a:t>
            </a:r>
          </a:p>
          <a:p>
            <a:pPr lvl="1"/>
            <a:r>
              <a:rPr lang="en-US" sz="2000" dirty="0" smtClean="0"/>
              <a:t>Unconscious psychological factors</a:t>
            </a:r>
          </a:p>
          <a:p>
            <a:pPr lvl="1"/>
            <a:r>
              <a:rPr lang="en-US" sz="2000" dirty="0" smtClean="0"/>
              <a:t>Stress—bereavement</a:t>
            </a:r>
          </a:p>
          <a:p>
            <a:pPr lvl="1"/>
            <a:r>
              <a:rPr lang="en-US" sz="2000" dirty="0" smtClean="0"/>
              <a:t>Developmental factors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Hypochondriasis</a:t>
            </a:r>
            <a:r>
              <a:rPr lang="en-GB" dirty="0" smtClean="0"/>
              <a:t>: Aetiology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sz="3100" dirty="0" smtClean="0"/>
              <a:t>A variant of other mental disorders</a:t>
            </a:r>
          </a:p>
          <a:p>
            <a:pPr lvl="1"/>
            <a:r>
              <a:rPr lang="en-GB" sz="2700" dirty="0" smtClean="0"/>
              <a:t>An estimated 80 percent of patients with </a:t>
            </a:r>
            <a:r>
              <a:rPr lang="en-GB" sz="2700" dirty="0" err="1" smtClean="0"/>
              <a:t>hypochondriasis</a:t>
            </a:r>
            <a:r>
              <a:rPr lang="en-GB" sz="2700" dirty="0" smtClean="0"/>
              <a:t> may have coexisting depressive or anxiety disorders.</a:t>
            </a:r>
          </a:p>
          <a:p>
            <a:pPr>
              <a:lnSpc>
                <a:spcPct val="90000"/>
              </a:lnSpc>
            </a:pPr>
            <a:r>
              <a:rPr lang="en-US" sz="3100" dirty="0" smtClean="0"/>
              <a:t>Illness experience</a:t>
            </a:r>
          </a:p>
          <a:p>
            <a:pPr lvl="1">
              <a:lnSpc>
                <a:spcPct val="90000"/>
              </a:lnSpc>
            </a:pPr>
            <a:r>
              <a:rPr lang="en-US" sz="3100" dirty="0" smtClean="0"/>
              <a:t>Previous physical disease</a:t>
            </a:r>
          </a:p>
          <a:p>
            <a:pPr lvl="1">
              <a:lnSpc>
                <a:spcPct val="90000"/>
              </a:lnSpc>
            </a:pPr>
            <a:r>
              <a:rPr lang="en-US" sz="3100" dirty="0" err="1" smtClean="0"/>
              <a:t>Obsessional</a:t>
            </a:r>
            <a:r>
              <a:rPr lang="en-US" sz="3100" dirty="0" smtClean="0"/>
              <a:t> symptoms</a:t>
            </a:r>
          </a:p>
          <a:p>
            <a:r>
              <a:rPr lang="en-GB" sz="3100" b="1" dirty="0" smtClean="0"/>
              <a:t>Psychodynamic theory: </a:t>
            </a:r>
            <a:r>
              <a:rPr lang="en-GB" sz="3100" dirty="0" smtClean="0"/>
              <a:t>aggressive and hostile wishes toward others are transferred (through repression and displacement) into physical complaints.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Hypochondriasis</a:t>
            </a:r>
            <a:r>
              <a:rPr lang="en-GB" dirty="0" smtClean="0"/>
              <a:t>: </a:t>
            </a:r>
            <a:r>
              <a:rPr lang="en-GB" b="1" dirty="0" smtClean="0"/>
              <a:t>Treatment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Resistance to psychiatric treatment, </a:t>
            </a:r>
          </a:p>
          <a:p>
            <a:r>
              <a:rPr lang="en-GB" dirty="0" smtClean="0"/>
              <a:t>Use medical setting and focus on stress reduction and education in coping with chronic illness</a:t>
            </a:r>
          </a:p>
          <a:p>
            <a:r>
              <a:rPr lang="en-GB" dirty="0" smtClean="0"/>
              <a:t>Pharmacotherapy for coexisting anxiety disorder or major depressive disorder.</a:t>
            </a:r>
          </a:p>
          <a:p>
            <a:r>
              <a:rPr lang="en-GB" dirty="0" smtClean="0"/>
              <a:t>Insight oriented therapy and group psychotherapy are tried without much success.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8763" y="762000"/>
            <a:ext cx="7564437" cy="685800"/>
          </a:xfr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</a:rPr>
              <a:t>Clinical Features of Body </a:t>
            </a:r>
            <a:r>
              <a:rPr lang="en-US" sz="3600" dirty="0" err="1">
                <a:solidFill>
                  <a:schemeClr val="tx1"/>
                </a:solidFill>
              </a:rPr>
              <a:t>Dysmorphic</a:t>
            </a:r>
            <a:r>
              <a:rPr lang="en-US" sz="3600" dirty="0">
                <a:solidFill>
                  <a:schemeClr val="tx1"/>
                </a:solidFill>
              </a:rPr>
              <a:t> Disorder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Subjective </a:t>
            </a:r>
            <a:r>
              <a:rPr lang="en-US" dirty="0"/>
              <a:t>feelings of ugliness</a:t>
            </a:r>
          </a:p>
          <a:p>
            <a:pPr lvl="1"/>
            <a:r>
              <a:rPr lang="en-US" dirty="0"/>
              <a:t>concern with body defect</a:t>
            </a:r>
          </a:p>
          <a:p>
            <a:r>
              <a:rPr lang="en-US" dirty="0"/>
              <a:t>Demographic and Epidemiological Features</a:t>
            </a:r>
          </a:p>
          <a:p>
            <a:pPr lvl="1"/>
            <a:r>
              <a:rPr lang="en-US" dirty="0"/>
              <a:t>Adolescence or young adult</a:t>
            </a:r>
          </a:p>
          <a:p>
            <a:pPr lvl="1"/>
            <a:r>
              <a:rPr lang="en-US" dirty="0"/>
              <a:t>? Female predominance</a:t>
            </a:r>
          </a:p>
          <a:p>
            <a:pPr lvl="1"/>
            <a:r>
              <a:rPr lang="en-US" dirty="0"/>
              <a:t>Largely unknown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8763" y="500042"/>
            <a:ext cx="7564437" cy="1143008"/>
          </a:xfr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</a:rPr>
              <a:t>Clinical Features of Body </a:t>
            </a:r>
            <a:r>
              <a:rPr lang="en-US" sz="3600" dirty="0" err="1">
                <a:solidFill>
                  <a:schemeClr val="tx1"/>
                </a:solidFill>
              </a:rPr>
              <a:t>Dysmorphic</a:t>
            </a:r>
            <a:r>
              <a:rPr lang="en-US" sz="3600" dirty="0">
                <a:solidFill>
                  <a:schemeClr val="tx1"/>
                </a:solidFill>
              </a:rPr>
              <a:t> Disorder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Diagnostic Features</a:t>
            </a:r>
          </a:p>
          <a:p>
            <a:pPr lvl="1"/>
            <a:r>
              <a:rPr lang="en-US" dirty="0"/>
              <a:t>Pervasive bodily concerns</a:t>
            </a:r>
          </a:p>
          <a:p>
            <a:r>
              <a:rPr lang="en-US" dirty="0"/>
              <a:t>Management Strategy</a:t>
            </a:r>
          </a:p>
          <a:p>
            <a:pPr lvl="1"/>
            <a:r>
              <a:rPr lang="en-US" dirty="0"/>
              <a:t>Therapeutic alliance</a:t>
            </a:r>
          </a:p>
          <a:p>
            <a:pPr lvl="1"/>
            <a:r>
              <a:rPr lang="en-US" dirty="0"/>
              <a:t>Stress management</a:t>
            </a:r>
          </a:p>
          <a:p>
            <a:pPr lvl="1"/>
            <a:r>
              <a:rPr lang="en-US" dirty="0"/>
              <a:t>Psychotherapies</a:t>
            </a:r>
          </a:p>
          <a:p>
            <a:pPr lvl="1"/>
            <a:r>
              <a:rPr lang="en-US" dirty="0"/>
              <a:t>Antidepressant medications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8763" y="762000"/>
            <a:ext cx="7564437" cy="952488"/>
          </a:xfrm>
        </p:spPr>
        <p:txBody>
          <a:bodyPr/>
          <a:lstStyle/>
          <a:p>
            <a:pPr algn="l"/>
            <a:r>
              <a:rPr lang="en-US" sz="3600" dirty="0">
                <a:solidFill>
                  <a:schemeClr val="tx1"/>
                </a:solidFill>
              </a:rPr>
              <a:t>Clinical Features of Body </a:t>
            </a:r>
            <a:r>
              <a:rPr lang="en-US" sz="3600" dirty="0" err="1">
                <a:solidFill>
                  <a:schemeClr val="tx1"/>
                </a:solidFill>
              </a:rPr>
              <a:t>Dysmorphic</a:t>
            </a:r>
            <a:r>
              <a:rPr lang="en-US" sz="3600" dirty="0">
                <a:solidFill>
                  <a:schemeClr val="tx1"/>
                </a:solidFill>
              </a:rPr>
              <a:t> Disorder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Prognosis</a:t>
            </a:r>
          </a:p>
          <a:p>
            <a:pPr lvl="1"/>
            <a:r>
              <a:rPr lang="en-US" dirty="0"/>
              <a:t>Unknown</a:t>
            </a:r>
          </a:p>
          <a:p>
            <a:pPr lvl="1"/>
            <a:r>
              <a:rPr lang="en-US" dirty="0"/>
              <a:t>suicide</a:t>
            </a:r>
          </a:p>
          <a:p>
            <a:r>
              <a:rPr lang="en-US" dirty="0"/>
              <a:t>Associated Disturbances</a:t>
            </a:r>
          </a:p>
          <a:p>
            <a:pPr lvl="1"/>
            <a:r>
              <a:rPr lang="en-US" dirty="0"/>
              <a:t>Psychosocial distress</a:t>
            </a:r>
          </a:p>
          <a:p>
            <a:pPr lvl="1"/>
            <a:r>
              <a:rPr lang="en-US" dirty="0"/>
              <a:t>Avoidant or obsessive-compulsive personality disorder</a:t>
            </a:r>
          </a:p>
          <a:p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8763" y="762000"/>
            <a:ext cx="7564437" cy="685800"/>
          </a:xfrm>
        </p:spPr>
        <p:txBody>
          <a:bodyPr/>
          <a:lstStyle/>
          <a:p>
            <a:r>
              <a:rPr lang="en-US" sz="4000" dirty="0">
                <a:solidFill>
                  <a:schemeClr val="tx1"/>
                </a:solidFill>
              </a:rPr>
              <a:t>Clinical Features of Pain disorder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Clinical Presentation</a:t>
            </a:r>
          </a:p>
          <a:p>
            <a:pPr lvl="1"/>
            <a:r>
              <a:rPr lang="en-US" sz="3200" dirty="0"/>
              <a:t>Pain syndrome simulated</a:t>
            </a:r>
          </a:p>
          <a:p>
            <a:r>
              <a:rPr lang="en-US" sz="3600" dirty="0"/>
              <a:t>Demographic and Epidemiological Features</a:t>
            </a:r>
          </a:p>
          <a:p>
            <a:pPr lvl="1"/>
            <a:r>
              <a:rPr lang="en-US" sz="3200" dirty="0"/>
              <a:t>Female predominance 2 to 1</a:t>
            </a:r>
          </a:p>
          <a:p>
            <a:pPr lvl="1"/>
            <a:r>
              <a:rPr lang="en-US" sz="3200" dirty="0"/>
              <a:t>Older: 4th or 5th decade</a:t>
            </a:r>
          </a:p>
          <a:p>
            <a:pPr lvl="1"/>
            <a:r>
              <a:rPr lang="en-US" sz="3200" dirty="0"/>
              <a:t>Familial pattern</a:t>
            </a:r>
          </a:p>
          <a:p>
            <a:pPr lvl="1"/>
            <a:endParaRPr lang="en-US" sz="3200" dirty="0"/>
          </a:p>
          <a:p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8763" y="762000"/>
            <a:ext cx="7564437" cy="685800"/>
          </a:xfrm>
        </p:spPr>
        <p:txBody>
          <a:bodyPr/>
          <a:lstStyle/>
          <a:p>
            <a:r>
              <a:rPr lang="en-US" sz="4000" dirty="0">
                <a:solidFill>
                  <a:schemeClr val="tx1"/>
                </a:solidFill>
              </a:rPr>
              <a:t>Clinical Features of Pain disorder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Diagnostic Features</a:t>
            </a:r>
          </a:p>
          <a:p>
            <a:pPr lvl="1"/>
            <a:r>
              <a:rPr lang="en-US" dirty="0"/>
              <a:t>Simulation or intensity incompatible with known physiological mechanisms or anatomy</a:t>
            </a:r>
          </a:p>
          <a:p>
            <a:r>
              <a:rPr lang="en-US" dirty="0"/>
              <a:t>Management Strategy</a:t>
            </a:r>
          </a:p>
          <a:p>
            <a:pPr lvl="1"/>
            <a:r>
              <a:rPr lang="en-US" dirty="0"/>
              <a:t>Therapeutic alliance</a:t>
            </a:r>
          </a:p>
          <a:p>
            <a:pPr lvl="1"/>
            <a:r>
              <a:rPr lang="en-US" dirty="0"/>
              <a:t>Redefine goals of treatment</a:t>
            </a:r>
          </a:p>
          <a:p>
            <a:pPr lvl="1"/>
            <a:r>
              <a:rPr lang="en-US" dirty="0"/>
              <a:t>Antidepressant medications</a:t>
            </a:r>
          </a:p>
          <a:p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8763" y="762000"/>
            <a:ext cx="7564437" cy="685800"/>
          </a:xfr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</a:rPr>
              <a:t>Clinical Features of Pain disorder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Prognosis</a:t>
            </a:r>
          </a:p>
          <a:p>
            <a:pPr lvl="1"/>
            <a:r>
              <a:rPr lang="en-US" dirty="0"/>
              <a:t>Guarded, variable</a:t>
            </a:r>
          </a:p>
          <a:p>
            <a:r>
              <a:rPr lang="en-US" dirty="0"/>
              <a:t>Associated Disturbances</a:t>
            </a:r>
          </a:p>
          <a:p>
            <a:pPr lvl="1"/>
            <a:r>
              <a:rPr lang="en-US" dirty="0"/>
              <a:t>Depressive disorders</a:t>
            </a:r>
          </a:p>
          <a:p>
            <a:pPr lvl="1"/>
            <a:r>
              <a:rPr lang="en-US" dirty="0"/>
              <a:t>Alcohol and other substance abuse</a:t>
            </a:r>
          </a:p>
          <a:p>
            <a:r>
              <a:rPr lang="en-US" dirty="0"/>
              <a:t>Primary Differential Presentation</a:t>
            </a:r>
          </a:p>
          <a:p>
            <a:pPr lvl="1"/>
            <a:r>
              <a:rPr lang="en-US" dirty="0"/>
              <a:t>Physical disease</a:t>
            </a:r>
          </a:p>
          <a:p>
            <a:pPr lvl="1"/>
            <a:r>
              <a:rPr lang="en-US" dirty="0"/>
              <a:t>Malingering </a:t>
            </a:r>
          </a:p>
          <a:p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8763" y="762000"/>
            <a:ext cx="7564437" cy="685800"/>
          </a:xfr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</a:rPr>
              <a:t>Clinical Features of Pain disorder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Psychological Processes Contributing to Symptoms</a:t>
            </a:r>
          </a:p>
          <a:p>
            <a:pPr lvl="1"/>
            <a:r>
              <a:rPr lang="en-US" dirty="0"/>
              <a:t>Unconscious</a:t>
            </a:r>
          </a:p>
          <a:p>
            <a:pPr lvl="1"/>
            <a:r>
              <a:rPr lang="en-US" dirty="0"/>
              <a:t>Acute stressor</a:t>
            </a:r>
          </a:p>
          <a:p>
            <a:pPr lvl="1"/>
            <a:r>
              <a:rPr lang="en-US" dirty="0"/>
              <a:t>Physical trauma may predispose</a:t>
            </a:r>
          </a:p>
          <a:p>
            <a:r>
              <a:rPr lang="en-US" dirty="0"/>
              <a:t>Motivation for Symptom Production</a:t>
            </a:r>
          </a:p>
          <a:p>
            <a:pPr lvl="1"/>
            <a:r>
              <a:rPr lang="en-US" dirty="0"/>
              <a:t>Unconscious psychological factors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Conversion disorder: aetiology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b="1" dirty="0" smtClean="0"/>
              <a:t>psychoanalytic theory</a:t>
            </a:r>
          </a:p>
          <a:p>
            <a:pPr lvl="1"/>
            <a:r>
              <a:rPr lang="en-GB" b="1" dirty="0" smtClean="0"/>
              <a:t>repression </a:t>
            </a:r>
            <a:r>
              <a:rPr lang="en-GB" dirty="0" smtClean="0"/>
              <a:t>of unconscious </a:t>
            </a:r>
            <a:r>
              <a:rPr lang="en-GB" dirty="0" err="1" smtClean="0"/>
              <a:t>intrapsychic</a:t>
            </a:r>
            <a:r>
              <a:rPr lang="en-GB" dirty="0" smtClean="0"/>
              <a:t> conflict and conversion of anxiety into a physical symptom.</a:t>
            </a:r>
          </a:p>
          <a:p>
            <a:pPr lvl="1"/>
            <a:r>
              <a:rPr lang="en-GB" dirty="0" smtClean="0"/>
              <a:t>The conflict is between an instinctual impulse (e.g., aggression or sexuality) and the prohibitions against its expression.</a:t>
            </a:r>
          </a:p>
          <a:p>
            <a:r>
              <a:rPr lang="en-GB" dirty="0" smtClean="0"/>
              <a:t>Conditioned </a:t>
            </a:r>
            <a:r>
              <a:rPr lang="en-GB" b="1" dirty="0" smtClean="0"/>
              <a:t>learning theory, </a:t>
            </a:r>
          </a:p>
          <a:p>
            <a:pPr lvl="1"/>
            <a:r>
              <a:rPr lang="en-GB" dirty="0" smtClean="0"/>
              <a:t>Classically conditioned learned </a:t>
            </a:r>
            <a:r>
              <a:rPr lang="en-GB" dirty="0" err="1" smtClean="0"/>
              <a:t>behavior</a:t>
            </a:r>
            <a:r>
              <a:rPr lang="en-GB" dirty="0" smtClean="0"/>
              <a:t> </a:t>
            </a:r>
          </a:p>
          <a:p>
            <a:r>
              <a:rPr lang="en-GB" dirty="0" smtClean="0"/>
              <a:t>Commonly associated with passive‐aggressive, dependent, antisocial, and histrionic </a:t>
            </a:r>
            <a:r>
              <a:rPr lang="en-GB" b="1" dirty="0" smtClean="0"/>
              <a:t>personality disorders</a:t>
            </a:r>
          </a:p>
          <a:p>
            <a:pPr>
              <a:buNone/>
            </a:pP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Conversion disorder: treatment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b="1" dirty="0" smtClean="0"/>
              <a:t>Resolution of the conversion disorder symptom is usually spontaneous, </a:t>
            </a:r>
          </a:p>
          <a:p>
            <a:r>
              <a:rPr lang="en-GB" dirty="0" smtClean="0"/>
              <a:t>Probably facilitated by insight‐oriented supportive or behaviour therapy.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Somatoform pain disorder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/>
              <a:t>Clinical features: </a:t>
            </a:r>
          </a:p>
          <a:p>
            <a:pPr lvl="1"/>
            <a:r>
              <a:rPr lang="en-GB" b="1" dirty="0" smtClean="0"/>
              <a:t>It is characterized by symptoms of pain that are either solely related to, or </a:t>
            </a:r>
            <a:r>
              <a:rPr lang="en-GB" dirty="0" smtClean="0"/>
              <a:t>significantly exacerbated by, psychological factors;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Factitious disorders: clinical features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Intentional production of or feigning of physical or psychological symptoms</a:t>
            </a:r>
          </a:p>
          <a:p>
            <a:r>
              <a:rPr lang="en-GB" dirty="0" smtClean="0"/>
              <a:t>begins before the age of 30 and includes Munchausen’s syndrome</a:t>
            </a:r>
          </a:p>
          <a:p>
            <a:r>
              <a:rPr lang="en-GB" dirty="0" smtClean="0"/>
              <a:t>Unlike in Malingering, external rewards like financial compensation are not evident.</a:t>
            </a:r>
          </a:p>
          <a:p>
            <a:r>
              <a:rPr lang="en-GB" dirty="0" smtClean="0"/>
              <a:t>Munchausen’s syndrome</a:t>
            </a:r>
          </a:p>
          <a:p>
            <a:pPr lvl="1"/>
            <a:r>
              <a:rPr lang="en-GB" dirty="0" smtClean="0"/>
              <a:t>chronic factitious disorder with physical signs and symptoms,</a:t>
            </a:r>
          </a:p>
          <a:p>
            <a:pPr lvl="1"/>
            <a:r>
              <a:rPr lang="en-GB" dirty="0" smtClean="0"/>
              <a:t>history of recurrent hospitalization,</a:t>
            </a:r>
          </a:p>
          <a:p>
            <a:pPr lvl="1"/>
            <a:r>
              <a:rPr lang="en-GB" dirty="0" smtClean="0"/>
              <a:t>peregrination</a:t>
            </a:r>
          </a:p>
          <a:p>
            <a:pPr lvl="1"/>
            <a:r>
              <a:rPr lang="en-GB" dirty="0" err="1" smtClean="0"/>
              <a:t>pseudologia</a:t>
            </a:r>
            <a:r>
              <a:rPr lang="en-GB" dirty="0" smtClean="0"/>
              <a:t> </a:t>
            </a:r>
            <a:r>
              <a:rPr lang="en-GB" dirty="0" err="1" smtClean="0"/>
              <a:t>fantastica</a:t>
            </a:r>
            <a:r>
              <a:rPr lang="en-GB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Factitious disorders: differential diagnosis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Wanderers </a:t>
            </a:r>
          </a:p>
          <a:p>
            <a:r>
              <a:rPr lang="en-GB" dirty="0" smtClean="0"/>
              <a:t>Non‐wanderers</a:t>
            </a:r>
          </a:p>
          <a:p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Factitious disorders: aetiology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b="1" dirty="0" smtClean="0"/>
              <a:t>The following factors are suspected </a:t>
            </a:r>
          </a:p>
          <a:p>
            <a:pPr lvl="1"/>
            <a:r>
              <a:rPr lang="en-GB" dirty="0" smtClean="0"/>
              <a:t>parental abuse, neglect, or abandonment</a:t>
            </a:r>
          </a:p>
          <a:p>
            <a:pPr lvl="1"/>
            <a:r>
              <a:rPr lang="en-GB" dirty="0" smtClean="0"/>
              <a:t>early experiences of chronic illness or hospitalization</a:t>
            </a:r>
          </a:p>
          <a:p>
            <a:pPr lvl="1"/>
            <a:r>
              <a:rPr lang="en-GB" dirty="0" smtClean="0"/>
              <a:t>a significant relationship with a physician in the past</a:t>
            </a:r>
          </a:p>
          <a:p>
            <a:pPr lvl="1"/>
            <a:r>
              <a:rPr lang="en-GB" dirty="0" smtClean="0"/>
              <a:t>experiences of medical mismanagement leading to a grudge against doctors</a:t>
            </a:r>
          </a:p>
          <a:p>
            <a:pPr lvl="1"/>
            <a:r>
              <a:rPr lang="en-GB" dirty="0" smtClean="0"/>
              <a:t>paramedical employment</a:t>
            </a:r>
          </a:p>
          <a:p>
            <a:pPr lvl="1"/>
            <a:r>
              <a:rPr lang="en-GB" dirty="0" smtClean="0"/>
              <a:t>Organic brain disorder.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General Assessment principles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 smtClean="0"/>
              <a:t>Consider psychological factors from onset</a:t>
            </a:r>
          </a:p>
          <a:p>
            <a:r>
              <a:rPr lang="en-GB" dirty="0" smtClean="0"/>
              <a:t>Use appropriate physical investigations to exclude physical cause</a:t>
            </a:r>
          </a:p>
          <a:p>
            <a:r>
              <a:rPr lang="en-GB" dirty="0" smtClean="0"/>
              <a:t>Clarify psychological and physical complaints</a:t>
            </a:r>
          </a:p>
          <a:p>
            <a:r>
              <a:rPr lang="en-GB" dirty="0" smtClean="0"/>
              <a:t>Clarify previous personality and concerns about physical illness</a:t>
            </a:r>
          </a:p>
          <a:p>
            <a:r>
              <a:rPr lang="en-GB" dirty="0" smtClean="0"/>
              <a:t>Understand patients beliefs and expectations</a:t>
            </a:r>
          </a:p>
          <a:p>
            <a:r>
              <a:rPr lang="en-GB" dirty="0" smtClean="0"/>
              <a:t>Identify depression and other psychiatric disorders</a:t>
            </a:r>
          </a:p>
          <a:p>
            <a:r>
              <a:rPr lang="en-GB" dirty="0" smtClean="0"/>
              <a:t>Identify psychosocial problem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General treatment guidelines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Emphasise that symptoms are real and familiar and that medical care is appropriate</a:t>
            </a:r>
          </a:p>
          <a:p>
            <a:r>
              <a:rPr lang="en-GB" dirty="0" smtClean="0"/>
              <a:t>Minimise and control physical care</a:t>
            </a:r>
          </a:p>
          <a:p>
            <a:r>
              <a:rPr lang="en-GB" dirty="0" smtClean="0"/>
              <a:t>Offer an explanation and discuss</a:t>
            </a:r>
          </a:p>
          <a:p>
            <a:r>
              <a:rPr lang="en-GB" dirty="0" smtClean="0"/>
              <a:t>Discuss the role of psychological factors in all medical care plan</a:t>
            </a:r>
          </a:p>
          <a:p>
            <a:r>
              <a:rPr lang="en-GB" dirty="0" smtClean="0"/>
              <a:t>Allow patient to ask questions</a:t>
            </a:r>
          </a:p>
          <a:p>
            <a:r>
              <a:rPr lang="en-GB" dirty="0" smtClean="0"/>
              <a:t>Agree to a treatment plan</a:t>
            </a:r>
          </a:p>
          <a:p>
            <a:r>
              <a:rPr lang="en-GB" dirty="0" smtClean="0"/>
              <a:t>Treat any primary psychiatric disorder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ulse">
  <a:themeElements>
    <a:clrScheme name="Pulse 2">
      <a:dk1>
        <a:srgbClr val="000000"/>
      </a:dk1>
      <a:lt1>
        <a:srgbClr val="FFFFFF"/>
      </a:lt1>
      <a:dk2>
        <a:srgbClr val="000066"/>
      </a:dk2>
      <a:lt2>
        <a:srgbClr val="FFCC66"/>
      </a:lt2>
      <a:accent1>
        <a:srgbClr val="FF9900"/>
      </a:accent1>
      <a:accent2>
        <a:srgbClr val="000044"/>
      </a:accent2>
      <a:accent3>
        <a:srgbClr val="AAAAB8"/>
      </a:accent3>
      <a:accent4>
        <a:srgbClr val="DADADA"/>
      </a:accent4>
      <a:accent5>
        <a:srgbClr val="FFCAAA"/>
      </a:accent5>
      <a:accent6>
        <a:srgbClr val="00003D"/>
      </a:accent6>
      <a:hlink>
        <a:srgbClr val="3366FF"/>
      </a:hlink>
      <a:folHlink>
        <a:srgbClr val="FFFF00"/>
      </a:folHlink>
    </a:clrScheme>
    <a:fontScheme name="Puls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Pulse 1">
        <a:dk1>
          <a:srgbClr val="000000"/>
        </a:dk1>
        <a:lt1>
          <a:srgbClr val="CCECFF"/>
        </a:lt1>
        <a:dk2>
          <a:srgbClr val="000066"/>
        </a:dk2>
        <a:lt2>
          <a:srgbClr val="6699FF"/>
        </a:lt2>
        <a:accent1>
          <a:srgbClr val="33CCCC"/>
        </a:accent1>
        <a:accent2>
          <a:srgbClr val="0099FF"/>
        </a:accent2>
        <a:accent3>
          <a:srgbClr val="E2F4FF"/>
        </a:accent3>
        <a:accent4>
          <a:srgbClr val="000000"/>
        </a:accent4>
        <a:accent5>
          <a:srgbClr val="ADE2E2"/>
        </a:accent5>
        <a:accent6>
          <a:srgbClr val="008AE7"/>
        </a:accent6>
        <a:hlink>
          <a:srgbClr val="FFFFFF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2">
        <a:dk1>
          <a:srgbClr val="000000"/>
        </a:dk1>
        <a:lt1>
          <a:srgbClr val="FFFFFF"/>
        </a:lt1>
        <a:dk2>
          <a:srgbClr val="000066"/>
        </a:dk2>
        <a:lt2>
          <a:srgbClr val="FFCC66"/>
        </a:lt2>
        <a:accent1>
          <a:srgbClr val="FF9900"/>
        </a:accent1>
        <a:accent2>
          <a:srgbClr val="000044"/>
        </a:accent2>
        <a:accent3>
          <a:srgbClr val="AAAAB8"/>
        </a:accent3>
        <a:accent4>
          <a:srgbClr val="DADADA"/>
        </a:accent4>
        <a:accent5>
          <a:srgbClr val="FFCAAA"/>
        </a:accent5>
        <a:accent6>
          <a:srgbClr val="00003D"/>
        </a:accent6>
        <a:hlink>
          <a:srgbClr val="3366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AEAEAE"/>
        </a:accent6>
        <a:hlink>
          <a:srgbClr val="4D4D4D"/>
        </a:hlink>
        <a:folHlink>
          <a:srgbClr val="8686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4">
        <a:dk1>
          <a:srgbClr val="000000"/>
        </a:dk1>
        <a:lt1>
          <a:srgbClr val="FFFFFF"/>
        </a:lt1>
        <a:dk2>
          <a:srgbClr val="660033"/>
        </a:dk2>
        <a:lt2>
          <a:srgbClr val="FFCC66"/>
        </a:lt2>
        <a:accent1>
          <a:srgbClr val="FF9900"/>
        </a:accent1>
        <a:accent2>
          <a:srgbClr val="440022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3D001E"/>
        </a:accent6>
        <a:hlink>
          <a:srgbClr val="B20059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5">
        <a:dk1>
          <a:srgbClr val="000000"/>
        </a:dk1>
        <a:lt1>
          <a:srgbClr val="FFFFFF"/>
        </a:lt1>
        <a:dk2>
          <a:srgbClr val="663300"/>
        </a:dk2>
        <a:lt2>
          <a:srgbClr val="FFCC66"/>
        </a:lt2>
        <a:accent1>
          <a:srgbClr val="FF9900"/>
        </a:accent1>
        <a:accent2>
          <a:srgbClr val="361B00"/>
        </a:accent2>
        <a:accent3>
          <a:srgbClr val="B8ADAA"/>
        </a:accent3>
        <a:accent4>
          <a:srgbClr val="DADADA"/>
        </a:accent4>
        <a:accent5>
          <a:srgbClr val="FFCAAA"/>
        </a:accent5>
        <a:accent6>
          <a:srgbClr val="301700"/>
        </a:accent6>
        <a:hlink>
          <a:srgbClr val="996633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6">
        <a:dk1>
          <a:srgbClr val="000000"/>
        </a:dk1>
        <a:lt1>
          <a:srgbClr val="FFFFFF"/>
        </a:lt1>
        <a:dk2>
          <a:srgbClr val="003300"/>
        </a:dk2>
        <a:lt2>
          <a:srgbClr val="FFCC66"/>
        </a:lt2>
        <a:accent1>
          <a:srgbClr val="CC9900"/>
        </a:accent1>
        <a:accent2>
          <a:srgbClr val="001600"/>
        </a:accent2>
        <a:accent3>
          <a:srgbClr val="AAADAA"/>
        </a:accent3>
        <a:accent4>
          <a:srgbClr val="DADADA"/>
        </a:accent4>
        <a:accent5>
          <a:srgbClr val="E2CAAA"/>
        </a:accent5>
        <a:accent6>
          <a:srgbClr val="001300"/>
        </a:accent6>
        <a:hlink>
          <a:srgbClr val="0066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Pulse">
  <a:themeElements>
    <a:clrScheme name="Pulse 2">
      <a:dk1>
        <a:srgbClr val="000000"/>
      </a:dk1>
      <a:lt1>
        <a:srgbClr val="FFFFFF"/>
      </a:lt1>
      <a:dk2>
        <a:srgbClr val="000066"/>
      </a:dk2>
      <a:lt2>
        <a:srgbClr val="FFCC66"/>
      </a:lt2>
      <a:accent1>
        <a:srgbClr val="FF9900"/>
      </a:accent1>
      <a:accent2>
        <a:srgbClr val="000044"/>
      </a:accent2>
      <a:accent3>
        <a:srgbClr val="AAAAB8"/>
      </a:accent3>
      <a:accent4>
        <a:srgbClr val="DADADA"/>
      </a:accent4>
      <a:accent5>
        <a:srgbClr val="FFCAAA"/>
      </a:accent5>
      <a:accent6>
        <a:srgbClr val="00003D"/>
      </a:accent6>
      <a:hlink>
        <a:srgbClr val="3366FF"/>
      </a:hlink>
      <a:folHlink>
        <a:srgbClr val="FFFF00"/>
      </a:folHlink>
    </a:clrScheme>
    <a:fontScheme name="Puls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Pulse 1">
        <a:dk1>
          <a:srgbClr val="000000"/>
        </a:dk1>
        <a:lt1>
          <a:srgbClr val="CCECFF"/>
        </a:lt1>
        <a:dk2>
          <a:srgbClr val="000066"/>
        </a:dk2>
        <a:lt2>
          <a:srgbClr val="6699FF"/>
        </a:lt2>
        <a:accent1>
          <a:srgbClr val="33CCCC"/>
        </a:accent1>
        <a:accent2>
          <a:srgbClr val="0099FF"/>
        </a:accent2>
        <a:accent3>
          <a:srgbClr val="E2F4FF"/>
        </a:accent3>
        <a:accent4>
          <a:srgbClr val="000000"/>
        </a:accent4>
        <a:accent5>
          <a:srgbClr val="ADE2E2"/>
        </a:accent5>
        <a:accent6>
          <a:srgbClr val="008AE7"/>
        </a:accent6>
        <a:hlink>
          <a:srgbClr val="FFFFFF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2">
        <a:dk1>
          <a:srgbClr val="000000"/>
        </a:dk1>
        <a:lt1>
          <a:srgbClr val="FFFFFF"/>
        </a:lt1>
        <a:dk2>
          <a:srgbClr val="000066"/>
        </a:dk2>
        <a:lt2>
          <a:srgbClr val="FFCC66"/>
        </a:lt2>
        <a:accent1>
          <a:srgbClr val="FF9900"/>
        </a:accent1>
        <a:accent2>
          <a:srgbClr val="000044"/>
        </a:accent2>
        <a:accent3>
          <a:srgbClr val="AAAAB8"/>
        </a:accent3>
        <a:accent4>
          <a:srgbClr val="DADADA"/>
        </a:accent4>
        <a:accent5>
          <a:srgbClr val="FFCAAA"/>
        </a:accent5>
        <a:accent6>
          <a:srgbClr val="00003D"/>
        </a:accent6>
        <a:hlink>
          <a:srgbClr val="3366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AEAEAE"/>
        </a:accent6>
        <a:hlink>
          <a:srgbClr val="4D4D4D"/>
        </a:hlink>
        <a:folHlink>
          <a:srgbClr val="8686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4">
        <a:dk1>
          <a:srgbClr val="000000"/>
        </a:dk1>
        <a:lt1>
          <a:srgbClr val="FFFFFF"/>
        </a:lt1>
        <a:dk2>
          <a:srgbClr val="660033"/>
        </a:dk2>
        <a:lt2>
          <a:srgbClr val="FFCC66"/>
        </a:lt2>
        <a:accent1>
          <a:srgbClr val="FF9900"/>
        </a:accent1>
        <a:accent2>
          <a:srgbClr val="440022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3D001E"/>
        </a:accent6>
        <a:hlink>
          <a:srgbClr val="B20059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5">
        <a:dk1>
          <a:srgbClr val="000000"/>
        </a:dk1>
        <a:lt1>
          <a:srgbClr val="FFFFFF"/>
        </a:lt1>
        <a:dk2>
          <a:srgbClr val="663300"/>
        </a:dk2>
        <a:lt2>
          <a:srgbClr val="FFCC66"/>
        </a:lt2>
        <a:accent1>
          <a:srgbClr val="FF9900"/>
        </a:accent1>
        <a:accent2>
          <a:srgbClr val="361B00"/>
        </a:accent2>
        <a:accent3>
          <a:srgbClr val="B8ADAA"/>
        </a:accent3>
        <a:accent4>
          <a:srgbClr val="DADADA"/>
        </a:accent4>
        <a:accent5>
          <a:srgbClr val="FFCAAA"/>
        </a:accent5>
        <a:accent6>
          <a:srgbClr val="301700"/>
        </a:accent6>
        <a:hlink>
          <a:srgbClr val="996633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6">
        <a:dk1>
          <a:srgbClr val="000000"/>
        </a:dk1>
        <a:lt1>
          <a:srgbClr val="FFFFFF"/>
        </a:lt1>
        <a:dk2>
          <a:srgbClr val="003300"/>
        </a:dk2>
        <a:lt2>
          <a:srgbClr val="FFCC66"/>
        </a:lt2>
        <a:accent1>
          <a:srgbClr val="CC9900"/>
        </a:accent1>
        <a:accent2>
          <a:srgbClr val="001600"/>
        </a:accent2>
        <a:accent3>
          <a:srgbClr val="AAADAA"/>
        </a:accent3>
        <a:accent4>
          <a:srgbClr val="DADADA"/>
        </a:accent4>
        <a:accent5>
          <a:srgbClr val="E2CAAA"/>
        </a:accent5>
        <a:accent6>
          <a:srgbClr val="001300"/>
        </a:accent6>
        <a:hlink>
          <a:srgbClr val="0066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164</TotalTime>
  <Words>1456</Words>
  <Application>Microsoft Office PowerPoint</Application>
  <PresentationFormat>On-screen Show (4:3)</PresentationFormat>
  <Paragraphs>332</Paragraphs>
  <Slides>46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46</vt:i4>
      </vt:variant>
    </vt:vector>
  </HeadingPairs>
  <TitlesOfParts>
    <vt:vector size="48" baseType="lpstr">
      <vt:lpstr>Pulse</vt:lpstr>
      <vt:lpstr>1_Pulse</vt:lpstr>
      <vt:lpstr>Somatoform disorders and medically unexplained symptoms</vt:lpstr>
      <vt:lpstr>Definitions </vt:lpstr>
      <vt:lpstr>Functional somatic syndromes</vt:lpstr>
      <vt:lpstr>Functional somatic syndromes cont</vt:lpstr>
      <vt:lpstr>Others </vt:lpstr>
      <vt:lpstr>Psychiatric categories</vt:lpstr>
      <vt:lpstr>Somatoform disorders: main features</vt:lpstr>
      <vt:lpstr>DSM IV vs ICD 10</vt:lpstr>
      <vt:lpstr>DSM V classification</vt:lpstr>
      <vt:lpstr>Other specified somatic symptom and related disorder </vt:lpstr>
      <vt:lpstr>Unspecified symptom and related disorder</vt:lpstr>
      <vt:lpstr>Somatoform Disorders: classification</vt:lpstr>
      <vt:lpstr>Slide 13</vt:lpstr>
      <vt:lpstr>Slide 14</vt:lpstr>
      <vt:lpstr>Somatization disorder: prevalence </vt:lpstr>
      <vt:lpstr>Somatization Disorder: Clinical Features </vt:lpstr>
      <vt:lpstr>Somatization disorder: aetiology</vt:lpstr>
      <vt:lpstr>Somatization Disorder: comorbidity and prognosis</vt:lpstr>
      <vt:lpstr>Somatization disorder: management</vt:lpstr>
      <vt:lpstr>Clinical Features of Conversion disorder</vt:lpstr>
      <vt:lpstr>Conversion disorder: clinical features </vt:lpstr>
      <vt:lpstr>Clinical Features of Conversion disorder</vt:lpstr>
      <vt:lpstr>Clinical Features of Conversion disorder</vt:lpstr>
      <vt:lpstr>Clinical Features of Conversion disorder</vt:lpstr>
      <vt:lpstr>Hypochondriasis</vt:lpstr>
      <vt:lpstr>Hypochondriasis: Clinical features </vt:lpstr>
      <vt:lpstr>Hypochondriasis: epidemiology </vt:lpstr>
      <vt:lpstr>Clinical Features of Hypochondriasis</vt:lpstr>
      <vt:lpstr>Clinical Features of Hypochondriasis</vt:lpstr>
      <vt:lpstr>Hypochondriasis: Aetiology</vt:lpstr>
      <vt:lpstr>Hypochondriasis: Treatment</vt:lpstr>
      <vt:lpstr>Clinical Features of Body Dysmorphic Disorder</vt:lpstr>
      <vt:lpstr>Clinical Features of Body Dysmorphic Disorder</vt:lpstr>
      <vt:lpstr>Clinical Features of Body Dysmorphic Disorder</vt:lpstr>
      <vt:lpstr>Clinical Features of Pain disorder</vt:lpstr>
      <vt:lpstr>Clinical Features of Pain disorder</vt:lpstr>
      <vt:lpstr>Clinical Features of Pain disorder</vt:lpstr>
      <vt:lpstr>Clinical Features of Pain disorder</vt:lpstr>
      <vt:lpstr>Conversion disorder: aetiology</vt:lpstr>
      <vt:lpstr>Conversion disorder: treatment </vt:lpstr>
      <vt:lpstr>Somatoform pain disorder</vt:lpstr>
      <vt:lpstr>Factitious disorders: clinical features</vt:lpstr>
      <vt:lpstr>Factitious disorders: differential diagnosis</vt:lpstr>
      <vt:lpstr>Factitious disorders: aetiology</vt:lpstr>
      <vt:lpstr>General Assessment principles </vt:lpstr>
      <vt:lpstr>General treatment guidelines 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Somatoform disorders and medically unexplained symptoms</dc:title>
  <dc:creator>Othieno</dc:creator>
  <cp:lastModifiedBy>user</cp:lastModifiedBy>
  <cp:revision>50</cp:revision>
  <dcterms:created xsi:type="dcterms:W3CDTF">2011-03-26T06:54:26Z</dcterms:created>
  <dcterms:modified xsi:type="dcterms:W3CDTF">2016-04-15T09:22:40Z</dcterms:modified>
</cp:coreProperties>
</file>