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30"/>
  </p:notesMasterIdLst>
  <p:sldIdLst>
    <p:sldId id="256" r:id="rId2"/>
    <p:sldId id="270" r:id="rId3"/>
    <p:sldId id="271" r:id="rId4"/>
    <p:sldId id="280" r:id="rId5"/>
    <p:sldId id="257" r:id="rId6"/>
    <p:sldId id="269" r:id="rId7"/>
    <p:sldId id="258" r:id="rId8"/>
    <p:sldId id="265" r:id="rId9"/>
    <p:sldId id="286" r:id="rId10"/>
    <p:sldId id="261" r:id="rId11"/>
    <p:sldId id="273" r:id="rId12"/>
    <p:sldId id="282" r:id="rId13"/>
    <p:sldId id="259" r:id="rId14"/>
    <p:sldId id="283" r:id="rId15"/>
    <p:sldId id="284" r:id="rId16"/>
    <p:sldId id="264" r:id="rId17"/>
    <p:sldId id="262" r:id="rId18"/>
    <p:sldId id="281" r:id="rId19"/>
    <p:sldId id="274" r:id="rId20"/>
    <p:sldId id="263" r:id="rId21"/>
    <p:sldId id="285" r:id="rId22"/>
    <p:sldId id="266" r:id="rId23"/>
    <p:sldId id="276" r:id="rId24"/>
    <p:sldId id="267" r:id="rId25"/>
    <p:sldId id="268" r:id="rId26"/>
    <p:sldId id="279" r:id="rId27"/>
    <p:sldId id="277" r:id="rId28"/>
    <p:sldId id="278" r:id="rId29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3" autoAdjust="0"/>
    <p:restoredTop sz="94676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B5E0E-0F86-4ACB-8CEA-512C81B9B2C9}" type="datetimeFigureOut">
              <a:rPr lang="en-GB" smtClean="0"/>
              <a:t>24/02/2021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4A0A3-3E0C-4843-8B6E-86C7EFD263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74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D4A0A3-3E0C-4843-8B6E-86C7EFD2633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682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Arial" charset="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Arial" charset="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Arial" charset="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cs typeface="Arial" charset="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Arial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Arial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GB">
                <a:cs typeface="Arial" charset="0"/>
              </a:endParaRPr>
            </a:p>
          </p:txBody>
        </p:sp>
      </p:grpSp>
      <p:sp>
        <p:nvSpPr>
          <p:cNvPr id="2766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2766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0AFD5DD-05A8-448D-8D7D-95B75EFB51BD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A3BF2-F1A9-480D-B8F9-BC2603205C3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33A5C2-1C4D-48BC-B5AD-468D728457D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F8EDC6-2455-483C-B49A-4CADF90C788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BC4D1-C07A-4827-BF85-262CC9B26692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C06B7C-2EB5-4271-B4E0-78EBB93F4C4F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C96E62-CD3B-411D-8A2D-CB80B9812206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2BAA9-E98D-49DF-AB17-B546567E26DB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50D59-2877-487A-8E90-1D721CD0326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2463B-118D-4438-B088-8FBA034CB47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B0D30-4E7D-448D-81B7-AE34BFCBDE7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cs typeface="Arial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cs typeface="Arial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cs typeface="Arial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cs typeface="Arial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cs typeface="Arial" charset="0"/>
            </a:endParaRP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cs typeface="Arial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 sz="2400">
              <a:cs typeface="Arial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2663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663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66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cs typeface="Arial" charset="0"/>
              </a:defRPr>
            </a:lvl1pPr>
          </a:lstStyle>
          <a:p>
            <a:pPr>
              <a:defRPr/>
            </a:pPr>
            <a:fld id="{E4F937B3-B356-48A9-8E48-501AE007E589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Dissociative disorders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de-DE" smtClean="0"/>
              <a:t>Level IV</a:t>
            </a:r>
          </a:p>
          <a:p>
            <a:pPr eaLnBrk="1" hangingPunct="1"/>
            <a:r>
              <a:rPr lang="de-DE" dirty="0" smtClean="0"/>
              <a:t>Dr. M. Mathai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Objectives of the lecture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smtClean="0"/>
              <a:t>To familiarise the student with some of the less common disorders in psychiatry- Dissociative disorders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Expected Out-put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The student should at the end of the lecture;-</a:t>
            </a:r>
          </a:p>
          <a:p>
            <a:pPr eaLnBrk="1" hangingPunct="1"/>
            <a:r>
              <a:rPr lang="de-DE" dirty="0" smtClean="0"/>
              <a:t>Be able to define dissociative disorders</a:t>
            </a:r>
          </a:p>
          <a:p>
            <a:pPr eaLnBrk="1" hangingPunct="1"/>
            <a:r>
              <a:rPr lang="de-DE" dirty="0" smtClean="0"/>
              <a:t>Classify dissociative disorders under the DSM V classification</a:t>
            </a:r>
          </a:p>
          <a:p>
            <a:pPr eaLnBrk="1" hangingPunct="1"/>
            <a:r>
              <a:rPr lang="de-DE" dirty="0" smtClean="0"/>
              <a:t>Name the important diagnostic criteria of each one of the disorders</a:t>
            </a:r>
          </a:p>
          <a:p>
            <a:pPr eaLnBrk="1" hangingPunct="1"/>
            <a:endParaRPr 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Dissociation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Content Placeholder 6" descr="dissociative dis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1475656" y="2493200"/>
            <a:ext cx="6429420" cy="36000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Introduction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de-DE" sz="2400" dirty="0" smtClean="0"/>
              <a:t>Dissociative disorders have been described as disorders in which there is a disruption in the </a:t>
            </a:r>
            <a:r>
              <a:rPr lang="de-DE" sz="2400" dirty="0" smtClean="0">
                <a:solidFill>
                  <a:srgbClr val="FF0000"/>
                </a:solidFill>
              </a:rPr>
              <a:t>unitary state of self</a:t>
            </a:r>
            <a:r>
              <a:rPr lang="de-DE" sz="2400" dirty="0" smtClean="0"/>
              <a:t>, or </a:t>
            </a:r>
            <a:r>
              <a:rPr lang="de-DE" sz="2400" dirty="0" smtClean="0">
                <a:solidFill>
                  <a:srgbClr val="FF0000"/>
                </a:solidFill>
              </a:rPr>
              <a:t>disturbances in the experience of self</a:t>
            </a:r>
            <a:r>
              <a:rPr lang="de-DE" sz="2400" dirty="0" smtClean="0"/>
              <a:t>, resulting in a lack of of connection in a person‘s thoughts, memories and feelings, actions or sense of identity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088" y="2170113"/>
            <a:ext cx="3810000" cy="381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Dissociation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smtClean="0"/>
              <a:t>Def:- </a:t>
            </a:r>
            <a:r>
              <a:rPr lang="en-GB" smtClean="0"/>
              <a:t>Dissociation is a mechanism that allows the mind to separate or compartmentalize certain memories or thoughts from normal consciousness. These split-off mental contents are not erased. They may resurface spontaneously or be triggered by objects or events in the person's environment.</a:t>
            </a:r>
            <a:endParaRPr lang="de-DE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DSM V Classification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dirty="0"/>
              <a:t>Dissociative identity Disorder ( Multiple personality Disorder)</a:t>
            </a:r>
          </a:p>
          <a:p>
            <a:pPr eaLnBrk="1" hangingPunct="1">
              <a:lnSpc>
                <a:spcPct val="90000"/>
              </a:lnSpc>
            </a:pPr>
            <a:r>
              <a:rPr lang="de-DE" dirty="0" smtClean="0"/>
              <a:t>Dissociative Amnesia including Dissociative Fugue </a:t>
            </a:r>
          </a:p>
          <a:p>
            <a:pPr eaLnBrk="1" hangingPunct="1">
              <a:lnSpc>
                <a:spcPct val="90000"/>
              </a:lnSpc>
            </a:pPr>
            <a:r>
              <a:rPr lang="de-DE" dirty="0" smtClean="0"/>
              <a:t>Depersonalisation and Derealisation disorder</a:t>
            </a:r>
          </a:p>
          <a:p>
            <a:pPr eaLnBrk="1" hangingPunct="1">
              <a:lnSpc>
                <a:spcPct val="90000"/>
              </a:lnSpc>
            </a:pPr>
            <a:r>
              <a:rPr lang="de-DE" dirty="0" smtClean="0"/>
              <a:t>Other specified dissociative disorders</a:t>
            </a:r>
          </a:p>
          <a:p>
            <a:pPr eaLnBrk="1" hangingPunct="1">
              <a:lnSpc>
                <a:spcPct val="90000"/>
              </a:lnSpc>
            </a:pPr>
            <a:r>
              <a:rPr lang="de-DE" dirty="0" smtClean="0"/>
              <a:t>Unspecified Dissociative disorder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Dissociative identity Disorder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de-DE" smtClean="0"/>
              <a:t>The strange case of Dr. Jekyll and Mr Hyde- Robert L. Stevenson (1886)</a:t>
            </a:r>
          </a:p>
        </p:txBody>
      </p:sp>
      <p:pic>
        <p:nvPicPr>
          <p:cNvPr id="5" name="Content Placeholder 4" descr="drjekyllmrhyde1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475288" y="2043113"/>
            <a:ext cx="3149600" cy="4064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DID in Movies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A 2010 Film based on the true story of a 1970 stripper</a:t>
            </a:r>
          </a:p>
          <a:p>
            <a:r>
              <a:rPr lang="en-GB" dirty="0" smtClean="0"/>
              <a:t>Frankie- stripper</a:t>
            </a:r>
          </a:p>
          <a:p>
            <a:r>
              <a:rPr lang="en-GB" dirty="0" smtClean="0"/>
              <a:t>Alice- White southern woman</a:t>
            </a:r>
          </a:p>
          <a:p>
            <a:r>
              <a:rPr lang="en-GB" dirty="0" smtClean="0"/>
              <a:t>9 year old girl genius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488" y="2017713"/>
            <a:ext cx="2743200" cy="4114800"/>
          </a:xfrm>
        </p:spPr>
      </p:pic>
    </p:spTree>
    <p:extLst>
      <p:ext uri="{BB962C8B-B14F-4D97-AF65-F5344CB8AC3E}">
        <p14:creationId xmlns:p14="http://schemas.microsoft.com/office/powerpoint/2010/main" val="263668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Dissociative identity Disorder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GB" dirty="0" smtClean="0"/>
              <a:t>1. Two </a:t>
            </a:r>
            <a:r>
              <a:rPr lang="en-GB" dirty="0"/>
              <a:t>or more distinct identities or personality states are present, each with its own relatively enduring pattern of perceiving, relating to and thinking about the environment and </a:t>
            </a:r>
            <a:r>
              <a:rPr lang="en-GB" dirty="0" smtClean="0"/>
              <a:t>self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dirty="0" smtClean="0"/>
              <a:t>2. Amnesia </a:t>
            </a:r>
            <a:r>
              <a:rPr lang="en-GB" dirty="0"/>
              <a:t>must occur, defined as gaps in the recall of everyday events, important personal information and/or traumatic </a:t>
            </a:r>
            <a:r>
              <a:rPr lang="en-GB" dirty="0" smtClean="0"/>
              <a:t>events</a:t>
            </a:r>
            <a:endParaRPr 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ct</a:t>
            </a:r>
            <a:endParaRPr lang="en-GB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GB" dirty="0" smtClean="0"/>
              <a:t>3. The </a:t>
            </a:r>
            <a:r>
              <a:rPr lang="en-GB" dirty="0"/>
              <a:t>person must be distressed by the disorder or have trouble functioning in one or more major life areas because of the </a:t>
            </a:r>
            <a:r>
              <a:rPr lang="en-GB" dirty="0" smtClean="0"/>
              <a:t>disorder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GB" dirty="0" smtClean="0"/>
              <a:t>4. The </a:t>
            </a:r>
            <a:r>
              <a:rPr lang="en-GB" dirty="0"/>
              <a:t>disturbance is not part of normal cultural or religious </a:t>
            </a:r>
            <a:r>
              <a:rPr lang="en-GB" dirty="0" smtClean="0"/>
              <a:t>practices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5. The </a:t>
            </a:r>
            <a:r>
              <a:rPr lang="en-GB" dirty="0"/>
              <a:t>symptoms are not due to the direct physiological effects of a substance (such as blackouts or chaotic </a:t>
            </a:r>
            <a:r>
              <a:rPr lang="en-GB" dirty="0" err="1"/>
              <a:t>behavior</a:t>
            </a:r>
            <a:r>
              <a:rPr lang="en-GB" dirty="0"/>
              <a:t> during alcohol intoxication) or a general medical condition (such as complex partial seizures</a:t>
            </a:r>
            <a:r>
              <a:rPr lang="en-GB" dirty="0" smtClean="0"/>
              <a:t>)</a:t>
            </a:r>
          </a:p>
          <a:p>
            <a:pPr marL="0" indent="0">
              <a:buNone/>
            </a:pPr>
            <a:r>
              <a:rPr lang="en-GB" dirty="0" smtClean="0"/>
              <a:t>NOTE: DID carries a 70% risk of suicide</a:t>
            </a:r>
            <a:endParaRPr lang="de-DE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400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dirty="0"/>
              <a:t>Dissociative Amnesia including Dissociative Fugue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DSM V- defining </a:t>
            </a:r>
            <a:r>
              <a:rPr lang="en-GB" sz="2800" dirty="0"/>
              <a:t>feature as inability to recall important </a:t>
            </a:r>
            <a:r>
              <a:rPr lang="en-GB" sz="2800" dirty="0" err="1"/>
              <a:t>autobiograpical</a:t>
            </a:r>
            <a:r>
              <a:rPr lang="en-GB" sz="2800" dirty="0"/>
              <a:t> information, usually of a traumatic or stressful nature, that is inconsistent with ordinary </a:t>
            </a:r>
            <a:r>
              <a:rPr lang="en-GB" sz="2800" dirty="0" smtClean="0"/>
              <a:t>forgetting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Overlaps with </a:t>
            </a:r>
            <a:r>
              <a:rPr lang="en-GB" sz="2800" b="1" dirty="0" smtClean="0"/>
              <a:t>dissociative fugue</a:t>
            </a:r>
            <a:r>
              <a:rPr lang="en-GB" sz="2800" dirty="0" smtClean="0"/>
              <a:t>- which is described as </a:t>
            </a:r>
            <a:r>
              <a:rPr lang="en-GB" sz="2800" dirty="0"/>
              <a:t>apparently purposeful travel or bewildered wandering that is associated with autobiographical </a:t>
            </a:r>
            <a:r>
              <a:rPr lang="en-GB" sz="2800" dirty="0" smtClean="0"/>
              <a:t>amnesia</a:t>
            </a:r>
            <a:endParaRPr lang="de-DE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memory disturbances that can occur in dissociative amnesia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i="1" dirty="0"/>
              <a:t>Localized amnesia </a:t>
            </a:r>
            <a:r>
              <a:rPr lang="en-GB" i="1" dirty="0" smtClean="0"/>
              <a:t>- </a:t>
            </a:r>
            <a:r>
              <a:rPr lang="en-GB" dirty="0" smtClean="0"/>
              <a:t>(</a:t>
            </a:r>
            <a:r>
              <a:rPr lang="en-GB" dirty="0"/>
              <a:t>the most common form): failure to recall events during a circumscribed period of time</a:t>
            </a:r>
            <a:endParaRPr lang="en-GB" sz="4000" dirty="0"/>
          </a:p>
          <a:p>
            <a:pPr lvl="1"/>
            <a:r>
              <a:rPr lang="en-GB" i="1" dirty="0"/>
              <a:t>Selective amnesia</a:t>
            </a:r>
            <a:r>
              <a:rPr lang="en-GB" dirty="0"/>
              <a:t>: can recall some, but not all parts of a circumscribed period of time or traumatic event</a:t>
            </a:r>
            <a:endParaRPr lang="en-GB" sz="4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702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i="1" dirty="0"/>
              <a:t>Systematized amnesia</a:t>
            </a:r>
            <a:r>
              <a:rPr lang="en-GB" dirty="0"/>
              <a:t>: loss of memory for a specific category of information</a:t>
            </a:r>
            <a:endParaRPr lang="en-GB" sz="4000" dirty="0"/>
          </a:p>
          <a:p>
            <a:pPr lvl="1"/>
            <a:r>
              <a:rPr lang="en-GB" i="1" dirty="0"/>
              <a:t>Continuous amnesia</a:t>
            </a:r>
            <a:r>
              <a:rPr lang="en-GB" dirty="0"/>
              <a:t>: loss of memory for each new event as it occurs</a:t>
            </a:r>
            <a:endParaRPr lang="en-GB" sz="4000" dirty="0"/>
          </a:p>
          <a:p>
            <a:pPr lvl="1"/>
            <a:r>
              <a:rPr lang="en-GB" i="1" dirty="0"/>
              <a:t>Generalized amnesia </a:t>
            </a:r>
            <a:r>
              <a:rPr lang="en-GB" dirty="0"/>
              <a:t>(rare): acute onset of complete loss of memory for one’s life history</a:t>
            </a:r>
            <a:endParaRPr lang="en-GB" sz="4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131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Disociative Disorder cont.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rabicPeriod"/>
            </a:pPr>
            <a:r>
              <a:rPr lang="en-GB" dirty="0" smtClean="0"/>
              <a:t>Cognitive functions are preserved (</a:t>
            </a:r>
            <a:r>
              <a:rPr lang="en-GB" dirty="0" err="1" smtClean="0"/>
              <a:t>ie</a:t>
            </a:r>
            <a:r>
              <a:rPr lang="en-GB" dirty="0" smtClean="0"/>
              <a:t>. ability to read write speak a language). </a:t>
            </a:r>
          </a:p>
          <a:p>
            <a:pPr marL="609600" indent="-609600" eaLnBrk="1" hangingPunct="1">
              <a:buFontTx/>
              <a:buAutoNum type="arabicPeriod"/>
            </a:pPr>
            <a:endParaRPr lang="en-GB" dirty="0" smtClean="0"/>
          </a:p>
          <a:p>
            <a:pPr marL="609600" indent="-609600" eaLnBrk="1" hangingPunct="1">
              <a:buFontTx/>
              <a:buAutoNum type="arabicPeriod"/>
            </a:pPr>
            <a:r>
              <a:rPr lang="en-GB" dirty="0" smtClean="0"/>
              <a:t>Sudden onset and Sudden resolution</a:t>
            </a:r>
            <a:endParaRPr lang="de-DE" dirty="0" smtClean="0"/>
          </a:p>
          <a:p>
            <a:pPr marL="609600" indent="-609600" eaLnBrk="1" hangingPunct="1"/>
            <a:endParaRPr 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dirty="0" smtClean="0"/>
              <a:t>Depersonalisation/Derealisation disorder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e-DE" sz="3600" dirty="0" smtClean="0"/>
              <a:t>Depersonalisation</a:t>
            </a:r>
          </a:p>
          <a:p>
            <a:pPr eaLnBrk="1" hangingPunct="1">
              <a:lnSpc>
                <a:spcPct val="80000"/>
              </a:lnSpc>
            </a:pPr>
            <a:r>
              <a:rPr lang="de-DE" sz="3600" dirty="0" smtClean="0"/>
              <a:t>Persistent or recurrent experiences of feeling detached from, and as if one is an outside observer of one‘s mental processes or body (e.g., feeling like one is in a dream)</a:t>
            </a:r>
          </a:p>
          <a:p>
            <a:pPr eaLnBrk="1" hangingPunct="1">
              <a:lnSpc>
                <a:spcPct val="80000"/>
              </a:lnSpc>
            </a:pPr>
            <a:endParaRPr lang="de-DE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Derealisation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e-DE" dirty="0"/>
              <a:t>Derealisation (feelings of unreality so that the environment is experienced as dull, flat and unreal) unaccompanied by depersonalistion</a:t>
            </a:r>
          </a:p>
          <a:p>
            <a:pPr lvl="0"/>
            <a:r>
              <a:rPr lang="en-GB" dirty="0" smtClean="0"/>
              <a:t>Episodes </a:t>
            </a:r>
            <a:r>
              <a:rPr lang="en-GB" dirty="0"/>
              <a:t>of </a:t>
            </a:r>
            <a:r>
              <a:rPr lang="en-GB" dirty="0" err="1"/>
              <a:t>derealization</a:t>
            </a:r>
            <a:r>
              <a:rPr lang="en-GB" dirty="0"/>
              <a:t> may happen during </a:t>
            </a:r>
            <a:r>
              <a:rPr lang="en-GB" dirty="0" smtClean="0"/>
              <a:t>flashbacks</a:t>
            </a:r>
          </a:p>
          <a:p>
            <a:r>
              <a:rPr lang="de-DE" dirty="0"/>
              <a:t>During the experience </a:t>
            </a:r>
            <a:r>
              <a:rPr lang="de-DE" dirty="0" smtClean="0"/>
              <a:t>depersonalisation or derealisation reality </a:t>
            </a:r>
            <a:r>
              <a:rPr lang="de-DE" dirty="0"/>
              <a:t>testing remains intact.</a:t>
            </a:r>
          </a:p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092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ct</a:t>
            </a:r>
            <a:endParaRPr lang="en-GB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e-DE" sz="3600" smtClean="0"/>
              <a:t>Causes clinically significant  distress or socio-occupational impairment</a:t>
            </a:r>
          </a:p>
          <a:p>
            <a:pPr eaLnBrk="1" hangingPunct="1">
              <a:lnSpc>
                <a:spcPct val="80000"/>
              </a:lnSpc>
            </a:pPr>
            <a:r>
              <a:rPr lang="de-DE" sz="3600" smtClean="0"/>
              <a:t>Does not occur exclusively during the course of another Mental Disorder, substance use or general medical condition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200" dirty="0" smtClean="0"/>
              <a:t>Other Specified Dissociative disorder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e-DE" dirty="0" smtClean="0"/>
              <a:t>Disorders in which the predominant feature is dissociative symptoms that do not meet the criteria for any specific dissociative disorder</a:t>
            </a:r>
          </a:p>
          <a:p>
            <a:pPr eaLnBrk="1" hangingPunct="1">
              <a:lnSpc>
                <a:spcPct val="80000"/>
              </a:lnSpc>
            </a:pPr>
            <a:r>
              <a:rPr lang="de-DE" dirty="0" smtClean="0"/>
              <a:t>Include: Some presentations of DID/MPD</a:t>
            </a:r>
          </a:p>
          <a:p>
            <a:pPr eaLnBrk="1" hangingPunct="1">
              <a:lnSpc>
                <a:spcPct val="80000"/>
              </a:lnSpc>
            </a:pPr>
            <a:r>
              <a:rPr lang="de-DE" dirty="0"/>
              <a:t>Individuals who have been subjected to forms of brainwashing in captivity</a:t>
            </a:r>
          </a:p>
          <a:p>
            <a:pPr eaLnBrk="1" hangingPunct="1">
              <a:lnSpc>
                <a:spcPct val="80000"/>
              </a:lnSpc>
            </a:pPr>
            <a:r>
              <a:rPr lang="de-DE" dirty="0"/>
              <a:t>Dissociative trance states and possesion trance states</a:t>
            </a:r>
          </a:p>
          <a:p>
            <a:pPr eaLnBrk="1" hangingPunct="1">
              <a:lnSpc>
                <a:spcPct val="80000"/>
              </a:lnSpc>
            </a:pPr>
            <a:endParaRPr lang="de-D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Current and recurrent symptoms of mixed dissociative symptoms</a:t>
            </a:r>
          </a:p>
          <a:p>
            <a:r>
              <a:rPr lang="en-GB" dirty="0" smtClean="0"/>
              <a:t>Due to prolonged intensive persuasion</a:t>
            </a:r>
          </a:p>
          <a:p>
            <a:r>
              <a:rPr lang="en-GB" dirty="0" smtClean="0"/>
              <a:t>Acute dissociative symptoms due to acute reaction to stress</a:t>
            </a:r>
          </a:p>
          <a:p>
            <a:r>
              <a:rPr lang="en-GB" dirty="0" smtClean="0"/>
              <a:t>Trance state (if not part of a cultural/religious activity)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531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Aetiology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de-DE" sz="2800" smtClean="0"/>
              <a:t>Dissociative disorders have been shown to be common among people of the same family- implying a possible genetic predisposition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smtClean="0"/>
              <a:t>Dissociative states have been found to be closely related to such traumatic experiences as childhood abuse, combat, criminal attacks, brainwashing in hostage situations, or involvement in a natural or man made disaster.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ct</a:t>
            </a:r>
            <a:endParaRPr lang="en-GB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Patients with acute stress disorder, post-traumatic stress disorder (PTSD), or conversion disorder and somatization disorder may develop dissociative symptoms.</a:t>
            </a:r>
            <a:r>
              <a:rPr lang="de-DE" smtClean="0"/>
              <a:t> </a:t>
            </a:r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Epidemiology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de-DE" smtClean="0"/>
              <a:t>Prevalence of Dissociative disorders is unknown</a:t>
            </a:r>
          </a:p>
          <a:p>
            <a:pPr eaLnBrk="1" hangingPunct="1">
              <a:lnSpc>
                <a:spcPct val="90000"/>
              </a:lnSpc>
            </a:pPr>
            <a:r>
              <a:rPr lang="de-DE" smtClean="0"/>
              <a:t>They have been found to be comonner among women at a ratio of 1: 5</a:t>
            </a:r>
          </a:p>
          <a:p>
            <a:pPr eaLnBrk="1" hangingPunct="1">
              <a:lnSpc>
                <a:spcPct val="90000"/>
              </a:lnSpc>
            </a:pPr>
            <a:r>
              <a:rPr lang="de-DE" smtClean="0"/>
              <a:t>Onset is usually in adulthood or late adolescence</a:t>
            </a:r>
          </a:p>
          <a:p>
            <a:pPr eaLnBrk="1" hangingPunct="1">
              <a:lnSpc>
                <a:spcPct val="90000"/>
              </a:lnSpc>
            </a:pPr>
            <a:r>
              <a:rPr lang="de-DE" smtClean="0"/>
              <a:t>In some cultures dissociative symptoms may ocurr in the context of religious experiences and trance states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Treatment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dirty="0" smtClean="0"/>
              <a:t>The treatment for dissociative amnesia is therapy aimed at helping the client/patient restore lost memories as soon as possible. Hypnosis or a medication- Pentothal (thiopental) can sometimes help to restore the memories. Psychotherapy can help an individual deal with the trauma associated with the recalled memories.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Treatment ct</a:t>
            </a:r>
            <a:endParaRPr lang="en-GB" smtClean="0"/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Hypnosis is often used in the treatment of dissociative fugue. Hypnosis can help the client/patient recall his/her true identity and remember the events of the past. Psychotherapy is helpful for the person who has traumatic, past events to resolve.</a:t>
            </a:r>
            <a:br>
              <a:rPr lang="en-GB" smtClean="0"/>
            </a:br>
            <a:endParaRPr lang="en-GB" smtClean="0"/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Treatment ct</a:t>
            </a:r>
            <a:endParaRPr lang="en-GB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mtClean="0"/>
              <a:t>Treatment for dissociative identity disorder involves long-term psychotherapy that helps the person merge his/her multiple personalities into one. The trauma of the past has to be explored and resolved with proper emotional expression. </a:t>
            </a:r>
            <a:br>
              <a:rPr lang="en-GB" smtClean="0"/>
            </a:br>
            <a:endParaRPr lang="en-GB" smtClean="0"/>
          </a:p>
          <a:p>
            <a:pPr eaLnBrk="1" hangingPunct="1"/>
            <a:endParaRPr lang="en-GB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Treatment ct</a:t>
            </a:r>
            <a:endParaRPr lang="en-GB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Treatment for depersonalization disorder is very difficult. However, the condition can improve with a thorough therapeutic exploration of the trauma in the individual's past and the expression of the emotions associated with that trauma</a:t>
            </a:r>
            <a:endParaRPr lang="de-DE" dirty="0" smtClean="0"/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Übergänge">
  <a:themeElements>
    <a:clrScheme name="Übergänge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Übergänge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Übergäng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bergäng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bergäng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Übergäng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Übergäng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Übergäng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2590</TotalTime>
  <Words>976</Words>
  <Application>Microsoft Office PowerPoint</Application>
  <PresentationFormat>On-screen Show (4:3)</PresentationFormat>
  <Paragraphs>87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Tahoma</vt:lpstr>
      <vt:lpstr>Wingdings</vt:lpstr>
      <vt:lpstr>Übergänge</vt:lpstr>
      <vt:lpstr>Dissociative disorders</vt:lpstr>
      <vt:lpstr>Objectives of the lecture</vt:lpstr>
      <vt:lpstr>Expected Out-put</vt:lpstr>
      <vt:lpstr>     Dissociation </vt:lpstr>
      <vt:lpstr>Introduction</vt:lpstr>
      <vt:lpstr>Dissociation</vt:lpstr>
      <vt:lpstr>DSM V Classification</vt:lpstr>
      <vt:lpstr>Dissociative identity Disorder</vt:lpstr>
      <vt:lpstr>DID in Movies</vt:lpstr>
      <vt:lpstr>Dissociative identity Disorder</vt:lpstr>
      <vt:lpstr>ct</vt:lpstr>
      <vt:lpstr>PowerPoint Presentation</vt:lpstr>
      <vt:lpstr>Dissociative Amnesia including Dissociative Fugue </vt:lpstr>
      <vt:lpstr>memory disturbances that can occur in dissociative amnesia</vt:lpstr>
      <vt:lpstr>PowerPoint Presentation</vt:lpstr>
      <vt:lpstr>Disociative Disorder cont.</vt:lpstr>
      <vt:lpstr>Depersonalisation/Derealisation disorder</vt:lpstr>
      <vt:lpstr>Derealisation</vt:lpstr>
      <vt:lpstr>ct</vt:lpstr>
      <vt:lpstr>Other Specified Dissociative disorder</vt:lpstr>
      <vt:lpstr>PowerPoint Presentation</vt:lpstr>
      <vt:lpstr>Aetiology</vt:lpstr>
      <vt:lpstr>ct</vt:lpstr>
      <vt:lpstr>Epidemiology</vt:lpstr>
      <vt:lpstr>Treatment </vt:lpstr>
      <vt:lpstr>Treatment ct</vt:lpstr>
      <vt:lpstr>Treatment ct</vt:lpstr>
      <vt:lpstr>Treatment ct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Dissociative disorders</dc:title>
  <dc:creator>Thoni</dc:creator>
  <cp:lastModifiedBy>Muthoni Mathai</cp:lastModifiedBy>
  <cp:revision>32</cp:revision>
  <dcterms:created xsi:type="dcterms:W3CDTF">2008-05-19T18:48:13Z</dcterms:created>
  <dcterms:modified xsi:type="dcterms:W3CDTF">2021-02-24T05:48:32Z</dcterms:modified>
</cp:coreProperties>
</file>