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 id="2147483701" r:id="rId3"/>
  </p:sldMasterIdLst>
  <p:notesMasterIdLst>
    <p:notesMasterId r:id="rId60"/>
  </p:notesMasterIdLst>
  <p:sldIdLst>
    <p:sldId id="256" r:id="rId4"/>
    <p:sldId id="799" r:id="rId5"/>
    <p:sldId id="258" r:id="rId6"/>
    <p:sldId id="789" r:id="rId7"/>
    <p:sldId id="801" r:id="rId8"/>
    <p:sldId id="795" r:id="rId9"/>
    <p:sldId id="779" r:id="rId10"/>
    <p:sldId id="787" r:id="rId11"/>
    <p:sldId id="790" r:id="rId12"/>
    <p:sldId id="340" r:id="rId13"/>
    <p:sldId id="804" r:id="rId14"/>
    <p:sldId id="803" r:id="rId15"/>
    <p:sldId id="788" r:id="rId16"/>
    <p:sldId id="805" r:id="rId17"/>
    <p:sldId id="266" r:id="rId18"/>
    <p:sldId id="281" r:id="rId19"/>
    <p:sldId id="307" r:id="rId20"/>
    <p:sldId id="312" r:id="rId21"/>
    <p:sldId id="317" r:id="rId22"/>
    <p:sldId id="300" r:id="rId23"/>
    <p:sldId id="806" r:id="rId24"/>
    <p:sldId id="315" r:id="rId25"/>
    <p:sldId id="807" r:id="rId26"/>
    <p:sldId id="279" r:id="rId27"/>
    <p:sldId id="275" r:id="rId28"/>
    <p:sldId id="802" r:id="rId29"/>
    <p:sldId id="808" r:id="rId30"/>
    <p:sldId id="286" r:id="rId31"/>
    <p:sldId id="264" r:id="rId32"/>
    <p:sldId id="276" r:id="rId33"/>
    <p:sldId id="327" r:id="rId34"/>
    <p:sldId id="265" r:id="rId35"/>
    <p:sldId id="305" r:id="rId36"/>
    <p:sldId id="308" r:id="rId37"/>
    <p:sldId id="278" r:id="rId38"/>
    <p:sldId id="277" r:id="rId39"/>
    <p:sldId id="269" r:id="rId40"/>
    <p:sldId id="792" r:id="rId41"/>
    <p:sldId id="270" r:id="rId42"/>
    <p:sldId id="271" r:id="rId43"/>
    <p:sldId id="293" r:id="rId44"/>
    <p:sldId id="299" r:id="rId45"/>
    <p:sldId id="272" r:id="rId46"/>
    <p:sldId id="273" r:id="rId47"/>
    <p:sldId id="274" r:id="rId48"/>
    <p:sldId id="809" r:id="rId49"/>
    <p:sldId id="296" r:id="rId50"/>
    <p:sldId id="295" r:id="rId51"/>
    <p:sldId id="810" r:id="rId52"/>
    <p:sldId id="280" r:id="rId53"/>
    <p:sldId id="811" r:id="rId54"/>
    <p:sldId id="298" r:id="rId55"/>
    <p:sldId id="282" r:id="rId56"/>
    <p:sldId id="812" r:id="rId57"/>
    <p:sldId id="813" r:id="rId58"/>
    <p:sldId id="283"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rachelk@outlook.com" initials="d" lastIdx="1" clrIdx="0">
    <p:extLst>
      <p:ext uri="{19B8F6BF-5375-455C-9EA6-DF929625EA0E}">
        <p15:presenceInfo xmlns:p15="http://schemas.microsoft.com/office/powerpoint/2012/main" userId="1f5acd2d7ceaf2e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2" d="100"/>
          <a:sy n="52" d="100"/>
        </p:scale>
        <p:origin x="73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slide" Target="slides/slide23.xml" /><Relationship Id="rId39" Type="http://schemas.openxmlformats.org/officeDocument/2006/relationships/slide" Target="slides/slide36.xml" /><Relationship Id="rId21" Type="http://schemas.openxmlformats.org/officeDocument/2006/relationships/slide" Target="slides/slide18.xml" /><Relationship Id="rId34" Type="http://schemas.openxmlformats.org/officeDocument/2006/relationships/slide" Target="slides/slide31.xml" /><Relationship Id="rId42" Type="http://schemas.openxmlformats.org/officeDocument/2006/relationships/slide" Target="slides/slide39.xml" /><Relationship Id="rId47" Type="http://schemas.openxmlformats.org/officeDocument/2006/relationships/slide" Target="slides/slide44.xml" /><Relationship Id="rId50" Type="http://schemas.openxmlformats.org/officeDocument/2006/relationships/slide" Target="slides/slide47.xml" /><Relationship Id="rId55" Type="http://schemas.openxmlformats.org/officeDocument/2006/relationships/slide" Target="slides/slide52.xml" /><Relationship Id="rId63" Type="http://schemas.openxmlformats.org/officeDocument/2006/relationships/viewProps" Target="viewProps.xml" /><Relationship Id="rId7" Type="http://schemas.openxmlformats.org/officeDocument/2006/relationships/slide" Target="slides/slide4.xml" /><Relationship Id="rId2" Type="http://schemas.openxmlformats.org/officeDocument/2006/relationships/slideMaster" Target="slideMasters/slideMaster2.xml" /><Relationship Id="rId16" Type="http://schemas.openxmlformats.org/officeDocument/2006/relationships/slide" Target="slides/slide13.xml" /><Relationship Id="rId20" Type="http://schemas.openxmlformats.org/officeDocument/2006/relationships/slide" Target="slides/slide17.xml" /><Relationship Id="rId29" Type="http://schemas.openxmlformats.org/officeDocument/2006/relationships/slide" Target="slides/slide26.xml" /><Relationship Id="rId41" Type="http://schemas.openxmlformats.org/officeDocument/2006/relationships/slide" Target="slides/slide38.xml" /><Relationship Id="rId54" Type="http://schemas.openxmlformats.org/officeDocument/2006/relationships/slide" Target="slides/slide51.xml" /><Relationship Id="rId62"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slide" Target="slides/slide21.xml" /><Relationship Id="rId32" Type="http://schemas.openxmlformats.org/officeDocument/2006/relationships/slide" Target="slides/slide29.xml" /><Relationship Id="rId37" Type="http://schemas.openxmlformats.org/officeDocument/2006/relationships/slide" Target="slides/slide34.xml" /><Relationship Id="rId40" Type="http://schemas.openxmlformats.org/officeDocument/2006/relationships/slide" Target="slides/slide37.xml" /><Relationship Id="rId45" Type="http://schemas.openxmlformats.org/officeDocument/2006/relationships/slide" Target="slides/slide42.xml" /><Relationship Id="rId53" Type="http://schemas.openxmlformats.org/officeDocument/2006/relationships/slide" Target="slides/slide50.xml" /><Relationship Id="rId58" Type="http://schemas.openxmlformats.org/officeDocument/2006/relationships/slide" Target="slides/slide55.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slide" Target="slides/slide20.xml" /><Relationship Id="rId28" Type="http://schemas.openxmlformats.org/officeDocument/2006/relationships/slide" Target="slides/slide25.xml" /><Relationship Id="rId36" Type="http://schemas.openxmlformats.org/officeDocument/2006/relationships/slide" Target="slides/slide33.xml" /><Relationship Id="rId49" Type="http://schemas.openxmlformats.org/officeDocument/2006/relationships/slide" Target="slides/slide46.xml" /><Relationship Id="rId57" Type="http://schemas.openxmlformats.org/officeDocument/2006/relationships/slide" Target="slides/slide54.xml" /><Relationship Id="rId61" Type="http://schemas.openxmlformats.org/officeDocument/2006/relationships/commentAuthors" Target="commentAuthors.xml" /><Relationship Id="rId10" Type="http://schemas.openxmlformats.org/officeDocument/2006/relationships/slide" Target="slides/slide7.xml" /><Relationship Id="rId19" Type="http://schemas.openxmlformats.org/officeDocument/2006/relationships/slide" Target="slides/slide16.xml" /><Relationship Id="rId31" Type="http://schemas.openxmlformats.org/officeDocument/2006/relationships/slide" Target="slides/slide28.xml" /><Relationship Id="rId44" Type="http://schemas.openxmlformats.org/officeDocument/2006/relationships/slide" Target="slides/slide41.xml" /><Relationship Id="rId52" Type="http://schemas.openxmlformats.org/officeDocument/2006/relationships/slide" Target="slides/slide49.xml" /><Relationship Id="rId60" Type="http://schemas.openxmlformats.org/officeDocument/2006/relationships/notesMaster" Target="notesMasters/notesMaster1.xml" /><Relationship Id="rId65" Type="http://schemas.openxmlformats.org/officeDocument/2006/relationships/tableStyles" Target="tableStyles.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slide" Target="slides/slide19.xml" /><Relationship Id="rId27" Type="http://schemas.openxmlformats.org/officeDocument/2006/relationships/slide" Target="slides/slide24.xml" /><Relationship Id="rId30" Type="http://schemas.openxmlformats.org/officeDocument/2006/relationships/slide" Target="slides/slide27.xml" /><Relationship Id="rId35" Type="http://schemas.openxmlformats.org/officeDocument/2006/relationships/slide" Target="slides/slide32.xml" /><Relationship Id="rId43" Type="http://schemas.openxmlformats.org/officeDocument/2006/relationships/slide" Target="slides/slide40.xml" /><Relationship Id="rId48" Type="http://schemas.openxmlformats.org/officeDocument/2006/relationships/slide" Target="slides/slide45.xml" /><Relationship Id="rId56" Type="http://schemas.openxmlformats.org/officeDocument/2006/relationships/slide" Target="slides/slide53.xml" /><Relationship Id="rId64" Type="http://schemas.openxmlformats.org/officeDocument/2006/relationships/theme" Target="theme/theme1.xml" /><Relationship Id="rId8" Type="http://schemas.openxmlformats.org/officeDocument/2006/relationships/slide" Target="slides/slide5.xml" /><Relationship Id="rId51" Type="http://schemas.openxmlformats.org/officeDocument/2006/relationships/slide" Target="slides/slide48.xml" /><Relationship Id="rId3" Type="http://schemas.openxmlformats.org/officeDocument/2006/relationships/slideMaster" Target="slideMasters/slideMaster3.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slide" Target="slides/slide22.xml" /><Relationship Id="rId33" Type="http://schemas.openxmlformats.org/officeDocument/2006/relationships/slide" Target="slides/slide30.xml" /><Relationship Id="rId38" Type="http://schemas.openxmlformats.org/officeDocument/2006/relationships/slide" Target="slides/slide35.xml" /><Relationship Id="rId46" Type="http://schemas.openxmlformats.org/officeDocument/2006/relationships/slide" Target="slides/slide43.xml" /><Relationship Id="rId59" Type="http://schemas.openxmlformats.org/officeDocument/2006/relationships/slide" Target="slides/slide56.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AB70C9-71C3-43B6-AD16-6400B9C2A433}" type="datetimeFigureOut">
              <a:rPr lang="en-KE" smtClean="0"/>
              <a:t>04/07/2021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17661-D9E4-4F6A-87D1-FC6B8C7BFB6B}" type="slidenum">
              <a:rPr lang="en-KE" smtClean="0"/>
              <a:t>‹#›</a:t>
            </a:fld>
            <a:endParaRPr lang="en-KE"/>
          </a:p>
        </p:txBody>
      </p:sp>
    </p:spTree>
    <p:extLst>
      <p:ext uri="{BB962C8B-B14F-4D97-AF65-F5344CB8AC3E}">
        <p14:creationId xmlns:p14="http://schemas.microsoft.com/office/powerpoint/2010/main" val="1766127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7354A-CC0C-4AC5-B3B3-C0BE8C3332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7B2DC6-2091-42B4-9EFA-8160777450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F0A6DF-7F13-4BEC-B42D-09D0C99BB77B}"/>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9E80264E-99E9-4573-A2DE-7C3F40B32E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537760-B0D7-4C0F-8E01-489F81372EFF}"/>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3097767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67523-FB0B-4EE3-B3EC-C98C9A3E7F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EC9F93-4FEE-477A-8EE4-2B080C7580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DD608-B62F-4C2E-98EB-F5695E3D7BF0}"/>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81AB430C-01E2-478B-AFBC-C9C91BDE3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2CB661-D2B5-4BBF-BE97-500A107951C8}"/>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73415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F303F-A04E-4182-B8EC-BB2662E29F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2EE03F-EA81-4C3D-BB94-87918CD5F5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BE63FE-735F-4239-8E47-73A45DA310E0}"/>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574AFD47-1859-424E-9AD0-505B56797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87FFD7-4B25-4EBB-BB8B-1BF3AA725712}"/>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979990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AC5A2-F82F-4134-BED9-3AC98BDE6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BB813B-1B5A-4306-90AB-F56D2F2B58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F02567-E76C-4C97-BD84-7F550FFA04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B3C3A5-C0FC-4148-AFFC-F3F2A5420B78}"/>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6" name="Footer Placeholder 5">
            <a:extLst>
              <a:ext uri="{FF2B5EF4-FFF2-40B4-BE49-F238E27FC236}">
                <a16:creationId xmlns:a16="http://schemas.microsoft.com/office/drawing/2014/main" id="{698D3873-D15E-458B-B6D6-45E28C4548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E84CAD-312D-4F7E-9E25-141CE6A78B66}"/>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3081590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55B1-9454-4B25-B47E-341E665238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A2BB14-59DD-46BA-87EB-390C064E2D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DEA461-A64C-495E-A55A-1638866484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9F5373-040A-4931-AE2E-EEBD9127E7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595BAB-3F87-42DF-9010-1A85260BC7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2BDC43-86BC-42E6-9010-75C87EF3F915}"/>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8" name="Footer Placeholder 7">
            <a:extLst>
              <a:ext uri="{FF2B5EF4-FFF2-40B4-BE49-F238E27FC236}">
                <a16:creationId xmlns:a16="http://schemas.microsoft.com/office/drawing/2014/main" id="{6E9DA8B7-89E1-4A67-B2D0-351F75DF8C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17CFA7-8C44-45B4-8D0C-F48D69A3279C}"/>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251563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A9A3-B162-4DD9-A8A0-72B087AC61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E4EDF6-954C-495F-B862-7BEA995E6EC3}"/>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4" name="Footer Placeholder 3">
            <a:extLst>
              <a:ext uri="{FF2B5EF4-FFF2-40B4-BE49-F238E27FC236}">
                <a16:creationId xmlns:a16="http://schemas.microsoft.com/office/drawing/2014/main" id="{7E1571F6-3787-4CF5-B606-540D16CB48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B47AAA-126A-4056-ADC7-2F22EEA00CFC}"/>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253959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AFA095-0983-4044-9E6C-D4D3B8EC927E}"/>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3" name="Footer Placeholder 2">
            <a:extLst>
              <a:ext uri="{FF2B5EF4-FFF2-40B4-BE49-F238E27FC236}">
                <a16:creationId xmlns:a16="http://schemas.microsoft.com/office/drawing/2014/main" id="{71315324-C575-4E26-B81E-DB7E22BB6B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52D52D-8C90-47B3-8703-F0DB38EF4672}"/>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118496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B2D8-D608-4F8C-9DBB-DCDD83CE09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14B697-E37F-41FC-BEA7-1282D8345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3EA9C1-E2E5-4514-A087-41A37663C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F5B0A8-15C8-4233-9D5F-B08A69DA3ECD}"/>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6" name="Footer Placeholder 5">
            <a:extLst>
              <a:ext uri="{FF2B5EF4-FFF2-40B4-BE49-F238E27FC236}">
                <a16:creationId xmlns:a16="http://schemas.microsoft.com/office/drawing/2014/main" id="{D2703AE4-FA7E-4820-BEF2-E75FFC4B4C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0AAB58-8C70-46D2-AC5A-8C2EBA01B594}"/>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38877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9356-6F5A-4231-B18B-492A25A139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89278C-558B-4E9E-8065-1788E5BAA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2C661D-59BC-4E4E-8510-6EF735913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9511D-45A7-46AA-923F-F3FEEB8174E8}"/>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6" name="Footer Placeholder 5">
            <a:extLst>
              <a:ext uri="{FF2B5EF4-FFF2-40B4-BE49-F238E27FC236}">
                <a16:creationId xmlns:a16="http://schemas.microsoft.com/office/drawing/2014/main" id="{C4E3B68F-60C3-44F2-A701-7B2975B26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B792AF-BF7F-4B93-94DF-2970EDAB3B52}"/>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868091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673A-E4DC-47CD-A646-75BFCDF8CE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343664-004D-4B0C-B07C-BF263BAFB5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C68DE6-E038-43AC-93F2-9088695C18DF}"/>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67138CEA-C29E-4632-B182-D1F6CB27A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B48137-9352-469A-BA92-C1220A0CB6D4}"/>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1379864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2ACE2A-7DE4-4D21-9900-AD4C0D1247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AD9026-4CA3-4081-9268-80E581F4D9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8A55C6-94DD-4699-9454-4C1F0712D34B}"/>
              </a:ext>
            </a:extLst>
          </p:cNvPr>
          <p:cNvSpPr>
            <a:spLocks noGrp="1"/>
          </p:cNvSpPr>
          <p:nvPr>
            <p:ph type="dt" sz="half" idx="10"/>
          </p:nvPr>
        </p:nvSpPr>
        <p:spPr/>
        <p:txBody>
          <a:body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8A8C7C51-9F08-412F-8447-2E6B1405F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C6166-F919-48F1-801E-9334CA2C6CBD}"/>
              </a:ext>
            </a:extLst>
          </p:cNvPr>
          <p:cNvSpPr>
            <a:spLocks noGrp="1"/>
          </p:cNvSpPr>
          <p:nvPr>
            <p:ph type="sldNum" sz="quarter" idx="12"/>
          </p:nvPr>
        </p:nvSpPr>
        <p:spPr/>
        <p:txBody>
          <a:bodyPr/>
          <a:lstStyle/>
          <a:p>
            <a:fld id="{CBCC8178-E4DD-4C8E-8CD6-1CFC86301D28}" type="slidenum">
              <a:rPr lang="en-US" smtClean="0"/>
              <a:t>‹#›</a:t>
            </a:fld>
            <a:endParaRPr lang="en-US"/>
          </a:p>
        </p:txBody>
      </p:sp>
    </p:spTree>
    <p:extLst>
      <p:ext uri="{BB962C8B-B14F-4D97-AF65-F5344CB8AC3E}">
        <p14:creationId xmlns:p14="http://schemas.microsoft.com/office/powerpoint/2010/main" val="1506175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B7DFC-9869-44A7-8B3F-8753B7BEE98A}"/>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KE"/>
          </a:p>
        </p:txBody>
      </p:sp>
      <p:sp>
        <p:nvSpPr>
          <p:cNvPr id="3" name="Subtitle 2">
            <a:extLst>
              <a:ext uri="{FF2B5EF4-FFF2-40B4-BE49-F238E27FC236}">
                <a16:creationId xmlns:a16="http://schemas.microsoft.com/office/drawing/2014/main" id="{91F456D7-C65D-4E85-AAFA-3EF1476CE7B6}"/>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KE"/>
          </a:p>
        </p:txBody>
      </p:sp>
      <p:sp>
        <p:nvSpPr>
          <p:cNvPr id="4" name="Date Placeholder 3">
            <a:extLst>
              <a:ext uri="{FF2B5EF4-FFF2-40B4-BE49-F238E27FC236}">
                <a16:creationId xmlns:a16="http://schemas.microsoft.com/office/drawing/2014/main" id="{587C9AF5-F40C-4CE7-AE0B-4323CE704C15}"/>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FFDD8F04-870E-4966-875B-1E1240689D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1DDAD-C843-4E00-8F55-F31D99522434}"/>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15777724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6AB-7F83-4D84-AB31-587F757651D2}"/>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17E2CD52-C963-4D9B-ABC6-B3FEA76BCF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2E8E3152-2246-47FC-9C8D-457FC2D5FC0C}"/>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A4023C34-E99E-4530-9378-8DD266627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52E08-843B-4CA1-9FF8-7BF94D29BE21}"/>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244343954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F61F-F11E-4865-B888-8BBF5D9F4FD7}"/>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KE"/>
          </a:p>
        </p:txBody>
      </p:sp>
      <p:sp>
        <p:nvSpPr>
          <p:cNvPr id="3" name="Text Placeholder 2">
            <a:extLst>
              <a:ext uri="{FF2B5EF4-FFF2-40B4-BE49-F238E27FC236}">
                <a16:creationId xmlns:a16="http://schemas.microsoft.com/office/drawing/2014/main" id="{28BA55CE-8AB1-496A-81FA-265703922C10}"/>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49D53F-01A4-47BE-8BAC-F207AF478371}"/>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5208CA54-794A-4D4C-8F00-05725D596C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3AC81-D2D1-4045-8594-1F7DEFAE05C4}"/>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10591439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1E0C-469E-411C-88CC-DB4521B356E2}"/>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69BFDCB7-E3F6-4E37-B8BE-462C3BD79F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Content Placeholder 3">
            <a:extLst>
              <a:ext uri="{FF2B5EF4-FFF2-40B4-BE49-F238E27FC236}">
                <a16:creationId xmlns:a16="http://schemas.microsoft.com/office/drawing/2014/main" id="{BA919587-494B-4378-AF45-C47512B49B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Date Placeholder 4">
            <a:extLst>
              <a:ext uri="{FF2B5EF4-FFF2-40B4-BE49-F238E27FC236}">
                <a16:creationId xmlns:a16="http://schemas.microsoft.com/office/drawing/2014/main" id="{C5E34BE0-A8FA-4CC8-9131-9C5268DBFCB0}"/>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6" name="Footer Placeholder 5">
            <a:extLst>
              <a:ext uri="{FF2B5EF4-FFF2-40B4-BE49-F238E27FC236}">
                <a16:creationId xmlns:a16="http://schemas.microsoft.com/office/drawing/2014/main" id="{EF10CE26-F7B0-499D-8AA2-98561D8C39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FD4FB3-22C4-4000-8093-DF1D5EFB9CD2}"/>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197228509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89B66-EADF-46D3-98C3-65B51F1E1F1C}"/>
              </a:ext>
            </a:extLst>
          </p:cNvPr>
          <p:cNvSpPr>
            <a:spLocks noGrp="1"/>
          </p:cNvSpPr>
          <p:nvPr>
            <p:ph type="title"/>
          </p:nvPr>
        </p:nvSpPr>
        <p:spPr>
          <a:xfrm>
            <a:off x="839788" y="365127"/>
            <a:ext cx="10515600" cy="1325563"/>
          </a:xfrm>
        </p:spPr>
        <p:txBody>
          <a:bodyPr/>
          <a:lstStyle/>
          <a:p>
            <a:r>
              <a:rPr lang="en-US"/>
              <a:t>Click to edit Master title style</a:t>
            </a:r>
            <a:endParaRPr lang="en-KE"/>
          </a:p>
        </p:txBody>
      </p:sp>
      <p:sp>
        <p:nvSpPr>
          <p:cNvPr id="3" name="Text Placeholder 2">
            <a:extLst>
              <a:ext uri="{FF2B5EF4-FFF2-40B4-BE49-F238E27FC236}">
                <a16:creationId xmlns:a16="http://schemas.microsoft.com/office/drawing/2014/main" id="{26CB33F1-8723-4002-8ECF-ED5C8AFF1643}"/>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4B5815A-F35A-4EE3-9295-6624FDBA1A5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Text Placeholder 4">
            <a:extLst>
              <a:ext uri="{FF2B5EF4-FFF2-40B4-BE49-F238E27FC236}">
                <a16:creationId xmlns:a16="http://schemas.microsoft.com/office/drawing/2014/main" id="{D8FB05B2-C2B2-4405-9046-21FD9D0CF091}"/>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1A252A7-CA5F-4204-8E1C-5DC350C4AB9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7" name="Date Placeholder 6">
            <a:extLst>
              <a:ext uri="{FF2B5EF4-FFF2-40B4-BE49-F238E27FC236}">
                <a16:creationId xmlns:a16="http://schemas.microsoft.com/office/drawing/2014/main" id="{6F9E021C-FD57-4BCA-8E48-3CAC5BFB2480}"/>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8" name="Footer Placeholder 7">
            <a:extLst>
              <a:ext uri="{FF2B5EF4-FFF2-40B4-BE49-F238E27FC236}">
                <a16:creationId xmlns:a16="http://schemas.microsoft.com/office/drawing/2014/main" id="{CD74EE45-0B2E-4AE4-87EE-D5AA4E9CA4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FC294F-5017-41C4-BC13-D7911DF7C3F5}"/>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268391044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04D9F-674F-4787-B80A-14E39D201AC0}"/>
              </a:ext>
            </a:extLst>
          </p:cNvPr>
          <p:cNvSpPr>
            <a:spLocks noGrp="1"/>
          </p:cNvSpPr>
          <p:nvPr>
            <p:ph type="title"/>
          </p:nvPr>
        </p:nvSpPr>
        <p:spPr/>
        <p:txBody>
          <a:bodyPr/>
          <a:lstStyle/>
          <a:p>
            <a:r>
              <a:rPr lang="en-US"/>
              <a:t>Click to edit Master title style</a:t>
            </a:r>
            <a:endParaRPr lang="en-KE"/>
          </a:p>
        </p:txBody>
      </p:sp>
      <p:sp>
        <p:nvSpPr>
          <p:cNvPr id="3" name="Date Placeholder 2">
            <a:extLst>
              <a:ext uri="{FF2B5EF4-FFF2-40B4-BE49-F238E27FC236}">
                <a16:creationId xmlns:a16="http://schemas.microsoft.com/office/drawing/2014/main" id="{F6515FD7-3E57-456D-A928-E624DBA99EB2}"/>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4" name="Footer Placeholder 3">
            <a:extLst>
              <a:ext uri="{FF2B5EF4-FFF2-40B4-BE49-F238E27FC236}">
                <a16:creationId xmlns:a16="http://schemas.microsoft.com/office/drawing/2014/main" id="{035D01AE-A6E6-4F9D-B732-69F532F9D7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A03AEB-5E53-49D9-B283-BCC0459CC11C}"/>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87845891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009398-E6AA-434B-83BC-8FD1276759CB}"/>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3" name="Footer Placeholder 2">
            <a:extLst>
              <a:ext uri="{FF2B5EF4-FFF2-40B4-BE49-F238E27FC236}">
                <a16:creationId xmlns:a16="http://schemas.microsoft.com/office/drawing/2014/main" id="{6B52864D-4B52-48BA-A5D5-99C27B7CB6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E0E9EE-7D64-4831-A231-CD7C788187DD}"/>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168568957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A82E1-157C-4F23-BC07-12C1AAC613A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KE"/>
          </a:p>
        </p:txBody>
      </p:sp>
      <p:sp>
        <p:nvSpPr>
          <p:cNvPr id="3" name="Content Placeholder 2">
            <a:extLst>
              <a:ext uri="{FF2B5EF4-FFF2-40B4-BE49-F238E27FC236}">
                <a16:creationId xmlns:a16="http://schemas.microsoft.com/office/drawing/2014/main" id="{F242E19E-ED39-4BB1-A022-C579B7D4F8C4}"/>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Text Placeholder 3">
            <a:extLst>
              <a:ext uri="{FF2B5EF4-FFF2-40B4-BE49-F238E27FC236}">
                <a16:creationId xmlns:a16="http://schemas.microsoft.com/office/drawing/2014/main" id="{A687B9B0-914C-49EE-85AE-564FC7F4B9B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A06468C-47F7-477E-B673-E8024D176030}"/>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6" name="Footer Placeholder 5">
            <a:extLst>
              <a:ext uri="{FF2B5EF4-FFF2-40B4-BE49-F238E27FC236}">
                <a16:creationId xmlns:a16="http://schemas.microsoft.com/office/drawing/2014/main" id="{A4E353E0-02A5-4869-8AAC-96F1D595D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B0C3-C6A8-4DA9-A3F4-5E5F8624049C}"/>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346513040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1F7C3-B751-47E8-8DAA-220988CBCDA0}"/>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KE"/>
          </a:p>
        </p:txBody>
      </p:sp>
      <p:sp>
        <p:nvSpPr>
          <p:cNvPr id="3" name="Picture Placeholder 2">
            <a:extLst>
              <a:ext uri="{FF2B5EF4-FFF2-40B4-BE49-F238E27FC236}">
                <a16:creationId xmlns:a16="http://schemas.microsoft.com/office/drawing/2014/main" id="{876208E5-D281-43F2-AB87-B14DFAF8D320}"/>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KE"/>
          </a:p>
        </p:txBody>
      </p:sp>
      <p:sp>
        <p:nvSpPr>
          <p:cNvPr id="4" name="Text Placeholder 3">
            <a:extLst>
              <a:ext uri="{FF2B5EF4-FFF2-40B4-BE49-F238E27FC236}">
                <a16:creationId xmlns:a16="http://schemas.microsoft.com/office/drawing/2014/main" id="{11D9DA1F-1540-4EB1-97C4-20E8B582BD8E}"/>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45619E2-2186-4967-8AE1-BD7519022BEE}"/>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6" name="Footer Placeholder 5">
            <a:extLst>
              <a:ext uri="{FF2B5EF4-FFF2-40B4-BE49-F238E27FC236}">
                <a16:creationId xmlns:a16="http://schemas.microsoft.com/office/drawing/2014/main" id="{55577298-610F-47A8-9114-C162AF8A7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6429C8-7FE7-4034-9DBD-D9FD0F6EB4F5}"/>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392834092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EC91A-ECE1-4030-A984-1C6EC50FE961}"/>
              </a:ext>
            </a:extLst>
          </p:cNvPr>
          <p:cNvSpPr>
            <a:spLocks noGrp="1"/>
          </p:cNvSpPr>
          <p:nvPr>
            <p:ph type="title"/>
          </p:nvPr>
        </p:nvSpPr>
        <p:spPr/>
        <p:txBody>
          <a:bodyPr/>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41F07D1B-3793-47C8-A93A-CC57DAE6F7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8A898CCA-4EE3-43E5-922C-6BFC27B30AFB}"/>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D7938F8B-FD04-4D79-AC80-FBC8080E8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27D45-D5C6-43C2-AD40-34AE1267662E}"/>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213993889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1CC88C-345B-4AAC-962B-C9C55E8F5826}"/>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CAFB86F6-89FE-4198-B46F-F7EF17659615}"/>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68073EB5-371D-48E6-BD6B-7291FAD98823}"/>
              </a:ext>
            </a:extLst>
          </p:cNvPr>
          <p:cNvSpPr>
            <a:spLocks noGrp="1"/>
          </p:cNvSpPr>
          <p:nvPr>
            <p:ph type="dt" sz="half" idx="10"/>
          </p:nvPr>
        </p:nvSpPr>
        <p:spPr/>
        <p:txBody>
          <a:body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6EF877F4-5807-4A4E-AE6D-9336940550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F4EEF1-7873-416F-A22B-51E5993DF352}"/>
              </a:ext>
            </a:extLst>
          </p:cNvPr>
          <p:cNvSpPr>
            <a:spLocks noGrp="1"/>
          </p:cNvSpPr>
          <p:nvPr>
            <p:ph type="sldNum" sz="quarter" idx="12"/>
          </p:nvPr>
        </p:nvSpPr>
        <p:spPr/>
        <p:txBody>
          <a:bodyPr/>
          <a:lstStyle/>
          <a:p>
            <a:fld id="{2BAD72CE-794C-4E41-8C72-9EB03E3C2D36}" type="slidenum">
              <a:rPr lang="en-US" smtClean="0"/>
              <a:t>‹#›</a:t>
            </a:fld>
            <a:endParaRPr lang="en-US"/>
          </a:p>
        </p:txBody>
      </p:sp>
    </p:spTree>
    <p:extLst>
      <p:ext uri="{BB962C8B-B14F-4D97-AF65-F5344CB8AC3E}">
        <p14:creationId xmlns:p14="http://schemas.microsoft.com/office/powerpoint/2010/main" val="274491572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noProof="1"/>
              <a:t>Click to edit Master title style</a:t>
            </a:r>
            <a:endParaRPr lang="en-GB" noProof="1"/>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1"/>
              <a:t>Click to edit Master subtitle style</a:t>
            </a:r>
            <a:endParaRPr lang="en-GB" noProof="1"/>
          </a:p>
        </p:txBody>
      </p:sp>
      <p:sp>
        <p:nvSpPr>
          <p:cNvPr id="4" name="Date Placeholder 3">
            <a:extLst>
              <a:ext uri="{FF2B5EF4-FFF2-40B4-BE49-F238E27FC236}">
                <a16:creationId xmlns:a16="http://schemas.microsoft.com/office/drawing/2014/main" id="{C4A7480C-4BED-4D86-8150-5459C6B371A1}"/>
              </a:ext>
            </a:extLst>
          </p:cNvPr>
          <p:cNvSpPr>
            <a:spLocks noGrp="1"/>
          </p:cNvSpPr>
          <p:nvPr>
            <p:ph type="dt" sz="half" idx="10"/>
          </p:nvPr>
        </p:nvSpPr>
        <p:spPr/>
        <p:txBody>
          <a:bodyPr/>
          <a:lstStyle>
            <a:lvl1pPr>
              <a:defRPr/>
            </a:lvl1pPr>
          </a:lstStyle>
          <a:p>
            <a:pPr>
              <a:defRPr/>
            </a:pPr>
            <a:fld id="{745A15EB-2629-4335-90E7-7215F33E973B}"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4CCDE61A-42E0-44DC-90EF-817835978BD2}"/>
              </a:ext>
            </a:extLst>
          </p:cNvPr>
          <p:cNvSpPr>
            <a:spLocks noGrp="1"/>
          </p:cNvSpPr>
          <p:nvPr>
            <p:ph type="ftr" sz="quarter" idx="11"/>
          </p:nvPr>
        </p:nvSpPr>
        <p:spPr/>
        <p:txBody>
          <a:bodyPr/>
          <a:lstStyle>
            <a:lvl1pPr>
              <a:defRPr/>
            </a:lvl1pPr>
          </a:lstStyle>
          <a:p>
            <a:pPr>
              <a:defRPr/>
            </a:pPr>
            <a:endParaRPr lang="en-GB" altLang="en-KE"/>
          </a:p>
        </p:txBody>
      </p:sp>
      <p:sp>
        <p:nvSpPr>
          <p:cNvPr id="6" name="Slide Number Placeholder 5">
            <a:extLst>
              <a:ext uri="{FF2B5EF4-FFF2-40B4-BE49-F238E27FC236}">
                <a16:creationId xmlns:a16="http://schemas.microsoft.com/office/drawing/2014/main" id="{CCA21300-CCF6-41D6-AB16-BAF36D4FBF63}"/>
              </a:ext>
            </a:extLst>
          </p:cNvPr>
          <p:cNvSpPr>
            <a:spLocks noGrp="1"/>
          </p:cNvSpPr>
          <p:nvPr>
            <p:ph type="sldNum" sz="quarter" idx="12"/>
          </p:nvPr>
        </p:nvSpPr>
        <p:spPr/>
        <p:txBody>
          <a:bodyPr/>
          <a:lstStyle>
            <a:lvl1pPr>
              <a:defRPr/>
            </a:lvl1pPr>
          </a:lstStyle>
          <a:p>
            <a:pPr>
              <a:defRPr/>
            </a:pPr>
            <a:fld id="{BEAD5685-17A1-43B1-A352-ADA0F79CE859}" type="slidenum">
              <a:rPr lang="en-GB" altLang="en-US"/>
              <a:pPr>
                <a:defRPr/>
              </a:pPr>
              <a:t>‹#›</a:t>
            </a:fld>
            <a:endParaRPr lang="en-GB" altLang="en-US"/>
          </a:p>
        </p:txBody>
      </p:sp>
    </p:spTree>
    <p:extLst>
      <p:ext uri="{BB962C8B-B14F-4D97-AF65-F5344CB8AC3E}">
        <p14:creationId xmlns:p14="http://schemas.microsoft.com/office/powerpoint/2010/main" val="207099845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GB" noProof="1"/>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4" name="Date Placeholder 3">
            <a:extLst>
              <a:ext uri="{FF2B5EF4-FFF2-40B4-BE49-F238E27FC236}">
                <a16:creationId xmlns:a16="http://schemas.microsoft.com/office/drawing/2014/main" id="{F5B4EB81-A0AC-4BCE-8F42-4E97E33349F9}"/>
              </a:ext>
            </a:extLst>
          </p:cNvPr>
          <p:cNvSpPr>
            <a:spLocks noGrp="1"/>
          </p:cNvSpPr>
          <p:nvPr>
            <p:ph type="dt" sz="half" idx="10"/>
          </p:nvPr>
        </p:nvSpPr>
        <p:spPr/>
        <p:txBody>
          <a:bodyPr/>
          <a:lstStyle>
            <a:lvl1pPr>
              <a:defRPr/>
            </a:lvl1pPr>
          </a:lstStyle>
          <a:p>
            <a:pPr>
              <a:defRPr/>
            </a:pPr>
            <a:fld id="{828A3A1B-770B-4024-90BF-90EBF90E4F76}"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F8200228-4359-4174-84EA-FCCE984DE9E3}"/>
              </a:ext>
            </a:extLst>
          </p:cNvPr>
          <p:cNvSpPr>
            <a:spLocks noGrp="1"/>
          </p:cNvSpPr>
          <p:nvPr>
            <p:ph type="ftr" sz="quarter" idx="11"/>
          </p:nvPr>
        </p:nvSpPr>
        <p:spPr/>
        <p:txBody>
          <a:bodyPr/>
          <a:lstStyle>
            <a:lvl1pPr>
              <a:defRPr/>
            </a:lvl1pPr>
          </a:lstStyle>
          <a:p>
            <a:pPr>
              <a:defRPr/>
            </a:pPr>
            <a:endParaRPr lang="en-GB" altLang="en-KE"/>
          </a:p>
        </p:txBody>
      </p:sp>
      <p:sp>
        <p:nvSpPr>
          <p:cNvPr id="6" name="Slide Number Placeholder 5">
            <a:extLst>
              <a:ext uri="{FF2B5EF4-FFF2-40B4-BE49-F238E27FC236}">
                <a16:creationId xmlns:a16="http://schemas.microsoft.com/office/drawing/2014/main" id="{CA9E0427-E1A4-4698-8D70-01567B16E093}"/>
              </a:ext>
            </a:extLst>
          </p:cNvPr>
          <p:cNvSpPr>
            <a:spLocks noGrp="1"/>
          </p:cNvSpPr>
          <p:nvPr>
            <p:ph type="sldNum" sz="quarter" idx="12"/>
          </p:nvPr>
        </p:nvSpPr>
        <p:spPr/>
        <p:txBody>
          <a:bodyPr/>
          <a:lstStyle>
            <a:lvl1pPr>
              <a:defRPr/>
            </a:lvl1pPr>
          </a:lstStyle>
          <a:p>
            <a:pPr>
              <a:defRPr/>
            </a:pPr>
            <a:fld id="{9D3E0577-7222-4A61-AC92-796F8C1724EC}" type="slidenum">
              <a:rPr lang="en-GB" altLang="en-US"/>
              <a:pPr>
                <a:defRPr/>
              </a:pPr>
              <a:t>‹#›</a:t>
            </a:fld>
            <a:endParaRPr lang="en-GB" altLang="en-US"/>
          </a:p>
        </p:txBody>
      </p:sp>
    </p:spTree>
    <p:extLst>
      <p:ext uri="{BB962C8B-B14F-4D97-AF65-F5344CB8AC3E}">
        <p14:creationId xmlns:p14="http://schemas.microsoft.com/office/powerpoint/2010/main" val="216907264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noProof="1"/>
              <a:t>Click to edit Master title style</a:t>
            </a:r>
            <a:endParaRPr lang="en-GB" noProof="1"/>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1"/>
              <a:t>Click to edit Master text styles</a:t>
            </a:r>
          </a:p>
        </p:txBody>
      </p:sp>
      <p:sp>
        <p:nvSpPr>
          <p:cNvPr id="4" name="Date Placeholder 3">
            <a:extLst>
              <a:ext uri="{FF2B5EF4-FFF2-40B4-BE49-F238E27FC236}">
                <a16:creationId xmlns:a16="http://schemas.microsoft.com/office/drawing/2014/main" id="{D535599C-BB57-44AC-9A28-DE3B1FECAF7E}"/>
              </a:ext>
            </a:extLst>
          </p:cNvPr>
          <p:cNvSpPr>
            <a:spLocks noGrp="1"/>
          </p:cNvSpPr>
          <p:nvPr>
            <p:ph type="dt" sz="half" idx="10"/>
          </p:nvPr>
        </p:nvSpPr>
        <p:spPr/>
        <p:txBody>
          <a:bodyPr/>
          <a:lstStyle>
            <a:lvl1pPr>
              <a:defRPr/>
            </a:lvl1pPr>
          </a:lstStyle>
          <a:p>
            <a:pPr>
              <a:defRPr/>
            </a:pPr>
            <a:fld id="{D9CA0D8E-BB8E-4EB2-AAEF-378E375E5B66}"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FB08D9A8-EBD1-4BCE-BE5F-0C4E25B688C4}"/>
              </a:ext>
            </a:extLst>
          </p:cNvPr>
          <p:cNvSpPr>
            <a:spLocks noGrp="1"/>
          </p:cNvSpPr>
          <p:nvPr>
            <p:ph type="ftr" sz="quarter" idx="11"/>
          </p:nvPr>
        </p:nvSpPr>
        <p:spPr/>
        <p:txBody>
          <a:bodyPr/>
          <a:lstStyle>
            <a:lvl1pPr>
              <a:defRPr/>
            </a:lvl1pPr>
          </a:lstStyle>
          <a:p>
            <a:pPr>
              <a:defRPr/>
            </a:pPr>
            <a:endParaRPr lang="en-GB" altLang="en-KE"/>
          </a:p>
        </p:txBody>
      </p:sp>
      <p:sp>
        <p:nvSpPr>
          <p:cNvPr id="6" name="Slide Number Placeholder 5">
            <a:extLst>
              <a:ext uri="{FF2B5EF4-FFF2-40B4-BE49-F238E27FC236}">
                <a16:creationId xmlns:a16="http://schemas.microsoft.com/office/drawing/2014/main" id="{09DEF000-C24A-466B-891A-ECA9B8F4C1FB}"/>
              </a:ext>
            </a:extLst>
          </p:cNvPr>
          <p:cNvSpPr>
            <a:spLocks noGrp="1"/>
          </p:cNvSpPr>
          <p:nvPr>
            <p:ph type="sldNum" sz="quarter" idx="12"/>
          </p:nvPr>
        </p:nvSpPr>
        <p:spPr/>
        <p:txBody>
          <a:bodyPr/>
          <a:lstStyle>
            <a:lvl1pPr>
              <a:defRPr/>
            </a:lvl1pPr>
          </a:lstStyle>
          <a:p>
            <a:pPr>
              <a:defRPr/>
            </a:pPr>
            <a:fld id="{10A5EA71-7341-42FA-8A06-405E226A511C}" type="slidenum">
              <a:rPr lang="en-GB" altLang="en-US"/>
              <a:pPr>
                <a:defRPr/>
              </a:pPr>
              <a:t>‹#›</a:t>
            </a:fld>
            <a:endParaRPr lang="en-GB" altLang="en-US"/>
          </a:p>
        </p:txBody>
      </p:sp>
    </p:spTree>
    <p:extLst>
      <p:ext uri="{BB962C8B-B14F-4D97-AF65-F5344CB8AC3E}">
        <p14:creationId xmlns:p14="http://schemas.microsoft.com/office/powerpoint/2010/main" val="172457864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GB" noProof="1"/>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5" name="Date Placeholder 3">
            <a:extLst>
              <a:ext uri="{FF2B5EF4-FFF2-40B4-BE49-F238E27FC236}">
                <a16:creationId xmlns:a16="http://schemas.microsoft.com/office/drawing/2014/main" id="{B1944077-6661-45F1-A323-6BE1BE6E9D53}"/>
              </a:ext>
            </a:extLst>
          </p:cNvPr>
          <p:cNvSpPr>
            <a:spLocks noGrp="1"/>
          </p:cNvSpPr>
          <p:nvPr>
            <p:ph type="dt" sz="half" idx="10"/>
          </p:nvPr>
        </p:nvSpPr>
        <p:spPr/>
        <p:txBody>
          <a:bodyPr/>
          <a:lstStyle>
            <a:lvl1pPr>
              <a:defRPr/>
            </a:lvl1pPr>
          </a:lstStyle>
          <a:p>
            <a:pPr>
              <a:defRPr/>
            </a:pPr>
            <a:fld id="{6AD21B03-4A1B-46AB-89AA-0220C3D16C53}" type="datetime1">
              <a:rPr lang="en-US" altLang="en-US"/>
              <a:pPr>
                <a:defRPr/>
              </a:pPr>
              <a:t>4/7/2021</a:t>
            </a:fld>
            <a:endParaRPr lang="en-US" altLang="en-US"/>
          </a:p>
        </p:txBody>
      </p:sp>
      <p:sp>
        <p:nvSpPr>
          <p:cNvPr id="6" name="Footer Placeholder 4">
            <a:extLst>
              <a:ext uri="{FF2B5EF4-FFF2-40B4-BE49-F238E27FC236}">
                <a16:creationId xmlns:a16="http://schemas.microsoft.com/office/drawing/2014/main" id="{51873C4E-AEFF-4C1E-9B7C-1BD96122956F}"/>
              </a:ext>
            </a:extLst>
          </p:cNvPr>
          <p:cNvSpPr>
            <a:spLocks noGrp="1"/>
          </p:cNvSpPr>
          <p:nvPr>
            <p:ph type="ftr" sz="quarter" idx="11"/>
          </p:nvPr>
        </p:nvSpPr>
        <p:spPr/>
        <p:txBody>
          <a:bodyPr/>
          <a:lstStyle>
            <a:lvl1pPr>
              <a:defRPr/>
            </a:lvl1pPr>
          </a:lstStyle>
          <a:p>
            <a:pPr>
              <a:defRPr/>
            </a:pPr>
            <a:endParaRPr lang="en-GB" altLang="en-KE"/>
          </a:p>
        </p:txBody>
      </p:sp>
      <p:sp>
        <p:nvSpPr>
          <p:cNvPr id="7" name="Slide Number Placeholder 5">
            <a:extLst>
              <a:ext uri="{FF2B5EF4-FFF2-40B4-BE49-F238E27FC236}">
                <a16:creationId xmlns:a16="http://schemas.microsoft.com/office/drawing/2014/main" id="{85B45A90-7D89-4B3F-B7F4-5BC10FB353E4}"/>
              </a:ext>
            </a:extLst>
          </p:cNvPr>
          <p:cNvSpPr>
            <a:spLocks noGrp="1"/>
          </p:cNvSpPr>
          <p:nvPr>
            <p:ph type="sldNum" sz="quarter" idx="12"/>
          </p:nvPr>
        </p:nvSpPr>
        <p:spPr/>
        <p:txBody>
          <a:bodyPr/>
          <a:lstStyle>
            <a:lvl1pPr>
              <a:defRPr/>
            </a:lvl1pPr>
          </a:lstStyle>
          <a:p>
            <a:pPr>
              <a:defRPr/>
            </a:pPr>
            <a:fld id="{3E2B64FC-2EFD-40E7-8D9F-9963FFB40A3D}" type="slidenum">
              <a:rPr lang="en-GB" altLang="en-US"/>
              <a:pPr>
                <a:defRPr/>
              </a:pPr>
              <a:t>‹#›</a:t>
            </a:fld>
            <a:endParaRPr lang="en-GB" altLang="en-US"/>
          </a:p>
        </p:txBody>
      </p:sp>
    </p:spTree>
    <p:extLst>
      <p:ext uri="{BB962C8B-B14F-4D97-AF65-F5344CB8AC3E}">
        <p14:creationId xmlns:p14="http://schemas.microsoft.com/office/powerpoint/2010/main" val="35181701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1"/>
              <a:t>Click to edit Master title style</a:t>
            </a:r>
            <a:endParaRPr lang="en-GB" noProof="1"/>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7" name="Date Placeholder 3">
            <a:extLst>
              <a:ext uri="{FF2B5EF4-FFF2-40B4-BE49-F238E27FC236}">
                <a16:creationId xmlns:a16="http://schemas.microsoft.com/office/drawing/2014/main" id="{6410786A-A05F-414B-82D7-0850FB9B7B6C}"/>
              </a:ext>
            </a:extLst>
          </p:cNvPr>
          <p:cNvSpPr>
            <a:spLocks noGrp="1"/>
          </p:cNvSpPr>
          <p:nvPr>
            <p:ph type="dt" sz="half" idx="10"/>
          </p:nvPr>
        </p:nvSpPr>
        <p:spPr/>
        <p:txBody>
          <a:bodyPr/>
          <a:lstStyle>
            <a:lvl1pPr>
              <a:defRPr/>
            </a:lvl1pPr>
          </a:lstStyle>
          <a:p>
            <a:pPr>
              <a:defRPr/>
            </a:pPr>
            <a:fld id="{C63E425A-9494-45EB-BCB8-75C76E25404C}" type="datetime1">
              <a:rPr lang="en-US" altLang="en-US"/>
              <a:pPr>
                <a:defRPr/>
              </a:pPr>
              <a:t>4/7/2021</a:t>
            </a:fld>
            <a:endParaRPr lang="en-US" altLang="en-US"/>
          </a:p>
        </p:txBody>
      </p:sp>
      <p:sp>
        <p:nvSpPr>
          <p:cNvPr id="8" name="Footer Placeholder 4">
            <a:extLst>
              <a:ext uri="{FF2B5EF4-FFF2-40B4-BE49-F238E27FC236}">
                <a16:creationId xmlns:a16="http://schemas.microsoft.com/office/drawing/2014/main" id="{CC51954A-A048-4C53-94C2-36B75C39DDF2}"/>
              </a:ext>
            </a:extLst>
          </p:cNvPr>
          <p:cNvSpPr>
            <a:spLocks noGrp="1"/>
          </p:cNvSpPr>
          <p:nvPr>
            <p:ph type="ftr" sz="quarter" idx="11"/>
          </p:nvPr>
        </p:nvSpPr>
        <p:spPr/>
        <p:txBody>
          <a:bodyPr/>
          <a:lstStyle>
            <a:lvl1pPr>
              <a:defRPr/>
            </a:lvl1pPr>
          </a:lstStyle>
          <a:p>
            <a:pPr>
              <a:defRPr/>
            </a:pPr>
            <a:endParaRPr lang="en-GB" altLang="en-KE"/>
          </a:p>
        </p:txBody>
      </p:sp>
      <p:sp>
        <p:nvSpPr>
          <p:cNvPr id="9" name="Slide Number Placeholder 5">
            <a:extLst>
              <a:ext uri="{FF2B5EF4-FFF2-40B4-BE49-F238E27FC236}">
                <a16:creationId xmlns:a16="http://schemas.microsoft.com/office/drawing/2014/main" id="{91C60498-3801-4DD2-8ECD-9F845FD891F5}"/>
              </a:ext>
            </a:extLst>
          </p:cNvPr>
          <p:cNvSpPr>
            <a:spLocks noGrp="1"/>
          </p:cNvSpPr>
          <p:nvPr>
            <p:ph type="sldNum" sz="quarter" idx="12"/>
          </p:nvPr>
        </p:nvSpPr>
        <p:spPr/>
        <p:txBody>
          <a:bodyPr/>
          <a:lstStyle>
            <a:lvl1pPr>
              <a:defRPr/>
            </a:lvl1pPr>
          </a:lstStyle>
          <a:p>
            <a:pPr>
              <a:defRPr/>
            </a:pPr>
            <a:fld id="{54A3C41B-0D22-4194-A0E5-0EFE95F8C6D9}" type="slidenum">
              <a:rPr lang="en-GB" altLang="en-US"/>
              <a:pPr>
                <a:defRPr/>
              </a:pPr>
              <a:t>‹#›</a:t>
            </a:fld>
            <a:endParaRPr lang="en-GB" altLang="en-US"/>
          </a:p>
        </p:txBody>
      </p:sp>
    </p:spTree>
    <p:extLst>
      <p:ext uri="{BB962C8B-B14F-4D97-AF65-F5344CB8AC3E}">
        <p14:creationId xmlns:p14="http://schemas.microsoft.com/office/powerpoint/2010/main" val="4844646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GB" noProof="1"/>
          </a:p>
        </p:txBody>
      </p:sp>
      <p:sp>
        <p:nvSpPr>
          <p:cNvPr id="3" name="Date Placeholder 3">
            <a:extLst>
              <a:ext uri="{FF2B5EF4-FFF2-40B4-BE49-F238E27FC236}">
                <a16:creationId xmlns:a16="http://schemas.microsoft.com/office/drawing/2014/main" id="{AABD3F39-6866-47BB-9D54-3F25CF7B5F9E}"/>
              </a:ext>
            </a:extLst>
          </p:cNvPr>
          <p:cNvSpPr>
            <a:spLocks noGrp="1"/>
          </p:cNvSpPr>
          <p:nvPr>
            <p:ph type="dt" sz="half" idx="10"/>
          </p:nvPr>
        </p:nvSpPr>
        <p:spPr/>
        <p:txBody>
          <a:bodyPr/>
          <a:lstStyle>
            <a:lvl1pPr>
              <a:defRPr/>
            </a:lvl1pPr>
          </a:lstStyle>
          <a:p>
            <a:pPr>
              <a:defRPr/>
            </a:pPr>
            <a:fld id="{0617AFB0-830B-4E5A-AD16-77388088FF5F}" type="datetime1">
              <a:rPr lang="en-US" altLang="en-US"/>
              <a:pPr>
                <a:defRPr/>
              </a:pPr>
              <a:t>4/7/2021</a:t>
            </a:fld>
            <a:endParaRPr lang="en-US" altLang="en-US"/>
          </a:p>
        </p:txBody>
      </p:sp>
      <p:sp>
        <p:nvSpPr>
          <p:cNvPr id="4" name="Footer Placeholder 4">
            <a:extLst>
              <a:ext uri="{FF2B5EF4-FFF2-40B4-BE49-F238E27FC236}">
                <a16:creationId xmlns:a16="http://schemas.microsoft.com/office/drawing/2014/main" id="{CC0F1100-89E2-4E69-9AF3-5AE96AAE693F}"/>
              </a:ext>
            </a:extLst>
          </p:cNvPr>
          <p:cNvSpPr>
            <a:spLocks noGrp="1"/>
          </p:cNvSpPr>
          <p:nvPr>
            <p:ph type="ftr" sz="quarter" idx="11"/>
          </p:nvPr>
        </p:nvSpPr>
        <p:spPr/>
        <p:txBody>
          <a:bodyPr/>
          <a:lstStyle>
            <a:lvl1pPr>
              <a:defRPr/>
            </a:lvl1pPr>
          </a:lstStyle>
          <a:p>
            <a:pPr>
              <a:defRPr/>
            </a:pPr>
            <a:endParaRPr lang="en-GB" altLang="en-KE"/>
          </a:p>
        </p:txBody>
      </p:sp>
      <p:sp>
        <p:nvSpPr>
          <p:cNvPr id="5" name="Slide Number Placeholder 5">
            <a:extLst>
              <a:ext uri="{FF2B5EF4-FFF2-40B4-BE49-F238E27FC236}">
                <a16:creationId xmlns:a16="http://schemas.microsoft.com/office/drawing/2014/main" id="{9202E6E0-352D-4373-A4B9-5B82A1DF0D68}"/>
              </a:ext>
            </a:extLst>
          </p:cNvPr>
          <p:cNvSpPr>
            <a:spLocks noGrp="1"/>
          </p:cNvSpPr>
          <p:nvPr>
            <p:ph type="sldNum" sz="quarter" idx="12"/>
          </p:nvPr>
        </p:nvSpPr>
        <p:spPr/>
        <p:txBody>
          <a:bodyPr/>
          <a:lstStyle>
            <a:lvl1pPr>
              <a:defRPr/>
            </a:lvl1pPr>
          </a:lstStyle>
          <a:p>
            <a:pPr>
              <a:defRPr/>
            </a:pPr>
            <a:fld id="{2FB45F67-FB0C-4E35-826C-5EA9D0087BCA}" type="slidenum">
              <a:rPr lang="en-GB" altLang="en-US"/>
              <a:pPr>
                <a:defRPr/>
              </a:pPr>
              <a:t>‹#›</a:t>
            </a:fld>
            <a:endParaRPr lang="en-GB" altLang="en-US"/>
          </a:p>
        </p:txBody>
      </p:sp>
    </p:spTree>
    <p:extLst>
      <p:ext uri="{BB962C8B-B14F-4D97-AF65-F5344CB8AC3E}">
        <p14:creationId xmlns:p14="http://schemas.microsoft.com/office/powerpoint/2010/main" val="218632647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6C603B-821D-488A-B3BB-B0A5FF1584B4}"/>
              </a:ext>
            </a:extLst>
          </p:cNvPr>
          <p:cNvSpPr>
            <a:spLocks noGrp="1"/>
          </p:cNvSpPr>
          <p:nvPr>
            <p:ph type="dt" sz="half" idx="10"/>
          </p:nvPr>
        </p:nvSpPr>
        <p:spPr/>
        <p:txBody>
          <a:bodyPr/>
          <a:lstStyle>
            <a:lvl1pPr>
              <a:defRPr/>
            </a:lvl1pPr>
          </a:lstStyle>
          <a:p>
            <a:pPr>
              <a:defRPr/>
            </a:pPr>
            <a:fld id="{C7570709-9609-4B2E-AC4A-6B2094D3F7BE}" type="datetime1">
              <a:rPr lang="en-US" altLang="en-US"/>
              <a:pPr>
                <a:defRPr/>
              </a:pPr>
              <a:t>4/7/2021</a:t>
            </a:fld>
            <a:endParaRPr lang="en-US" altLang="en-US"/>
          </a:p>
        </p:txBody>
      </p:sp>
      <p:sp>
        <p:nvSpPr>
          <p:cNvPr id="3" name="Footer Placeholder 4">
            <a:extLst>
              <a:ext uri="{FF2B5EF4-FFF2-40B4-BE49-F238E27FC236}">
                <a16:creationId xmlns:a16="http://schemas.microsoft.com/office/drawing/2014/main" id="{26C01B40-3EF0-42FF-8655-D402EAAAB84A}"/>
              </a:ext>
            </a:extLst>
          </p:cNvPr>
          <p:cNvSpPr>
            <a:spLocks noGrp="1"/>
          </p:cNvSpPr>
          <p:nvPr>
            <p:ph type="ftr" sz="quarter" idx="11"/>
          </p:nvPr>
        </p:nvSpPr>
        <p:spPr/>
        <p:txBody>
          <a:bodyPr/>
          <a:lstStyle>
            <a:lvl1pPr>
              <a:defRPr/>
            </a:lvl1pPr>
          </a:lstStyle>
          <a:p>
            <a:pPr>
              <a:defRPr/>
            </a:pPr>
            <a:endParaRPr lang="en-GB" altLang="en-KE"/>
          </a:p>
        </p:txBody>
      </p:sp>
      <p:sp>
        <p:nvSpPr>
          <p:cNvPr id="4" name="Slide Number Placeholder 5">
            <a:extLst>
              <a:ext uri="{FF2B5EF4-FFF2-40B4-BE49-F238E27FC236}">
                <a16:creationId xmlns:a16="http://schemas.microsoft.com/office/drawing/2014/main" id="{610CDCED-AB74-4A81-96EB-5DA2618802BC}"/>
              </a:ext>
            </a:extLst>
          </p:cNvPr>
          <p:cNvSpPr>
            <a:spLocks noGrp="1"/>
          </p:cNvSpPr>
          <p:nvPr>
            <p:ph type="sldNum" sz="quarter" idx="12"/>
          </p:nvPr>
        </p:nvSpPr>
        <p:spPr/>
        <p:txBody>
          <a:bodyPr/>
          <a:lstStyle>
            <a:lvl1pPr>
              <a:defRPr/>
            </a:lvl1pPr>
          </a:lstStyle>
          <a:p>
            <a:pPr>
              <a:defRPr/>
            </a:pPr>
            <a:fld id="{BAD6E638-892A-4574-B09C-7C8CF76DCB6B}" type="slidenum">
              <a:rPr lang="en-GB" altLang="en-US"/>
              <a:pPr>
                <a:defRPr/>
              </a:pPr>
              <a:t>‹#›</a:t>
            </a:fld>
            <a:endParaRPr lang="en-GB" altLang="en-US"/>
          </a:p>
        </p:txBody>
      </p:sp>
    </p:spTree>
    <p:extLst>
      <p:ext uri="{BB962C8B-B14F-4D97-AF65-F5344CB8AC3E}">
        <p14:creationId xmlns:p14="http://schemas.microsoft.com/office/powerpoint/2010/main" val="1428670845"/>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noProof="1"/>
              <a:t>Click to edit Master title style</a:t>
            </a:r>
            <a:endParaRPr lang="en-GB" noProof="1"/>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a:extLst>
              <a:ext uri="{FF2B5EF4-FFF2-40B4-BE49-F238E27FC236}">
                <a16:creationId xmlns:a16="http://schemas.microsoft.com/office/drawing/2014/main" id="{06D63CDE-F321-4945-B9EA-D055DD5BAFE2}"/>
              </a:ext>
            </a:extLst>
          </p:cNvPr>
          <p:cNvSpPr>
            <a:spLocks noGrp="1"/>
          </p:cNvSpPr>
          <p:nvPr>
            <p:ph type="dt" sz="half" idx="10"/>
          </p:nvPr>
        </p:nvSpPr>
        <p:spPr/>
        <p:txBody>
          <a:bodyPr/>
          <a:lstStyle>
            <a:lvl1pPr>
              <a:defRPr/>
            </a:lvl1pPr>
          </a:lstStyle>
          <a:p>
            <a:pPr>
              <a:defRPr/>
            </a:pPr>
            <a:fld id="{EAC383AA-0BEF-4DD7-A717-3E431FC835CB}" type="datetime1">
              <a:rPr lang="en-US" altLang="en-US"/>
              <a:pPr>
                <a:defRPr/>
              </a:pPr>
              <a:t>4/7/2021</a:t>
            </a:fld>
            <a:endParaRPr lang="en-US" altLang="en-US"/>
          </a:p>
        </p:txBody>
      </p:sp>
      <p:sp>
        <p:nvSpPr>
          <p:cNvPr id="6" name="Footer Placeholder 4">
            <a:extLst>
              <a:ext uri="{FF2B5EF4-FFF2-40B4-BE49-F238E27FC236}">
                <a16:creationId xmlns:a16="http://schemas.microsoft.com/office/drawing/2014/main" id="{5AFEC64E-F7EA-423A-8671-294A7DEFDBFA}"/>
              </a:ext>
            </a:extLst>
          </p:cNvPr>
          <p:cNvSpPr>
            <a:spLocks noGrp="1"/>
          </p:cNvSpPr>
          <p:nvPr>
            <p:ph type="ftr" sz="quarter" idx="11"/>
          </p:nvPr>
        </p:nvSpPr>
        <p:spPr/>
        <p:txBody>
          <a:bodyPr/>
          <a:lstStyle>
            <a:lvl1pPr>
              <a:defRPr/>
            </a:lvl1pPr>
          </a:lstStyle>
          <a:p>
            <a:pPr>
              <a:defRPr/>
            </a:pPr>
            <a:endParaRPr lang="en-GB" altLang="en-KE"/>
          </a:p>
        </p:txBody>
      </p:sp>
      <p:sp>
        <p:nvSpPr>
          <p:cNvPr id="7" name="Slide Number Placeholder 5">
            <a:extLst>
              <a:ext uri="{FF2B5EF4-FFF2-40B4-BE49-F238E27FC236}">
                <a16:creationId xmlns:a16="http://schemas.microsoft.com/office/drawing/2014/main" id="{4A29988F-809C-482F-BFDC-4C61ACBB9279}"/>
              </a:ext>
            </a:extLst>
          </p:cNvPr>
          <p:cNvSpPr>
            <a:spLocks noGrp="1"/>
          </p:cNvSpPr>
          <p:nvPr>
            <p:ph type="sldNum" sz="quarter" idx="12"/>
          </p:nvPr>
        </p:nvSpPr>
        <p:spPr/>
        <p:txBody>
          <a:bodyPr/>
          <a:lstStyle>
            <a:lvl1pPr>
              <a:defRPr/>
            </a:lvl1pPr>
          </a:lstStyle>
          <a:p>
            <a:pPr>
              <a:defRPr/>
            </a:pPr>
            <a:fld id="{FD3973F3-74C4-4AC3-8924-6974ECB94E29}" type="slidenum">
              <a:rPr lang="en-GB" altLang="en-US"/>
              <a:pPr>
                <a:defRPr/>
              </a:pPr>
              <a:t>‹#›</a:t>
            </a:fld>
            <a:endParaRPr lang="en-GB" altLang="en-US"/>
          </a:p>
        </p:txBody>
      </p:sp>
    </p:spTree>
    <p:extLst>
      <p:ext uri="{BB962C8B-B14F-4D97-AF65-F5344CB8AC3E}">
        <p14:creationId xmlns:p14="http://schemas.microsoft.com/office/powerpoint/2010/main" val="280043563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noProof="1"/>
              <a:t>Click to edit Master title style</a:t>
            </a:r>
            <a:endParaRPr lang="en-GB" noProof="1"/>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a:extLst>
              <a:ext uri="{FF2B5EF4-FFF2-40B4-BE49-F238E27FC236}">
                <a16:creationId xmlns:a16="http://schemas.microsoft.com/office/drawing/2014/main" id="{E5757BC2-B017-4431-95D7-7FA231BA9C0B}"/>
              </a:ext>
            </a:extLst>
          </p:cNvPr>
          <p:cNvSpPr>
            <a:spLocks noGrp="1"/>
          </p:cNvSpPr>
          <p:nvPr>
            <p:ph type="dt" sz="half" idx="10"/>
          </p:nvPr>
        </p:nvSpPr>
        <p:spPr/>
        <p:txBody>
          <a:bodyPr/>
          <a:lstStyle>
            <a:lvl1pPr>
              <a:defRPr/>
            </a:lvl1pPr>
          </a:lstStyle>
          <a:p>
            <a:pPr>
              <a:defRPr/>
            </a:pPr>
            <a:fld id="{2322E6B2-5F81-49E8-AC39-FEDFDF9FFBD6}" type="datetime1">
              <a:rPr lang="en-US" altLang="en-US"/>
              <a:pPr>
                <a:defRPr/>
              </a:pPr>
              <a:t>4/7/2021</a:t>
            </a:fld>
            <a:endParaRPr lang="en-US" altLang="en-US"/>
          </a:p>
        </p:txBody>
      </p:sp>
      <p:sp>
        <p:nvSpPr>
          <p:cNvPr id="6" name="Footer Placeholder 4">
            <a:extLst>
              <a:ext uri="{FF2B5EF4-FFF2-40B4-BE49-F238E27FC236}">
                <a16:creationId xmlns:a16="http://schemas.microsoft.com/office/drawing/2014/main" id="{302DD7EB-2DCD-4AA6-93AD-922A0391ED40}"/>
              </a:ext>
            </a:extLst>
          </p:cNvPr>
          <p:cNvSpPr>
            <a:spLocks noGrp="1"/>
          </p:cNvSpPr>
          <p:nvPr>
            <p:ph type="ftr" sz="quarter" idx="11"/>
          </p:nvPr>
        </p:nvSpPr>
        <p:spPr/>
        <p:txBody>
          <a:bodyPr/>
          <a:lstStyle>
            <a:lvl1pPr>
              <a:defRPr/>
            </a:lvl1pPr>
          </a:lstStyle>
          <a:p>
            <a:pPr>
              <a:defRPr/>
            </a:pPr>
            <a:endParaRPr lang="en-GB" altLang="en-KE"/>
          </a:p>
        </p:txBody>
      </p:sp>
      <p:sp>
        <p:nvSpPr>
          <p:cNvPr id="7" name="Slide Number Placeholder 5">
            <a:extLst>
              <a:ext uri="{FF2B5EF4-FFF2-40B4-BE49-F238E27FC236}">
                <a16:creationId xmlns:a16="http://schemas.microsoft.com/office/drawing/2014/main" id="{60FCE4E0-EFA2-420A-87D6-41B7E1972826}"/>
              </a:ext>
            </a:extLst>
          </p:cNvPr>
          <p:cNvSpPr>
            <a:spLocks noGrp="1"/>
          </p:cNvSpPr>
          <p:nvPr>
            <p:ph type="sldNum" sz="quarter" idx="12"/>
          </p:nvPr>
        </p:nvSpPr>
        <p:spPr/>
        <p:txBody>
          <a:bodyPr/>
          <a:lstStyle>
            <a:lvl1pPr>
              <a:defRPr/>
            </a:lvl1pPr>
          </a:lstStyle>
          <a:p>
            <a:pPr>
              <a:defRPr/>
            </a:pPr>
            <a:fld id="{512A47CC-02D8-4A0F-9C7B-3EDD427CCAEE}" type="slidenum">
              <a:rPr lang="en-GB" altLang="en-US"/>
              <a:pPr>
                <a:defRPr/>
              </a:pPr>
              <a:t>‹#›</a:t>
            </a:fld>
            <a:endParaRPr lang="en-GB" altLang="en-US"/>
          </a:p>
        </p:txBody>
      </p:sp>
    </p:spTree>
    <p:extLst>
      <p:ext uri="{BB962C8B-B14F-4D97-AF65-F5344CB8AC3E}">
        <p14:creationId xmlns:p14="http://schemas.microsoft.com/office/powerpoint/2010/main" val="213664782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GB" noProof="1"/>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4" name="Date Placeholder 3">
            <a:extLst>
              <a:ext uri="{FF2B5EF4-FFF2-40B4-BE49-F238E27FC236}">
                <a16:creationId xmlns:a16="http://schemas.microsoft.com/office/drawing/2014/main" id="{B0B697F2-A0D1-43F9-A8BB-24CDB926DC97}"/>
              </a:ext>
            </a:extLst>
          </p:cNvPr>
          <p:cNvSpPr>
            <a:spLocks noGrp="1"/>
          </p:cNvSpPr>
          <p:nvPr>
            <p:ph type="dt" sz="half" idx="10"/>
          </p:nvPr>
        </p:nvSpPr>
        <p:spPr/>
        <p:txBody>
          <a:bodyPr/>
          <a:lstStyle>
            <a:lvl1pPr>
              <a:defRPr/>
            </a:lvl1pPr>
          </a:lstStyle>
          <a:p>
            <a:pPr>
              <a:defRPr/>
            </a:pPr>
            <a:fld id="{5D0CBDDA-7FC8-4961-83D9-5037471833E0}"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1D68833F-8C65-413C-870B-AFB429504B15}"/>
              </a:ext>
            </a:extLst>
          </p:cNvPr>
          <p:cNvSpPr>
            <a:spLocks noGrp="1"/>
          </p:cNvSpPr>
          <p:nvPr>
            <p:ph type="ftr" sz="quarter" idx="11"/>
          </p:nvPr>
        </p:nvSpPr>
        <p:spPr/>
        <p:txBody>
          <a:bodyPr/>
          <a:lstStyle>
            <a:lvl1pPr>
              <a:defRPr/>
            </a:lvl1pPr>
          </a:lstStyle>
          <a:p>
            <a:pPr>
              <a:defRPr/>
            </a:pPr>
            <a:endParaRPr lang="en-GB" altLang="en-KE"/>
          </a:p>
        </p:txBody>
      </p:sp>
      <p:sp>
        <p:nvSpPr>
          <p:cNvPr id="6" name="Slide Number Placeholder 5">
            <a:extLst>
              <a:ext uri="{FF2B5EF4-FFF2-40B4-BE49-F238E27FC236}">
                <a16:creationId xmlns:a16="http://schemas.microsoft.com/office/drawing/2014/main" id="{E7FF6BF9-0352-4F80-956E-17806D536C2C}"/>
              </a:ext>
            </a:extLst>
          </p:cNvPr>
          <p:cNvSpPr>
            <a:spLocks noGrp="1"/>
          </p:cNvSpPr>
          <p:nvPr>
            <p:ph type="sldNum" sz="quarter" idx="12"/>
          </p:nvPr>
        </p:nvSpPr>
        <p:spPr/>
        <p:txBody>
          <a:bodyPr/>
          <a:lstStyle>
            <a:lvl1pPr>
              <a:defRPr/>
            </a:lvl1pPr>
          </a:lstStyle>
          <a:p>
            <a:pPr>
              <a:defRPr/>
            </a:pPr>
            <a:fld id="{C0D158FB-8370-4492-B839-AA103B7FB826}" type="slidenum">
              <a:rPr lang="en-GB" altLang="en-US"/>
              <a:pPr>
                <a:defRPr/>
              </a:pPr>
              <a:t>‹#›</a:t>
            </a:fld>
            <a:endParaRPr lang="en-GB" altLang="en-US"/>
          </a:p>
        </p:txBody>
      </p:sp>
    </p:spTree>
    <p:extLst>
      <p:ext uri="{BB962C8B-B14F-4D97-AF65-F5344CB8AC3E}">
        <p14:creationId xmlns:p14="http://schemas.microsoft.com/office/powerpoint/2010/main" val="304092728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noProof="1"/>
              <a:t>Click to edit Master title style</a:t>
            </a:r>
            <a:endParaRPr lang="en-GB" noProof="1"/>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4" name="Date Placeholder 3">
            <a:extLst>
              <a:ext uri="{FF2B5EF4-FFF2-40B4-BE49-F238E27FC236}">
                <a16:creationId xmlns:a16="http://schemas.microsoft.com/office/drawing/2014/main" id="{DFB1393D-DBFA-4FED-8871-AEF673527DB5}"/>
              </a:ext>
            </a:extLst>
          </p:cNvPr>
          <p:cNvSpPr>
            <a:spLocks noGrp="1"/>
          </p:cNvSpPr>
          <p:nvPr>
            <p:ph type="dt" sz="half" idx="10"/>
          </p:nvPr>
        </p:nvSpPr>
        <p:spPr/>
        <p:txBody>
          <a:bodyPr/>
          <a:lstStyle>
            <a:lvl1pPr>
              <a:defRPr/>
            </a:lvl1pPr>
          </a:lstStyle>
          <a:p>
            <a:pPr>
              <a:defRPr/>
            </a:pPr>
            <a:fld id="{1611FE5D-36AC-46CB-9724-7FBDD290B0AF}"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7AC9AED4-4D91-406C-BFB4-2F1270C0480A}"/>
              </a:ext>
            </a:extLst>
          </p:cNvPr>
          <p:cNvSpPr>
            <a:spLocks noGrp="1"/>
          </p:cNvSpPr>
          <p:nvPr>
            <p:ph type="ftr" sz="quarter" idx="11"/>
          </p:nvPr>
        </p:nvSpPr>
        <p:spPr/>
        <p:txBody>
          <a:bodyPr/>
          <a:lstStyle>
            <a:lvl1pPr>
              <a:defRPr/>
            </a:lvl1pPr>
          </a:lstStyle>
          <a:p>
            <a:pPr>
              <a:defRPr/>
            </a:pPr>
            <a:endParaRPr lang="en-GB" altLang="en-KE"/>
          </a:p>
        </p:txBody>
      </p:sp>
      <p:sp>
        <p:nvSpPr>
          <p:cNvPr id="6" name="Slide Number Placeholder 5">
            <a:extLst>
              <a:ext uri="{FF2B5EF4-FFF2-40B4-BE49-F238E27FC236}">
                <a16:creationId xmlns:a16="http://schemas.microsoft.com/office/drawing/2014/main" id="{FF03BF17-A640-4B47-826D-0590CFBA2F22}"/>
              </a:ext>
            </a:extLst>
          </p:cNvPr>
          <p:cNvSpPr>
            <a:spLocks noGrp="1"/>
          </p:cNvSpPr>
          <p:nvPr>
            <p:ph type="sldNum" sz="quarter" idx="12"/>
          </p:nvPr>
        </p:nvSpPr>
        <p:spPr/>
        <p:txBody>
          <a:bodyPr/>
          <a:lstStyle>
            <a:lvl1pPr>
              <a:defRPr/>
            </a:lvl1pPr>
          </a:lstStyle>
          <a:p>
            <a:pPr>
              <a:defRPr/>
            </a:pPr>
            <a:fld id="{25F3660C-A079-4476-9532-C366A431F4E1}" type="slidenum">
              <a:rPr lang="en-GB" altLang="en-US"/>
              <a:pPr>
                <a:defRPr/>
              </a:pPr>
              <a:t>‹#›</a:t>
            </a:fld>
            <a:endParaRPr lang="en-GB" altLang="en-US"/>
          </a:p>
        </p:txBody>
      </p:sp>
    </p:spTree>
    <p:extLst>
      <p:ext uri="{BB962C8B-B14F-4D97-AF65-F5344CB8AC3E}">
        <p14:creationId xmlns:p14="http://schemas.microsoft.com/office/powerpoint/2010/main" val="405615242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 /><Relationship Id="rId3" Type="http://schemas.openxmlformats.org/officeDocument/2006/relationships/slideLayout" Target="../slideLayouts/slideLayout25.xml" /><Relationship Id="rId7" Type="http://schemas.openxmlformats.org/officeDocument/2006/relationships/slideLayout" Target="../slideLayouts/slideLayout29.xml" /><Relationship Id="rId12" Type="http://schemas.openxmlformats.org/officeDocument/2006/relationships/theme" Target="../theme/theme3.xml" /><Relationship Id="rId2" Type="http://schemas.openxmlformats.org/officeDocument/2006/relationships/slideLayout" Target="../slideLayouts/slideLayout24.xml" /><Relationship Id="rId1" Type="http://schemas.openxmlformats.org/officeDocument/2006/relationships/slideLayout" Target="../slideLayouts/slideLayout23.xml" /><Relationship Id="rId6" Type="http://schemas.openxmlformats.org/officeDocument/2006/relationships/slideLayout" Target="../slideLayouts/slideLayout28.xml" /><Relationship Id="rId11" Type="http://schemas.openxmlformats.org/officeDocument/2006/relationships/slideLayout" Target="../slideLayouts/slideLayout33.xml" /><Relationship Id="rId5" Type="http://schemas.openxmlformats.org/officeDocument/2006/relationships/slideLayout" Target="../slideLayouts/slideLayout27.xml" /><Relationship Id="rId10" Type="http://schemas.openxmlformats.org/officeDocument/2006/relationships/slideLayout" Target="../slideLayouts/slideLayout32.xml" /><Relationship Id="rId4" Type="http://schemas.openxmlformats.org/officeDocument/2006/relationships/slideLayout" Target="../slideLayouts/slideLayout26.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3183BD-7809-419D-B319-C27C931D75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383BBF-F84A-470B-8A8F-D4BEEFDE4B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EBBBB-5012-4A5C-BAC2-F75758107E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05E3D-82D6-449C-931C-E6867AEDF340}" type="datetimeFigureOut">
              <a:rPr lang="en-US" smtClean="0"/>
              <a:t>4/7/2021</a:t>
            </a:fld>
            <a:endParaRPr lang="en-US"/>
          </a:p>
        </p:txBody>
      </p:sp>
      <p:sp>
        <p:nvSpPr>
          <p:cNvPr id="5" name="Footer Placeholder 4">
            <a:extLst>
              <a:ext uri="{FF2B5EF4-FFF2-40B4-BE49-F238E27FC236}">
                <a16:creationId xmlns:a16="http://schemas.microsoft.com/office/drawing/2014/main" id="{B9C1A761-31F1-4690-8764-1037C97CCB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763185-3A85-42E8-864B-1D67879450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CC8178-E4DD-4C8E-8CD6-1CFC86301D28}" type="slidenum">
              <a:rPr lang="en-US" smtClean="0"/>
              <a:t>‹#›</a:t>
            </a:fld>
            <a:endParaRPr lang="en-US"/>
          </a:p>
        </p:txBody>
      </p:sp>
    </p:spTree>
    <p:extLst>
      <p:ext uri="{BB962C8B-B14F-4D97-AF65-F5344CB8AC3E}">
        <p14:creationId xmlns:p14="http://schemas.microsoft.com/office/powerpoint/2010/main" val="289496812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B3BF90-D7EA-4FEA-B5B4-3C3477D7AEF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KE"/>
          </a:p>
        </p:txBody>
      </p:sp>
      <p:sp>
        <p:nvSpPr>
          <p:cNvPr id="3" name="Text Placeholder 2">
            <a:extLst>
              <a:ext uri="{FF2B5EF4-FFF2-40B4-BE49-F238E27FC236}">
                <a16:creationId xmlns:a16="http://schemas.microsoft.com/office/drawing/2014/main" id="{353FB30D-8CC2-44FE-AC0C-5AB0375821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84F73222-7E5A-4A63-B39E-0559902DAB5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39F0E94-2425-4E55-B97E-56980800F64F}" type="datetime1">
              <a:rPr lang="en-US" smtClean="0"/>
              <a:t>4/7/2021</a:t>
            </a:fld>
            <a:endParaRPr lang="en-US"/>
          </a:p>
        </p:txBody>
      </p:sp>
      <p:sp>
        <p:nvSpPr>
          <p:cNvPr id="5" name="Footer Placeholder 4">
            <a:extLst>
              <a:ext uri="{FF2B5EF4-FFF2-40B4-BE49-F238E27FC236}">
                <a16:creationId xmlns:a16="http://schemas.microsoft.com/office/drawing/2014/main" id="{87C08B40-9FED-435B-AD17-090E01E67CCB}"/>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2A164A-1E51-495F-8CF1-EA22F3AD7E0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AD72CE-794C-4E41-8C72-9EB03E3C2D36}" type="slidenum">
              <a:rPr lang="en-US" smtClean="0"/>
              <a:t>‹#›</a:t>
            </a:fld>
            <a:endParaRPr lang="en-US"/>
          </a:p>
        </p:txBody>
      </p:sp>
    </p:spTree>
    <p:extLst>
      <p:ext uri="{BB962C8B-B14F-4D97-AF65-F5344CB8AC3E}">
        <p14:creationId xmlns:p14="http://schemas.microsoft.com/office/powerpoint/2010/main" val="151715985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K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609281-06EB-4C15-8BA1-4EEC9EBD9DD2}"/>
              </a:ext>
            </a:extLst>
          </p:cNvPr>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CFF5F97-64A6-4564-AD16-B98746F18A9E}"/>
              </a:ext>
            </a:extLst>
          </p:cNvPr>
          <p:cNvSpPr>
            <a:spLocks noGrp="1" noChangeArrowheads="1"/>
          </p:cNvSpPr>
          <p:nvPr>
            <p:ph type="body" idx="4294967295"/>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547D448B-8D4B-41C8-96B3-4CCA686E8C20}"/>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smtClean="0">
                <a:solidFill>
                  <a:srgbClr val="898989"/>
                </a:solidFill>
              </a:defRPr>
            </a:lvl1pPr>
          </a:lstStyle>
          <a:p>
            <a:pPr>
              <a:defRPr/>
            </a:pPr>
            <a:fld id="{21366858-C3FC-4854-B329-37AFDE05C3D9}" type="datetime1">
              <a:rPr lang="en-US" altLang="en-US"/>
              <a:pPr>
                <a:defRPr/>
              </a:pPr>
              <a:t>4/7/2021</a:t>
            </a:fld>
            <a:endParaRPr lang="en-US" altLang="en-US"/>
          </a:p>
        </p:txBody>
      </p:sp>
      <p:sp>
        <p:nvSpPr>
          <p:cNvPr id="5" name="Footer Placeholder 4">
            <a:extLst>
              <a:ext uri="{FF2B5EF4-FFF2-40B4-BE49-F238E27FC236}">
                <a16:creationId xmlns:a16="http://schemas.microsoft.com/office/drawing/2014/main" id="{98227E1D-74D1-43CD-94AA-7F394BC0AFA0}"/>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en-GB" altLang="en-KE"/>
          </a:p>
        </p:txBody>
      </p:sp>
      <p:sp>
        <p:nvSpPr>
          <p:cNvPr id="6" name="Slide Number Placeholder 5">
            <a:extLst>
              <a:ext uri="{FF2B5EF4-FFF2-40B4-BE49-F238E27FC236}">
                <a16:creationId xmlns:a16="http://schemas.microsoft.com/office/drawing/2014/main" id="{7CECD318-2A07-49C7-98B4-E3ED99996167}"/>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smtClean="0">
                <a:solidFill>
                  <a:srgbClr val="898989"/>
                </a:solidFill>
              </a:defRPr>
            </a:lvl1pPr>
          </a:lstStyle>
          <a:p>
            <a:pPr>
              <a:defRPr/>
            </a:pPr>
            <a:fld id="{AA9B7657-8723-44FD-88A9-4FDF5D663EBA}" type="slidenum">
              <a:rPr lang="en-GB" altLang="en-US"/>
              <a:pPr>
                <a:defRPr/>
              </a:pPr>
              <a:t>‹#›</a:t>
            </a:fld>
            <a:endParaRPr lang="en-GB" altLang="en-US"/>
          </a:p>
        </p:txBody>
      </p:sp>
    </p:spTree>
    <p:extLst>
      <p:ext uri="{BB962C8B-B14F-4D97-AF65-F5344CB8AC3E}">
        <p14:creationId xmlns:p14="http://schemas.microsoft.com/office/powerpoint/2010/main" val="63224704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1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13.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13.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 Id="rId5" Type="http://schemas.openxmlformats.org/officeDocument/2006/relationships/image" Target="../media/image8.png" /><Relationship Id="rId4" Type="http://schemas.openxmlformats.org/officeDocument/2006/relationships/image" Target="../media/image7.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18.xml" /></Relationships>
</file>

<file path=ppt/slides/_rels/slide18.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18.xml" /><Relationship Id="rId4" Type="http://schemas.openxmlformats.org/officeDocument/2006/relationships/image" Target="../media/image12.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13.png" /><Relationship Id="rId1" Type="http://schemas.openxmlformats.org/officeDocument/2006/relationships/slideLayout" Target="../slideLayouts/slideLayout13.xml" /><Relationship Id="rId4" Type="http://schemas.openxmlformats.org/officeDocument/2006/relationships/image" Target="../media/image14.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1.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13.xml" /><Relationship Id="rId6" Type="http://schemas.openxmlformats.org/officeDocument/2006/relationships/image" Target="../media/image19.png" /><Relationship Id="rId5" Type="http://schemas.openxmlformats.org/officeDocument/2006/relationships/image" Target="../media/image18.png" /><Relationship Id="rId4" Type="http://schemas.openxmlformats.org/officeDocument/2006/relationships/image" Target="../media/image17.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 /></Relationships>
</file>

<file path=ppt/slides/_rels/slide34.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image" Target="../media/image20.png" /><Relationship Id="rId1" Type="http://schemas.openxmlformats.org/officeDocument/2006/relationships/slideLayout" Target="../slideLayouts/slideLayout18.xml" /><Relationship Id="rId4" Type="http://schemas.openxmlformats.org/officeDocument/2006/relationships/image" Target="../media/image22.png"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3.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24.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B88-CD5D-45B6-AAE1-4005089D0BA1}"/>
              </a:ext>
            </a:extLst>
          </p:cNvPr>
          <p:cNvSpPr>
            <a:spLocks noGrp="1"/>
          </p:cNvSpPr>
          <p:nvPr>
            <p:ph type="ctrTitle"/>
          </p:nvPr>
        </p:nvSpPr>
        <p:spPr>
          <a:xfrm>
            <a:off x="545690" y="339213"/>
            <a:ext cx="8728313" cy="3711623"/>
          </a:xfrm>
        </p:spPr>
        <p:txBody>
          <a:bodyPr>
            <a:noAutofit/>
          </a:bodyPr>
          <a:lstStyle/>
          <a:p>
            <a:pPr rtl="0">
              <a:spcBef>
                <a:spcPts val="0"/>
              </a:spcBef>
              <a:spcAft>
                <a:spcPts val="0"/>
              </a:spcAft>
            </a:pPr>
            <a:r>
              <a:rPr lang="en-US" sz="4800" b="1" i="0" u="none" strike="noStrike" dirty="0">
                <a:solidFill>
                  <a:srgbClr val="000000"/>
                </a:solidFill>
                <a:effectLst/>
                <a:latin typeface="Calibri" panose="020F0502020204030204" pitchFamily="34" charset="0"/>
              </a:rPr>
              <a:t>INTELLECTUAL DISABILITY  </a:t>
            </a:r>
            <a:br>
              <a:rPr lang="en-US" sz="4800" b="1" i="0" u="none" strike="noStrike" dirty="0">
                <a:solidFill>
                  <a:srgbClr val="000000"/>
                </a:solidFill>
                <a:effectLst/>
                <a:latin typeface="Calibri" panose="020F0502020204030204" pitchFamily="34" charset="0"/>
              </a:rPr>
            </a:br>
            <a:endParaRPr lang="en-KE" sz="4800" dirty="0"/>
          </a:p>
        </p:txBody>
      </p:sp>
      <p:sp>
        <p:nvSpPr>
          <p:cNvPr id="3" name="Subtitle 2">
            <a:extLst>
              <a:ext uri="{FF2B5EF4-FFF2-40B4-BE49-F238E27FC236}">
                <a16:creationId xmlns:a16="http://schemas.microsoft.com/office/drawing/2014/main" id="{37F0F087-E1C2-4A8E-BD53-74D04341BA91}"/>
              </a:ext>
            </a:extLst>
          </p:cNvPr>
          <p:cNvSpPr>
            <a:spLocks noGrp="1"/>
          </p:cNvSpPr>
          <p:nvPr>
            <p:ph type="subTitle" idx="1"/>
          </p:nvPr>
        </p:nvSpPr>
        <p:spPr/>
        <p:txBody>
          <a:bodyPr>
            <a:normAutofit/>
          </a:bodyPr>
          <a:lstStyle/>
          <a:p>
            <a:pPr algn="ctr" rtl="0">
              <a:spcBef>
                <a:spcPts val="0"/>
              </a:spcBef>
              <a:spcAft>
                <a:spcPts val="0"/>
              </a:spcAft>
            </a:pPr>
            <a:r>
              <a:rPr lang="en-US" sz="4000" b="0" i="0" u="none" strike="noStrike" dirty="0">
                <a:effectLst/>
                <a:latin typeface="Calibri" panose="020F0502020204030204" pitchFamily="34" charset="0"/>
              </a:rPr>
              <a:t>Year 4 MBChB</a:t>
            </a:r>
            <a:endParaRPr lang="en-US" sz="4000" b="0" dirty="0">
              <a:effectLst/>
            </a:endParaRPr>
          </a:p>
          <a:p>
            <a:br>
              <a:rPr lang="en-US" dirty="0"/>
            </a:br>
            <a:endParaRPr lang="en-KE" dirty="0"/>
          </a:p>
        </p:txBody>
      </p:sp>
      <p:sp>
        <p:nvSpPr>
          <p:cNvPr id="7" name="TextBox 6">
            <a:extLst>
              <a:ext uri="{FF2B5EF4-FFF2-40B4-BE49-F238E27FC236}">
                <a16:creationId xmlns:a16="http://schemas.microsoft.com/office/drawing/2014/main" id="{FBD1A287-0946-4D3E-9C09-3DF95DCCCBD0}"/>
              </a:ext>
            </a:extLst>
          </p:cNvPr>
          <p:cNvSpPr txBox="1"/>
          <p:nvPr/>
        </p:nvSpPr>
        <p:spPr>
          <a:xfrm>
            <a:off x="3049229" y="3244334"/>
            <a:ext cx="6098458" cy="369332"/>
          </a:xfrm>
          <a:prstGeom prst="rect">
            <a:avLst/>
          </a:prstGeom>
          <a:noFill/>
        </p:spPr>
        <p:txBody>
          <a:bodyPr wrap="square">
            <a:spAutoFit/>
          </a:bodyPr>
          <a:lstStyle/>
          <a:p>
            <a:r>
              <a:rPr lang="en-KE" b="0" dirty="0">
                <a:effectLst/>
              </a:rPr>
              <a:t> </a:t>
            </a:r>
            <a:endParaRPr lang="en-KE" dirty="0"/>
          </a:p>
        </p:txBody>
      </p:sp>
    </p:spTree>
    <p:extLst>
      <p:ext uri="{BB962C8B-B14F-4D97-AF65-F5344CB8AC3E}">
        <p14:creationId xmlns:p14="http://schemas.microsoft.com/office/powerpoint/2010/main" val="234475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04FDB4-1E4E-4600-91E1-9B1F29EFEB0A}"/>
              </a:ext>
            </a:extLst>
          </p:cNvPr>
          <p:cNvSpPr>
            <a:spLocks noGrp="1"/>
          </p:cNvSpPr>
          <p:nvPr>
            <p:ph idx="1"/>
          </p:nvPr>
        </p:nvSpPr>
        <p:spPr>
          <a:xfrm>
            <a:off x="604684" y="339213"/>
            <a:ext cx="11208774" cy="5837750"/>
          </a:xfrm>
        </p:spPr>
        <p:txBody>
          <a:bodyPr>
            <a:normAutofit/>
          </a:bodyPr>
          <a:lstStyle/>
          <a:p>
            <a:pPr marL="0" indent="0">
              <a:lnSpc>
                <a:spcPct val="150000"/>
              </a:lnSpc>
              <a:buNone/>
            </a:pPr>
            <a:r>
              <a:rPr lang="en-US" sz="2400" b="1" dirty="0"/>
              <a:t>LEARNING OBJECTIVES </a:t>
            </a:r>
          </a:p>
          <a:p>
            <a:pPr marL="0" indent="0">
              <a:lnSpc>
                <a:spcPct val="150000"/>
              </a:lnSpc>
              <a:buNone/>
            </a:pPr>
            <a:r>
              <a:rPr lang="en-US" sz="2400" dirty="0"/>
              <a:t>The aim is to provide a framework for assessment of children with ID for features of ID, strengths, possible causes of ID and for comorbid disorders, highlighting issues to be considered in the assessment. At the end of the section you should be able to:</a:t>
            </a:r>
          </a:p>
          <a:p>
            <a:pPr marL="457200" indent="-457200">
              <a:lnSpc>
                <a:spcPct val="150000"/>
              </a:lnSpc>
              <a:buFont typeface="+mj-lt"/>
              <a:buAutoNum type="arabicPeriod"/>
            </a:pPr>
            <a:r>
              <a:rPr lang="en-US" sz="2400" dirty="0"/>
              <a:t>Outline List the risk factors for psychiatric disorders in this population </a:t>
            </a:r>
          </a:p>
          <a:p>
            <a:pPr marL="457200" indent="-457200">
              <a:lnSpc>
                <a:spcPct val="150000"/>
              </a:lnSpc>
              <a:buFont typeface="+mj-lt"/>
              <a:buAutoNum type="arabicPeriod"/>
            </a:pPr>
            <a:r>
              <a:rPr lang="en-US" sz="2400" dirty="0"/>
              <a:t>Recognize specific issues in the assessment of children with ID </a:t>
            </a:r>
          </a:p>
          <a:p>
            <a:pPr marL="457200" indent="-457200">
              <a:lnSpc>
                <a:spcPct val="150000"/>
              </a:lnSpc>
              <a:buFont typeface="+mj-lt"/>
              <a:buAutoNum type="arabicPeriod"/>
            </a:pPr>
            <a:r>
              <a:rPr lang="en-US" sz="2400" dirty="0"/>
              <a:t>Appreciate the need for a multidisciplinary approach. </a:t>
            </a:r>
          </a:p>
          <a:p>
            <a:pPr marL="457200" indent="-457200">
              <a:lnSpc>
                <a:spcPct val="150000"/>
              </a:lnSpc>
              <a:buFont typeface="+mj-lt"/>
              <a:buAutoNum type="arabicPeriod"/>
            </a:pPr>
            <a:r>
              <a:rPr lang="en-US" sz="2400" dirty="0"/>
              <a:t>Appreciate the need for a multidisciplinary approach.</a:t>
            </a:r>
            <a:endParaRPr lang="en-KE" sz="2400" dirty="0"/>
          </a:p>
        </p:txBody>
      </p:sp>
    </p:spTree>
    <p:extLst>
      <p:ext uri="{BB962C8B-B14F-4D97-AF65-F5344CB8AC3E}">
        <p14:creationId xmlns:p14="http://schemas.microsoft.com/office/powerpoint/2010/main" val="481726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6D14-11EF-4B9C-B3D6-B174794691ED}"/>
              </a:ext>
            </a:extLst>
          </p:cNvPr>
          <p:cNvSpPr>
            <a:spLocks noGrp="1"/>
          </p:cNvSpPr>
          <p:nvPr>
            <p:ph type="title"/>
          </p:nvPr>
        </p:nvSpPr>
        <p:spPr>
          <a:xfrm>
            <a:off x="677334" y="226142"/>
            <a:ext cx="8596668" cy="644013"/>
          </a:xfrm>
        </p:spPr>
        <p:txBody>
          <a:bodyPr/>
          <a:lstStyle/>
          <a:p>
            <a:r>
              <a:rPr lang="en-US" b="1" dirty="0"/>
              <a:t>OUTLINE</a:t>
            </a:r>
            <a:endParaRPr lang="en-KE" b="1" dirty="0"/>
          </a:p>
        </p:txBody>
      </p:sp>
      <p:sp>
        <p:nvSpPr>
          <p:cNvPr id="3" name="Content Placeholder 2">
            <a:extLst>
              <a:ext uri="{FF2B5EF4-FFF2-40B4-BE49-F238E27FC236}">
                <a16:creationId xmlns:a16="http://schemas.microsoft.com/office/drawing/2014/main" id="{AFBB6EA5-954F-4B8F-8B41-07C476867549}"/>
              </a:ext>
            </a:extLst>
          </p:cNvPr>
          <p:cNvSpPr>
            <a:spLocks noGrp="1"/>
          </p:cNvSpPr>
          <p:nvPr>
            <p:ph idx="1"/>
          </p:nvPr>
        </p:nvSpPr>
        <p:spPr>
          <a:xfrm>
            <a:off x="677334" y="870155"/>
            <a:ext cx="8938614" cy="5761704"/>
          </a:xfrm>
        </p:spPr>
        <p:txBody>
          <a:bodyPr>
            <a:noAutofit/>
          </a:bodyPr>
          <a:lstStyle/>
          <a:p>
            <a:pPr rtl="0" fontAlgn="base">
              <a:lnSpc>
                <a:spcPct val="120000"/>
              </a:lnSpc>
              <a:spcBef>
                <a:spcPts val="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Introduction</a:t>
            </a: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Definitions of key terms</a:t>
            </a:r>
          </a:p>
          <a:p>
            <a:pPr marL="628650" lvl="1" indent="-285750">
              <a:spcBef>
                <a:spcPts val="750"/>
              </a:spcBef>
              <a:buFont typeface="Wingdings" panose="05000000000000000000" pitchFamily="2" charset="2"/>
              <a:buChar char="q"/>
              <a:defRPr/>
            </a:pPr>
            <a:r>
              <a:rPr kumimoji="0" lang="en-US" sz="2100" i="0" strike="noStrike" kern="1200" cap="none" spc="0" normalizeH="0" baseline="0" noProof="0" dirty="0">
                <a:ln>
                  <a:noFill/>
                </a:ln>
                <a:solidFill>
                  <a:prstClr val="black"/>
                </a:solidFill>
                <a:effectLst/>
                <a:uLnTx/>
                <a:uFillTx/>
                <a:ea typeface="Times New Roman" charset="0"/>
                <a:cs typeface="+mn-cs"/>
                <a:sym typeface="+mn-ea"/>
              </a:rPr>
              <a:t>WHAT IS INTELLIGENCE?</a:t>
            </a:r>
          </a:p>
          <a:p>
            <a:pPr marL="628650" lvl="1" indent="-285750">
              <a:spcBef>
                <a:spcPts val="750"/>
              </a:spcBef>
              <a:buFont typeface="Wingdings" panose="05000000000000000000" pitchFamily="2" charset="2"/>
              <a:buChar char="q"/>
              <a:defRPr/>
            </a:pPr>
            <a:r>
              <a:rPr kumimoji="0" lang="en-US" sz="2100" i="0" strike="noStrike" kern="1200" cap="none" spc="0" normalizeH="0" baseline="0" noProof="0" dirty="0">
                <a:ln>
                  <a:noFill/>
                </a:ln>
                <a:solidFill>
                  <a:prstClr val="black"/>
                </a:solidFill>
                <a:effectLst/>
                <a:uLnTx/>
                <a:uFillTx/>
                <a:ea typeface="Times New Roman" charset="0"/>
                <a:cs typeface="+mn-cs"/>
                <a:sym typeface="+mn-ea"/>
              </a:rPr>
              <a:t>WHAT IS INTELLIGENT QUOTIENT [IQ]? </a:t>
            </a:r>
          </a:p>
          <a:p>
            <a:pPr marL="628650" lvl="1" indent="-285750">
              <a:spcBef>
                <a:spcPts val="750"/>
              </a:spcBef>
              <a:buFont typeface="Wingdings" panose="05000000000000000000" pitchFamily="2" charset="2"/>
              <a:buChar char="q"/>
              <a:defRPr/>
            </a:pPr>
            <a:r>
              <a:rPr kumimoji="0" lang="en-US" sz="2100" i="0" strike="noStrike" kern="1200" cap="none" spc="0" normalizeH="0" baseline="0" noProof="0" dirty="0">
                <a:ln>
                  <a:noFill/>
                </a:ln>
                <a:solidFill>
                  <a:prstClr val="black"/>
                </a:solidFill>
                <a:effectLst/>
                <a:uLnTx/>
                <a:uFillTx/>
                <a:ea typeface="Times New Roman" charset="0"/>
                <a:cs typeface="+mn-cs"/>
                <a:sym typeface="+mn-ea"/>
              </a:rPr>
              <a:t> WHAT IS ADAPTIVE BEHAVIOR?</a:t>
            </a:r>
          </a:p>
          <a:p>
            <a:pPr marL="628650" lvl="1" indent="-285750">
              <a:spcBef>
                <a:spcPts val="750"/>
              </a:spcBef>
              <a:buFont typeface="Wingdings" panose="05000000000000000000" pitchFamily="2" charset="2"/>
              <a:buChar char="q"/>
              <a:defRPr/>
            </a:pPr>
            <a:r>
              <a:rPr kumimoji="0" lang="en-US" sz="2100" i="0" strike="noStrike" kern="1200" cap="none" spc="0" normalizeH="0" baseline="0" noProof="0" dirty="0">
                <a:ln>
                  <a:noFill/>
                </a:ln>
                <a:solidFill>
                  <a:prstClr val="black"/>
                </a:solidFill>
                <a:effectLst/>
                <a:uLnTx/>
                <a:uFillTx/>
                <a:ea typeface="+mn-ea"/>
                <a:cs typeface="+mn-cs"/>
              </a:rPr>
              <a:t>WHAT IS INTELLECTUAL DISABILITY [ID]? </a:t>
            </a:r>
            <a:endParaRPr lang="en-US" sz="2400" b="0" i="0" u="none" strike="noStrike" dirty="0">
              <a:solidFill>
                <a:srgbClr val="000000"/>
              </a:solidFill>
              <a:effectLst/>
              <a:cs typeface="Calibri" panose="020F0502020204030204" pitchFamily="34" charset="0"/>
            </a:endParaRP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Causes of ID</a:t>
            </a:r>
          </a:p>
          <a:p>
            <a:pPr fontAlgn="base">
              <a:lnSpc>
                <a:spcPct val="120000"/>
              </a:lnSpc>
              <a:spcBef>
                <a:spcPts val="560"/>
              </a:spcBef>
            </a:pPr>
            <a:r>
              <a:rPr lang="en-US" sz="2400" b="0" i="0" u="none" strike="noStrike" dirty="0">
                <a:solidFill>
                  <a:srgbClr val="000000"/>
                </a:solidFill>
                <a:effectLst/>
                <a:cs typeface="Calibri" panose="020F0502020204030204" pitchFamily="34" charset="0"/>
              </a:rPr>
              <a:t>Presentation/characteristics of ID</a:t>
            </a: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Psychiatric and Medical Co-morbidity</a:t>
            </a: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Differential Diagnosis</a:t>
            </a: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Investigations</a:t>
            </a:r>
          </a:p>
          <a:p>
            <a:pPr rtl="0" fontAlgn="base">
              <a:lnSpc>
                <a:spcPct val="120000"/>
              </a:lnSpc>
              <a:spcBef>
                <a:spcPts val="56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Management</a:t>
            </a:r>
          </a:p>
          <a:p>
            <a:pPr marL="0" indent="0">
              <a:buNone/>
            </a:pPr>
            <a:br>
              <a:rPr lang="en-US" sz="2400" b="0" dirty="0">
                <a:effectLst/>
              </a:rPr>
            </a:br>
            <a:endParaRPr lang="en-KE" sz="2400" dirty="0"/>
          </a:p>
        </p:txBody>
      </p:sp>
    </p:spTree>
    <p:extLst>
      <p:ext uri="{BB962C8B-B14F-4D97-AF65-F5344CB8AC3E}">
        <p14:creationId xmlns:p14="http://schemas.microsoft.com/office/powerpoint/2010/main" val="262682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A010-B77A-4AEC-A261-9490CB191007}"/>
              </a:ext>
            </a:extLst>
          </p:cNvPr>
          <p:cNvSpPr>
            <a:spLocks noGrp="1"/>
          </p:cNvSpPr>
          <p:nvPr>
            <p:ph type="title"/>
          </p:nvPr>
        </p:nvSpPr>
        <p:spPr>
          <a:xfrm>
            <a:off x="146393" y="250723"/>
            <a:ext cx="11091878" cy="604683"/>
          </a:xfrm>
        </p:spPr>
        <p:txBody>
          <a:bodyPr>
            <a:normAutofit/>
          </a:bodyPr>
          <a:lstStyle/>
          <a:p>
            <a:r>
              <a:rPr lang="en-US" sz="28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 need to know about </a:t>
            </a:r>
            <a:r>
              <a:rPr lang="en-US" sz="2800" b="1" i="0" u="none" strike="noStrike"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Intellectual disability because:</a:t>
            </a:r>
            <a:endParaRPr lang="en-KE" sz="28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5A456C2-8A41-4705-82F5-600694CBC8E3}"/>
              </a:ext>
            </a:extLst>
          </p:cNvPr>
          <p:cNvSpPr>
            <a:spLocks noGrp="1"/>
          </p:cNvSpPr>
          <p:nvPr>
            <p:ph idx="1"/>
          </p:nvPr>
        </p:nvSpPr>
        <p:spPr>
          <a:xfrm>
            <a:off x="721580" y="855406"/>
            <a:ext cx="10767414" cy="5751871"/>
          </a:xfrm>
        </p:spPr>
        <p:txBody>
          <a:bodyPr>
            <a:noAutofit/>
          </a:bodyPr>
          <a:lstStyle/>
          <a:p>
            <a:pPr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Intellectual disability (ID):</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very common - general population prevalence of ~ 1%</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preventable</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pose a huge burden</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lead to stigmatization</a:t>
            </a:r>
          </a:p>
          <a:p>
            <a:pPr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ID poses risks to those with ID:</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harmful forms of traditional healing </a:t>
            </a:r>
          </a:p>
          <a:p>
            <a:pPr marL="742950" lvl="1" indent="-285750"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neglect or harsh treatment</a:t>
            </a:r>
          </a:p>
          <a:p>
            <a:pPr rtl="0" fontAlgn="base">
              <a:lnSpc>
                <a:spcPct val="150000"/>
              </a:lnSpc>
              <a:spcBef>
                <a:spcPts val="56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High caregiver stress</a:t>
            </a:r>
          </a:p>
        </p:txBody>
      </p:sp>
    </p:spTree>
    <p:extLst>
      <p:ext uri="{BB962C8B-B14F-4D97-AF65-F5344CB8AC3E}">
        <p14:creationId xmlns:p14="http://schemas.microsoft.com/office/powerpoint/2010/main" val="285804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67649-2615-4253-96AC-176EA402347B}"/>
              </a:ext>
            </a:extLst>
          </p:cNvPr>
          <p:cNvSpPr>
            <a:spLocks noGrp="1"/>
          </p:cNvSpPr>
          <p:nvPr>
            <p:ph idx="1"/>
          </p:nvPr>
        </p:nvSpPr>
        <p:spPr>
          <a:xfrm>
            <a:off x="162233" y="235974"/>
            <a:ext cx="11754464" cy="6430297"/>
          </a:xfrm>
        </p:spPr>
        <p:txBody>
          <a:bodyPr>
            <a:noAutofit/>
          </a:bodyPr>
          <a:lstStyle/>
          <a:p>
            <a:pPr marL="0" indent="0">
              <a:lnSpc>
                <a:spcPct val="100000"/>
              </a:lnSpc>
              <a:buNone/>
            </a:pPr>
            <a:r>
              <a:rPr lang="en-US" sz="2400" b="1" dirty="0">
                <a:effectLst>
                  <a:outerShdw blurRad="38100" dist="38100" dir="2700000" algn="tl">
                    <a:srgbClr val="000000">
                      <a:alpha val="43137"/>
                    </a:srgbClr>
                  </a:outerShdw>
                </a:effectLst>
              </a:rPr>
              <a:t>INTRODUCTION: </a:t>
            </a:r>
          </a:p>
          <a:p>
            <a:pPr>
              <a:lnSpc>
                <a:spcPct val="100000"/>
              </a:lnSpc>
              <a:buFont typeface="Wingdings" panose="05000000000000000000" pitchFamily="2" charset="2"/>
              <a:buChar char="q"/>
            </a:pPr>
            <a:r>
              <a:rPr lang="en-US" sz="2400" b="1" dirty="0">
                <a:solidFill>
                  <a:schemeClr val="tx1"/>
                </a:solidFill>
                <a:cs typeface="Calibri" panose="020F0502020204030204" pitchFamily="34" charset="0"/>
              </a:rPr>
              <a:t>Intellectual disability [ID], </a:t>
            </a:r>
            <a:r>
              <a:rPr lang="en-US" sz="2400" dirty="0">
                <a:solidFill>
                  <a:schemeClr val="tx1"/>
                </a:solidFill>
                <a:cs typeface="Calibri" panose="020F0502020204030204" pitchFamily="34" charset="0"/>
              </a:rPr>
              <a:t>is general learning disability resulting in substantial limitations in present functioning.</a:t>
            </a:r>
            <a:r>
              <a:rPr lang="en-US" sz="2400" dirty="0">
                <a:cs typeface="Calibri" panose="020F0502020204030204" pitchFamily="34" charset="0"/>
              </a:rPr>
              <a:t> Those</a:t>
            </a:r>
            <a:r>
              <a:rPr lang="en-US" sz="2400" dirty="0">
                <a:solidFill>
                  <a:schemeClr val="tx1"/>
                </a:solidFill>
                <a:cs typeface="Calibri" panose="020F0502020204030204" pitchFamily="34" charset="0"/>
              </a:rPr>
              <a:t> with </a:t>
            </a:r>
            <a:r>
              <a:rPr lang="en-US" sz="2400" dirty="0"/>
              <a:t>ID, develop at a below average rate and experience difficulty in learning and social adjustment.</a:t>
            </a:r>
            <a:r>
              <a:rPr lang="en-US" sz="2400" dirty="0">
                <a:solidFill>
                  <a:schemeClr val="tx1"/>
                </a:solidFill>
                <a:cs typeface="Calibri" panose="020F0502020204030204" pitchFamily="34" charset="0"/>
              </a:rPr>
              <a:t>                                                                                                       </a:t>
            </a:r>
            <a:r>
              <a:rPr lang="en-US" sz="2400" b="1" dirty="0">
                <a:solidFill>
                  <a:srgbClr val="FF0000"/>
                </a:solidFill>
              </a:rPr>
              <a:t>OLD TERMINOLOGY</a:t>
            </a:r>
            <a:endParaRPr lang="en-US" sz="2400" b="1" dirty="0">
              <a:solidFill>
                <a:srgbClr val="FF0000"/>
              </a:solidFill>
              <a:highlight>
                <a:srgbClr val="FFFF00"/>
              </a:highlight>
            </a:endParaRPr>
          </a:p>
          <a:p>
            <a:pPr>
              <a:lnSpc>
                <a:spcPct val="150000"/>
              </a:lnSpc>
              <a:buFont typeface="Wingdings" panose="05000000000000000000" pitchFamily="2" charset="2"/>
              <a:buChar char="q"/>
            </a:pPr>
            <a:endParaRPr lang="en-US" sz="2400" b="1" dirty="0">
              <a:solidFill>
                <a:srgbClr val="FF0000"/>
              </a:solidFill>
              <a:highlight>
                <a:srgbClr val="FFFF00"/>
              </a:highlight>
            </a:endParaRPr>
          </a:p>
          <a:p>
            <a:pPr>
              <a:lnSpc>
                <a:spcPct val="150000"/>
              </a:lnSpc>
              <a:buFont typeface="Wingdings" panose="05000000000000000000" pitchFamily="2" charset="2"/>
              <a:buChar char="q"/>
            </a:pPr>
            <a:endParaRPr lang="en-US" sz="2400" b="1" dirty="0">
              <a:solidFill>
                <a:srgbClr val="FF0000"/>
              </a:solidFill>
              <a:highlight>
                <a:srgbClr val="FFFF00"/>
              </a:highlight>
            </a:endParaRPr>
          </a:p>
          <a:p>
            <a:pPr marL="0" indent="0">
              <a:lnSpc>
                <a:spcPct val="150000"/>
              </a:lnSpc>
              <a:buNone/>
            </a:pPr>
            <a:endParaRPr lang="en-US" sz="2400" b="1" dirty="0">
              <a:solidFill>
                <a:srgbClr val="FF0000"/>
              </a:solidFill>
              <a:highlight>
                <a:srgbClr val="FFFF00"/>
              </a:highlight>
            </a:endParaRPr>
          </a:p>
          <a:p>
            <a:pPr>
              <a:lnSpc>
                <a:spcPct val="150000"/>
              </a:lnSpc>
              <a:buFont typeface="Wingdings" panose="05000000000000000000" pitchFamily="2" charset="2"/>
              <a:buChar char="q"/>
            </a:pPr>
            <a:endParaRPr lang="en-US" sz="2400" dirty="0">
              <a:solidFill>
                <a:schemeClr val="tx1"/>
              </a:solidFill>
              <a:cs typeface="Calibri" panose="020F0502020204030204" pitchFamily="34" charset="0"/>
            </a:endParaRPr>
          </a:p>
          <a:p>
            <a:pPr>
              <a:lnSpc>
                <a:spcPct val="150000"/>
              </a:lnSpc>
              <a:buFont typeface="Wingdings" panose="05000000000000000000" pitchFamily="2" charset="2"/>
              <a:buChar char="q"/>
            </a:pPr>
            <a:r>
              <a:rPr lang="en-US" sz="2400" dirty="0">
                <a:solidFill>
                  <a:schemeClr val="tx1"/>
                </a:solidFill>
                <a:cs typeface="Calibri" panose="020F0502020204030204" pitchFamily="34" charset="0"/>
              </a:rPr>
              <a:t>ID is </a:t>
            </a:r>
            <a:r>
              <a:rPr lang="en-US" sz="2400" b="1" dirty="0">
                <a:solidFill>
                  <a:srgbClr val="FF0000"/>
                </a:solidFill>
                <a:highlight>
                  <a:srgbClr val="FFFF00"/>
                </a:highlight>
              </a:rPr>
              <a:t> inability to cope with an intellectually demanding world.  </a:t>
            </a:r>
          </a:p>
          <a:p>
            <a:pPr>
              <a:lnSpc>
                <a:spcPct val="150000"/>
              </a:lnSpc>
              <a:buFont typeface="Wingdings" panose="05000000000000000000" pitchFamily="2" charset="2"/>
              <a:buChar char="q"/>
            </a:pPr>
            <a:r>
              <a:rPr lang="en-US" sz="2400" b="0" i="0" u="none" strike="noStrike" dirty="0">
                <a:solidFill>
                  <a:schemeClr val="tx1"/>
                </a:solidFill>
                <a:effectLst/>
                <a:cs typeface="Calibri" panose="020F0502020204030204" pitchFamily="34" charset="0"/>
              </a:rPr>
              <a:t>As </a:t>
            </a:r>
            <a:r>
              <a:rPr lang="en-US" sz="2400" b="0" i="0" u="none" strike="noStrike" dirty="0" err="1">
                <a:solidFill>
                  <a:schemeClr val="tx1"/>
                </a:solidFill>
                <a:effectLst/>
                <a:cs typeface="Calibri" panose="020F0502020204030204" pitchFamily="34" charset="0"/>
              </a:rPr>
              <a:t>Esquirol</a:t>
            </a:r>
            <a:r>
              <a:rPr lang="en-US" sz="2400" b="0" i="0" u="none" strike="noStrike" dirty="0">
                <a:solidFill>
                  <a:schemeClr val="tx1"/>
                </a:solidFill>
                <a:effectLst/>
                <a:cs typeface="Calibri" panose="020F0502020204030204" pitchFamily="34" charset="0"/>
              </a:rPr>
              <a:t> noted, ID is not a disease in and of itself; </a:t>
            </a:r>
            <a:r>
              <a:rPr lang="en-US" sz="2400" dirty="0">
                <a:cs typeface="Calibri" panose="020F0502020204030204" pitchFamily="34" charset="0"/>
              </a:rPr>
              <a:t>i</a:t>
            </a:r>
            <a:r>
              <a:rPr lang="en-US" sz="2400" b="0" i="0" u="none" strike="noStrike" dirty="0">
                <a:solidFill>
                  <a:schemeClr val="tx1"/>
                </a:solidFill>
                <a:effectLst/>
                <a:cs typeface="Calibri" panose="020F0502020204030204" pitchFamily="34" charset="0"/>
              </a:rPr>
              <a:t>t is a statement about how a person is functioning cognitively within a social context.</a:t>
            </a:r>
          </a:p>
          <a:p>
            <a:pPr>
              <a:lnSpc>
                <a:spcPct val="100000"/>
              </a:lnSpc>
            </a:pPr>
            <a:endParaRPr lang="en-US" sz="2400" dirty="0"/>
          </a:p>
        </p:txBody>
      </p:sp>
      <p:pic>
        <p:nvPicPr>
          <p:cNvPr id="4" name="Picture 3">
            <a:extLst>
              <a:ext uri="{FF2B5EF4-FFF2-40B4-BE49-F238E27FC236}">
                <a16:creationId xmlns:a16="http://schemas.microsoft.com/office/drawing/2014/main" id="{77BEB17B-9250-460B-A464-1DFDADFB3DA0}"/>
              </a:ext>
            </a:extLst>
          </p:cNvPr>
          <p:cNvPicPr>
            <a:picLocks noChangeAspect="1"/>
          </p:cNvPicPr>
          <p:nvPr/>
        </p:nvPicPr>
        <p:blipFill>
          <a:blip r:embed="rId2"/>
          <a:stretch>
            <a:fillRect/>
          </a:stretch>
        </p:blipFill>
        <p:spPr>
          <a:xfrm>
            <a:off x="5845097" y="1755058"/>
            <a:ext cx="6184669" cy="2613577"/>
          </a:xfrm>
          <a:prstGeom prst="rect">
            <a:avLst/>
          </a:prstGeom>
        </p:spPr>
      </p:pic>
      <p:pic>
        <p:nvPicPr>
          <p:cNvPr id="6" name="Picture 5">
            <a:extLst>
              <a:ext uri="{FF2B5EF4-FFF2-40B4-BE49-F238E27FC236}">
                <a16:creationId xmlns:a16="http://schemas.microsoft.com/office/drawing/2014/main" id="{18114FF1-E0C3-4C52-B1ED-1313984FFA4C}"/>
              </a:ext>
            </a:extLst>
          </p:cNvPr>
          <p:cNvPicPr>
            <a:picLocks noChangeAspect="1"/>
          </p:cNvPicPr>
          <p:nvPr/>
        </p:nvPicPr>
        <p:blipFill>
          <a:blip r:embed="rId3"/>
          <a:stretch>
            <a:fillRect/>
          </a:stretch>
        </p:blipFill>
        <p:spPr>
          <a:xfrm>
            <a:off x="497809" y="2318738"/>
            <a:ext cx="3395766" cy="1501094"/>
          </a:xfrm>
          <a:prstGeom prst="rect">
            <a:avLst/>
          </a:prstGeom>
        </p:spPr>
      </p:pic>
    </p:spTree>
    <p:extLst>
      <p:ext uri="{BB962C8B-B14F-4D97-AF65-F5344CB8AC3E}">
        <p14:creationId xmlns:p14="http://schemas.microsoft.com/office/powerpoint/2010/main" val="1086799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8E0B-4B36-4BD4-8056-C464A05B289A}"/>
              </a:ext>
            </a:extLst>
          </p:cNvPr>
          <p:cNvSpPr>
            <a:spLocks noGrp="1"/>
          </p:cNvSpPr>
          <p:nvPr>
            <p:ph type="title"/>
          </p:nvPr>
        </p:nvSpPr>
        <p:spPr>
          <a:xfrm>
            <a:off x="831851" y="1046063"/>
            <a:ext cx="10515600" cy="2852737"/>
          </a:xfrm>
        </p:spPr>
        <p:txBody>
          <a:bodyPr/>
          <a:lstStyle/>
          <a:p>
            <a:r>
              <a:rPr lang="en-US" b="1" dirty="0">
                <a:effectLst>
                  <a:outerShdw blurRad="38100" dist="38100" dir="2700000" algn="tl">
                    <a:srgbClr val="000000">
                      <a:alpha val="43137"/>
                    </a:srgbClr>
                  </a:outerShdw>
                </a:effectLst>
              </a:rPr>
              <a:t>DEFINITIONS</a:t>
            </a:r>
            <a:endParaRPr lang="en-KE" b="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8150214D-AFA6-4C74-A5EE-515986C22CE8}"/>
              </a:ext>
            </a:extLst>
          </p:cNvPr>
          <p:cNvSpPr>
            <a:spLocks noGrp="1"/>
          </p:cNvSpPr>
          <p:nvPr>
            <p:ph type="body" idx="1"/>
          </p:nvPr>
        </p:nvSpPr>
        <p:spPr>
          <a:xfrm>
            <a:off x="831851" y="3898800"/>
            <a:ext cx="10515600" cy="1500187"/>
          </a:xfrm>
        </p:spPr>
        <p:txBody>
          <a:bodyPr/>
          <a:lstStyle/>
          <a:p>
            <a:pPr marL="285750" indent="-285750">
              <a:buFont typeface="Wingdings" panose="05000000000000000000" pitchFamily="2" charset="2"/>
              <a:buChar char="q"/>
            </a:pPr>
            <a:r>
              <a:rPr lang="en-US" sz="1800" dirty="0">
                <a:solidFill>
                  <a:schemeClr val="tx1"/>
                </a:solidFill>
                <a:ea typeface="Times New Roman" charset="0"/>
                <a:sym typeface="+mn-ea"/>
              </a:rPr>
              <a:t>WHAT IS INTELLIGENCE?</a:t>
            </a:r>
          </a:p>
          <a:p>
            <a:pPr marL="285750" indent="-285750">
              <a:buFont typeface="Wingdings" panose="05000000000000000000" pitchFamily="2" charset="2"/>
              <a:buChar char="q"/>
            </a:pPr>
            <a:r>
              <a:rPr lang="en-US" sz="1800" dirty="0">
                <a:solidFill>
                  <a:schemeClr val="tx1"/>
                </a:solidFill>
                <a:ea typeface="Times New Roman" charset="0"/>
                <a:sym typeface="+mn-ea"/>
              </a:rPr>
              <a:t>WHAT IS INTELLIGENT QUOTIENT [IQ]? </a:t>
            </a:r>
          </a:p>
          <a:p>
            <a:pPr marL="285750" indent="-285750">
              <a:buFont typeface="Wingdings" panose="05000000000000000000" pitchFamily="2" charset="2"/>
              <a:buChar char="q"/>
            </a:pPr>
            <a:r>
              <a:rPr lang="en-US" sz="1800" dirty="0">
                <a:solidFill>
                  <a:schemeClr val="tx1"/>
                </a:solidFill>
                <a:ea typeface="Times New Roman" charset="0"/>
                <a:sym typeface="+mn-ea"/>
              </a:rPr>
              <a:t> WHAT IS ADAPTIVE BEHAVIOR?</a:t>
            </a:r>
          </a:p>
          <a:p>
            <a:pPr marL="285750" indent="-285750">
              <a:buFont typeface="Wingdings" panose="05000000000000000000" pitchFamily="2" charset="2"/>
              <a:buChar char="q"/>
            </a:pPr>
            <a:r>
              <a:rPr lang="en-US" i="0" dirty="0">
                <a:solidFill>
                  <a:schemeClr val="tx1"/>
                </a:solidFill>
                <a:effectLst/>
                <a:latin typeface="Calibri" panose="020F0502020204030204" pitchFamily="34" charset="0"/>
              </a:rPr>
              <a:t>WHAT IS INTELLECTUAL DISABILITY [ID]</a:t>
            </a:r>
            <a:r>
              <a:rPr lang="en-US" i="0" strike="noStrike" dirty="0">
                <a:solidFill>
                  <a:schemeClr val="tx1"/>
                </a:solidFill>
                <a:effectLst/>
                <a:latin typeface="Calibri" panose="020F0502020204030204" pitchFamily="34" charset="0"/>
              </a:rPr>
              <a:t>? </a:t>
            </a:r>
            <a:endParaRPr lang="en-US" sz="1800" dirty="0">
              <a:solidFill>
                <a:schemeClr val="tx1"/>
              </a:solidFill>
              <a:ea typeface="Times New Roman" charset="0"/>
              <a:sym typeface="+mn-ea"/>
            </a:endParaRPr>
          </a:p>
          <a:p>
            <a:pPr marL="285750" indent="-285750">
              <a:buFont typeface="Wingdings" panose="05000000000000000000" pitchFamily="2" charset="2"/>
              <a:buChar char="q"/>
            </a:pPr>
            <a:endParaRPr lang="en-US" sz="1800" b="1" dirty="0">
              <a:ea typeface="Times New Roman" charset="0"/>
              <a:sym typeface="+mn-ea"/>
            </a:endParaRPr>
          </a:p>
          <a:p>
            <a:endParaRPr lang="en-KE" dirty="0"/>
          </a:p>
        </p:txBody>
      </p:sp>
    </p:spTree>
    <p:extLst>
      <p:ext uri="{BB962C8B-B14F-4D97-AF65-F5344CB8AC3E}">
        <p14:creationId xmlns:p14="http://schemas.microsoft.com/office/powerpoint/2010/main" val="265849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5690" y="398206"/>
            <a:ext cx="11208775" cy="6231194"/>
          </a:xfrm>
        </p:spPr>
        <p:txBody>
          <a:bodyPr>
            <a:noAutofit/>
          </a:bodyPr>
          <a:lstStyle/>
          <a:p>
            <a:pPr marL="68580" indent="0">
              <a:lnSpc>
                <a:spcPct val="100000"/>
              </a:lnSpc>
              <a:buNone/>
            </a:pPr>
            <a:r>
              <a:rPr lang="en-US" sz="2400" b="1" dirty="0">
                <a:ea typeface="Times New Roman" charset="0"/>
                <a:sym typeface="+mn-ea"/>
              </a:rPr>
              <a:t>WHAT IS INTELLIGENCE? </a:t>
            </a:r>
          </a:p>
          <a:p>
            <a:pPr marL="342900" indent="-342900">
              <a:lnSpc>
                <a:spcPct val="100000"/>
              </a:lnSpc>
              <a:buFont typeface="Arial" charset="0"/>
              <a:buChar char="•"/>
            </a:pPr>
            <a:r>
              <a:rPr sz="2400" dirty="0">
                <a:ea typeface="Times New Roman" charset="0"/>
                <a:sym typeface="+mn-ea"/>
              </a:rPr>
              <a:t>Intelligence refers to general mental </a:t>
            </a:r>
            <a:r>
              <a:rPr lang="en-US" sz="2400" dirty="0">
                <a:ea typeface="Times New Roman" charset="0"/>
                <a:sym typeface="+mn-ea"/>
              </a:rPr>
              <a:t>ability</a:t>
            </a:r>
            <a:r>
              <a:rPr lang="en-US" sz="2400" dirty="0"/>
              <a:t> such as</a:t>
            </a:r>
            <a:r>
              <a:rPr sz="2400" dirty="0">
                <a:ea typeface="Times New Roman" charset="0"/>
                <a:sym typeface="+mn-ea"/>
              </a:rPr>
              <a:t> </a:t>
            </a:r>
            <a:r>
              <a:rPr lang="en-US" sz="2400" dirty="0"/>
              <a:t>learning efficiently, </a:t>
            </a:r>
            <a:r>
              <a:rPr lang="en-US" sz="2400" dirty="0">
                <a:ea typeface="Times New Roman" charset="0"/>
                <a:sym typeface="+mn-ea"/>
              </a:rPr>
              <a:t>learning from experience,</a:t>
            </a:r>
            <a:r>
              <a:rPr lang="en-US" sz="2400" dirty="0"/>
              <a:t> thinking</a:t>
            </a:r>
            <a:r>
              <a:rPr lang="en-US" sz="2400" dirty="0">
                <a:ea typeface="Times New Roman" charset="0"/>
                <a:sym typeface="+mn-ea"/>
              </a:rPr>
              <a:t> abstractly,</a:t>
            </a:r>
            <a:r>
              <a:rPr lang="en-US" sz="2400" dirty="0"/>
              <a:t> understanding </a:t>
            </a:r>
            <a:r>
              <a:rPr lang="en-US" sz="2400" dirty="0">
                <a:ea typeface="Times New Roman" charset="0"/>
                <a:sym typeface="+mn-ea"/>
              </a:rPr>
              <a:t>complex ideas</a:t>
            </a:r>
            <a:r>
              <a:rPr lang="en-US" sz="2400" dirty="0"/>
              <a:t> and concepts</a:t>
            </a:r>
            <a:r>
              <a:rPr lang="en-US" sz="2400" dirty="0">
                <a:ea typeface="Times New Roman" charset="0"/>
                <a:sym typeface="+mn-ea"/>
              </a:rPr>
              <a:t>, </a:t>
            </a:r>
            <a:r>
              <a:rPr sz="2400" dirty="0">
                <a:ea typeface="Times New Roman" charset="0"/>
                <a:sym typeface="+mn-ea"/>
              </a:rPr>
              <a:t>ability to rea</a:t>
            </a:r>
            <a:r>
              <a:rPr lang="en-US" sz="2400" dirty="0">
                <a:ea typeface="Times New Roman" charset="0"/>
                <a:sym typeface="+mn-ea"/>
              </a:rPr>
              <a:t>s</a:t>
            </a:r>
            <a:r>
              <a:rPr sz="2400" dirty="0">
                <a:ea typeface="Times New Roman" charset="0"/>
                <a:sym typeface="+mn-ea"/>
              </a:rPr>
              <a:t>on, plan, solve problems</a:t>
            </a:r>
            <a:r>
              <a:rPr lang="en-US" sz="2400" dirty="0">
                <a:ea typeface="Times New Roman" charset="0"/>
                <a:sym typeface="+mn-ea"/>
              </a:rPr>
              <a:t> </a:t>
            </a:r>
            <a:r>
              <a:rPr lang="en-US" sz="2400" dirty="0"/>
              <a:t>and so on.</a:t>
            </a:r>
          </a:p>
          <a:p>
            <a:pPr marL="342900" indent="-342900">
              <a:lnSpc>
                <a:spcPct val="100000"/>
              </a:lnSpc>
              <a:buFont typeface="Arial" charset="0"/>
              <a:buChar char="•"/>
            </a:pPr>
            <a:r>
              <a:rPr lang="en-US" sz="2400" dirty="0"/>
              <a:t>People with intellectual disability [ID] find it difficult to do some of these things; may do them more slowly; or may not be able to do them at all (</a:t>
            </a:r>
            <a:r>
              <a:rPr lang="en-US" sz="2400" dirty="0" err="1"/>
              <a:t>Bigby</a:t>
            </a:r>
            <a:r>
              <a:rPr lang="en-US" sz="2400" dirty="0"/>
              <a:t> &amp; Frawley, 2010). </a:t>
            </a:r>
            <a:endParaRPr lang="en-US" sz="2400" b="1" dirty="0">
              <a:ea typeface="Times New Roman" charset="0"/>
              <a:sym typeface="+mn-ea"/>
            </a:endParaRPr>
          </a:p>
          <a:p>
            <a:pPr marL="68580" indent="0">
              <a:lnSpc>
                <a:spcPct val="100000"/>
              </a:lnSpc>
              <a:buNone/>
            </a:pPr>
            <a:r>
              <a:rPr lang="en-US" sz="2400" b="1" dirty="0">
                <a:ea typeface="Times New Roman" charset="0"/>
                <a:sym typeface="+mn-ea"/>
              </a:rPr>
              <a:t>WHAT IS INTELLIGENT QUOTIENT [IQ]? </a:t>
            </a:r>
          </a:p>
          <a:p>
            <a:pPr marL="342900" indent="-342900">
              <a:lnSpc>
                <a:spcPct val="100000"/>
              </a:lnSpc>
              <a:buFont typeface="Arial" charset="0"/>
              <a:buChar char="•"/>
            </a:pPr>
            <a:r>
              <a:rPr lang="en-US" sz="2400" dirty="0">
                <a:ea typeface="Times New Roman" charset="0"/>
                <a:sym typeface="+mn-ea"/>
              </a:rPr>
              <a:t>Intellectual functioning</a:t>
            </a:r>
            <a:r>
              <a:rPr sz="2400" dirty="0">
                <a:ea typeface="Times New Roman" charset="0"/>
                <a:sym typeface="+mn-ea"/>
              </a:rPr>
              <a:t> is represented by IQ scores </a:t>
            </a:r>
            <a:r>
              <a:rPr lang="en-US" sz="2400" dirty="0">
                <a:ea typeface="Times New Roman" charset="0"/>
                <a:sym typeface="+mn-ea"/>
              </a:rPr>
              <a:t>that are </a:t>
            </a:r>
            <a:r>
              <a:rPr sz="2400" dirty="0">
                <a:ea typeface="Times New Roman" charset="0"/>
                <a:sym typeface="+mn-ea"/>
              </a:rPr>
              <a:t>obtained from standardized tests</a:t>
            </a:r>
            <a:r>
              <a:rPr lang="en-US" sz="2400" dirty="0">
                <a:ea typeface="Times New Roman" charset="0"/>
                <a:sym typeface="+mn-ea"/>
              </a:rPr>
              <a:t>.  </a:t>
            </a:r>
            <a:r>
              <a:rPr sz="2400" dirty="0">
                <a:ea typeface="Times New Roman" charset="0"/>
                <a:sym typeface="+mn-ea"/>
              </a:rPr>
              <a:t>IQ is defined as mental age </a:t>
            </a:r>
            <a:r>
              <a:rPr lang="en-US" sz="2400" dirty="0">
                <a:ea typeface="Times New Roman" charset="0"/>
                <a:sym typeface="+mn-ea"/>
              </a:rPr>
              <a:t>[MA] </a:t>
            </a:r>
            <a:r>
              <a:rPr sz="2400" dirty="0">
                <a:ea typeface="Times New Roman" charset="0"/>
                <a:sym typeface="+mn-ea"/>
              </a:rPr>
              <a:t>divided by chronologic age </a:t>
            </a:r>
            <a:r>
              <a:rPr lang="en-US" sz="2400" dirty="0">
                <a:ea typeface="Times New Roman" charset="0"/>
                <a:sym typeface="+mn-ea"/>
              </a:rPr>
              <a:t>[CA]</a:t>
            </a:r>
            <a:r>
              <a:rPr sz="2400" dirty="0">
                <a:ea typeface="Times New Roman" charset="0"/>
                <a:sym typeface="+mn-ea"/>
              </a:rPr>
              <a:t> and multiplied by 100.</a:t>
            </a:r>
          </a:p>
          <a:p>
            <a:pPr marL="0" indent="0">
              <a:lnSpc>
                <a:spcPct val="100000"/>
              </a:lnSpc>
              <a:buNone/>
            </a:pPr>
            <a:r>
              <a:rPr sz="2400" dirty="0">
                <a:ea typeface="Times New Roman" charset="0"/>
                <a:sym typeface="+mn-ea"/>
              </a:rPr>
              <a:t>    </a:t>
            </a:r>
            <a:endParaRPr lang="en-US" sz="2400" dirty="0">
              <a:ea typeface="Times New Roman" charset="0"/>
              <a:sym typeface="+mn-ea"/>
            </a:endParaRPr>
          </a:p>
          <a:p>
            <a:pPr>
              <a:lnSpc>
                <a:spcPct val="100000"/>
              </a:lnSpc>
            </a:pPr>
            <a:r>
              <a:rPr lang="en-US" sz="2400" dirty="0">
                <a:ea typeface="Times New Roman" charset="0"/>
                <a:sym typeface="+mn-ea"/>
              </a:rPr>
              <a:t>I</a:t>
            </a:r>
            <a:r>
              <a:rPr sz="2400" dirty="0">
                <a:ea typeface="Times New Roman" charset="0"/>
                <a:sym typeface="+mn-ea"/>
              </a:rPr>
              <a:t>f </a:t>
            </a:r>
            <a:r>
              <a:rPr lang="en-US" sz="2400" dirty="0">
                <a:ea typeface="Times New Roman" charset="0"/>
                <a:sym typeface="+mn-ea"/>
              </a:rPr>
              <a:t>MA</a:t>
            </a:r>
            <a:r>
              <a:rPr sz="2400" dirty="0">
                <a:ea typeface="Times New Roman" charset="0"/>
                <a:sym typeface="+mn-ea"/>
              </a:rPr>
              <a:t> equals </a:t>
            </a:r>
            <a:r>
              <a:rPr lang="en-US" sz="2400" dirty="0">
                <a:ea typeface="Times New Roman" charset="0"/>
                <a:sym typeface="+mn-ea"/>
              </a:rPr>
              <a:t>CA</a:t>
            </a:r>
            <a:r>
              <a:rPr sz="2400" dirty="0">
                <a:ea typeface="Times New Roman" charset="0"/>
                <a:sym typeface="+mn-ea"/>
              </a:rPr>
              <a:t>, then ratio equals one and </a:t>
            </a:r>
            <a:r>
              <a:rPr lang="en-US" sz="2400" dirty="0">
                <a:ea typeface="Times New Roman" charset="0"/>
                <a:sym typeface="+mn-ea"/>
              </a:rPr>
              <a:t>IQ</a:t>
            </a:r>
            <a:r>
              <a:rPr sz="2400" dirty="0">
                <a:ea typeface="Times New Roman" charset="0"/>
                <a:sym typeface="+mn-ea"/>
              </a:rPr>
              <a:t>  is"100". </a:t>
            </a:r>
            <a:endParaRPr lang="en-US" sz="2400" dirty="0">
              <a:ea typeface="Times New Roman" charset="0"/>
              <a:sym typeface="+mn-ea"/>
            </a:endParaRPr>
          </a:p>
          <a:p>
            <a:pPr>
              <a:lnSpc>
                <a:spcPct val="100000"/>
              </a:lnSpc>
            </a:pPr>
            <a:r>
              <a:rPr lang="en-US" sz="2400" b="1" dirty="0">
                <a:highlight>
                  <a:srgbClr val="FFFF00"/>
                </a:highlight>
                <a:ea typeface="Times New Roman" charset="0"/>
                <a:sym typeface="+mn-ea"/>
              </a:rPr>
              <a:t>ID</a:t>
            </a:r>
            <a:r>
              <a:rPr lang="en-US" sz="2400" b="1" dirty="0">
                <a:ea typeface="Times New Roman" charset="0"/>
                <a:sym typeface="+mn-ea"/>
              </a:rPr>
              <a:t>,</a:t>
            </a:r>
            <a:r>
              <a:rPr sz="2400" b="1" dirty="0">
                <a:ea typeface="Times New Roman" charset="0"/>
                <a:sym typeface="+mn-ea"/>
              </a:rPr>
              <a:t> </a:t>
            </a:r>
            <a:r>
              <a:rPr lang="en-US" sz="2400" b="1" dirty="0">
                <a:ea typeface="Times New Roman" charset="0"/>
                <a:sym typeface="+mn-ea"/>
              </a:rPr>
              <a:t> </a:t>
            </a:r>
            <a:r>
              <a:rPr sz="2400" dirty="0">
                <a:ea typeface="Times New Roman" charset="0"/>
                <a:sym typeface="+mn-ea"/>
              </a:rPr>
              <a:t>present if an individual </a:t>
            </a:r>
            <a:r>
              <a:rPr lang="en-US" sz="2400" dirty="0">
                <a:ea typeface="Times New Roman" charset="0"/>
                <a:sym typeface="+mn-ea"/>
              </a:rPr>
              <a:t>scores</a:t>
            </a:r>
            <a:r>
              <a:rPr sz="2400" dirty="0">
                <a:ea typeface="Times New Roman" charset="0"/>
                <a:sym typeface="+mn-ea"/>
              </a:rPr>
              <a:t> 70 or below </a:t>
            </a:r>
            <a:r>
              <a:rPr lang="en-US" sz="2400" dirty="0">
                <a:ea typeface="Times New Roman" charset="0"/>
                <a:sym typeface="+mn-ea"/>
              </a:rPr>
              <a:t>score on </a:t>
            </a:r>
            <a:r>
              <a:rPr sz="2400" dirty="0">
                <a:ea typeface="Times New Roman" charset="0"/>
                <a:sym typeface="+mn-ea"/>
              </a:rPr>
              <a:t>IQ test</a:t>
            </a:r>
            <a:r>
              <a:rPr lang="en-US" sz="2400" dirty="0">
                <a:ea typeface="Times New Roman" charset="0"/>
                <a:sym typeface="+mn-ea"/>
              </a:rPr>
              <a:t>s.</a:t>
            </a:r>
          </a:p>
        </p:txBody>
      </p:sp>
      <p:pic>
        <p:nvPicPr>
          <p:cNvPr id="2" name="Picture 1" descr="2020-06-01 12:51:47.331000"/>
          <p:cNvPicPr>
            <a:picLocks noChangeAspect="1"/>
          </p:cNvPicPr>
          <p:nvPr/>
        </p:nvPicPr>
        <p:blipFill>
          <a:blip r:embed="rId2"/>
          <a:srcRect l="1524" t="46825" r="305" b="15079"/>
          <a:stretch>
            <a:fillRect/>
          </a:stretch>
        </p:blipFill>
        <p:spPr>
          <a:xfrm>
            <a:off x="3817374" y="4295833"/>
            <a:ext cx="4191000" cy="67002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974" y="191728"/>
            <a:ext cx="11783961" cy="6504039"/>
          </a:xfrm>
        </p:spPr>
        <p:txBody>
          <a:bodyPr>
            <a:noAutofit/>
          </a:bodyPr>
          <a:lstStyle/>
          <a:p>
            <a:pPr marL="68580" indent="0">
              <a:lnSpc>
                <a:spcPct val="150000"/>
              </a:lnSpc>
              <a:buNone/>
            </a:pPr>
            <a:r>
              <a:rPr lang="en-US" sz="2400" b="1" dirty="0">
                <a:ea typeface="Times New Roman" charset="0"/>
                <a:sym typeface="+mn-ea"/>
              </a:rPr>
              <a:t>WHAT IS ADAPTIVE BEHAVIOR?</a:t>
            </a:r>
          </a:p>
          <a:p>
            <a:pPr marL="342900" indent="-342900">
              <a:lnSpc>
                <a:spcPct val="150000"/>
              </a:lnSpc>
              <a:buFont typeface="Arial" charset="0"/>
              <a:buChar char="•"/>
            </a:pPr>
            <a:r>
              <a:rPr lang="en-US" altLang="en-US" sz="2400" dirty="0">
                <a:ea typeface="Times New Roman" charset="0"/>
                <a:sym typeface="Arial" charset="0"/>
              </a:rPr>
              <a:t>Adaptive functioning is one’s ability to cope with day-to-day tasks.  </a:t>
            </a:r>
            <a:r>
              <a:rPr lang="en-US" sz="2400" dirty="0">
                <a:ea typeface="Times New Roman" charset="0"/>
                <a:sym typeface="+mn-ea"/>
              </a:rPr>
              <a:t>Adaptive behavior is collection of conceptual, social and practical skills learned by people that are necessary for day to day life i.e. effective communication, interacting with others and self care.</a:t>
            </a:r>
            <a:endParaRPr lang="en-US" altLang="en-US" sz="2400" b="1" dirty="0">
              <a:ea typeface="Times New Roman" charset="0"/>
              <a:sym typeface="Arial" charset="0"/>
            </a:endParaRPr>
          </a:p>
          <a:p>
            <a:pPr marL="0" indent="0">
              <a:lnSpc>
                <a:spcPct val="150000"/>
              </a:lnSpc>
              <a:buNone/>
            </a:pPr>
            <a:r>
              <a:rPr lang="en-US" altLang="en-US" sz="2400" b="1" dirty="0">
                <a:ea typeface="Times New Roman" charset="0"/>
                <a:sym typeface="Arial" charset="0"/>
              </a:rPr>
              <a:t>DSM-5’S THREE DIMENSIONS OF ADAPTIVE FUNCTIONING: </a:t>
            </a:r>
          </a:p>
          <a:p>
            <a:pPr marL="457200" indent="-457200">
              <a:lnSpc>
                <a:spcPct val="150000"/>
              </a:lnSpc>
              <a:buAutoNum type="arabicParenBoth"/>
            </a:pPr>
            <a:r>
              <a:rPr lang="en-US" sz="2400" dirty="0">
                <a:ea typeface="Times New Roman" charset="0"/>
                <a:sym typeface="+mn-ea"/>
              </a:rPr>
              <a:t>Conceptual skills – language and literacy, time and number concepts, self-direction. </a:t>
            </a:r>
          </a:p>
          <a:p>
            <a:pPr marL="457200" indent="-457200">
              <a:lnSpc>
                <a:spcPct val="150000"/>
              </a:lnSpc>
              <a:buAutoNum type="arabicParenBoth"/>
            </a:pPr>
            <a:r>
              <a:rPr lang="en-US" sz="2400" dirty="0">
                <a:ea typeface="Times New Roman" charset="0"/>
                <a:sym typeface="+mn-ea"/>
              </a:rPr>
              <a:t>Social skills – Interpersonal skills, social responsibility, self esteem, gullibility, social problem solving and ability to follow rules and to avoid being victimized. </a:t>
            </a:r>
          </a:p>
          <a:p>
            <a:pPr marL="457200" indent="-457200">
              <a:lnSpc>
                <a:spcPct val="150000"/>
              </a:lnSpc>
              <a:buAutoNum type="arabicParenBoth"/>
            </a:pPr>
            <a:r>
              <a:rPr lang="en-US" sz="2400" dirty="0">
                <a:ea typeface="Times New Roman" charset="0"/>
                <a:sym typeface="+mn-ea"/>
              </a:rPr>
              <a:t>Practical skills – personal care/activities of daily living, health care, occupational skills, travel, schedules, safety, use of money, use of the telephone.</a:t>
            </a:r>
            <a:endParaRPr lang="en-US" sz="2400" dirty="0">
              <a:highlight>
                <a:srgbClr val="FFFFFF"/>
              </a:highlight>
              <a:ea typeface="Times New Roman" charset="0"/>
              <a:cs typeface="NewBaskervilleStd" charset="0"/>
              <a:sym typeface="+mn-ea"/>
            </a:endParaRPr>
          </a:p>
        </p:txBody>
      </p:sp>
    </p:spTree>
    <p:extLst>
      <p:ext uri="{BB962C8B-B14F-4D97-AF65-F5344CB8AC3E}">
        <p14:creationId xmlns:p14="http://schemas.microsoft.com/office/powerpoint/2010/main" val="2107666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8823-6960-4515-9A2E-AD5E17705F86}"/>
              </a:ext>
            </a:extLst>
          </p:cNvPr>
          <p:cNvSpPr>
            <a:spLocks noGrp="1"/>
          </p:cNvSpPr>
          <p:nvPr>
            <p:ph type="title"/>
          </p:nvPr>
        </p:nvSpPr>
        <p:spPr>
          <a:xfrm>
            <a:off x="1312606" y="132735"/>
            <a:ext cx="7961396" cy="476865"/>
          </a:xfrm>
        </p:spPr>
        <p:txBody>
          <a:bodyPr>
            <a:normAutofit/>
          </a:bodyPr>
          <a:lstStyle/>
          <a:p>
            <a:pPr rtl="0">
              <a:spcBef>
                <a:spcPts val="0"/>
              </a:spcBef>
              <a:spcAft>
                <a:spcPts val="0"/>
              </a:spcAft>
            </a:pPr>
            <a:r>
              <a:rPr lang="en-US" sz="2800" b="1" i="0" u="sng" dirty="0">
                <a:solidFill>
                  <a:srgbClr val="000000"/>
                </a:solidFill>
                <a:effectLst/>
                <a:latin typeface="Calibri" panose="020F0502020204030204" pitchFamily="34" charset="0"/>
              </a:rPr>
              <a:t>WHAT IS INTELLECTUAL DISABILITY [ID]</a:t>
            </a:r>
            <a:r>
              <a:rPr lang="en-US" sz="2800" b="1" i="0" u="none" strike="noStrike" dirty="0">
                <a:solidFill>
                  <a:srgbClr val="000000"/>
                </a:solidFill>
                <a:effectLst/>
                <a:latin typeface="Calibri" panose="020F0502020204030204" pitchFamily="34" charset="0"/>
              </a:rPr>
              <a:t>? </a:t>
            </a:r>
            <a:endParaRPr lang="en-KE" sz="2800" dirty="0"/>
          </a:p>
        </p:txBody>
      </p:sp>
      <p:sp>
        <p:nvSpPr>
          <p:cNvPr id="3" name="Content Placeholder 2">
            <a:extLst>
              <a:ext uri="{FF2B5EF4-FFF2-40B4-BE49-F238E27FC236}">
                <a16:creationId xmlns:a16="http://schemas.microsoft.com/office/drawing/2014/main" id="{F2962346-7AF8-4AEF-B015-69F6E7294FBB}"/>
              </a:ext>
            </a:extLst>
          </p:cNvPr>
          <p:cNvSpPr>
            <a:spLocks noGrp="1"/>
          </p:cNvSpPr>
          <p:nvPr>
            <p:ph idx="1"/>
          </p:nvPr>
        </p:nvSpPr>
        <p:spPr>
          <a:xfrm>
            <a:off x="307258" y="609600"/>
            <a:ext cx="11577483" cy="5756787"/>
          </a:xfrm>
        </p:spPr>
        <p:txBody>
          <a:bodyPr>
            <a:normAutofit fontScale="25000" lnSpcReduction="20000"/>
          </a:bodyPr>
          <a:lstStyle/>
          <a:p>
            <a:pPr>
              <a:lnSpc>
                <a:spcPct val="170000"/>
              </a:lnSpc>
              <a:buFont typeface="Wingdings" panose="05000000000000000000" pitchFamily="2" charset="2"/>
              <a:buChar char="q"/>
            </a:pPr>
            <a:r>
              <a:rPr lang="en-US" sz="9600" dirty="0"/>
              <a:t>ID is limited mental abilities or arrested/incomplete development of mental abilities, during developmental period, resulting in </a:t>
            </a:r>
            <a:r>
              <a:rPr lang="en-US" sz="9600" dirty="0">
                <a:solidFill>
                  <a:schemeClr val="tx1"/>
                </a:solidFill>
                <a:cs typeface="Calibri" panose="020F0502020204030204" pitchFamily="34" charset="0"/>
              </a:rPr>
              <a:t> impairing </a:t>
            </a:r>
            <a:r>
              <a:rPr lang="en-US" sz="9600" dirty="0"/>
              <a:t>subnormal intelligence [as measured by IQ] and </a:t>
            </a:r>
            <a:r>
              <a:rPr lang="en-US" sz="9600" dirty="0">
                <a:solidFill>
                  <a:schemeClr val="tx1"/>
                </a:solidFill>
                <a:cs typeface="Calibri" panose="020F0502020204030204" pitchFamily="34" charset="0"/>
              </a:rPr>
              <a:t>adaptive functioning deficits in conceptual, social, and practical domains which commence in early life and persist with development.</a:t>
            </a:r>
          </a:p>
          <a:p>
            <a:pPr>
              <a:lnSpc>
                <a:spcPct val="170000"/>
              </a:lnSpc>
              <a:buFont typeface="Wingdings" panose="05000000000000000000" pitchFamily="2" charset="2"/>
              <a:buChar char="q"/>
            </a:pPr>
            <a:r>
              <a:rPr lang="en-US" sz="9600" b="1" dirty="0">
                <a:cs typeface="Calibri" panose="020F0502020204030204" pitchFamily="34" charset="0"/>
              </a:rPr>
              <a:t>ID </a:t>
            </a:r>
            <a:r>
              <a:rPr lang="en-US" sz="9600" b="1" i="0" u="none" strike="noStrike" dirty="0">
                <a:solidFill>
                  <a:schemeClr val="tx1"/>
                </a:solidFill>
                <a:effectLst/>
                <a:cs typeface="Calibri" panose="020F0502020204030204" pitchFamily="34" charset="0"/>
              </a:rPr>
              <a:t>CORE SYMPTOMS:</a:t>
            </a:r>
            <a:r>
              <a:rPr lang="en-US" sz="9600" b="1" i="1" dirty="0">
                <a:cs typeface="Calibri" panose="020F0502020204030204" pitchFamily="34" charset="0"/>
              </a:rPr>
              <a:t> </a:t>
            </a:r>
            <a:r>
              <a:rPr lang="en-US" sz="9600" dirty="0">
                <a:cs typeface="Calibri" panose="020F0502020204030204" pitchFamily="34" charset="0"/>
              </a:rPr>
              <a:t>[1] </a:t>
            </a:r>
            <a:r>
              <a:rPr lang="en-US" sz="9600" b="0" i="0" u="none" strike="noStrike" dirty="0">
                <a:solidFill>
                  <a:schemeClr val="tx1"/>
                </a:solidFill>
                <a:effectLst/>
                <a:cs typeface="Calibri" panose="020F0502020204030204" pitchFamily="34" charset="0"/>
              </a:rPr>
              <a:t>low intellectual functioning [IQ </a:t>
            </a:r>
            <a:r>
              <a:rPr lang="en-US" sz="9600" b="0" i="0" u="sng" strike="noStrike" dirty="0">
                <a:solidFill>
                  <a:schemeClr val="tx1"/>
                </a:solidFill>
                <a:effectLst/>
                <a:cs typeface="Calibri" panose="020F0502020204030204" pitchFamily="34" charset="0"/>
              </a:rPr>
              <a:t>&lt;</a:t>
            </a:r>
            <a:r>
              <a:rPr lang="en-US" sz="9600" b="0" i="0" u="none" strike="noStrike" dirty="0">
                <a:solidFill>
                  <a:schemeClr val="tx1"/>
                </a:solidFill>
                <a:effectLst/>
                <a:cs typeface="Calibri" panose="020F0502020204030204" pitchFamily="34" charset="0"/>
              </a:rPr>
              <a:t>70] and [2] impaired adaptive behavior with onset during developmental period. </a:t>
            </a:r>
          </a:p>
          <a:p>
            <a:pPr marL="0" indent="0">
              <a:lnSpc>
                <a:spcPct val="170000"/>
              </a:lnSpc>
              <a:buNone/>
            </a:pPr>
            <a:r>
              <a:rPr lang="en-US" sz="9600" b="1" u="sng" dirty="0"/>
              <a:t>Is universal definition of ID that applies in all situations and in all cultures reasonable?</a:t>
            </a:r>
          </a:p>
          <a:p>
            <a:pPr>
              <a:lnSpc>
                <a:spcPct val="170000"/>
              </a:lnSpc>
              <a:buFont typeface="Wingdings" panose="05000000000000000000" pitchFamily="2" charset="2"/>
              <a:buChar char="q"/>
            </a:pPr>
            <a:r>
              <a:rPr lang="en-US" sz="9600" dirty="0"/>
              <a:t>Current ID definition was developed  western countries to identify and label people who are failing to cope due to a low intellectual ability, so that they may be given the assistance they need to have a reasonable quality of life. </a:t>
            </a:r>
          </a:p>
          <a:p>
            <a:pPr marL="0" indent="0">
              <a:lnSpc>
                <a:spcPct val="170000"/>
              </a:lnSpc>
              <a:buNone/>
            </a:pPr>
            <a:endParaRPr lang="en-US" sz="9300" b="0" i="0" u="none" strike="noStrike" dirty="0">
              <a:solidFill>
                <a:schemeClr val="tx1"/>
              </a:solidFill>
              <a:effectLst/>
              <a:latin typeface="Calibri" panose="020F0502020204030204" pitchFamily="34" charset="0"/>
              <a:cs typeface="Calibri" panose="020F0502020204030204" pitchFamily="34" charset="0"/>
            </a:endParaRPr>
          </a:p>
          <a:p>
            <a:pPr marL="514350" indent="-514350" rtl="0" fontAlgn="base">
              <a:spcBef>
                <a:spcPts val="0"/>
              </a:spcBef>
              <a:spcAft>
                <a:spcPts val="0"/>
              </a:spcAft>
              <a:buFont typeface="+mj-lt"/>
              <a:buAutoNum type="arabicPeriod"/>
            </a:pPr>
            <a:endParaRPr lang="en-US" sz="4400" dirty="0">
              <a:solidFill>
                <a:schemeClr val="tx1"/>
              </a:solidFill>
              <a:latin typeface="Calibri" panose="020F0502020204030204" pitchFamily="34" charset="0"/>
              <a:cs typeface="Calibri" panose="020F0502020204030204" pitchFamily="34" charset="0"/>
            </a:endParaRPr>
          </a:p>
          <a:p>
            <a:pPr marL="0" indent="0" rtl="0">
              <a:spcBef>
                <a:spcPts val="0"/>
              </a:spcBef>
              <a:spcAft>
                <a:spcPts val="0"/>
              </a:spcAft>
              <a:buNone/>
            </a:pPr>
            <a:endParaRPr lang="en-US" sz="2800" b="1" i="0" u="sng"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677203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8B2C54-FF1D-48DF-9118-220978BF83ED}"/>
              </a:ext>
            </a:extLst>
          </p:cNvPr>
          <p:cNvSpPr>
            <a:spLocks noGrp="1"/>
          </p:cNvSpPr>
          <p:nvPr>
            <p:ph idx="1"/>
          </p:nvPr>
        </p:nvSpPr>
        <p:spPr>
          <a:xfrm>
            <a:off x="218767" y="199103"/>
            <a:ext cx="11754465" cy="6459793"/>
          </a:xfrm>
        </p:spPr>
        <p:txBody>
          <a:bodyPr>
            <a:normAutofit fontScale="40000" lnSpcReduction="20000"/>
          </a:bodyPr>
          <a:lstStyle/>
          <a:p>
            <a:pPr marL="0" indent="0">
              <a:lnSpc>
                <a:spcPct val="120000"/>
              </a:lnSpc>
              <a:buNone/>
            </a:pPr>
            <a:r>
              <a:rPr lang="en-US" sz="5900" dirty="0"/>
              <a:t>Whether somebody is coping or not will depend on two distinct factors:</a:t>
            </a:r>
          </a:p>
          <a:p>
            <a:pPr>
              <a:lnSpc>
                <a:spcPct val="120000"/>
              </a:lnSpc>
              <a:buFont typeface="+mj-lt"/>
              <a:buAutoNum type="arabicPeriod"/>
            </a:pPr>
            <a:r>
              <a:rPr lang="en-US" sz="5900" dirty="0"/>
              <a:t> </a:t>
            </a:r>
            <a:r>
              <a:rPr lang="en-US" sz="5900" b="1" dirty="0"/>
              <a:t>The environmental demands on them. </a:t>
            </a:r>
          </a:p>
          <a:p>
            <a:pPr marL="800100" lvl="1" indent="-342900">
              <a:lnSpc>
                <a:spcPct val="120000"/>
              </a:lnSpc>
              <a:buFont typeface="+mj-lt"/>
              <a:buAutoNum type="alphaLcParenR"/>
            </a:pPr>
            <a:r>
              <a:rPr lang="en-US" sz="5900" dirty="0"/>
              <a:t>Environmental demands people have to cope with vary as per age and where they live. Children have to cope with formal education, adults with demands of caring for themselves. </a:t>
            </a:r>
          </a:p>
          <a:p>
            <a:pPr marL="800100" lvl="1" indent="-342900">
              <a:lnSpc>
                <a:spcPct val="120000"/>
              </a:lnSpc>
              <a:buFont typeface="+mj-lt"/>
              <a:buAutoNum type="alphaLcParenR"/>
            </a:pPr>
            <a:r>
              <a:rPr lang="en-US" sz="5900" dirty="0"/>
              <a:t>The intellectual demands of the environment will also vary between countries and may well be considerably fewer in many developing countries, where there is less need to use modern technology, and skills, once learned, can continue to be used over a lifetime. </a:t>
            </a:r>
          </a:p>
          <a:p>
            <a:pPr marL="800100" lvl="1" indent="-342900">
              <a:lnSpc>
                <a:spcPct val="120000"/>
              </a:lnSpc>
              <a:buFont typeface="+mj-lt"/>
              <a:buAutoNum type="alphaLcParenR"/>
            </a:pPr>
            <a:r>
              <a:rPr lang="en-US" sz="5900" dirty="0"/>
              <a:t>If an individual is able to cope with one environment at one time does not mean that he/she will be able to cope with another environment at another time.</a:t>
            </a:r>
          </a:p>
          <a:p>
            <a:pPr>
              <a:lnSpc>
                <a:spcPct val="120000"/>
              </a:lnSpc>
              <a:buFont typeface="+mj-lt"/>
              <a:buAutoNum type="arabicPeriod"/>
            </a:pPr>
            <a:r>
              <a:rPr lang="en-US" sz="5900" b="1" dirty="0"/>
              <a:t>Society’s judgment as to what is an acceptable quality of life. </a:t>
            </a:r>
          </a:p>
          <a:p>
            <a:pPr marL="800100" lvl="1" indent="-342900">
              <a:lnSpc>
                <a:spcPct val="120000"/>
              </a:lnSpc>
              <a:buFont typeface="+mj-lt"/>
              <a:buAutoNum type="alphaLcParenR"/>
            </a:pPr>
            <a:r>
              <a:rPr lang="en-US" sz="5900" dirty="0"/>
              <a:t>The other factor in determining if somebody is coping is what a society can tolerate, which in turn will depend on its political outlook, resources, priorities and desire to help people who it considers not to be coping. This changes over time and place.</a:t>
            </a:r>
          </a:p>
          <a:p>
            <a:pPr marL="0" indent="0">
              <a:lnSpc>
                <a:spcPct val="170000"/>
              </a:lnSpc>
              <a:buNone/>
            </a:pPr>
            <a:endParaRPr lang="en-US" sz="3400" b="0" i="0" u="none" strike="noStrike" dirty="0">
              <a:solidFill>
                <a:schemeClr val="tx1"/>
              </a:solidFill>
              <a:effectLst/>
              <a:cs typeface="Calibri" panose="020F0502020204030204" pitchFamily="34" charset="0"/>
            </a:endParaRPr>
          </a:p>
          <a:p>
            <a:pPr marL="114300" indent="0">
              <a:lnSpc>
                <a:spcPct val="120000"/>
              </a:lnSpc>
              <a:buNone/>
            </a:pPr>
            <a:endParaRPr lang="en-US" sz="2900" dirty="0"/>
          </a:p>
        </p:txBody>
      </p:sp>
    </p:spTree>
    <p:extLst>
      <p:ext uri="{BB962C8B-B14F-4D97-AF65-F5344CB8AC3E}">
        <p14:creationId xmlns:p14="http://schemas.microsoft.com/office/powerpoint/2010/main" val="3534116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8B2C54-FF1D-48DF-9118-220978BF83ED}"/>
              </a:ext>
            </a:extLst>
          </p:cNvPr>
          <p:cNvSpPr>
            <a:spLocks noGrp="1"/>
          </p:cNvSpPr>
          <p:nvPr>
            <p:ph idx="1"/>
          </p:nvPr>
        </p:nvSpPr>
        <p:spPr>
          <a:xfrm>
            <a:off x="162231" y="221226"/>
            <a:ext cx="6651523" cy="6504039"/>
          </a:xfrm>
        </p:spPr>
        <p:txBody>
          <a:bodyPr>
            <a:normAutofit/>
          </a:bodyPr>
          <a:lstStyle/>
          <a:p>
            <a:pPr marL="571500" indent="-457200">
              <a:lnSpc>
                <a:spcPct val="150000"/>
              </a:lnSpc>
              <a:buFont typeface="Wingdings" panose="05000000000000000000" pitchFamily="2" charset="2"/>
              <a:buChar char="q"/>
            </a:pPr>
            <a:r>
              <a:rPr lang="en-US" sz="2400" dirty="0"/>
              <a:t>An assessment as to whether an individual is coping would made on the basis of judgment as to how well an individual is dealing with his/her environmental demands, what is considered an acceptable quality of life and consideration as to what resources are available to help individuals who are deemed not to be coping.</a:t>
            </a:r>
          </a:p>
          <a:p>
            <a:pPr marL="571500" indent="-457200">
              <a:lnSpc>
                <a:spcPct val="150000"/>
              </a:lnSpc>
              <a:buFont typeface="Wingdings" panose="05000000000000000000" pitchFamily="2" charset="2"/>
              <a:buChar char="q"/>
            </a:pPr>
            <a:r>
              <a:rPr lang="en-US" sz="2400" dirty="0">
                <a:solidFill>
                  <a:prstClr val="black"/>
                </a:solidFill>
                <a:latin typeface="Calibri" panose="020F0502020204030204"/>
              </a:rPr>
              <a:t>A</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daptive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functioning deficits severity may be increased or decreased by external environmental factors and the support given to person with ID. </a:t>
            </a:r>
          </a:p>
          <a:p>
            <a:pPr marL="0" indent="0">
              <a:lnSpc>
                <a:spcPct val="150000"/>
              </a:lnSpc>
              <a:buNone/>
            </a:pPr>
            <a:endParaRPr lang="en-US" sz="2400" b="0" i="0" u="none" strike="noStrike" dirty="0">
              <a:solidFill>
                <a:schemeClr val="tx1"/>
              </a:solidFill>
              <a:effectLst/>
              <a:latin typeface="Calibri" panose="020F0502020204030204" pitchFamily="34" charset="0"/>
              <a:cs typeface="Calibri" panose="020F0502020204030204" pitchFamily="34" charset="0"/>
            </a:endParaRPr>
          </a:p>
          <a:p>
            <a:pPr marL="114300" indent="0">
              <a:lnSpc>
                <a:spcPct val="120000"/>
              </a:lnSpc>
              <a:buNone/>
            </a:pPr>
            <a:endParaRPr lang="en-US" sz="2900" dirty="0"/>
          </a:p>
        </p:txBody>
      </p:sp>
      <p:pic>
        <p:nvPicPr>
          <p:cNvPr id="2" name="Picture 1">
            <a:extLst>
              <a:ext uri="{FF2B5EF4-FFF2-40B4-BE49-F238E27FC236}">
                <a16:creationId xmlns:a16="http://schemas.microsoft.com/office/drawing/2014/main" id="{C362745C-B443-42AB-9577-497FF0E8F333}"/>
              </a:ext>
            </a:extLst>
          </p:cNvPr>
          <p:cNvPicPr>
            <a:picLocks noChangeAspect="1"/>
          </p:cNvPicPr>
          <p:nvPr/>
        </p:nvPicPr>
        <p:blipFill>
          <a:blip r:embed="rId2"/>
          <a:stretch>
            <a:fillRect/>
          </a:stretch>
        </p:blipFill>
        <p:spPr>
          <a:xfrm>
            <a:off x="7152969" y="325867"/>
            <a:ext cx="4630992" cy="6206266"/>
          </a:xfrm>
          <a:prstGeom prst="rect">
            <a:avLst/>
          </a:prstGeom>
        </p:spPr>
      </p:pic>
    </p:spTree>
    <p:extLst>
      <p:ext uri="{BB962C8B-B14F-4D97-AF65-F5344CB8AC3E}">
        <p14:creationId xmlns:p14="http://schemas.microsoft.com/office/powerpoint/2010/main" val="169669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DD1F1-AD3A-4C69-9AEE-37FF580C452B}"/>
              </a:ext>
            </a:extLst>
          </p:cNvPr>
          <p:cNvSpPr>
            <a:spLocks noGrp="1"/>
          </p:cNvSpPr>
          <p:nvPr>
            <p:ph type="title"/>
          </p:nvPr>
        </p:nvSpPr>
        <p:spPr>
          <a:xfrm>
            <a:off x="929148" y="365125"/>
            <a:ext cx="10424652" cy="549275"/>
          </a:xfrm>
        </p:spPr>
        <p:txBody>
          <a:bodyPr>
            <a:normAutofit/>
          </a:bodyPr>
          <a:lstStyle/>
          <a:p>
            <a:r>
              <a:rPr lang="en-US" sz="3200" b="1" i="0" u="sng" dirty="0">
                <a:solidFill>
                  <a:srgbClr val="000000"/>
                </a:solidFill>
                <a:effectLst/>
                <a:latin typeface="Calibri" panose="020F0502020204030204" pitchFamily="34" charset="0"/>
              </a:rPr>
              <a:t>SOCIOLOGICAL DEFINITION OF INTELLECTUAL DISABILITY</a:t>
            </a:r>
            <a:endParaRPr lang="en-KE" sz="3200" dirty="0"/>
          </a:p>
        </p:txBody>
      </p:sp>
      <p:sp>
        <p:nvSpPr>
          <p:cNvPr id="3" name="Content Placeholder 2">
            <a:extLst>
              <a:ext uri="{FF2B5EF4-FFF2-40B4-BE49-F238E27FC236}">
                <a16:creationId xmlns:a16="http://schemas.microsoft.com/office/drawing/2014/main" id="{69D90844-43BF-4EA2-B6AD-81349B0253BC}"/>
              </a:ext>
            </a:extLst>
          </p:cNvPr>
          <p:cNvSpPr>
            <a:spLocks noGrp="1"/>
          </p:cNvSpPr>
          <p:nvPr>
            <p:ph idx="1"/>
          </p:nvPr>
        </p:nvSpPr>
        <p:spPr>
          <a:xfrm>
            <a:off x="309716" y="781665"/>
            <a:ext cx="11562736" cy="5884605"/>
          </a:xfrm>
        </p:spPr>
        <p:txBody>
          <a:bodyPr>
            <a:normAutofit lnSpcReduction="10000"/>
          </a:bodyPr>
          <a:lstStyle/>
          <a:p>
            <a:pPr rtl="0" fontAlgn="base">
              <a:lnSpc>
                <a:spcPct val="150000"/>
              </a:lnSpc>
              <a:spcBef>
                <a:spcPts val="560"/>
              </a:spcBef>
              <a:spcAft>
                <a:spcPts val="0"/>
              </a:spcAft>
              <a:buFont typeface="Arial" panose="020B0604020202020204" pitchFamily="34" charset="0"/>
              <a:buChar char="•"/>
            </a:pPr>
            <a:r>
              <a:rPr lang="en-US" sz="2600" b="0" i="0" u="none" strike="noStrike" dirty="0">
                <a:solidFill>
                  <a:srgbClr val="000000"/>
                </a:solidFill>
                <a:effectLst/>
                <a:latin typeface="Calibri" panose="020F0502020204030204" pitchFamily="34" charset="0"/>
                <a:cs typeface="Calibri" panose="020F0502020204030204" pitchFamily="34" charset="0"/>
              </a:rPr>
              <a:t>Constructive and pragmatic, as ID defined in terms of the support needs of an individual and the effect of ID seen as something that will vary and can be increased or decreased by external factors.</a:t>
            </a:r>
          </a:p>
          <a:p>
            <a:pPr rtl="0" fontAlgn="base">
              <a:lnSpc>
                <a:spcPct val="150000"/>
              </a:lnSpc>
              <a:spcBef>
                <a:spcPts val="560"/>
              </a:spcBef>
              <a:spcAft>
                <a:spcPts val="0"/>
              </a:spcAft>
              <a:buFont typeface="Arial" panose="020B0604020202020204" pitchFamily="34" charset="0"/>
              <a:buChar char="•"/>
            </a:pPr>
            <a:r>
              <a:rPr lang="en-US" sz="2600" b="0" i="0" u="none" strike="noStrike" dirty="0">
                <a:solidFill>
                  <a:srgbClr val="000000"/>
                </a:solidFill>
                <a:effectLst/>
                <a:latin typeface="Calibri" panose="020F0502020204030204" pitchFamily="34" charset="0"/>
                <a:cs typeface="Calibri" panose="020F0502020204030204" pitchFamily="34" charset="0"/>
              </a:rPr>
              <a:t> This definition does not rely on the capacity of the person being set in stone, but also on the environment and the support that they receive. </a:t>
            </a:r>
          </a:p>
          <a:p>
            <a:pPr rtl="0" fontAlgn="base">
              <a:lnSpc>
                <a:spcPct val="150000"/>
              </a:lnSpc>
              <a:spcBef>
                <a:spcPts val="560"/>
              </a:spcBef>
              <a:spcAft>
                <a:spcPts val="0"/>
              </a:spcAft>
              <a:buFont typeface="Arial" panose="020B0604020202020204" pitchFamily="34" charset="0"/>
              <a:buChar char="•"/>
            </a:pPr>
            <a:r>
              <a:rPr lang="en-US" sz="2600" b="0" i="0" u="none" strike="noStrike" dirty="0">
                <a:solidFill>
                  <a:srgbClr val="000000"/>
                </a:solidFill>
                <a:effectLst/>
                <a:latin typeface="Calibri" panose="020F0502020204030204" pitchFamily="34" charset="0"/>
                <a:cs typeface="Calibri" panose="020F0502020204030204" pitchFamily="34" charset="0"/>
              </a:rPr>
              <a:t>So, adjusting the environment and the support to meet the person’s needs can increase the person’s capacity and reduce the effect of ID! </a:t>
            </a:r>
          </a:p>
          <a:p>
            <a:pPr rtl="0" fontAlgn="base">
              <a:lnSpc>
                <a:spcPct val="150000"/>
              </a:lnSpc>
              <a:spcBef>
                <a:spcPts val="560"/>
              </a:spcBef>
              <a:spcAft>
                <a:spcPts val="0"/>
              </a:spcAft>
              <a:buFont typeface="Arial" panose="020B0604020202020204" pitchFamily="34" charset="0"/>
              <a:buChar char="•"/>
            </a:pPr>
            <a:r>
              <a:rPr lang="en-US" sz="2600" b="0" i="0" u="none" strike="noStrike" dirty="0">
                <a:solidFill>
                  <a:srgbClr val="000000"/>
                </a:solidFill>
                <a:effectLst/>
                <a:latin typeface="Calibri" panose="020F0502020204030204" pitchFamily="34" charset="0"/>
                <a:cs typeface="Calibri" panose="020F0502020204030204" pitchFamily="34" charset="0"/>
              </a:rPr>
              <a:t>Unlike medically based 'cures', which focuses on the individual &amp; their impairment, social model sees 'cure' to the problem of disability is in restructuring of society.  This is an achievable goal and to the benefit of all. </a:t>
            </a:r>
          </a:p>
          <a:p>
            <a:endParaRPr lang="en-KE" dirty="0"/>
          </a:p>
        </p:txBody>
      </p:sp>
    </p:spTree>
    <p:extLst>
      <p:ext uri="{BB962C8B-B14F-4D97-AF65-F5344CB8AC3E}">
        <p14:creationId xmlns:p14="http://schemas.microsoft.com/office/powerpoint/2010/main" val="359757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7899870-F170-44C4-B0C8-FCD03A853ADB}"/>
              </a:ext>
            </a:extLst>
          </p:cNvPr>
          <p:cNvGraphicFramePr>
            <a:graphicFrameLocks noGrp="1"/>
          </p:cNvGraphicFramePr>
          <p:nvPr>
            <p:ph idx="1"/>
          </p:nvPr>
        </p:nvGraphicFramePr>
        <p:xfrm>
          <a:off x="414866" y="1404526"/>
          <a:ext cx="11192934" cy="2457033"/>
        </p:xfrm>
        <a:graphic>
          <a:graphicData uri="http://schemas.openxmlformats.org/drawingml/2006/table">
            <a:tbl>
              <a:tblPr firstRow="1" bandRow="1">
                <a:tableStyleId>{5C22544A-7EE6-4342-B048-85BDC9FD1C3A}</a:tableStyleId>
              </a:tblPr>
              <a:tblGrid>
                <a:gridCol w="1236333">
                  <a:extLst>
                    <a:ext uri="{9D8B030D-6E8A-4147-A177-3AD203B41FA5}">
                      <a16:colId xmlns:a16="http://schemas.microsoft.com/office/drawing/2014/main" val="3537172289"/>
                    </a:ext>
                  </a:extLst>
                </a:gridCol>
                <a:gridCol w="774768">
                  <a:extLst>
                    <a:ext uri="{9D8B030D-6E8A-4147-A177-3AD203B41FA5}">
                      <a16:colId xmlns:a16="http://schemas.microsoft.com/office/drawing/2014/main" val="1429824481"/>
                    </a:ext>
                  </a:extLst>
                </a:gridCol>
                <a:gridCol w="1318755">
                  <a:extLst>
                    <a:ext uri="{9D8B030D-6E8A-4147-A177-3AD203B41FA5}">
                      <a16:colId xmlns:a16="http://schemas.microsoft.com/office/drawing/2014/main" val="2205643594"/>
                    </a:ext>
                  </a:extLst>
                </a:gridCol>
                <a:gridCol w="3972750">
                  <a:extLst>
                    <a:ext uri="{9D8B030D-6E8A-4147-A177-3AD203B41FA5}">
                      <a16:colId xmlns:a16="http://schemas.microsoft.com/office/drawing/2014/main" val="1906521676"/>
                    </a:ext>
                  </a:extLst>
                </a:gridCol>
                <a:gridCol w="3890328">
                  <a:extLst>
                    <a:ext uri="{9D8B030D-6E8A-4147-A177-3AD203B41FA5}">
                      <a16:colId xmlns:a16="http://schemas.microsoft.com/office/drawing/2014/main" val="3818811903"/>
                    </a:ext>
                  </a:extLst>
                </a:gridCol>
              </a:tblGrid>
              <a:tr h="711769">
                <a:tc>
                  <a:txBody>
                    <a:bodyPr/>
                    <a:lstStyle/>
                    <a:p>
                      <a:pPr algn="l" fontAlgn="b"/>
                      <a:r>
                        <a:rPr lang="en-US" sz="1200" b="1" dirty="0">
                          <a:solidFill>
                            <a:srgbClr val="FF0000"/>
                          </a:solidFill>
                          <a:effectLst>
                            <a:outerShdw blurRad="38100" dist="38100" dir="2700000" algn="tl">
                              <a:srgbClr val="000000">
                                <a:alpha val="43137"/>
                              </a:srgbClr>
                            </a:outerShdw>
                          </a:effectLst>
                          <a:highlight>
                            <a:srgbClr val="FFFF00"/>
                          </a:highlight>
                        </a:rPr>
                        <a:t>Severity Category</a:t>
                      </a:r>
                    </a:p>
                  </a:txBody>
                  <a:tcPr anchor="b"/>
                </a:tc>
                <a:tc>
                  <a:txBody>
                    <a:bodyPr/>
                    <a:lstStyle/>
                    <a:p>
                      <a:pPr algn="l" fontAlgn="b"/>
                      <a:r>
                        <a:rPr lang="en-US" sz="1200" b="1" dirty="0">
                          <a:solidFill>
                            <a:srgbClr val="FF0000"/>
                          </a:solidFill>
                          <a:effectLst>
                            <a:outerShdw blurRad="38100" dist="38100" dir="2700000" algn="tl">
                              <a:srgbClr val="000000">
                                <a:alpha val="43137"/>
                              </a:srgbClr>
                            </a:outerShdw>
                          </a:effectLst>
                          <a:highlight>
                            <a:srgbClr val="FFFF00"/>
                          </a:highlight>
                        </a:rPr>
                        <a:t>% of ID </a:t>
                      </a:r>
                    </a:p>
                  </a:txBody>
                  <a:tcPr anchor="b"/>
                </a:tc>
                <a:tc>
                  <a:txBody>
                    <a:bodyPr/>
                    <a:lstStyle/>
                    <a:p>
                      <a:pPr algn="l" fontAlgn="b"/>
                      <a:r>
                        <a:rPr lang="en-US" sz="1200" b="1" dirty="0">
                          <a:solidFill>
                            <a:srgbClr val="FF0000"/>
                          </a:solidFill>
                          <a:effectLst>
                            <a:outerShdw blurRad="38100" dist="38100" dir="2700000" algn="tl">
                              <a:srgbClr val="000000">
                                <a:alpha val="43137"/>
                              </a:srgbClr>
                            </a:outerShdw>
                          </a:effectLst>
                          <a:highlight>
                            <a:srgbClr val="FFFF00"/>
                          </a:highlight>
                        </a:rPr>
                        <a:t>DSM-IV just  IQ  </a:t>
                      </a:r>
                    </a:p>
                  </a:txBody>
                  <a:tcPr anchor="b"/>
                </a:tc>
                <a:tc>
                  <a:txBody>
                    <a:bodyPr/>
                    <a:lstStyle/>
                    <a:p>
                      <a:pPr algn="l" fontAlgn="b"/>
                      <a:r>
                        <a:rPr lang="en-US" sz="1200" b="1" dirty="0">
                          <a:solidFill>
                            <a:srgbClr val="FF0000"/>
                          </a:solidFill>
                          <a:effectLst>
                            <a:outerShdw blurRad="38100" dist="38100" dir="2700000" algn="tl">
                              <a:srgbClr val="000000">
                                <a:alpha val="43137"/>
                              </a:srgbClr>
                            </a:outerShdw>
                          </a:effectLst>
                          <a:highlight>
                            <a:srgbClr val="FFFF00"/>
                          </a:highlight>
                        </a:rPr>
                        <a:t>DSM-5  - based  on daily skills</a:t>
                      </a:r>
                    </a:p>
                  </a:txBody>
                  <a:tcPr anchor="b"/>
                </a:tc>
                <a:tc>
                  <a:txBody>
                    <a:bodyPr/>
                    <a:lstStyle/>
                    <a:p>
                      <a:pPr algn="l" fontAlgn="b"/>
                      <a:r>
                        <a:rPr lang="en-US" sz="1200" b="1" i="0" kern="1200" dirty="0">
                          <a:solidFill>
                            <a:srgbClr val="FF0000"/>
                          </a:solidFill>
                          <a:effectLst>
                            <a:outerShdw blurRad="38100" dist="38100" dir="2700000" algn="tl">
                              <a:srgbClr val="000000">
                                <a:alpha val="43137"/>
                              </a:srgbClr>
                            </a:outerShdw>
                          </a:effectLst>
                          <a:highlight>
                            <a:srgbClr val="FFFF00"/>
                          </a:highlight>
                          <a:latin typeface="+mn-lt"/>
                          <a:ea typeface="+mn-ea"/>
                          <a:cs typeface="+mn-cs"/>
                        </a:rPr>
                        <a:t>American Association Intellectual and Developmental Disabilities (AAIDD) </a:t>
                      </a:r>
                      <a:r>
                        <a:rPr lang="en-US" sz="1200" b="1" dirty="0">
                          <a:solidFill>
                            <a:srgbClr val="FF0000"/>
                          </a:solidFill>
                          <a:effectLst>
                            <a:outerShdw blurRad="38100" dist="38100" dir="2700000" algn="tl">
                              <a:srgbClr val="000000">
                                <a:alpha val="43137"/>
                              </a:srgbClr>
                            </a:outerShdw>
                          </a:effectLst>
                          <a:highlight>
                            <a:srgbClr val="FFFF00"/>
                          </a:highlight>
                        </a:rPr>
                        <a:t> -intensity of support needed</a:t>
                      </a:r>
                    </a:p>
                  </a:txBody>
                  <a:tcPr anchor="b"/>
                </a:tc>
                <a:extLst>
                  <a:ext uri="{0D108BD9-81ED-4DB2-BD59-A6C34878D82A}">
                    <a16:rowId xmlns:a16="http://schemas.microsoft.com/office/drawing/2014/main" val="263685055"/>
                  </a:ext>
                </a:extLst>
              </a:tr>
              <a:tr h="387319">
                <a:tc>
                  <a:txBody>
                    <a:bodyPr/>
                    <a:lstStyle/>
                    <a:p>
                      <a:pPr fontAlgn="t"/>
                      <a:r>
                        <a:rPr lang="en-US" sz="1200" dirty="0">
                          <a:effectLst/>
                        </a:rPr>
                        <a:t>Mild</a:t>
                      </a:r>
                    </a:p>
                  </a:txBody>
                  <a:tcPr/>
                </a:tc>
                <a:tc>
                  <a:txBody>
                    <a:bodyPr/>
                    <a:lstStyle/>
                    <a:p>
                      <a:pPr fontAlgn="t"/>
                      <a:r>
                        <a:rPr lang="en-KE" sz="1200">
                          <a:effectLst/>
                        </a:rPr>
                        <a:t>85%</a:t>
                      </a:r>
                    </a:p>
                  </a:txBody>
                  <a:tcPr/>
                </a:tc>
                <a:tc>
                  <a:txBody>
                    <a:bodyPr/>
                    <a:lstStyle/>
                    <a:p>
                      <a:pPr fontAlgn="t"/>
                      <a:r>
                        <a:rPr lang="en-US" sz="1200" dirty="0">
                          <a:effectLst/>
                        </a:rPr>
                        <a:t>IQ range 50–69</a:t>
                      </a:r>
                    </a:p>
                  </a:txBody>
                  <a:tcPr/>
                </a:tc>
                <a:tc>
                  <a:txBody>
                    <a:bodyPr/>
                    <a:lstStyle/>
                    <a:p>
                      <a:pPr fontAlgn="t"/>
                      <a:r>
                        <a:rPr lang="en-US" sz="1200">
                          <a:effectLst/>
                        </a:rPr>
                        <a:t>Can live independently with minimum levels of support.</a:t>
                      </a:r>
                    </a:p>
                  </a:txBody>
                  <a:tcPr/>
                </a:tc>
                <a:tc>
                  <a:txBody>
                    <a:bodyPr/>
                    <a:lstStyle/>
                    <a:p>
                      <a:pPr fontAlgn="t"/>
                      <a:r>
                        <a:rPr lang="en-US" sz="1200" dirty="0">
                          <a:effectLst/>
                        </a:rPr>
                        <a:t>Intermittent support </a:t>
                      </a:r>
                      <a:r>
                        <a:rPr lang="en-US" sz="1200" dirty="0" err="1">
                          <a:effectLst/>
                        </a:rPr>
                        <a:t>needduring</a:t>
                      </a:r>
                      <a:r>
                        <a:rPr lang="en-US" sz="1200" dirty="0">
                          <a:effectLst/>
                        </a:rPr>
                        <a:t> transitions or periods of uncertainty.</a:t>
                      </a:r>
                    </a:p>
                  </a:txBody>
                  <a:tcPr/>
                </a:tc>
                <a:extLst>
                  <a:ext uri="{0D108BD9-81ED-4DB2-BD59-A6C34878D82A}">
                    <a16:rowId xmlns:a16="http://schemas.microsoft.com/office/drawing/2014/main" val="3702111205"/>
                  </a:ext>
                </a:extLst>
              </a:tr>
              <a:tr h="387319">
                <a:tc>
                  <a:txBody>
                    <a:bodyPr/>
                    <a:lstStyle/>
                    <a:p>
                      <a:pPr fontAlgn="t"/>
                      <a:r>
                        <a:rPr lang="en-US" sz="1200">
                          <a:effectLst/>
                        </a:rPr>
                        <a:t>Moderate</a:t>
                      </a:r>
                    </a:p>
                  </a:txBody>
                  <a:tcPr/>
                </a:tc>
                <a:tc>
                  <a:txBody>
                    <a:bodyPr/>
                    <a:lstStyle/>
                    <a:p>
                      <a:pPr fontAlgn="t"/>
                      <a:r>
                        <a:rPr lang="en-KE" sz="1200">
                          <a:effectLst/>
                        </a:rPr>
                        <a:t>10%</a:t>
                      </a:r>
                    </a:p>
                  </a:txBody>
                  <a:tcPr/>
                </a:tc>
                <a:tc>
                  <a:txBody>
                    <a:bodyPr/>
                    <a:lstStyle/>
                    <a:p>
                      <a:pPr fontAlgn="t"/>
                      <a:r>
                        <a:rPr lang="en-US" sz="1200" dirty="0">
                          <a:effectLst/>
                        </a:rPr>
                        <a:t> IQ range 36–49</a:t>
                      </a:r>
                    </a:p>
                  </a:txBody>
                  <a:tcPr/>
                </a:tc>
                <a:tc>
                  <a:txBody>
                    <a:bodyPr/>
                    <a:lstStyle/>
                    <a:p>
                      <a:pPr fontAlgn="t"/>
                      <a:r>
                        <a:rPr lang="en-US" sz="1200">
                          <a:effectLst/>
                        </a:rPr>
                        <a:t>Independent living may be achieved with moderate levels of support, such as those available in group homes.</a:t>
                      </a:r>
                    </a:p>
                  </a:txBody>
                  <a:tcPr/>
                </a:tc>
                <a:tc>
                  <a:txBody>
                    <a:bodyPr/>
                    <a:lstStyle/>
                    <a:p>
                      <a:pPr fontAlgn="t"/>
                      <a:r>
                        <a:rPr lang="en-US" sz="1200">
                          <a:effectLst/>
                        </a:rPr>
                        <a:t>Limited support needed in daily situations.</a:t>
                      </a:r>
                    </a:p>
                  </a:txBody>
                  <a:tcPr/>
                </a:tc>
                <a:extLst>
                  <a:ext uri="{0D108BD9-81ED-4DB2-BD59-A6C34878D82A}">
                    <a16:rowId xmlns:a16="http://schemas.microsoft.com/office/drawing/2014/main" val="1140743436"/>
                  </a:ext>
                </a:extLst>
              </a:tr>
              <a:tr h="387319">
                <a:tc>
                  <a:txBody>
                    <a:bodyPr/>
                    <a:lstStyle/>
                    <a:p>
                      <a:pPr fontAlgn="t"/>
                      <a:r>
                        <a:rPr lang="en-US" sz="1200" dirty="0">
                          <a:effectLst/>
                        </a:rPr>
                        <a:t>Severe</a:t>
                      </a:r>
                    </a:p>
                  </a:txBody>
                  <a:tcPr/>
                </a:tc>
                <a:tc>
                  <a:txBody>
                    <a:bodyPr/>
                    <a:lstStyle/>
                    <a:p>
                      <a:pPr fontAlgn="t"/>
                      <a:r>
                        <a:rPr lang="en-KE" sz="1200">
                          <a:effectLst/>
                        </a:rPr>
                        <a:t>3.5%</a:t>
                      </a:r>
                    </a:p>
                  </a:txBody>
                  <a:tcPr/>
                </a:tc>
                <a:tc>
                  <a:txBody>
                    <a:bodyPr/>
                    <a:lstStyle/>
                    <a:p>
                      <a:pPr fontAlgn="t"/>
                      <a:r>
                        <a:rPr lang="en-US" sz="1200" dirty="0">
                          <a:effectLst/>
                        </a:rPr>
                        <a:t>IQ range 20–35</a:t>
                      </a:r>
                    </a:p>
                  </a:txBody>
                  <a:tcPr/>
                </a:tc>
                <a:tc>
                  <a:txBody>
                    <a:bodyPr/>
                    <a:lstStyle/>
                    <a:p>
                      <a:pPr fontAlgn="t"/>
                      <a:r>
                        <a:rPr lang="en-US" sz="1200">
                          <a:effectLst/>
                        </a:rPr>
                        <a:t>Requires daily assistance with self-care activities and safety supervision.</a:t>
                      </a:r>
                    </a:p>
                  </a:txBody>
                  <a:tcPr/>
                </a:tc>
                <a:tc>
                  <a:txBody>
                    <a:bodyPr/>
                    <a:lstStyle/>
                    <a:p>
                      <a:pPr fontAlgn="t"/>
                      <a:r>
                        <a:rPr lang="en-US" sz="1200">
                          <a:effectLst/>
                        </a:rPr>
                        <a:t>Extensive support needed for daily activities.</a:t>
                      </a:r>
                    </a:p>
                  </a:txBody>
                  <a:tcPr/>
                </a:tc>
                <a:extLst>
                  <a:ext uri="{0D108BD9-81ED-4DB2-BD59-A6C34878D82A}">
                    <a16:rowId xmlns:a16="http://schemas.microsoft.com/office/drawing/2014/main" val="3561176552"/>
                  </a:ext>
                </a:extLst>
              </a:tr>
              <a:tr h="373664">
                <a:tc>
                  <a:txBody>
                    <a:bodyPr/>
                    <a:lstStyle/>
                    <a:p>
                      <a:pPr fontAlgn="t"/>
                      <a:r>
                        <a:rPr lang="en-US" sz="1200" dirty="0">
                          <a:effectLst/>
                        </a:rPr>
                        <a:t>Profound</a:t>
                      </a:r>
                    </a:p>
                  </a:txBody>
                  <a:tcPr/>
                </a:tc>
                <a:tc>
                  <a:txBody>
                    <a:bodyPr/>
                    <a:lstStyle/>
                    <a:p>
                      <a:pPr fontAlgn="t"/>
                      <a:r>
                        <a:rPr lang="en-KE" sz="1200">
                          <a:effectLst/>
                        </a:rPr>
                        <a:t>1.5%</a:t>
                      </a:r>
                    </a:p>
                  </a:txBody>
                  <a:tcPr/>
                </a:tc>
                <a:tc>
                  <a:txBody>
                    <a:bodyPr/>
                    <a:lstStyle/>
                    <a:p>
                      <a:pPr fontAlgn="t"/>
                      <a:r>
                        <a:rPr lang="en-US" sz="1200">
                          <a:effectLst/>
                        </a:rPr>
                        <a:t>IQ &lt;20</a:t>
                      </a:r>
                    </a:p>
                  </a:txBody>
                  <a:tcPr/>
                </a:tc>
                <a:tc>
                  <a:txBody>
                    <a:bodyPr/>
                    <a:lstStyle/>
                    <a:p>
                      <a:pPr fontAlgn="t"/>
                      <a:r>
                        <a:rPr lang="en-US" sz="1200">
                          <a:effectLst/>
                        </a:rPr>
                        <a:t>Requires 24-hour care.</a:t>
                      </a:r>
                    </a:p>
                  </a:txBody>
                  <a:tcPr/>
                </a:tc>
                <a:tc>
                  <a:txBody>
                    <a:bodyPr/>
                    <a:lstStyle/>
                    <a:p>
                      <a:pPr fontAlgn="t"/>
                      <a:r>
                        <a:rPr lang="en-US" sz="1200" dirty="0">
                          <a:effectLst/>
                        </a:rPr>
                        <a:t>Pervasive support needed for every aspect of daily routines.</a:t>
                      </a:r>
                    </a:p>
                  </a:txBody>
                  <a:tcPr/>
                </a:tc>
                <a:extLst>
                  <a:ext uri="{0D108BD9-81ED-4DB2-BD59-A6C34878D82A}">
                    <a16:rowId xmlns:a16="http://schemas.microsoft.com/office/drawing/2014/main" val="403991319"/>
                  </a:ext>
                </a:extLst>
              </a:tr>
            </a:tbl>
          </a:graphicData>
        </a:graphic>
      </p:graphicFrame>
      <p:sp>
        <p:nvSpPr>
          <p:cNvPr id="8" name="TextBox 7">
            <a:extLst>
              <a:ext uri="{FF2B5EF4-FFF2-40B4-BE49-F238E27FC236}">
                <a16:creationId xmlns:a16="http://schemas.microsoft.com/office/drawing/2014/main" id="{787179DF-0D38-4517-80DD-8872DD951EB7}"/>
              </a:ext>
            </a:extLst>
          </p:cNvPr>
          <p:cNvSpPr txBox="1"/>
          <p:nvPr/>
        </p:nvSpPr>
        <p:spPr>
          <a:xfrm>
            <a:off x="893052" y="13145"/>
            <a:ext cx="868680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24128"/>
                </a:solidFill>
                <a:effectLst/>
                <a:uLnTx/>
                <a:uFillTx/>
                <a:latin typeface="arial" panose="020B0604020202020204" pitchFamily="34" charset="0"/>
                <a:ea typeface="+mn-ea"/>
                <a:cs typeface="+mn-cs"/>
              </a:rPr>
              <a:t>CLASSIFICATIONS OF INTELLECTUAL DISABILITY SEVERITY</a:t>
            </a:r>
          </a:p>
        </p:txBody>
      </p:sp>
      <p:pic>
        <p:nvPicPr>
          <p:cNvPr id="9" name="Picture 8">
            <a:extLst>
              <a:ext uri="{FF2B5EF4-FFF2-40B4-BE49-F238E27FC236}">
                <a16:creationId xmlns:a16="http://schemas.microsoft.com/office/drawing/2014/main" id="{5217A01E-0EEE-44E9-9B6B-1723892267F0}"/>
              </a:ext>
            </a:extLst>
          </p:cNvPr>
          <p:cNvPicPr>
            <a:picLocks noChangeAspect="1"/>
          </p:cNvPicPr>
          <p:nvPr/>
        </p:nvPicPr>
        <p:blipFill>
          <a:blip r:embed="rId2"/>
          <a:stretch>
            <a:fillRect/>
          </a:stretch>
        </p:blipFill>
        <p:spPr>
          <a:xfrm>
            <a:off x="812799" y="4335008"/>
            <a:ext cx="5503333" cy="2377999"/>
          </a:xfrm>
          <a:prstGeom prst="rect">
            <a:avLst/>
          </a:prstGeom>
        </p:spPr>
      </p:pic>
      <p:pic>
        <p:nvPicPr>
          <p:cNvPr id="10" name="Picture 9">
            <a:extLst>
              <a:ext uri="{FF2B5EF4-FFF2-40B4-BE49-F238E27FC236}">
                <a16:creationId xmlns:a16="http://schemas.microsoft.com/office/drawing/2014/main" id="{AA52C7D3-EC43-43F9-A40C-6D0CE99ADCBA}"/>
              </a:ext>
            </a:extLst>
          </p:cNvPr>
          <p:cNvPicPr>
            <a:picLocks noChangeAspect="1"/>
          </p:cNvPicPr>
          <p:nvPr/>
        </p:nvPicPr>
        <p:blipFill>
          <a:blip r:embed="rId3"/>
          <a:stretch>
            <a:fillRect/>
          </a:stretch>
        </p:blipFill>
        <p:spPr>
          <a:xfrm>
            <a:off x="76198" y="4042331"/>
            <a:ext cx="7522089" cy="340771"/>
          </a:xfrm>
          <a:prstGeom prst="rect">
            <a:avLst/>
          </a:prstGeom>
        </p:spPr>
      </p:pic>
      <p:pic>
        <p:nvPicPr>
          <p:cNvPr id="11" name="Picture 10">
            <a:extLst>
              <a:ext uri="{FF2B5EF4-FFF2-40B4-BE49-F238E27FC236}">
                <a16:creationId xmlns:a16="http://schemas.microsoft.com/office/drawing/2014/main" id="{3A948CD8-99C6-42AD-9173-0F18A21B8A1A}"/>
              </a:ext>
            </a:extLst>
          </p:cNvPr>
          <p:cNvPicPr>
            <a:picLocks noChangeAspect="1"/>
          </p:cNvPicPr>
          <p:nvPr/>
        </p:nvPicPr>
        <p:blipFill>
          <a:blip r:embed="rId4"/>
          <a:stretch>
            <a:fillRect/>
          </a:stretch>
        </p:blipFill>
        <p:spPr>
          <a:xfrm>
            <a:off x="7718400" y="3957139"/>
            <a:ext cx="3722906" cy="442822"/>
          </a:xfrm>
          <a:prstGeom prst="rect">
            <a:avLst/>
          </a:prstGeom>
        </p:spPr>
      </p:pic>
      <p:pic>
        <p:nvPicPr>
          <p:cNvPr id="12" name="Picture 11">
            <a:extLst>
              <a:ext uri="{FF2B5EF4-FFF2-40B4-BE49-F238E27FC236}">
                <a16:creationId xmlns:a16="http://schemas.microsoft.com/office/drawing/2014/main" id="{B5EF3098-80D5-4040-9F1C-C264896722E5}"/>
              </a:ext>
            </a:extLst>
          </p:cNvPr>
          <p:cNvPicPr>
            <a:picLocks noChangeAspect="1"/>
          </p:cNvPicPr>
          <p:nvPr/>
        </p:nvPicPr>
        <p:blipFill>
          <a:blip r:embed="rId5"/>
          <a:stretch>
            <a:fillRect/>
          </a:stretch>
        </p:blipFill>
        <p:spPr>
          <a:xfrm>
            <a:off x="8353762" y="4042331"/>
            <a:ext cx="2098283" cy="2602469"/>
          </a:xfrm>
          <a:prstGeom prst="rect">
            <a:avLst/>
          </a:prstGeom>
        </p:spPr>
      </p:pic>
      <p:sp>
        <p:nvSpPr>
          <p:cNvPr id="14" name="TextBox 13">
            <a:extLst>
              <a:ext uri="{FF2B5EF4-FFF2-40B4-BE49-F238E27FC236}">
                <a16:creationId xmlns:a16="http://schemas.microsoft.com/office/drawing/2014/main" id="{AC25263C-0372-4F90-AA62-B8FF8E565A4A}"/>
              </a:ext>
            </a:extLst>
          </p:cNvPr>
          <p:cNvSpPr txBox="1"/>
          <p:nvPr/>
        </p:nvSpPr>
        <p:spPr>
          <a:xfrm>
            <a:off x="414866" y="478708"/>
            <a:ext cx="1176866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Wide range of intellectual functional impairments and difficulties with daily life skills in ID. Levels of severity of intellectual impairment &amp; need for support vary from profound to mild.</a:t>
            </a:r>
            <a:endParaRPr kumimoji="0" lang="en-K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463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7EDC-C0C7-4552-8901-E22DF185A098}"/>
              </a:ext>
            </a:extLst>
          </p:cNvPr>
          <p:cNvSpPr>
            <a:spLocks noGrp="1"/>
          </p:cNvSpPr>
          <p:nvPr>
            <p:ph type="title"/>
          </p:nvPr>
        </p:nvSpPr>
        <p:spPr>
          <a:xfrm>
            <a:off x="831851" y="398206"/>
            <a:ext cx="10515600" cy="2852737"/>
          </a:xfrm>
        </p:spPr>
        <p:txBody>
          <a:bodyPr/>
          <a:lstStyle/>
          <a:p>
            <a:r>
              <a:rPr lang="en-US" b="1" dirty="0">
                <a:effectLst>
                  <a:outerShdw blurRad="38100" dist="38100" dir="2700000" algn="tl">
                    <a:srgbClr val="000000">
                      <a:alpha val="43137"/>
                    </a:srgbClr>
                  </a:outerShdw>
                </a:effectLst>
              </a:rPr>
              <a:t>CAUSES</a:t>
            </a:r>
            <a:endParaRPr lang="en-KE" b="1" dirty="0">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BCC4B48B-A5A8-4957-B0D2-B5DF60579198}"/>
              </a:ext>
            </a:extLst>
          </p:cNvPr>
          <p:cNvSpPr>
            <a:spLocks noGrp="1"/>
          </p:cNvSpPr>
          <p:nvPr>
            <p:ph type="body" idx="1"/>
          </p:nvPr>
        </p:nvSpPr>
        <p:spPr>
          <a:xfrm>
            <a:off x="831851" y="3250943"/>
            <a:ext cx="10515600" cy="3208851"/>
          </a:xfrm>
        </p:spPr>
        <p:txBody>
          <a:bodyPr>
            <a:normAutofit/>
          </a:bodyPr>
          <a:lstStyle/>
          <a:p>
            <a:pPr marL="342900" indent="-342900">
              <a:buFont typeface="Arial" panose="020B0604020202020204" pitchFamily="34" charset="0"/>
              <a:buAutoNum type="arabicPeriod"/>
            </a:pPr>
            <a:r>
              <a:rPr lang="en-US" sz="1800" b="1" i="0" u="none" strike="noStrike" dirty="0">
                <a:solidFill>
                  <a:srgbClr val="000000"/>
                </a:solidFill>
                <a:effectLst/>
                <a:latin typeface="Calibri" panose="020F0502020204030204" pitchFamily="34" charset="0"/>
                <a:cs typeface="Calibri" panose="020F0502020204030204" pitchFamily="34" charset="0"/>
              </a:rPr>
              <a:t>PRENATAL CAUSES </a:t>
            </a:r>
          </a:p>
          <a:p>
            <a:pPr marL="685800" lvl="1" indent="-342900">
              <a:buFont typeface="Arial" panose="020B0604020202020204" pitchFamily="34" charset="0"/>
              <a:buChar char="•"/>
            </a:pPr>
            <a:r>
              <a:rPr kumimoji="0" lang="en-KE" altLang="en-KE"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Genetic conditions</a:t>
            </a:r>
            <a:endParaRPr kumimoji="0" lang="en-US" altLang="en-KE"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685800" lvl="1" indent="-342900">
              <a:buFont typeface="Arial" panose="020B0604020202020204" pitchFamily="34" charset="0"/>
              <a:buChar char="•"/>
            </a:pPr>
            <a:r>
              <a:rPr kumimoji="0" lang="en-KE" altLang="en-KE" sz="160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Problems during pregnancy</a:t>
            </a:r>
            <a:endParaRPr lang="en-US" sz="1800" i="0" u="none" strike="noStrike" dirty="0">
              <a:solidFill>
                <a:srgbClr val="000000"/>
              </a:solidFill>
              <a:effectLst/>
              <a:latin typeface="Calibri" panose="020F0502020204030204" pitchFamily="34" charset="0"/>
              <a:cs typeface="Calibri" panose="020F0502020204030204" pitchFamily="34" charset="0"/>
            </a:endParaRPr>
          </a:p>
          <a:p>
            <a:pPr marL="342900" indent="-342900">
              <a:buFont typeface="Arial" panose="020B0604020202020204" pitchFamily="34" charset="0"/>
              <a:buAutoNum type="arabicPeriod"/>
            </a:pPr>
            <a:r>
              <a:rPr kumimoji="0" lang="en-KE" altLang="en-K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Problems at birth</a:t>
            </a:r>
            <a:r>
              <a:rPr kumimoji="0" lang="en-US" altLang="en-KE"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a:p>
            <a:pPr marL="342900" indent="-342900">
              <a:buFont typeface="Arial" panose="020B0604020202020204" pitchFamily="34" charset="0"/>
              <a:buAutoNum type="arabicPeriod"/>
            </a:pPr>
            <a:r>
              <a:rPr lang="en-US" sz="1800" b="1" i="0" u="none" strike="noStrike" dirty="0">
                <a:solidFill>
                  <a:srgbClr val="000000"/>
                </a:solidFill>
                <a:effectLst/>
                <a:latin typeface="Calibri" panose="020F0502020204030204" pitchFamily="34" charset="0"/>
                <a:cs typeface="Calibri" panose="020F0502020204030204" pitchFamily="34" charset="0"/>
              </a:rPr>
              <a:t>POST NATAL CAUSES</a:t>
            </a:r>
          </a:p>
          <a:p>
            <a:pPr marL="685800" lvl="1" indent="-342900">
              <a:buFont typeface="Arial" panose="020B0604020202020204" pitchFamily="34" charset="0"/>
              <a:buChar char="•"/>
            </a:pPr>
            <a:r>
              <a:rPr lang="en-US" sz="1600" i="0" u="none" strike="noStrike" dirty="0">
                <a:solidFill>
                  <a:srgbClr val="000000"/>
                </a:solidFill>
                <a:effectLst/>
                <a:latin typeface="Calibri" panose="020F0502020204030204" pitchFamily="34" charset="0"/>
                <a:cs typeface="Calibri" panose="020F0502020204030204" pitchFamily="34" charset="0"/>
              </a:rPr>
              <a:t>Socio-cultural factors</a:t>
            </a:r>
          </a:p>
          <a:p>
            <a:pPr marL="685800" lvl="1" indent="-342900">
              <a:buFont typeface="Arial" panose="020B0604020202020204" pitchFamily="34" charset="0"/>
              <a:buChar char="•"/>
            </a:pPr>
            <a:r>
              <a:rPr lang="en-US" sz="1600" i="0" u="none" strike="noStrike" dirty="0">
                <a:solidFill>
                  <a:srgbClr val="000000"/>
                </a:solidFill>
                <a:effectLst/>
                <a:latin typeface="Calibri" panose="020F0502020204030204" pitchFamily="34" charset="0"/>
                <a:cs typeface="Calibri" panose="020F0502020204030204" pitchFamily="34" charset="0"/>
              </a:rPr>
              <a:t>Postnatal infections/ Trauma or  physical agents </a:t>
            </a:r>
          </a:p>
          <a:p>
            <a:pPr marL="685800" lvl="1" indent="-342900">
              <a:buFont typeface="Arial" panose="020B0604020202020204" pitchFamily="34" charset="0"/>
              <a:buChar char="•"/>
            </a:pPr>
            <a:r>
              <a:rPr lang="en-US" sz="1600" i="0" u="none" strike="noStrike" dirty="0">
                <a:solidFill>
                  <a:srgbClr val="000000"/>
                </a:solidFill>
                <a:effectLst/>
                <a:latin typeface="Calibri" panose="020F0502020204030204" pitchFamily="34" charset="0"/>
                <a:cs typeface="Calibri" panose="020F0502020204030204" pitchFamily="34" charset="0"/>
              </a:rPr>
              <a:t>Post natal brain disease</a:t>
            </a:r>
          </a:p>
          <a:p>
            <a:pPr marL="685800" lvl="1" indent="-342900">
              <a:buFont typeface="Arial" panose="020B0604020202020204" pitchFamily="34" charset="0"/>
              <a:buChar char="•"/>
            </a:pPr>
            <a:r>
              <a:rPr lang="en-US" sz="1600" i="0" u="none" strike="noStrike" dirty="0">
                <a:solidFill>
                  <a:srgbClr val="000000"/>
                </a:solidFill>
                <a:effectLst/>
                <a:latin typeface="Calibri" panose="020F0502020204030204" pitchFamily="34" charset="0"/>
                <a:cs typeface="Calibri" panose="020F0502020204030204" pitchFamily="34" charset="0"/>
              </a:rPr>
              <a:t>Unknown influences</a:t>
            </a:r>
          </a:p>
          <a:p>
            <a:pPr marL="685800" lvl="1" indent="-342900">
              <a:buFont typeface="Arial" panose="020B0604020202020204" pitchFamily="34" charset="0"/>
              <a:buChar char="•"/>
            </a:pPr>
            <a:endParaRPr lang="en-US" b="1" i="0" u="none" strike="noStrike" dirty="0">
              <a:solidFill>
                <a:srgbClr val="000000"/>
              </a:solidFill>
              <a:effectLst/>
              <a:latin typeface="Calibri" panose="020F0502020204030204" pitchFamily="34" charset="0"/>
              <a:cs typeface="Calibri" panose="020F0502020204030204" pitchFamily="34" charset="0"/>
            </a:endParaRPr>
          </a:p>
          <a:p>
            <a:endParaRPr lang="en-KE" dirty="0"/>
          </a:p>
        </p:txBody>
      </p:sp>
    </p:spTree>
    <p:extLst>
      <p:ext uri="{BB962C8B-B14F-4D97-AF65-F5344CB8AC3E}">
        <p14:creationId xmlns:p14="http://schemas.microsoft.com/office/powerpoint/2010/main" val="1625482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6448-57EA-46F4-9C3B-A0F3D8DAEBB4}"/>
              </a:ext>
            </a:extLst>
          </p:cNvPr>
          <p:cNvSpPr>
            <a:spLocks noGrp="1"/>
          </p:cNvSpPr>
          <p:nvPr>
            <p:ph type="title"/>
          </p:nvPr>
        </p:nvSpPr>
        <p:spPr>
          <a:xfrm>
            <a:off x="838200" y="167044"/>
            <a:ext cx="10515600" cy="481885"/>
          </a:xfrm>
        </p:spPr>
        <p:txBody>
          <a:bodyPr>
            <a:normAutofit fontScale="90000"/>
          </a:bodyPr>
          <a:lstStyle/>
          <a:p>
            <a:r>
              <a:rPr lang="en-US" sz="3200" b="1" i="0" u="sng" dirty="0">
                <a:solidFill>
                  <a:srgbClr val="000000"/>
                </a:solidFill>
                <a:effectLst>
                  <a:outerShdw blurRad="38100" dist="38100" dir="2700000" algn="tl">
                    <a:srgbClr val="000000">
                      <a:alpha val="43137"/>
                    </a:srgbClr>
                  </a:outerShdw>
                </a:effectLst>
                <a:latin typeface="Calibri" panose="020F0502020204030204" pitchFamily="34" charset="0"/>
              </a:rPr>
              <a:t>INTELLECTUAL DISABILITY [ID]</a:t>
            </a:r>
            <a:r>
              <a:rPr lang="en-US" sz="3200" b="1" u="sng" dirty="0">
                <a:solidFill>
                  <a:srgbClr val="000000"/>
                </a:solidFill>
                <a:effectLst>
                  <a:outerShdw blurRad="38100" dist="38100" dir="2700000" algn="tl">
                    <a:srgbClr val="000000">
                      <a:alpha val="43137"/>
                    </a:srgbClr>
                  </a:outerShdw>
                </a:effectLst>
                <a:latin typeface="Calibri" panose="020F0502020204030204" pitchFamily="34" charset="0"/>
              </a:rPr>
              <a:t>: CAUSES</a:t>
            </a:r>
            <a:r>
              <a:rPr lang="en-US" sz="3200" b="1" i="0" u="sng" strike="noStrike" dirty="0">
                <a:solidFill>
                  <a:srgbClr val="000000"/>
                </a:solidFill>
                <a:effectLst>
                  <a:outerShdw blurRad="38100" dist="38100" dir="2700000" algn="tl">
                    <a:srgbClr val="000000">
                      <a:alpha val="43137"/>
                    </a:srgbClr>
                  </a:outerShdw>
                </a:effectLst>
                <a:latin typeface="Calibri" panose="020F0502020204030204" pitchFamily="34" charset="0"/>
              </a:rPr>
              <a:t> </a:t>
            </a:r>
            <a:endParaRPr lang="en-KE" sz="3200" u="sng"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EBDA1397-5F69-4C60-9A5D-DF4C4B5998F9}"/>
              </a:ext>
            </a:extLst>
          </p:cNvPr>
          <p:cNvSpPr>
            <a:spLocks noGrp="1"/>
          </p:cNvSpPr>
          <p:nvPr>
            <p:ph idx="1"/>
          </p:nvPr>
        </p:nvSpPr>
        <p:spPr>
          <a:xfrm>
            <a:off x="353961" y="752168"/>
            <a:ext cx="11533239" cy="5938788"/>
          </a:xfrm>
        </p:spPr>
        <p:txBody>
          <a:bodyPr>
            <a:normAutofit fontScale="25000" lnSpcReduction="20000"/>
          </a:bodyPr>
          <a:lstStyle/>
          <a:p>
            <a:pPr marL="0" indent="0" defTabSz="914400" eaLnBrk="0" fontAlgn="base" hangingPunct="0">
              <a:lnSpc>
                <a:spcPct val="120000"/>
              </a:lnSpc>
              <a:spcBef>
                <a:spcPct val="0"/>
              </a:spcBef>
              <a:spcAft>
                <a:spcPct val="0"/>
              </a:spcAft>
              <a:buClrTx/>
              <a:buSzTx/>
              <a:buNone/>
            </a:pPr>
            <a:r>
              <a:rPr lang="en-US" sz="9600" i="0" u="none" strike="noStrike" dirty="0">
                <a:solidFill>
                  <a:srgbClr val="000000"/>
                </a:solidFill>
                <a:effectLst/>
                <a:latin typeface="Calibri" panose="020F0502020204030204" pitchFamily="34" charset="0"/>
                <a:cs typeface="Calibri" panose="020F0502020204030204" pitchFamily="34" charset="0"/>
              </a:rPr>
              <a:t>ID final common pathway of several perinatal disorders or childhood problems:</a:t>
            </a:r>
            <a:endParaRPr kumimoji="0" lang="en-US" altLang="en-KE" sz="9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indent="0" defTabSz="914400" eaLnBrk="0" fontAlgn="base" hangingPunct="0">
              <a:lnSpc>
                <a:spcPct val="120000"/>
              </a:lnSpc>
              <a:spcBef>
                <a:spcPct val="0"/>
              </a:spcBef>
              <a:spcAft>
                <a:spcPct val="0"/>
              </a:spcAft>
              <a:buClrTx/>
              <a:buSzTx/>
              <a:buNone/>
            </a:pPr>
            <a:r>
              <a:rPr lang="en-US" sz="9600" b="1" dirty="0">
                <a:solidFill>
                  <a:srgbClr val="000000"/>
                </a:solidFill>
                <a:latin typeface="Calibri" panose="020F0502020204030204" pitchFamily="34" charset="0"/>
                <a:cs typeface="Calibri" panose="020F0502020204030204" pitchFamily="34" charset="0"/>
              </a:rPr>
              <a:t>1. </a:t>
            </a:r>
            <a:r>
              <a:rPr lang="en-US" sz="9600" b="1" i="0" u="none" strike="noStrike" dirty="0">
                <a:solidFill>
                  <a:srgbClr val="000000"/>
                </a:solidFill>
                <a:effectLst/>
                <a:latin typeface="Calibri" panose="020F0502020204030204" pitchFamily="34" charset="0"/>
                <a:cs typeface="Calibri" panose="020F0502020204030204" pitchFamily="34" charset="0"/>
              </a:rPr>
              <a:t>PRENATAL CAUSES: </a:t>
            </a:r>
          </a:p>
          <a:p>
            <a:pPr defTabSz="914400" eaLnBrk="0" fontAlgn="base" hangingPunct="0">
              <a:lnSpc>
                <a:spcPct val="120000"/>
              </a:lnSpc>
              <a:spcBef>
                <a:spcPct val="0"/>
              </a:spcBef>
              <a:spcAft>
                <a:spcPct val="0"/>
              </a:spcAft>
              <a:buClrTx/>
              <a:buSzTx/>
              <a:buFont typeface="Wingdings" panose="05000000000000000000" pitchFamily="2" charset="2"/>
              <a:buChar char="q"/>
            </a:pPr>
            <a:r>
              <a:rPr kumimoji="0" lang="en-KE" altLang="en-KE" sz="9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Genetic conditions</a:t>
            </a:r>
            <a:endParaRPr lang="en-US" altLang="en-KE" sz="9600" b="1" dirty="0">
              <a:solidFill>
                <a:schemeClr val="tx1"/>
              </a:solidFill>
              <a:latin typeface="Calibri" panose="020F0502020204030204" pitchFamily="34" charset="0"/>
              <a:cs typeface="Calibri" panose="020F0502020204030204" pitchFamily="34" charset="0"/>
            </a:endParaRPr>
          </a:p>
          <a:p>
            <a:pPr defTabSz="914400" eaLnBrk="0" fontAlgn="base" hangingPunct="0">
              <a:lnSpc>
                <a:spcPct val="120000"/>
              </a:lnSpc>
              <a:spcBef>
                <a:spcPct val="0"/>
              </a:spcBef>
              <a:spcAft>
                <a:spcPct val="0"/>
              </a:spcAft>
              <a:buClrTx/>
              <a:buSzTx/>
              <a:buFont typeface="Arial" panose="020B0604020202020204" pitchFamily="34" charset="0"/>
              <a:buChar char="•"/>
            </a:pPr>
            <a:r>
              <a:rPr lang="en-US" sz="9600" b="0" i="0" u="none" strike="noStrike" dirty="0">
                <a:solidFill>
                  <a:srgbClr val="000000"/>
                </a:solidFill>
                <a:effectLst/>
                <a:latin typeface="Calibri" panose="020F0502020204030204" pitchFamily="34" charset="0"/>
                <a:cs typeface="Calibri" panose="020F0502020204030204" pitchFamily="34" charset="0"/>
              </a:rPr>
              <a:t>Fragile X syndrome: most common cause; characteristics - large ears, large testes, plantar crease, double jointed thumbs, simian crease, increased hand width &amp; length, hyper-extensible joints, hypotonia, broad forehead, elongated face, high arched palate.                                                     </a:t>
            </a:r>
          </a:p>
          <a:p>
            <a:pPr defTabSz="914400" eaLnBrk="0" fontAlgn="base" hangingPunct="0">
              <a:lnSpc>
                <a:spcPct val="120000"/>
              </a:lnSpc>
              <a:spcBef>
                <a:spcPct val="0"/>
              </a:spcBef>
              <a:spcAft>
                <a:spcPct val="0"/>
              </a:spcAft>
              <a:buClrTx/>
              <a:buSzTx/>
              <a:buFont typeface="Arial" panose="020B0604020202020204" pitchFamily="34" charset="0"/>
              <a:buChar char="•"/>
            </a:pPr>
            <a:r>
              <a:rPr lang="en-US" sz="9600" b="0" i="0" u="none" strike="noStrike" dirty="0">
                <a:solidFill>
                  <a:srgbClr val="000000"/>
                </a:solidFill>
                <a:effectLst/>
                <a:latin typeface="Calibri" panose="020F0502020204030204" pitchFamily="34" charset="0"/>
                <a:cs typeface="Calibri" panose="020F0502020204030204" pitchFamily="34" charset="0"/>
              </a:rPr>
              <a:t>Chromosomal abnormalities defects e.g. the most widely recognized chromosomal abnormality is Down syndrome.</a:t>
            </a:r>
          </a:p>
          <a:p>
            <a:pPr defTabSz="914400" eaLnBrk="0" fontAlgn="base" hangingPunct="0">
              <a:lnSpc>
                <a:spcPct val="120000"/>
              </a:lnSpc>
              <a:spcBef>
                <a:spcPct val="0"/>
              </a:spcBef>
              <a:spcAft>
                <a:spcPct val="0"/>
              </a:spcAft>
              <a:buClrTx/>
              <a:buSzTx/>
              <a:buFont typeface="Arial" panose="020B0604020202020204" pitchFamily="34" charset="0"/>
              <a:buChar char="•"/>
            </a:pPr>
            <a:r>
              <a:rPr lang="en-US" sz="9600" b="0" i="0" u="none" strike="noStrike" dirty="0">
                <a:solidFill>
                  <a:srgbClr val="000000"/>
                </a:solidFill>
                <a:effectLst/>
                <a:latin typeface="Calibri" panose="020F0502020204030204" pitchFamily="34" charset="0"/>
                <a:cs typeface="Calibri" panose="020F0502020204030204" pitchFamily="34" charset="0"/>
              </a:rPr>
              <a:t>Cranial  Malformations  - Microcephaly, Hydrocephaly </a:t>
            </a:r>
          </a:p>
          <a:p>
            <a:pPr defTabSz="914400" eaLnBrk="0" fontAlgn="base" hangingPunct="0">
              <a:lnSpc>
                <a:spcPct val="120000"/>
              </a:lnSpc>
              <a:spcBef>
                <a:spcPct val="0"/>
              </a:spcBef>
              <a:spcAft>
                <a:spcPct val="0"/>
              </a:spcAft>
              <a:buClrTx/>
              <a:buSzTx/>
              <a:buFont typeface="Wingdings" panose="05000000000000000000" pitchFamily="2" charset="2"/>
              <a:buChar char="q"/>
            </a:pPr>
            <a:r>
              <a:rPr kumimoji="0" lang="en-KE" altLang="en-KE" sz="9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Problems during pregnancy</a:t>
            </a:r>
            <a:endParaRPr lang="en-US" sz="9600" dirty="0">
              <a:solidFill>
                <a:schemeClr val="tx1"/>
              </a:solidFill>
              <a:latin typeface="Calibri" panose="020F0502020204030204" pitchFamily="34" charset="0"/>
              <a:cs typeface="Calibri" panose="020F0502020204030204" pitchFamily="34" charset="0"/>
            </a:endParaRPr>
          </a:p>
          <a:p>
            <a:pPr fontAlgn="base">
              <a:lnSpc>
                <a:spcPct val="120000"/>
              </a:lnSpc>
              <a:spcBef>
                <a:spcPts val="600"/>
              </a:spcBef>
              <a:buFont typeface="Arial" panose="020B0604020202020204" pitchFamily="34" charset="0"/>
              <a:buChar char="•"/>
            </a:pPr>
            <a:r>
              <a:rPr lang="en-US" sz="9600" b="0" i="0" u="none" strike="noStrike" dirty="0">
                <a:solidFill>
                  <a:srgbClr val="000000"/>
                </a:solidFill>
                <a:effectLst/>
                <a:latin typeface="Calibri" panose="020F0502020204030204" pitchFamily="34" charset="0"/>
                <a:cs typeface="Calibri" panose="020F0502020204030204" pitchFamily="34" charset="0"/>
              </a:rPr>
              <a:t>Maternal infection, such as congenital rubella, HIV, and toxoplasmosis which damages cerebral resulting in ID. </a:t>
            </a:r>
          </a:p>
          <a:p>
            <a:pPr fontAlgn="base">
              <a:lnSpc>
                <a:spcPct val="120000"/>
              </a:lnSpc>
              <a:spcBef>
                <a:spcPts val="600"/>
              </a:spcBef>
            </a:pPr>
            <a:r>
              <a:rPr lang="en-US" sz="9600" b="0" i="0" u="none" strike="noStrike" dirty="0">
                <a:solidFill>
                  <a:srgbClr val="000000"/>
                </a:solidFill>
                <a:effectLst/>
                <a:latin typeface="Calibri" panose="020F0502020204030204" pitchFamily="34" charset="0"/>
                <a:cs typeface="Calibri" panose="020F0502020204030204" pitchFamily="34" charset="0"/>
              </a:rPr>
              <a:t>Damage may also be caused by:</a:t>
            </a:r>
            <a:r>
              <a:rPr lang="en-US" sz="9600" dirty="0">
                <a:solidFill>
                  <a:srgbClr val="000000"/>
                </a:solidFill>
                <a:latin typeface="Calibri" panose="020F0502020204030204" pitchFamily="34" charset="0"/>
                <a:cs typeface="Calibri" panose="020F0502020204030204" pitchFamily="34" charset="0"/>
              </a:rPr>
              <a:t> e</a:t>
            </a:r>
            <a:r>
              <a:rPr lang="en-US" sz="9600" b="0" i="0" u="none" strike="noStrike" dirty="0">
                <a:solidFill>
                  <a:srgbClr val="000000"/>
                </a:solidFill>
                <a:effectLst/>
                <a:latin typeface="Calibri" panose="020F0502020204030204" pitchFamily="34" charset="0"/>
                <a:cs typeface="Calibri" panose="020F0502020204030204" pitchFamily="34" charset="0"/>
              </a:rPr>
              <a:t>xcessive maternal alcohol/</a:t>
            </a:r>
            <a:r>
              <a:rPr kumimoji="0" lang="en-US" sz="9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tobacco use</a:t>
            </a:r>
            <a:r>
              <a:rPr lang="en-US" sz="9600" b="0" i="0" u="none" strike="noStrike" dirty="0">
                <a:solidFill>
                  <a:srgbClr val="000000"/>
                </a:solidFill>
                <a:effectLst/>
                <a:latin typeface="Calibri" panose="020F0502020204030204" pitchFamily="34" charset="0"/>
                <a:cs typeface="Calibri" panose="020F0502020204030204" pitchFamily="34" charset="0"/>
              </a:rPr>
              <a:t>, exposure to certain environmental hazards (e.g. x-rays) during pregnancy or incompatible blood types between fetus and mother.  </a:t>
            </a:r>
          </a:p>
          <a:p>
            <a:pPr fontAlgn="base">
              <a:lnSpc>
                <a:spcPct val="120000"/>
              </a:lnSpc>
              <a:spcBef>
                <a:spcPts val="600"/>
              </a:spcBef>
              <a:buFont typeface="Arial" panose="020B0604020202020204" pitchFamily="34" charset="0"/>
              <a:buChar char="•"/>
            </a:pPr>
            <a:endParaRPr lang="en-US" sz="6200" b="1" i="0" u="none" strike="noStrike" dirty="0">
              <a:solidFill>
                <a:srgbClr val="000000"/>
              </a:solidFill>
              <a:effectLst/>
            </a:endParaRPr>
          </a:p>
        </p:txBody>
      </p:sp>
    </p:spTree>
    <p:extLst>
      <p:ext uri="{BB962C8B-B14F-4D97-AF65-F5344CB8AC3E}">
        <p14:creationId xmlns:p14="http://schemas.microsoft.com/office/powerpoint/2010/main" val="4045858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A1397-5F69-4C60-9A5D-DF4C4B5998F9}"/>
              </a:ext>
            </a:extLst>
          </p:cNvPr>
          <p:cNvSpPr>
            <a:spLocks noGrp="1"/>
          </p:cNvSpPr>
          <p:nvPr>
            <p:ph idx="1"/>
          </p:nvPr>
        </p:nvSpPr>
        <p:spPr>
          <a:xfrm>
            <a:off x="292510" y="103239"/>
            <a:ext cx="11606980" cy="6518787"/>
          </a:xfrm>
        </p:spPr>
        <p:txBody>
          <a:bodyPr>
            <a:normAutofit fontScale="25000" lnSpcReduction="20000"/>
          </a:bodyPr>
          <a:lstStyle/>
          <a:p>
            <a:pPr marL="0" indent="0" fontAlgn="base">
              <a:lnSpc>
                <a:spcPct val="120000"/>
              </a:lnSpc>
              <a:spcBef>
                <a:spcPts val="1080"/>
              </a:spcBef>
              <a:buNone/>
            </a:pPr>
            <a:r>
              <a:rPr lang="en-US" sz="8000" b="1" i="0" u="sng" dirty="0">
                <a:solidFill>
                  <a:srgbClr val="000000"/>
                </a:solidFill>
                <a:effectLst>
                  <a:outerShdw blurRad="38100" dist="38100" dir="2700000" algn="tl">
                    <a:srgbClr val="000000">
                      <a:alpha val="43137"/>
                    </a:srgbClr>
                  </a:outerShdw>
                </a:effectLst>
                <a:latin typeface="Calibri" panose="020F0502020204030204" pitchFamily="34" charset="0"/>
              </a:rPr>
              <a:t>[ID]</a:t>
            </a:r>
            <a:r>
              <a:rPr lang="en-US" sz="8000" b="1" u="sng" dirty="0">
                <a:solidFill>
                  <a:srgbClr val="000000"/>
                </a:solidFill>
                <a:effectLst>
                  <a:outerShdw blurRad="38100" dist="38100" dir="2700000" algn="tl">
                    <a:srgbClr val="000000">
                      <a:alpha val="43137"/>
                    </a:srgbClr>
                  </a:outerShdw>
                </a:effectLst>
                <a:latin typeface="Calibri" panose="020F0502020204030204" pitchFamily="34" charset="0"/>
              </a:rPr>
              <a:t>: CAUSES: CONTINUED</a:t>
            </a:r>
            <a:endParaRPr kumimoji="0" lang="en-US" altLang="en-KE" sz="80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fontAlgn="base">
              <a:lnSpc>
                <a:spcPct val="120000"/>
              </a:lnSpc>
              <a:spcBef>
                <a:spcPts val="600"/>
              </a:spcBef>
              <a:buFont typeface="Wingdings" panose="05000000000000000000" pitchFamily="2" charset="2"/>
              <a:buChar char="q"/>
            </a:pPr>
            <a:r>
              <a:rPr kumimoji="0" lang="en-KE" altLang="en-KE" sz="8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Problems at birth</a:t>
            </a:r>
            <a:r>
              <a:rPr kumimoji="0" lang="en-US" altLang="en-KE" sz="8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p>
          <a:p>
            <a:pPr fontAlgn="base">
              <a:lnSpc>
                <a:spcPct val="120000"/>
              </a:lnSpc>
              <a:spcBef>
                <a:spcPts val="600"/>
              </a:spcBef>
              <a:buFont typeface="Arial" panose="020B0604020202020204" pitchFamily="34" charset="0"/>
              <a:buChar char="•"/>
            </a:pPr>
            <a:r>
              <a:rPr lang="en-US" sz="8000" b="0" i="0" u="none" strike="noStrike" dirty="0">
                <a:solidFill>
                  <a:srgbClr val="000000"/>
                </a:solidFill>
                <a:effectLst/>
                <a:latin typeface="Calibri" panose="020F0502020204030204" pitchFamily="34" charset="0"/>
                <a:cs typeface="Calibri" panose="020F0502020204030204" pitchFamily="34" charset="0"/>
              </a:rPr>
              <a:t>Maternal substance abuse associated with premature birth and low birth weight. </a:t>
            </a:r>
          </a:p>
          <a:p>
            <a:pPr fontAlgn="base">
              <a:lnSpc>
                <a:spcPct val="120000"/>
              </a:lnSpc>
              <a:spcBef>
                <a:spcPts val="600"/>
              </a:spcBef>
              <a:buFont typeface="Arial" panose="020B0604020202020204" pitchFamily="34" charset="0"/>
              <a:buChar char="•"/>
            </a:pPr>
            <a:r>
              <a:rPr lang="en-US" sz="8000" b="0" i="0" u="none" strike="noStrike" dirty="0">
                <a:solidFill>
                  <a:srgbClr val="000000"/>
                </a:solidFill>
                <a:effectLst/>
                <a:latin typeface="Calibri" panose="020F0502020204030204" pitchFamily="34" charset="0"/>
                <a:cs typeface="Calibri" panose="020F0502020204030204" pitchFamily="34" charset="0"/>
              </a:rPr>
              <a:t>Birth Anoxia: breech presentation, knotted umbilical cord.</a:t>
            </a:r>
          </a:p>
          <a:p>
            <a:pPr marL="0" indent="0" fontAlgn="base">
              <a:lnSpc>
                <a:spcPct val="120000"/>
              </a:lnSpc>
              <a:spcBef>
                <a:spcPts val="480"/>
              </a:spcBef>
              <a:buNone/>
            </a:pPr>
            <a:r>
              <a:rPr lang="en-US" sz="8000" b="0" i="0" u="none" strike="noStrike" dirty="0">
                <a:solidFill>
                  <a:srgbClr val="FF0000"/>
                </a:solidFill>
                <a:effectLst/>
                <a:latin typeface="Calibri" panose="020F0502020204030204" pitchFamily="34" charset="0"/>
                <a:cs typeface="Calibri" panose="020F0502020204030204" pitchFamily="34" charset="0"/>
              </a:rPr>
              <a:t>For most people with moderate, severe, profound ID, problems are evident at birth.</a:t>
            </a:r>
          </a:p>
          <a:p>
            <a:pPr marL="0" indent="0" rtl="0" fontAlgn="base">
              <a:lnSpc>
                <a:spcPct val="120000"/>
              </a:lnSpc>
              <a:spcBef>
                <a:spcPts val="0"/>
              </a:spcBef>
              <a:spcAft>
                <a:spcPts val="0"/>
              </a:spcAft>
              <a:buNone/>
            </a:pPr>
            <a:r>
              <a:rPr lang="en-US" sz="8000" b="1" dirty="0">
                <a:solidFill>
                  <a:srgbClr val="000000"/>
                </a:solidFill>
                <a:latin typeface="Calibri" panose="020F0502020204030204" pitchFamily="34" charset="0"/>
                <a:cs typeface="Calibri" panose="020F0502020204030204" pitchFamily="34" charset="0"/>
              </a:rPr>
              <a:t>2. </a:t>
            </a:r>
            <a:r>
              <a:rPr lang="en-US" sz="8000" b="1" i="0" u="none" strike="noStrike" dirty="0">
                <a:solidFill>
                  <a:srgbClr val="000000"/>
                </a:solidFill>
                <a:effectLst/>
                <a:latin typeface="Calibri" panose="020F0502020204030204" pitchFamily="34" charset="0"/>
                <a:cs typeface="Calibri" panose="020F0502020204030204" pitchFamily="34" charset="0"/>
              </a:rPr>
              <a:t>POST NATAL CAUSES</a:t>
            </a:r>
          </a:p>
          <a:p>
            <a:pPr fontAlgn="base">
              <a:lnSpc>
                <a:spcPct val="120000"/>
              </a:lnSpc>
              <a:spcBef>
                <a:spcPts val="1080"/>
              </a:spcBef>
              <a:buFont typeface="Wingdings" panose="05000000000000000000" pitchFamily="2" charset="2"/>
              <a:buChar char="q"/>
            </a:pPr>
            <a:r>
              <a:rPr lang="en-US" sz="8000" b="1" i="0" u="none" strike="noStrike" dirty="0">
                <a:solidFill>
                  <a:srgbClr val="000000"/>
                </a:solidFill>
                <a:effectLst/>
                <a:latin typeface="Calibri" panose="020F0502020204030204" pitchFamily="34" charset="0"/>
                <a:cs typeface="Calibri" panose="020F0502020204030204" pitchFamily="34" charset="0"/>
              </a:rPr>
              <a:t>Socio-cultural factors</a:t>
            </a:r>
          </a:p>
          <a:p>
            <a:pPr marL="742950" lvl="1" indent="-285750" rtl="0" fontAlgn="base">
              <a:lnSpc>
                <a:spcPct val="120000"/>
              </a:lnSpc>
              <a:spcBef>
                <a:spcPts val="1200"/>
              </a:spcBef>
              <a:spcAft>
                <a:spcPts val="0"/>
              </a:spcAft>
              <a:buFont typeface="Arial" panose="020B0604020202020204" pitchFamily="34" charset="0"/>
              <a:buChar char="•"/>
            </a:pPr>
            <a:r>
              <a:rPr lang="en-US" sz="8000" b="0" i="0" u="none" strike="noStrike" dirty="0">
                <a:solidFill>
                  <a:srgbClr val="000000"/>
                </a:solidFill>
                <a:effectLst/>
                <a:latin typeface="Calibri" panose="020F0502020204030204" pitchFamily="34" charset="0"/>
                <a:cs typeface="Calibri" panose="020F0502020204030204" pitchFamily="34" charset="0"/>
              </a:rPr>
              <a:t>Living in adverse economic conditions.</a:t>
            </a:r>
          </a:p>
          <a:p>
            <a:pPr marL="742950" lvl="1" indent="-285750" rtl="0" fontAlgn="base">
              <a:lnSpc>
                <a:spcPct val="120000"/>
              </a:lnSpc>
              <a:spcBef>
                <a:spcPts val="1200"/>
              </a:spcBef>
              <a:spcAft>
                <a:spcPts val="0"/>
              </a:spcAft>
              <a:buFont typeface="Arial" panose="020B0604020202020204" pitchFamily="34" charset="0"/>
              <a:buChar char="•"/>
            </a:pPr>
            <a:r>
              <a:rPr lang="en-US" sz="8000" b="0" i="0" u="none" strike="noStrike" dirty="0">
                <a:solidFill>
                  <a:srgbClr val="000000"/>
                </a:solidFill>
                <a:effectLst/>
                <a:latin typeface="Calibri" panose="020F0502020204030204" pitchFamily="34" charset="0"/>
                <a:cs typeface="Calibri" panose="020F0502020204030204" pitchFamily="34" charset="0"/>
              </a:rPr>
              <a:t>Receiving poor nutritional and medical care.</a:t>
            </a:r>
          </a:p>
          <a:p>
            <a:pPr marL="742950" lvl="1" indent="-285750" rtl="0" fontAlgn="base">
              <a:lnSpc>
                <a:spcPct val="120000"/>
              </a:lnSpc>
              <a:spcBef>
                <a:spcPts val="1200"/>
              </a:spcBef>
              <a:spcAft>
                <a:spcPts val="0"/>
              </a:spcAft>
              <a:buFont typeface="Arial" panose="020B0604020202020204" pitchFamily="34" charset="0"/>
              <a:buChar char="•"/>
            </a:pPr>
            <a:r>
              <a:rPr lang="en-US" sz="8000" b="0" i="0" u="none" strike="noStrike" dirty="0">
                <a:solidFill>
                  <a:srgbClr val="000000"/>
                </a:solidFill>
                <a:effectLst/>
                <a:latin typeface="Calibri" panose="020F0502020204030204" pitchFamily="34" charset="0"/>
                <a:cs typeface="Calibri" panose="020F0502020204030204" pitchFamily="34" charset="0"/>
              </a:rPr>
              <a:t>Living in an environment that offers few opportunities for learning</a:t>
            </a:r>
          </a:p>
          <a:p>
            <a:pPr fontAlgn="base">
              <a:lnSpc>
                <a:spcPct val="120000"/>
              </a:lnSpc>
              <a:spcBef>
                <a:spcPts val="1080"/>
              </a:spcBef>
              <a:buFont typeface="Wingdings" panose="05000000000000000000" pitchFamily="2" charset="2"/>
              <a:buChar char="q"/>
            </a:pPr>
            <a:r>
              <a:rPr lang="en-US" sz="8000" b="1" i="0" u="none" strike="noStrike" dirty="0">
                <a:solidFill>
                  <a:srgbClr val="000000"/>
                </a:solidFill>
                <a:effectLst/>
                <a:latin typeface="Calibri" panose="020F0502020204030204" pitchFamily="34" charset="0"/>
                <a:cs typeface="Calibri" panose="020F0502020204030204" pitchFamily="34" charset="0"/>
              </a:rPr>
              <a:t>Postnatal</a:t>
            </a:r>
            <a:r>
              <a:rPr lang="en-US" sz="8000" b="0" i="0" u="none" strike="noStrike" dirty="0">
                <a:solidFill>
                  <a:srgbClr val="000000"/>
                </a:solidFill>
                <a:effectLst/>
                <a:latin typeface="Calibri" panose="020F0502020204030204" pitchFamily="34" charset="0"/>
                <a:cs typeface="Calibri" panose="020F0502020204030204" pitchFamily="34" charset="0"/>
              </a:rPr>
              <a:t> infections eg, encephalitis, measles, mumps); toxic excesses (lead or carbon monoxide poisoning, drugs); e</a:t>
            </a:r>
            <a:r>
              <a:rPr kumimoji="0" lang="en-KE" altLang="en-KE" sz="80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xtreme</a:t>
            </a:r>
            <a:r>
              <a:rPr kumimoji="0" lang="en-KE" altLang="en-KE" sz="8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malnutrition</a:t>
            </a:r>
            <a:endParaRPr kumimoji="0" lang="en-US" altLang="en-KE" sz="8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fontAlgn="base">
              <a:lnSpc>
                <a:spcPct val="120000"/>
              </a:lnSpc>
              <a:spcBef>
                <a:spcPts val="1080"/>
              </a:spcBef>
              <a:buFont typeface="Wingdings" panose="05000000000000000000" pitchFamily="2" charset="2"/>
              <a:buChar char="q"/>
            </a:pPr>
            <a:r>
              <a:rPr lang="en-US" sz="8000" b="1" i="0" u="none" strike="noStrike" dirty="0">
                <a:solidFill>
                  <a:srgbClr val="000000"/>
                </a:solidFill>
                <a:effectLst/>
                <a:latin typeface="Calibri" panose="020F0502020204030204" pitchFamily="34" charset="0"/>
                <a:cs typeface="Calibri" panose="020F0502020204030204" pitchFamily="34" charset="0"/>
              </a:rPr>
              <a:t>Post natal brain disease. </a:t>
            </a:r>
            <a:r>
              <a:rPr lang="en-US" sz="8000" b="0" i="0" u="none" strike="noStrike" dirty="0">
                <a:solidFill>
                  <a:srgbClr val="000000"/>
                </a:solidFill>
                <a:effectLst/>
                <a:latin typeface="Calibri" panose="020F0502020204030204" pitchFamily="34" charset="0"/>
                <a:cs typeface="Calibri" panose="020F0502020204030204" pitchFamily="34" charset="0"/>
              </a:rPr>
              <a:t>Several disorders are associated with gross postnatal brain disease, such as neurofibromatosis and tuberous sclerosis.</a:t>
            </a:r>
          </a:p>
          <a:p>
            <a:pPr fontAlgn="base">
              <a:lnSpc>
                <a:spcPct val="120000"/>
              </a:lnSpc>
              <a:spcBef>
                <a:spcPts val="1080"/>
              </a:spcBef>
              <a:buFont typeface="Wingdings" panose="05000000000000000000" pitchFamily="2" charset="2"/>
              <a:buChar char="q"/>
            </a:pPr>
            <a:r>
              <a:rPr lang="en-US" sz="8000" b="1" i="0" u="none" strike="noStrike" dirty="0">
                <a:solidFill>
                  <a:srgbClr val="000000"/>
                </a:solidFill>
                <a:effectLst/>
                <a:latin typeface="Calibri" panose="020F0502020204030204" pitchFamily="34" charset="0"/>
                <a:cs typeface="Calibri" panose="020F0502020204030204" pitchFamily="34" charset="0"/>
              </a:rPr>
              <a:t>Trauma or  physical agents </a:t>
            </a:r>
            <a:r>
              <a:rPr lang="en-US" sz="8000" b="0" i="0" u="none" strike="noStrike" dirty="0">
                <a:solidFill>
                  <a:srgbClr val="000000"/>
                </a:solidFill>
                <a:effectLst/>
                <a:latin typeface="Calibri" panose="020F0502020204030204" pitchFamily="34" charset="0"/>
                <a:cs typeface="Calibri" panose="020F0502020204030204" pitchFamily="34" charset="0"/>
              </a:rPr>
              <a:t>may occur either prior to birth, during delivery, or after the baby is born.</a:t>
            </a:r>
          </a:p>
          <a:p>
            <a:pPr fontAlgn="base">
              <a:lnSpc>
                <a:spcPct val="120000"/>
              </a:lnSpc>
              <a:spcBef>
                <a:spcPts val="1080"/>
              </a:spcBef>
              <a:buFont typeface="Wingdings" panose="05000000000000000000" pitchFamily="2" charset="2"/>
              <a:buChar char="q"/>
            </a:pPr>
            <a:r>
              <a:rPr lang="en-US" sz="8000" b="1" i="0" u="none" strike="noStrike" dirty="0">
                <a:solidFill>
                  <a:srgbClr val="000000"/>
                </a:solidFill>
                <a:effectLst/>
                <a:latin typeface="Calibri" panose="020F0502020204030204" pitchFamily="34" charset="0"/>
                <a:cs typeface="Calibri" panose="020F0502020204030204" pitchFamily="34" charset="0"/>
              </a:rPr>
              <a:t>Unknown influences - </a:t>
            </a:r>
            <a:r>
              <a:rPr lang="en-US" altLang="en-KE" sz="8000" dirty="0">
                <a:solidFill>
                  <a:schemeClr val="tx1"/>
                </a:solidFill>
                <a:latin typeface="Calibri" panose="020F0502020204030204" pitchFamily="34" charset="0"/>
                <a:cs typeface="Calibri" panose="020F0502020204030204" pitchFamily="34" charset="0"/>
              </a:rPr>
              <a:t>7</a:t>
            </a:r>
            <a:r>
              <a:rPr kumimoji="0" lang="en-KE" altLang="en-KE" sz="8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5% of causes </a:t>
            </a:r>
            <a:r>
              <a:rPr lang="en-US" altLang="en-KE" sz="8000" dirty="0">
                <a:solidFill>
                  <a:schemeClr val="tx1"/>
                </a:solidFill>
                <a:latin typeface="Calibri" panose="020F0502020204030204" pitchFamily="34" charset="0"/>
                <a:cs typeface="Calibri" panose="020F0502020204030204" pitchFamily="34" charset="0"/>
              </a:rPr>
              <a:t>un</a:t>
            </a:r>
            <a:r>
              <a:rPr kumimoji="0" lang="en-KE" altLang="en-KE" sz="8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known</a:t>
            </a:r>
          </a:p>
          <a:p>
            <a:pPr fontAlgn="base">
              <a:spcBef>
                <a:spcPts val="480"/>
              </a:spcBef>
              <a:buFont typeface="Arial" panose="020B0604020202020204" pitchFamily="34" charset="0"/>
              <a:buChar char="•"/>
            </a:pPr>
            <a:endParaRPr lang="en-US" sz="8000" b="0" i="0" u="none" strike="noStrike" dirty="0">
              <a:solidFill>
                <a:srgbClr val="FF0000"/>
              </a:solidFill>
              <a:effectLst/>
              <a:latin typeface="Calibri" panose="020F0502020204030204" pitchFamily="34" charset="0"/>
              <a:cs typeface="Calibri" panose="020F0502020204030204" pitchFamily="34" charset="0"/>
            </a:endParaRPr>
          </a:p>
          <a:p>
            <a:pPr marL="742950" lvl="1" indent="-285750" rtl="0" fontAlgn="base">
              <a:spcBef>
                <a:spcPts val="480"/>
              </a:spcBef>
              <a:spcAft>
                <a:spcPts val="0"/>
              </a:spcAft>
              <a:buFont typeface="Arial" panose="020B0604020202020204" pitchFamily="34" charset="0"/>
              <a:buChar char="•"/>
            </a:pPr>
            <a:endParaRPr lang="en-US" sz="8000" b="0" i="0" u="none" strike="noStrike" dirty="0">
              <a:solidFill>
                <a:srgbClr val="FF0000"/>
              </a:solidFill>
              <a:effectLst/>
              <a:latin typeface="Calibri" panose="020F0502020204030204" pitchFamily="34" charset="0"/>
              <a:cs typeface="Calibri" panose="020F0502020204030204" pitchFamily="34" charset="0"/>
            </a:endParaRPr>
          </a:p>
          <a:p>
            <a:pPr marL="838200" rtl="0" fontAlgn="base">
              <a:spcBef>
                <a:spcPts val="1200"/>
              </a:spcBef>
              <a:spcAft>
                <a:spcPts val="0"/>
              </a:spcAft>
              <a:buFont typeface="Arial" panose="020B0604020202020204" pitchFamily="34" charset="0"/>
              <a:buChar char="•"/>
            </a:pPr>
            <a:endParaRPr lang="en-US" sz="9600" b="0" i="0" u="none" strike="noStrike" dirty="0">
              <a:solidFill>
                <a:srgbClr val="000000"/>
              </a:solidFill>
              <a:effectLst/>
              <a:latin typeface="Calibri" panose="020F0502020204030204" pitchFamily="34" charset="0"/>
              <a:cs typeface="Calibri" panose="020F0502020204030204" pitchFamily="34" charset="0"/>
            </a:endParaRPr>
          </a:p>
          <a:p>
            <a:pPr marL="0" indent="0" rtl="0" fontAlgn="base">
              <a:spcBef>
                <a:spcPts val="1200"/>
              </a:spcBef>
              <a:spcAft>
                <a:spcPts val="0"/>
              </a:spcAft>
              <a:buNone/>
            </a:pPr>
            <a:endParaRPr lang="en-US" sz="6200" b="1" i="0" u="none" strike="noStrike" dirty="0">
              <a:solidFill>
                <a:srgbClr val="000000"/>
              </a:solidFill>
              <a:effectLst/>
            </a:endParaRPr>
          </a:p>
        </p:txBody>
      </p:sp>
    </p:spTree>
    <p:extLst>
      <p:ext uri="{BB962C8B-B14F-4D97-AF65-F5344CB8AC3E}">
        <p14:creationId xmlns:p14="http://schemas.microsoft.com/office/powerpoint/2010/main" val="1604463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504B4D-7DBD-4341-9DF8-DF4326C953A1}"/>
              </a:ext>
            </a:extLst>
          </p:cNvPr>
          <p:cNvPicPr>
            <a:picLocks noChangeAspect="1"/>
          </p:cNvPicPr>
          <p:nvPr/>
        </p:nvPicPr>
        <p:blipFill rotWithShape="1">
          <a:blip r:embed="rId2"/>
          <a:srcRect t="5463" b="3326"/>
          <a:stretch/>
        </p:blipFill>
        <p:spPr>
          <a:xfrm>
            <a:off x="309717" y="250724"/>
            <a:ext cx="11444748" cy="6386050"/>
          </a:xfrm>
          <a:prstGeom prst="rect">
            <a:avLst/>
          </a:prstGeom>
        </p:spPr>
      </p:pic>
    </p:spTree>
    <p:extLst>
      <p:ext uri="{BB962C8B-B14F-4D97-AF65-F5344CB8AC3E}">
        <p14:creationId xmlns:p14="http://schemas.microsoft.com/office/powerpoint/2010/main" val="144936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29727C-2D7F-46BC-ACE0-C28B7511BEAB}"/>
              </a:ext>
            </a:extLst>
          </p:cNvPr>
          <p:cNvPicPr>
            <a:picLocks noChangeAspect="1"/>
          </p:cNvPicPr>
          <p:nvPr/>
        </p:nvPicPr>
        <p:blipFill rotWithShape="1">
          <a:blip r:embed="rId2"/>
          <a:srcRect r="1180" b="4301"/>
          <a:stretch/>
        </p:blipFill>
        <p:spPr>
          <a:xfrm>
            <a:off x="188676" y="0"/>
            <a:ext cx="7406743" cy="6563032"/>
          </a:xfrm>
          <a:prstGeom prst="rect">
            <a:avLst/>
          </a:prstGeom>
        </p:spPr>
      </p:pic>
      <p:pic>
        <p:nvPicPr>
          <p:cNvPr id="3" name="Picture 2">
            <a:extLst>
              <a:ext uri="{FF2B5EF4-FFF2-40B4-BE49-F238E27FC236}">
                <a16:creationId xmlns:a16="http://schemas.microsoft.com/office/drawing/2014/main" id="{F7FD9F23-4D7A-479E-A4D8-679DF2E45EC0}"/>
              </a:ext>
            </a:extLst>
          </p:cNvPr>
          <p:cNvPicPr>
            <a:picLocks noChangeAspect="1"/>
          </p:cNvPicPr>
          <p:nvPr/>
        </p:nvPicPr>
        <p:blipFill>
          <a:blip r:embed="rId3"/>
          <a:stretch>
            <a:fillRect/>
          </a:stretch>
        </p:blipFill>
        <p:spPr>
          <a:xfrm>
            <a:off x="7403690" y="2566219"/>
            <a:ext cx="4599634" cy="3819833"/>
          </a:xfrm>
          <a:prstGeom prst="rect">
            <a:avLst/>
          </a:prstGeom>
        </p:spPr>
      </p:pic>
      <p:pic>
        <p:nvPicPr>
          <p:cNvPr id="4" name="Picture 3">
            <a:extLst>
              <a:ext uri="{FF2B5EF4-FFF2-40B4-BE49-F238E27FC236}">
                <a16:creationId xmlns:a16="http://schemas.microsoft.com/office/drawing/2014/main" id="{D3D6C7AF-0C68-46CA-B6C1-66BD1FA4A39F}"/>
              </a:ext>
            </a:extLst>
          </p:cNvPr>
          <p:cNvPicPr>
            <a:picLocks noChangeAspect="1"/>
          </p:cNvPicPr>
          <p:nvPr/>
        </p:nvPicPr>
        <p:blipFill>
          <a:blip r:embed="rId4"/>
          <a:stretch>
            <a:fillRect/>
          </a:stretch>
        </p:blipFill>
        <p:spPr>
          <a:xfrm>
            <a:off x="8067368" y="1712705"/>
            <a:ext cx="3452582" cy="853514"/>
          </a:xfrm>
          <a:prstGeom prst="rect">
            <a:avLst/>
          </a:prstGeom>
        </p:spPr>
      </p:pic>
    </p:spTree>
    <p:extLst>
      <p:ext uri="{BB962C8B-B14F-4D97-AF65-F5344CB8AC3E}">
        <p14:creationId xmlns:p14="http://schemas.microsoft.com/office/powerpoint/2010/main" val="1742795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AA22-DEF8-479D-AEC9-2CF004B8009F}"/>
              </a:ext>
            </a:extLst>
          </p:cNvPr>
          <p:cNvSpPr>
            <a:spLocks noGrp="1"/>
          </p:cNvSpPr>
          <p:nvPr>
            <p:ph type="title"/>
          </p:nvPr>
        </p:nvSpPr>
        <p:spPr/>
        <p:txBody>
          <a:bodyPr>
            <a:normAutofit/>
          </a:bodyPr>
          <a:lstStyle/>
          <a:p>
            <a:r>
              <a:rPr lang="en-US" b="0" i="0" dirty="0">
                <a:solidFill>
                  <a:srgbClr val="2A2A2A"/>
                </a:solidFill>
                <a:effectLst/>
                <a:latin typeface="proxima_nova_rgbold"/>
              </a:rPr>
              <a:t>Intellectual Disability Clinical Presentation</a:t>
            </a:r>
            <a:br>
              <a:rPr lang="en-US" b="0" i="0" dirty="0">
                <a:solidFill>
                  <a:srgbClr val="2A2A2A"/>
                </a:solidFill>
                <a:effectLst/>
                <a:latin typeface="proxima_nova_rgbold"/>
              </a:rPr>
            </a:br>
            <a:endParaRPr lang="en-KE" dirty="0"/>
          </a:p>
        </p:txBody>
      </p:sp>
    </p:spTree>
    <p:extLst>
      <p:ext uri="{BB962C8B-B14F-4D97-AF65-F5344CB8AC3E}">
        <p14:creationId xmlns:p14="http://schemas.microsoft.com/office/powerpoint/2010/main" val="1654879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600A8-1379-4454-88D0-E1428DE13EA6}"/>
              </a:ext>
            </a:extLst>
          </p:cNvPr>
          <p:cNvSpPr>
            <a:spLocks noGrp="1"/>
          </p:cNvSpPr>
          <p:nvPr>
            <p:ph idx="1"/>
          </p:nvPr>
        </p:nvSpPr>
        <p:spPr>
          <a:xfrm>
            <a:off x="345440" y="206477"/>
            <a:ext cx="11460480" cy="6480925"/>
          </a:xfrm>
        </p:spPr>
        <p:txBody>
          <a:bodyPr>
            <a:normAutofit lnSpcReduction="10000"/>
          </a:bodyPr>
          <a:lstStyle/>
          <a:p>
            <a:pPr marL="0" indent="0">
              <a:lnSpc>
                <a:spcPct val="110000"/>
              </a:lnSpc>
              <a:buNone/>
            </a:pPr>
            <a:r>
              <a:rPr lang="en-US" sz="2400" b="1" dirty="0">
                <a:solidFill>
                  <a:schemeClr val="tx1"/>
                </a:solidFill>
                <a:latin typeface="Calibri" panose="020F0502020204030204" pitchFamily="34" charset="0"/>
                <a:cs typeface="Calibri" panose="020F0502020204030204" pitchFamily="34" charset="0"/>
              </a:rPr>
              <a:t>CLINICAL MANIFESTATIONS</a:t>
            </a:r>
          </a:p>
          <a:p>
            <a:pPr>
              <a:lnSpc>
                <a:spcPct val="110000"/>
              </a:lnSpc>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manifestations of ID are mainly developmental delay in intellectual functioning and deficits in social adaptive functioning </a:t>
            </a:r>
            <a:r>
              <a:rPr lang="en-US" sz="2400" dirty="0">
                <a:solidFill>
                  <a:schemeClr val="tx1"/>
                </a:solidFill>
                <a:latin typeface="Calibri" panose="020F0502020204030204" pitchFamily="34" charset="0"/>
                <a:cs typeface="Calibri" panose="020F0502020204030204" pitchFamily="34" charset="0"/>
              </a:rPr>
              <a:t>arising before age 18. </a:t>
            </a:r>
          </a:p>
          <a:p>
            <a:pPr>
              <a:lnSpc>
                <a:spcPct val="110000"/>
              </a:lnSpc>
            </a:pPr>
            <a:r>
              <a:rPr lang="en-US" sz="2400" dirty="0">
                <a:latin typeface="Calibri" panose="020F0502020204030204" pitchFamily="34" charset="0"/>
                <a:cs typeface="Calibri" panose="020F0502020204030204" pitchFamily="34" charset="0"/>
              </a:rPr>
              <a:t>C</a:t>
            </a:r>
            <a:r>
              <a:rPr lang="en-US" sz="2400" dirty="0">
                <a:solidFill>
                  <a:schemeClr val="tx1"/>
                </a:solidFill>
                <a:latin typeface="Calibri" panose="020F0502020204030204" pitchFamily="34" charset="0"/>
                <a:cs typeface="Calibri" panose="020F0502020204030204" pitchFamily="34" charset="0"/>
              </a:rPr>
              <a:t>hildren with ID progress with normal milestones in similar pattern to normal but the rate of developmental progress is slower and there is a ceiling on ultimate achievement. </a:t>
            </a:r>
          </a:p>
          <a:p>
            <a:pPr>
              <a:lnSpc>
                <a:spcPct val="110000"/>
              </a:lnSpc>
            </a:pPr>
            <a:r>
              <a:rPr lang="en-US" sz="2400" dirty="0">
                <a:solidFill>
                  <a:schemeClr val="tx1"/>
                </a:solidFill>
                <a:latin typeface="Calibri" panose="020F0502020204030204" pitchFamily="34" charset="0"/>
                <a:cs typeface="Calibri" panose="020F0502020204030204" pitchFamily="34" charset="0"/>
              </a:rPr>
              <a:t>Abilities of children with ID significantly lower than children of same age and their adaptability in daily life is adversely affected. </a:t>
            </a:r>
          </a:p>
          <a:p>
            <a:pPr>
              <a:lnSpc>
                <a:spcPct val="110000"/>
              </a:lnSpc>
            </a:pPr>
            <a:r>
              <a:rPr lang="en-US" sz="2400" b="1" i="1" dirty="0">
                <a:solidFill>
                  <a:schemeClr val="tx1"/>
                </a:solidFill>
                <a:latin typeface="Calibri" panose="020F0502020204030204" pitchFamily="34" charset="0"/>
                <a:cs typeface="Calibri" panose="020F0502020204030204" pitchFamily="34" charset="0"/>
              </a:rPr>
              <a:t>Developmental aspects affected by ID</a:t>
            </a:r>
            <a:r>
              <a:rPr lang="en-US" sz="2400" dirty="0">
                <a:solidFill>
                  <a:schemeClr val="tx1"/>
                </a:solidFill>
                <a:latin typeface="Calibri" panose="020F0502020204030204" pitchFamily="34" charset="0"/>
                <a:cs typeface="Calibri" panose="020F0502020204030204" pitchFamily="34" charset="0"/>
              </a:rPr>
              <a:t>: </a:t>
            </a:r>
          </a:p>
          <a:p>
            <a:pPr marL="0" indent="0">
              <a:lnSpc>
                <a:spcPct val="110000"/>
              </a:lnSpc>
              <a:buNone/>
            </a:pP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Learning ability,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Attention,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Memory,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Language ability,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u="none" strike="noStrike" dirty="0">
                <a:effectLst/>
                <a:latin typeface="Calibri" panose="020F0502020204030204" pitchFamily="34" charset="0"/>
                <a:cs typeface="Calibri" panose="020F0502020204030204" pitchFamily="34" charset="0"/>
              </a:rPr>
              <a:t>M</a:t>
            </a:r>
            <a:r>
              <a:rPr lang="en-US" sz="2400" dirty="0">
                <a:solidFill>
                  <a:schemeClr val="tx1"/>
                </a:solidFill>
                <a:latin typeface="Calibri" panose="020F0502020204030204" pitchFamily="34" charset="0"/>
                <a:cs typeface="Calibri" panose="020F0502020204030204" pitchFamily="34" charset="0"/>
              </a:rPr>
              <a:t>otor coordination,</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b="1" i="1" u="none" strike="noStrike" dirty="0">
                <a:solidFill>
                  <a:schemeClr val="tx1"/>
                </a:solidFill>
                <a:effectLst/>
                <a:latin typeface="Calibri" panose="020F0502020204030204" pitchFamily="34" charset="0"/>
                <a:cs typeface="Calibri" panose="020F0502020204030204" pitchFamily="34" charset="0"/>
              </a:rPr>
              <a:t>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Problem-solving abilities, </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Social/self care  abilities</a:t>
            </a:r>
            <a:r>
              <a:rPr lang="en-US" sz="2400" dirty="0">
                <a:latin typeface="Calibri" panose="020F0502020204030204" pitchFamily="34" charset="0"/>
                <a:cs typeface="Calibri" panose="020F0502020204030204" pitchFamily="34" charset="0"/>
              </a:rPr>
              <a:t> and</a:t>
            </a:r>
            <a:r>
              <a:rPr lang="en-KE" sz="2400" b="1" i="1" u="none" strike="noStrike" dirty="0">
                <a:solidFill>
                  <a:schemeClr val="tx1"/>
                </a:solidFill>
                <a:effectLst/>
                <a:latin typeface="Calibri" panose="020F0502020204030204" pitchFamily="34" charset="0"/>
                <a:cs typeface="Calibri" panose="020F0502020204030204" pitchFamily="34" charset="0"/>
              </a:rPr>
              <a:t>⬥ </a:t>
            </a:r>
            <a:r>
              <a:rPr lang="en-US" sz="2400" u="none" strike="noStrike" dirty="0">
                <a:effectLst/>
                <a:latin typeface="Calibri" panose="020F0502020204030204" pitchFamily="34" charset="0"/>
                <a:cs typeface="Calibri" panose="020F0502020204030204" pitchFamily="34" charset="0"/>
              </a:rPr>
              <a:t>E</a:t>
            </a:r>
            <a:r>
              <a:rPr lang="en-US" sz="2400" dirty="0">
                <a:solidFill>
                  <a:schemeClr val="tx1"/>
                </a:solidFill>
                <a:latin typeface="Calibri" panose="020F0502020204030204" pitchFamily="34" charset="0"/>
                <a:cs typeface="Calibri" panose="020F0502020204030204" pitchFamily="34" charset="0"/>
              </a:rPr>
              <a:t>motion/behavior control</a:t>
            </a:r>
          </a:p>
          <a:p>
            <a:pPr>
              <a:lnSpc>
                <a:spcPct val="110000"/>
              </a:lnSpc>
            </a:pPr>
            <a:r>
              <a:rPr lang="en-US" sz="2400" b="1" i="1" dirty="0">
                <a:solidFill>
                  <a:schemeClr val="tx1"/>
                </a:solidFill>
                <a:effectLst>
                  <a:outerShdw blurRad="38100" dist="38100" dir="2700000" algn="tl">
                    <a:srgbClr val="000000">
                      <a:alpha val="43137"/>
                    </a:srgbClr>
                  </a:outerShdw>
                </a:effectLst>
                <a:cs typeface="Calibri" panose="020F0502020204030204" pitchFamily="34" charset="0"/>
              </a:rPr>
              <a:t>SIGNS OF ID : </a:t>
            </a:r>
          </a:p>
          <a:p>
            <a:pPr marL="0" indent="0">
              <a:lnSpc>
                <a:spcPct val="110000"/>
              </a:lnSpc>
              <a:buNone/>
            </a:pP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solidFill>
                  <a:schemeClr val="tx1"/>
                </a:solidFill>
                <a:cs typeface="Calibri" panose="020F0502020204030204" pitchFamily="34" charset="0"/>
              </a:rPr>
              <a:t>Failure to achieve developmental milestones,</a:t>
            </a: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cs typeface="Calibri" panose="020F0502020204030204" pitchFamily="34" charset="0"/>
              </a:rPr>
              <a:t>C</a:t>
            </a:r>
            <a:r>
              <a:rPr lang="en-US" sz="2400" dirty="0">
                <a:solidFill>
                  <a:schemeClr val="tx1"/>
                </a:solidFill>
                <a:cs typeface="Calibri" panose="020F0502020204030204" pitchFamily="34" charset="0"/>
              </a:rPr>
              <a:t>ognitive functioning deficiency,</a:t>
            </a: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solidFill>
                  <a:schemeClr val="tx1"/>
                </a:solidFill>
                <a:cs typeface="Calibri" panose="020F0502020204030204" pitchFamily="34" charset="0"/>
              </a:rPr>
              <a:t>Failure to achieve intellectual developmental markers, </a:t>
            </a: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solidFill>
                  <a:schemeClr val="tx1"/>
                </a:solidFill>
                <a:cs typeface="Calibri" panose="020F0502020204030204" pitchFamily="34" charset="0"/>
              </a:rPr>
              <a:t>Reduced ability to learn or meet academic demands,</a:t>
            </a: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solidFill>
                  <a:schemeClr val="tx1"/>
                </a:solidFill>
                <a:cs typeface="Calibri" panose="020F0502020204030204" pitchFamily="34" charset="0"/>
              </a:rPr>
              <a:t>Expressive or receptive language problems, </a:t>
            </a:r>
            <a:r>
              <a:rPr kumimoji="0" lang="en-KE" sz="24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lang="en-US" sz="2400" dirty="0">
                <a:solidFill>
                  <a:schemeClr val="tx1"/>
                </a:solidFill>
                <a:cs typeface="Calibri" panose="020F0502020204030204" pitchFamily="34" charset="0"/>
              </a:rPr>
              <a:t>Psychomotor skill deficits</a:t>
            </a:r>
          </a:p>
          <a:p>
            <a:pPr marL="0" indent="0">
              <a:lnSpc>
                <a:spcPct val="110000"/>
              </a:lnSpc>
              <a:buNone/>
            </a:pPr>
            <a:endParaRPr lang="en-US" sz="2400" dirty="0">
              <a:solidFill>
                <a:schemeClr val="tx1"/>
              </a:solidFill>
              <a:latin typeface="Calibri" panose="020F0502020204030204" pitchFamily="34" charset="0"/>
              <a:cs typeface="Calibri" panose="020F0502020204030204" pitchFamily="34" charset="0"/>
            </a:endParaRPr>
          </a:p>
          <a:p>
            <a:endParaRPr lang="en-KE"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1947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600A8-1379-4454-88D0-E1428DE13EA6}"/>
              </a:ext>
            </a:extLst>
          </p:cNvPr>
          <p:cNvSpPr>
            <a:spLocks noGrp="1"/>
          </p:cNvSpPr>
          <p:nvPr>
            <p:ph idx="1"/>
          </p:nvPr>
        </p:nvSpPr>
        <p:spPr>
          <a:xfrm>
            <a:off x="250723" y="218034"/>
            <a:ext cx="11769211" cy="6421931"/>
          </a:xfrm>
        </p:spPr>
        <p:txBody>
          <a:bodyPr>
            <a:normAutofit fontScale="25000" lnSpcReduction="20000"/>
          </a:bodyPr>
          <a:lstStyle/>
          <a:p>
            <a:pPr marL="0" indent="0">
              <a:lnSpc>
                <a:spcPct val="120000"/>
              </a:lnSpc>
              <a:buNone/>
            </a:pPr>
            <a:r>
              <a:rPr lang="en-US" sz="9600" b="1" dirty="0">
                <a:solidFill>
                  <a:srgbClr val="2A2A2A"/>
                </a:solidFill>
                <a:cs typeface="Calibri" panose="020F0502020204030204" pitchFamily="34" charset="0"/>
              </a:rPr>
              <a:t>ID </a:t>
            </a:r>
            <a:r>
              <a:rPr lang="en-US" sz="9600" b="1" i="0" dirty="0">
                <a:solidFill>
                  <a:srgbClr val="2A2A2A"/>
                </a:solidFill>
                <a:effectLst/>
                <a:cs typeface="Calibri" panose="020F0502020204030204" pitchFamily="34" charset="0"/>
              </a:rPr>
              <a:t>presenting symptoms/signs </a:t>
            </a:r>
            <a:r>
              <a:rPr lang="en-US" sz="9600" b="0" i="0" dirty="0">
                <a:solidFill>
                  <a:srgbClr val="2A2A2A"/>
                </a:solidFill>
                <a:effectLst/>
                <a:cs typeface="Calibri" panose="020F0502020204030204" pitchFamily="34" charset="0"/>
              </a:rPr>
              <a:t>typically include delays</a:t>
            </a:r>
            <a:r>
              <a:rPr lang="en-US" sz="9600" dirty="0">
                <a:solidFill>
                  <a:srgbClr val="2A2A2A"/>
                </a:solidFill>
                <a:cs typeface="Calibri" panose="020F0502020204030204" pitchFamily="34" charset="0"/>
              </a:rPr>
              <a:t> in </a:t>
            </a:r>
            <a:r>
              <a:rPr lang="en-US" sz="9600" b="0" i="0" dirty="0">
                <a:solidFill>
                  <a:srgbClr val="2A2A2A"/>
                </a:solidFill>
                <a:effectLst/>
                <a:cs typeface="Calibri" panose="020F0502020204030204" pitchFamily="34" charset="0"/>
              </a:rPr>
              <a:t>cognitive, language and adaptive skills. The developmental delays vary depending on level of ID and etiology, eg, in mild non-syndromic ID, delays may not be notable until preschool years, whereas with severe/profound ID associated with syndromes or extreme prematurity, significant delays in milestones may be noted from birth.</a:t>
            </a:r>
          </a:p>
          <a:p>
            <a:pPr algn="l">
              <a:lnSpc>
                <a:spcPct val="120000"/>
              </a:lnSpc>
            </a:pPr>
            <a:r>
              <a:rPr lang="en-US" sz="9600" b="0" i="0" u="sng" dirty="0">
                <a:solidFill>
                  <a:srgbClr val="2A2A2A"/>
                </a:solidFill>
                <a:effectLst/>
                <a:cs typeface="Calibri" panose="020F0502020204030204" pitchFamily="34" charset="0"/>
              </a:rPr>
              <a:t>Language delay</a:t>
            </a:r>
            <a:r>
              <a:rPr lang="en-US" sz="9600" b="0" i="0" dirty="0">
                <a:solidFill>
                  <a:srgbClr val="2A2A2A"/>
                </a:solidFill>
                <a:effectLst/>
                <a:cs typeface="Calibri" panose="020F0502020204030204" pitchFamily="34" charset="0"/>
              </a:rPr>
              <a:t>: One first sign of ID may be language delays, including expressive language (speech) and receptive language (understanding). Red flags include no mama/dada/babbling by 12 months, no 2-word phrases by age 2, and parents reporting they are concerned that the child may be deaf.</a:t>
            </a:r>
          </a:p>
          <a:p>
            <a:pPr algn="l">
              <a:lnSpc>
                <a:spcPct val="120000"/>
              </a:lnSpc>
            </a:pPr>
            <a:r>
              <a:rPr lang="en-US" sz="9600" b="0" i="0" u="sng" dirty="0">
                <a:solidFill>
                  <a:srgbClr val="2A2A2A"/>
                </a:solidFill>
                <a:effectLst/>
                <a:cs typeface="Calibri" panose="020F0502020204030204" pitchFamily="34" charset="0"/>
              </a:rPr>
              <a:t>Fine motor/adaptive delay: </a:t>
            </a:r>
            <a:r>
              <a:rPr lang="en-US" sz="9600" b="0" i="0" dirty="0">
                <a:solidFill>
                  <a:srgbClr val="2A2A2A"/>
                </a:solidFill>
                <a:effectLst/>
                <a:cs typeface="Calibri" panose="020F0502020204030204" pitchFamily="34" charset="0"/>
              </a:rPr>
              <a:t>Significant delays in self-feeding, toileting, dressing typically reported in children with ID. Also prolonged, messy finger feeding </a:t>
            </a:r>
            <a:r>
              <a:rPr lang="en-US" sz="9600" dirty="0">
                <a:solidFill>
                  <a:srgbClr val="2A2A2A"/>
                </a:solidFill>
                <a:cs typeface="Calibri" panose="020F0502020204030204" pitchFamily="34" charset="0"/>
              </a:rPr>
              <a:t>&amp;</a:t>
            </a:r>
            <a:r>
              <a:rPr lang="en-US" sz="9600" b="0" i="0" dirty="0">
                <a:solidFill>
                  <a:srgbClr val="2A2A2A"/>
                </a:solidFill>
                <a:effectLst/>
                <a:cs typeface="Calibri" panose="020F0502020204030204" pitchFamily="34" charset="0"/>
              </a:rPr>
              <a:t> drooling oral-motor incoordination.</a:t>
            </a:r>
          </a:p>
          <a:p>
            <a:pPr>
              <a:lnSpc>
                <a:spcPct val="120000"/>
              </a:lnSpc>
            </a:pPr>
            <a:r>
              <a:rPr lang="en-US" sz="9600" b="0" i="0" u="sng" dirty="0">
                <a:solidFill>
                  <a:srgbClr val="2A2A2A"/>
                </a:solidFill>
                <a:effectLst/>
                <a:cs typeface="Calibri" panose="020F0502020204030204" pitchFamily="34" charset="0"/>
              </a:rPr>
              <a:t>Cognitive delay:</a:t>
            </a:r>
            <a:r>
              <a:rPr lang="en-US" sz="9600" b="0" i="0" dirty="0">
                <a:solidFill>
                  <a:srgbClr val="2A2A2A"/>
                </a:solidFill>
                <a:effectLst/>
                <a:cs typeface="Calibri" panose="020F0502020204030204" pitchFamily="34" charset="0"/>
              </a:rPr>
              <a:t> difficulties with memory, problem-solving and logical reasoning. </a:t>
            </a:r>
            <a:r>
              <a:rPr lang="en-US" sz="9600" dirty="0">
                <a:solidFill>
                  <a:srgbClr val="2A2A2A"/>
                </a:solidFill>
                <a:cs typeface="Calibri" panose="020F0502020204030204" pitchFamily="34" charset="0"/>
              </a:rPr>
              <a:t>E</a:t>
            </a:r>
            <a:r>
              <a:rPr lang="en-US" sz="9600" b="0" i="0" dirty="0">
                <a:solidFill>
                  <a:srgbClr val="2A2A2A"/>
                </a:solidFill>
                <a:effectLst/>
                <a:cs typeface="Calibri" panose="020F0502020204030204" pitchFamily="34" charset="0"/>
              </a:rPr>
              <a:t>arly preacademic difficulties or difficulty following directions (particularly multipart directions).</a:t>
            </a:r>
            <a:r>
              <a:rPr lang="en-US" sz="9600" b="0" i="0" u="sng" dirty="0">
                <a:solidFill>
                  <a:srgbClr val="2A2A2A"/>
                </a:solidFill>
                <a:effectLst/>
                <a:cs typeface="Calibri" panose="020F0502020204030204" pitchFamily="34" charset="0"/>
              </a:rPr>
              <a:t> </a:t>
            </a:r>
          </a:p>
          <a:p>
            <a:pPr>
              <a:lnSpc>
                <a:spcPct val="120000"/>
              </a:lnSpc>
            </a:pPr>
            <a:endParaRPr lang="en-US" sz="9600" b="0" i="0" dirty="0">
              <a:solidFill>
                <a:srgbClr val="2A2A2A"/>
              </a:solidFill>
              <a:effectLst/>
              <a:cs typeface="Calibri" panose="020F0502020204030204" pitchFamily="34" charset="0"/>
            </a:endParaRPr>
          </a:p>
          <a:p>
            <a:pPr>
              <a:lnSpc>
                <a:spcPct val="120000"/>
              </a:lnSpc>
            </a:pPr>
            <a:endParaRPr lang="en-US" sz="3600" b="0" i="0" u="sng" dirty="0">
              <a:solidFill>
                <a:srgbClr val="2A2A2A"/>
              </a:solidFill>
              <a:effectLst/>
              <a:cs typeface="Calibri" panose="020F0502020204030204" pitchFamily="34" charset="0"/>
            </a:endParaRPr>
          </a:p>
          <a:p>
            <a:endParaRPr lang="en-KE"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468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810CA0-AB66-4FED-AED9-B5F377EEF1CF}"/>
              </a:ext>
            </a:extLst>
          </p:cNvPr>
          <p:cNvSpPr>
            <a:spLocks noGrp="1"/>
          </p:cNvSpPr>
          <p:nvPr>
            <p:ph idx="1"/>
          </p:nvPr>
        </p:nvSpPr>
        <p:spPr>
          <a:xfrm>
            <a:off x="339213" y="221226"/>
            <a:ext cx="11621729" cy="6268064"/>
          </a:xfrm>
        </p:spPr>
        <p:txBody>
          <a:bodyPr>
            <a:normAutofit fontScale="32500" lnSpcReduction="20000"/>
          </a:bodyPr>
          <a:lstStyle/>
          <a:p>
            <a:pPr>
              <a:lnSpc>
                <a:spcPct val="120000"/>
              </a:lnSpc>
            </a:pPr>
            <a:r>
              <a:rPr lang="en-US" sz="7400" b="0" i="0" u="sng" dirty="0">
                <a:solidFill>
                  <a:srgbClr val="2A2A2A"/>
                </a:solidFill>
                <a:effectLst/>
                <a:cs typeface="Calibri" panose="020F0502020204030204" pitchFamily="34" charset="0"/>
              </a:rPr>
              <a:t>Social delays: </a:t>
            </a:r>
            <a:r>
              <a:rPr lang="en-US" sz="7400" b="0" i="0" dirty="0">
                <a:solidFill>
                  <a:srgbClr val="2A2A2A"/>
                </a:solidFill>
                <a:effectLst/>
                <a:cs typeface="Calibri" panose="020F0502020204030204" pitchFamily="34" charset="0"/>
              </a:rPr>
              <a:t>Children with ID may display lack of interest in age-appropriate toys and delays in imaginative play and reciprocal play with age-matched peers. Rather than their chronological age, play reflects their developmental levels.</a:t>
            </a:r>
          </a:p>
          <a:p>
            <a:pPr>
              <a:lnSpc>
                <a:spcPct val="120000"/>
              </a:lnSpc>
            </a:pPr>
            <a:r>
              <a:rPr lang="en-US" sz="7400" b="0" i="0" u="sng" dirty="0">
                <a:solidFill>
                  <a:srgbClr val="2A2A2A"/>
                </a:solidFill>
                <a:effectLst/>
                <a:cs typeface="Calibri" panose="020F0502020204030204" pitchFamily="34" charset="0"/>
              </a:rPr>
              <a:t>Gross motor: </a:t>
            </a:r>
            <a:r>
              <a:rPr lang="en-US" sz="7400" b="0" i="0" dirty="0">
                <a:solidFill>
                  <a:srgbClr val="2A2A2A"/>
                </a:solidFill>
                <a:effectLst/>
                <a:cs typeface="Calibri" panose="020F0502020204030204" pitchFamily="34" charset="0"/>
              </a:rPr>
              <a:t>Delays in gross motor development infrequently accompany the cognitive, language, and fine motor/adaptive delays associated with ID unless the underlying condition results in both ID and cerebral palsy. Subtle delays in gross motor acquisition, or clumsiness, may be identified in the developmental assessment.</a:t>
            </a:r>
          </a:p>
          <a:p>
            <a:pPr algn="l">
              <a:lnSpc>
                <a:spcPct val="120000"/>
              </a:lnSpc>
            </a:pPr>
            <a:r>
              <a:rPr lang="en-US" sz="7400" b="0" i="0" u="sng" dirty="0">
                <a:solidFill>
                  <a:srgbClr val="2A2A2A"/>
                </a:solidFill>
                <a:effectLst/>
                <a:cs typeface="Calibri" panose="020F0502020204030204" pitchFamily="34" charset="0"/>
              </a:rPr>
              <a:t>Behavioral disturbances: </a:t>
            </a:r>
            <a:r>
              <a:rPr lang="en-US" sz="7400" b="0" i="0" dirty="0">
                <a:solidFill>
                  <a:srgbClr val="2A2A2A"/>
                </a:solidFill>
                <a:effectLst/>
                <a:cs typeface="Calibri" panose="020F0502020204030204" pitchFamily="34" charset="0"/>
              </a:rPr>
              <a:t>Even before an age at which psychopathology can be identified, infants and toddlers who go on to have ID may be more likely to have difficult temperaments, hyperactivity, disordered sleep, and colic. Associated behaviors may include aggression, self-injury, defiance, inattention, hyperactivity, sleep disturbances, and stereotypic behaviors.</a:t>
            </a:r>
          </a:p>
          <a:p>
            <a:pPr algn="l">
              <a:lnSpc>
                <a:spcPct val="120000"/>
              </a:lnSpc>
            </a:pPr>
            <a:r>
              <a:rPr lang="en-US" sz="7400" b="0" i="0" u="sng" dirty="0">
                <a:solidFill>
                  <a:srgbClr val="2A2A2A"/>
                </a:solidFill>
                <a:effectLst/>
                <a:cs typeface="Calibri" panose="020F0502020204030204" pitchFamily="34" charset="0"/>
              </a:rPr>
              <a:t>Neurologic and physical abnormalities: </a:t>
            </a:r>
            <a:r>
              <a:rPr lang="en-US" sz="7400" b="0" i="0" dirty="0">
                <a:solidFill>
                  <a:srgbClr val="2A2A2A"/>
                </a:solidFill>
                <a:effectLst/>
                <a:cs typeface="Calibri" panose="020F0502020204030204" pitchFamily="34" charset="0"/>
              </a:rPr>
              <a:t>Prevalence of ID is increased among children with seizure disorders, microcephaly, macrocephaly, history of intrauterine or postnatal growth retardation, prematurity, and congenital anomalies. In the process of addressing somatic problems, assessment of a child's cognitive abilities is often overlooked.</a:t>
            </a:r>
          </a:p>
          <a:p>
            <a:pPr marL="0" indent="0" algn="l">
              <a:lnSpc>
                <a:spcPct val="120000"/>
              </a:lnSpc>
              <a:buNone/>
            </a:pPr>
            <a:endParaRPr lang="en-US" sz="7000" baseline="30000" dirty="0">
              <a:solidFill>
                <a:srgbClr val="2A2A2A"/>
              </a:solidFill>
              <a:cs typeface="Calibri" panose="020F0502020204030204" pitchFamily="34" charset="0"/>
            </a:endParaRPr>
          </a:p>
          <a:p>
            <a:pPr algn="l">
              <a:lnSpc>
                <a:spcPct val="120000"/>
              </a:lnSpc>
            </a:pPr>
            <a:endParaRPr lang="en-US" sz="2800" baseline="30000" dirty="0">
              <a:solidFill>
                <a:srgbClr val="2A2A2A"/>
              </a:solidFill>
              <a:cs typeface="Calibri" panose="020F0502020204030204" pitchFamily="34" charset="0"/>
            </a:endParaRPr>
          </a:p>
          <a:p>
            <a:pPr algn="l"/>
            <a:endParaRPr lang="en-US" sz="2400" b="0" i="0" dirty="0">
              <a:solidFill>
                <a:srgbClr val="2A2A2A"/>
              </a:solidFill>
              <a:effectLst/>
              <a:latin typeface="Calibri" panose="020F0502020204030204" pitchFamily="34" charset="0"/>
              <a:cs typeface="Calibri" panose="020F0502020204030204" pitchFamily="34" charset="0"/>
            </a:endParaRPr>
          </a:p>
          <a:p>
            <a:endParaRPr lang="en-KE" dirty="0"/>
          </a:p>
        </p:txBody>
      </p:sp>
    </p:spTree>
    <p:extLst>
      <p:ext uri="{BB962C8B-B14F-4D97-AF65-F5344CB8AC3E}">
        <p14:creationId xmlns:p14="http://schemas.microsoft.com/office/powerpoint/2010/main" val="330842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600A8-1379-4454-88D0-E1428DE13EA6}"/>
              </a:ext>
            </a:extLst>
          </p:cNvPr>
          <p:cNvSpPr>
            <a:spLocks noGrp="1"/>
          </p:cNvSpPr>
          <p:nvPr>
            <p:ph idx="1"/>
          </p:nvPr>
        </p:nvSpPr>
        <p:spPr>
          <a:xfrm>
            <a:off x="345440" y="294968"/>
            <a:ext cx="11394275" cy="6288712"/>
          </a:xfrm>
        </p:spPr>
        <p:txBody>
          <a:bodyPr>
            <a:normAutofit fontScale="47500" lnSpcReduction="20000"/>
          </a:bodyPr>
          <a:lstStyle/>
          <a:p>
            <a:pPr marL="0" indent="0">
              <a:lnSpc>
                <a:spcPct val="120000"/>
              </a:lnSpc>
              <a:buNone/>
            </a:pPr>
            <a:r>
              <a:rPr lang="en-US" sz="5100" b="1" i="0" dirty="0">
                <a:solidFill>
                  <a:srgbClr val="222222"/>
                </a:solidFill>
                <a:effectLst/>
                <a:latin typeface="Calibri" panose="020F0502020204030204" pitchFamily="34" charset="0"/>
                <a:cs typeface="Calibri" panose="020F0502020204030204" pitchFamily="34" charset="0"/>
              </a:rPr>
              <a:t>ID presents differently in </a:t>
            </a:r>
            <a:r>
              <a:rPr lang="en-US" sz="5100" b="1" dirty="0">
                <a:solidFill>
                  <a:srgbClr val="222222"/>
                </a:solidFill>
                <a:latin typeface="Calibri" panose="020F0502020204030204" pitchFamily="34" charset="0"/>
                <a:cs typeface="Calibri" panose="020F0502020204030204" pitchFamily="34" charset="0"/>
              </a:rPr>
              <a:t>the various</a:t>
            </a:r>
            <a:r>
              <a:rPr lang="en-US" sz="5100" b="1" i="0" dirty="0">
                <a:solidFill>
                  <a:srgbClr val="222222"/>
                </a:solidFill>
                <a:effectLst/>
                <a:latin typeface="Calibri" panose="020F0502020204030204" pitchFamily="34" charset="0"/>
                <a:cs typeface="Calibri" panose="020F0502020204030204" pitchFamily="34" charset="0"/>
              </a:rPr>
              <a:t> developmental periods:         </a:t>
            </a:r>
          </a:p>
          <a:p>
            <a:pPr algn="l">
              <a:lnSpc>
                <a:spcPct val="120000"/>
              </a:lnSpc>
              <a:buFont typeface="Wingdings" panose="05000000000000000000" pitchFamily="2" charset="2"/>
              <a:buChar char="q"/>
            </a:pPr>
            <a:r>
              <a:rPr lang="en-US" sz="5100" b="1" i="1" dirty="0">
                <a:solidFill>
                  <a:srgbClr val="222222"/>
                </a:solidFill>
                <a:effectLst/>
                <a:latin typeface="Calibri" panose="020F0502020204030204" pitchFamily="34" charset="0"/>
                <a:cs typeface="Calibri" panose="020F0502020204030204" pitchFamily="34" charset="0"/>
              </a:rPr>
              <a:t>Infancy</a:t>
            </a:r>
            <a:r>
              <a:rPr lang="en-US" sz="5100" b="0" i="0" dirty="0">
                <a:solidFill>
                  <a:srgbClr val="222222"/>
                </a:solidFill>
                <a:effectLst/>
                <a:latin typeface="Calibri" panose="020F0502020204030204" pitchFamily="34" charset="0"/>
                <a:cs typeface="Calibri" panose="020F0502020204030204" pitchFamily="34" charset="0"/>
              </a:rPr>
              <a:t>: Mild and moderate ID may go undetected in infancy, otherwise, for severe ID, most children with ID have physical malformations that identify them at birth as being at high risk for ID and these infants </a:t>
            </a:r>
            <a:r>
              <a:rPr lang="en-US" sz="5100" dirty="0">
                <a:solidFill>
                  <a:srgbClr val="222222"/>
                </a:solidFill>
                <a:latin typeface="Calibri" panose="020F0502020204030204" pitchFamily="34" charset="0"/>
                <a:cs typeface="Calibri" panose="020F0502020204030204" pitchFamily="34" charset="0"/>
              </a:rPr>
              <a:t>may</a:t>
            </a:r>
            <a:r>
              <a:rPr lang="en-US" sz="5100" b="0" i="0" dirty="0">
                <a:solidFill>
                  <a:srgbClr val="222222"/>
                </a:solidFill>
                <a:effectLst/>
                <a:latin typeface="Calibri" panose="020F0502020204030204" pitchFamily="34" charset="0"/>
                <a:cs typeface="Calibri" panose="020F0502020204030204" pitchFamily="34" charset="0"/>
              </a:rPr>
              <a:t> show significantly low intellectual functioning, characterized by significant limitations in emotional expressiveness, language, purposeful behavior, gross and fine motor skills and apparent cognitive abilities. </a:t>
            </a:r>
          </a:p>
          <a:p>
            <a:pPr>
              <a:lnSpc>
                <a:spcPct val="120000"/>
              </a:lnSpc>
              <a:buFont typeface="Wingdings" panose="05000000000000000000" pitchFamily="2" charset="2"/>
              <a:buChar char="q"/>
            </a:pPr>
            <a:r>
              <a:rPr lang="en-US" sz="5100" b="1" i="1" dirty="0">
                <a:solidFill>
                  <a:srgbClr val="222222"/>
                </a:solidFill>
                <a:effectLst/>
                <a:latin typeface="Calibri" panose="020F0502020204030204" pitchFamily="34" charset="0"/>
                <a:cs typeface="Calibri" panose="020F0502020204030204" pitchFamily="34" charset="0"/>
              </a:rPr>
              <a:t>Early Childhood: </a:t>
            </a:r>
            <a:r>
              <a:rPr lang="en-US" sz="5100" b="0" i="0" dirty="0">
                <a:solidFill>
                  <a:srgbClr val="222222"/>
                </a:solidFill>
                <a:effectLst/>
                <a:latin typeface="Calibri" panose="020F0502020204030204" pitchFamily="34" charset="0"/>
                <a:cs typeface="Calibri" panose="020F0502020204030204" pitchFamily="34" charset="0"/>
              </a:rPr>
              <a:t>Young children with ID may be identified by parents or pediatricians after failure to meet developmental milestones in a number of functional areas such as significant delays in walking, speech, social skills or self-care skills capacity-self feeding, toilet learning; or on scoring &lt;70 on standardized IQ tests.</a:t>
            </a:r>
          </a:p>
          <a:p>
            <a:pPr>
              <a:lnSpc>
                <a:spcPct val="120000"/>
              </a:lnSpc>
              <a:buFont typeface="Wingdings" panose="05000000000000000000" pitchFamily="2" charset="2"/>
              <a:buChar char="q"/>
            </a:pPr>
            <a:r>
              <a:rPr lang="en-US" sz="5100" b="1" i="1" dirty="0">
                <a:solidFill>
                  <a:srgbClr val="222222"/>
                </a:solidFill>
                <a:effectLst/>
                <a:latin typeface="Calibri" panose="020F0502020204030204" pitchFamily="34" charset="0"/>
                <a:cs typeface="Calibri" panose="020F0502020204030204" pitchFamily="34" charset="0"/>
              </a:rPr>
              <a:t>Middle Childhood/Adolescence: </a:t>
            </a:r>
            <a:r>
              <a:rPr lang="en-US" sz="5100" b="0" i="0" dirty="0">
                <a:solidFill>
                  <a:srgbClr val="222222"/>
                </a:solidFill>
                <a:effectLst/>
                <a:latin typeface="Calibri" panose="020F0502020204030204" pitchFamily="34" charset="0"/>
                <a:cs typeface="Calibri" panose="020F0502020204030204" pitchFamily="34" charset="0"/>
              </a:rPr>
              <a:t>Developmental delays usually clear by this age. Intellectual function </a:t>
            </a:r>
            <a:r>
              <a:rPr lang="en-US" sz="5100" dirty="0">
                <a:solidFill>
                  <a:srgbClr val="222222"/>
                </a:solidFill>
                <a:latin typeface="Calibri" panose="020F0502020204030204" pitchFamily="34" charset="0"/>
                <a:cs typeface="Calibri" panose="020F0502020204030204" pitchFamily="34" charset="0"/>
              </a:rPr>
              <a:t>also clearly</a:t>
            </a:r>
            <a:r>
              <a:rPr lang="en-US" sz="5100" b="0" i="0" dirty="0">
                <a:solidFill>
                  <a:srgbClr val="222222"/>
                </a:solidFill>
                <a:effectLst/>
                <a:latin typeface="Calibri" panose="020F0502020204030204" pitchFamily="34" charset="0"/>
                <a:cs typeface="Calibri" panose="020F0502020204030204" pitchFamily="34" charset="0"/>
              </a:rPr>
              <a:t> significantly below average. Evaluation further identify strengths and weaknesses in cognitive and adaptive abilities.  </a:t>
            </a:r>
          </a:p>
          <a:p>
            <a:pPr marL="0" indent="0">
              <a:lnSpc>
                <a:spcPct val="120000"/>
              </a:lnSpc>
              <a:buNone/>
            </a:pPr>
            <a:r>
              <a:rPr lang="en-US" sz="5100" b="1" i="1" dirty="0">
                <a:solidFill>
                  <a:prstClr val="black"/>
                </a:solidFill>
                <a:effectLst>
                  <a:outerShdw blurRad="38100" dist="38100" dir="2700000" algn="tl">
                    <a:srgbClr val="000000">
                      <a:alpha val="43137"/>
                    </a:srgbClr>
                  </a:outerShdw>
                </a:effectLst>
                <a:cs typeface="Calibri" panose="020F0502020204030204" pitchFamily="34" charset="0"/>
              </a:rPr>
              <a:t>ID SEVERITY LEVELS  </a:t>
            </a:r>
            <a:r>
              <a:rPr lang="en-US" sz="5100" dirty="0">
                <a:solidFill>
                  <a:prstClr val="black"/>
                </a:solidFill>
                <a:cs typeface="Calibri" panose="020F0502020204030204" pitchFamily="34" charset="0"/>
              </a:rPr>
              <a:t>As per </a:t>
            </a:r>
            <a:r>
              <a:rPr kumimoji="0" lang="en-US" sz="5100" b="0" i="0" u="none" strike="noStrike" kern="1200" cap="none" spc="0" normalizeH="0" baseline="0" noProof="0" dirty="0">
                <a:ln>
                  <a:noFill/>
                </a:ln>
                <a:solidFill>
                  <a:prstClr val="black"/>
                </a:solidFill>
                <a:effectLst/>
                <a:uLnTx/>
                <a:uFillTx/>
                <a:ea typeface="+mn-ea"/>
                <a:cs typeface="Calibri" panose="020F0502020204030204" pitchFamily="34" charset="0"/>
              </a:rPr>
              <a:t>severity of deficits in adaptive function, IQ</a:t>
            </a:r>
            <a:r>
              <a:rPr lang="en-US" sz="5100" dirty="0">
                <a:solidFill>
                  <a:prstClr val="black"/>
                </a:solidFill>
                <a:cs typeface="Calibri" panose="020F0502020204030204" pitchFamily="34" charset="0"/>
              </a:rPr>
              <a:t> and support need -                                                                                    </a:t>
            </a:r>
            <a:r>
              <a:rPr kumimoji="0" lang="en-KE" sz="51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kumimoji="0" lang="en-US" sz="5100" b="0" i="1" u="none" strike="noStrike" kern="1200" cap="none" spc="0" normalizeH="0" baseline="0" noProof="0" dirty="0">
                <a:ln>
                  <a:noFill/>
                </a:ln>
                <a:solidFill>
                  <a:prstClr val="black"/>
                </a:solidFill>
                <a:effectLst/>
                <a:uLnTx/>
                <a:uFillTx/>
                <a:ea typeface="+mn-ea"/>
                <a:cs typeface="Calibri" panose="020F0502020204030204" pitchFamily="34" charset="0"/>
              </a:rPr>
              <a:t>mild;</a:t>
            </a:r>
            <a:r>
              <a:rPr kumimoji="0" lang="en-KE" sz="5100" b="0" i="1" u="none" strike="noStrike" kern="1200" cap="none" spc="0" normalizeH="0" baseline="0" noProof="0" dirty="0">
                <a:ln>
                  <a:noFill/>
                </a:ln>
                <a:solidFill>
                  <a:prstClr val="black"/>
                </a:solidFill>
                <a:effectLst/>
                <a:uLnTx/>
                <a:uFillTx/>
                <a:ea typeface="+mn-ea"/>
                <a:cs typeface="Calibri" panose="020F0502020204030204" pitchFamily="34" charset="0"/>
              </a:rPr>
              <a:t>⬥</a:t>
            </a:r>
            <a:r>
              <a:rPr kumimoji="0" lang="en-US" sz="5100" b="0" i="1" u="none" strike="noStrike" kern="1200" cap="none" spc="0" normalizeH="0" baseline="0" noProof="0" dirty="0">
                <a:ln>
                  <a:noFill/>
                </a:ln>
                <a:solidFill>
                  <a:prstClr val="black"/>
                </a:solidFill>
                <a:effectLst/>
                <a:uLnTx/>
                <a:uFillTx/>
                <a:ea typeface="+mn-ea"/>
                <a:cs typeface="Calibri" panose="020F0502020204030204" pitchFamily="34" charset="0"/>
              </a:rPr>
              <a:t>moderate;</a:t>
            </a:r>
            <a:r>
              <a:rPr kumimoji="0" lang="en-KE" sz="5100" b="0" i="1" u="none" strike="noStrike" kern="1200" cap="none" spc="0" normalizeH="0" baseline="0" noProof="0" dirty="0">
                <a:ln>
                  <a:noFill/>
                </a:ln>
                <a:solidFill>
                  <a:prstClr val="black"/>
                </a:solidFill>
                <a:effectLst/>
                <a:uLnTx/>
                <a:uFillTx/>
                <a:ea typeface="+mn-ea"/>
                <a:cs typeface="Calibri" panose="020F0502020204030204" pitchFamily="34" charset="0"/>
              </a:rPr>
              <a:t>⬥ </a:t>
            </a:r>
            <a:r>
              <a:rPr kumimoji="0" lang="en-US" sz="5100" b="0" i="1" u="none" strike="noStrike" kern="1200" cap="none" spc="0" normalizeH="0" baseline="0" noProof="0" dirty="0">
                <a:ln>
                  <a:noFill/>
                </a:ln>
                <a:solidFill>
                  <a:prstClr val="black"/>
                </a:solidFill>
                <a:effectLst/>
                <a:uLnTx/>
                <a:uFillTx/>
                <a:ea typeface="+mn-ea"/>
                <a:cs typeface="Calibri" panose="020F0502020204030204" pitchFamily="34" charset="0"/>
              </a:rPr>
              <a:t>severe and </a:t>
            </a:r>
            <a:r>
              <a:rPr kumimoji="0" lang="en-KE" sz="5100" b="0" i="1" u="none" strike="noStrike" kern="1200" cap="none" spc="0" normalizeH="0" baseline="0" noProof="0" dirty="0">
                <a:ln>
                  <a:noFill/>
                </a:ln>
                <a:solidFill>
                  <a:prstClr val="black"/>
                </a:solidFill>
                <a:effectLst/>
                <a:uLnTx/>
                <a:uFillTx/>
                <a:ea typeface="+mn-ea"/>
                <a:cs typeface="Calibri" panose="020F0502020204030204" pitchFamily="34" charset="0"/>
              </a:rPr>
              <a:t>⬥</a:t>
            </a:r>
            <a:r>
              <a:rPr kumimoji="0" lang="en-US" sz="5100" b="0" i="1" u="none" strike="noStrike" kern="1200" cap="none" spc="0" normalizeH="0" baseline="0" noProof="0" dirty="0">
                <a:ln>
                  <a:noFill/>
                </a:ln>
                <a:solidFill>
                  <a:prstClr val="black"/>
                </a:solidFill>
                <a:effectLst/>
                <a:uLnTx/>
                <a:uFillTx/>
                <a:ea typeface="+mn-ea"/>
                <a:cs typeface="Calibri" panose="020F0502020204030204" pitchFamily="34" charset="0"/>
              </a:rPr>
              <a:t>profound ID </a:t>
            </a:r>
            <a:r>
              <a:rPr kumimoji="0" lang="en-US" sz="5100" b="0" i="0" u="none" strike="noStrike" kern="1200" cap="none" spc="0" normalizeH="0" baseline="0" noProof="0" dirty="0">
                <a:ln>
                  <a:noFill/>
                </a:ln>
                <a:solidFill>
                  <a:prstClr val="black"/>
                </a:solidFill>
                <a:effectLst/>
                <a:uLnTx/>
                <a:uFillTx/>
                <a:ea typeface="+mn-ea"/>
                <a:cs typeface="Calibri" panose="020F0502020204030204" pitchFamily="34" charset="0"/>
              </a:rPr>
              <a:t>severity levels.</a:t>
            </a:r>
            <a:endParaRPr lang="en-KE" sz="5100" dirty="0"/>
          </a:p>
          <a:p>
            <a:pPr>
              <a:lnSpc>
                <a:spcPct val="150000"/>
              </a:lnSpc>
              <a:buFont typeface="Wingdings" panose="05000000000000000000" pitchFamily="2" charset="2"/>
              <a:buChar char="q"/>
            </a:pPr>
            <a:endParaRPr lang="en-US" sz="2800" b="0" i="0" dirty="0">
              <a:solidFill>
                <a:srgbClr val="222222"/>
              </a:solidFill>
              <a:effectLst/>
              <a:latin typeface="Calibri" panose="020F0502020204030204" pitchFamily="34" charset="0"/>
              <a:cs typeface="Calibri" panose="020F0502020204030204" pitchFamily="34" charset="0"/>
            </a:endParaRPr>
          </a:p>
          <a:p>
            <a:pPr algn="l">
              <a:lnSpc>
                <a:spcPct val="150000"/>
              </a:lnSpc>
              <a:buFont typeface="Wingdings" panose="05000000000000000000" pitchFamily="2" charset="2"/>
              <a:buChar char="q"/>
            </a:pPr>
            <a:endParaRPr lang="en-US" sz="2800" b="0" i="0" dirty="0">
              <a:solidFill>
                <a:srgbClr val="222222"/>
              </a:solidFill>
              <a:effectLst/>
              <a:latin typeface="Calibri" panose="020F0502020204030204" pitchFamily="34" charset="0"/>
              <a:cs typeface="Calibri" panose="020F0502020204030204" pitchFamily="34" charset="0"/>
            </a:endParaRPr>
          </a:p>
          <a:p>
            <a:pPr algn="l"/>
            <a:endParaRPr lang="en-US" sz="1200" b="1" i="1" dirty="0">
              <a:solidFill>
                <a:srgbClr val="222222"/>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4980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962346-7AF8-4AEF-B015-69F6E7294FBB}"/>
              </a:ext>
            </a:extLst>
          </p:cNvPr>
          <p:cNvSpPr>
            <a:spLocks noGrp="1"/>
          </p:cNvSpPr>
          <p:nvPr>
            <p:ph idx="1"/>
          </p:nvPr>
        </p:nvSpPr>
        <p:spPr>
          <a:xfrm>
            <a:off x="250723" y="206477"/>
            <a:ext cx="11754463" cy="6445046"/>
          </a:xfrm>
        </p:spPr>
        <p:txBody>
          <a:bodyPr>
            <a:noAutofit/>
          </a:bodyPr>
          <a:lstStyle/>
          <a:p>
            <a:pPr marL="0" indent="0" rtl="0">
              <a:lnSpc>
                <a:spcPct val="150000"/>
              </a:lnSpc>
              <a:spcBef>
                <a:spcPts val="0"/>
              </a:spcBef>
              <a:spcAft>
                <a:spcPts val="0"/>
              </a:spcAft>
              <a:buNone/>
            </a:pPr>
            <a:r>
              <a:rPr lang="en-US" sz="2400" b="1" i="0" u="sng" dirty="0">
                <a:solidFill>
                  <a:srgbClr val="000000"/>
                </a:solidFill>
                <a:effectLst/>
                <a:latin typeface="Calibri" panose="020F0502020204030204" pitchFamily="34" charset="0"/>
                <a:cs typeface="Calibri" panose="020F0502020204030204" pitchFamily="34" charset="0"/>
              </a:rPr>
              <a:t>CLASSIFICATION BASED ON SEVERITY AND EDUCABILITY EXPECTATIONS: </a:t>
            </a:r>
            <a:endParaRPr lang="en-US" sz="2400" b="0" dirty="0">
              <a:effectLst/>
              <a:latin typeface="Calibri" panose="020F0502020204030204" pitchFamily="34" charset="0"/>
              <a:cs typeface="Calibri" panose="020F0502020204030204" pitchFamily="34" charset="0"/>
            </a:endParaRPr>
          </a:p>
          <a:p>
            <a:pPr>
              <a:lnSpc>
                <a:spcPct val="150000"/>
              </a:lnSpc>
            </a:pPr>
            <a:r>
              <a:rPr lang="en-US" sz="2400" b="1" i="0" u="none" strike="noStrike" dirty="0">
                <a:solidFill>
                  <a:srgbClr val="000000"/>
                </a:solidFill>
                <a:effectLst/>
                <a:latin typeface="Calibri" panose="020F0502020204030204" pitchFamily="34" charset="0"/>
                <a:cs typeface="Calibri" panose="020F0502020204030204" pitchFamily="34" charset="0"/>
              </a:rPr>
              <a:t>Mild - </a:t>
            </a:r>
            <a:r>
              <a:rPr lang="en-US" sz="2400" b="1" i="0" u="none" strike="noStrike" dirty="0">
                <a:solidFill>
                  <a:srgbClr val="C00000"/>
                </a:solidFill>
                <a:effectLst/>
                <a:latin typeface="Calibri" panose="020F0502020204030204" pitchFamily="34" charset="0"/>
                <a:cs typeface="Calibri" panose="020F0502020204030204" pitchFamily="34" charset="0"/>
              </a:rPr>
              <a:t>Educable</a:t>
            </a:r>
            <a:r>
              <a:rPr lang="en-US" sz="2400" b="1" i="0" u="none" strike="noStrike" dirty="0">
                <a:solidFill>
                  <a:srgbClr val="000000"/>
                </a:solidFill>
                <a:effectLst/>
                <a:latin typeface="Calibri" panose="020F0502020204030204" pitchFamily="34" charset="0"/>
                <a:cs typeface="Calibri" panose="020F0502020204030204" pitchFamily="34" charset="0"/>
              </a:rPr>
              <a:t> [IQ55-70]</a:t>
            </a:r>
            <a:r>
              <a:rPr lang="en-US" sz="2400" b="0" i="0" u="none" strike="noStrike" dirty="0">
                <a:solidFill>
                  <a:srgbClr val="000000"/>
                </a:solidFill>
                <a:effectLst/>
                <a:latin typeface="Calibri" panose="020F0502020204030204" pitchFamily="34" charset="0"/>
                <a:cs typeface="Calibri" panose="020F0502020204030204" pitchFamily="34" charset="0"/>
              </a:rPr>
              <a:t>: 2nd to 5th class achievement in academics. Social adjustment will permit some degree of independence in the community. Occupational sufficiency with permit partial or total self support.                </a:t>
            </a:r>
            <a:endParaRPr lang="en-US" sz="2400" b="1" dirty="0">
              <a:solidFill>
                <a:srgbClr val="000000"/>
              </a:solidFill>
              <a:latin typeface="Calibri" panose="020F0502020204030204" pitchFamily="34" charset="0"/>
              <a:cs typeface="Calibri" panose="020F0502020204030204" pitchFamily="34" charset="0"/>
            </a:endParaRPr>
          </a:p>
          <a:p>
            <a:pPr>
              <a:lnSpc>
                <a:spcPct val="150000"/>
              </a:lnSpc>
            </a:pPr>
            <a:r>
              <a:rPr lang="en-US" sz="2400" b="1" i="0" u="none" strike="noStrike" dirty="0">
                <a:solidFill>
                  <a:srgbClr val="000000"/>
                </a:solidFill>
                <a:effectLst/>
                <a:latin typeface="Calibri" panose="020F0502020204030204" pitchFamily="34" charset="0"/>
                <a:cs typeface="Calibri" panose="020F0502020204030204" pitchFamily="34" charset="0"/>
              </a:rPr>
              <a:t>Moderate - </a:t>
            </a:r>
            <a:r>
              <a:rPr lang="en-US" sz="2400" b="1" i="0" u="none" strike="noStrike" dirty="0">
                <a:solidFill>
                  <a:srgbClr val="C00000"/>
                </a:solidFill>
                <a:effectLst/>
                <a:latin typeface="Calibri" panose="020F0502020204030204" pitchFamily="34" charset="0"/>
                <a:cs typeface="Calibri" panose="020F0502020204030204" pitchFamily="34" charset="0"/>
              </a:rPr>
              <a:t>Trainable</a:t>
            </a:r>
            <a:r>
              <a:rPr lang="en-US" sz="2400" b="1" i="0" u="none" strike="noStrike" dirty="0">
                <a:solidFill>
                  <a:srgbClr val="000000"/>
                </a:solidFill>
                <a:effectLst/>
                <a:latin typeface="Calibri" panose="020F0502020204030204" pitchFamily="34" charset="0"/>
                <a:cs typeface="Calibri" panose="020F0502020204030204" pitchFamily="34" charset="0"/>
              </a:rPr>
              <a:t> [IQ40-55]</a:t>
            </a:r>
            <a:r>
              <a:rPr lang="en-US" sz="2400" b="0" i="0" u="none" strike="noStrike" dirty="0">
                <a:solidFill>
                  <a:srgbClr val="000000"/>
                </a:solidFill>
                <a:effectLst/>
                <a:latin typeface="Calibri" panose="020F0502020204030204" pitchFamily="34" charset="0"/>
                <a:cs typeface="Calibri" panose="020F0502020204030204" pitchFamily="34" charset="0"/>
              </a:rPr>
              <a:t>: learning primarily of self-help skills; some achievement in academics. Social adjustment often limited to the home. Employment opportunities include supported work in a community job. </a:t>
            </a:r>
            <a:endParaRPr lang="en-US" sz="2400" b="1" i="0" u="none" strike="noStrike" dirty="0">
              <a:solidFill>
                <a:srgbClr val="000000"/>
              </a:solidFill>
              <a:effectLst/>
              <a:latin typeface="Calibri" panose="020F0502020204030204" pitchFamily="34" charset="0"/>
              <a:cs typeface="Calibri" panose="020F0502020204030204" pitchFamily="34" charset="0"/>
            </a:endParaRPr>
          </a:p>
          <a:p>
            <a:pPr>
              <a:lnSpc>
                <a:spcPct val="150000"/>
              </a:lnSpc>
            </a:pPr>
            <a:r>
              <a:rPr lang="en-US" sz="2400" b="1" i="0" u="none" strike="noStrike" dirty="0">
                <a:solidFill>
                  <a:srgbClr val="000000"/>
                </a:solidFill>
                <a:effectLst/>
                <a:latin typeface="Calibri" panose="020F0502020204030204" pitchFamily="34" charset="0"/>
                <a:cs typeface="Calibri" panose="020F0502020204030204" pitchFamily="34" charset="0"/>
              </a:rPr>
              <a:t>Severe - </a:t>
            </a:r>
            <a:r>
              <a:rPr lang="en-US" sz="2400" b="1" i="0" u="none" strike="noStrike" dirty="0">
                <a:solidFill>
                  <a:srgbClr val="C00000"/>
                </a:solidFill>
                <a:effectLst/>
                <a:latin typeface="Calibri" panose="020F0502020204030204" pitchFamily="34" charset="0"/>
                <a:cs typeface="Calibri" panose="020F0502020204030204" pitchFamily="34" charset="0"/>
              </a:rPr>
              <a:t>Custodial</a:t>
            </a:r>
            <a:r>
              <a:rPr lang="en-US" sz="2400" b="1" i="0" u="none" strike="noStrike" dirty="0">
                <a:solidFill>
                  <a:srgbClr val="000000"/>
                </a:solidFill>
                <a:effectLst/>
                <a:latin typeface="Calibri" panose="020F0502020204030204" pitchFamily="34" charset="0"/>
                <a:cs typeface="Calibri" panose="020F0502020204030204" pitchFamily="34" charset="0"/>
              </a:rPr>
              <a:t> [IQ40-20]: </a:t>
            </a:r>
            <a:r>
              <a:rPr lang="en-US" sz="2400" b="0" i="0" u="none" strike="noStrike" dirty="0">
                <a:solidFill>
                  <a:srgbClr val="000000"/>
                </a:solidFill>
                <a:effectLst/>
                <a:latin typeface="Calibri" panose="020F0502020204030204" pitchFamily="34" charset="0"/>
                <a:cs typeface="Calibri" panose="020F0502020204030204" pitchFamily="34" charset="0"/>
              </a:rPr>
              <a:t>may be unable to achieve sufficient skills to care for basic needs.  Many children labeled as custodial a few years ago are now receiving educational experiences that are increasing their adaptive skills in family and community setting </a:t>
            </a:r>
          </a:p>
          <a:p>
            <a:pPr>
              <a:lnSpc>
                <a:spcPct val="150000"/>
              </a:lnSpc>
            </a:pPr>
            <a:r>
              <a:rPr lang="en-US" sz="2400" b="1" i="0" u="none" strike="noStrike" dirty="0">
                <a:solidFill>
                  <a:srgbClr val="000000"/>
                </a:solidFill>
                <a:effectLst/>
                <a:latin typeface="Calibri" panose="020F0502020204030204" pitchFamily="34" charset="0"/>
                <a:cs typeface="Calibri" panose="020F0502020204030204" pitchFamily="34" charset="0"/>
              </a:rPr>
              <a:t>Profound</a:t>
            </a:r>
            <a:r>
              <a:rPr lang="en-US" sz="2400" b="0" i="0" u="none" strike="noStrike" dirty="0">
                <a:solidFill>
                  <a:srgbClr val="000000"/>
                </a:solidFill>
                <a:effectLst/>
                <a:latin typeface="Calibri" panose="020F0502020204030204" pitchFamily="34" charset="0"/>
                <a:cs typeface="Calibri" panose="020F0502020204030204" pitchFamily="34" charset="0"/>
              </a:rPr>
              <a:t>        -         </a:t>
            </a:r>
            <a:r>
              <a:rPr lang="en-US" sz="2400" b="1" i="0" u="none" strike="noStrike" dirty="0">
                <a:solidFill>
                  <a:srgbClr val="000000"/>
                </a:solidFill>
                <a:effectLst/>
                <a:latin typeface="Calibri" panose="020F0502020204030204" pitchFamily="34" charset="0"/>
                <a:cs typeface="Calibri" panose="020F0502020204030204" pitchFamily="34" charset="0"/>
              </a:rPr>
              <a:t>  [IQ below 20].</a:t>
            </a:r>
          </a:p>
          <a:p>
            <a:endParaRPr lang="en-KE" sz="2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8118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D3584E6-9846-4802-ABF9-A7ACB22EC02F}"/>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4396" r="6563" b="6719"/>
          <a:stretch/>
        </p:blipFill>
        <p:spPr>
          <a:xfrm>
            <a:off x="227382" y="619432"/>
            <a:ext cx="5868618" cy="5515897"/>
          </a:xfrm>
        </p:spPr>
      </p:pic>
      <p:pic>
        <p:nvPicPr>
          <p:cNvPr id="2" name="Picture 1">
            <a:extLst>
              <a:ext uri="{FF2B5EF4-FFF2-40B4-BE49-F238E27FC236}">
                <a16:creationId xmlns:a16="http://schemas.microsoft.com/office/drawing/2014/main" id="{B7ACD5D1-2F9F-4E50-9760-92B2B409A1F7}"/>
              </a:ext>
            </a:extLst>
          </p:cNvPr>
          <p:cNvPicPr>
            <a:picLocks noChangeAspect="1"/>
          </p:cNvPicPr>
          <p:nvPr/>
        </p:nvPicPr>
        <p:blipFill>
          <a:blip r:embed="rId4"/>
          <a:stretch>
            <a:fillRect/>
          </a:stretch>
        </p:blipFill>
        <p:spPr>
          <a:xfrm>
            <a:off x="6390055" y="1018023"/>
            <a:ext cx="5163760" cy="4718713"/>
          </a:xfrm>
          <a:prstGeom prst="rect">
            <a:avLst/>
          </a:prstGeom>
        </p:spPr>
      </p:pic>
    </p:spTree>
    <p:extLst>
      <p:ext uri="{BB962C8B-B14F-4D97-AF65-F5344CB8AC3E}">
        <p14:creationId xmlns:p14="http://schemas.microsoft.com/office/powerpoint/2010/main" val="2411569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3AD894-8D12-4D7B-86D8-D331E14866C3}"/>
              </a:ext>
            </a:extLst>
          </p:cNvPr>
          <p:cNvSpPr>
            <a:spLocks noGrp="1"/>
          </p:cNvSpPr>
          <p:nvPr>
            <p:ph idx="1"/>
          </p:nvPr>
        </p:nvSpPr>
        <p:spPr>
          <a:xfrm>
            <a:off x="398207" y="398206"/>
            <a:ext cx="11533238" cy="5778757"/>
          </a:xfrm>
        </p:spPr>
        <p:txBody>
          <a:bodyPr>
            <a:normAutofit lnSpcReduction="10000"/>
          </a:bodyPr>
          <a:lstStyle/>
          <a:p>
            <a:pPr marL="0" indent="0">
              <a:buNone/>
            </a:pPr>
            <a:r>
              <a:rPr lang="en-US" b="1" dirty="0"/>
              <a:t>LEGAL RIGHTS </a:t>
            </a:r>
          </a:p>
          <a:p>
            <a:r>
              <a:rPr lang="en-US" sz="2400" dirty="0"/>
              <a:t>28-yr-old, male identified as having MA of an 8-yr-old,  accused of possessing pornography, if convicted – mandatory minimum 1-year imprisonment. Defense attorney, argue that since persons are not criminally responsible when they are chronologically less than 12 yrs, the same ought to be extended to those with MA of less than 12 yrs;</a:t>
            </a:r>
          </a:p>
          <a:p>
            <a:r>
              <a:rPr lang="en-US" sz="2400" dirty="0"/>
              <a:t> Individuals with ID generally represent a minority of the delinquent population. Most live without committing crimes, socially adjusted and there is no evidence to increased prevalence of delinquency among those with ID.</a:t>
            </a:r>
          </a:p>
          <a:p>
            <a:r>
              <a:rPr lang="en-US" sz="2400" dirty="0"/>
              <a:t>However, due to the fact that they are more easily influenced and manipulated by other people; they are more likely to become scape goats in criminal situations, so there is significantly more ID in the prison than in the general population.</a:t>
            </a:r>
          </a:p>
          <a:p>
            <a:r>
              <a:rPr lang="en-US" sz="2400" dirty="0"/>
              <a:t>The importance of comorbidity with ID emphasized in subjects with ID who commit crimes – Lund found that 91.7% had psychoses, bipolar or depressive disorders mental </a:t>
            </a:r>
            <a:r>
              <a:rPr lang="en-US" sz="2400" dirty="0" err="1"/>
              <a:t>illlness</a:t>
            </a:r>
            <a:r>
              <a:rPr lang="en-US" sz="2400" dirty="0"/>
              <a:t>. Substance use in individuals that commit crime reported less common in those with ID than in those without.</a:t>
            </a:r>
          </a:p>
          <a:p>
            <a:r>
              <a:rPr lang="en-US" sz="2400" dirty="0"/>
              <a:t>it may affect the person’s ability to adapt to new or unfamiliar situations  it can involve the person presenting well ‟ “cloak of competence”</a:t>
            </a:r>
            <a:endParaRPr lang="en-KE" sz="2400" dirty="0"/>
          </a:p>
        </p:txBody>
      </p:sp>
    </p:spTree>
    <p:extLst>
      <p:ext uri="{BB962C8B-B14F-4D97-AF65-F5344CB8AC3E}">
        <p14:creationId xmlns:p14="http://schemas.microsoft.com/office/powerpoint/2010/main" val="2145902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B2ABD-ADC9-406D-88B1-CA7E465FDD23}"/>
              </a:ext>
            </a:extLst>
          </p:cNvPr>
          <p:cNvSpPr>
            <a:spLocks noGrp="1"/>
          </p:cNvSpPr>
          <p:nvPr>
            <p:ph type="title"/>
          </p:nvPr>
        </p:nvSpPr>
        <p:spPr/>
        <p:txBody>
          <a:bodyPr/>
          <a:lstStyle/>
          <a:p>
            <a: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DSM 5 DIAGNOSIS CRITERIA</a:t>
            </a:r>
            <a:endParaRPr lang="en-KE" dirty="0"/>
          </a:p>
        </p:txBody>
      </p:sp>
      <p:sp>
        <p:nvSpPr>
          <p:cNvPr id="3" name="Text Placeholder 2">
            <a:extLst>
              <a:ext uri="{FF2B5EF4-FFF2-40B4-BE49-F238E27FC236}">
                <a16:creationId xmlns:a16="http://schemas.microsoft.com/office/drawing/2014/main" id="{F914E415-6816-4427-B973-D69E8E78E589}"/>
              </a:ext>
            </a:extLst>
          </p:cNvPr>
          <p:cNvSpPr>
            <a:spLocks noGrp="1"/>
          </p:cNvSpPr>
          <p:nvPr>
            <p:ph type="body" idx="1"/>
          </p:nvPr>
        </p:nvSpPr>
        <p:spPr/>
        <p:txBody>
          <a:bodyPr/>
          <a:lstStyle/>
          <a:p>
            <a:endParaRPr lang="en-KE"/>
          </a:p>
        </p:txBody>
      </p:sp>
    </p:spTree>
    <p:extLst>
      <p:ext uri="{BB962C8B-B14F-4D97-AF65-F5344CB8AC3E}">
        <p14:creationId xmlns:p14="http://schemas.microsoft.com/office/powerpoint/2010/main" val="4270776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E7E7-8145-4B9B-A44B-FEDA10B209FC}"/>
              </a:ext>
            </a:extLst>
          </p:cNvPr>
          <p:cNvSpPr>
            <a:spLocks noGrp="1"/>
          </p:cNvSpPr>
          <p:nvPr>
            <p:ph type="title"/>
          </p:nvPr>
        </p:nvSpPr>
        <p:spPr>
          <a:xfrm>
            <a:off x="677334" y="285136"/>
            <a:ext cx="8596668" cy="511277"/>
          </a:xfrm>
        </p:spPr>
        <p:txBody>
          <a:bodyPr>
            <a:normAutofit/>
          </a:bodyPr>
          <a:lstStyle/>
          <a:p>
            <a:r>
              <a:rPr lang="en-US"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DSM 5 DIAGNOSIS CRITERIA</a:t>
            </a:r>
            <a:endParaRPr lang="en-KE"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F25D7CC-F910-43CF-B5DF-1A420C7F7EC8}"/>
              </a:ext>
            </a:extLst>
          </p:cNvPr>
          <p:cNvSpPr>
            <a:spLocks noGrp="1"/>
          </p:cNvSpPr>
          <p:nvPr>
            <p:ph idx="1"/>
          </p:nvPr>
        </p:nvSpPr>
        <p:spPr>
          <a:xfrm>
            <a:off x="294967" y="796414"/>
            <a:ext cx="11621729" cy="5914102"/>
          </a:xfrm>
        </p:spPr>
        <p:txBody>
          <a:bodyPr>
            <a:normAutofit/>
          </a:bodyPr>
          <a:lstStyle/>
          <a:p>
            <a:pPr marL="0" indent="0">
              <a:lnSpc>
                <a:spcPct val="150000"/>
              </a:lnSpc>
              <a:buNone/>
            </a:pPr>
            <a:r>
              <a:rPr lang="en-US" sz="2400" dirty="0">
                <a:solidFill>
                  <a:schemeClr val="tx1"/>
                </a:solidFill>
                <a:cs typeface="Calibri" panose="020F0502020204030204" pitchFamily="34" charset="0"/>
              </a:rPr>
              <a:t>ID classified under </a:t>
            </a:r>
            <a:r>
              <a:rPr lang="en-US" sz="2400" b="1" dirty="0">
                <a:solidFill>
                  <a:schemeClr val="tx1"/>
                </a:solidFill>
                <a:cs typeface="Calibri" panose="020F0502020204030204" pitchFamily="34" charset="0"/>
              </a:rPr>
              <a:t>neurodevelopmental disorders which must meet the below criterion:</a:t>
            </a:r>
          </a:p>
          <a:p>
            <a:pPr marL="0" indent="0">
              <a:lnSpc>
                <a:spcPct val="150000"/>
              </a:lnSpc>
              <a:buNone/>
            </a:pPr>
            <a:r>
              <a:rPr lang="en-US" sz="2400" b="1" dirty="0">
                <a:solidFill>
                  <a:schemeClr val="tx1"/>
                </a:solidFill>
                <a:cs typeface="Calibri" panose="020F0502020204030204" pitchFamily="34" charset="0"/>
              </a:rPr>
              <a:t>A. </a:t>
            </a:r>
            <a:r>
              <a:rPr lang="en-US" sz="2400" dirty="0">
                <a:solidFill>
                  <a:schemeClr val="tx1"/>
                </a:solidFill>
                <a:cs typeface="Calibri" panose="020F0502020204030204" pitchFamily="34" charset="0"/>
              </a:rPr>
              <a:t>Deficits in intellectual functions, such as reasoning, problem solving, planning, abstract thinking, judgment, academic learning, and learning from experience, confirmed by both clinical assessment and individualized, standardized intelligence testing.</a:t>
            </a:r>
          </a:p>
          <a:p>
            <a:pPr marL="0" indent="0">
              <a:lnSpc>
                <a:spcPct val="150000"/>
              </a:lnSpc>
              <a:buNone/>
            </a:pPr>
            <a:r>
              <a:rPr lang="en-US" sz="2400" b="1" dirty="0">
                <a:solidFill>
                  <a:schemeClr val="tx1"/>
                </a:solidFill>
                <a:cs typeface="Calibri" panose="020F0502020204030204" pitchFamily="34" charset="0"/>
              </a:rPr>
              <a:t>B</a:t>
            </a:r>
            <a:r>
              <a:rPr lang="en-US" sz="2400" dirty="0">
                <a:solidFill>
                  <a:schemeClr val="tx1"/>
                </a:solidFill>
                <a:cs typeface="Calibri" panose="020F0502020204030204" pitchFamily="34" charset="0"/>
              </a:rPr>
              <a:t>. Deficits in adaptive functioning that result in failure to meet developmental and sociocultural standards for personal independence and social responsibility. </a:t>
            </a:r>
          </a:p>
          <a:p>
            <a:pPr lvl="1">
              <a:lnSpc>
                <a:spcPct val="150000"/>
              </a:lnSpc>
            </a:pPr>
            <a:r>
              <a:rPr lang="en-US" sz="2100" b="1" dirty="0"/>
              <a:t>Conceptual skills (communication, language, time, money, academic) </a:t>
            </a:r>
          </a:p>
          <a:p>
            <a:pPr lvl="1">
              <a:lnSpc>
                <a:spcPct val="150000"/>
              </a:lnSpc>
            </a:pPr>
            <a:r>
              <a:rPr lang="en-US" sz="2100" b="1" dirty="0"/>
              <a:t> Social skills (interpersonal skills, social responsibility, recreation, friendships)</a:t>
            </a:r>
          </a:p>
          <a:p>
            <a:pPr lvl="1">
              <a:lnSpc>
                <a:spcPct val="150000"/>
              </a:lnSpc>
            </a:pPr>
            <a:r>
              <a:rPr lang="en-US" sz="2100" b="1" dirty="0"/>
              <a:t>Practical skills (daily living skills, work, travel)</a:t>
            </a:r>
            <a:endParaRPr lang="en-US" sz="2100" b="1" dirty="0">
              <a:solidFill>
                <a:schemeClr val="tx1"/>
              </a:solidFill>
              <a:cs typeface="Calibri" panose="020F0502020204030204" pitchFamily="34" charset="0"/>
            </a:endParaRPr>
          </a:p>
          <a:p>
            <a:pPr marL="0" indent="0">
              <a:lnSpc>
                <a:spcPct val="150000"/>
              </a:lnSpc>
              <a:buNone/>
            </a:pPr>
            <a:r>
              <a:rPr lang="en-US" sz="2400" b="1" dirty="0">
                <a:solidFill>
                  <a:schemeClr val="tx1"/>
                </a:solidFill>
                <a:cs typeface="Calibri" panose="020F0502020204030204" pitchFamily="34" charset="0"/>
              </a:rPr>
              <a:t>C</a:t>
            </a:r>
            <a:r>
              <a:rPr lang="en-US" sz="2400" dirty="0">
                <a:solidFill>
                  <a:schemeClr val="tx1"/>
                </a:solidFill>
                <a:cs typeface="Calibri" panose="020F0502020204030204" pitchFamily="34" charset="0"/>
              </a:rPr>
              <a:t>. Onset of intellectual and adaptive deficits during the developmental period.</a:t>
            </a:r>
          </a:p>
          <a:p>
            <a:endParaRPr lang="en-KE" dirty="0"/>
          </a:p>
        </p:txBody>
      </p:sp>
    </p:spTree>
    <p:extLst>
      <p:ext uri="{BB962C8B-B14F-4D97-AF65-F5344CB8AC3E}">
        <p14:creationId xmlns:p14="http://schemas.microsoft.com/office/powerpoint/2010/main" val="28133050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E2526-1715-4A64-A5AA-6F0AD11DB914}"/>
              </a:ext>
            </a:extLst>
          </p:cNvPr>
          <p:cNvSpPr>
            <a:spLocks noGrp="1"/>
          </p:cNvSpPr>
          <p:nvPr>
            <p:ph type="title"/>
          </p:nvPr>
        </p:nvSpPr>
        <p:spPr>
          <a:xfrm>
            <a:off x="891048" y="232390"/>
            <a:ext cx="10409903" cy="342797"/>
          </a:xfrm>
        </p:spPr>
        <p:txBody>
          <a:bodyPr>
            <a:normAutofit fontScale="90000"/>
          </a:bodyPr>
          <a:lstStyle/>
          <a:p>
            <a:r>
              <a:rPr lang="en-US" sz="3200" b="1" i="0" u="sng" dirty="0">
                <a:solidFill>
                  <a:srgbClr val="000000"/>
                </a:solidFill>
                <a:effectLst/>
                <a:latin typeface="Calibri" panose="020F0502020204030204" pitchFamily="34" charset="0"/>
                <a:cs typeface="Calibri" panose="020F0502020204030204" pitchFamily="34" charset="0"/>
              </a:rPr>
              <a:t>ID: Psychiatric and Medical Co-morbidity </a:t>
            </a:r>
            <a:r>
              <a:rPr lang="en-US" sz="4400" b="1" i="0" u="sng" dirty="0">
                <a:solidFill>
                  <a:srgbClr val="000000"/>
                </a:solidFill>
                <a:effectLst/>
                <a:latin typeface="Arial" panose="020B0604020202020204" pitchFamily="34" charset="0"/>
              </a:rPr>
              <a:t> </a:t>
            </a:r>
            <a:endParaRPr lang="en-KE" dirty="0"/>
          </a:p>
        </p:txBody>
      </p:sp>
      <p:sp>
        <p:nvSpPr>
          <p:cNvPr id="3" name="Content Placeholder 2">
            <a:extLst>
              <a:ext uri="{FF2B5EF4-FFF2-40B4-BE49-F238E27FC236}">
                <a16:creationId xmlns:a16="http://schemas.microsoft.com/office/drawing/2014/main" id="{68035A05-117E-4593-9F4B-6D7B12F1736D}"/>
              </a:ext>
            </a:extLst>
          </p:cNvPr>
          <p:cNvSpPr>
            <a:spLocks noGrp="1"/>
          </p:cNvSpPr>
          <p:nvPr>
            <p:ph idx="1"/>
          </p:nvPr>
        </p:nvSpPr>
        <p:spPr>
          <a:xfrm>
            <a:off x="353962" y="575187"/>
            <a:ext cx="11518490" cy="6050423"/>
          </a:xfrm>
        </p:spPr>
        <p:txBody>
          <a:bodyPr>
            <a:noAutofit/>
          </a:bodyPr>
          <a:lstStyle/>
          <a:p>
            <a:pPr marL="0" indent="0" fontAlgn="base">
              <a:lnSpc>
                <a:spcPct val="150000"/>
              </a:lnSpc>
              <a:spcBef>
                <a:spcPts val="0"/>
              </a:spcBef>
              <a:buNone/>
            </a:pPr>
            <a:r>
              <a:rPr lang="en-US" sz="2400" b="0" u="none" strike="noStrike" dirty="0">
                <a:solidFill>
                  <a:srgbClr val="000000"/>
                </a:solidFill>
                <a:effectLst/>
                <a:cs typeface="Calibri" panose="020F0502020204030204" pitchFamily="34" charset="0"/>
              </a:rPr>
              <a:t>Compared with normal children, children with ID higher risk of other health problems. </a:t>
            </a:r>
            <a:r>
              <a:rPr lang="en-US" sz="2400" b="0" i="0" u="none" strike="noStrike" dirty="0">
                <a:solidFill>
                  <a:srgbClr val="000000"/>
                </a:solidFill>
                <a:effectLst/>
                <a:cs typeface="Calibri" panose="020F0502020204030204" pitchFamily="34" charset="0"/>
              </a:rPr>
              <a:t>Co-</a:t>
            </a:r>
            <a:r>
              <a:rPr lang="en-US" sz="2400" b="0" i="0" u="none" strike="noStrike" dirty="0" err="1">
                <a:solidFill>
                  <a:srgbClr val="000000"/>
                </a:solidFill>
                <a:effectLst/>
                <a:cs typeface="Calibri" panose="020F0502020204030204" pitchFamily="34" charset="0"/>
              </a:rPr>
              <a:t>occuring</a:t>
            </a:r>
            <a:r>
              <a:rPr lang="en-US" sz="2400" b="0" i="0" u="none" strike="noStrike" dirty="0">
                <a:solidFill>
                  <a:srgbClr val="000000"/>
                </a:solidFill>
                <a:effectLst/>
                <a:cs typeface="Calibri" panose="020F0502020204030204" pitchFamily="34" charset="0"/>
              </a:rPr>
              <a:t> mental, neurodevelopmental, medical| physical conditions frequent. </a:t>
            </a:r>
          </a:p>
          <a:p>
            <a:pPr fontAlgn="base">
              <a:lnSpc>
                <a:spcPct val="150000"/>
              </a:lnSpc>
              <a:spcBef>
                <a:spcPts val="0"/>
              </a:spcBef>
              <a:buFont typeface="Wingdings" panose="05000000000000000000" pitchFamily="2" charset="2"/>
              <a:buChar char="q"/>
            </a:pPr>
            <a:r>
              <a:rPr lang="en-US" sz="2400" b="0" i="0" u="none" strike="noStrike" dirty="0">
                <a:solidFill>
                  <a:srgbClr val="000000"/>
                </a:solidFill>
                <a:effectLst/>
                <a:cs typeface="Calibri" panose="020F0502020204030204" pitchFamily="34" charset="0"/>
              </a:rPr>
              <a:t>Medical co-morbidity [eg, epilepsy, cerebral palsy, sensory issues], common-3 to 4 times higher than general population; often undetected </a:t>
            </a:r>
            <a:r>
              <a:rPr lang="en-US" sz="2400" dirty="0">
                <a:solidFill>
                  <a:srgbClr val="000000"/>
                </a:solidFill>
                <a:cs typeface="Calibri" panose="020F0502020204030204" pitchFamily="34" charset="0"/>
              </a:rPr>
              <a:t>&amp;</a:t>
            </a:r>
            <a:r>
              <a:rPr lang="en-US" sz="2400" b="0" i="0" u="none" strike="noStrike" dirty="0">
                <a:solidFill>
                  <a:srgbClr val="000000"/>
                </a:solidFill>
                <a:effectLst/>
                <a:cs typeface="Calibri" panose="020F0502020204030204" pitchFamily="34" charset="0"/>
              </a:rPr>
              <a:t> undertreated</a:t>
            </a:r>
            <a:r>
              <a:rPr lang="en-US" sz="2400" dirty="0">
                <a:solidFill>
                  <a:srgbClr val="000000"/>
                </a:solidFill>
                <a:cs typeface="Calibri" panose="020F0502020204030204" pitchFamily="34" charset="0"/>
              </a:rPr>
              <a:t>:</a:t>
            </a:r>
            <a:r>
              <a:rPr lang="en-US" sz="2400" b="0" u="none" strike="noStrike" dirty="0">
                <a:solidFill>
                  <a:srgbClr val="000000"/>
                </a:solidFill>
                <a:effectLst/>
                <a:cs typeface="Calibri" panose="020F0502020204030204" pitchFamily="34" charset="0"/>
              </a:rPr>
              <a:t> epilepsy (22%), cerebral palsy (20%), anxiety disorders (17%), ODD (12%) and autistic disorder (10%).</a:t>
            </a:r>
            <a:endParaRPr lang="en-US" sz="2400" dirty="0">
              <a:solidFill>
                <a:srgbClr val="000000"/>
              </a:solidFill>
              <a:cs typeface="Calibri" panose="020F0502020204030204" pitchFamily="34" charset="0"/>
            </a:endParaRPr>
          </a:p>
          <a:p>
            <a:pPr rtl="0">
              <a:lnSpc>
                <a:spcPct val="150000"/>
              </a:lnSpc>
              <a:spcBef>
                <a:spcPts val="0"/>
              </a:spcBef>
              <a:spcAft>
                <a:spcPts val="0"/>
              </a:spcAft>
              <a:buFont typeface="Wingdings" panose="05000000000000000000" pitchFamily="2" charset="2"/>
              <a:buChar char="q"/>
            </a:pPr>
            <a:r>
              <a:rPr lang="en-US" sz="2400" u="none" strike="noStrike" dirty="0">
                <a:solidFill>
                  <a:srgbClr val="000000"/>
                </a:solidFill>
                <a:effectLst/>
                <a:cs typeface="Calibri" panose="020F0502020204030204" pitchFamily="34" charset="0"/>
              </a:rPr>
              <a:t>Visual and hearing problems </a:t>
            </a:r>
            <a:r>
              <a:rPr lang="en-US" sz="2400" b="0" u="none" strike="noStrike" dirty="0">
                <a:solidFill>
                  <a:srgbClr val="000000"/>
                </a:solidFill>
                <a:effectLst/>
                <a:cs typeface="Calibri" panose="020F0502020204030204" pitchFamily="34" charset="0"/>
              </a:rPr>
              <a:t>present in ~ 5%-10% of persons with ID. </a:t>
            </a:r>
            <a:endParaRPr lang="en-US" sz="2400" dirty="0">
              <a:cs typeface="Calibri" panose="020F0502020204030204" pitchFamily="34" charset="0"/>
            </a:endParaRPr>
          </a:p>
          <a:p>
            <a:pPr rtl="0">
              <a:lnSpc>
                <a:spcPct val="150000"/>
              </a:lnSpc>
              <a:spcBef>
                <a:spcPts val="0"/>
              </a:spcBef>
              <a:spcAft>
                <a:spcPts val="0"/>
              </a:spcAft>
              <a:buFont typeface="Wingdings" panose="05000000000000000000" pitchFamily="2" charset="2"/>
              <a:buChar char="q"/>
            </a:pPr>
            <a:r>
              <a:rPr lang="en-US" sz="2400" b="1" i="0" u="sng" dirty="0">
                <a:solidFill>
                  <a:srgbClr val="000000"/>
                </a:solidFill>
                <a:effectLst/>
                <a:latin typeface="Calibri" panose="020F0502020204030204" pitchFamily="34" charset="0"/>
                <a:cs typeface="Calibri" panose="020F0502020204030204" pitchFamily="34" charset="0"/>
              </a:rPr>
              <a:t>Challenging behavior: </a:t>
            </a:r>
            <a:r>
              <a:rPr lang="en-US" sz="2400" b="0" i="0" u="none" strike="noStrike" dirty="0">
                <a:solidFill>
                  <a:srgbClr val="000000"/>
                </a:solidFill>
                <a:effectLst/>
                <a:latin typeface="Calibri" panose="020F0502020204030204" pitchFamily="34" charset="0"/>
                <a:cs typeface="Calibri" panose="020F0502020204030204" pitchFamily="34" charset="0"/>
              </a:rPr>
              <a:t>Difficulties accepting criticism, aggression or self-injury common. </a:t>
            </a:r>
          </a:p>
          <a:p>
            <a:pPr rtl="0">
              <a:lnSpc>
                <a:spcPct val="150000"/>
              </a:lnSpc>
              <a:spcBef>
                <a:spcPts val="0"/>
              </a:spcBef>
              <a:spcAft>
                <a:spcPts val="0"/>
              </a:spcAft>
              <a:buFont typeface="Wingdings" panose="05000000000000000000" pitchFamily="2" charset="2"/>
              <a:buChar char="q"/>
            </a:pPr>
            <a:r>
              <a:rPr lang="en-US" sz="2400" b="1" i="0" u="none" strike="noStrike" dirty="0">
                <a:solidFill>
                  <a:srgbClr val="000000"/>
                </a:solidFill>
                <a:effectLst/>
                <a:latin typeface="Calibri" panose="020F0502020204030204" pitchFamily="34" charset="0"/>
                <a:cs typeface="Calibri" panose="020F0502020204030204" pitchFamily="34" charset="0"/>
              </a:rPr>
              <a:t>Diagnosing psychiatric disorders </a:t>
            </a:r>
            <a:r>
              <a:rPr lang="en-US" sz="2400" b="0" i="0" u="none" strike="noStrike" dirty="0">
                <a:solidFill>
                  <a:srgbClr val="000000"/>
                </a:solidFill>
                <a:effectLst/>
                <a:latin typeface="Calibri" panose="020F0502020204030204" pitchFamily="34" charset="0"/>
                <a:cs typeface="Calibri" panose="020F0502020204030204" pitchFamily="34" charset="0"/>
              </a:rPr>
              <a:t>in ID difficult, yet, ~ 40-70% have psychiatric disorders eg, ADHD, ODD, depression, bipolar disorders, anxiety disorders, impulse-control &amp; conduct problems, autism, stereotypic movement disorder [with or without self- injurious behavior] and major neurocognitive disorder. .</a:t>
            </a:r>
          </a:p>
        </p:txBody>
      </p:sp>
    </p:spTree>
    <p:extLst>
      <p:ext uri="{BB962C8B-B14F-4D97-AF65-F5344CB8AC3E}">
        <p14:creationId xmlns:p14="http://schemas.microsoft.com/office/powerpoint/2010/main" val="2750383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57FFE-692B-4D76-8703-147FE9CC3095}"/>
              </a:ext>
            </a:extLst>
          </p:cNvPr>
          <p:cNvSpPr>
            <a:spLocks noGrp="1"/>
          </p:cNvSpPr>
          <p:nvPr>
            <p:ph idx="1"/>
          </p:nvPr>
        </p:nvSpPr>
        <p:spPr>
          <a:xfrm>
            <a:off x="309717" y="280219"/>
            <a:ext cx="11592232" cy="6430296"/>
          </a:xfrm>
        </p:spPr>
        <p:txBody>
          <a:bodyPr>
            <a:normAutofit fontScale="25000" lnSpcReduction="20000"/>
          </a:bodyPr>
          <a:lstStyle/>
          <a:p>
            <a:pPr>
              <a:lnSpc>
                <a:spcPct val="170000"/>
              </a:lnSpc>
              <a:spcBef>
                <a:spcPts val="0"/>
              </a:spcBef>
              <a:buFont typeface="Wingdings" panose="05000000000000000000" pitchFamily="2" charset="2"/>
              <a:buChar char="q"/>
            </a:pPr>
            <a:r>
              <a:rPr lang="en-US" sz="9600" b="1" u="none" strike="noStrike" dirty="0">
                <a:solidFill>
                  <a:srgbClr val="000000"/>
                </a:solidFill>
                <a:effectLst/>
                <a:latin typeface="Calibri" panose="020F0502020204030204" pitchFamily="34" charset="0"/>
                <a:cs typeface="Calibri" panose="020F0502020204030204" pitchFamily="34" charset="0"/>
              </a:rPr>
              <a:t>Psychiatric illnesses, </a:t>
            </a:r>
            <a:r>
              <a:rPr lang="en-US" sz="9600" b="0" u="none" strike="noStrike" dirty="0">
                <a:solidFill>
                  <a:srgbClr val="000000"/>
                </a:solidFill>
                <a:effectLst/>
                <a:latin typeface="Calibri" panose="020F0502020204030204" pitchFamily="34" charset="0"/>
                <a:cs typeface="Calibri" panose="020F0502020204030204" pitchFamily="34" charset="0"/>
              </a:rPr>
              <a:t>recognition can be difficult in youth with moderate and severe ID, as tend to display more disorganized, unpredictable and difficult to understand symptoms, compounded by inability to describe their experiences: </a:t>
            </a:r>
            <a:r>
              <a:rPr lang="en-US" sz="9600" dirty="0">
                <a:solidFill>
                  <a:schemeClr val="tx1"/>
                </a:solidFill>
                <a:latin typeface="Calibri" panose="020F0502020204030204" pitchFamily="34" charset="0"/>
                <a:cs typeface="Calibri" panose="020F0502020204030204" pitchFamily="34" charset="0"/>
              </a:rPr>
              <a:t> </a:t>
            </a:r>
            <a:r>
              <a:rPr kumimoji="0" lang="en-KE" sz="9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en-US" sz="9600" b="0" u="none" strike="noStrike" dirty="0">
                <a:solidFill>
                  <a:srgbClr val="000000"/>
                </a:solidFill>
                <a:effectLst/>
                <a:latin typeface="Calibri" panose="020F0502020204030204" pitchFamily="34" charset="0"/>
                <a:cs typeface="Calibri" panose="020F0502020204030204" pitchFamily="34" charset="0"/>
              </a:rPr>
              <a:t>Aggression without clear precipitants, associated with bizarre behaviors suggest hallucinations or suspiciousness suggesting schizophrenia. </a:t>
            </a:r>
            <a:r>
              <a:rPr lang="en-US" sz="9600" dirty="0">
                <a:solidFill>
                  <a:srgbClr val="000000"/>
                </a:solidFill>
                <a:latin typeface="Calibri" panose="020F0502020204030204" pitchFamily="34" charset="0"/>
                <a:cs typeface="Calibri" panose="020F0502020204030204" pitchFamily="34" charset="0"/>
              </a:rPr>
              <a:t>F</a:t>
            </a:r>
            <a:r>
              <a:rPr lang="en-US" sz="9600" b="0" u="none" strike="noStrike" dirty="0">
                <a:solidFill>
                  <a:srgbClr val="000000"/>
                </a:solidFill>
                <a:effectLst/>
                <a:latin typeface="Calibri" panose="020F0502020204030204" pitchFamily="34" charset="0"/>
                <a:cs typeface="Calibri" panose="020F0502020204030204" pitchFamily="34" charset="0"/>
              </a:rPr>
              <a:t>amily history of mood disorders, schizophrenia may be clues.  </a:t>
            </a:r>
            <a:r>
              <a:rPr kumimoji="0" lang="en-KE" sz="9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en-US" sz="9600" b="0" u="none" strike="noStrike" dirty="0">
                <a:solidFill>
                  <a:srgbClr val="000000"/>
                </a:solidFill>
                <a:effectLst/>
                <a:latin typeface="Calibri" panose="020F0502020204030204" pitchFamily="34" charset="0"/>
                <a:cs typeface="Calibri" panose="020F0502020204030204" pitchFamily="34" charset="0"/>
              </a:rPr>
              <a:t>Depression may present as withdrawn behavior, irritability, aggression. </a:t>
            </a:r>
            <a:r>
              <a:rPr kumimoji="0" lang="en-KE" sz="9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en-US" sz="9600" b="0" u="none" strike="noStrike" dirty="0">
                <a:solidFill>
                  <a:srgbClr val="000000"/>
                </a:solidFill>
                <a:effectLst/>
                <a:latin typeface="Calibri" panose="020F0502020204030204" pitchFamily="34" charset="0"/>
                <a:cs typeface="Calibri" panose="020F0502020204030204" pitchFamily="34" charset="0"/>
              </a:rPr>
              <a:t>Mania may present as distinct periods in which youth with ID absconds, becomes boisterous, irritable or disinhibited. Timely identification and treatment of comorbid conditions reduce disability, family burden and improve quality of life. </a:t>
            </a:r>
          </a:p>
          <a:p>
            <a:pPr>
              <a:lnSpc>
                <a:spcPct val="170000"/>
              </a:lnSpc>
              <a:spcBef>
                <a:spcPts val="0"/>
              </a:spcBef>
            </a:pPr>
            <a:r>
              <a:rPr lang="en-US" sz="9600" dirty="0">
                <a:solidFill>
                  <a:srgbClr val="000000"/>
                </a:solidFill>
                <a:latin typeface="Calibri" panose="020F0502020204030204" pitchFamily="34" charset="0"/>
                <a:cs typeface="Calibri" panose="020F0502020204030204" pitchFamily="34" charset="0"/>
              </a:rPr>
              <a:t>Q</a:t>
            </a:r>
            <a:r>
              <a:rPr lang="en-US" sz="9600" b="0" u="none" strike="noStrike" dirty="0">
                <a:solidFill>
                  <a:srgbClr val="000000"/>
                </a:solidFill>
                <a:effectLst/>
                <a:latin typeface="Calibri" panose="020F0502020204030204" pitchFamily="34" charset="0"/>
                <a:cs typeface="Calibri" panose="020F0502020204030204" pitchFamily="34" charset="0"/>
              </a:rPr>
              <a:t>uestionnaires such as Developmental </a:t>
            </a:r>
            <a:r>
              <a:rPr lang="en-US" sz="9600" b="0" u="none" strike="noStrike" dirty="0" err="1">
                <a:solidFill>
                  <a:srgbClr val="000000"/>
                </a:solidFill>
                <a:effectLst/>
                <a:latin typeface="Calibri" panose="020F0502020204030204" pitchFamily="34" charset="0"/>
                <a:cs typeface="Calibri" panose="020F0502020204030204" pitchFamily="34" charset="0"/>
              </a:rPr>
              <a:t>Behaviour</a:t>
            </a:r>
            <a:r>
              <a:rPr lang="en-US" sz="9600" b="0" u="none" strike="noStrike" dirty="0">
                <a:solidFill>
                  <a:srgbClr val="000000"/>
                </a:solidFill>
                <a:effectLst/>
                <a:latin typeface="Calibri" panose="020F0502020204030204" pitchFamily="34" charset="0"/>
                <a:cs typeface="Calibri" panose="020F0502020204030204" pitchFamily="34" charset="0"/>
              </a:rPr>
              <a:t> Checklist and Aberrant Behavior Checklist, help in the assessment of comorbid psychiatric problems</a:t>
            </a:r>
            <a:br>
              <a:rPr lang="en-US" sz="7400" b="0" dirty="0">
                <a:effectLst/>
              </a:rPr>
            </a:br>
            <a:br>
              <a:rPr lang="en-US" b="0" dirty="0">
                <a:effectLst/>
              </a:rPr>
            </a:br>
            <a:br>
              <a:rPr lang="en-US" b="0" dirty="0">
                <a:effectLst/>
              </a:rPr>
            </a:br>
            <a:br>
              <a:rPr lang="en-US" b="0" dirty="0">
                <a:effectLst/>
              </a:rPr>
            </a:br>
            <a:endParaRPr lang="en-KE" dirty="0"/>
          </a:p>
        </p:txBody>
      </p:sp>
    </p:spTree>
    <p:extLst>
      <p:ext uri="{BB962C8B-B14F-4D97-AF65-F5344CB8AC3E}">
        <p14:creationId xmlns:p14="http://schemas.microsoft.com/office/powerpoint/2010/main" val="962757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7B4DD7-0783-4D9F-88A2-0BAFD75BC0D1}"/>
              </a:ext>
            </a:extLst>
          </p:cNvPr>
          <p:cNvPicPr>
            <a:picLocks noChangeAspect="1"/>
          </p:cNvPicPr>
          <p:nvPr/>
        </p:nvPicPr>
        <p:blipFill>
          <a:blip r:embed="rId2"/>
          <a:stretch>
            <a:fillRect/>
          </a:stretch>
        </p:blipFill>
        <p:spPr>
          <a:xfrm>
            <a:off x="176981" y="2698955"/>
            <a:ext cx="11813458" cy="3945193"/>
          </a:xfrm>
          <a:prstGeom prst="rect">
            <a:avLst/>
          </a:prstGeom>
        </p:spPr>
      </p:pic>
      <p:pic>
        <p:nvPicPr>
          <p:cNvPr id="2" name="Picture 1">
            <a:extLst>
              <a:ext uri="{FF2B5EF4-FFF2-40B4-BE49-F238E27FC236}">
                <a16:creationId xmlns:a16="http://schemas.microsoft.com/office/drawing/2014/main" id="{6E69948E-63C3-43B2-85B9-0903556825F9}"/>
              </a:ext>
            </a:extLst>
          </p:cNvPr>
          <p:cNvPicPr>
            <a:picLocks noChangeAspect="1"/>
          </p:cNvPicPr>
          <p:nvPr/>
        </p:nvPicPr>
        <p:blipFill>
          <a:blip r:embed="rId3"/>
          <a:stretch>
            <a:fillRect/>
          </a:stretch>
        </p:blipFill>
        <p:spPr>
          <a:xfrm>
            <a:off x="176981" y="390833"/>
            <a:ext cx="3029975" cy="2145890"/>
          </a:xfrm>
          <a:prstGeom prst="rect">
            <a:avLst/>
          </a:prstGeom>
        </p:spPr>
      </p:pic>
      <p:pic>
        <p:nvPicPr>
          <p:cNvPr id="5" name="Picture 4">
            <a:extLst>
              <a:ext uri="{FF2B5EF4-FFF2-40B4-BE49-F238E27FC236}">
                <a16:creationId xmlns:a16="http://schemas.microsoft.com/office/drawing/2014/main" id="{7281B7D8-58CE-446F-B8B1-B114F3D0C0C3}"/>
              </a:ext>
            </a:extLst>
          </p:cNvPr>
          <p:cNvPicPr>
            <a:picLocks noChangeAspect="1"/>
          </p:cNvPicPr>
          <p:nvPr/>
        </p:nvPicPr>
        <p:blipFill>
          <a:blip r:embed="rId4"/>
          <a:stretch>
            <a:fillRect/>
          </a:stretch>
        </p:blipFill>
        <p:spPr>
          <a:xfrm>
            <a:off x="3438728" y="390832"/>
            <a:ext cx="2728451" cy="2145889"/>
          </a:xfrm>
          <a:prstGeom prst="rect">
            <a:avLst/>
          </a:prstGeom>
        </p:spPr>
      </p:pic>
      <p:pic>
        <p:nvPicPr>
          <p:cNvPr id="6" name="Picture 5">
            <a:extLst>
              <a:ext uri="{FF2B5EF4-FFF2-40B4-BE49-F238E27FC236}">
                <a16:creationId xmlns:a16="http://schemas.microsoft.com/office/drawing/2014/main" id="{F8A6E903-D32A-4B1D-9C6C-D95DF173A870}"/>
              </a:ext>
            </a:extLst>
          </p:cNvPr>
          <p:cNvPicPr>
            <a:picLocks noChangeAspect="1"/>
          </p:cNvPicPr>
          <p:nvPr/>
        </p:nvPicPr>
        <p:blipFill>
          <a:blip r:embed="rId5"/>
          <a:stretch>
            <a:fillRect/>
          </a:stretch>
        </p:blipFill>
        <p:spPr>
          <a:xfrm>
            <a:off x="6398952" y="263865"/>
            <a:ext cx="2561512" cy="2066380"/>
          </a:xfrm>
          <a:prstGeom prst="rect">
            <a:avLst/>
          </a:prstGeom>
        </p:spPr>
      </p:pic>
      <p:pic>
        <p:nvPicPr>
          <p:cNvPr id="8" name="Picture 7">
            <a:extLst>
              <a:ext uri="{FF2B5EF4-FFF2-40B4-BE49-F238E27FC236}">
                <a16:creationId xmlns:a16="http://schemas.microsoft.com/office/drawing/2014/main" id="{5E6ADA38-58EF-4A6E-8783-4DE2BDBC32F6}"/>
              </a:ext>
            </a:extLst>
          </p:cNvPr>
          <p:cNvPicPr>
            <a:picLocks noChangeAspect="1"/>
          </p:cNvPicPr>
          <p:nvPr/>
        </p:nvPicPr>
        <p:blipFill>
          <a:blip r:embed="rId6"/>
          <a:stretch>
            <a:fillRect/>
          </a:stretch>
        </p:blipFill>
        <p:spPr>
          <a:xfrm>
            <a:off x="9359175" y="588973"/>
            <a:ext cx="2561512" cy="1749605"/>
          </a:xfrm>
          <a:prstGeom prst="rect">
            <a:avLst/>
          </a:prstGeom>
        </p:spPr>
      </p:pic>
    </p:spTree>
    <p:extLst>
      <p:ext uri="{BB962C8B-B14F-4D97-AF65-F5344CB8AC3E}">
        <p14:creationId xmlns:p14="http://schemas.microsoft.com/office/powerpoint/2010/main" val="1583801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3537B-BFE9-4DED-981F-7D0B8F95B177}"/>
              </a:ext>
            </a:extLst>
          </p:cNvPr>
          <p:cNvSpPr>
            <a:spLocks noGrp="1"/>
          </p:cNvSpPr>
          <p:nvPr>
            <p:ph type="title"/>
          </p:nvPr>
        </p:nvSpPr>
        <p:spPr>
          <a:xfrm>
            <a:off x="677334" y="609600"/>
            <a:ext cx="8596668" cy="673510"/>
          </a:xfrm>
        </p:spPr>
        <p:txBody>
          <a:bodyPr/>
          <a:lstStyle/>
          <a:p>
            <a:r>
              <a:rPr lang="en-US" b="1" dirty="0">
                <a:latin typeface="Calibri" panose="020F0502020204030204" pitchFamily="34" charset="0"/>
                <a:cs typeface="Calibri" panose="020F0502020204030204" pitchFamily="34" charset="0"/>
              </a:rPr>
              <a:t>DIFFERRENTIAL DIAGNOSIS</a:t>
            </a:r>
            <a:endParaRPr lang="en-KE"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4F7346B-97A8-4F50-B83E-F4FF844033BF}"/>
              </a:ext>
            </a:extLst>
          </p:cNvPr>
          <p:cNvSpPr>
            <a:spLocks noGrp="1"/>
          </p:cNvSpPr>
          <p:nvPr>
            <p:ph idx="1"/>
          </p:nvPr>
        </p:nvSpPr>
        <p:spPr>
          <a:xfrm>
            <a:off x="677333" y="1283111"/>
            <a:ext cx="11106627" cy="4758252"/>
          </a:xfrm>
        </p:spPr>
        <p:txBody>
          <a:bodyPr>
            <a:normAutofit/>
          </a:bodyPr>
          <a:lstStyle/>
          <a:p>
            <a:pPr rtl="0" fontAlgn="base">
              <a:spcBef>
                <a:spcPts val="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Borderline intellectual functioning</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Posttraumatic Stress Disorder</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Cognitive Deficits</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Learning Disorders</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Pediatric Depression</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Autism Spectrum Disorder</a:t>
            </a:r>
          </a:p>
          <a:p>
            <a:pPr rtl="0" fontAlgn="base">
              <a:spcBef>
                <a:spcPts val="2400"/>
              </a:spcBef>
              <a:spcAft>
                <a:spcPts val="0"/>
              </a:spcAft>
              <a:buFont typeface="Arial" panose="020B0604020202020204" pitchFamily="34" charset="0"/>
              <a:buChar char="•"/>
            </a:pPr>
            <a:r>
              <a:rPr lang="en-US" sz="2800" b="0" i="0" u="none" strike="noStrike" dirty="0">
                <a:solidFill>
                  <a:srgbClr val="000000"/>
                </a:solidFill>
                <a:effectLst/>
                <a:latin typeface="Calibri" panose="020F0502020204030204" pitchFamily="34" charset="0"/>
                <a:cs typeface="Calibri" panose="020F0502020204030204" pitchFamily="34" charset="0"/>
              </a:rPr>
              <a:t>Severe communication/language disorders</a:t>
            </a:r>
          </a:p>
          <a:p>
            <a:endParaRPr lang="en-KE" dirty="0"/>
          </a:p>
        </p:txBody>
      </p:sp>
    </p:spTree>
    <p:extLst>
      <p:ext uri="{BB962C8B-B14F-4D97-AF65-F5344CB8AC3E}">
        <p14:creationId xmlns:p14="http://schemas.microsoft.com/office/powerpoint/2010/main" val="4194108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4886-BD0B-45A3-8E4F-D6494115C180}"/>
              </a:ext>
            </a:extLst>
          </p:cNvPr>
          <p:cNvSpPr>
            <a:spLocks noGrp="1"/>
          </p:cNvSpPr>
          <p:nvPr>
            <p:ph type="title"/>
          </p:nvPr>
        </p:nvSpPr>
        <p:spPr/>
        <p:txBody>
          <a:bodyPr/>
          <a:lstStyle/>
          <a:p>
            <a:r>
              <a:rPr lang="en-US"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CLINICAL ASSESSMENT</a:t>
            </a:r>
            <a:endParaRPr lang="en-KE"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5447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C394EE-5936-4E16-BF1D-B0F6C06F322F}"/>
              </a:ext>
            </a:extLst>
          </p:cNvPr>
          <p:cNvPicPr>
            <a:picLocks noChangeAspect="1"/>
          </p:cNvPicPr>
          <p:nvPr/>
        </p:nvPicPr>
        <p:blipFill rotWithShape="1">
          <a:blip r:embed="rId2">
            <a:lum bright="70000" contrast="-70000"/>
          </a:blip>
          <a:srcRect l="6878" t="25776"/>
          <a:stretch/>
        </p:blipFill>
        <p:spPr>
          <a:xfrm>
            <a:off x="6336956" y="1179867"/>
            <a:ext cx="5754719" cy="3660134"/>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B879A48-DCF1-4C0A-9862-7030104D660E}"/>
              </a:ext>
            </a:extLst>
          </p:cNvPr>
          <p:cNvPicPr>
            <a:picLocks noChangeAspect="1"/>
          </p:cNvPicPr>
          <p:nvPr/>
        </p:nvPicPr>
        <p:blipFill rotWithShape="1">
          <a:blip r:embed="rId3">
            <a:lum bright="70000" contrast="-70000"/>
          </a:blip>
          <a:srcRect l="2183" t="25450"/>
          <a:stretch/>
        </p:blipFill>
        <p:spPr>
          <a:xfrm>
            <a:off x="503579" y="1059350"/>
            <a:ext cx="5720241" cy="3780651"/>
          </a:xfrm>
          <a:prstGeom prst="rect">
            <a:avLst/>
          </a:prstGeom>
        </p:spPr>
      </p:pic>
      <p:pic>
        <p:nvPicPr>
          <p:cNvPr id="5" name="Picture 4">
            <a:extLst>
              <a:ext uri="{FF2B5EF4-FFF2-40B4-BE49-F238E27FC236}">
                <a16:creationId xmlns:a16="http://schemas.microsoft.com/office/drawing/2014/main" id="{AB9305AA-02B1-46C6-B505-2B06BE7F8619}"/>
              </a:ext>
            </a:extLst>
          </p:cNvPr>
          <p:cNvPicPr>
            <a:picLocks noChangeAspect="1"/>
          </p:cNvPicPr>
          <p:nvPr/>
        </p:nvPicPr>
        <p:blipFill rotWithShape="1">
          <a:blip r:embed="rId4"/>
          <a:srcRect b="89120"/>
          <a:stretch/>
        </p:blipFill>
        <p:spPr>
          <a:xfrm>
            <a:off x="958645" y="122605"/>
            <a:ext cx="8527350" cy="437833"/>
          </a:xfrm>
          <a:prstGeom prst="rect">
            <a:avLst/>
          </a:prstGeom>
        </p:spPr>
      </p:pic>
    </p:spTree>
    <p:extLst>
      <p:ext uri="{BB962C8B-B14F-4D97-AF65-F5344CB8AC3E}">
        <p14:creationId xmlns:p14="http://schemas.microsoft.com/office/powerpoint/2010/main" val="1513537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2867F-94C3-441C-9AC4-7F2B8467BBF1}"/>
              </a:ext>
            </a:extLst>
          </p:cNvPr>
          <p:cNvSpPr>
            <a:spLocks noGrp="1"/>
          </p:cNvSpPr>
          <p:nvPr>
            <p:ph type="title"/>
          </p:nvPr>
        </p:nvSpPr>
        <p:spPr>
          <a:xfrm>
            <a:off x="662585" y="228600"/>
            <a:ext cx="8596668" cy="526026"/>
          </a:xfrm>
        </p:spPr>
        <p:txBody>
          <a:bodyPr>
            <a:normAutofit fontScale="90000"/>
          </a:bodyPr>
          <a:lstStyle/>
          <a:p>
            <a:r>
              <a:rPr lang="en-US" sz="2800" b="1" i="1" u="sng" strike="noStrike" dirty="0">
                <a:solidFill>
                  <a:srgbClr val="000000"/>
                </a:solidFill>
                <a:effectLst/>
                <a:latin typeface="Calibri" panose="020F0502020204030204" pitchFamily="34" charset="0"/>
                <a:cs typeface="Calibri" panose="020F0502020204030204" pitchFamily="34" charset="0"/>
              </a:rPr>
              <a:t>COMPLETE AND DETAILED HISTORY</a:t>
            </a:r>
            <a:r>
              <a:rPr lang="en-US" sz="3600" b="1" i="1" u="none" strike="noStrike" dirty="0">
                <a:solidFill>
                  <a:srgbClr val="000000"/>
                </a:solidFill>
                <a:effectLst/>
                <a:latin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653827D5-AF67-4C7F-91B5-87CF4C9FF6A8}"/>
              </a:ext>
            </a:extLst>
          </p:cNvPr>
          <p:cNvSpPr>
            <a:spLocks noGrp="1"/>
          </p:cNvSpPr>
          <p:nvPr>
            <p:ph idx="1"/>
          </p:nvPr>
        </p:nvSpPr>
        <p:spPr>
          <a:xfrm>
            <a:off x="280219" y="754626"/>
            <a:ext cx="11695471" cy="5756787"/>
          </a:xfrm>
        </p:spPr>
        <p:txBody>
          <a:bodyPr>
            <a:noAutofit/>
          </a:bodyPr>
          <a:lstStyle/>
          <a:p>
            <a:pPr marL="0" indent="0" rtl="0">
              <a:lnSpc>
                <a:spcPct val="100000"/>
              </a:lnSpc>
              <a:spcBef>
                <a:spcPts val="480"/>
              </a:spcBef>
              <a:spcAft>
                <a:spcPts val="0"/>
              </a:spcAft>
              <a:buNone/>
            </a:pPr>
            <a:r>
              <a:rPr lang="en-KE" sz="2400" b="0" i="0" u="none" strike="noStrike" dirty="0">
                <a:solidFill>
                  <a:srgbClr val="000000"/>
                </a:solidFill>
                <a:effectLst/>
                <a:latin typeface="Calibri" panose="020F0502020204030204" pitchFamily="34" charset="0"/>
                <a:cs typeface="Calibri" panose="020F0502020204030204" pitchFamily="34" charset="0"/>
              </a:rPr>
              <a:t>⬥</a:t>
            </a:r>
            <a:r>
              <a:rPr lang="en-US" sz="2400" b="1" i="1" u="none" strike="noStrike" dirty="0">
                <a:solidFill>
                  <a:srgbClr val="000000"/>
                </a:solidFill>
                <a:effectLst/>
                <a:cs typeface="Calibri" panose="020F0502020204030204" pitchFamily="34" charset="0"/>
              </a:rPr>
              <a:t>Pregnancy history: </a:t>
            </a:r>
            <a:r>
              <a:rPr lang="en-US" sz="2400" b="0" i="0" u="none" strike="noStrike" dirty="0">
                <a:solidFill>
                  <a:srgbClr val="000000"/>
                </a:solidFill>
                <a:effectLst/>
                <a:cs typeface="Calibri" panose="020F0502020204030204" pitchFamily="34" charset="0"/>
              </a:rPr>
              <a:t>maternal age, parity, infections</a:t>
            </a:r>
            <a:endParaRPr lang="en-US" sz="2400" b="0" dirty="0">
              <a:effectLst/>
              <a:cs typeface="Calibri" panose="020F0502020204030204" pitchFamily="34" charset="0"/>
            </a:endParaRPr>
          </a:p>
          <a:p>
            <a:pPr marL="0" indent="0" rtl="0">
              <a:lnSpc>
                <a:spcPct val="100000"/>
              </a:lnSpc>
              <a:spcBef>
                <a:spcPts val="480"/>
              </a:spcBef>
              <a:spcAft>
                <a:spcPts val="0"/>
              </a:spcAft>
              <a:buNone/>
            </a:pPr>
            <a:r>
              <a:rPr lang="en-KE" sz="2400" b="0" i="0" u="none" strike="noStrike" dirty="0">
                <a:solidFill>
                  <a:srgbClr val="000000"/>
                </a:solidFill>
                <a:effectLst/>
                <a:cs typeface="Calibri" panose="020F0502020204030204" pitchFamily="34" charset="0"/>
              </a:rPr>
              <a:t>⬥</a:t>
            </a:r>
            <a:r>
              <a:rPr lang="en-US" sz="2400" b="1" i="1" u="none" strike="noStrike" dirty="0">
                <a:solidFill>
                  <a:srgbClr val="000000"/>
                </a:solidFill>
                <a:effectLst/>
                <a:cs typeface="Calibri" panose="020F0502020204030204" pitchFamily="34" charset="0"/>
              </a:rPr>
              <a:t>Birth</a:t>
            </a:r>
            <a:r>
              <a:rPr lang="en-US" sz="2400" b="0" i="0" u="none" strike="noStrike" dirty="0">
                <a:solidFill>
                  <a:srgbClr val="000000"/>
                </a:solidFill>
                <a:effectLst/>
                <a:cs typeface="Calibri" panose="020F0502020204030204" pitchFamily="34" charset="0"/>
              </a:rPr>
              <a:t>: type, weight, APGAR score, complications</a:t>
            </a:r>
            <a:endParaRPr lang="en-US" sz="2400" b="0" dirty="0">
              <a:effectLst/>
              <a:cs typeface="Calibri" panose="020F0502020204030204" pitchFamily="34" charset="0"/>
            </a:endParaRPr>
          </a:p>
          <a:p>
            <a:pPr marL="0" indent="0" rtl="0">
              <a:lnSpc>
                <a:spcPct val="100000"/>
              </a:lnSpc>
              <a:spcBef>
                <a:spcPts val="480"/>
              </a:spcBef>
              <a:spcAft>
                <a:spcPts val="0"/>
              </a:spcAft>
              <a:buNone/>
            </a:pPr>
            <a:r>
              <a:rPr lang="en-KE" sz="2400" b="0" i="0" u="none" strike="noStrike" dirty="0">
                <a:solidFill>
                  <a:srgbClr val="000000"/>
                </a:solidFill>
                <a:effectLst/>
                <a:cs typeface="Calibri" panose="020F0502020204030204" pitchFamily="34" charset="0"/>
              </a:rPr>
              <a:t>⬥</a:t>
            </a:r>
            <a:r>
              <a:rPr lang="en-US" sz="2400" b="1" i="1" u="none" strike="noStrike" dirty="0">
                <a:solidFill>
                  <a:srgbClr val="000000"/>
                </a:solidFill>
                <a:effectLst/>
                <a:cs typeface="Calibri" panose="020F0502020204030204" pitchFamily="34" charset="0"/>
              </a:rPr>
              <a:t>Postnatal:  </a:t>
            </a:r>
            <a:r>
              <a:rPr lang="en-US" sz="2400" b="0" i="0" u="none" strike="noStrike" dirty="0">
                <a:solidFill>
                  <a:srgbClr val="000000"/>
                </a:solidFill>
                <a:effectLst/>
                <a:cs typeface="Calibri" panose="020F0502020204030204" pitchFamily="34" charset="0"/>
              </a:rPr>
              <a:t>incubator, ventilator, disease </a:t>
            </a:r>
            <a:endParaRPr lang="en-US" sz="2400" dirty="0">
              <a:cs typeface="Calibri" panose="020F0502020204030204" pitchFamily="34" charset="0"/>
            </a:endParaRPr>
          </a:p>
          <a:p>
            <a:pPr marL="0" indent="0" rtl="0">
              <a:lnSpc>
                <a:spcPct val="100000"/>
              </a:lnSpc>
              <a:spcBef>
                <a:spcPts val="480"/>
              </a:spcBef>
              <a:spcAft>
                <a:spcPts val="0"/>
              </a:spcAft>
              <a:buNone/>
            </a:pPr>
            <a:r>
              <a:rPr lang="en-KE" sz="2400" b="0" i="0" u="none" strike="noStrike" dirty="0">
                <a:solidFill>
                  <a:srgbClr val="000000"/>
                </a:solidFill>
                <a:effectLst/>
                <a:cs typeface="Calibri" panose="020F0502020204030204" pitchFamily="34" charset="0"/>
              </a:rPr>
              <a:t>⬥ </a:t>
            </a:r>
            <a:r>
              <a:rPr lang="en-US" sz="2400" b="1" i="1" u="none" strike="noStrike" dirty="0">
                <a:solidFill>
                  <a:srgbClr val="000000"/>
                </a:solidFill>
                <a:effectLst/>
                <a:cs typeface="Calibri" panose="020F0502020204030204" pitchFamily="34" charset="0"/>
              </a:rPr>
              <a:t>Medical</a:t>
            </a:r>
            <a:r>
              <a:rPr lang="en-US" sz="2400" b="0" i="0" u="none" strike="noStrike" dirty="0">
                <a:solidFill>
                  <a:srgbClr val="000000"/>
                </a:solidFill>
                <a:effectLst/>
                <a:cs typeface="Calibri" panose="020F0502020204030204" pitchFamily="34" charset="0"/>
              </a:rPr>
              <a:t>:</a:t>
            </a:r>
            <a:endParaRPr lang="en-US" sz="2400" b="1" i="1" u="none" strike="noStrike" dirty="0">
              <a:solidFill>
                <a:srgbClr val="000000"/>
              </a:solidFill>
              <a:effectLst/>
              <a:cs typeface="Calibri" panose="020F0502020204030204" pitchFamily="34" charset="0"/>
            </a:endParaRPr>
          </a:p>
          <a:p>
            <a:pPr marL="742950" lvl="1" indent="-285750" rtl="0" fontAlgn="base">
              <a:lnSpc>
                <a:spcPct val="100000"/>
              </a:lnSpc>
              <a:spcBef>
                <a:spcPts val="48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complete systemic review </a:t>
            </a:r>
          </a:p>
          <a:p>
            <a:pPr marL="742950" lvl="1" indent="-285750" rtl="0" fontAlgn="base">
              <a:lnSpc>
                <a:spcPct val="100000"/>
              </a:lnSpc>
              <a:spcBef>
                <a:spcPts val="48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surgical history: trauma, accidents </a:t>
            </a:r>
          </a:p>
          <a:p>
            <a:pPr marL="742950" lvl="1" indent="-285750" rtl="0" fontAlgn="base">
              <a:lnSpc>
                <a:spcPct val="100000"/>
              </a:lnSpc>
              <a:spcBef>
                <a:spcPts val="48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medical illnesses: hospitalization, general heath </a:t>
            </a:r>
          </a:p>
          <a:p>
            <a:pPr marL="742950" lvl="1" indent="-285750" rtl="0" fontAlgn="base">
              <a:lnSpc>
                <a:spcPct val="100000"/>
              </a:lnSpc>
              <a:spcBef>
                <a:spcPts val="480"/>
              </a:spcBef>
              <a:spcAft>
                <a:spcPts val="0"/>
              </a:spcAft>
              <a:buFont typeface="Arial" panose="020B0604020202020204" pitchFamily="34" charset="0"/>
              <a:buChar char="•"/>
            </a:pPr>
            <a:r>
              <a:rPr lang="en-US" sz="2400" b="0" i="0" u="none" strike="noStrike" dirty="0">
                <a:solidFill>
                  <a:srgbClr val="000000"/>
                </a:solidFill>
                <a:effectLst/>
                <a:cs typeface="Calibri" panose="020F0502020204030204" pitchFamily="34" charset="0"/>
              </a:rPr>
              <a:t>drugs: mother/child</a:t>
            </a:r>
          </a:p>
          <a:p>
            <a:pPr marL="0" indent="0" rtl="0">
              <a:lnSpc>
                <a:spcPct val="100000"/>
              </a:lnSpc>
              <a:spcBef>
                <a:spcPts val="480"/>
              </a:spcBef>
              <a:spcAft>
                <a:spcPts val="0"/>
              </a:spcAft>
              <a:buNone/>
            </a:pPr>
            <a:r>
              <a:rPr lang="en-KE" sz="2400" b="0" i="0" u="none" strike="noStrike" dirty="0">
                <a:solidFill>
                  <a:srgbClr val="000000"/>
                </a:solidFill>
                <a:effectLst/>
                <a:cs typeface="Calibri" panose="020F0502020204030204" pitchFamily="34" charset="0"/>
              </a:rPr>
              <a:t>⬥</a:t>
            </a:r>
            <a:r>
              <a:rPr lang="en-US" sz="2400" b="1" i="1" u="none" strike="noStrike" dirty="0">
                <a:solidFill>
                  <a:srgbClr val="000000"/>
                </a:solidFill>
                <a:effectLst/>
                <a:cs typeface="Calibri" panose="020F0502020204030204" pitchFamily="34" charset="0"/>
              </a:rPr>
              <a:t>Social /Developmental Hx</a:t>
            </a:r>
            <a:r>
              <a:rPr lang="en-US" sz="2400" b="0" i="0" u="none" strike="noStrike" dirty="0">
                <a:solidFill>
                  <a:srgbClr val="000000"/>
                </a:solidFill>
                <a:effectLst/>
                <a:cs typeface="Calibri" panose="020F0502020204030204" pitchFamily="34" charset="0"/>
              </a:rPr>
              <a:t>: milestones, school, IQ tests, adaptive skills</a:t>
            </a:r>
            <a:endParaRPr lang="en-US" sz="2400" b="0" dirty="0">
              <a:effectLst/>
              <a:cs typeface="Calibri" panose="020F0502020204030204" pitchFamily="34" charset="0"/>
            </a:endParaRPr>
          </a:p>
          <a:p>
            <a:pPr marL="0" indent="0">
              <a:lnSpc>
                <a:spcPct val="100000"/>
              </a:lnSpc>
              <a:spcBef>
                <a:spcPts val="480"/>
              </a:spcBef>
              <a:buNone/>
            </a:pPr>
            <a:r>
              <a:rPr lang="en-KE" sz="2400" b="1" i="1" u="none" strike="noStrike" dirty="0">
                <a:solidFill>
                  <a:srgbClr val="000000"/>
                </a:solidFill>
                <a:effectLst/>
                <a:cs typeface="Calibri" panose="020F0502020204030204" pitchFamily="34" charset="0"/>
              </a:rPr>
              <a:t>⬥</a:t>
            </a:r>
            <a:r>
              <a:rPr lang="en-US" sz="2400" b="1" i="1" dirty="0">
                <a:solidFill>
                  <a:srgbClr val="2A2A2A"/>
                </a:solidFill>
                <a:effectLst/>
              </a:rPr>
              <a:t>Family history: E</a:t>
            </a:r>
            <a:r>
              <a:rPr lang="en-US" sz="2400" b="0" i="0" dirty="0">
                <a:solidFill>
                  <a:srgbClr val="2A2A2A"/>
                </a:solidFill>
                <a:effectLst/>
              </a:rPr>
              <a:t>valuation of a child with ID includes an extensive family history, with particular attention to family members with ID, developmental delays, consanguinity, psychiatric </a:t>
            </a:r>
            <a:r>
              <a:rPr lang="en-US" sz="2400" dirty="0">
                <a:solidFill>
                  <a:srgbClr val="2A2A2A"/>
                </a:solidFill>
              </a:rPr>
              <a:t>illness</a:t>
            </a:r>
            <a:r>
              <a:rPr lang="en-US" sz="2400" b="0" i="0" dirty="0">
                <a:solidFill>
                  <a:srgbClr val="2A2A2A"/>
                </a:solidFill>
                <a:effectLst/>
              </a:rPr>
              <a:t>, congenital malformations, miscarriages, stillbirths, early childhood deaths. </a:t>
            </a:r>
            <a:endParaRPr lang="en-US" sz="2400" b="0" i="0" dirty="0">
              <a:solidFill>
                <a:srgbClr val="2A2A2A"/>
              </a:solidFill>
              <a:effectLst/>
              <a:cs typeface="Calibri" panose="020F0502020204030204" pitchFamily="34" charset="0"/>
            </a:endParaRPr>
          </a:p>
        </p:txBody>
      </p:sp>
    </p:spTree>
    <p:extLst>
      <p:ext uri="{BB962C8B-B14F-4D97-AF65-F5344CB8AC3E}">
        <p14:creationId xmlns:p14="http://schemas.microsoft.com/office/powerpoint/2010/main" val="2756007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B6C2F6-43FC-46E0-8B14-31E0962D3C90}"/>
              </a:ext>
            </a:extLst>
          </p:cNvPr>
          <p:cNvSpPr>
            <a:spLocks noGrp="1"/>
          </p:cNvSpPr>
          <p:nvPr>
            <p:ph idx="1"/>
          </p:nvPr>
        </p:nvSpPr>
        <p:spPr>
          <a:xfrm>
            <a:off x="353962" y="221226"/>
            <a:ext cx="11665974" cy="6351638"/>
          </a:xfrm>
        </p:spPr>
        <p:txBody>
          <a:bodyPr>
            <a:normAutofit fontScale="25000" lnSpcReduction="20000"/>
          </a:bodyPr>
          <a:lstStyle/>
          <a:p>
            <a:pPr marL="0" indent="0" rtl="0" fontAlgn="base">
              <a:lnSpc>
                <a:spcPct val="120000"/>
              </a:lnSpc>
              <a:spcBef>
                <a:spcPts val="0"/>
              </a:spcBef>
              <a:spcAft>
                <a:spcPts val="0"/>
              </a:spcAft>
              <a:buNone/>
            </a:pPr>
            <a:r>
              <a:rPr lang="en-US" sz="9600" b="1" i="1" u="sng" strike="noStrike" dirty="0">
                <a:solidFill>
                  <a:srgbClr val="000000"/>
                </a:solidFill>
                <a:effectLst/>
                <a:cs typeface="Calibri" panose="020F0502020204030204" pitchFamily="34" charset="0"/>
              </a:rPr>
              <a:t>PHYSICAL EXAMINATION:</a:t>
            </a:r>
          </a:p>
          <a:p>
            <a:pPr fontAlgn="base">
              <a:lnSpc>
                <a:spcPct val="120000"/>
              </a:lnSpc>
              <a:spcBef>
                <a:spcPts val="0"/>
              </a:spcBef>
            </a:pPr>
            <a:r>
              <a:rPr lang="en-US" sz="9600" b="0" i="0" u="sng" dirty="0">
                <a:solidFill>
                  <a:srgbClr val="2A2A2A"/>
                </a:solidFill>
                <a:effectLst/>
                <a:cs typeface="Calibri" panose="020F0502020204030204" pitchFamily="34" charset="0"/>
              </a:rPr>
              <a:t>Head circumference</a:t>
            </a:r>
            <a:r>
              <a:rPr lang="en-US" sz="9600" b="0" i="0" dirty="0">
                <a:solidFill>
                  <a:srgbClr val="2A2A2A"/>
                </a:solidFill>
                <a:effectLst/>
                <a:cs typeface="Calibri" panose="020F0502020204030204" pitchFamily="34" charset="0"/>
              </a:rPr>
              <a:t>: Microcephaly correlates highly with cognitive deficits. Macrocephaly may indicate hydrocephalus and is associated with some inborn errors of metabolism</a:t>
            </a:r>
          </a:p>
          <a:p>
            <a:pPr fontAlgn="base">
              <a:lnSpc>
                <a:spcPct val="120000"/>
              </a:lnSpc>
              <a:spcBef>
                <a:spcPts val="0"/>
              </a:spcBef>
            </a:pPr>
            <a:r>
              <a:rPr lang="en-US" sz="9600" b="0" i="0" u="sng" dirty="0">
                <a:solidFill>
                  <a:srgbClr val="2A2A2A"/>
                </a:solidFill>
                <a:effectLst/>
                <a:cs typeface="Calibri" panose="020F0502020204030204" pitchFamily="34" charset="0"/>
              </a:rPr>
              <a:t>Height</a:t>
            </a:r>
            <a:r>
              <a:rPr lang="en-US" sz="9600" b="0" i="0" dirty="0">
                <a:solidFill>
                  <a:srgbClr val="2A2A2A"/>
                </a:solidFill>
                <a:effectLst/>
                <a:cs typeface="Calibri" panose="020F0502020204030204" pitchFamily="34" charset="0"/>
              </a:rPr>
              <a:t>: Short stature may suggest a genetic disorder, fetal alcohol syndrome or hypothyroidism.  Tall stature may suggest Fragile syndrome or other associated with ID.</a:t>
            </a:r>
          </a:p>
          <a:p>
            <a:pPr fontAlgn="base">
              <a:lnSpc>
                <a:spcPct val="120000"/>
              </a:lnSpc>
              <a:spcBef>
                <a:spcPts val="0"/>
              </a:spcBef>
            </a:pPr>
            <a:r>
              <a:rPr lang="en-US" sz="9600" b="0" i="0" u="sng" strike="noStrike" dirty="0">
                <a:solidFill>
                  <a:srgbClr val="000000"/>
                </a:solidFill>
                <a:effectLst/>
                <a:cs typeface="Calibri" panose="020F0502020204030204" pitchFamily="34" charset="0"/>
              </a:rPr>
              <a:t>Sensory</a:t>
            </a:r>
            <a:r>
              <a:rPr lang="en-US" sz="9600" b="0" i="0" u="none" strike="noStrike" dirty="0">
                <a:solidFill>
                  <a:srgbClr val="000000"/>
                </a:solidFill>
                <a:effectLst/>
                <a:cs typeface="Calibri" panose="020F0502020204030204" pitchFamily="34" charset="0"/>
              </a:rPr>
              <a:t>: visual impairment and hearing deficits </a:t>
            </a:r>
            <a:endParaRPr lang="en-US" sz="9600" b="0" dirty="0">
              <a:effectLst/>
              <a:cs typeface="Calibri" panose="020F0502020204030204" pitchFamily="34" charset="0"/>
            </a:endParaRPr>
          </a:p>
          <a:p>
            <a:pPr fontAlgn="base">
              <a:lnSpc>
                <a:spcPct val="120000"/>
              </a:lnSpc>
              <a:spcBef>
                <a:spcPts val="0"/>
              </a:spcBef>
            </a:pPr>
            <a:r>
              <a:rPr lang="en-US" sz="9600" b="0" i="0" u="sng" dirty="0">
                <a:solidFill>
                  <a:srgbClr val="2A2A2A"/>
                </a:solidFill>
                <a:effectLst/>
                <a:cs typeface="Calibri" panose="020F0502020204030204" pitchFamily="34" charset="0"/>
              </a:rPr>
              <a:t>Neurologic: </a:t>
            </a:r>
            <a:r>
              <a:rPr lang="en-US" sz="9600" b="0" i="0" dirty="0">
                <a:solidFill>
                  <a:srgbClr val="2A2A2A"/>
                </a:solidFill>
                <a:effectLst/>
                <a:cs typeface="Calibri" panose="020F0502020204030204" pitchFamily="34" charset="0"/>
              </a:rPr>
              <a:t>assessments of head growth (for micro/macrocephaly), muscle tone (for hypotonia or spasticity), strength and coordination, deep tendon reflexes, persistent primitive reflexes, ataxia, and other abnormal movements such as dystonia or athetosis.</a:t>
            </a:r>
          </a:p>
          <a:p>
            <a:pPr fontAlgn="base">
              <a:lnSpc>
                <a:spcPct val="120000"/>
              </a:lnSpc>
              <a:spcBef>
                <a:spcPts val="0"/>
              </a:spcBef>
            </a:pPr>
            <a:r>
              <a:rPr lang="en-US" sz="9600" u="sng" dirty="0">
                <a:solidFill>
                  <a:srgbClr val="000000"/>
                </a:solidFill>
                <a:cs typeface="Calibri" panose="020F0502020204030204" pitchFamily="34" charset="0"/>
              </a:rPr>
              <a:t>S</a:t>
            </a:r>
            <a:r>
              <a:rPr lang="en-US" sz="9600" b="0" i="0" u="sng" strike="noStrike" dirty="0">
                <a:solidFill>
                  <a:srgbClr val="000000"/>
                </a:solidFill>
                <a:effectLst/>
                <a:cs typeface="Calibri" panose="020F0502020204030204" pitchFamily="34" charset="0"/>
              </a:rPr>
              <a:t>kin exam</a:t>
            </a:r>
            <a:r>
              <a:rPr lang="en-US" sz="9600" b="0" i="0" u="none" strike="noStrike" dirty="0">
                <a:solidFill>
                  <a:srgbClr val="000000"/>
                </a:solidFill>
                <a:effectLst/>
                <a:cs typeface="Calibri" panose="020F0502020204030204" pitchFamily="34" charset="0"/>
              </a:rPr>
              <a:t>:</a:t>
            </a:r>
            <a:r>
              <a:rPr lang="en-US" sz="9600" dirty="0">
                <a:cs typeface="Calibri" panose="020F0502020204030204" pitchFamily="34" charset="0"/>
              </a:rPr>
              <a:t> </a:t>
            </a:r>
            <a:r>
              <a:rPr lang="en-US" sz="9600" b="0" i="0" u="none" strike="noStrike" dirty="0">
                <a:solidFill>
                  <a:srgbClr val="000000"/>
                </a:solidFill>
                <a:effectLst/>
                <a:cs typeface="Calibri" panose="020F0502020204030204" pitchFamily="34" charset="0"/>
              </a:rPr>
              <a:t>hyperpigmented/hypopigmented macules café-au-lait macules, as well as ash-leaf spots (associated with tuberous sclerosis), fibromas, </a:t>
            </a:r>
            <a:endParaRPr lang="en-US" sz="9600" b="1" i="1" dirty="0">
              <a:solidFill>
                <a:srgbClr val="000000"/>
              </a:solidFill>
              <a:cs typeface="Calibri" panose="020F0502020204030204" pitchFamily="34" charset="0"/>
            </a:endParaRPr>
          </a:p>
          <a:p>
            <a:pPr fontAlgn="base">
              <a:lnSpc>
                <a:spcPct val="120000"/>
              </a:lnSpc>
              <a:spcBef>
                <a:spcPts val="0"/>
              </a:spcBef>
            </a:pPr>
            <a:r>
              <a:rPr lang="en-US" sz="9600" u="sng" strike="noStrike" dirty="0">
                <a:solidFill>
                  <a:srgbClr val="000000"/>
                </a:solidFill>
                <a:effectLst/>
                <a:cs typeface="Calibri" panose="020F0502020204030204" pitchFamily="34" charset="0"/>
              </a:rPr>
              <a:t>Extremities</a:t>
            </a:r>
            <a:r>
              <a:rPr lang="en-US" sz="9600" u="none" strike="noStrike" dirty="0">
                <a:solidFill>
                  <a:srgbClr val="000000"/>
                </a:solidFill>
                <a:effectLst/>
                <a:cs typeface="Calibri" panose="020F0502020204030204" pitchFamily="34" charset="0"/>
              </a:rPr>
              <a:t>: </a:t>
            </a:r>
            <a:r>
              <a:rPr lang="en-US" sz="9600" b="0" i="0" u="none" strike="noStrike" dirty="0">
                <a:solidFill>
                  <a:srgbClr val="000000"/>
                </a:solidFill>
                <a:effectLst/>
                <a:cs typeface="Calibri" panose="020F0502020204030204" pitchFamily="34" charset="0"/>
              </a:rPr>
              <a:t>major malformations accounts for only 5-10% of all cases, most have 3-4 minor anomalies, especially involving the face and digits.</a:t>
            </a:r>
          </a:p>
          <a:p>
            <a:pPr fontAlgn="base">
              <a:lnSpc>
                <a:spcPct val="120000"/>
              </a:lnSpc>
              <a:spcBef>
                <a:spcPts val="0"/>
              </a:spcBef>
            </a:pPr>
            <a:r>
              <a:rPr lang="en-US" sz="9600" b="1" i="0" u="none" strike="noStrike" dirty="0">
                <a:solidFill>
                  <a:srgbClr val="000000"/>
                </a:solidFill>
                <a:effectLst/>
                <a:cs typeface="Calibri" panose="020F0502020204030204" pitchFamily="34" charset="0"/>
              </a:rPr>
              <a:t>Dysmorphic features </a:t>
            </a:r>
            <a:r>
              <a:rPr lang="en-US" sz="9600" i="0" u="none" strike="noStrike" dirty="0">
                <a:solidFill>
                  <a:srgbClr val="000000"/>
                </a:solidFill>
                <a:effectLst/>
                <a:cs typeface="Calibri" panose="020F0502020204030204" pitchFamily="34" charset="0"/>
              </a:rPr>
              <a:t>a</a:t>
            </a:r>
            <a:r>
              <a:rPr lang="en-US" sz="9600" dirty="0"/>
              <a:t>ssessment is important. An effective dysmorphological assessment is by the use of photography. With appropriate parental consent a full face view, right and left lateral views, a full body view and close up views of any specific dysmorphic features are a vital part of the medical record. Also of skull, face, neck, hands, feet, chest, mouth. </a:t>
            </a:r>
            <a:endParaRPr lang="en-US" sz="9600" dirty="0">
              <a:highlight>
                <a:srgbClr val="FFFFFF"/>
              </a:highlight>
              <a:ea typeface="Times New Roman" charset="0"/>
              <a:cs typeface="NewBaskervilleStd" charset="0"/>
              <a:sym typeface="+mn-ea"/>
            </a:endParaRPr>
          </a:p>
          <a:p>
            <a:pPr lvl="1" fontAlgn="base">
              <a:lnSpc>
                <a:spcPct val="120000"/>
              </a:lnSpc>
              <a:spcBef>
                <a:spcPts val="400"/>
              </a:spcBef>
              <a:buFont typeface="Arial" panose="020B0604020202020204" pitchFamily="34" charset="0"/>
              <a:buChar char="•"/>
            </a:pPr>
            <a:endParaRPr lang="en-US" sz="9600" b="0" i="0" u="none" strike="noStrike" dirty="0">
              <a:solidFill>
                <a:srgbClr val="000000"/>
              </a:solidFill>
              <a:effectLst/>
              <a:cs typeface="Calibri" panose="020F0502020204030204" pitchFamily="34" charset="0"/>
            </a:endParaRPr>
          </a:p>
          <a:p>
            <a:endParaRPr lang="en-KE" dirty="0"/>
          </a:p>
        </p:txBody>
      </p:sp>
    </p:spTree>
    <p:extLst>
      <p:ext uri="{BB962C8B-B14F-4D97-AF65-F5344CB8AC3E}">
        <p14:creationId xmlns:p14="http://schemas.microsoft.com/office/powerpoint/2010/main" val="3979792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87AEA-AC77-4CC5-899D-8008C856B19F}"/>
              </a:ext>
            </a:extLst>
          </p:cNvPr>
          <p:cNvSpPr>
            <a:spLocks noGrp="1"/>
          </p:cNvSpPr>
          <p:nvPr>
            <p:ph type="title"/>
          </p:nvPr>
        </p:nvSpPr>
        <p:spPr>
          <a:xfrm>
            <a:off x="677334" y="408600"/>
            <a:ext cx="8596668" cy="511277"/>
          </a:xfrm>
        </p:spPr>
        <p:txBody>
          <a:bodyPr>
            <a:noAutofit/>
          </a:bodyPr>
          <a:lstStyle/>
          <a:p>
            <a:r>
              <a:rPr lang="en-US" sz="2800" b="1" i="0" u="none" strike="noStrike" dirty="0">
                <a:solidFill>
                  <a:srgbClr val="000000"/>
                </a:solidFill>
                <a:effectLst/>
                <a:latin typeface="Calibri" panose="020F0502020204030204" pitchFamily="34" charset="0"/>
                <a:cs typeface="Calibri" panose="020F0502020204030204" pitchFamily="34" charset="0"/>
              </a:rPr>
              <a:t>INVESTIGATIONS</a:t>
            </a:r>
            <a:endParaRPr lang="en-KE"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17FC188-BC29-4CC8-B91F-E8CBB62A660C}"/>
              </a:ext>
            </a:extLst>
          </p:cNvPr>
          <p:cNvSpPr>
            <a:spLocks noGrp="1"/>
          </p:cNvSpPr>
          <p:nvPr>
            <p:ph idx="1"/>
          </p:nvPr>
        </p:nvSpPr>
        <p:spPr>
          <a:xfrm>
            <a:off x="309716" y="919877"/>
            <a:ext cx="10722078" cy="5529523"/>
          </a:xfrm>
        </p:spPr>
        <p:txBody>
          <a:bodyPr>
            <a:normAutofit fontScale="92500" lnSpcReduction="10000"/>
          </a:bodyPr>
          <a:lstStyle/>
          <a:p>
            <a:pPr marL="0" indent="0" rtl="0" fontAlgn="base">
              <a:spcBef>
                <a:spcPts val="1200"/>
              </a:spcBef>
              <a:spcAft>
                <a:spcPts val="0"/>
              </a:spcAft>
              <a:buNone/>
            </a:pPr>
            <a:r>
              <a:rPr lang="en-US" sz="26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BIOLOGICAL INVESTIGATIONS</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There is no specific investigation for ID but good hx and physical examination guide us toward appropriate ones</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Chromosomal abnormalities (</a:t>
            </a:r>
            <a:r>
              <a:rPr lang="en-US" sz="2600" b="0" i="0" u="none" strike="noStrike" dirty="0" err="1">
                <a:solidFill>
                  <a:srgbClr val="000000"/>
                </a:solidFill>
                <a:effectLst/>
                <a:latin typeface="Calibri" panose="020F0502020204030204" pitchFamily="34" charset="0"/>
                <a:cs typeface="Calibri" panose="020F0502020204030204" pitchFamily="34" charset="0"/>
              </a:rPr>
              <a:t>eg.</a:t>
            </a:r>
            <a:r>
              <a:rPr lang="en-US" sz="2600" b="0" i="0" u="none" strike="noStrike" dirty="0">
                <a:solidFill>
                  <a:srgbClr val="000000"/>
                </a:solidFill>
                <a:effectLst/>
                <a:latin typeface="Calibri" panose="020F0502020204030204" pitchFamily="34" charset="0"/>
                <a:cs typeface="Calibri" panose="020F0502020204030204" pitchFamily="34" charset="0"/>
              </a:rPr>
              <a:t> trisomy 21) ~50% among severe to profound ID. </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Sex chromosome aneuploidy in ~ 5% of children with mild ID. Metabolic labs: not ordered unless clinically indicated.</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Lead testing if risk factors. Audiology/Vision assessment</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Brain MRI preferred over CT scan for greater resolution &amp; enhanced detection of abnormalities in the progression and timing of myelination, demyelination &amp; heterotopic gray matter. Skeletal films assist with phenotypic description, syndrome characterization and assessment of growth.</a:t>
            </a:r>
          </a:p>
          <a:p>
            <a:pPr rtl="0">
              <a:spcBef>
                <a:spcPts val="1200"/>
              </a:spcBef>
              <a:spcAft>
                <a:spcPts val="0"/>
              </a:spcAft>
            </a:pPr>
            <a:r>
              <a:rPr lang="en-US" sz="2600" b="0" i="0" u="none" strike="noStrike" dirty="0">
                <a:solidFill>
                  <a:srgbClr val="000000"/>
                </a:solidFill>
                <a:effectLst/>
                <a:latin typeface="Calibri" panose="020F0502020204030204" pitchFamily="34" charset="0"/>
                <a:cs typeface="Calibri" panose="020F0502020204030204" pitchFamily="34" charset="0"/>
              </a:rPr>
              <a:t>Head CT scan - the preferred imaging study for calcifications that may be identified with TORCH infections, if tuberous sclerosis is suspected, or if craniosynostosis is a concern. </a:t>
            </a:r>
          </a:p>
          <a:p>
            <a:endParaRPr lang="en-KE" dirty="0"/>
          </a:p>
        </p:txBody>
      </p:sp>
    </p:spTree>
    <p:extLst>
      <p:ext uri="{BB962C8B-B14F-4D97-AF65-F5344CB8AC3E}">
        <p14:creationId xmlns:p14="http://schemas.microsoft.com/office/powerpoint/2010/main" val="926761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955" y="385445"/>
            <a:ext cx="11474245" cy="5970270"/>
          </a:xfrm>
        </p:spPr>
        <p:txBody>
          <a:bodyPr>
            <a:noAutofit/>
          </a:bodyPr>
          <a:lstStyle/>
          <a:p>
            <a:pPr marL="68580" indent="0">
              <a:lnSpc>
                <a:spcPct val="100000"/>
              </a:lnSpc>
              <a:buNone/>
            </a:pPr>
            <a:r>
              <a:rPr lang="en-US" sz="2000" b="1" dirty="0"/>
              <a:t>LABORATORY INVESTIGATION</a:t>
            </a:r>
            <a:r>
              <a:rPr lang="en-US" sz="2000" dirty="0"/>
              <a:t>. </a:t>
            </a:r>
          </a:p>
          <a:p>
            <a:pPr marL="411480" indent="-342900">
              <a:lnSpc>
                <a:spcPct val="100000"/>
              </a:lnSpc>
            </a:pPr>
            <a:r>
              <a:rPr lang="en-US" sz="2000" dirty="0"/>
              <a:t>Finding a cause for ID is important for prognosis, genetic counseling, and, in some cases, for therapy, though cause will remain unknown in many cases and that a combination of multiple factors may be more frequent than single causes thus making decision difficult, especially in mild cases. </a:t>
            </a:r>
          </a:p>
          <a:p>
            <a:pPr marL="411480" indent="-342900">
              <a:lnSpc>
                <a:spcPct val="100000"/>
              </a:lnSpc>
            </a:pPr>
            <a:r>
              <a:rPr lang="en-US" sz="2000" dirty="0"/>
              <a:t>Screening for specific diseases is a highly effective diagnostic method. Whenever a reliable and simple test is available, an effective treatment is possible and the frequency of the target disorders is sufficient. Its major interest lies in the possibility of preventing intellectual and developmental disability.</a:t>
            </a:r>
          </a:p>
          <a:p>
            <a:pPr marL="411480" indent="-342900">
              <a:lnSpc>
                <a:spcPct val="100000"/>
              </a:lnSpc>
            </a:pPr>
            <a:r>
              <a:rPr lang="en-US" sz="2000" dirty="0"/>
              <a:t>The routine urinary amino acids and organic acids </a:t>
            </a:r>
            <a:r>
              <a:rPr lang="en-US" sz="2000" dirty="0" err="1"/>
              <a:t>chromatographies</a:t>
            </a:r>
            <a:r>
              <a:rPr lang="en-US" sz="2000" dirty="0"/>
              <a:t> for diagnosis of metabolic causes of ID  not entirely reliable as excretion of abnormal metabolites may be intermittent or require specific techniques. It may be more cost effective to study in detail those cases in which a clinical suspicion is present. </a:t>
            </a:r>
          </a:p>
          <a:p>
            <a:pPr marL="411480" indent="-342900">
              <a:lnSpc>
                <a:spcPct val="100000"/>
              </a:lnSpc>
            </a:pPr>
            <a:r>
              <a:rPr lang="en-US" sz="2000" dirty="0"/>
              <a:t> Magnetic resonance imaging is definitely indicated when epilepsy or neurological signs are present and the frequency of cortical malformations in such cases is well documented. Chromosomal analysis is indicated for cases with clear cut dysmorphism. However, many chromosomal aberrations are not associated with major dysmorphism, and a karyotype is indicated whenever minor peripheral malformations are found. A routine karyotype is often enough, and more specific techniques of deoxyribonucleic acid analysis are essential for confirmation (Aicardi 1998). </a:t>
            </a:r>
            <a:endParaRPr lang="en-US" sz="2000" dirty="0">
              <a:highlight>
                <a:srgbClr val="FFFFFF"/>
              </a:highlight>
              <a:ea typeface="Times New Roman" charset="0"/>
              <a:cs typeface="NewBaskervilleStd" charset="0"/>
              <a:sym typeface="+mn-ea"/>
            </a:endParaRPr>
          </a:p>
          <a:p>
            <a:pPr marL="411480" indent="-342900">
              <a:lnSpc>
                <a:spcPct val="100000"/>
              </a:lnSpc>
            </a:pPr>
            <a:endParaRPr lang="en-US" sz="2000" dirty="0"/>
          </a:p>
        </p:txBody>
      </p:sp>
    </p:spTree>
    <p:extLst>
      <p:ext uri="{BB962C8B-B14F-4D97-AF65-F5344CB8AC3E}">
        <p14:creationId xmlns:p14="http://schemas.microsoft.com/office/powerpoint/2010/main" val="372041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3BD91-352F-4979-9F2D-660FBBDD50B4}"/>
              </a:ext>
            </a:extLst>
          </p:cNvPr>
          <p:cNvSpPr>
            <a:spLocks noGrp="1"/>
          </p:cNvSpPr>
          <p:nvPr>
            <p:ph type="title"/>
          </p:nvPr>
        </p:nvSpPr>
        <p:spPr>
          <a:xfrm>
            <a:off x="677334" y="255639"/>
            <a:ext cx="8596668" cy="452284"/>
          </a:xfrm>
        </p:spPr>
        <p:txBody>
          <a:bodyPr>
            <a:normAutofit fontScale="90000"/>
          </a:bodyPr>
          <a:lstStyle/>
          <a:p>
            <a:br>
              <a:rPr lang="en-US" sz="3600" b="1" i="0" u="none" strike="noStrike" dirty="0">
                <a:solidFill>
                  <a:srgbClr val="000000"/>
                </a:solidFill>
                <a:effectLst/>
                <a:latin typeface="Arial" panose="020B0604020202020204" pitchFamily="34" charset="0"/>
              </a:rPr>
            </a:br>
            <a:endParaRPr lang="en-KE" dirty="0"/>
          </a:p>
        </p:txBody>
      </p:sp>
      <p:sp>
        <p:nvSpPr>
          <p:cNvPr id="3" name="Content Placeholder 2">
            <a:extLst>
              <a:ext uri="{FF2B5EF4-FFF2-40B4-BE49-F238E27FC236}">
                <a16:creationId xmlns:a16="http://schemas.microsoft.com/office/drawing/2014/main" id="{E29578B8-AACC-47F6-8007-8375D68AE797}"/>
              </a:ext>
            </a:extLst>
          </p:cNvPr>
          <p:cNvSpPr>
            <a:spLocks noGrp="1"/>
          </p:cNvSpPr>
          <p:nvPr>
            <p:ph idx="1"/>
          </p:nvPr>
        </p:nvSpPr>
        <p:spPr>
          <a:xfrm>
            <a:off x="457201" y="398206"/>
            <a:ext cx="11415251" cy="6204155"/>
          </a:xfrm>
        </p:spPr>
        <p:txBody>
          <a:bodyPr>
            <a:normAutofit fontScale="25000" lnSpcReduction="20000"/>
          </a:bodyPr>
          <a:lstStyle/>
          <a:p>
            <a:pPr marL="0" indent="0" rtl="0">
              <a:lnSpc>
                <a:spcPct val="120000"/>
              </a:lnSpc>
              <a:spcBef>
                <a:spcPts val="1200"/>
              </a:spcBef>
              <a:spcAft>
                <a:spcPts val="0"/>
              </a:spcAft>
              <a:buNone/>
            </a:pPr>
            <a:r>
              <a:rPr lang="en-US" sz="9600" b="1" i="0" u="none" strike="noStrike" dirty="0">
                <a:solidFill>
                  <a:srgbClr val="000000"/>
                </a:solidFill>
                <a:effectLst/>
                <a:latin typeface="Calibri" panose="020F0502020204030204" pitchFamily="34" charset="0"/>
                <a:cs typeface="Calibri" panose="020F0502020204030204" pitchFamily="34" charset="0"/>
              </a:rPr>
              <a:t>2</a:t>
            </a:r>
            <a:r>
              <a:rPr lang="en-US" sz="9600" b="1" i="0" u="none" strike="noStrike" dirty="0">
                <a:solidFill>
                  <a:srgbClr val="000000"/>
                </a:solidFill>
                <a:effectLst/>
                <a:cs typeface="Calibri" panose="020F0502020204030204" pitchFamily="34" charset="0"/>
              </a:rPr>
              <a:t>. </a:t>
            </a:r>
            <a:r>
              <a:rPr lang="en-US" sz="9600" b="1" u="none" strike="noStrike" dirty="0">
                <a:solidFill>
                  <a:srgbClr val="000000"/>
                </a:solidFill>
                <a:effectLst>
                  <a:outerShdw blurRad="38100" dist="38100" dir="2700000" algn="tl">
                    <a:srgbClr val="000000">
                      <a:alpha val="43137"/>
                    </a:srgbClr>
                  </a:outerShdw>
                </a:effectLst>
                <a:cs typeface="Calibri" panose="020F0502020204030204" pitchFamily="34" charset="0"/>
              </a:rPr>
              <a:t>PSYCHOLOGICAL TESTS</a:t>
            </a:r>
          </a:p>
          <a:p>
            <a:pPr>
              <a:lnSpc>
                <a:spcPct val="120000"/>
              </a:lnSpc>
            </a:pPr>
            <a:r>
              <a:rPr lang="en-US" sz="9600" b="1" dirty="0">
                <a:solidFill>
                  <a:srgbClr val="000000"/>
                </a:solidFill>
                <a:cs typeface="Calibri" panose="020F0502020204030204" pitchFamily="34" charset="0"/>
              </a:rPr>
              <a:t>D</a:t>
            </a:r>
            <a:r>
              <a:rPr lang="en-US" sz="9600" b="1" i="0" u="none" strike="noStrike" dirty="0">
                <a:solidFill>
                  <a:srgbClr val="000000"/>
                </a:solidFill>
                <a:effectLst/>
                <a:cs typeface="Calibri" panose="020F0502020204030204" pitchFamily="34" charset="0"/>
              </a:rPr>
              <a:t>evelopmental assessment </a:t>
            </a:r>
            <a:r>
              <a:rPr lang="en-US" sz="9600" b="1" i="1" u="none" strike="noStrike" dirty="0">
                <a:solidFill>
                  <a:srgbClr val="000000"/>
                </a:solidFill>
                <a:effectLst/>
                <a:cs typeface="Calibri" panose="020F0502020204030204" pitchFamily="34" charset="0"/>
              </a:rPr>
              <a:t>Tests</a:t>
            </a:r>
            <a:r>
              <a:rPr lang="en-US" sz="9600" b="1" dirty="0">
                <a:solidFill>
                  <a:srgbClr val="000000"/>
                </a:solidFill>
                <a:cs typeface="Calibri" panose="020F0502020204030204" pitchFamily="34" charset="0"/>
              </a:rPr>
              <a:t>: </a:t>
            </a:r>
            <a:r>
              <a:rPr lang="en-US" sz="9600" b="0" i="0" dirty="0">
                <a:solidFill>
                  <a:srgbClr val="2A2A2A"/>
                </a:solidFill>
                <a:effectLst/>
                <a:cs typeface="Calibri" panose="020F0502020204030204" pitchFamily="34" charset="0"/>
              </a:rPr>
              <a:t>Child Development Inventories (CDI), Ages/Stages Questionnaires (ASQ), Parents' Evaluation of Developmental Status (PEDS), </a:t>
            </a:r>
            <a:endParaRPr lang="en-US" sz="9600" b="1" i="1" dirty="0">
              <a:solidFill>
                <a:srgbClr val="000000"/>
              </a:solidFill>
              <a:cs typeface="Calibri" panose="020F0502020204030204" pitchFamily="34" charset="0"/>
            </a:endParaRPr>
          </a:p>
          <a:p>
            <a:pPr>
              <a:lnSpc>
                <a:spcPct val="120000"/>
              </a:lnSpc>
            </a:pPr>
            <a:r>
              <a:rPr lang="en-US" sz="9600" b="1" i="1" u="none" strike="noStrike" dirty="0">
                <a:solidFill>
                  <a:srgbClr val="000000"/>
                </a:solidFill>
                <a:effectLst/>
                <a:cs typeface="Calibri" panose="020F0502020204030204" pitchFamily="34" charset="0"/>
              </a:rPr>
              <a:t>Intelligence Tests</a:t>
            </a:r>
            <a:r>
              <a:rPr lang="en-US" sz="9600" dirty="0">
                <a:cs typeface="Calibri" panose="020F0502020204030204" pitchFamily="34" charset="0"/>
              </a:rPr>
              <a:t>: </a:t>
            </a:r>
            <a:r>
              <a:rPr lang="en-US" sz="9600" b="0" i="0" u="none" strike="noStrike" dirty="0">
                <a:solidFill>
                  <a:srgbClr val="000000"/>
                </a:solidFill>
                <a:effectLst/>
                <a:cs typeface="Calibri" panose="020F0502020204030204" pitchFamily="34" charset="0"/>
              </a:rPr>
              <a:t>Wechsler/Stanford-Binet Intelligence Scales but these </a:t>
            </a:r>
            <a:r>
              <a:rPr lang="en-US" sz="9600" dirty="0"/>
              <a:t>tests developed in the western parts of the world, suffer limitation of widespread use because of the influence of socio-cultural variations across the world, that impact on child rearing practices and cultural expectations of a child in a particular society.</a:t>
            </a:r>
          </a:p>
          <a:p>
            <a:pPr>
              <a:lnSpc>
                <a:spcPct val="120000"/>
              </a:lnSpc>
            </a:pPr>
            <a:r>
              <a:rPr lang="en-US" sz="9600" dirty="0"/>
              <a:t> A viable option of IQ score assessment among sub-Saharan African children with intellectual disability, is using a ratio of culture-specific estimated mental age and chronological age of the child in the absence of standardized alternatives, borne out of great diversity in socio-cultural context of sub-Saharan Africa. </a:t>
            </a:r>
            <a:endParaRPr lang="en-US" sz="9600" b="0" i="0" u="none" strike="noStrike" dirty="0">
              <a:solidFill>
                <a:srgbClr val="000000"/>
              </a:solidFill>
              <a:effectLst/>
              <a:cs typeface="Calibri" panose="020F0502020204030204" pitchFamily="34" charset="0"/>
            </a:endParaRPr>
          </a:p>
          <a:p>
            <a:pPr marL="0" indent="0" rtl="0" fontAlgn="base">
              <a:lnSpc>
                <a:spcPct val="120000"/>
              </a:lnSpc>
              <a:spcBef>
                <a:spcPts val="2400"/>
              </a:spcBef>
              <a:spcAft>
                <a:spcPts val="0"/>
              </a:spcAft>
              <a:buNone/>
            </a:pPr>
            <a:r>
              <a:rPr lang="en-US" sz="9600" b="1" i="0" u="none" strike="noStrike" dirty="0">
                <a:solidFill>
                  <a:srgbClr val="000000"/>
                </a:solidFill>
                <a:effectLst>
                  <a:outerShdw blurRad="38100" dist="38100" dir="2700000" algn="tl">
                    <a:srgbClr val="000000">
                      <a:alpha val="43137"/>
                    </a:srgbClr>
                  </a:outerShdw>
                </a:effectLst>
                <a:cs typeface="Calibri" panose="020F0502020204030204" pitchFamily="34" charset="0"/>
              </a:rPr>
              <a:t>3. SOCIAL INVESTIGATIONS</a:t>
            </a:r>
          </a:p>
          <a:p>
            <a:pPr fontAlgn="base">
              <a:lnSpc>
                <a:spcPct val="120000"/>
              </a:lnSpc>
              <a:spcBef>
                <a:spcPts val="2400"/>
              </a:spcBef>
            </a:pPr>
            <a:r>
              <a:rPr lang="en-US" sz="9600" b="0" i="0" u="none" strike="noStrike" dirty="0">
                <a:solidFill>
                  <a:srgbClr val="000000"/>
                </a:solidFill>
                <a:effectLst/>
                <a:cs typeface="Calibri" panose="020F0502020204030204" pitchFamily="34" charset="0"/>
              </a:rPr>
              <a:t>Family background. Family interactions. History of similar disorder in family etc.</a:t>
            </a:r>
          </a:p>
          <a:p>
            <a:endParaRPr lang="en-KE" dirty="0"/>
          </a:p>
        </p:txBody>
      </p:sp>
    </p:spTree>
    <p:extLst>
      <p:ext uri="{BB962C8B-B14F-4D97-AF65-F5344CB8AC3E}">
        <p14:creationId xmlns:p14="http://schemas.microsoft.com/office/powerpoint/2010/main" val="1390806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D873-0441-4058-987B-1EBBA3F003A8}"/>
              </a:ext>
            </a:extLst>
          </p:cNvPr>
          <p:cNvSpPr>
            <a:spLocks noGrp="1"/>
          </p:cNvSpPr>
          <p:nvPr>
            <p:ph type="title"/>
          </p:nvPr>
        </p:nvSpPr>
        <p:spPr>
          <a:xfrm>
            <a:off x="618340" y="235973"/>
            <a:ext cx="8596668" cy="604124"/>
          </a:xfrm>
        </p:spPr>
        <p:txBody>
          <a:bodyPr>
            <a:normAutofit fontScale="90000"/>
          </a:bodyPr>
          <a:lstStyle/>
          <a:p>
            <a:r>
              <a:rPr lang="en-US" sz="3200" b="1" i="0" u="none" strike="noStrike" dirty="0">
                <a:solidFill>
                  <a:srgbClr val="000000"/>
                </a:solidFill>
                <a:effectLst/>
                <a:latin typeface="Calibri" panose="020F0502020204030204" pitchFamily="34" charset="0"/>
                <a:cs typeface="Calibri" panose="020F0502020204030204" pitchFamily="34" charset="0"/>
              </a:rPr>
              <a:t>MANAGEMENT</a:t>
            </a:r>
            <a:r>
              <a:rPr lang="en-US" sz="4400" b="1" i="0" u="none" strike="noStrike" dirty="0">
                <a:solidFill>
                  <a:srgbClr val="000000"/>
                </a:solidFill>
                <a:effectLst/>
                <a:latin typeface="Arial Narrow" panose="020B0606020202030204" pitchFamily="34" charset="0"/>
              </a:rPr>
              <a:t> </a:t>
            </a:r>
            <a:endParaRPr lang="en-KE" dirty="0"/>
          </a:p>
        </p:txBody>
      </p:sp>
      <p:sp>
        <p:nvSpPr>
          <p:cNvPr id="3" name="Content Placeholder 2">
            <a:extLst>
              <a:ext uri="{FF2B5EF4-FFF2-40B4-BE49-F238E27FC236}">
                <a16:creationId xmlns:a16="http://schemas.microsoft.com/office/drawing/2014/main" id="{C1122AAF-E51C-4391-A483-D776EAD92321}"/>
              </a:ext>
            </a:extLst>
          </p:cNvPr>
          <p:cNvSpPr>
            <a:spLocks noGrp="1"/>
          </p:cNvSpPr>
          <p:nvPr>
            <p:ph idx="1"/>
          </p:nvPr>
        </p:nvSpPr>
        <p:spPr>
          <a:xfrm>
            <a:off x="486698" y="840097"/>
            <a:ext cx="11459496" cy="5781930"/>
          </a:xfrm>
        </p:spPr>
        <p:txBody>
          <a:bodyPr>
            <a:normAutofit fontScale="77500" lnSpcReduction="20000"/>
          </a:bodyPr>
          <a:lstStyle/>
          <a:p>
            <a:pPr rtl="0" fontAlgn="base">
              <a:lnSpc>
                <a:spcPct val="120000"/>
              </a:lnSpc>
              <a:spcBef>
                <a:spcPts val="480"/>
              </a:spcBef>
              <a:spcAft>
                <a:spcPts val="0"/>
              </a:spcAft>
              <a:buFont typeface="Arial" panose="020B0604020202020204" pitchFamily="34" charset="0"/>
              <a:buChar char="•"/>
            </a:pPr>
            <a:r>
              <a:rPr lang="en-US" sz="3100" b="0" i="0" u="none" strike="noStrike" dirty="0">
                <a:solidFill>
                  <a:srgbClr val="000000"/>
                </a:solidFill>
                <a:effectLst/>
                <a:latin typeface="Calibri" panose="020F0502020204030204" pitchFamily="34" charset="0"/>
                <a:cs typeface="Calibri" panose="020F0502020204030204" pitchFamily="34" charset="0"/>
              </a:rPr>
              <a:t>Currently, there is no "cure" for ID, but with appropriate support and teaching, most can learn to do many things. Mainstay of treatment of ID is developing a comprehensive management plan for the condition &amp;requires input from multiple disciplines, including special educators, language therapists, behavioral therapists, occupational therapists.</a:t>
            </a:r>
          </a:p>
          <a:p>
            <a:pPr rtl="0" fontAlgn="base">
              <a:lnSpc>
                <a:spcPct val="120000"/>
              </a:lnSpc>
              <a:spcBef>
                <a:spcPts val="480"/>
              </a:spcBef>
              <a:spcAft>
                <a:spcPts val="0"/>
              </a:spcAft>
              <a:buFont typeface="Arial" panose="020B0604020202020204" pitchFamily="34" charset="0"/>
              <a:buChar char="•"/>
            </a:pPr>
            <a:r>
              <a:rPr lang="en-US" sz="3100" b="0" i="0" u="none" strike="noStrike" dirty="0">
                <a:solidFill>
                  <a:srgbClr val="000000"/>
                </a:solidFill>
                <a:effectLst/>
                <a:latin typeface="Calibri" panose="020F0502020204030204" pitchFamily="34" charset="0"/>
                <a:cs typeface="Calibri" panose="020F0502020204030204" pitchFamily="34" charset="0"/>
              </a:rPr>
              <a:t>Management of ID begins with breaking the news to parents sensitively, compassionately and culturally appropriately.</a:t>
            </a:r>
            <a:endParaRPr lang="en-US" sz="3100" dirty="0">
              <a:solidFill>
                <a:srgbClr val="000000"/>
              </a:solidFill>
              <a:latin typeface="Calibri" panose="020F0502020204030204" pitchFamily="34" charset="0"/>
              <a:cs typeface="Calibri" panose="020F0502020204030204" pitchFamily="34" charset="0"/>
            </a:endParaRPr>
          </a:p>
          <a:p>
            <a:pPr rtl="0" fontAlgn="base">
              <a:lnSpc>
                <a:spcPct val="120000"/>
              </a:lnSpc>
              <a:spcBef>
                <a:spcPts val="480"/>
              </a:spcBef>
              <a:spcAft>
                <a:spcPts val="0"/>
              </a:spcAft>
              <a:buFont typeface="Arial" panose="020B0604020202020204" pitchFamily="34" charset="0"/>
              <a:buChar char="•"/>
            </a:pPr>
            <a:r>
              <a:rPr lang="en-US" sz="3100" b="0" i="0" u="sng" dirty="0">
                <a:solidFill>
                  <a:srgbClr val="000000"/>
                </a:solidFill>
                <a:effectLst/>
                <a:latin typeface="Calibri" panose="020F0502020204030204" pitchFamily="34" charset="0"/>
                <a:cs typeface="Calibri" panose="020F0502020204030204" pitchFamily="34" charset="0"/>
              </a:rPr>
              <a:t>Parent Counseling is done as given below</a:t>
            </a:r>
            <a:r>
              <a:rPr lang="en-US" sz="3100" b="0" i="0" u="none" strike="noStrike" dirty="0">
                <a:solidFill>
                  <a:srgbClr val="000000"/>
                </a:solidFill>
                <a:effectLst/>
                <a:latin typeface="Calibri" panose="020F0502020204030204" pitchFamily="34" charset="0"/>
                <a:cs typeface="Calibri" panose="020F0502020204030204" pitchFamily="34" charset="0"/>
              </a:rPr>
              <a:t>:</a:t>
            </a:r>
            <a:endParaRPr lang="en-US" sz="3100" b="0" dirty="0">
              <a:effectLst/>
              <a:latin typeface="Calibri" panose="020F0502020204030204" pitchFamily="34" charset="0"/>
              <a:cs typeface="Calibri" panose="020F0502020204030204" pitchFamily="34" charset="0"/>
            </a:endParaRPr>
          </a:p>
          <a:p>
            <a:pPr rtl="0" fontAlgn="base">
              <a:lnSpc>
                <a:spcPct val="120000"/>
              </a:lnSpc>
              <a:spcBef>
                <a:spcPts val="480"/>
              </a:spcBef>
              <a:spcAft>
                <a:spcPts val="0"/>
              </a:spcAft>
              <a:buFont typeface="+mj-lt"/>
              <a:buAutoNum type="arabicPeriod"/>
            </a:pPr>
            <a:r>
              <a:rPr lang="en-US" sz="3100" b="0" i="0" u="none" strike="noStrike"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Provide information regarding child’s ID, management of associated medical problem and other disabilities must be made available to the parents. </a:t>
            </a:r>
          </a:p>
          <a:p>
            <a:pPr rtl="0" fontAlgn="base">
              <a:lnSpc>
                <a:spcPct val="120000"/>
              </a:lnSpc>
              <a:spcBef>
                <a:spcPts val="480"/>
              </a:spcBef>
              <a:spcAft>
                <a:spcPts val="0"/>
              </a:spcAft>
              <a:buFont typeface="+mj-lt"/>
              <a:buAutoNum type="arabicPeriod"/>
            </a:pPr>
            <a:r>
              <a:rPr lang="en-US" sz="3100" b="0" i="0" u="none" strike="noStrike"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Development of correct attitudes towards their child by giving correct information on nature, causes &amp; treatment ID . In order to deal with false guilt, parents should be explained that it ID is generally due to causes over which they have no direct control.</a:t>
            </a:r>
          </a:p>
          <a:p>
            <a:pPr rtl="0" fontAlgn="base">
              <a:lnSpc>
                <a:spcPct val="120000"/>
              </a:lnSpc>
              <a:spcBef>
                <a:spcPts val="480"/>
              </a:spcBef>
              <a:spcAft>
                <a:spcPts val="0"/>
              </a:spcAft>
              <a:buFont typeface="+mj-lt"/>
              <a:buAutoNum type="arabicPeriod"/>
            </a:pPr>
            <a:r>
              <a:rPr lang="en-US" sz="3100" b="0" i="0" u="none" strike="noStrike"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Educate parents about their role in training child.</a:t>
            </a:r>
          </a:p>
          <a:p>
            <a:endParaRPr lang="en-KE" dirty="0"/>
          </a:p>
        </p:txBody>
      </p:sp>
    </p:spTree>
    <p:extLst>
      <p:ext uri="{BB962C8B-B14F-4D97-AF65-F5344CB8AC3E}">
        <p14:creationId xmlns:p14="http://schemas.microsoft.com/office/powerpoint/2010/main" val="865624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7367-6089-4311-A88C-08E0C79BFBD6}"/>
              </a:ext>
            </a:extLst>
          </p:cNvPr>
          <p:cNvSpPr>
            <a:spLocks noGrp="1"/>
          </p:cNvSpPr>
          <p:nvPr>
            <p:ph type="title"/>
          </p:nvPr>
        </p:nvSpPr>
        <p:spPr>
          <a:xfrm>
            <a:off x="646471" y="-224810"/>
            <a:ext cx="10515600" cy="1325563"/>
          </a:xfrm>
        </p:spPr>
        <p:txBody>
          <a:bodyPr/>
          <a:lstStyle/>
          <a:p>
            <a:r>
              <a:rPr lang="en-US" dirty="0"/>
              <a:t>Aims of Treatment</a:t>
            </a:r>
          </a:p>
        </p:txBody>
      </p:sp>
      <p:sp>
        <p:nvSpPr>
          <p:cNvPr id="3" name="Content Placeholder 2">
            <a:extLst>
              <a:ext uri="{FF2B5EF4-FFF2-40B4-BE49-F238E27FC236}">
                <a16:creationId xmlns:a16="http://schemas.microsoft.com/office/drawing/2014/main" id="{CAE3FC31-570A-470F-BC59-13AADD5F1885}"/>
              </a:ext>
            </a:extLst>
          </p:cNvPr>
          <p:cNvSpPr>
            <a:spLocks noGrp="1"/>
          </p:cNvSpPr>
          <p:nvPr>
            <p:ph idx="1"/>
          </p:nvPr>
        </p:nvSpPr>
        <p:spPr>
          <a:xfrm>
            <a:off x="486696" y="737418"/>
            <a:ext cx="11415251" cy="5663381"/>
          </a:xfrm>
        </p:spPr>
        <p:txBody>
          <a:bodyPr>
            <a:normAutofit fontScale="77500" lnSpcReduction="20000"/>
          </a:bodyPr>
          <a:lstStyle/>
          <a:p>
            <a:pPr marL="514350" indent="-514350">
              <a:lnSpc>
                <a:spcPct val="120000"/>
              </a:lnSpc>
              <a:buFont typeface="+mj-lt"/>
              <a:buAutoNum type="arabicPeriod"/>
            </a:pPr>
            <a:r>
              <a:rPr lang="en-US" dirty="0">
                <a:latin typeface="Century Gothic" panose="020B0502020202020204" pitchFamily="34" charset="0"/>
              </a:rPr>
              <a:t>Identify and treat reversible causes of ID</a:t>
            </a:r>
          </a:p>
          <a:p>
            <a:pPr marL="514350" indent="-514350">
              <a:lnSpc>
                <a:spcPct val="120000"/>
              </a:lnSpc>
              <a:buFont typeface="+mj-lt"/>
              <a:buAutoNum type="arabicPeriod"/>
            </a:pPr>
            <a:r>
              <a:rPr lang="en-US" dirty="0">
                <a:latin typeface="Century Gothic" panose="020B0502020202020204" pitchFamily="34" charset="0"/>
              </a:rPr>
              <a:t>Alleviate suffering for child and family</a:t>
            </a:r>
          </a:p>
          <a:p>
            <a:pPr marL="514350" indent="-514350">
              <a:lnSpc>
                <a:spcPct val="120000"/>
              </a:lnSpc>
              <a:buFont typeface="+mj-lt"/>
              <a:buAutoNum type="arabicPeriod"/>
            </a:pPr>
            <a:r>
              <a:rPr lang="en-US" dirty="0">
                <a:latin typeface="Century Gothic" panose="020B0502020202020204" pitchFamily="34" charset="0"/>
              </a:rPr>
              <a:t>Promote healthy development towards greatest possible independence</a:t>
            </a:r>
          </a:p>
          <a:p>
            <a:pPr marL="0" marR="0" lvl="0" indent="0" algn="l" defTabSz="914400" rtl="0" eaLnBrk="1" fontAlgn="auto" latinLnBrk="0" hangingPunct="1">
              <a:lnSpc>
                <a:spcPct val="120000"/>
              </a:lnSpc>
              <a:spcBef>
                <a:spcPts val="1000"/>
              </a:spcBef>
              <a:spcAft>
                <a:spcPts val="0"/>
              </a:spcAft>
              <a:buClrTx/>
              <a:buSzTx/>
              <a:buNone/>
              <a:tabLst/>
              <a:defRPr/>
            </a:pPr>
            <a:r>
              <a:rPr lang="en-US" b="1" dirty="0"/>
              <a:t>Evidence-Based Treatments: </a:t>
            </a:r>
          </a:p>
          <a:p>
            <a:pPr>
              <a:lnSpc>
                <a:spcPct val="120000"/>
              </a:lnSpc>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Etiological treatment if cause is known and treatable (e.g., PKU, hypothyroidism)</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Parent skills training</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Behaviour</a:t>
            </a: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intervention for challenging </a:t>
            </a:r>
            <a:r>
              <a:rPr kumimoji="0" lang="en-US" sz="2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behaviour</a:t>
            </a:r>
            <a:endPar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Psychoeducation</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Physio/speech/occupational therapy (when available) </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Education plan</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Community based rehabilitation</a:t>
            </a:r>
          </a:p>
          <a:p>
            <a:endParaRPr lang="en-US" dirty="0">
              <a:latin typeface="Century Gothic" panose="020B0502020202020204" pitchFamily="34" charset="0"/>
            </a:endParaRPr>
          </a:p>
        </p:txBody>
      </p:sp>
    </p:spTree>
    <p:extLst>
      <p:ext uri="{BB962C8B-B14F-4D97-AF65-F5344CB8AC3E}">
        <p14:creationId xmlns:p14="http://schemas.microsoft.com/office/powerpoint/2010/main" val="2464059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122AAF-E51C-4391-A483-D776EAD92321}"/>
              </a:ext>
            </a:extLst>
          </p:cNvPr>
          <p:cNvSpPr>
            <a:spLocks noGrp="1"/>
          </p:cNvSpPr>
          <p:nvPr>
            <p:ph idx="1"/>
          </p:nvPr>
        </p:nvSpPr>
        <p:spPr>
          <a:xfrm>
            <a:off x="250723" y="366655"/>
            <a:ext cx="11680721" cy="5530646"/>
          </a:xfrm>
        </p:spPr>
        <p:txBody>
          <a:bodyPr>
            <a:normAutofit fontScale="25000" lnSpcReduction="20000"/>
          </a:bodyPr>
          <a:lstStyle/>
          <a:p>
            <a:pPr marL="0" indent="0">
              <a:buNone/>
            </a:pPr>
            <a:r>
              <a:rPr lang="en-US" sz="9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EVIDENCE-BASED TREATMENTS:</a:t>
            </a:r>
            <a:endParaRPr lang="en-US" sz="9600"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nSpc>
                <a:spcPct val="120000"/>
              </a:lnSpc>
            </a:pPr>
            <a:r>
              <a:rPr lang="en-US" sz="9600" dirty="0">
                <a:solidFill>
                  <a:schemeClr val="tx1"/>
                </a:solidFill>
                <a:latin typeface="Calibri" panose="020F0502020204030204" pitchFamily="34" charset="0"/>
                <a:cs typeface="Calibri" panose="020F0502020204030204" pitchFamily="34" charset="0"/>
              </a:rPr>
              <a:t>Etiological treatment if cause is known and treatable (e.g., PKU, hypothyroidism)</a:t>
            </a:r>
          </a:p>
          <a:p>
            <a:pPr>
              <a:lnSpc>
                <a:spcPct val="120000"/>
              </a:lnSpc>
            </a:pPr>
            <a:r>
              <a:rPr lang="en-US" sz="9600" dirty="0">
                <a:solidFill>
                  <a:schemeClr val="tx1"/>
                </a:solidFill>
                <a:latin typeface="Calibri" panose="020F0502020204030204" pitchFamily="34" charset="0"/>
                <a:cs typeface="Calibri" panose="020F0502020204030204" pitchFamily="34" charset="0"/>
              </a:rPr>
              <a:t>Parent skills training</a:t>
            </a:r>
          </a:p>
          <a:p>
            <a:pPr>
              <a:lnSpc>
                <a:spcPct val="120000"/>
              </a:lnSpc>
            </a:pPr>
            <a:r>
              <a:rPr lang="en-US" sz="9600" dirty="0">
                <a:solidFill>
                  <a:schemeClr val="tx1"/>
                </a:solidFill>
                <a:latin typeface="Calibri" panose="020F0502020204030204" pitchFamily="34" charset="0"/>
                <a:cs typeface="Calibri" panose="020F0502020204030204" pitchFamily="34" charset="0"/>
              </a:rPr>
              <a:t>Behavior intervention for challenging behavior</a:t>
            </a:r>
          </a:p>
          <a:p>
            <a:pPr>
              <a:lnSpc>
                <a:spcPct val="120000"/>
              </a:lnSpc>
            </a:pPr>
            <a:r>
              <a:rPr lang="en-US" sz="9600" dirty="0">
                <a:solidFill>
                  <a:schemeClr val="tx1"/>
                </a:solidFill>
                <a:latin typeface="Calibri" panose="020F0502020204030204" pitchFamily="34" charset="0"/>
                <a:cs typeface="Calibri" panose="020F0502020204030204" pitchFamily="34" charset="0"/>
              </a:rPr>
              <a:t>Family psychoeducation-explain problem to </a:t>
            </a:r>
            <a:r>
              <a:rPr lang="en-US" sz="9600" dirty="0" err="1">
                <a:solidFill>
                  <a:schemeClr val="tx1"/>
                </a:solidFill>
                <a:latin typeface="Calibri" panose="020F0502020204030204" pitchFamily="34" charset="0"/>
                <a:cs typeface="Calibri" panose="020F0502020204030204" pitchFamily="34" charset="0"/>
              </a:rPr>
              <a:t>carers</a:t>
            </a:r>
            <a:r>
              <a:rPr lang="en-US" sz="9600" dirty="0">
                <a:solidFill>
                  <a:schemeClr val="tx1"/>
                </a:solidFill>
                <a:latin typeface="Calibri" panose="020F0502020204030204" pitchFamily="34" charset="0"/>
                <a:cs typeface="Calibri" panose="020F0502020204030204" pitchFamily="34" charset="0"/>
              </a:rPr>
              <a:t>, give parents skills to support child development, promote participation in family, school and community life address psychosocial needs of </a:t>
            </a:r>
            <a:r>
              <a:rPr lang="en-US" sz="9600" dirty="0" err="1">
                <a:solidFill>
                  <a:schemeClr val="tx1"/>
                </a:solidFill>
                <a:latin typeface="Calibri" panose="020F0502020204030204" pitchFamily="34" charset="0"/>
                <a:cs typeface="Calibri" panose="020F0502020204030204" pitchFamily="34" charset="0"/>
              </a:rPr>
              <a:t>carers</a:t>
            </a:r>
            <a:r>
              <a:rPr lang="en-US" sz="9600" dirty="0">
                <a:solidFill>
                  <a:schemeClr val="tx1"/>
                </a:solidFill>
                <a:latin typeface="Calibri" panose="020F0502020204030204" pitchFamily="34" charset="0"/>
                <a:cs typeface="Calibri" panose="020F0502020204030204" pitchFamily="34" charset="0"/>
              </a:rPr>
              <a:t>. Also Advice for teachers</a:t>
            </a:r>
          </a:p>
          <a:p>
            <a:pPr>
              <a:lnSpc>
                <a:spcPct val="120000"/>
              </a:lnSpc>
            </a:pPr>
            <a:r>
              <a:rPr lang="en-US" sz="9600" dirty="0">
                <a:solidFill>
                  <a:schemeClr val="tx1"/>
                </a:solidFill>
                <a:latin typeface="Calibri" panose="020F0502020204030204" pitchFamily="34" charset="0"/>
                <a:cs typeface="Calibri" panose="020F0502020204030204" pitchFamily="34" charset="0"/>
              </a:rPr>
              <a:t>Physio/speech/occupational therapy (when available) </a:t>
            </a:r>
          </a:p>
          <a:p>
            <a:pPr>
              <a:lnSpc>
                <a:spcPct val="120000"/>
              </a:lnSpc>
            </a:pPr>
            <a:r>
              <a:rPr lang="en-US" sz="9600" dirty="0">
                <a:solidFill>
                  <a:schemeClr val="tx1"/>
                </a:solidFill>
                <a:latin typeface="Calibri" panose="020F0502020204030204" pitchFamily="34" charset="0"/>
                <a:cs typeface="Calibri" panose="020F0502020204030204" pitchFamily="34" charset="0"/>
              </a:rPr>
              <a:t>Education plan</a:t>
            </a:r>
          </a:p>
          <a:p>
            <a:pPr>
              <a:lnSpc>
                <a:spcPct val="120000"/>
              </a:lnSpc>
            </a:pPr>
            <a:r>
              <a:rPr lang="en-US" sz="9600" dirty="0">
                <a:solidFill>
                  <a:schemeClr val="tx1"/>
                </a:solidFill>
                <a:latin typeface="Calibri" panose="020F0502020204030204" pitchFamily="34" charset="0"/>
                <a:cs typeface="Calibri" panose="020F0502020204030204" pitchFamily="34" charset="0"/>
              </a:rPr>
              <a:t>Community based rehabilitation</a:t>
            </a:r>
          </a:p>
          <a:p>
            <a:pPr>
              <a:lnSpc>
                <a:spcPct val="120000"/>
              </a:lnSpc>
            </a:pPr>
            <a:r>
              <a:rPr lang="en-US" sz="9600" dirty="0">
                <a:solidFill>
                  <a:schemeClr val="tx1"/>
                </a:solidFill>
                <a:latin typeface="Calibri" panose="020F0502020204030204" pitchFamily="34" charset="0"/>
                <a:cs typeface="Calibri" panose="020F0502020204030204" pitchFamily="34" charset="0"/>
              </a:rPr>
              <a:t>Manage risk/contributing factors hearing and vision problems and nutrition, co occurring epilepsy, depression, maternal depression, lack of stimulation</a:t>
            </a:r>
            <a:endParaRPr lang="en-US" sz="9600" b="0" i="0" u="none" strike="noStrike" dirty="0">
              <a:solidFill>
                <a:schemeClr val="tx1"/>
              </a:solidFill>
              <a:effectLst/>
              <a:latin typeface="Calibri" panose="020F0502020204030204" pitchFamily="34" charset="0"/>
              <a:ea typeface="SimSun" panose="02010600030101010101" pitchFamily="2" charset="-122"/>
              <a:cs typeface="Calibri" panose="020F0502020204030204" pitchFamily="34" charset="0"/>
            </a:endParaRPr>
          </a:p>
          <a:p>
            <a:endParaRPr lang="en-KE" dirty="0"/>
          </a:p>
        </p:txBody>
      </p:sp>
    </p:spTree>
    <p:extLst>
      <p:ext uri="{BB962C8B-B14F-4D97-AF65-F5344CB8AC3E}">
        <p14:creationId xmlns:p14="http://schemas.microsoft.com/office/powerpoint/2010/main" val="414158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569F-9EB6-4990-B440-2011872D404A}"/>
              </a:ext>
            </a:extLst>
          </p:cNvPr>
          <p:cNvSpPr>
            <a:spLocks noGrp="1"/>
          </p:cNvSpPr>
          <p:nvPr>
            <p:ph type="title"/>
          </p:nvPr>
        </p:nvSpPr>
        <p:spPr>
          <a:xfrm>
            <a:off x="677333" y="317091"/>
            <a:ext cx="8596668" cy="585019"/>
          </a:xfrm>
        </p:spPr>
        <p:txBody>
          <a:bodyPr>
            <a:normAutofit/>
          </a:bodyPr>
          <a:lstStyle/>
          <a:p>
            <a:r>
              <a:rPr lang="en-US" sz="2800" b="1" i="0" u="none" strike="noStrike" dirty="0">
                <a:solidFill>
                  <a:srgbClr val="000000"/>
                </a:solidFill>
                <a:effectLst/>
                <a:latin typeface="Calibri" panose="020F0502020204030204" pitchFamily="34" charset="0"/>
                <a:cs typeface="Calibri" panose="020F0502020204030204" pitchFamily="34" charset="0"/>
              </a:rPr>
              <a:t>GENERAL RULES OF MANAGEMENT </a:t>
            </a:r>
            <a:endParaRPr lang="en-KE"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5CAB818-31B0-4A4B-B001-FA1C1A2C6E71}"/>
              </a:ext>
            </a:extLst>
          </p:cNvPr>
          <p:cNvSpPr>
            <a:spLocks noGrp="1"/>
          </p:cNvSpPr>
          <p:nvPr>
            <p:ph idx="1"/>
          </p:nvPr>
        </p:nvSpPr>
        <p:spPr>
          <a:xfrm>
            <a:off x="677333" y="1052052"/>
            <a:ext cx="11283609" cy="5638799"/>
          </a:xfrm>
        </p:spPr>
        <p:txBody>
          <a:bodyPr>
            <a:noAutofit/>
          </a:bodyPr>
          <a:lstStyle/>
          <a:p>
            <a:pPr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Identify cause then initiate  a comprehensive plan</a:t>
            </a:r>
          </a:p>
          <a:p>
            <a:pPr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Multidisciplinary team -special educator, language, behavior, OT and physical therapists. ⬥ Early intervention is </a:t>
            </a:r>
            <a:r>
              <a:rPr lang="en-US" sz="2400" b="1" i="0" u="none" strike="noStrike" dirty="0">
                <a:solidFill>
                  <a:srgbClr val="000000"/>
                </a:solidFill>
                <a:effectLst/>
                <a:latin typeface="Calibri" panose="020F0502020204030204" pitchFamily="34" charset="0"/>
                <a:cs typeface="Calibri" panose="020F0502020204030204" pitchFamily="34" charset="0"/>
              </a:rPr>
              <a:t>critical.</a:t>
            </a:r>
            <a:endParaRPr lang="en-US" sz="2400" b="0" i="0" u="none" strike="noStrike" dirty="0">
              <a:solidFill>
                <a:srgbClr val="000000"/>
              </a:solidFill>
              <a:effectLst/>
              <a:latin typeface="Calibri" panose="020F0502020204030204" pitchFamily="34" charset="0"/>
              <a:cs typeface="Calibri" panose="020F0502020204030204" pitchFamily="34" charset="0"/>
            </a:endParaRPr>
          </a:p>
          <a:p>
            <a:pPr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Provide an individualized education plan (IEP) and teach skills, physical therapy, OT, speech/language therapy, special school programs, community services as needed</a:t>
            </a:r>
          </a:p>
          <a:p>
            <a:pPr marL="457200" indent="-457200" rtl="0" fontAlgn="base">
              <a:lnSpc>
                <a:spcPct val="100000"/>
              </a:lnSpc>
              <a:spcBef>
                <a:spcPts val="1200"/>
              </a:spcBef>
              <a:spcAft>
                <a:spcPts val="0"/>
              </a:spcAft>
              <a:buFont typeface="+mj-lt"/>
              <a:buAutoNum type="alphaLcParenR"/>
            </a:pPr>
            <a:r>
              <a:rPr lang="en-US" sz="2400" b="0" i="0" u="none" strike="noStrike" dirty="0">
                <a:solidFill>
                  <a:srgbClr val="000000"/>
                </a:solidFill>
                <a:effectLst/>
                <a:latin typeface="Calibri" panose="020F0502020204030204" pitchFamily="34" charset="0"/>
                <a:cs typeface="Calibri" panose="020F0502020204030204" pitchFamily="34" charset="0"/>
              </a:rPr>
              <a:t>During infancy and early childhood: ⬥ Development of sensory/motor communication/self help skills and socialization.</a:t>
            </a:r>
          </a:p>
          <a:p>
            <a:pPr marL="0" indent="0" rtl="0">
              <a:lnSpc>
                <a:spcPct val="100000"/>
              </a:lnSpc>
              <a:spcBef>
                <a:spcPts val="1200"/>
              </a:spcBef>
              <a:spcAft>
                <a:spcPts val="0"/>
              </a:spcAft>
              <a:buNone/>
            </a:pPr>
            <a:r>
              <a:rPr lang="en-US" sz="2400" b="0" i="0" u="none" strike="noStrike" dirty="0">
                <a:solidFill>
                  <a:srgbClr val="000000"/>
                </a:solidFill>
                <a:effectLst/>
                <a:latin typeface="Calibri" panose="020F0502020204030204" pitchFamily="34" charset="0"/>
                <a:cs typeface="Calibri" panose="020F0502020204030204" pitchFamily="34" charset="0"/>
              </a:rPr>
              <a:t>(b) During childhood and adolescence: ⬥ basic academic skills,⬥ activities of daily life skills ⬥ application of reasoning and judgment in the mastery of environment.⬥ use of social skills</a:t>
            </a:r>
            <a:endParaRPr lang="en-US" sz="2400" b="0" dirty="0">
              <a:effectLst/>
              <a:latin typeface="Calibri" panose="020F0502020204030204" pitchFamily="34" charset="0"/>
              <a:cs typeface="Calibri" panose="020F0502020204030204" pitchFamily="34" charset="0"/>
            </a:endParaRPr>
          </a:p>
          <a:p>
            <a:pPr marL="0" indent="0" rtl="0">
              <a:lnSpc>
                <a:spcPct val="100000"/>
              </a:lnSpc>
              <a:spcBef>
                <a:spcPts val="1200"/>
              </a:spcBef>
              <a:spcAft>
                <a:spcPts val="0"/>
              </a:spcAft>
              <a:buNone/>
            </a:pPr>
            <a:r>
              <a:rPr lang="en-US" sz="2400" b="0" i="0" u="none" strike="noStrike" dirty="0">
                <a:solidFill>
                  <a:srgbClr val="000000"/>
                </a:solidFill>
                <a:effectLst/>
                <a:latin typeface="Calibri" panose="020F0502020204030204" pitchFamily="34" charset="0"/>
                <a:cs typeface="Calibri" panose="020F0502020204030204" pitchFamily="34" charset="0"/>
              </a:rPr>
              <a:t>(c) During late adolescence and adulthood:⬥ vocational performances and social responsibilities</a:t>
            </a:r>
            <a:br>
              <a:rPr lang="en-US" sz="2400" b="0" dirty="0">
                <a:effectLst/>
                <a:latin typeface="Calibri" panose="020F0502020204030204" pitchFamily="34" charset="0"/>
                <a:cs typeface="Calibri" panose="020F0502020204030204" pitchFamily="34" charset="0"/>
              </a:rPr>
            </a:br>
            <a:endParaRPr lang="en-KE"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8502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B146-FC25-4956-B58F-F8CEA701F8E2}"/>
              </a:ext>
            </a:extLst>
          </p:cNvPr>
          <p:cNvSpPr>
            <a:spLocks noGrp="1"/>
          </p:cNvSpPr>
          <p:nvPr>
            <p:ph type="title"/>
          </p:nvPr>
        </p:nvSpPr>
        <p:spPr>
          <a:xfrm>
            <a:off x="677334" y="609600"/>
            <a:ext cx="8596668" cy="555523"/>
          </a:xfrm>
        </p:spPr>
        <p:txBody>
          <a:bodyPr>
            <a:normAutofit/>
          </a:bodyPr>
          <a:lstStyle/>
          <a:p>
            <a:r>
              <a:rPr lang="en-US" sz="2800" b="1" i="0" u="none" strike="noStrike" dirty="0">
                <a:solidFill>
                  <a:srgbClr val="000000"/>
                </a:solidFill>
                <a:effectLst/>
                <a:latin typeface="Calibri" panose="020F0502020204030204" pitchFamily="34" charset="0"/>
                <a:cs typeface="Calibri" panose="020F0502020204030204" pitchFamily="34" charset="0"/>
              </a:rPr>
              <a:t>PREVENTION</a:t>
            </a:r>
            <a:endParaRPr lang="en-KE"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BD1A289-BC08-4A91-BCBD-77F947ADC8A6}"/>
              </a:ext>
            </a:extLst>
          </p:cNvPr>
          <p:cNvSpPr>
            <a:spLocks noGrp="1"/>
          </p:cNvSpPr>
          <p:nvPr>
            <p:ph idx="1"/>
          </p:nvPr>
        </p:nvSpPr>
        <p:spPr>
          <a:xfrm>
            <a:off x="677334" y="1032388"/>
            <a:ext cx="11224614" cy="5353664"/>
          </a:xfrm>
        </p:spPr>
        <p:txBody>
          <a:bodyPr>
            <a:normAutofit/>
          </a:bodyPr>
          <a:lstStyle/>
          <a:p>
            <a:pPr rtl="0" fontAlgn="base">
              <a:lnSpc>
                <a:spcPct val="100000"/>
              </a:lnSpc>
              <a:spcBef>
                <a:spcPts val="120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cs typeface="Calibri" panose="020F0502020204030204" pitchFamily="34" charset="0"/>
              </a:rPr>
              <a:t>Primary</a:t>
            </a:r>
            <a:r>
              <a:rPr lang="en-US" sz="2400" b="0" i="0" u="none" strike="noStrike" dirty="0">
                <a:solidFill>
                  <a:srgbClr val="000000"/>
                </a:solidFill>
                <a:effectLst/>
                <a:latin typeface="Calibri" panose="020F0502020204030204" pitchFamily="34" charset="0"/>
                <a:cs typeface="Calibri" panose="020F0502020204030204" pitchFamily="34" charset="0"/>
              </a:rPr>
              <a:t> (preventing occurrence of ID):</a:t>
            </a:r>
            <a:endParaRPr lang="en-US" sz="2400" b="1" i="0" u="none" strike="noStrike" dirty="0">
              <a:solidFill>
                <a:srgbClr val="000000"/>
              </a:solidFill>
              <a:effectLst/>
              <a:latin typeface="Calibri" panose="020F0502020204030204" pitchFamily="34" charset="0"/>
              <a:cs typeface="Calibri" panose="020F0502020204030204" pitchFamily="34" charset="0"/>
            </a:endParaRP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Prenatal: (toxins, infections incl. HIV)</a:t>
            </a: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Peri-natal: (delivery, neo-natal screening)</a:t>
            </a: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Post-natal: (immunization, treatment for infections, safe and  enriching environment)</a:t>
            </a:r>
          </a:p>
          <a:p>
            <a:pPr rtl="0" fontAlgn="base">
              <a:lnSpc>
                <a:spcPct val="100000"/>
              </a:lnSpc>
              <a:spcBef>
                <a:spcPts val="120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cs typeface="Calibri" panose="020F0502020204030204" pitchFamily="34" charset="0"/>
              </a:rPr>
              <a:t>Secondary</a:t>
            </a:r>
            <a:r>
              <a:rPr lang="en-US" sz="2400" b="0" i="0" u="none" strike="noStrike" dirty="0">
                <a:solidFill>
                  <a:srgbClr val="000000"/>
                </a:solidFill>
                <a:effectLst/>
                <a:latin typeface="Calibri" panose="020F0502020204030204" pitchFamily="34" charset="0"/>
                <a:cs typeface="Calibri" panose="020F0502020204030204" pitchFamily="34" charset="0"/>
              </a:rPr>
              <a:t> (halting disease progression):</a:t>
            </a:r>
            <a:endParaRPr lang="en-US" sz="2400" b="1" i="0" u="none" strike="noStrike" dirty="0">
              <a:solidFill>
                <a:srgbClr val="000000"/>
              </a:solidFill>
              <a:effectLst/>
              <a:latin typeface="Calibri" panose="020F0502020204030204" pitchFamily="34" charset="0"/>
              <a:cs typeface="Calibri" panose="020F0502020204030204" pitchFamily="34" charset="0"/>
            </a:endParaRP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Discover ID early, provide stimulation for optimal development</a:t>
            </a:r>
          </a:p>
          <a:p>
            <a:pPr rtl="0" fontAlgn="base">
              <a:lnSpc>
                <a:spcPct val="100000"/>
              </a:lnSpc>
              <a:spcBef>
                <a:spcPts val="120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cs typeface="Calibri" panose="020F0502020204030204" pitchFamily="34" charset="0"/>
              </a:rPr>
              <a:t>Tertiary</a:t>
            </a:r>
            <a:r>
              <a:rPr lang="en-US" sz="2400" b="0" i="0" u="none" strike="noStrike" dirty="0">
                <a:solidFill>
                  <a:srgbClr val="000000"/>
                </a:solidFill>
                <a:effectLst/>
                <a:latin typeface="Calibri" panose="020F0502020204030204" pitchFamily="34" charset="0"/>
                <a:cs typeface="Calibri" panose="020F0502020204030204" pitchFamily="34" charset="0"/>
              </a:rPr>
              <a:t> (maximizing functioning)</a:t>
            </a:r>
            <a:endParaRPr lang="en-US" sz="2400" b="1" i="0" u="none" strike="noStrike" dirty="0">
              <a:solidFill>
                <a:srgbClr val="000000"/>
              </a:solidFill>
              <a:effectLst/>
              <a:latin typeface="Calibri" panose="020F0502020204030204" pitchFamily="34" charset="0"/>
              <a:cs typeface="Calibri" panose="020F0502020204030204" pitchFamily="34" charset="0"/>
            </a:endParaRP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Support for families</a:t>
            </a:r>
          </a:p>
          <a:p>
            <a:pPr marL="742950" lvl="1" indent="-285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Calibri" panose="020F0502020204030204" pitchFamily="34" charset="0"/>
                <a:cs typeface="Calibri" panose="020F0502020204030204" pitchFamily="34" charset="0"/>
              </a:rPr>
              <a:t>Stimulation, training, vocational opportunities</a:t>
            </a:r>
          </a:p>
          <a:p>
            <a:endParaRPr lang="en-KE" dirty="0"/>
          </a:p>
        </p:txBody>
      </p:sp>
    </p:spTree>
    <p:extLst>
      <p:ext uri="{BB962C8B-B14F-4D97-AF65-F5344CB8AC3E}">
        <p14:creationId xmlns:p14="http://schemas.microsoft.com/office/powerpoint/2010/main" val="164799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C5F7-C21F-4DD3-955D-A53D736DF3F3}"/>
              </a:ext>
            </a:extLst>
          </p:cNvPr>
          <p:cNvSpPr>
            <a:spLocks noGrp="1"/>
          </p:cNvSpPr>
          <p:nvPr>
            <p:ph type="title"/>
          </p:nvPr>
        </p:nvSpPr>
        <p:spPr>
          <a:xfrm>
            <a:off x="677334" y="609600"/>
            <a:ext cx="8596668" cy="526026"/>
          </a:xfrm>
        </p:spPr>
        <p:txBody>
          <a:bodyPr>
            <a:normAutofit/>
          </a:bodyPr>
          <a:lstStyle/>
          <a:p>
            <a:r>
              <a:rPr lang="en-US" sz="2800" b="1" i="0" u="none" strike="noStrike" dirty="0">
                <a:solidFill>
                  <a:srgbClr val="000000"/>
                </a:solidFill>
                <a:effectLst/>
                <a:latin typeface="Calibri" panose="020F0502020204030204" pitchFamily="34" charset="0"/>
                <a:cs typeface="Calibri" panose="020F0502020204030204" pitchFamily="34" charset="0"/>
              </a:rPr>
              <a:t>PROGNOSIS</a:t>
            </a:r>
            <a:endParaRPr lang="en-KE"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82431E2-80C6-4B3F-8710-BDB9D9EF91ED}"/>
              </a:ext>
            </a:extLst>
          </p:cNvPr>
          <p:cNvSpPr>
            <a:spLocks noGrp="1"/>
          </p:cNvSpPr>
          <p:nvPr>
            <p:ph idx="1"/>
          </p:nvPr>
        </p:nvSpPr>
        <p:spPr>
          <a:xfrm>
            <a:off x="280219" y="1312606"/>
            <a:ext cx="11533239" cy="5235677"/>
          </a:xfrm>
        </p:spPr>
        <p:txBody>
          <a:bodyPr>
            <a:normAutofit fontScale="55000" lnSpcReduction="20000"/>
          </a:bodyPr>
          <a:lstStyle/>
          <a:p>
            <a:pPr rtl="0" fontAlgn="base">
              <a:lnSpc>
                <a:spcPct val="120000"/>
              </a:lnSpc>
              <a:spcBef>
                <a:spcPts val="1200"/>
              </a:spcBef>
              <a:spcAft>
                <a:spcPts val="0"/>
              </a:spcAft>
              <a:buFont typeface="Arial" panose="020B0604020202020204" pitchFamily="34" charset="0"/>
              <a:buChar char="•"/>
            </a:pPr>
            <a:r>
              <a:rPr lang="en-US" sz="3800" b="0" i="0" u="none" strike="noStrike" dirty="0">
                <a:solidFill>
                  <a:srgbClr val="000000"/>
                </a:solidFill>
                <a:effectLst/>
                <a:latin typeface="Calibri" panose="020F0502020204030204" pitchFamily="34" charset="0"/>
                <a:cs typeface="Calibri" panose="020F0502020204030204" pitchFamily="34" charset="0"/>
              </a:rPr>
              <a:t>Early identification of children with develop’ delays necessary to begin receiving early intervention services. </a:t>
            </a:r>
          </a:p>
          <a:p>
            <a:pPr rtl="0" fontAlgn="base">
              <a:lnSpc>
                <a:spcPct val="120000"/>
              </a:lnSpc>
              <a:spcBef>
                <a:spcPts val="1200"/>
              </a:spcBef>
              <a:spcAft>
                <a:spcPts val="0"/>
              </a:spcAft>
              <a:buFont typeface="Arial" panose="020B0604020202020204" pitchFamily="34" charset="0"/>
              <a:buChar char="•"/>
            </a:pPr>
            <a:r>
              <a:rPr lang="en-US" sz="3800" b="0" i="0" u="none" strike="noStrike" dirty="0">
                <a:solidFill>
                  <a:srgbClr val="000000"/>
                </a:solidFill>
                <a:effectLst/>
                <a:latin typeface="Calibri" panose="020F0502020204030204" pitchFamily="34" charset="0"/>
                <a:cs typeface="Calibri" panose="020F0502020204030204" pitchFamily="34" charset="0"/>
              </a:rPr>
              <a:t>Infant/Toddler ID Rx focuses on obtaining a diagnosis &amp; developing relevant/realistic goals for family and child. </a:t>
            </a:r>
          </a:p>
          <a:p>
            <a:pPr rtl="0" fontAlgn="base">
              <a:lnSpc>
                <a:spcPct val="120000"/>
              </a:lnSpc>
              <a:spcBef>
                <a:spcPts val="1200"/>
              </a:spcBef>
              <a:spcAft>
                <a:spcPts val="0"/>
              </a:spcAft>
              <a:buFont typeface="Arial" panose="020B0604020202020204" pitchFamily="34" charset="0"/>
              <a:buChar char="•"/>
            </a:pPr>
            <a:r>
              <a:rPr lang="en-US" sz="3800" b="0" i="0" u="none" strike="noStrike" dirty="0">
                <a:solidFill>
                  <a:srgbClr val="000000"/>
                </a:solidFill>
                <a:effectLst/>
                <a:latin typeface="Calibri" panose="020F0502020204030204" pitchFamily="34" charset="0"/>
                <a:cs typeface="Calibri" panose="020F0502020204030204" pitchFamily="34" charset="0"/>
              </a:rPr>
              <a:t>Pre-School services often include an Individualized Education Plan (IEP), developed in collaboration with child's school teachers and counselor to improve the child's skills, may include psychological counseling, speech/occupational therapy and parent education, training and counseling. </a:t>
            </a:r>
          </a:p>
          <a:p>
            <a:pPr rtl="0" fontAlgn="base">
              <a:lnSpc>
                <a:spcPct val="120000"/>
              </a:lnSpc>
              <a:spcBef>
                <a:spcPts val="1200"/>
              </a:spcBef>
              <a:spcAft>
                <a:spcPts val="0"/>
              </a:spcAft>
              <a:buFont typeface="Arial" panose="020B0604020202020204" pitchFamily="34" charset="0"/>
              <a:buChar char="•"/>
            </a:pPr>
            <a:r>
              <a:rPr lang="en-US" sz="3800" b="0" i="0" u="none" strike="noStrike" dirty="0">
                <a:solidFill>
                  <a:srgbClr val="000000"/>
                </a:solidFill>
                <a:effectLst/>
                <a:latin typeface="Calibri" panose="020F0502020204030204" pitchFamily="34" charset="0"/>
                <a:cs typeface="Calibri" panose="020F0502020204030204" pitchFamily="34" charset="0"/>
              </a:rPr>
              <a:t>Many with ID, particularly mild or moderate ID, are often ultimately able to live independently within the community. </a:t>
            </a:r>
          </a:p>
          <a:p>
            <a:pPr rtl="0" fontAlgn="base">
              <a:lnSpc>
                <a:spcPct val="120000"/>
              </a:lnSpc>
              <a:spcBef>
                <a:spcPts val="1200"/>
              </a:spcBef>
              <a:spcAft>
                <a:spcPts val="0"/>
              </a:spcAft>
              <a:buFont typeface="Arial" panose="020B0604020202020204" pitchFamily="34" charset="0"/>
              <a:buChar char="•"/>
            </a:pPr>
            <a:r>
              <a:rPr lang="en-US" sz="3800" b="0" i="0" u="none" strike="noStrike" dirty="0">
                <a:solidFill>
                  <a:srgbClr val="000000"/>
                </a:solidFill>
                <a:effectLst/>
                <a:latin typeface="Calibri" panose="020F0502020204030204" pitchFamily="34" charset="0"/>
                <a:cs typeface="Calibri" panose="020F0502020204030204" pitchFamily="34" charset="0"/>
              </a:rPr>
              <a:t>Even those with more severe cases of ID who are not able to live independently can be challenged to learn, grow, and develop to the best of their ability. </a:t>
            </a:r>
          </a:p>
          <a:p>
            <a:pPr marL="0" indent="0">
              <a:buNone/>
            </a:pPr>
            <a:br>
              <a:rPr lang="en-US" b="0" dirty="0">
                <a:effectLst/>
              </a:rPr>
            </a:br>
            <a:endParaRPr lang="en-KE" dirty="0"/>
          </a:p>
        </p:txBody>
      </p:sp>
    </p:spTree>
    <p:extLst>
      <p:ext uri="{BB962C8B-B14F-4D97-AF65-F5344CB8AC3E}">
        <p14:creationId xmlns:p14="http://schemas.microsoft.com/office/powerpoint/2010/main" val="1350536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9C7DE29-7B11-4180-A215-498C76B8C722}"/>
              </a:ext>
            </a:extLst>
          </p:cNvPr>
          <p:cNvSpPr>
            <a:spLocks noGrp="1" noChangeArrowheads="1"/>
          </p:cNvSpPr>
          <p:nvPr>
            <p:ph type="ctrTitle"/>
          </p:nvPr>
        </p:nvSpPr>
        <p:spPr/>
        <p:txBody>
          <a:bodyPr/>
          <a:lstStyle/>
          <a:p>
            <a:pPr eaLnBrk="1" hangingPunct="1"/>
            <a:r>
              <a:rPr lang="en-GB" altLang="en-US" sz="3600" b="1">
                <a:latin typeface="Arial Narrow" panose="020B0606020202030204" pitchFamily="34" charset="0"/>
              </a:rPr>
              <a:t>SPECIFIC LEARNING DISORDERS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3F7C86F7-64B6-4446-89B8-25BCAAA9F00B}"/>
              </a:ext>
            </a:extLst>
          </p:cNvPr>
          <p:cNvSpPr>
            <a:spLocks noGrp="1" noChangeArrowheads="1"/>
          </p:cNvSpPr>
          <p:nvPr>
            <p:ph type="title"/>
          </p:nvPr>
        </p:nvSpPr>
        <p:spPr>
          <a:xfrm>
            <a:off x="1981200" y="571500"/>
            <a:ext cx="8229600" cy="857250"/>
          </a:xfrm>
        </p:spPr>
        <p:txBody>
          <a:bodyPr/>
          <a:lstStyle/>
          <a:p>
            <a:r>
              <a:rPr lang="en-GB" altLang="en-US" sz="4000">
                <a:latin typeface="Arial Narrow" panose="020B0606020202030204" pitchFamily="34" charset="0"/>
              </a:rPr>
              <a:t>What is learning disability?</a:t>
            </a:r>
          </a:p>
        </p:txBody>
      </p:sp>
      <p:sp>
        <p:nvSpPr>
          <p:cNvPr id="26627" name="Content Placeholder 2">
            <a:extLst>
              <a:ext uri="{FF2B5EF4-FFF2-40B4-BE49-F238E27FC236}">
                <a16:creationId xmlns:a16="http://schemas.microsoft.com/office/drawing/2014/main" id="{7AFF6C54-B9A7-4AED-B3A3-B7641A821D45}"/>
              </a:ext>
            </a:extLst>
          </p:cNvPr>
          <p:cNvSpPr>
            <a:spLocks noGrp="1" noChangeArrowheads="1"/>
          </p:cNvSpPr>
          <p:nvPr>
            <p:ph idx="1"/>
          </p:nvPr>
        </p:nvSpPr>
        <p:spPr>
          <a:xfrm>
            <a:off x="324465" y="1643064"/>
            <a:ext cx="11459495" cy="4929187"/>
          </a:xfrm>
        </p:spPr>
        <p:txBody>
          <a:bodyPr/>
          <a:lstStyle/>
          <a:p>
            <a:pPr>
              <a:buFont typeface="Wingdings" panose="05000000000000000000" pitchFamily="2" charset="2"/>
              <a:buChar char="§"/>
            </a:pPr>
            <a:r>
              <a:rPr lang="en-US" altLang="en-US" sz="2400" dirty="0"/>
              <a:t>Learning disability (LD) is a disorder in one or more of the basic psychological processes involved in understanding or in using language, spoken or written, that may manifest itself in an imperfect ability to listen, think, speak, read, write, spell, or to do mathematical calculations, including conditions such as perceptual disabilities, brain injury, minimal brain dysfunction, dyslexia, and developmental aphasia.</a:t>
            </a:r>
          </a:p>
          <a:p>
            <a:pPr>
              <a:buFont typeface="Arial" panose="020B0604020202020204" pitchFamily="34" charset="0"/>
              <a:buNone/>
            </a:pPr>
            <a:endParaRPr lang="en-US" altLang="en-US" sz="2400" dirty="0"/>
          </a:p>
          <a:p>
            <a:pPr>
              <a:buFont typeface="Wingdings" panose="05000000000000000000" pitchFamily="2" charset="2"/>
              <a:buChar char="§"/>
            </a:pPr>
            <a:r>
              <a:rPr lang="en-US" altLang="en-US" sz="2400" dirty="0"/>
              <a:t>Basically have trouble:</a:t>
            </a:r>
          </a:p>
          <a:p>
            <a:pPr lvl="1" eaLnBrk="1" hangingPunct="1">
              <a:spcBef>
                <a:spcPct val="0"/>
              </a:spcBef>
              <a:buClr>
                <a:srgbClr val="FF0066"/>
              </a:buClr>
              <a:buFont typeface="Wingdings" panose="05000000000000000000" pitchFamily="2" charset="2"/>
              <a:buChar char="§"/>
            </a:pPr>
            <a:r>
              <a:rPr lang="en-US" altLang="en-US" sz="2400" dirty="0">
                <a:cs typeface="Tahoma" panose="020B0604030504040204" pitchFamily="34" charset="0"/>
              </a:rPr>
              <a:t>Processing information</a:t>
            </a:r>
            <a:r>
              <a:rPr lang="en-US" altLang="en-US" sz="2400" dirty="0"/>
              <a:t> </a:t>
            </a:r>
          </a:p>
          <a:p>
            <a:pPr lvl="1" eaLnBrk="1" hangingPunct="1">
              <a:spcBef>
                <a:spcPct val="0"/>
              </a:spcBef>
              <a:buClr>
                <a:srgbClr val="FF0066"/>
              </a:buClr>
              <a:buFont typeface="Wingdings" panose="05000000000000000000" pitchFamily="2" charset="2"/>
              <a:buChar char="§"/>
            </a:pPr>
            <a:r>
              <a:rPr lang="en-US" altLang="en-US" sz="2400" dirty="0">
                <a:cs typeface="Tahoma" panose="020B0604030504040204" pitchFamily="34" charset="0"/>
              </a:rPr>
              <a:t>Organizing information</a:t>
            </a:r>
            <a:r>
              <a:rPr lang="en-US" altLang="en-US" sz="2400" dirty="0"/>
              <a:t> </a:t>
            </a:r>
          </a:p>
          <a:p>
            <a:pPr lvl="1" eaLnBrk="1" hangingPunct="1">
              <a:spcBef>
                <a:spcPct val="0"/>
              </a:spcBef>
              <a:buClr>
                <a:srgbClr val="FF0066"/>
              </a:buClr>
              <a:buFont typeface="Wingdings" panose="05000000000000000000" pitchFamily="2" charset="2"/>
              <a:buChar char="§"/>
            </a:pPr>
            <a:r>
              <a:rPr lang="en-US" altLang="en-US" sz="2400" dirty="0">
                <a:cs typeface="Tahoma" panose="020B0604030504040204" pitchFamily="34" charset="0"/>
              </a:rPr>
              <a:t>Applying information</a:t>
            </a:r>
            <a:r>
              <a:rPr lang="en-US" altLang="en-US" sz="2400" dirty="0"/>
              <a:t> </a:t>
            </a:r>
          </a:p>
          <a:p>
            <a:endParaRPr lang="en-US" altLang="en-US" sz="2400" dirty="0">
              <a:latin typeface="Arial Narrow" panose="020B0606020202030204" pitchFamily="34" charset="0"/>
            </a:endParaRPr>
          </a:p>
          <a:p>
            <a:pPr lvl="1">
              <a:buFont typeface="Arial" panose="020B0604020202020204" pitchFamily="34" charset="0"/>
              <a:buChar char="•"/>
            </a:pPr>
            <a:endParaRPr lang="en-US" altLang="en-US" sz="2000" dirty="0">
              <a:latin typeface="Arial Narrow" panose="020B0606020202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2727F1C2-D848-468A-B84C-9C5E6EBE8395}"/>
              </a:ext>
            </a:extLst>
          </p:cNvPr>
          <p:cNvSpPr>
            <a:spLocks noGrp="1" noChangeArrowheads="1"/>
          </p:cNvSpPr>
          <p:nvPr>
            <p:ph type="title"/>
          </p:nvPr>
        </p:nvSpPr>
        <p:spPr/>
        <p:txBody>
          <a:bodyPr/>
          <a:lstStyle/>
          <a:p>
            <a:r>
              <a:rPr lang="en-GB" altLang="en-US" sz="4000">
                <a:latin typeface="Arial Narrow" panose="020B0606020202030204" pitchFamily="34" charset="0"/>
              </a:rPr>
              <a:t>Types of learning disabilities</a:t>
            </a:r>
          </a:p>
        </p:txBody>
      </p:sp>
      <p:sp>
        <p:nvSpPr>
          <p:cNvPr id="28675" name="Content Placeholder 2">
            <a:extLst>
              <a:ext uri="{FF2B5EF4-FFF2-40B4-BE49-F238E27FC236}">
                <a16:creationId xmlns:a16="http://schemas.microsoft.com/office/drawing/2014/main" id="{7248BFF4-C90B-4669-A915-7AD716486E15}"/>
              </a:ext>
            </a:extLst>
          </p:cNvPr>
          <p:cNvSpPr>
            <a:spLocks noGrp="1" noChangeArrowheads="1"/>
          </p:cNvSpPr>
          <p:nvPr>
            <p:ph idx="1"/>
          </p:nvPr>
        </p:nvSpPr>
        <p:spPr>
          <a:xfrm>
            <a:off x="2452688" y="1643064"/>
            <a:ext cx="7758112" cy="4714875"/>
          </a:xfrm>
        </p:spPr>
        <p:txBody>
          <a:bodyPr/>
          <a:lstStyle/>
          <a:p>
            <a:pPr eaLnBrk="1" hangingPunct="1">
              <a:spcBef>
                <a:spcPts val="600"/>
              </a:spcBef>
              <a:spcAft>
                <a:spcPts val="600"/>
              </a:spcAft>
              <a:buFont typeface="Wingdings" panose="05000000000000000000" pitchFamily="2" charset="2"/>
              <a:buChar char="§"/>
            </a:pPr>
            <a:r>
              <a:rPr lang="en-AU" altLang="en-US" sz="2400" dirty="0"/>
              <a:t>Specific Learning Disorders in domain of…</a:t>
            </a:r>
          </a:p>
          <a:p>
            <a:pPr marL="1771650" lvl="3" indent="-514350" eaLnBrk="1" hangingPunct="1">
              <a:spcBef>
                <a:spcPts val="600"/>
              </a:spcBef>
              <a:spcAft>
                <a:spcPts val="600"/>
              </a:spcAft>
              <a:buFont typeface="Calibri" panose="020F0502020204030204" pitchFamily="34" charset="0"/>
              <a:buAutoNum type="alphaLcParenR"/>
            </a:pPr>
            <a:r>
              <a:rPr lang="en-AU" altLang="en-US" sz="2400" dirty="0"/>
              <a:t>Reading (Dyslexia)</a:t>
            </a:r>
          </a:p>
          <a:p>
            <a:pPr marL="1771650" lvl="3" indent="-514350" eaLnBrk="1" hangingPunct="1">
              <a:spcBef>
                <a:spcPts val="600"/>
              </a:spcBef>
              <a:spcAft>
                <a:spcPts val="600"/>
              </a:spcAft>
              <a:buFont typeface="Calibri" panose="020F0502020204030204" pitchFamily="34" charset="0"/>
              <a:buAutoNum type="alphaLcParenR"/>
            </a:pPr>
            <a:r>
              <a:rPr lang="en-AU" altLang="en-US" sz="2400" dirty="0"/>
              <a:t>Writing (Dysgraphia)</a:t>
            </a:r>
          </a:p>
          <a:p>
            <a:pPr marL="1771650" lvl="3" indent="-514350" eaLnBrk="1" hangingPunct="1">
              <a:spcBef>
                <a:spcPts val="600"/>
              </a:spcBef>
              <a:spcAft>
                <a:spcPts val="600"/>
              </a:spcAft>
              <a:buFont typeface="Calibri" panose="020F0502020204030204" pitchFamily="34" charset="0"/>
              <a:buAutoNum type="alphaLcParenR"/>
            </a:pPr>
            <a:r>
              <a:rPr lang="en-AU" altLang="en-US" sz="2400" dirty="0"/>
              <a:t>Maths (Dyscalculia)</a:t>
            </a:r>
          </a:p>
          <a:p>
            <a:pPr marL="1771650" lvl="3" indent="-514350" eaLnBrk="1" hangingPunct="1">
              <a:spcBef>
                <a:spcPts val="600"/>
              </a:spcBef>
              <a:spcAft>
                <a:spcPts val="600"/>
              </a:spcAft>
              <a:buFont typeface="Calibri" panose="020F0502020204030204" pitchFamily="34" charset="0"/>
              <a:buAutoNum type="alphaLcParenR"/>
            </a:pPr>
            <a:r>
              <a:rPr lang="en-AU" altLang="en-US" sz="2400" dirty="0"/>
              <a:t>Others</a:t>
            </a:r>
          </a:p>
          <a:p>
            <a:endParaRPr lang="en-GB"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a:extLst>
              <a:ext uri="{FF2B5EF4-FFF2-40B4-BE49-F238E27FC236}">
                <a16:creationId xmlns:a16="http://schemas.microsoft.com/office/drawing/2014/main" id="{AB1F71B5-E36F-462F-B52B-951642835B0C}"/>
              </a:ext>
            </a:extLst>
          </p:cNvPr>
          <p:cNvSpPr>
            <a:spLocks noGrp="1" noChangeArrowheads="1"/>
          </p:cNvSpPr>
          <p:nvPr>
            <p:ph idx="1"/>
          </p:nvPr>
        </p:nvSpPr>
        <p:spPr>
          <a:xfrm>
            <a:off x="1981200" y="571500"/>
            <a:ext cx="8229600" cy="6000750"/>
          </a:xfrm>
        </p:spPr>
        <p:txBody>
          <a:bodyPr/>
          <a:lstStyle/>
          <a:p>
            <a:pPr eaLnBrk="1" hangingPunct="1">
              <a:spcBef>
                <a:spcPts val="600"/>
              </a:spcBef>
              <a:spcAft>
                <a:spcPts val="600"/>
              </a:spcAft>
              <a:buNone/>
            </a:pPr>
            <a:r>
              <a:rPr lang="en-US" altLang="en-US" sz="2400" dirty="0">
                <a:latin typeface="Arial Narrow" panose="020B0606020202030204" pitchFamily="34" charset="0"/>
              </a:rPr>
              <a:t>1</a:t>
            </a:r>
            <a:r>
              <a:rPr lang="en-US" altLang="en-US" sz="2400" b="1" dirty="0">
                <a:latin typeface="Arial Narrow" panose="020B0606020202030204" pitchFamily="34" charset="0"/>
              </a:rPr>
              <a:t>. Reading Disorders (dyslexia)</a:t>
            </a:r>
          </a:p>
          <a:p>
            <a:pPr eaLnBrk="1" hangingPunct="1">
              <a:spcBef>
                <a:spcPts val="600"/>
              </a:spcBef>
              <a:spcAft>
                <a:spcPts val="600"/>
              </a:spcAft>
              <a:buFont typeface="Wingdings" panose="05000000000000000000" pitchFamily="2" charset="2"/>
              <a:buChar char="§"/>
            </a:pPr>
            <a:r>
              <a:rPr lang="en-US" altLang="en-US" sz="2400" dirty="0"/>
              <a:t>A specific learning disability - affects reading and related language-based processing skills. </a:t>
            </a:r>
          </a:p>
          <a:p>
            <a:pPr lvl="1" eaLnBrk="1" hangingPunct="1">
              <a:spcBef>
                <a:spcPts val="600"/>
              </a:spcBef>
              <a:spcAft>
                <a:spcPts val="600"/>
              </a:spcAft>
              <a:buFont typeface="Wingdings" panose="05000000000000000000" pitchFamily="2" charset="2"/>
              <a:buChar char="§"/>
            </a:pPr>
            <a:r>
              <a:rPr lang="en-AU" altLang="en-US" sz="2400" dirty="0"/>
              <a:t>Difficulty reading single words (decoding)</a:t>
            </a:r>
          </a:p>
          <a:p>
            <a:pPr lvl="1" eaLnBrk="1" hangingPunct="1">
              <a:spcBef>
                <a:spcPts val="600"/>
              </a:spcBef>
              <a:spcAft>
                <a:spcPts val="600"/>
              </a:spcAft>
              <a:buFont typeface="Wingdings" panose="05000000000000000000" pitchFamily="2" charset="2"/>
              <a:buChar char="§"/>
            </a:pPr>
            <a:r>
              <a:rPr lang="en-AU" altLang="en-US" sz="2400" dirty="0"/>
              <a:t>Phonological difficulties – hearing, blending and manipulating the sounds in words</a:t>
            </a:r>
          </a:p>
          <a:p>
            <a:pPr lvl="1" eaLnBrk="1" hangingPunct="1">
              <a:spcBef>
                <a:spcPts val="600"/>
              </a:spcBef>
              <a:spcAft>
                <a:spcPts val="600"/>
              </a:spcAft>
              <a:buFont typeface="Wingdings" panose="05000000000000000000" pitchFamily="2" charset="2"/>
              <a:buChar char="§"/>
            </a:pPr>
            <a:r>
              <a:rPr lang="en-AU" altLang="en-US" sz="2400" dirty="0"/>
              <a:t>Poor “sight” vocabulary</a:t>
            </a:r>
          </a:p>
          <a:p>
            <a:pPr lvl="1" eaLnBrk="1" hangingPunct="1">
              <a:spcBef>
                <a:spcPts val="600"/>
              </a:spcBef>
              <a:spcAft>
                <a:spcPts val="600"/>
              </a:spcAft>
              <a:buFont typeface="Wingdings" panose="05000000000000000000" pitchFamily="2" charset="2"/>
              <a:buChar char="§"/>
            </a:pPr>
            <a:r>
              <a:rPr lang="en-AU" altLang="en-US" sz="2400" dirty="0"/>
              <a:t>Can have poor auditory working memory</a:t>
            </a:r>
          </a:p>
          <a:p>
            <a:pPr lvl="1" eaLnBrk="1" hangingPunct="1">
              <a:spcBef>
                <a:spcPts val="600"/>
              </a:spcBef>
              <a:spcAft>
                <a:spcPts val="600"/>
              </a:spcAft>
              <a:buFont typeface="Wingdings" panose="05000000000000000000" pitchFamily="2" charset="2"/>
              <a:buChar char="§"/>
            </a:pPr>
            <a:r>
              <a:rPr lang="en-AU" altLang="en-US" sz="2400" dirty="0"/>
              <a:t>Can have visual tracking/scanning/discrimination or other visual perception issues</a:t>
            </a:r>
          </a:p>
          <a:p>
            <a:pPr eaLnBrk="1" hangingPunct="1"/>
            <a:endParaRPr lang="en-GB"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a:extLst>
              <a:ext uri="{FF2B5EF4-FFF2-40B4-BE49-F238E27FC236}">
                <a16:creationId xmlns:a16="http://schemas.microsoft.com/office/drawing/2014/main" id="{1BF6FFEA-306D-4EB2-9746-359C1AFCDD12}"/>
              </a:ext>
            </a:extLst>
          </p:cNvPr>
          <p:cNvSpPr>
            <a:spLocks noGrp="1" noChangeArrowheads="1"/>
          </p:cNvSpPr>
          <p:nvPr>
            <p:ph idx="1"/>
          </p:nvPr>
        </p:nvSpPr>
        <p:spPr>
          <a:xfrm>
            <a:off x="2166938" y="428626"/>
            <a:ext cx="8043862" cy="6143625"/>
          </a:xfrm>
        </p:spPr>
        <p:txBody>
          <a:bodyPr/>
          <a:lstStyle/>
          <a:p>
            <a:pPr eaLnBrk="1" hangingPunct="1">
              <a:buFont typeface="Arial" panose="020B0604020202020204" pitchFamily="34" charset="0"/>
              <a:buNone/>
            </a:pPr>
            <a:r>
              <a:rPr lang="en-GB" altLang="en-KE" sz="2400" b="1" dirty="0">
                <a:latin typeface="Arial Narrow" panose="020B0606020202030204" pitchFamily="34" charset="0"/>
              </a:rPr>
              <a:t>2. Writing Disorder (dysgraphia)</a:t>
            </a:r>
          </a:p>
          <a:p>
            <a:pPr eaLnBrk="1" hangingPunct="1">
              <a:buFont typeface="Wingdings" panose="05000000000000000000" pitchFamily="2" charset="2"/>
              <a:buChar char="§"/>
            </a:pPr>
            <a:r>
              <a:rPr lang="en-US" altLang="en-KE" sz="2400" dirty="0"/>
              <a:t>A specific learning disability-affects a person’s handwriting ability and fine motor skills. </a:t>
            </a:r>
          </a:p>
          <a:p>
            <a:pPr lvl="1" eaLnBrk="1" hangingPunct="1">
              <a:lnSpc>
                <a:spcPct val="120000"/>
              </a:lnSpc>
              <a:buFont typeface="Wingdings" panose="05000000000000000000" pitchFamily="2" charset="2"/>
              <a:buChar char="§"/>
            </a:pPr>
            <a:r>
              <a:rPr lang="en-AU" altLang="en-KE" sz="2400" dirty="0"/>
              <a:t>Poor spelling</a:t>
            </a:r>
          </a:p>
          <a:p>
            <a:pPr lvl="1" eaLnBrk="1" hangingPunct="1">
              <a:lnSpc>
                <a:spcPct val="120000"/>
              </a:lnSpc>
              <a:buFont typeface="Wingdings" panose="05000000000000000000" pitchFamily="2" charset="2"/>
              <a:buChar char="§"/>
            </a:pPr>
            <a:r>
              <a:rPr lang="en-AU" altLang="en-KE" sz="2400" dirty="0"/>
              <a:t>Handwriting that is often messy or illegible</a:t>
            </a:r>
          </a:p>
          <a:p>
            <a:pPr lvl="1" eaLnBrk="1" hangingPunct="1">
              <a:lnSpc>
                <a:spcPct val="120000"/>
              </a:lnSpc>
              <a:buFont typeface="Wingdings" panose="05000000000000000000" pitchFamily="2" charset="2"/>
              <a:buChar char="§"/>
            </a:pPr>
            <a:r>
              <a:rPr lang="en-AU" altLang="en-KE" sz="2400" dirty="0"/>
              <a:t>Cramping in hands or poor pencil grip</a:t>
            </a:r>
          </a:p>
          <a:p>
            <a:pPr lvl="1" eaLnBrk="1" hangingPunct="1">
              <a:lnSpc>
                <a:spcPct val="120000"/>
              </a:lnSpc>
              <a:buFont typeface="Wingdings" panose="05000000000000000000" pitchFamily="2" charset="2"/>
              <a:buChar char="§"/>
            </a:pPr>
            <a:r>
              <a:rPr lang="en-AU" altLang="en-KE" sz="2400" dirty="0"/>
              <a:t>Difficulty with technical aspects of writing (punctuation, capitals, grammar)</a:t>
            </a:r>
          </a:p>
          <a:p>
            <a:pPr lvl="1" eaLnBrk="1" hangingPunct="1">
              <a:lnSpc>
                <a:spcPct val="120000"/>
              </a:lnSpc>
              <a:buFont typeface="Wingdings" panose="05000000000000000000" pitchFamily="2" charset="2"/>
              <a:buChar char="§"/>
            </a:pPr>
            <a:r>
              <a:rPr lang="en-AU" altLang="en-KE" sz="2400" dirty="0"/>
              <a:t>Inconsistencies in letter formation (upper/lowercase) and spacing between words</a:t>
            </a:r>
          </a:p>
          <a:p>
            <a:pPr lvl="1" eaLnBrk="1" hangingPunct="1">
              <a:lnSpc>
                <a:spcPct val="120000"/>
              </a:lnSpc>
              <a:buFont typeface="Wingdings" panose="05000000000000000000" pitchFamily="2" charset="2"/>
              <a:buChar char="§"/>
            </a:pPr>
            <a:r>
              <a:rPr lang="en-AU" altLang="en-KE" sz="2400" dirty="0"/>
              <a:t>Large gap between oral expression and ability to express oneself in written format</a:t>
            </a:r>
          </a:p>
          <a:p>
            <a:pPr eaLnBrk="1" hangingPunct="1">
              <a:buFont typeface="Symbol" panose="05050102010706020507" pitchFamily="18" charset="2"/>
              <a:buNone/>
            </a:pPr>
            <a:endParaRPr lang="en-AU" altLang="en-KE" sz="2400" dirty="0">
              <a:latin typeface="Arial Narrow" panose="020B0606020202030204" pitchFamily="34" charset="0"/>
            </a:endParaRPr>
          </a:p>
          <a:p>
            <a:pPr eaLnBrk="1" hangingPunct="1">
              <a:buFont typeface="Wingdings" panose="05000000000000000000" pitchFamily="2" charset="2"/>
              <a:buChar char="§"/>
            </a:pPr>
            <a:endParaRPr lang="en-GB" altLang="en-KE" sz="2400" dirty="0">
              <a:latin typeface="Arial Narrow" panose="020B060602020203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a:extLst>
              <a:ext uri="{FF2B5EF4-FFF2-40B4-BE49-F238E27FC236}">
                <a16:creationId xmlns:a16="http://schemas.microsoft.com/office/drawing/2014/main" id="{BB206EBD-F4CC-4466-8D6E-4D119D6C69E6}"/>
              </a:ext>
            </a:extLst>
          </p:cNvPr>
          <p:cNvSpPr>
            <a:spLocks noGrp="1" noChangeArrowheads="1"/>
          </p:cNvSpPr>
          <p:nvPr>
            <p:ph idx="1"/>
          </p:nvPr>
        </p:nvSpPr>
        <p:spPr>
          <a:xfrm>
            <a:off x="2309814" y="785813"/>
            <a:ext cx="7858125" cy="5643562"/>
          </a:xfrm>
        </p:spPr>
        <p:txBody>
          <a:bodyPr/>
          <a:lstStyle/>
          <a:p>
            <a:pPr eaLnBrk="1" hangingPunct="1">
              <a:buFont typeface="Arial" panose="020B0604020202020204" pitchFamily="34" charset="0"/>
              <a:buNone/>
            </a:pPr>
            <a:r>
              <a:rPr lang="en-GB" altLang="en-US" sz="2400" b="1" dirty="0">
                <a:latin typeface="Arial Narrow" panose="020B0606020202030204" pitchFamily="34" charset="0"/>
              </a:rPr>
              <a:t>3</a:t>
            </a:r>
            <a:r>
              <a:rPr lang="en-GB" altLang="en-US" sz="2400" b="1" dirty="0"/>
              <a:t>. Mathematics Disorder (dyscalculia)</a:t>
            </a:r>
          </a:p>
          <a:p>
            <a:pPr lvl="1" eaLnBrk="1" hangingPunct="1">
              <a:buFont typeface="Wingdings" panose="05000000000000000000" pitchFamily="2" charset="2"/>
              <a:buChar char="§"/>
            </a:pPr>
            <a:r>
              <a:rPr lang="en-AU" altLang="en-US" sz="2400" dirty="0"/>
              <a:t>Poor quantitative thinking</a:t>
            </a:r>
          </a:p>
          <a:p>
            <a:pPr lvl="1" eaLnBrk="1" hangingPunct="1">
              <a:buFont typeface="Wingdings" panose="05000000000000000000" pitchFamily="2" charset="2"/>
              <a:buChar char="§"/>
            </a:pPr>
            <a:r>
              <a:rPr lang="en-AU" altLang="en-US" sz="2400" dirty="0"/>
              <a:t>Difficulty memorising arithmetic facts</a:t>
            </a:r>
          </a:p>
          <a:p>
            <a:pPr lvl="1" eaLnBrk="1" hangingPunct="1">
              <a:buFont typeface="Wingdings" panose="05000000000000000000" pitchFamily="2" charset="2"/>
              <a:buChar char="§"/>
            </a:pPr>
            <a:r>
              <a:rPr lang="en-AU" altLang="en-US" sz="2400" dirty="0"/>
              <a:t>Poor accuracy in calculation</a:t>
            </a:r>
          </a:p>
          <a:p>
            <a:pPr lvl="1" eaLnBrk="1" hangingPunct="1">
              <a:buFont typeface="Wingdings" panose="05000000000000000000" pitchFamily="2" charset="2"/>
              <a:buChar char="§"/>
            </a:pPr>
            <a:r>
              <a:rPr lang="en-AU" altLang="en-US" sz="2400" dirty="0"/>
              <a:t>Reduced speed in calculations</a:t>
            </a:r>
          </a:p>
          <a:p>
            <a:pPr lvl="1" eaLnBrk="1" hangingPunct="1">
              <a:buFont typeface="Wingdings" panose="05000000000000000000" pitchFamily="2" charset="2"/>
              <a:buChar char="§"/>
            </a:pPr>
            <a:r>
              <a:rPr lang="en-AU" altLang="en-US" sz="2400" dirty="0"/>
              <a:t>Difficulty understanding time and space</a:t>
            </a:r>
          </a:p>
          <a:p>
            <a:pPr lvl="1" eaLnBrk="1" hangingPunct="1">
              <a:buFont typeface="Wingdings" panose="05000000000000000000" pitchFamily="2" charset="2"/>
              <a:buChar char="§"/>
            </a:pPr>
            <a:r>
              <a:rPr lang="en-AU" altLang="en-US" sz="2400" dirty="0"/>
              <a:t>May count on fingers</a:t>
            </a:r>
          </a:p>
          <a:p>
            <a:pPr lvl="1" eaLnBrk="1" hangingPunct="1">
              <a:buFont typeface="Wingdings" panose="05000000000000000000" pitchFamily="2" charset="2"/>
              <a:buChar char="§"/>
            </a:pPr>
            <a:r>
              <a:rPr lang="en-AU" altLang="en-US" sz="2400" dirty="0"/>
              <a:t>May switch procedures when completing maths problems</a:t>
            </a:r>
          </a:p>
          <a:p>
            <a:pPr eaLnBrk="1" hangingPunct="1">
              <a:buFont typeface="Wingdings" panose="05000000000000000000" pitchFamily="2" charset="2"/>
              <a:buChar char="§"/>
            </a:pPr>
            <a:endParaRPr lang="en-GB" altLang="en-US" sz="2400" b="1" dirty="0">
              <a:latin typeface="Arial Narrow" panose="020B060602020203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2">
            <a:extLst>
              <a:ext uri="{FF2B5EF4-FFF2-40B4-BE49-F238E27FC236}">
                <a16:creationId xmlns:a16="http://schemas.microsoft.com/office/drawing/2014/main" id="{D53E17A6-C051-4609-857D-AAD8DB7F4854}"/>
              </a:ext>
            </a:extLst>
          </p:cNvPr>
          <p:cNvSpPr>
            <a:spLocks noGrp="1" noChangeArrowheads="1"/>
          </p:cNvSpPr>
          <p:nvPr>
            <p:ph idx="1"/>
          </p:nvPr>
        </p:nvSpPr>
        <p:spPr>
          <a:xfrm>
            <a:off x="383458" y="221226"/>
            <a:ext cx="11356257" cy="5678129"/>
          </a:xfrm>
        </p:spPr>
        <p:txBody>
          <a:bodyPr/>
          <a:lstStyle/>
          <a:p>
            <a:pPr>
              <a:lnSpc>
                <a:spcPct val="80000"/>
              </a:lnSpc>
              <a:buFont typeface="Arial" panose="020B0604020202020204" pitchFamily="34" charset="0"/>
              <a:buNone/>
            </a:pPr>
            <a:r>
              <a:rPr lang="en-GB" altLang="en-US" sz="2000" b="1" dirty="0"/>
              <a:t>AETIOLOGY OF LEARNING DISABILITIES</a:t>
            </a:r>
            <a:endParaRPr lang="en-US" altLang="en-US" sz="2000" b="1" dirty="0"/>
          </a:p>
          <a:p>
            <a:pPr>
              <a:lnSpc>
                <a:spcPct val="80000"/>
              </a:lnSpc>
              <a:buFont typeface="Arial" panose="020B0604020202020204" pitchFamily="34" charset="0"/>
              <a:buNone/>
            </a:pPr>
            <a:r>
              <a:rPr lang="en-US" altLang="en-US" sz="2000" b="1" dirty="0"/>
              <a:t>BIOLOGY: </a:t>
            </a:r>
          </a:p>
          <a:p>
            <a:pPr>
              <a:lnSpc>
                <a:spcPct val="80000"/>
              </a:lnSpc>
              <a:buFont typeface="Arial" panose="020B0604020202020204" pitchFamily="34" charset="0"/>
              <a:buNone/>
            </a:pPr>
            <a:r>
              <a:rPr lang="en-US" altLang="en-US" sz="2000" dirty="0"/>
              <a:t>Influences the neural, chemical, and functional aspects of the body.</a:t>
            </a:r>
          </a:p>
          <a:p>
            <a:pPr lvl="1">
              <a:lnSpc>
                <a:spcPct val="80000"/>
              </a:lnSpc>
              <a:buFont typeface="Wingdings" panose="05000000000000000000" pitchFamily="2" charset="2"/>
              <a:buChar char="§"/>
            </a:pPr>
            <a:r>
              <a:rPr lang="en-US" altLang="en-US" sz="2000" dirty="0"/>
              <a:t>Accounts for traits and conditions which are hereditary.</a:t>
            </a:r>
          </a:p>
          <a:p>
            <a:pPr lvl="1">
              <a:lnSpc>
                <a:spcPct val="80000"/>
              </a:lnSpc>
              <a:buFont typeface="Wingdings" panose="05000000000000000000" pitchFamily="2" charset="2"/>
              <a:buChar char="§"/>
            </a:pPr>
            <a:r>
              <a:rPr lang="en-US" altLang="en-US" sz="2000" dirty="0"/>
              <a:t>Are transmitted to the child from the mother and the father.</a:t>
            </a:r>
          </a:p>
          <a:p>
            <a:pPr lvl="1">
              <a:lnSpc>
                <a:spcPct val="80000"/>
              </a:lnSpc>
              <a:buFont typeface="Wingdings" panose="05000000000000000000" pitchFamily="2" charset="2"/>
              <a:buChar char="§"/>
            </a:pPr>
            <a:r>
              <a:rPr lang="en-US" altLang="en-US" sz="2000" dirty="0"/>
              <a:t>Examples of hereditary: schizophrenia, depression, and temperament.</a:t>
            </a:r>
          </a:p>
          <a:p>
            <a:pPr>
              <a:buFont typeface="Arial" panose="020B0604020202020204" pitchFamily="34" charset="0"/>
              <a:buNone/>
            </a:pPr>
            <a:r>
              <a:rPr lang="en-GB" altLang="en-US" sz="2000" b="1" dirty="0"/>
              <a:t> </a:t>
            </a:r>
            <a:r>
              <a:rPr lang="en-US" altLang="en-US" sz="2000" b="1" dirty="0"/>
              <a:t>Birth: </a:t>
            </a:r>
            <a:r>
              <a:rPr lang="en-US" altLang="en-US" sz="2000" dirty="0"/>
              <a:t>Prenatal: maternal drug/alcohol use, disease, maternal poor nutrition. Perinatal: brain damage from anoxia. Postnatal: brain damage from accident or shaken severely, lead poisoning and encephalitis</a:t>
            </a:r>
          </a:p>
          <a:p>
            <a:pPr>
              <a:buFont typeface="Arial" panose="020B0604020202020204" pitchFamily="34" charset="0"/>
              <a:buNone/>
            </a:pPr>
            <a:r>
              <a:rPr lang="en-GB" altLang="en-US" sz="2000" b="1" dirty="0"/>
              <a:t>Genetics: </a:t>
            </a:r>
            <a:r>
              <a:rPr lang="en-US" altLang="en-US" sz="2000" dirty="0"/>
              <a:t>75% likelihood of having LD if both parents have LD. 51% likelihood if 1 parent has LD. More than 1/2 of reading impairments of identical twins is heredity </a:t>
            </a:r>
          </a:p>
          <a:p>
            <a:pPr>
              <a:buFont typeface="Arial" panose="020B0604020202020204" pitchFamily="34" charset="0"/>
              <a:buNone/>
            </a:pPr>
            <a:r>
              <a:rPr lang="en-US" altLang="en-US" sz="2000" b="1" dirty="0"/>
              <a:t>Medical: </a:t>
            </a:r>
            <a:r>
              <a:rPr lang="en-US" altLang="en-US" sz="2000" dirty="0"/>
              <a:t>Complication during birth – lack of oxygen. Chromosomal abnormalities. Sensory impairments</a:t>
            </a:r>
          </a:p>
          <a:p>
            <a:pPr>
              <a:buFont typeface="Arial" panose="020B0604020202020204" pitchFamily="34" charset="0"/>
              <a:buNone/>
            </a:pPr>
            <a:r>
              <a:rPr lang="en-US" altLang="en-US" sz="2000" b="1" dirty="0"/>
              <a:t>ENVIRONMENTAL</a:t>
            </a:r>
          </a:p>
          <a:p>
            <a:pPr lvl="1">
              <a:buFont typeface="Wingdings" panose="05000000000000000000" pitchFamily="2" charset="2"/>
              <a:buChar char="§"/>
            </a:pPr>
            <a:r>
              <a:rPr lang="en-US" altLang="en-US" sz="2000" dirty="0"/>
              <a:t>Neglect and lack of maternal stimulation</a:t>
            </a:r>
          </a:p>
          <a:p>
            <a:pPr lvl="1">
              <a:buFont typeface="Wingdings" panose="05000000000000000000" pitchFamily="2" charset="2"/>
              <a:buChar char="§"/>
            </a:pPr>
            <a:r>
              <a:rPr lang="en-US" altLang="en-US" sz="2000" dirty="0"/>
              <a:t>Alcohol and drug use</a:t>
            </a:r>
          </a:p>
          <a:p>
            <a:pPr lvl="1">
              <a:buFont typeface="Wingdings" panose="05000000000000000000" pitchFamily="2" charset="2"/>
              <a:buChar char="§"/>
            </a:pPr>
            <a:r>
              <a:rPr lang="en-US" altLang="en-US" sz="2000" dirty="0"/>
              <a:t>Poor nutrition and exposure to lead in water or in paint</a:t>
            </a:r>
          </a:p>
          <a:p>
            <a:pPr lvl="1">
              <a:buFont typeface="Wingdings" panose="05000000000000000000" pitchFamily="2" charset="2"/>
              <a:buChar char="§"/>
            </a:pPr>
            <a:endParaRPr lang="en-US" altLang="en-US" sz="2400" dirty="0">
              <a:latin typeface="Arial Narrow" panose="020B0606020202030204" pitchFamily="34" charset="0"/>
            </a:endParaRPr>
          </a:p>
          <a:p>
            <a:pPr lvl="1">
              <a:buFont typeface="Wingdings" panose="05000000000000000000" pitchFamily="2" charset="2"/>
              <a:buChar char="§"/>
            </a:pPr>
            <a:endParaRPr lang="en-US" altLang="en-US" sz="2400" dirty="0">
              <a:latin typeface="Arial Narrow" panose="020B0606020202030204" pitchFamily="34" charset="0"/>
            </a:endParaRPr>
          </a:p>
          <a:p>
            <a:pPr>
              <a:buFont typeface="Arial" panose="020B0604020202020204" pitchFamily="34" charset="0"/>
              <a:buNone/>
            </a:pPr>
            <a:endParaRPr lang="en-GB"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1" descr="15T3">
            <a:extLst>
              <a:ext uri="{FF2B5EF4-FFF2-40B4-BE49-F238E27FC236}">
                <a16:creationId xmlns:a16="http://schemas.microsoft.com/office/drawing/2014/main" id="{7762C848-B782-4464-8ACE-2DBF6BB0CD7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931"/>
          <a:stretch/>
        </p:blipFill>
        <p:spPr>
          <a:xfrm>
            <a:off x="1325359" y="412954"/>
            <a:ext cx="9558951" cy="6328123"/>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2">
            <a:extLst>
              <a:ext uri="{FF2B5EF4-FFF2-40B4-BE49-F238E27FC236}">
                <a16:creationId xmlns:a16="http://schemas.microsoft.com/office/drawing/2014/main" id="{E3009738-ABA1-4894-BA9E-4070F260D980}"/>
              </a:ext>
            </a:extLst>
          </p:cNvPr>
          <p:cNvSpPr>
            <a:spLocks noGrp="1" noChangeArrowheads="1"/>
          </p:cNvSpPr>
          <p:nvPr>
            <p:ph idx="1"/>
          </p:nvPr>
        </p:nvSpPr>
        <p:spPr>
          <a:xfrm>
            <a:off x="545690" y="221226"/>
            <a:ext cx="11459497" cy="6422462"/>
          </a:xfrm>
        </p:spPr>
        <p:txBody>
          <a:bodyPr/>
          <a:lstStyle/>
          <a:p>
            <a:pPr eaLnBrk="1" hangingPunct="1">
              <a:spcBef>
                <a:spcPts val="600"/>
              </a:spcBef>
              <a:spcAft>
                <a:spcPts val="600"/>
              </a:spcAft>
              <a:buNone/>
            </a:pPr>
            <a:r>
              <a:rPr lang="en-GB" altLang="en-US" sz="2400" b="1" dirty="0">
                <a:latin typeface="Arial Narrow" panose="020B0606020202030204" pitchFamily="34" charset="0"/>
              </a:rPr>
              <a:t>Treatment of learning disability -</a:t>
            </a:r>
            <a:r>
              <a:rPr lang="en-US" altLang="en-US" sz="2400" noProof="1"/>
              <a:t> types of interventions or treatments</a:t>
            </a:r>
          </a:p>
          <a:p>
            <a:pPr marL="457200" indent="-457200" eaLnBrk="1" hangingPunct="1">
              <a:spcBef>
                <a:spcPts val="600"/>
              </a:spcBef>
              <a:spcAft>
                <a:spcPts val="600"/>
              </a:spcAft>
              <a:buFont typeface="+mj-lt"/>
              <a:buAutoNum type="arabicPeriod"/>
            </a:pPr>
            <a:r>
              <a:rPr lang="en-US" altLang="en-US" sz="2400" b="1" dirty="0"/>
              <a:t>Behavioral Treatment</a:t>
            </a:r>
          </a:p>
          <a:p>
            <a:pPr marL="857250" lvl="1" indent="-457200" eaLnBrk="1" hangingPunct="1">
              <a:spcBef>
                <a:spcPts val="600"/>
              </a:spcBef>
              <a:spcAft>
                <a:spcPts val="600"/>
              </a:spcAft>
            </a:pPr>
            <a:r>
              <a:rPr lang="en-US" altLang="en-US" sz="2400" dirty="0"/>
              <a:t>Supplement medical treatment </a:t>
            </a:r>
          </a:p>
          <a:p>
            <a:pPr marL="857250" lvl="1" indent="-457200" eaLnBrk="1" hangingPunct="1">
              <a:spcBef>
                <a:spcPts val="600"/>
              </a:spcBef>
              <a:spcAft>
                <a:spcPts val="600"/>
              </a:spcAft>
            </a:pPr>
            <a:r>
              <a:rPr lang="en-US" altLang="en-US" sz="2400" dirty="0"/>
              <a:t>Used as primary therapy tools</a:t>
            </a:r>
          </a:p>
          <a:p>
            <a:pPr marL="857250" lvl="1" indent="-457200" eaLnBrk="1" hangingPunct="1">
              <a:spcBef>
                <a:spcPts val="600"/>
              </a:spcBef>
              <a:spcAft>
                <a:spcPts val="600"/>
              </a:spcAft>
            </a:pPr>
            <a:r>
              <a:rPr lang="en-US" altLang="en-US" sz="2400" dirty="0"/>
              <a:t>Learning strategy interventions should be packaged to appeal to children</a:t>
            </a:r>
          </a:p>
          <a:p>
            <a:pPr marL="457200" indent="-457200" eaLnBrk="1" hangingPunct="1">
              <a:spcBef>
                <a:spcPts val="600"/>
              </a:spcBef>
              <a:spcAft>
                <a:spcPts val="600"/>
              </a:spcAft>
              <a:buFont typeface="+mj-lt"/>
              <a:buAutoNum type="arabicPeriod"/>
            </a:pPr>
            <a:r>
              <a:rPr lang="en-US" altLang="en-US" sz="2400" b="1" dirty="0"/>
              <a:t>Instructional Interventions</a:t>
            </a:r>
          </a:p>
          <a:p>
            <a:pPr eaLnBrk="1" hangingPunct="1">
              <a:spcBef>
                <a:spcPts val="600"/>
              </a:spcBef>
              <a:spcAft>
                <a:spcPts val="600"/>
              </a:spcAft>
              <a:buFont typeface="Wingdings" panose="05000000000000000000" pitchFamily="2" charset="2"/>
              <a:buChar char="§"/>
            </a:pPr>
            <a:r>
              <a:rPr lang="en-US" altLang="en-US" sz="2400" noProof="1"/>
              <a:t>precise use of specific stimuli and consequences</a:t>
            </a:r>
          </a:p>
          <a:p>
            <a:pPr eaLnBrk="1" hangingPunct="1">
              <a:spcBef>
                <a:spcPts val="600"/>
              </a:spcBef>
              <a:spcAft>
                <a:spcPts val="600"/>
              </a:spcAft>
              <a:buFont typeface="Wingdings" panose="05000000000000000000" pitchFamily="2" charset="2"/>
              <a:buChar char="§"/>
            </a:pPr>
            <a:r>
              <a:rPr lang="en-US" altLang="en-US" sz="2400" noProof="1"/>
              <a:t>Identification and modification of behaviours</a:t>
            </a:r>
          </a:p>
          <a:p>
            <a:pPr eaLnBrk="1" hangingPunct="1">
              <a:spcBef>
                <a:spcPts val="600"/>
              </a:spcBef>
              <a:spcAft>
                <a:spcPts val="600"/>
              </a:spcAft>
              <a:buFont typeface="Wingdings" panose="05000000000000000000" pitchFamily="2" charset="2"/>
              <a:buChar char="§"/>
            </a:pPr>
            <a:r>
              <a:rPr lang="en-US" altLang="en-US" sz="2400" dirty="0"/>
              <a:t>Teaching skills that capitalize on abilities and strengths</a:t>
            </a:r>
          </a:p>
          <a:p>
            <a:pPr eaLnBrk="1" hangingPunct="1">
              <a:spcBef>
                <a:spcPts val="600"/>
              </a:spcBef>
              <a:spcAft>
                <a:spcPts val="600"/>
              </a:spcAft>
              <a:buFont typeface="Wingdings" panose="05000000000000000000" pitchFamily="2" charset="2"/>
              <a:buChar char="§"/>
            </a:pPr>
            <a:r>
              <a:rPr lang="en-US" altLang="en-US" sz="2400" dirty="0"/>
              <a:t>Students are provided with “generally effective” instruction</a:t>
            </a:r>
          </a:p>
          <a:p>
            <a:pPr eaLnBrk="1" hangingPunct="1">
              <a:spcBef>
                <a:spcPts val="600"/>
              </a:spcBef>
              <a:spcAft>
                <a:spcPts val="600"/>
              </a:spcAft>
              <a:buFont typeface="Wingdings" panose="05000000000000000000" pitchFamily="2" charset="2"/>
              <a:buChar char="§"/>
            </a:pPr>
            <a:r>
              <a:rPr lang="en-US" altLang="en-US" sz="2400" dirty="0"/>
              <a:t>Progress is monitored, Students not responding get something more, if students still not responding either qualify for special education or get evaluated for special education</a:t>
            </a:r>
          </a:p>
          <a:p>
            <a:pPr lvl="2" eaLnBrk="1" hangingPunct="1">
              <a:spcBef>
                <a:spcPts val="600"/>
              </a:spcBef>
              <a:spcAft>
                <a:spcPts val="600"/>
              </a:spcAft>
              <a:buFont typeface="Wingdings" panose="05000000000000000000" pitchFamily="2" charset="2"/>
              <a:buChar char="§"/>
            </a:pPr>
            <a:endParaRPr lang="en-US" altLang="en-US" dirty="0">
              <a:latin typeface="Arial Narrow" panose="020B0606020202030204" pitchFamily="34" charset="0"/>
            </a:endParaRPr>
          </a:p>
          <a:p>
            <a:pPr lvl="1" eaLnBrk="1" hangingPunct="1">
              <a:buFont typeface="Wingdings" panose="05000000000000000000" pitchFamily="2" charset="2"/>
              <a:buChar char="§"/>
            </a:pPr>
            <a:endParaRPr lang="en-US" altLang="en-US" dirty="0">
              <a:latin typeface="Times New Roman" panose="02020603050405020304" pitchFamily="18" charset="0"/>
            </a:endParaRPr>
          </a:p>
          <a:p>
            <a:pPr>
              <a:lnSpc>
                <a:spcPct val="80000"/>
              </a:lnSpc>
              <a:buFont typeface="Wingdings" panose="05000000000000000000" pitchFamily="2" charset="2"/>
              <a:buChar char="§"/>
            </a:pPr>
            <a:endParaRPr lang="en-US" altLang="en-US" sz="2400" dirty="0">
              <a:latin typeface="Arial Narrow" panose="020B0606020202030204" pitchFamily="34" charset="0"/>
            </a:endParaRPr>
          </a:p>
          <a:p>
            <a:pPr eaLnBrk="1" hangingPunct="1">
              <a:buFont typeface="Wingdings" panose="05000000000000000000" pitchFamily="2" charset="2"/>
              <a:buChar char="§"/>
            </a:pPr>
            <a:endParaRPr lang="en-US" altLang="en-US" sz="2400" dirty="0">
              <a:latin typeface="Arial Narrow" panose="020B0606020202030204" pitchFamily="34" charset="0"/>
            </a:endParaRPr>
          </a:p>
          <a:p>
            <a:pPr eaLnBrk="1" hangingPunct="1">
              <a:buFont typeface="Wingdings" panose="05000000000000000000" pitchFamily="2" charset="2"/>
              <a:buChar char="§"/>
            </a:pPr>
            <a:endParaRPr lang="en-GB" altLang="en-US" sz="2400" dirty="0">
              <a:latin typeface="Arial Narrow" panose="020B060602020203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9E0CF1DD-933F-4077-A4C6-3B57499BEA2D}"/>
              </a:ext>
            </a:extLst>
          </p:cNvPr>
          <p:cNvSpPr>
            <a:spLocks noGrp="1" noChangeArrowheads="1"/>
          </p:cNvSpPr>
          <p:nvPr>
            <p:ph type="title"/>
          </p:nvPr>
        </p:nvSpPr>
        <p:spPr>
          <a:xfrm>
            <a:off x="1981200" y="428626"/>
            <a:ext cx="8229600" cy="1285875"/>
          </a:xfrm>
        </p:spPr>
        <p:txBody>
          <a:bodyPr/>
          <a:lstStyle/>
          <a:p>
            <a:r>
              <a:rPr lang="en-GB" altLang="en-US" sz="4000">
                <a:latin typeface="Arial Narrow" panose="020B0606020202030204" pitchFamily="34" charset="0"/>
              </a:rPr>
              <a:t>Prognosis for children with learning disabilities</a:t>
            </a:r>
          </a:p>
        </p:txBody>
      </p:sp>
      <p:sp>
        <p:nvSpPr>
          <p:cNvPr id="41987" name="Content Placeholder 2">
            <a:extLst>
              <a:ext uri="{FF2B5EF4-FFF2-40B4-BE49-F238E27FC236}">
                <a16:creationId xmlns:a16="http://schemas.microsoft.com/office/drawing/2014/main" id="{76B6E5C5-A8BA-48A2-ABED-5E3EEB3E0E8F}"/>
              </a:ext>
            </a:extLst>
          </p:cNvPr>
          <p:cNvSpPr>
            <a:spLocks noGrp="1" noChangeArrowheads="1"/>
          </p:cNvSpPr>
          <p:nvPr>
            <p:ph idx="1"/>
          </p:nvPr>
        </p:nvSpPr>
        <p:spPr>
          <a:xfrm>
            <a:off x="2309813" y="1928814"/>
            <a:ext cx="7715250" cy="4714875"/>
          </a:xfrm>
        </p:spPr>
        <p:txBody>
          <a:bodyPr/>
          <a:lstStyle/>
          <a:p>
            <a:pPr eaLnBrk="1" hangingPunct="1">
              <a:spcBef>
                <a:spcPts val="600"/>
              </a:spcBef>
              <a:spcAft>
                <a:spcPts val="600"/>
              </a:spcAft>
              <a:buFont typeface="Wingdings" panose="05000000000000000000" pitchFamily="2" charset="2"/>
              <a:buChar char="§"/>
            </a:pPr>
            <a:r>
              <a:rPr lang="en-US" altLang="en-US" sz="2400" noProof="1">
                <a:latin typeface="Arial Narrow" panose="020B0606020202030204" pitchFamily="34" charset="0"/>
              </a:rPr>
              <a:t>The prognosis for those with learning disabilities as adults is brighter than ever before</a:t>
            </a:r>
          </a:p>
          <a:p>
            <a:pPr eaLnBrk="1" hangingPunct="1">
              <a:spcBef>
                <a:spcPts val="600"/>
              </a:spcBef>
              <a:spcAft>
                <a:spcPts val="600"/>
              </a:spcAft>
              <a:buFont typeface="Wingdings" panose="05000000000000000000" pitchFamily="2" charset="2"/>
              <a:buChar char="§"/>
            </a:pPr>
            <a:r>
              <a:rPr lang="en-US" altLang="en-US" sz="2400" noProof="1">
                <a:latin typeface="Arial Narrow" panose="020B0606020202030204" pitchFamily="34" charset="0"/>
              </a:rPr>
              <a:t>research literature on adults with learning disabilities is increasing </a:t>
            </a:r>
          </a:p>
          <a:p>
            <a:pPr eaLnBrk="1" hangingPunct="1">
              <a:spcBef>
                <a:spcPts val="600"/>
              </a:spcBef>
              <a:spcAft>
                <a:spcPts val="600"/>
              </a:spcAft>
              <a:buFont typeface="Wingdings" panose="05000000000000000000" pitchFamily="2" charset="2"/>
              <a:buChar char="§"/>
            </a:pPr>
            <a:r>
              <a:rPr lang="en-US" altLang="en-US" sz="2400" noProof="1">
                <a:latin typeface="Arial Narrow" panose="020B0606020202030204" pitchFamily="34" charset="0"/>
              </a:rPr>
              <a:t>the literature on learning disabilities has historically focused more on childhood than on adolescence and adulthood. </a:t>
            </a:r>
          </a:p>
          <a:p>
            <a:pPr eaLnBrk="1" hangingPunct="1">
              <a:spcBef>
                <a:spcPts val="600"/>
              </a:spcBef>
              <a:spcAft>
                <a:spcPts val="600"/>
              </a:spcAft>
              <a:buFont typeface="Wingdings" panose="05000000000000000000" pitchFamily="2" charset="2"/>
              <a:buChar char="§"/>
            </a:pPr>
            <a:r>
              <a:rPr lang="en-US" altLang="en-US" sz="2400" noProof="1">
                <a:latin typeface="Arial Narrow" panose="020B0606020202030204" pitchFamily="34" charset="0"/>
              </a:rPr>
              <a:t>Now research on learning disabilities is increasingly investigating long-term outcomes in adulthood </a:t>
            </a:r>
            <a:r>
              <a:rPr lang="en-US" altLang="en-US" sz="2400">
                <a:latin typeface="Arial Narrow" panose="020B0606020202030204" pitchFamily="34" charset="0"/>
              </a:rPr>
              <a:t>(</a:t>
            </a:r>
            <a:r>
              <a:rPr lang="en-US" altLang="en-US" sz="2400" noProof="1">
                <a:latin typeface="Arial Narrow" panose="020B0606020202030204" pitchFamily="34" charset="0"/>
              </a:rPr>
              <a:t>postsecondary schooling</a:t>
            </a:r>
            <a:r>
              <a:rPr lang="en-US" altLang="en-US" sz="2400">
                <a:latin typeface="Arial Narrow" panose="020B0606020202030204" pitchFamily="34" charset="0"/>
              </a:rPr>
              <a:t>)</a:t>
            </a:r>
            <a:endParaRPr lang="en-US" altLang="en-US" sz="2400" noProof="1">
              <a:latin typeface="Arial Narrow" panose="020B0606020202030204" pitchFamily="34" charset="0"/>
            </a:endParaRPr>
          </a:p>
          <a:p>
            <a:endParaRPr lang="en-GB"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3E38-34A8-4D26-82D6-34B9E6A5F08C}"/>
              </a:ext>
            </a:extLst>
          </p:cNvPr>
          <p:cNvSpPr>
            <a:spLocks noGrp="1"/>
          </p:cNvSpPr>
          <p:nvPr>
            <p:ph type="title"/>
          </p:nvPr>
        </p:nvSpPr>
        <p:spPr>
          <a:xfrm>
            <a:off x="677334" y="353961"/>
            <a:ext cx="8596668" cy="629265"/>
          </a:xfrm>
        </p:spPr>
        <p:txBody>
          <a:bodyPr>
            <a:normAutofit/>
          </a:bodyPr>
          <a:lstStyle/>
          <a:p>
            <a:r>
              <a:rPr lang="en-US" sz="3600" b="0" i="0" u="none" strike="noStrike" dirty="0">
                <a:solidFill>
                  <a:srgbClr val="000000"/>
                </a:solidFill>
                <a:effectLst/>
                <a:latin typeface="Calibri" panose="020F0502020204030204" pitchFamily="34" charset="0"/>
              </a:rPr>
              <a:t>REFERENCES</a:t>
            </a:r>
            <a:endParaRPr lang="en-KE" dirty="0"/>
          </a:p>
        </p:txBody>
      </p:sp>
      <p:sp>
        <p:nvSpPr>
          <p:cNvPr id="3" name="Content Placeholder 2">
            <a:extLst>
              <a:ext uri="{FF2B5EF4-FFF2-40B4-BE49-F238E27FC236}">
                <a16:creationId xmlns:a16="http://schemas.microsoft.com/office/drawing/2014/main" id="{4173AB7A-2505-443B-8D14-61195B1293C5}"/>
              </a:ext>
            </a:extLst>
          </p:cNvPr>
          <p:cNvSpPr>
            <a:spLocks noGrp="1"/>
          </p:cNvSpPr>
          <p:nvPr>
            <p:ph idx="1"/>
          </p:nvPr>
        </p:nvSpPr>
        <p:spPr>
          <a:xfrm>
            <a:off x="516195" y="983226"/>
            <a:ext cx="9527458" cy="5683045"/>
          </a:xfrm>
        </p:spPr>
        <p:txBody>
          <a:bodyPr>
            <a:normAutofit/>
          </a:bodyPr>
          <a:lstStyle/>
          <a:p>
            <a:pPr marL="457200" indent="-457200" rtl="0" fontAlgn="base">
              <a:lnSpc>
                <a:spcPct val="200000"/>
              </a:lnSpc>
              <a:spcBef>
                <a:spcPts val="480"/>
              </a:spcBef>
              <a:spcAft>
                <a:spcPts val="0"/>
              </a:spcAft>
              <a:buFont typeface="+mj-lt"/>
              <a:buAutoNum type="arabicPeriod"/>
            </a:pPr>
            <a:r>
              <a:rPr lang="en-US" sz="2200" b="0" i="0" u="none" strike="noStrike" dirty="0">
                <a:solidFill>
                  <a:srgbClr val="000000"/>
                </a:solidFill>
                <a:effectLst/>
                <a:latin typeface="Calibri" panose="020F0502020204030204" pitchFamily="34" charset="0"/>
                <a:cs typeface="Calibri" panose="020F0502020204030204" pitchFamily="34" charset="0"/>
              </a:rPr>
              <a:t>IACAPAP Textbook of Child and Adolescent Mental Health, 2015</a:t>
            </a:r>
          </a:p>
          <a:p>
            <a:pPr marL="457200" indent="-457200" rtl="0" fontAlgn="base">
              <a:lnSpc>
                <a:spcPct val="200000"/>
              </a:lnSpc>
              <a:spcBef>
                <a:spcPts val="480"/>
              </a:spcBef>
              <a:spcAft>
                <a:spcPts val="0"/>
              </a:spcAft>
              <a:buFont typeface="+mj-lt"/>
              <a:buAutoNum type="arabicPeriod"/>
            </a:pPr>
            <a:r>
              <a:rPr lang="en-US" sz="2200" b="0" i="0" u="none" strike="noStrike" dirty="0">
                <a:solidFill>
                  <a:srgbClr val="000000"/>
                </a:solidFill>
                <a:effectLst/>
                <a:latin typeface="Calibri" panose="020F0502020204030204" pitchFamily="34" charset="0"/>
                <a:cs typeface="Calibri" panose="020F0502020204030204" pitchFamily="34" charset="0"/>
              </a:rPr>
              <a:t>Child Psychology and Psychiatry: Frameworks for Practice. Edited by David </a:t>
            </a:r>
            <a:r>
              <a:rPr lang="en-US" sz="2200" b="0" i="0" u="none" strike="noStrike" dirty="0" err="1">
                <a:solidFill>
                  <a:srgbClr val="000000"/>
                </a:solidFill>
                <a:effectLst/>
                <a:latin typeface="Calibri" panose="020F0502020204030204" pitchFamily="34" charset="0"/>
                <a:cs typeface="Calibri" panose="020F0502020204030204" pitchFamily="34" charset="0"/>
              </a:rPr>
              <a:t>Skuse</a:t>
            </a:r>
            <a:r>
              <a:rPr lang="en-US" sz="2200" b="0" i="0" u="none" strike="noStrike" dirty="0">
                <a:solidFill>
                  <a:srgbClr val="000000"/>
                </a:solidFill>
                <a:effectLst/>
                <a:latin typeface="Calibri" panose="020F0502020204030204" pitchFamily="34" charset="0"/>
                <a:cs typeface="Calibri" panose="020F0502020204030204" pitchFamily="34" charset="0"/>
              </a:rPr>
              <a:t>, Helen Bruce, Linda </a:t>
            </a:r>
            <a:r>
              <a:rPr lang="en-US" sz="2200" b="0" i="0" u="none" strike="noStrike" dirty="0" err="1">
                <a:solidFill>
                  <a:srgbClr val="000000"/>
                </a:solidFill>
                <a:effectLst/>
                <a:latin typeface="Calibri" panose="020F0502020204030204" pitchFamily="34" charset="0"/>
                <a:cs typeface="Calibri" panose="020F0502020204030204" pitchFamily="34" charset="0"/>
              </a:rPr>
              <a:t>Dowdney</a:t>
            </a:r>
            <a:r>
              <a:rPr lang="en-US" sz="2200" b="0" i="0" u="none" strike="noStrike" dirty="0">
                <a:solidFill>
                  <a:srgbClr val="000000"/>
                </a:solidFill>
                <a:effectLst/>
                <a:latin typeface="Calibri" panose="020F0502020204030204" pitchFamily="34" charset="0"/>
                <a:cs typeface="Calibri" panose="020F0502020204030204" pitchFamily="34" charset="0"/>
              </a:rPr>
              <a:t> and David Mrazek: © 2011 John Wiley &amp; Sons, Ltd. Published 2011 by John Wiley &amp; Sons, Ltd. ISBN: 978-0-470-97382-0</a:t>
            </a:r>
          </a:p>
          <a:p>
            <a:pPr marL="457200" indent="-457200" rtl="0" fontAlgn="base">
              <a:lnSpc>
                <a:spcPct val="200000"/>
              </a:lnSpc>
              <a:spcBef>
                <a:spcPts val="480"/>
              </a:spcBef>
              <a:spcAft>
                <a:spcPts val="0"/>
              </a:spcAft>
              <a:buFont typeface="+mj-lt"/>
              <a:buAutoNum type="arabicPeriod"/>
            </a:pPr>
            <a:r>
              <a:rPr lang="en-US" sz="2200" b="1" i="0" u="none" strike="noStrike" dirty="0" err="1">
                <a:solidFill>
                  <a:srgbClr val="000000"/>
                </a:solidFill>
                <a:effectLst/>
                <a:latin typeface="Calibri" panose="020F0502020204030204" pitchFamily="34" charset="0"/>
                <a:cs typeface="Calibri" panose="020F0502020204030204" pitchFamily="34" charset="0"/>
              </a:rPr>
              <a:t>Kang’ethe</a:t>
            </a:r>
            <a:r>
              <a:rPr lang="en-US" sz="2200" b="1" i="0" u="none" strike="noStrike" dirty="0">
                <a:solidFill>
                  <a:srgbClr val="000000"/>
                </a:solidFill>
                <a:effectLst/>
                <a:latin typeface="Calibri" panose="020F0502020204030204" pitchFamily="34" charset="0"/>
                <a:cs typeface="Calibri" panose="020F0502020204030204" pitchFamily="34" charset="0"/>
              </a:rPr>
              <a:t> R</a:t>
            </a:r>
            <a:r>
              <a:rPr lang="en-US" sz="2200" b="0" i="0" u="none" strike="noStrike" dirty="0">
                <a:solidFill>
                  <a:srgbClr val="000000"/>
                </a:solidFill>
                <a:effectLst/>
                <a:latin typeface="Calibri" panose="020F0502020204030204" pitchFamily="34" charset="0"/>
                <a:cs typeface="Calibri" panose="020F0502020204030204" pitchFamily="34" charset="0"/>
              </a:rPr>
              <a:t>, et al. Child and Adolescent Psychiatry. In: </a:t>
            </a:r>
            <a:r>
              <a:rPr lang="en-US" sz="2200" b="0" i="0" u="none" strike="noStrike" dirty="0" err="1">
                <a:solidFill>
                  <a:srgbClr val="000000"/>
                </a:solidFill>
                <a:effectLst/>
                <a:latin typeface="Calibri" panose="020F0502020204030204" pitchFamily="34" charset="0"/>
                <a:cs typeface="Calibri" panose="020F0502020204030204" pitchFamily="34" charset="0"/>
              </a:rPr>
              <a:t>Njenga</a:t>
            </a:r>
            <a:r>
              <a:rPr lang="en-US" sz="2200" b="0" i="0" u="none" strike="noStrike" dirty="0">
                <a:solidFill>
                  <a:srgbClr val="000000"/>
                </a:solidFill>
                <a:effectLst/>
                <a:latin typeface="Calibri" panose="020F0502020204030204" pitchFamily="34" charset="0"/>
                <a:cs typeface="Calibri" panose="020F0502020204030204" pitchFamily="34" charset="0"/>
              </a:rPr>
              <a:t> FG, editor. Essentials of Clinical Psychiatry in sub-Saharan Africa. Milan: Masson; 2005. </a:t>
            </a:r>
            <a:endParaRPr lang="en-US" sz="2200" b="1" i="0" u="none" strike="noStrike" dirty="0">
              <a:solidFill>
                <a:srgbClr val="000000"/>
              </a:solidFill>
              <a:effectLst/>
              <a:latin typeface="Calibri" panose="020F0502020204030204" pitchFamily="34" charset="0"/>
              <a:cs typeface="Calibri" panose="020F0502020204030204" pitchFamily="34" charset="0"/>
            </a:endParaRPr>
          </a:p>
          <a:p>
            <a:pPr marL="457200" indent="-457200" rtl="0" fontAlgn="base">
              <a:lnSpc>
                <a:spcPct val="200000"/>
              </a:lnSpc>
              <a:spcBef>
                <a:spcPts val="480"/>
              </a:spcBef>
              <a:spcAft>
                <a:spcPts val="0"/>
              </a:spcAft>
              <a:buFont typeface="+mj-lt"/>
              <a:buAutoNum type="arabicPeriod"/>
            </a:pPr>
            <a:r>
              <a:rPr lang="en-US" sz="2200" b="0" i="0" u="none" strike="noStrike" dirty="0">
                <a:solidFill>
                  <a:srgbClr val="000000"/>
                </a:solidFill>
                <a:effectLst/>
                <a:latin typeface="Calibri" panose="020F0502020204030204" pitchFamily="34" charset="0"/>
                <a:cs typeface="Calibri" panose="020F0502020204030204" pitchFamily="34" charset="0"/>
              </a:rPr>
              <a:t>The African textbook of psychiatry and mental health by </a:t>
            </a:r>
            <a:r>
              <a:rPr lang="en-US" sz="2200" b="0" i="0" u="none" strike="noStrike" dirty="0" err="1">
                <a:solidFill>
                  <a:srgbClr val="000000"/>
                </a:solidFill>
                <a:effectLst/>
                <a:latin typeface="Calibri" panose="020F0502020204030204" pitchFamily="34" charset="0"/>
                <a:cs typeface="Calibri" panose="020F0502020204030204" pitchFamily="34" charset="0"/>
              </a:rPr>
              <a:t>Ndetei</a:t>
            </a:r>
            <a:r>
              <a:rPr lang="en-US" sz="2200" b="0" i="0" u="none" strike="noStrike" dirty="0">
                <a:solidFill>
                  <a:srgbClr val="000000"/>
                </a:solidFill>
                <a:effectLst/>
                <a:latin typeface="Calibri" panose="020F0502020204030204" pitchFamily="34" charset="0"/>
                <a:cs typeface="Calibri" panose="020F0502020204030204" pitchFamily="34" charset="0"/>
              </a:rPr>
              <a:t> et al 2006</a:t>
            </a:r>
          </a:p>
          <a:p>
            <a:pPr marL="0" indent="0">
              <a:buNone/>
            </a:pPr>
            <a:endParaRPr lang="en-KE" dirty="0"/>
          </a:p>
        </p:txBody>
      </p:sp>
    </p:spTree>
    <p:extLst>
      <p:ext uri="{BB962C8B-B14F-4D97-AF65-F5344CB8AC3E}">
        <p14:creationId xmlns:p14="http://schemas.microsoft.com/office/powerpoint/2010/main" val="1823928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1253</TotalTime>
  <Words>5467</Words>
  <Application>Microsoft Office PowerPoint</Application>
  <PresentationFormat>Widescreen</PresentationFormat>
  <Paragraphs>373</Paragraphs>
  <Slides>56</Slides>
  <Notes>0</Notes>
  <HiddenSlides>0</HiddenSlides>
  <MMClips>0</MMClips>
  <ScaleCrop>false</ScaleCrop>
  <HeadingPairs>
    <vt:vector size="4" baseType="variant">
      <vt:variant>
        <vt:lpstr>Theme</vt:lpstr>
      </vt:variant>
      <vt:variant>
        <vt:i4>3</vt:i4>
      </vt:variant>
      <vt:variant>
        <vt:lpstr>Slide Titles</vt:lpstr>
      </vt:variant>
      <vt:variant>
        <vt:i4>56</vt:i4>
      </vt:variant>
    </vt:vector>
  </HeadingPairs>
  <TitlesOfParts>
    <vt:vector size="59" baseType="lpstr">
      <vt:lpstr>Office Theme</vt:lpstr>
      <vt:lpstr>1_Office Theme</vt:lpstr>
      <vt:lpstr>2_Office Theme</vt:lpstr>
      <vt:lpstr>INTELLECTUAL DISABILITY   </vt:lpstr>
      <vt:lpstr>PowerPoint Presentation</vt:lpstr>
      <vt:lpstr>OUTLINE</vt:lpstr>
      <vt:lpstr>You need to know about Intellectual disability because:</vt:lpstr>
      <vt:lpstr>PowerPoint Presentation</vt:lpstr>
      <vt:lpstr>DEFINITIONS</vt:lpstr>
      <vt:lpstr>PowerPoint Presentation</vt:lpstr>
      <vt:lpstr>PowerPoint Presentation</vt:lpstr>
      <vt:lpstr>WHAT IS INTELLECTUAL DISABILITY [ID]? </vt:lpstr>
      <vt:lpstr>PowerPoint Presentation</vt:lpstr>
      <vt:lpstr>PowerPoint Presentation</vt:lpstr>
      <vt:lpstr>SOCIOLOGICAL DEFINITION OF INTELLECTUAL DISABILITY</vt:lpstr>
      <vt:lpstr>PowerPoint Presentation</vt:lpstr>
      <vt:lpstr>CAUSES</vt:lpstr>
      <vt:lpstr>INTELLECTUAL DISABILITY [ID]: CAUSES </vt:lpstr>
      <vt:lpstr>PowerPoint Presentation</vt:lpstr>
      <vt:lpstr>PowerPoint Presentation</vt:lpstr>
      <vt:lpstr>PowerPoint Presentation</vt:lpstr>
      <vt:lpstr>Intellectual Disability Clinical 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DSM 5 DIAGNOSIS CRITERIA</vt:lpstr>
      <vt:lpstr>DSM 5 DIAGNOSIS CRITERIA</vt:lpstr>
      <vt:lpstr>ID: Psychiatric and Medical Co-morbidity  </vt:lpstr>
      <vt:lpstr>PowerPoint Presentation</vt:lpstr>
      <vt:lpstr>PowerPoint Presentation</vt:lpstr>
      <vt:lpstr>DIFFERRENTIAL DIAGNOSIS</vt:lpstr>
      <vt:lpstr>CLINICAL ASSESSMENT</vt:lpstr>
      <vt:lpstr>PowerPoint Presentation</vt:lpstr>
      <vt:lpstr>COMPLETE AND DETAILED HISTORY:</vt:lpstr>
      <vt:lpstr>PowerPoint Presentation</vt:lpstr>
      <vt:lpstr>INVESTIGATIONS</vt:lpstr>
      <vt:lpstr>PowerPoint Presentation</vt:lpstr>
      <vt:lpstr> </vt:lpstr>
      <vt:lpstr>MANAGEMENT </vt:lpstr>
      <vt:lpstr>Aims of Treatment</vt:lpstr>
      <vt:lpstr>PowerPoint Presentation</vt:lpstr>
      <vt:lpstr>GENERAL RULES OF MANAGEMENT </vt:lpstr>
      <vt:lpstr>PREVENTION</vt:lpstr>
      <vt:lpstr>PROGNOSIS</vt:lpstr>
      <vt:lpstr>SPECIFIC LEARNING DISORDERS</vt:lpstr>
      <vt:lpstr>What is learning disability?</vt:lpstr>
      <vt:lpstr>Types of learning disabilities</vt:lpstr>
      <vt:lpstr>PowerPoint Presentation</vt:lpstr>
      <vt:lpstr>PowerPoint Presentation</vt:lpstr>
      <vt:lpstr>PowerPoint Presentation</vt:lpstr>
      <vt:lpstr>PowerPoint Presentation</vt:lpstr>
      <vt:lpstr>PowerPoint Presentation</vt:lpstr>
      <vt:lpstr>PowerPoint Presentation</vt:lpstr>
      <vt:lpstr>Prognosis for children with learning disabilities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drrachelk@outlook.com</dc:creator>
  <cp:lastModifiedBy>Unknown User</cp:lastModifiedBy>
  <cp:revision>162</cp:revision>
  <dcterms:created xsi:type="dcterms:W3CDTF">2021-02-13T10:13:28Z</dcterms:created>
  <dcterms:modified xsi:type="dcterms:W3CDTF">2021-04-07T08:30:06Z</dcterms:modified>
</cp:coreProperties>
</file>