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4" r:id="rId1"/>
  </p:sldMasterIdLst>
  <p:notesMasterIdLst>
    <p:notesMasterId r:id="rId22"/>
  </p:notesMasterIdLst>
  <p:sldIdLst>
    <p:sldId id="323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27" r:id="rId11"/>
    <p:sldId id="328" r:id="rId12"/>
    <p:sldId id="311" r:id="rId13"/>
    <p:sldId id="324" r:id="rId14"/>
    <p:sldId id="325" r:id="rId15"/>
    <p:sldId id="326" r:id="rId16"/>
    <p:sldId id="312" r:id="rId17"/>
    <p:sldId id="313" r:id="rId18"/>
    <p:sldId id="314" r:id="rId19"/>
    <p:sldId id="315" r:id="rId20"/>
    <p:sldId id="321" r:id="rId2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1956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A4C7B84-AF90-4137-8FF5-144B504F8C5F}" type="datetimeFigureOut">
              <a:rPr lang="en-US"/>
              <a:pPr>
                <a:defRPr/>
              </a:pPr>
              <a:t>7/31/2018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76C3932A-348D-41CD-9066-1620FDA2A4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4"/>
          <p:cNvSpPr>
            <a:spLocks noChangeAspect="1" noEditPoints="1"/>
          </p:cNvSpPr>
          <p:nvPr/>
        </p:nvSpPr>
        <p:spPr bwMode="auto">
          <a:xfrm>
            <a:off x="838200" y="1762125"/>
            <a:ext cx="2522538" cy="5095875"/>
          </a:xfrm>
          <a:custGeom>
            <a:avLst/>
            <a:gdLst>
              <a:gd name="T0" fmla="*/ 2147483647 w 2409"/>
              <a:gd name="T1" fmla="*/ 2147483647 h 4865"/>
              <a:gd name="T2" fmla="*/ 2147483647 w 2409"/>
              <a:gd name="T3" fmla="*/ 2147483647 h 4865"/>
              <a:gd name="T4" fmla="*/ 2147483647 w 2409"/>
              <a:gd name="T5" fmla="*/ 2147483647 h 4865"/>
              <a:gd name="T6" fmla="*/ 2147483647 w 2409"/>
              <a:gd name="T7" fmla="*/ 2147483647 h 4865"/>
              <a:gd name="T8" fmla="*/ 2147483647 w 2409"/>
              <a:gd name="T9" fmla="*/ 2147483647 h 4865"/>
              <a:gd name="T10" fmla="*/ 2147483647 w 2409"/>
              <a:gd name="T11" fmla="*/ 2147483647 h 4865"/>
              <a:gd name="T12" fmla="*/ 2147483647 w 2409"/>
              <a:gd name="T13" fmla="*/ 2147483647 h 4865"/>
              <a:gd name="T14" fmla="*/ 2147483647 w 2409"/>
              <a:gd name="T15" fmla="*/ 2147483647 h 4865"/>
              <a:gd name="T16" fmla="*/ 2147483647 w 2409"/>
              <a:gd name="T17" fmla="*/ 2147483647 h 4865"/>
              <a:gd name="T18" fmla="*/ 2147483647 w 2409"/>
              <a:gd name="T19" fmla="*/ 2147483647 h 4865"/>
              <a:gd name="T20" fmla="*/ 2147483647 w 2409"/>
              <a:gd name="T21" fmla="*/ 2147483647 h 4865"/>
              <a:gd name="T22" fmla="*/ 2147483647 w 2409"/>
              <a:gd name="T23" fmla="*/ 2147483647 h 4865"/>
              <a:gd name="T24" fmla="*/ 2147483647 w 2409"/>
              <a:gd name="T25" fmla="*/ 2147483647 h 4865"/>
              <a:gd name="T26" fmla="*/ 2147483647 w 2409"/>
              <a:gd name="T27" fmla="*/ 2147483647 h 4865"/>
              <a:gd name="T28" fmla="*/ 2147483647 w 2409"/>
              <a:gd name="T29" fmla="*/ 2147483647 h 4865"/>
              <a:gd name="T30" fmla="*/ 2147483647 w 2409"/>
              <a:gd name="T31" fmla="*/ 2147483647 h 4865"/>
              <a:gd name="T32" fmla="*/ 2147483647 w 2409"/>
              <a:gd name="T33" fmla="*/ 2147483647 h 4865"/>
              <a:gd name="T34" fmla="*/ 2147483647 w 2409"/>
              <a:gd name="T35" fmla="*/ 2147483647 h 4865"/>
              <a:gd name="T36" fmla="*/ 2147483647 w 2409"/>
              <a:gd name="T37" fmla="*/ 2147483647 h 4865"/>
              <a:gd name="T38" fmla="*/ 2147483647 w 2409"/>
              <a:gd name="T39" fmla="*/ 2147483647 h 4865"/>
              <a:gd name="T40" fmla="*/ 2147483647 w 2409"/>
              <a:gd name="T41" fmla="*/ 2147483647 h 4865"/>
              <a:gd name="T42" fmla="*/ 2147483647 w 2409"/>
              <a:gd name="T43" fmla="*/ 2147483647 h 4865"/>
              <a:gd name="T44" fmla="*/ 2147483647 w 2409"/>
              <a:gd name="T45" fmla="*/ 2147483647 h 4865"/>
              <a:gd name="T46" fmla="*/ 2147483647 w 2409"/>
              <a:gd name="T47" fmla="*/ 2147483647 h 4865"/>
              <a:gd name="T48" fmla="*/ 2147483647 w 2409"/>
              <a:gd name="T49" fmla="*/ 2147483647 h 4865"/>
              <a:gd name="T50" fmla="*/ 2147483647 w 2409"/>
              <a:gd name="T51" fmla="*/ 2147483647 h 4865"/>
              <a:gd name="T52" fmla="*/ 2147483647 w 2409"/>
              <a:gd name="T53" fmla="*/ 2147483647 h 4865"/>
              <a:gd name="T54" fmla="*/ 2147483647 w 2409"/>
              <a:gd name="T55" fmla="*/ 2147483647 h 4865"/>
              <a:gd name="T56" fmla="*/ 2147483647 w 2409"/>
              <a:gd name="T57" fmla="*/ 2147483647 h 4865"/>
              <a:gd name="T58" fmla="*/ 2147483647 w 2409"/>
              <a:gd name="T59" fmla="*/ 2147483647 h 4865"/>
              <a:gd name="T60" fmla="*/ 2147483647 w 2409"/>
              <a:gd name="T61" fmla="*/ 2147483647 h 4865"/>
              <a:gd name="T62" fmla="*/ 2147483647 w 2409"/>
              <a:gd name="T63" fmla="*/ 2147483647 h 4865"/>
              <a:gd name="T64" fmla="*/ 2147483647 w 2409"/>
              <a:gd name="T65" fmla="*/ 2147483647 h 4865"/>
              <a:gd name="T66" fmla="*/ 2147483647 w 2409"/>
              <a:gd name="T67" fmla="*/ 2147483647 h 4865"/>
              <a:gd name="T68" fmla="*/ 2147483647 w 2409"/>
              <a:gd name="T69" fmla="*/ 2147483647 h 4865"/>
              <a:gd name="T70" fmla="*/ 2147483647 w 2409"/>
              <a:gd name="T71" fmla="*/ 2147483647 h 4865"/>
              <a:gd name="T72" fmla="*/ 2147483647 w 2409"/>
              <a:gd name="T73" fmla="*/ 2147483647 h 4865"/>
              <a:gd name="T74" fmla="*/ 2147483647 w 2409"/>
              <a:gd name="T75" fmla="*/ 2147483647 h 4865"/>
              <a:gd name="T76" fmla="*/ 2147483647 w 2409"/>
              <a:gd name="T77" fmla="*/ 2147483647 h 4865"/>
              <a:gd name="T78" fmla="*/ 2147483647 w 2409"/>
              <a:gd name="T79" fmla="*/ 2147483647 h 4865"/>
              <a:gd name="T80" fmla="*/ 2147483647 w 2409"/>
              <a:gd name="T81" fmla="*/ 2147483647 h 4865"/>
              <a:gd name="T82" fmla="*/ 2147483647 w 2409"/>
              <a:gd name="T83" fmla="*/ 2147483647 h 4865"/>
              <a:gd name="T84" fmla="*/ 2147483647 w 2409"/>
              <a:gd name="T85" fmla="*/ 2147483647 h 4865"/>
              <a:gd name="T86" fmla="*/ 2147483647 w 2409"/>
              <a:gd name="T87" fmla="*/ 2147483647 h 4865"/>
              <a:gd name="T88" fmla="*/ 2147483647 w 2409"/>
              <a:gd name="T89" fmla="*/ 2147483647 h 4865"/>
              <a:gd name="T90" fmla="*/ 2147483647 w 2409"/>
              <a:gd name="T91" fmla="*/ 2147483647 h 4865"/>
              <a:gd name="T92" fmla="*/ 2147483647 w 2409"/>
              <a:gd name="T93" fmla="*/ 2147483647 h 4865"/>
              <a:gd name="T94" fmla="*/ 2147483647 w 2409"/>
              <a:gd name="T95" fmla="*/ 2147483647 h 4865"/>
              <a:gd name="T96" fmla="*/ 2147483647 w 2409"/>
              <a:gd name="T97" fmla="*/ 2147483647 h 4865"/>
              <a:gd name="T98" fmla="*/ 2147483647 w 2409"/>
              <a:gd name="T99" fmla="*/ 2147483647 h 4865"/>
              <a:gd name="T100" fmla="*/ 2147483647 w 2409"/>
              <a:gd name="T101" fmla="*/ 2147483647 h 4865"/>
              <a:gd name="T102" fmla="*/ 2147483647 w 2409"/>
              <a:gd name="T103" fmla="*/ 2147483647 h 4865"/>
              <a:gd name="T104" fmla="*/ 2147483647 w 2409"/>
              <a:gd name="T105" fmla="*/ 2147483647 h 4865"/>
              <a:gd name="T106" fmla="*/ 2147483647 w 2409"/>
              <a:gd name="T107" fmla="*/ 2147483647 h 4865"/>
              <a:gd name="T108" fmla="*/ 2147483647 w 2409"/>
              <a:gd name="T109" fmla="*/ 2147483647 h 4865"/>
              <a:gd name="T110" fmla="*/ 2147483647 w 2409"/>
              <a:gd name="T111" fmla="*/ 2147483647 h 4865"/>
              <a:gd name="T112" fmla="*/ 2147483647 w 2409"/>
              <a:gd name="T113" fmla="*/ 2147483647 h 4865"/>
              <a:gd name="T114" fmla="*/ 2147483647 w 2409"/>
              <a:gd name="T115" fmla="*/ 2147483647 h 4865"/>
              <a:gd name="T116" fmla="*/ 2147483647 w 2409"/>
              <a:gd name="T117" fmla="*/ 2147483647 h 4865"/>
              <a:gd name="T118" fmla="*/ 2147483647 w 2409"/>
              <a:gd name="T119" fmla="*/ 2147483647 h 4865"/>
              <a:gd name="T120" fmla="*/ 2147483647 w 2409"/>
              <a:gd name="T121" fmla="*/ 2147483647 h 486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7843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reeform 7"/>
          <p:cNvSpPr>
            <a:spLocks noChangeAspect="1" noEditPoints="1"/>
          </p:cNvSpPr>
          <p:nvPr/>
        </p:nvSpPr>
        <p:spPr bwMode="auto">
          <a:xfrm>
            <a:off x="838200" y="1762125"/>
            <a:ext cx="2522538" cy="5095875"/>
          </a:xfrm>
          <a:custGeom>
            <a:avLst/>
            <a:gdLst>
              <a:gd name="T0" fmla="*/ 2147483647 w 2409"/>
              <a:gd name="T1" fmla="*/ 2147483647 h 4865"/>
              <a:gd name="T2" fmla="*/ 2147483647 w 2409"/>
              <a:gd name="T3" fmla="*/ 2147483647 h 4865"/>
              <a:gd name="T4" fmla="*/ 2147483647 w 2409"/>
              <a:gd name="T5" fmla="*/ 2147483647 h 4865"/>
              <a:gd name="T6" fmla="*/ 2147483647 w 2409"/>
              <a:gd name="T7" fmla="*/ 2147483647 h 4865"/>
              <a:gd name="T8" fmla="*/ 2147483647 w 2409"/>
              <a:gd name="T9" fmla="*/ 2147483647 h 4865"/>
              <a:gd name="T10" fmla="*/ 2147483647 w 2409"/>
              <a:gd name="T11" fmla="*/ 2147483647 h 4865"/>
              <a:gd name="T12" fmla="*/ 2147483647 w 2409"/>
              <a:gd name="T13" fmla="*/ 2147483647 h 4865"/>
              <a:gd name="T14" fmla="*/ 2147483647 w 2409"/>
              <a:gd name="T15" fmla="*/ 2147483647 h 4865"/>
              <a:gd name="T16" fmla="*/ 2147483647 w 2409"/>
              <a:gd name="T17" fmla="*/ 2147483647 h 4865"/>
              <a:gd name="T18" fmla="*/ 2147483647 w 2409"/>
              <a:gd name="T19" fmla="*/ 2147483647 h 4865"/>
              <a:gd name="T20" fmla="*/ 2147483647 w 2409"/>
              <a:gd name="T21" fmla="*/ 2147483647 h 4865"/>
              <a:gd name="T22" fmla="*/ 2147483647 w 2409"/>
              <a:gd name="T23" fmla="*/ 2147483647 h 4865"/>
              <a:gd name="T24" fmla="*/ 2147483647 w 2409"/>
              <a:gd name="T25" fmla="*/ 2147483647 h 4865"/>
              <a:gd name="T26" fmla="*/ 2147483647 w 2409"/>
              <a:gd name="T27" fmla="*/ 2147483647 h 4865"/>
              <a:gd name="T28" fmla="*/ 2147483647 w 2409"/>
              <a:gd name="T29" fmla="*/ 2147483647 h 4865"/>
              <a:gd name="T30" fmla="*/ 2147483647 w 2409"/>
              <a:gd name="T31" fmla="*/ 2147483647 h 4865"/>
              <a:gd name="T32" fmla="*/ 2147483647 w 2409"/>
              <a:gd name="T33" fmla="*/ 2147483647 h 4865"/>
              <a:gd name="T34" fmla="*/ 2147483647 w 2409"/>
              <a:gd name="T35" fmla="*/ 2147483647 h 4865"/>
              <a:gd name="T36" fmla="*/ 2147483647 w 2409"/>
              <a:gd name="T37" fmla="*/ 2147483647 h 4865"/>
              <a:gd name="T38" fmla="*/ 2147483647 w 2409"/>
              <a:gd name="T39" fmla="*/ 2147483647 h 4865"/>
              <a:gd name="T40" fmla="*/ 2147483647 w 2409"/>
              <a:gd name="T41" fmla="*/ 2147483647 h 4865"/>
              <a:gd name="T42" fmla="*/ 2147483647 w 2409"/>
              <a:gd name="T43" fmla="*/ 2147483647 h 4865"/>
              <a:gd name="T44" fmla="*/ 2147483647 w 2409"/>
              <a:gd name="T45" fmla="*/ 2147483647 h 4865"/>
              <a:gd name="T46" fmla="*/ 2147483647 w 2409"/>
              <a:gd name="T47" fmla="*/ 2147483647 h 4865"/>
              <a:gd name="T48" fmla="*/ 2147483647 w 2409"/>
              <a:gd name="T49" fmla="*/ 2147483647 h 4865"/>
              <a:gd name="T50" fmla="*/ 2147483647 w 2409"/>
              <a:gd name="T51" fmla="*/ 2147483647 h 4865"/>
              <a:gd name="T52" fmla="*/ 2147483647 w 2409"/>
              <a:gd name="T53" fmla="*/ 2147483647 h 4865"/>
              <a:gd name="T54" fmla="*/ 2147483647 w 2409"/>
              <a:gd name="T55" fmla="*/ 2147483647 h 4865"/>
              <a:gd name="T56" fmla="*/ 2147483647 w 2409"/>
              <a:gd name="T57" fmla="*/ 2147483647 h 4865"/>
              <a:gd name="T58" fmla="*/ 2147483647 w 2409"/>
              <a:gd name="T59" fmla="*/ 2147483647 h 4865"/>
              <a:gd name="T60" fmla="*/ 2147483647 w 2409"/>
              <a:gd name="T61" fmla="*/ 2147483647 h 4865"/>
              <a:gd name="T62" fmla="*/ 2147483647 w 2409"/>
              <a:gd name="T63" fmla="*/ 2147483647 h 4865"/>
              <a:gd name="T64" fmla="*/ 2147483647 w 2409"/>
              <a:gd name="T65" fmla="*/ 2147483647 h 4865"/>
              <a:gd name="T66" fmla="*/ 2147483647 w 2409"/>
              <a:gd name="T67" fmla="*/ 2147483647 h 4865"/>
              <a:gd name="T68" fmla="*/ 2147483647 w 2409"/>
              <a:gd name="T69" fmla="*/ 2147483647 h 4865"/>
              <a:gd name="T70" fmla="*/ 2147483647 w 2409"/>
              <a:gd name="T71" fmla="*/ 2147483647 h 4865"/>
              <a:gd name="T72" fmla="*/ 2147483647 w 2409"/>
              <a:gd name="T73" fmla="*/ 2147483647 h 4865"/>
              <a:gd name="T74" fmla="*/ 2147483647 w 2409"/>
              <a:gd name="T75" fmla="*/ 2147483647 h 4865"/>
              <a:gd name="T76" fmla="*/ 2147483647 w 2409"/>
              <a:gd name="T77" fmla="*/ 2147483647 h 4865"/>
              <a:gd name="T78" fmla="*/ 2147483647 w 2409"/>
              <a:gd name="T79" fmla="*/ 2147483647 h 4865"/>
              <a:gd name="T80" fmla="*/ 2147483647 w 2409"/>
              <a:gd name="T81" fmla="*/ 2147483647 h 4865"/>
              <a:gd name="T82" fmla="*/ 2147483647 w 2409"/>
              <a:gd name="T83" fmla="*/ 2147483647 h 4865"/>
              <a:gd name="T84" fmla="*/ 2147483647 w 2409"/>
              <a:gd name="T85" fmla="*/ 2147483647 h 4865"/>
              <a:gd name="T86" fmla="*/ 2147483647 w 2409"/>
              <a:gd name="T87" fmla="*/ 2147483647 h 4865"/>
              <a:gd name="T88" fmla="*/ 2147483647 w 2409"/>
              <a:gd name="T89" fmla="*/ 2147483647 h 4865"/>
              <a:gd name="T90" fmla="*/ 2147483647 w 2409"/>
              <a:gd name="T91" fmla="*/ 2147483647 h 4865"/>
              <a:gd name="T92" fmla="*/ 2147483647 w 2409"/>
              <a:gd name="T93" fmla="*/ 2147483647 h 4865"/>
              <a:gd name="T94" fmla="*/ 2147483647 w 2409"/>
              <a:gd name="T95" fmla="*/ 2147483647 h 4865"/>
              <a:gd name="T96" fmla="*/ 2147483647 w 2409"/>
              <a:gd name="T97" fmla="*/ 2147483647 h 4865"/>
              <a:gd name="T98" fmla="*/ 2147483647 w 2409"/>
              <a:gd name="T99" fmla="*/ 2147483647 h 4865"/>
              <a:gd name="T100" fmla="*/ 2147483647 w 2409"/>
              <a:gd name="T101" fmla="*/ 2147483647 h 4865"/>
              <a:gd name="T102" fmla="*/ 2147483647 w 2409"/>
              <a:gd name="T103" fmla="*/ 2147483647 h 4865"/>
              <a:gd name="T104" fmla="*/ 2147483647 w 2409"/>
              <a:gd name="T105" fmla="*/ 2147483647 h 4865"/>
              <a:gd name="T106" fmla="*/ 2147483647 w 2409"/>
              <a:gd name="T107" fmla="*/ 2147483647 h 4865"/>
              <a:gd name="T108" fmla="*/ 2147483647 w 2409"/>
              <a:gd name="T109" fmla="*/ 2147483647 h 4865"/>
              <a:gd name="T110" fmla="*/ 2147483647 w 2409"/>
              <a:gd name="T111" fmla="*/ 2147483647 h 4865"/>
              <a:gd name="T112" fmla="*/ 2147483647 w 2409"/>
              <a:gd name="T113" fmla="*/ 2147483647 h 4865"/>
              <a:gd name="T114" fmla="*/ 2147483647 w 2409"/>
              <a:gd name="T115" fmla="*/ 2147483647 h 4865"/>
              <a:gd name="T116" fmla="*/ 2147483647 w 2409"/>
              <a:gd name="T117" fmla="*/ 2147483647 h 4865"/>
              <a:gd name="T118" fmla="*/ 2147483647 w 2409"/>
              <a:gd name="T119" fmla="*/ 2147483647 h 4865"/>
              <a:gd name="T120" fmla="*/ 2147483647 w 2409"/>
              <a:gd name="T121" fmla="*/ 2147483647 h 486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7843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Freeform 7"/>
          <p:cNvSpPr>
            <a:spLocks noChangeAspect="1" noEditPoints="1"/>
          </p:cNvSpPr>
          <p:nvPr/>
        </p:nvSpPr>
        <p:spPr bwMode="auto">
          <a:xfrm>
            <a:off x="838200" y="1762125"/>
            <a:ext cx="2522538" cy="5095875"/>
          </a:xfrm>
          <a:custGeom>
            <a:avLst/>
            <a:gdLst>
              <a:gd name="T0" fmla="*/ 2147483647 w 2409"/>
              <a:gd name="T1" fmla="*/ 2147483647 h 4865"/>
              <a:gd name="T2" fmla="*/ 2147483647 w 2409"/>
              <a:gd name="T3" fmla="*/ 2147483647 h 4865"/>
              <a:gd name="T4" fmla="*/ 2147483647 w 2409"/>
              <a:gd name="T5" fmla="*/ 2147483647 h 4865"/>
              <a:gd name="T6" fmla="*/ 2147483647 w 2409"/>
              <a:gd name="T7" fmla="*/ 2147483647 h 4865"/>
              <a:gd name="T8" fmla="*/ 2147483647 w 2409"/>
              <a:gd name="T9" fmla="*/ 2147483647 h 4865"/>
              <a:gd name="T10" fmla="*/ 2147483647 w 2409"/>
              <a:gd name="T11" fmla="*/ 2147483647 h 4865"/>
              <a:gd name="T12" fmla="*/ 2147483647 w 2409"/>
              <a:gd name="T13" fmla="*/ 2147483647 h 4865"/>
              <a:gd name="T14" fmla="*/ 2147483647 w 2409"/>
              <a:gd name="T15" fmla="*/ 2147483647 h 4865"/>
              <a:gd name="T16" fmla="*/ 2147483647 w 2409"/>
              <a:gd name="T17" fmla="*/ 2147483647 h 4865"/>
              <a:gd name="T18" fmla="*/ 2147483647 w 2409"/>
              <a:gd name="T19" fmla="*/ 2147483647 h 4865"/>
              <a:gd name="T20" fmla="*/ 2147483647 w 2409"/>
              <a:gd name="T21" fmla="*/ 2147483647 h 4865"/>
              <a:gd name="T22" fmla="*/ 2147483647 w 2409"/>
              <a:gd name="T23" fmla="*/ 2147483647 h 4865"/>
              <a:gd name="T24" fmla="*/ 2147483647 w 2409"/>
              <a:gd name="T25" fmla="*/ 2147483647 h 4865"/>
              <a:gd name="T26" fmla="*/ 2147483647 w 2409"/>
              <a:gd name="T27" fmla="*/ 2147483647 h 4865"/>
              <a:gd name="T28" fmla="*/ 2147483647 w 2409"/>
              <a:gd name="T29" fmla="*/ 2147483647 h 4865"/>
              <a:gd name="T30" fmla="*/ 2147483647 w 2409"/>
              <a:gd name="T31" fmla="*/ 2147483647 h 4865"/>
              <a:gd name="T32" fmla="*/ 2147483647 w 2409"/>
              <a:gd name="T33" fmla="*/ 2147483647 h 4865"/>
              <a:gd name="T34" fmla="*/ 2147483647 w 2409"/>
              <a:gd name="T35" fmla="*/ 2147483647 h 4865"/>
              <a:gd name="T36" fmla="*/ 2147483647 w 2409"/>
              <a:gd name="T37" fmla="*/ 2147483647 h 4865"/>
              <a:gd name="T38" fmla="*/ 2147483647 w 2409"/>
              <a:gd name="T39" fmla="*/ 2147483647 h 4865"/>
              <a:gd name="T40" fmla="*/ 2147483647 w 2409"/>
              <a:gd name="T41" fmla="*/ 2147483647 h 4865"/>
              <a:gd name="T42" fmla="*/ 2147483647 w 2409"/>
              <a:gd name="T43" fmla="*/ 2147483647 h 4865"/>
              <a:gd name="T44" fmla="*/ 2147483647 w 2409"/>
              <a:gd name="T45" fmla="*/ 2147483647 h 4865"/>
              <a:gd name="T46" fmla="*/ 2147483647 w 2409"/>
              <a:gd name="T47" fmla="*/ 2147483647 h 4865"/>
              <a:gd name="T48" fmla="*/ 2147483647 w 2409"/>
              <a:gd name="T49" fmla="*/ 2147483647 h 4865"/>
              <a:gd name="T50" fmla="*/ 2147483647 w 2409"/>
              <a:gd name="T51" fmla="*/ 2147483647 h 4865"/>
              <a:gd name="T52" fmla="*/ 2147483647 w 2409"/>
              <a:gd name="T53" fmla="*/ 2147483647 h 4865"/>
              <a:gd name="T54" fmla="*/ 2147483647 w 2409"/>
              <a:gd name="T55" fmla="*/ 2147483647 h 4865"/>
              <a:gd name="T56" fmla="*/ 2147483647 w 2409"/>
              <a:gd name="T57" fmla="*/ 2147483647 h 4865"/>
              <a:gd name="T58" fmla="*/ 2147483647 w 2409"/>
              <a:gd name="T59" fmla="*/ 2147483647 h 4865"/>
              <a:gd name="T60" fmla="*/ 2147483647 w 2409"/>
              <a:gd name="T61" fmla="*/ 2147483647 h 4865"/>
              <a:gd name="T62" fmla="*/ 2147483647 w 2409"/>
              <a:gd name="T63" fmla="*/ 2147483647 h 4865"/>
              <a:gd name="T64" fmla="*/ 2147483647 w 2409"/>
              <a:gd name="T65" fmla="*/ 2147483647 h 4865"/>
              <a:gd name="T66" fmla="*/ 2147483647 w 2409"/>
              <a:gd name="T67" fmla="*/ 2147483647 h 4865"/>
              <a:gd name="T68" fmla="*/ 2147483647 w 2409"/>
              <a:gd name="T69" fmla="*/ 2147483647 h 4865"/>
              <a:gd name="T70" fmla="*/ 2147483647 w 2409"/>
              <a:gd name="T71" fmla="*/ 2147483647 h 4865"/>
              <a:gd name="T72" fmla="*/ 2147483647 w 2409"/>
              <a:gd name="T73" fmla="*/ 2147483647 h 4865"/>
              <a:gd name="T74" fmla="*/ 2147483647 w 2409"/>
              <a:gd name="T75" fmla="*/ 2147483647 h 4865"/>
              <a:gd name="T76" fmla="*/ 2147483647 w 2409"/>
              <a:gd name="T77" fmla="*/ 2147483647 h 4865"/>
              <a:gd name="T78" fmla="*/ 2147483647 w 2409"/>
              <a:gd name="T79" fmla="*/ 2147483647 h 4865"/>
              <a:gd name="T80" fmla="*/ 2147483647 w 2409"/>
              <a:gd name="T81" fmla="*/ 2147483647 h 4865"/>
              <a:gd name="T82" fmla="*/ 2147483647 w 2409"/>
              <a:gd name="T83" fmla="*/ 2147483647 h 4865"/>
              <a:gd name="T84" fmla="*/ 2147483647 w 2409"/>
              <a:gd name="T85" fmla="*/ 2147483647 h 4865"/>
              <a:gd name="T86" fmla="*/ 2147483647 w 2409"/>
              <a:gd name="T87" fmla="*/ 2147483647 h 4865"/>
              <a:gd name="T88" fmla="*/ 2147483647 w 2409"/>
              <a:gd name="T89" fmla="*/ 2147483647 h 4865"/>
              <a:gd name="T90" fmla="*/ 2147483647 w 2409"/>
              <a:gd name="T91" fmla="*/ 2147483647 h 4865"/>
              <a:gd name="T92" fmla="*/ 2147483647 w 2409"/>
              <a:gd name="T93" fmla="*/ 2147483647 h 4865"/>
              <a:gd name="T94" fmla="*/ 2147483647 w 2409"/>
              <a:gd name="T95" fmla="*/ 2147483647 h 4865"/>
              <a:gd name="T96" fmla="*/ 2147483647 w 2409"/>
              <a:gd name="T97" fmla="*/ 2147483647 h 4865"/>
              <a:gd name="T98" fmla="*/ 2147483647 w 2409"/>
              <a:gd name="T99" fmla="*/ 2147483647 h 4865"/>
              <a:gd name="T100" fmla="*/ 2147483647 w 2409"/>
              <a:gd name="T101" fmla="*/ 2147483647 h 4865"/>
              <a:gd name="T102" fmla="*/ 2147483647 w 2409"/>
              <a:gd name="T103" fmla="*/ 2147483647 h 4865"/>
              <a:gd name="T104" fmla="*/ 2147483647 w 2409"/>
              <a:gd name="T105" fmla="*/ 2147483647 h 4865"/>
              <a:gd name="T106" fmla="*/ 2147483647 w 2409"/>
              <a:gd name="T107" fmla="*/ 2147483647 h 4865"/>
              <a:gd name="T108" fmla="*/ 2147483647 w 2409"/>
              <a:gd name="T109" fmla="*/ 2147483647 h 4865"/>
              <a:gd name="T110" fmla="*/ 2147483647 w 2409"/>
              <a:gd name="T111" fmla="*/ 2147483647 h 4865"/>
              <a:gd name="T112" fmla="*/ 2147483647 w 2409"/>
              <a:gd name="T113" fmla="*/ 2147483647 h 4865"/>
              <a:gd name="T114" fmla="*/ 2147483647 w 2409"/>
              <a:gd name="T115" fmla="*/ 2147483647 h 4865"/>
              <a:gd name="T116" fmla="*/ 2147483647 w 2409"/>
              <a:gd name="T117" fmla="*/ 2147483647 h 4865"/>
              <a:gd name="T118" fmla="*/ 2147483647 w 2409"/>
              <a:gd name="T119" fmla="*/ 2147483647 h 4865"/>
              <a:gd name="T120" fmla="*/ 2147483647 w 2409"/>
              <a:gd name="T121" fmla="*/ 2147483647 h 486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7843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/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D0D0FC8-05EA-4796-8EED-9F1B68B319B7}" type="datetimeFigureOut">
              <a:rPr lang="en-US"/>
              <a:pPr>
                <a:defRPr/>
              </a:pPr>
              <a:t>7/31/2018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90134-0DB6-4B3A-BB38-41338A311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spect="1" noEditPoints="1"/>
          </p:cNvSpPr>
          <p:nvPr/>
        </p:nvSpPr>
        <p:spPr bwMode="auto">
          <a:xfrm>
            <a:off x="5489575" y="0"/>
            <a:ext cx="3394075" cy="6858000"/>
          </a:xfrm>
          <a:custGeom>
            <a:avLst/>
            <a:gdLst>
              <a:gd name="T0" fmla="*/ 2147483647 w 2409"/>
              <a:gd name="T1" fmla="*/ 2147483647 h 4865"/>
              <a:gd name="T2" fmla="*/ 2147483647 w 2409"/>
              <a:gd name="T3" fmla="*/ 2147483647 h 4865"/>
              <a:gd name="T4" fmla="*/ 2147483647 w 2409"/>
              <a:gd name="T5" fmla="*/ 2147483647 h 4865"/>
              <a:gd name="T6" fmla="*/ 2147483647 w 2409"/>
              <a:gd name="T7" fmla="*/ 2147483647 h 4865"/>
              <a:gd name="T8" fmla="*/ 2147483647 w 2409"/>
              <a:gd name="T9" fmla="*/ 2147483647 h 4865"/>
              <a:gd name="T10" fmla="*/ 2147483647 w 2409"/>
              <a:gd name="T11" fmla="*/ 2147483647 h 4865"/>
              <a:gd name="T12" fmla="*/ 2147483647 w 2409"/>
              <a:gd name="T13" fmla="*/ 2147483647 h 4865"/>
              <a:gd name="T14" fmla="*/ 2147483647 w 2409"/>
              <a:gd name="T15" fmla="*/ 2147483647 h 4865"/>
              <a:gd name="T16" fmla="*/ 2147483647 w 2409"/>
              <a:gd name="T17" fmla="*/ 2147483647 h 4865"/>
              <a:gd name="T18" fmla="*/ 2147483647 w 2409"/>
              <a:gd name="T19" fmla="*/ 2147483647 h 4865"/>
              <a:gd name="T20" fmla="*/ 2147483647 w 2409"/>
              <a:gd name="T21" fmla="*/ 2147483647 h 4865"/>
              <a:gd name="T22" fmla="*/ 2147483647 w 2409"/>
              <a:gd name="T23" fmla="*/ 2147483647 h 4865"/>
              <a:gd name="T24" fmla="*/ 2147483647 w 2409"/>
              <a:gd name="T25" fmla="*/ 2147483647 h 4865"/>
              <a:gd name="T26" fmla="*/ 2147483647 w 2409"/>
              <a:gd name="T27" fmla="*/ 2147483647 h 4865"/>
              <a:gd name="T28" fmla="*/ 2147483647 w 2409"/>
              <a:gd name="T29" fmla="*/ 2147483647 h 4865"/>
              <a:gd name="T30" fmla="*/ 2147483647 w 2409"/>
              <a:gd name="T31" fmla="*/ 2147483647 h 4865"/>
              <a:gd name="T32" fmla="*/ 2147483647 w 2409"/>
              <a:gd name="T33" fmla="*/ 2147483647 h 4865"/>
              <a:gd name="T34" fmla="*/ 2147483647 w 2409"/>
              <a:gd name="T35" fmla="*/ 2147483647 h 4865"/>
              <a:gd name="T36" fmla="*/ 2147483647 w 2409"/>
              <a:gd name="T37" fmla="*/ 2147483647 h 4865"/>
              <a:gd name="T38" fmla="*/ 2147483647 w 2409"/>
              <a:gd name="T39" fmla="*/ 2147483647 h 4865"/>
              <a:gd name="T40" fmla="*/ 2147483647 w 2409"/>
              <a:gd name="T41" fmla="*/ 2147483647 h 4865"/>
              <a:gd name="T42" fmla="*/ 2147483647 w 2409"/>
              <a:gd name="T43" fmla="*/ 2147483647 h 4865"/>
              <a:gd name="T44" fmla="*/ 2147483647 w 2409"/>
              <a:gd name="T45" fmla="*/ 2147483647 h 4865"/>
              <a:gd name="T46" fmla="*/ 2147483647 w 2409"/>
              <a:gd name="T47" fmla="*/ 2147483647 h 4865"/>
              <a:gd name="T48" fmla="*/ 2147483647 w 2409"/>
              <a:gd name="T49" fmla="*/ 2147483647 h 4865"/>
              <a:gd name="T50" fmla="*/ 2147483647 w 2409"/>
              <a:gd name="T51" fmla="*/ 2147483647 h 4865"/>
              <a:gd name="T52" fmla="*/ 2147483647 w 2409"/>
              <a:gd name="T53" fmla="*/ 2147483647 h 4865"/>
              <a:gd name="T54" fmla="*/ 2147483647 w 2409"/>
              <a:gd name="T55" fmla="*/ 2147483647 h 4865"/>
              <a:gd name="T56" fmla="*/ 2147483647 w 2409"/>
              <a:gd name="T57" fmla="*/ 2147483647 h 4865"/>
              <a:gd name="T58" fmla="*/ 2147483647 w 2409"/>
              <a:gd name="T59" fmla="*/ 2147483647 h 4865"/>
              <a:gd name="T60" fmla="*/ 2147483647 w 2409"/>
              <a:gd name="T61" fmla="*/ 2147483647 h 4865"/>
              <a:gd name="T62" fmla="*/ 2147483647 w 2409"/>
              <a:gd name="T63" fmla="*/ 2147483647 h 4865"/>
              <a:gd name="T64" fmla="*/ 2147483647 w 2409"/>
              <a:gd name="T65" fmla="*/ 2147483647 h 4865"/>
              <a:gd name="T66" fmla="*/ 2147483647 w 2409"/>
              <a:gd name="T67" fmla="*/ 2147483647 h 4865"/>
              <a:gd name="T68" fmla="*/ 2147483647 w 2409"/>
              <a:gd name="T69" fmla="*/ 2147483647 h 4865"/>
              <a:gd name="T70" fmla="*/ 2147483647 w 2409"/>
              <a:gd name="T71" fmla="*/ 2147483647 h 4865"/>
              <a:gd name="T72" fmla="*/ 2147483647 w 2409"/>
              <a:gd name="T73" fmla="*/ 2147483647 h 4865"/>
              <a:gd name="T74" fmla="*/ 2147483647 w 2409"/>
              <a:gd name="T75" fmla="*/ 2147483647 h 4865"/>
              <a:gd name="T76" fmla="*/ 2147483647 w 2409"/>
              <a:gd name="T77" fmla="*/ 2147483647 h 4865"/>
              <a:gd name="T78" fmla="*/ 2147483647 w 2409"/>
              <a:gd name="T79" fmla="*/ 2147483647 h 4865"/>
              <a:gd name="T80" fmla="*/ 2147483647 w 2409"/>
              <a:gd name="T81" fmla="*/ 2147483647 h 4865"/>
              <a:gd name="T82" fmla="*/ 2147483647 w 2409"/>
              <a:gd name="T83" fmla="*/ 2147483647 h 4865"/>
              <a:gd name="T84" fmla="*/ 2147483647 w 2409"/>
              <a:gd name="T85" fmla="*/ 2147483647 h 4865"/>
              <a:gd name="T86" fmla="*/ 2147483647 w 2409"/>
              <a:gd name="T87" fmla="*/ 2147483647 h 4865"/>
              <a:gd name="T88" fmla="*/ 2147483647 w 2409"/>
              <a:gd name="T89" fmla="*/ 2147483647 h 4865"/>
              <a:gd name="T90" fmla="*/ 2147483647 w 2409"/>
              <a:gd name="T91" fmla="*/ 2147483647 h 4865"/>
              <a:gd name="T92" fmla="*/ 2147483647 w 2409"/>
              <a:gd name="T93" fmla="*/ 2147483647 h 4865"/>
              <a:gd name="T94" fmla="*/ 2147483647 w 2409"/>
              <a:gd name="T95" fmla="*/ 2147483647 h 4865"/>
              <a:gd name="T96" fmla="*/ 2147483647 w 2409"/>
              <a:gd name="T97" fmla="*/ 2147483647 h 4865"/>
              <a:gd name="T98" fmla="*/ 2147483647 w 2409"/>
              <a:gd name="T99" fmla="*/ 2147483647 h 4865"/>
              <a:gd name="T100" fmla="*/ 2147483647 w 2409"/>
              <a:gd name="T101" fmla="*/ 2147483647 h 4865"/>
              <a:gd name="T102" fmla="*/ 2147483647 w 2409"/>
              <a:gd name="T103" fmla="*/ 2147483647 h 4865"/>
              <a:gd name="T104" fmla="*/ 2147483647 w 2409"/>
              <a:gd name="T105" fmla="*/ 2147483647 h 4865"/>
              <a:gd name="T106" fmla="*/ 2147483647 w 2409"/>
              <a:gd name="T107" fmla="*/ 2147483647 h 4865"/>
              <a:gd name="T108" fmla="*/ 2147483647 w 2409"/>
              <a:gd name="T109" fmla="*/ 2147483647 h 4865"/>
              <a:gd name="T110" fmla="*/ 2147483647 w 2409"/>
              <a:gd name="T111" fmla="*/ 2147483647 h 4865"/>
              <a:gd name="T112" fmla="*/ 2147483647 w 2409"/>
              <a:gd name="T113" fmla="*/ 2147483647 h 4865"/>
              <a:gd name="T114" fmla="*/ 2147483647 w 2409"/>
              <a:gd name="T115" fmla="*/ 2147483647 h 4865"/>
              <a:gd name="T116" fmla="*/ 2147483647 w 2409"/>
              <a:gd name="T117" fmla="*/ 2147483647 h 4865"/>
              <a:gd name="T118" fmla="*/ 2147483647 w 2409"/>
              <a:gd name="T119" fmla="*/ 2147483647 h 4865"/>
              <a:gd name="T120" fmla="*/ 2147483647 w 2409"/>
              <a:gd name="T121" fmla="*/ 2147483647 h 486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A37CE-0907-45E3-9D2B-1BD70D377DCD}" type="datetimeFigureOut">
              <a:rPr lang="en-US"/>
              <a:pPr>
                <a:defRPr/>
              </a:pPr>
              <a:t>7/31/2018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EFEA0-6D83-4337-B9EC-1371E0DD5B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4"/>
          <p:cNvSpPr>
            <a:spLocks noChangeAspect="1" noEditPoints="1"/>
          </p:cNvSpPr>
          <p:nvPr/>
        </p:nvSpPr>
        <p:spPr bwMode="auto">
          <a:xfrm>
            <a:off x="34925" y="136525"/>
            <a:ext cx="3325813" cy="6721475"/>
          </a:xfrm>
          <a:custGeom>
            <a:avLst/>
            <a:gdLst>
              <a:gd name="T0" fmla="*/ 2147483647 w 2409"/>
              <a:gd name="T1" fmla="*/ 2147483647 h 4865"/>
              <a:gd name="T2" fmla="*/ 2147483647 w 2409"/>
              <a:gd name="T3" fmla="*/ 2147483647 h 4865"/>
              <a:gd name="T4" fmla="*/ 2147483647 w 2409"/>
              <a:gd name="T5" fmla="*/ 2147483647 h 4865"/>
              <a:gd name="T6" fmla="*/ 2147483647 w 2409"/>
              <a:gd name="T7" fmla="*/ 2147483647 h 4865"/>
              <a:gd name="T8" fmla="*/ 2147483647 w 2409"/>
              <a:gd name="T9" fmla="*/ 2147483647 h 4865"/>
              <a:gd name="T10" fmla="*/ 2147483647 w 2409"/>
              <a:gd name="T11" fmla="*/ 2147483647 h 4865"/>
              <a:gd name="T12" fmla="*/ 2147483647 w 2409"/>
              <a:gd name="T13" fmla="*/ 2147483647 h 4865"/>
              <a:gd name="T14" fmla="*/ 2147483647 w 2409"/>
              <a:gd name="T15" fmla="*/ 2147483647 h 4865"/>
              <a:gd name="T16" fmla="*/ 2147483647 w 2409"/>
              <a:gd name="T17" fmla="*/ 2147483647 h 4865"/>
              <a:gd name="T18" fmla="*/ 2147483647 w 2409"/>
              <a:gd name="T19" fmla="*/ 2147483647 h 4865"/>
              <a:gd name="T20" fmla="*/ 2147483647 w 2409"/>
              <a:gd name="T21" fmla="*/ 2147483647 h 4865"/>
              <a:gd name="T22" fmla="*/ 2147483647 w 2409"/>
              <a:gd name="T23" fmla="*/ 2147483647 h 4865"/>
              <a:gd name="T24" fmla="*/ 2147483647 w 2409"/>
              <a:gd name="T25" fmla="*/ 2147483647 h 4865"/>
              <a:gd name="T26" fmla="*/ 2147483647 w 2409"/>
              <a:gd name="T27" fmla="*/ 2147483647 h 4865"/>
              <a:gd name="T28" fmla="*/ 2147483647 w 2409"/>
              <a:gd name="T29" fmla="*/ 2147483647 h 4865"/>
              <a:gd name="T30" fmla="*/ 2147483647 w 2409"/>
              <a:gd name="T31" fmla="*/ 2147483647 h 4865"/>
              <a:gd name="T32" fmla="*/ 2147483647 w 2409"/>
              <a:gd name="T33" fmla="*/ 2147483647 h 4865"/>
              <a:gd name="T34" fmla="*/ 2147483647 w 2409"/>
              <a:gd name="T35" fmla="*/ 2147483647 h 4865"/>
              <a:gd name="T36" fmla="*/ 2147483647 w 2409"/>
              <a:gd name="T37" fmla="*/ 2147483647 h 4865"/>
              <a:gd name="T38" fmla="*/ 2147483647 w 2409"/>
              <a:gd name="T39" fmla="*/ 2147483647 h 4865"/>
              <a:gd name="T40" fmla="*/ 2147483647 w 2409"/>
              <a:gd name="T41" fmla="*/ 2147483647 h 4865"/>
              <a:gd name="T42" fmla="*/ 2147483647 w 2409"/>
              <a:gd name="T43" fmla="*/ 2147483647 h 4865"/>
              <a:gd name="T44" fmla="*/ 2147483647 w 2409"/>
              <a:gd name="T45" fmla="*/ 2147483647 h 4865"/>
              <a:gd name="T46" fmla="*/ 2147483647 w 2409"/>
              <a:gd name="T47" fmla="*/ 2147483647 h 4865"/>
              <a:gd name="T48" fmla="*/ 2147483647 w 2409"/>
              <a:gd name="T49" fmla="*/ 2147483647 h 4865"/>
              <a:gd name="T50" fmla="*/ 2147483647 w 2409"/>
              <a:gd name="T51" fmla="*/ 2147483647 h 4865"/>
              <a:gd name="T52" fmla="*/ 2147483647 w 2409"/>
              <a:gd name="T53" fmla="*/ 2147483647 h 4865"/>
              <a:gd name="T54" fmla="*/ 2147483647 w 2409"/>
              <a:gd name="T55" fmla="*/ 2147483647 h 4865"/>
              <a:gd name="T56" fmla="*/ 2147483647 w 2409"/>
              <a:gd name="T57" fmla="*/ 2147483647 h 4865"/>
              <a:gd name="T58" fmla="*/ 2147483647 w 2409"/>
              <a:gd name="T59" fmla="*/ 2147483647 h 4865"/>
              <a:gd name="T60" fmla="*/ 2147483647 w 2409"/>
              <a:gd name="T61" fmla="*/ 2147483647 h 4865"/>
              <a:gd name="T62" fmla="*/ 2147483647 w 2409"/>
              <a:gd name="T63" fmla="*/ 2147483647 h 4865"/>
              <a:gd name="T64" fmla="*/ 2147483647 w 2409"/>
              <a:gd name="T65" fmla="*/ 2147483647 h 4865"/>
              <a:gd name="T66" fmla="*/ 2147483647 w 2409"/>
              <a:gd name="T67" fmla="*/ 2147483647 h 4865"/>
              <a:gd name="T68" fmla="*/ 2147483647 w 2409"/>
              <a:gd name="T69" fmla="*/ 2147483647 h 4865"/>
              <a:gd name="T70" fmla="*/ 2147483647 w 2409"/>
              <a:gd name="T71" fmla="*/ 2147483647 h 4865"/>
              <a:gd name="T72" fmla="*/ 2147483647 w 2409"/>
              <a:gd name="T73" fmla="*/ 2147483647 h 4865"/>
              <a:gd name="T74" fmla="*/ 2147483647 w 2409"/>
              <a:gd name="T75" fmla="*/ 2147483647 h 4865"/>
              <a:gd name="T76" fmla="*/ 2147483647 w 2409"/>
              <a:gd name="T77" fmla="*/ 2147483647 h 4865"/>
              <a:gd name="T78" fmla="*/ 2147483647 w 2409"/>
              <a:gd name="T79" fmla="*/ 2147483647 h 4865"/>
              <a:gd name="T80" fmla="*/ 2147483647 w 2409"/>
              <a:gd name="T81" fmla="*/ 2147483647 h 4865"/>
              <a:gd name="T82" fmla="*/ 2147483647 w 2409"/>
              <a:gd name="T83" fmla="*/ 2147483647 h 4865"/>
              <a:gd name="T84" fmla="*/ 2147483647 w 2409"/>
              <a:gd name="T85" fmla="*/ 2147483647 h 4865"/>
              <a:gd name="T86" fmla="*/ 2147483647 w 2409"/>
              <a:gd name="T87" fmla="*/ 2147483647 h 4865"/>
              <a:gd name="T88" fmla="*/ 2147483647 w 2409"/>
              <a:gd name="T89" fmla="*/ 2147483647 h 4865"/>
              <a:gd name="T90" fmla="*/ 2147483647 w 2409"/>
              <a:gd name="T91" fmla="*/ 2147483647 h 4865"/>
              <a:gd name="T92" fmla="*/ 2147483647 w 2409"/>
              <a:gd name="T93" fmla="*/ 2147483647 h 4865"/>
              <a:gd name="T94" fmla="*/ 2147483647 w 2409"/>
              <a:gd name="T95" fmla="*/ 2147483647 h 4865"/>
              <a:gd name="T96" fmla="*/ 2147483647 w 2409"/>
              <a:gd name="T97" fmla="*/ 2147483647 h 4865"/>
              <a:gd name="T98" fmla="*/ 2147483647 w 2409"/>
              <a:gd name="T99" fmla="*/ 2147483647 h 4865"/>
              <a:gd name="T100" fmla="*/ 2147483647 w 2409"/>
              <a:gd name="T101" fmla="*/ 2147483647 h 4865"/>
              <a:gd name="T102" fmla="*/ 2147483647 w 2409"/>
              <a:gd name="T103" fmla="*/ 2147483647 h 4865"/>
              <a:gd name="T104" fmla="*/ 2147483647 w 2409"/>
              <a:gd name="T105" fmla="*/ 2147483647 h 4865"/>
              <a:gd name="T106" fmla="*/ 2147483647 w 2409"/>
              <a:gd name="T107" fmla="*/ 2147483647 h 4865"/>
              <a:gd name="T108" fmla="*/ 2147483647 w 2409"/>
              <a:gd name="T109" fmla="*/ 2147483647 h 4865"/>
              <a:gd name="T110" fmla="*/ 2147483647 w 2409"/>
              <a:gd name="T111" fmla="*/ 2147483647 h 4865"/>
              <a:gd name="T112" fmla="*/ 2147483647 w 2409"/>
              <a:gd name="T113" fmla="*/ 2147483647 h 4865"/>
              <a:gd name="T114" fmla="*/ 2147483647 w 2409"/>
              <a:gd name="T115" fmla="*/ 2147483647 h 4865"/>
              <a:gd name="T116" fmla="*/ 2147483647 w 2409"/>
              <a:gd name="T117" fmla="*/ 2147483647 h 4865"/>
              <a:gd name="T118" fmla="*/ 2147483647 w 2409"/>
              <a:gd name="T119" fmla="*/ 2147483647 h 4865"/>
              <a:gd name="T120" fmla="*/ 2147483647 w 2409"/>
              <a:gd name="T121" fmla="*/ 2147483647 h 486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7843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/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822CA1F-10F6-4816-99D8-903C412F418A}" type="datetimeFigureOut">
              <a:rPr lang="en-US"/>
              <a:pPr>
                <a:defRPr/>
              </a:pPr>
              <a:t>7/31/2018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463FE-6830-4F7A-82F5-0BAD226EE3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DCE9E-1D82-4DC9-9252-5FBB3056379D}" type="datetimeFigureOut">
              <a:rPr lang="en-US"/>
              <a:pPr>
                <a:defRPr/>
              </a:pPr>
              <a:t>7/31/2018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28D01-3506-4256-A5C7-A10E07569F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/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/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28206-D798-4540-A951-189D038ADE08}" type="datetimeFigureOut">
              <a:rPr lang="en-US"/>
              <a:pPr>
                <a:defRPr/>
              </a:pPr>
              <a:t>7/31/2018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01936-0E0D-48A0-BB71-10D4B3CBBA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613B4-9CDF-4226-867D-AF3D04EF93DB}" type="datetimeFigureOut">
              <a:rPr lang="en-US"/>
              <a:pPr>
                <a:defRPr/>
              </a:pPr>
              <a:t>7/31/2018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73604-2A17-4ABC-8A2F-1BDE979550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8A404-AF7D-4A77-B0B3-9484A9C521E7}" type="datetimeFigureOut">
              <a:rPr lang="en-US"/>
              <a:pPr>
                <a:defRPr/>
              </a:pPr>
              <a:t>7/31/2018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D87C6-6600-4571-9E2F-002C8A5CF0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/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10875E-820B-40CB-8A8A-35672588E952}" type="datetimeFigureOut">
              <a:rPr lang="en-US"/>
              <a:pPr>
                <a:defRPr/>
              </a:pPr>
              <a:t>7/31/2018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F9044-AA8F-493D-A48F-105EC4BED7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0DA87B98-ACA8-48A6-B0D8-0E63C13EE2B6}" type="datetimeFigureOut">
              <a:rPr lang="en-US"/>
              <a:pPr>
                <a:defRPr/>
              </a:pPr>
              <a:t>7/31/2018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6FFA8-46B3-4707-A58B-8B57942127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48B30-9613-479B-8523-1228CA8E4FE2}" type="datetimeFigureOut">
              <a:rPr lang="en-US"/>
              <a:pPr>
                <a:defRPr/>
              </a:pPr>
              <a:t>7/31/2018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02A56-037A-482A-91BC-F2D50722FE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9FCD7-8ED3-4AEF-9438-525AFAA52DD8}" type="datetimeFigureOut">
              <a:rPr lang="en-US"/>
              <a:pPr>
                <a:defRPr/>
              </a:pPr>
              <a:t>7/31/2018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01A1F-431E-46AB-A155-CA61960DE3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76225" y="228600"/>
            <a:ext cx="85915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D83043D-95BE-407E-B0E1-1D3CB5E5F24B}" type="datetimeFigureOut">
              <a:rPr lang="en-US"/>
              <a:pPr>
                <a:defRPr/>
              </a:pPr>
              <a:t>7/31/2018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5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7D223DC-A52A-43AF-9683-FE54F0F1E8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43" r:id="rId4"/>
    <p:sldLayoutId id="2147484344" r:id="rId5"/>
    <p:sldLayoutId id="2147484345" r:id="rId6"/>
    <p:sldLayoutId id="2147484346" r:id="rId7"/>
    <p:sldLayoutId id="2147484374" r:id="rId8"/>
    <p:sldLayoutId id="2147484375" r:id="rId9"/>
    <p:sldLayoutId id="2147484347" r:id="rId10"/>
    <p:sldLayoutId id="2147484348" r:id="rId11"/>
  </p:sldLayoutIdLst>
  <p:txStyles>
    <p:titleStyle>
      <a:lvl1pPr algn="l" rtl="0" eaLnBrk="0" fontAlgn="base" hangingPunct="0">
        <a:spcBef>
          <a:spcPts val="40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MS PGothic" pitchFamily="34" charset="-128"/>
          <a:cs typeface="Tunga" pitchFamily="2"/>
        </a:defRPr>
      </a:lvl1pPr>
      <a:lvl2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charset="0"/>
          <a:ea typeface="MS PGothic" pitchFamily="34" charset="-128"/>
          <a:cs typeface="Tunga"/>
        </a:defRPr>
      </a:lvl2pPr>
      <a:lvl3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charset="0"/>
          <a:ea typeface="MS PGothic" pitchFamily="34" charset="-128"/>
          <a:cs typeface="Tunga"/>
        </a:defRPr>
      </a:lvl3pPr>
      <a:lvl4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charset="0"/>
          <a:ea typeface="MS PGothic" pitchFamily="34" charset="-128"/>
          <a:cs typeface="Tunga"/>
        </a:defRPr>
      </a:lvl4pPr>
      <a:lvl5pPr algn="l" rtl="0" eaLnBrk="0" fontAlgn="base" hangingPunct="0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charset="0"/>
          <a:ea typeface="MS PGothic" pitchFamily="34" charset="-128"/>
          <a:cs typeface="Tunga"/>
        </a:defRPr>
      </a:lvl5pPr>
      <a:lvl6pPr marL="4572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charset="0"/>
          <a:ea typeface="ＭＳ Ｐゴシック" charset="0"/>
        </a:defRPr>
      </a:lvl6pPr>
      <a:lvl7pPr marL="9144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charset="0"/>
          <a:ea typeface="ＭＳ Ｐゴシック" charset="0"/>
        </a:defRPr>
      </a:lvl7pPr>
      <a:lvl8pPr marL="13716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charset="0"/>
          <a:ea typeface="ＭＳ Ｐゴシック" charset="0"/>
        </a:defRPr>
      </a:lvl8pPr>
      <a:lvl9pPr marL="1828800" algn="l" rtl="0" fontAlgn="base">
        <a:spcBef>
          <a:spcPts val="400"/>
        </a:spcBef>
        <a:spcAft>
          <a:spcPct val="0"/>
        </a:spcAft>
        <a:defRPr sz="3600">
          <a:solidFill>
            <a:schemeClr val="tx2"/>
          </a:solidFill>
          <a:latin typeface="Candara" charset="0"/>
          <a:ea typeface="ＭＳ Ｐゴシック" charset="0"/>
        </a:defRPr>
      </a:lvl9pPr>
    </p:titleStyle>
    <p:bodyStyle>
      <a:lvl1pPr marL="171450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200" kern="1200" spc="30">
          <a:solidFill>
            <a:schemeClr val="tx2"/>
          </a:solidFill>
          <a:latin typeface="+mn-lt"/>
          <a:ea typeface="MS PGothic" pitchFamily="34" charset="-128"/>
          <a:cs typeface="Tahoma" pitchFamily="34" charset="0"/>
        </a:defRPr>
      </a:lvl1pPr>
      <a:lvl2pPr marL="344488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MS PGothic" pitchFamily="34" charset="-128"/>
          <a:cs typeface="Tahoma" pitchFamily="34" charset="0"/>
        </a:defRPr>
      </a:lvl2pPr>
      <a:lvl3pPr marL="515938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kern="1200">
          <a:solidFill>
            <a:schemeClr val="tx2"/>
          </a:solidFill>
          <a:latin typeface="+mn-lt"/>
          <a:ea typeface="MS PGothic" pitchFamily="34" charset="-128"/>
          <a:cs typeface="Tahoma" pitchFamily="34" charset="0"/>
        </a:defRPr>
      </a:lvl3pPr>
      <a:lvl4pPr marL="688975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MS PGothic" pitchFamily="34" charset="-128"/>
          <a:cs typeface="Tahoma" pitchFamily="34" charset="0"/>
        </a:defRPr>
      </a:lvl4pPr>
      <a:lvl5pPr marL="860425" indent="-173038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MS PGothic" pitchFamily="34" charset="-128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5" y="3721100"/>
            <a:ext cx="5121275" cy="15811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Antidepressant  medication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0150" y="1417638"/>
            <a:ext cx="5119688" cy="2303462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ea typeface="+mj-ea"/>
              </a:rPr>
              <a:t>Psychopharmacology</a:t>
            </a:r>
            <a:endParaRPr lang="en-US" sz="3200" dirty="0">
              <a:ea typeface="+mj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2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pPr eaLnBrk="1" hangingPunct="1"/>
            <a:r>
              <a:rPr lang="en-US" smtClean="0">
                <a:cs typeface="Tunga"/>
              </a:rPr>
              <a:t>Neurochemistry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638" y="1298575"/>
            <a:ext cx="8594725" cy="4937125"/>
          </a:xfrm>
        </p:spPr>
        <p:txBody>
          <a:bodyPr/>
          <a:lstStyle/>
          <a:p>
            <a:pPr marL="274320" indent="-274320" eaLnBrk="1" fontAlgn="auto" hangingPunct="1">
              <a:spcAft>
                <a:spcPts val="0"/>
              </a:spcAft>
              <a:buFont typeface="Symbol" pitchFamily="18" charset="2"/>
              <a:buChar char=""/>
              <a:defRPr/>
            </a:pPr>
            <a:r>
              <a:rPr lang="en-US" dirty="0" smtClean="0">
                <a:ea typeface="+mn-ea"/>
                <a:cs typeface="+mn-cs"/>
              </a:rPr>
              <a:t>Three Main Neurochemicals in Mood Regulation 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                             Serotonin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                                 Noradrenalin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                                 Dopamine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endParaRPr lang="en-US" dirty="0" smtClean="0"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Depression results from a whole range of different   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 neurochemicals not functioning properly.</a:t>
            </a: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2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pPr eaLnBrk="1" hangingPunct="1"/>
            <a:r>
              <a:rPr lang="en-US" smtClean="0">
                <a:cs typeface="Tunga"/>
              </a:rPr>
              <a:t>Neurochemistry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871538" y="2176463"/>
            <a:ext cx="7408862" cy="39497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73050" indent="-273050" eaLnBrk="1" hangingPunct="1">
              <a:buFont typeface="Symbol" pitchFamily="18" charset="2"/>
              <a:buChar char=""/>
              <a:defRPr/>
            </a:pPr>
            <a:r>
              <a:rPr lang="en-US" smtClean="0"/>
              <a:t>These 3 neurochemicals are also called monoamines</a:t>
            </a:r>
          </a:p>
          <a:p>
            <a:pPr marL="273050" indent="-273050" eaLnBrk="1" hangingPunct="1">
              <a:buFont typeface="Symbol" pitchFamily="18" charset="2"/>
              <a:buChar char=""/>
              <a:defRPr/>
            </a:pPr>
            <a:r>
              <a:rPr lang="en-US" smtClean="0"/>
              <a:t>They innervate similar regions in the brain</a:t>
            </a:r>
          </a:p>
          <a:p>
            <a:pPr marL="273050" indent="-273050" eaLnBrk="1" hangingPunct="1">
              <a:buFont typeface="Symbol" pitchFamily="18" charset="2"/>
              <a:buChar char=""/>
              <a:defRPr/>
            </a:pPr>
            <a:r>
              <a:rPr lang="en-US" smtClean="0"/>
              <a:t>The cause of depression may be a mixture of deficient monoamines or circuits that are </a:t>
            </a:r>
            <a:r>
              <a:rPr lang="en-US" altLang="en-US" smtClean="0"/>
              <a:t>“</a:t>
            </a:r>
            <a:r>
              <a:rPr lang="en-US" smtClean="0"/>
              <a:t>out of tune</a:t>
            </a:r>
            <a:r>
              <a:rPr lang="en-US" altLang="en-US" smtClean="0"/>
              <a:t>”</a:t>
            </a:r>
            <a:r>
              <a:rPr lang="en-US" smtClean="0"/>
              <a:t> .</a:t>
            </a:r>
          </a:p>
          <a:p>
            <a:pPr marL="273050" indent="-273050" eaLnBrk="1" hangingPunct="1">
              <a:buFont typeface="Symbol" pitchFamily="18" charset="2"/>
              <a:buChar char=""/>
              <a:defRPr/>
            </a:pPr>
            <a:r>
              <a:rPr lang="en-US" smtClean="0"/>
              <a:t>Mono amine hypothesis is that one neurochemical is affected, </a:t>
            </a:r>
            <a:r>
              <a:rPr lang="en-US" b="1" smtClean="0"/>
              <a:t>now increasing emphasis is on receptors and circuits</a:t>
            </a:r>
          </a:p>
          <a:p>
            <a:pPr marL="273050" indent="-273050" eaLnBrk="1" hangingPunct="1">
              <a:buFont typeface="Symbol" pitchFamily="18" charset="2"/>
              <a:buChar char=""/>
              <a:defRPr/>
            </a:pPr>
            <a:r>
              <a:rPr lang="en-US" smtClean="0"/>
              <a:t>In some depressions several mono amines are affected</a:t>
            </a:r>
          </a:p>
          <a:p>
            <a:pPr marL="273050" indent="-273050" eaLnBrk="1" hangingPunct="1">
              <a:buFont typeface="Symbol" pitchFamily="18" charset="2"/>
              <a:buChar char=""/>
              <a:defRPr/>
            </a:pPr>
            <a:r>
              <a:rPr lang="en-US" smtClean="0"/>
              <a:t>Advances in treatment are focused on other neurochemicals and systems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2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825500"/>
          </a:xfrm>
        </p:spPr>
        <p:txBody>
          <a:bodyPr/>
          <a:lstStyle/>
          <a:p>
            <a:pPr eaLnBrk="1" hangingPunct="1"/>
            <a:r>
              <a:rPr lang="en-US" smtClean="0">
                <a:cs typeface="Tunga"/>
              </a:rPr>
              <a:t>SEROTONIN PATHWAYS</a:t>
            </a:r>
          </a:p>
        </p:txBody>
      </p:sp>
      <p:pic>
        <p:nvPicPr>
          <p:cNvPr id="38915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-56380" r="-56380"/>
          <a:stretch>
            <a:fillRect/>
          </a:stretch>
        </p:blipFill>
        <p:spPr bwMode="auto">
          <a:xfrm>
            <a:off x="274638" y="1298575"/>
            <a:ext cx="8594725" cy="4937125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2"/>
          <p:cNvSpPr>
            <a:spLocks noGrp="1"/>
          </p:cNvSpPr>
          <p:nvPr>
            <p:ph type="title"/>
          </p:nvPr>
        </p:nvSpPr>
        <p:spPr>
          <a:xfrm flipV="1">
            <a:off x="779463" y="-666750"/>
            <a:ext cx="7583487" cy="730250"/>
          </a:xfrm>
        </p:spPr>
        <p:txBody>
          <a:bodyPr/>
          <a:lstStyle/>
          <a:p>
            <a:pPr eaLnBrk="1" hangingPunct="1"/>
            <a:r>
              <a:rPr lang="en-US" smtClean="0">
                <a:cs typeface="Tunga"/>
              </a:rPr>
              <a:t> </a:t>
            </a:r>
          </a:p>
        </p:txBody>
      </p:sp>
      <p:pic>
        <p:nvPicPr>
          <p:cNvPr id="39939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-56702" r="-56702"/>
          <a:stretch>
            <a:fillRect/>
          </a:stretch>
        </p:blipFill>
        <p:spPr bwMode="auto">
          <a:xfrm>
            <a:off x="274638" y="1298575"/>
            <a:ext cx="8594725" cy="4937125"/>
          </a:xfrm>
        </p:spPr>
      </p:pic>
      <p:sp>
        <p:nvSpPr>
          <p:cNvPr id="39940" name="TextBox 2"/>
          <p:cNvSpPr txBox="1">
            <a:spLocks noChangeArrowheads="1"/>
          </p:cNvSpPr>
          <p:nvPr/>
        </p:nvSpPr>
        <p:spPr bwMode="auto">
          <a:xfrm>
            <a:off x="2244725" y="481013"/>
            <a:ext cx="49260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/>
              <a:t>Noradrenalin Pathway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 descr="drug-snri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963" y="0"/>
            <a:ext cx="90630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2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pPr eaLnBrk="1" hangingPunct="1"/>
            <a:r>
              <a:rPr lang="en-US" smtClean="0">
                <a:cs typeface="Tunga"/>
              </a:rPr>
              <a:t>Inter-Neuronal Synapse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638" y="1298575"/>
            <a:ext cx="8594725" cy="4937125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 smtClean="0">
                <a:solidFill>
                  <a:srgbClr val="FF0000"/>
                </a:solidFill>
                <a:ea typeface="+mn-ea"/>
                <a:cs typeface="+mn-cs"/>
              </a:rPr>
              <a:t>Main Action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Symbol" pitchFamily="18" charset="2"/>
              <a:buChar char=""/>
              <a:defRPr/>
            </a:pPr>
            <a:r>
              <a:rPr lang="en-US" dirty="0" smtClean="0">
                <a:ea typeface="+mn-ea"/>
                <a:cs typeface="+mn-cs"/>
              </a:rPr>
              <a:t>Presynaptic Release of mono amines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Symbol" pitchFamily="18" charset="2"/>
              <a:buChar char=""/>
              <a:defRPr/>
            </a:pPr>
            <a:r>
              <a:rPr lang="en-US" dirty="0" smtClean="0">
                <a:ea typeface="+mn-ea"/>
                <a:cs typeface="+mn-cs"/>
              </a:rPr>
              <a:t>Stimulation of post-synaptic receptors</a:t>
            </a:r>
          </a:p>
          <a:p>
            <a:pPr marL="0" indent="0" algn="ctr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endParaRPr lang="en-US" dirty="0" smtClean="0">
              <a:ea typeface="+mn-ea"/>
              <a:cs typeface="+mn-cs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    </a:t>
            </a:r>
            <a:r>
              <a:rPr lang="en-US" dirty="0" smtClean="0">
                <a:solidFill>
                  <a:srgbClr val="FF0000"/>
                </a:solidFill>
                <a:ea typeface="+mn-ea"/>
                <a:cs typeface="+mn-cs"/>
              </a:rPr>
              <a:t>Controls of neurotransmitters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Symbol" pitchFamily="18" charset="2"/>
              <a:buChar char=""/>
              <a:defRPr/>
            </a:pPr>
            <a:r>
              <a:rPr lang="en-US" dirty="0" smtClean="0">
                <a:ea typeface="+mn-ea"/>
                <a:cs typeface="+mn-cs"/>
              </a:rPr>
              <a:t>Presynaptic re-uptake pumps of monoamine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Symbol" pitchFamily="18" charset="2"/>
              <a:buChar char=""/>
              <a:defRPr/>
            </a:pPr>
            <a:r>
              <a:rPr lang="en-US" dirty="0" smtClean="0">
                <a:ea typeface="+mn-ea"/>
                <a:cs typeface="+mn-cs"/>
              </a:rPr>
              <a:t>Presynaptic Inhibitor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Symbol" pitchFamily="18" charset="2"/>
              <a:buChar char=""/>
              <a:defRPr/>
            </a:pPr>
            <a:r>
              <a:rPr lang="en-US" dirty="0" smtClean="0">
                <a:ea typeface="+mn-ea"/>
                <a:cs typeface="+mn-cs"/>
              </a:rPr>
              <a:t>Inter-neuronal Oxidase enzymes breakdown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Symbol" pitchFamily="18" charset="2"/>
              <a:buChar char=""/>
              <a:defRPr/>
            </a:pP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2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pPr eaLnBrk="1" hangingPunct="1"/>
            <a:r>
              <a:rPr lang="en-US" smtClean="0">
                <a:cs typeface="Tunga"/>
              </a:rPr>
              <a:t>Re-uptake Inhibition</a:t>
            </a:r>
            <a:br>
              <a:rPr lang="en-US" smtClean="0">
                <a:cs typeface="Tunga"/>
              </a:rPr>
            </a:br>
            <a:r>
              <a:rPr lang="en-US" sz="2400" smtClean="0">
                <a:solidFill>
                  <a:srgbClr val="FF0000"/>
                </a:solidFill>
                <a:cs typeface="Tunga"/>
              </a:rPr>
              <a:t>Tricyclic antidepressants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871538" y="2674938"/>
            <a:ext cx="7408862" cy="3976687"/>
          </a:xfrm>
        </p:spPr>
        <p:txBody>
          <a:bodyPr>
            <a:normAutofit fontScale="2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Symbol" pitchFamily="18" charset="2"/>
              <a:buChar char=""/>
              <a:defRPr/>
            </a:pPr>
            <a:r>
              <a:rPr lang="en-US" sz="9600" dirty="0" smtClean="0">
                <a:ea typeface="+mn-ea"/>
                <a:cs typeface="+mn-cs"/>
              </a:rPr>
              <a:t>Tricyclic antidepressant  - T.C.A.  (1950s)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sz="9600" dirty="0">
                <a:ea typeface="+mn-ea"/>
                <a:cs typeface="+mn-cs"/>
              </a:rPr>
              <a:t> </a:t>
            </a:r>
            <a:r>
              <a:rPr lang="en-US" sz="9600" dirty="0" smtClean="0">
                <a:ea typeface="+mn-ea"/>
                <a:cs typeface="+mn-cs"/>
              </a:rPr>
              <a:t>             Three rings in molecules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sz="9600" dirty="0" smtClean="0">
                <a:ea typeface="+mn-ea"/>
                <a:cs typeface="+mn-cs"/>
              </a:rPr>
              <a:t>               Inhibit noradrenalin and serotonin reuptake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sz="9600" dirty="0">
                <a:ea typeface="+mn-ea"/>
                <a:cs typeface="+mn-cs"/>
              </a:rPr>
              <a:t> </a:t>
            </a:r>
            <a:r>
              <a:rPr lang="en-US" sz="9600" dirty="0" smtClean="0">
                <a:ea typeface="+mn-ea"/>
                <a:cs typeface="+mn-cs"/>
              </a:rPr>
              <a:t>                          </a:t>
            </a:r>
            <a:r>
              <a:rPr lang="en-US" sz="9600" dirty="0" smtClean="0">
                <a:solidFill>
                  <a:srgbClr val="953735"/>
                </a:solidFill>
                <a:ea typeface="+mn-ea"/>
                <a:cs typeface="+mn-cs"/>
              </a:rPr>
              <a:t>amitriptyline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sz="9600" dirty="0">
                <a:ea typeface="+mn-ea"/>
                <a:cs typeface="+mn-cs"/>
              </a:rPr>
              <a:t> </a:t>
            </a:r>
            <a:r>
              <a:rPr lang="en-US" sz="9600" dirty="0" smtClean="0">
                <a:ea typeface="+mn-ea"/>
                <a:cs typeface="+mn-cs"/>
              </a:rPr>
              <a:t>              More emphasis on Noradrenalin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sz="9600" dirty="0">
                <a:ea typeface="+mn-ea"/>
                <a:cs typeface="+mn-cs"/>
              </a:rPr>
              <a:t> </a:t>
            </a:r>
            <a:r>
              <a:rPr lang="en-US" sz="9600" dirty="0" smtClean="0">
                <a:ea typeface="+mn-ea"/>
                <a:cs typeface="+mn-cs"/>
              </a:rPr>
              <a:t>                      </a:t>
            </a:r>
            <a:r>
              <a:rPr lang="en-US" sz="9600" dirty="0" err="1" smtClean="0">
                <a:solidFill>
                  <a:schemeClr val="accent2">
                    <a:lumMod val="75000"/>
                  </a:schemeClr>
                </a:solidFill>
                <a:ea typeface="+mn-ea"/>
                <a:cs typeface="+mn-cs"/>
              </a:rPr>
              <a:t>desipramine</a:t>
            </a:r>
            <a:r>
              <a:rPr lang="en-US" sz="9600" dirty="0" smtClean="0">
                <a:solidFill>
                  <a:schemeClr val="accent2">
                    <a:lumMod val="75000"/>
                  </a:schemeClr>
                </a:solidFill>
                <a:ea typeface="+mn-ea"/>
                <a:cs typeface="+mn-cs"/>
              </a:rPr>
              <a:t>, </a:t>
            </a:r>
            <a:r>
              <a:rPr lang="en-US" sz="9600" dirty="0" err="1" smtClean="0">
                <a:solidFill>
                  <a:schemeClr val="accent2">
                    <a:lumMod val="75000"/>
                  </a:schemeClr>
                </a:solidFill>
                <a:ea typeface="+mn-ea"/>
                <a:cs typeface="+mn-cs"/>
              </a:rPr>
              <a:t>nortriptyline</a:t>
            </a:r>
            <a:endParaRPr lang="en-US" sz="9600" dirty="0" smtClean="0">
              <a:solidFill>
                <a:schemeClr val="accent2">
                  <a:lumMod val="75000"/>
                </a:schemeClr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sz="9600" dirty="0">
                <a:ea typeface="+mn-ea"/>
                <a:cs typeface="+mn-cs"/>
              </a:rPr>
              <a:t> </a:t>
            </a:r>
            <a:r>
              <a:rPr lang="en-US" sz="9600" dirty="0" smtClean="0">
                <a:ea typeface="+mn-ea"/>
                <a:cs typeface="+mn-cs"/>
              </a:rPr>
              <a:t>               More emphasis on Serotonin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sz="9600" dirty="0">
                <a:ea typeface="+mn-ea"/>
                <a:cs typeface="+mn-cs"/>
              </a:rPr>
              <a:t> </a:t>
            </a:r>
            <a:r>
              <a:rPr lang="en-US" sz="9600" dirty="0" smtClean="0">
                <a:ea typeface="+mn-ea"/>
                <a:cs typeface="+mn-cs"/>
              </a:rPr>
              <a:t>                        </a:t>
            </a:r>
            <a:r>
              <a:rPr lang="en-US" sz="9600" dirty="0" smtClean="0">
                <a:solidFill>
                  <a:srgbClr val="953735"/>
                </a:solidFill>
                <a:ea typeface="+mn-ea"/>
                <a:cs typeface="+mn-cs"/>
              </a:rPr>
              <a:t>clomipramine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sz="9600" dirty="0">
                <a:solidFill>
                  <a:srgbClr val="953735"/>
                </a:solidFill>
                <a:ea typeface="+mn-ea"/>
                <a:cs typeface="+mn-cs"/>
              </a:rPr>
              <a:t> </a:t>
            </a:r>
            <a:r>
              <a:rPr lang="en-US" sz="9600" dirty="0" smtClean="0">
                <a:solidFill>
                  <a:srgbClr val="953735"/>
                </a:solidFill>
                <a:ea typeface="+mn-ea"/>
                <a:cs typeface="+mn-cs"/>
              </a:rPr>
              <a:t>                  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endParaRPr lang="en-US" dirty="0" smtClean="0">
              <a:solidFill>
                <a:srgbClr val="953735"/>
              </a:solidFill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              </a:t>
            </a:r>
            <a:endParaRPr lang="en-US" dirty="0"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            </a:t>
            </a: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2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pPr eaLnBrk="1" hangingPunct="1"/>
            <a:r>
              <a:rPr lang="en-US" smtClean="0">
                <a:cs typeface="Tunga"/>
              </a:rPr>
              <a:t>Tricyclic Antidepressants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638" y="1298575"/>
            <a:ext cx="8594725" cy="4937125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sz="2800" dirty="0" smtClean="0">
                <a:solidFill>
                  <a:srgbClr val="FF0000"/>
                </a:solidFill>
                <a:ea typeface="+mn-ea"/>
                <a:cs typeface="+mn-cs"/>
              </a:rPr>
              <a:t>Problems</a:t>
            </a:r>
            <a:endParaRPr lang="en-US" sz="2800" dirty="0">
              <a:solidFill>
                <a:srgbClr val="FF0000"/>
              </a:solidFill>
              <a:ea typeface="+mn-ea"/>
              <a:cs typeface="+mn-cs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Symbol" pitchFamily="18" charset="2"/>
              <a:buChar char=""/>
              <a:defRPr/>
            </a:pPr>
            <a:r>
              <a:rPr lang="en-US" sz="2800" dirty="0" smtClean="0">
                <a:ea typeface="+mn-ea"/>
                <a:cs typeface="+mn-cs"/>
              </a:rPr>
              <a:t>Many side effects due to anticholinergic effects: blurred vision, dry mouth, constipation.</a:t>
            </a:r>
          </a:p>
          <a:p>
            <a:pPr marL="274320" indent="-274320" eaLnBrk="1" fontAlgn="auto" hangingPunct="1">
              <a:spcAft>
                <a:spcPts val="0"/>
              </a:spcAft>
              <a:buFont typeface="Symbol" pitchFamily="18" charset="2"/>
              <a:buChar char=""/>
              <a:defRPr/>
            </a:pPr>
            <a:r>
              <a:rPr lang="en-US" sz="2800" dirty="0" smtClean="0">
                <a:ea typeface="+mn-ea"/>
                <a:cs typeface="+mn-cs"/>
              </a:rPr>
              <a:t>Affects patients ability to tolerate therapeutic doses and compliance is reduced.</a:t>
            </a:r>
          </a:p>
          <a:p>
            <a:pPr marL="274320" indent="-274320" eaLnBrk="1" fontAlgn="auto" hangingPunct="1">
              <a:spcAft>
                <a:spcPts val="0"/>
              </a:spcAft>
              <a:buFont typeface="Symbol" pitchFamily="18" charset="2"/>
              <a:buChar char=""/>
              <a:defRPr/>
            </a:pPr>
            <a:r>
              <a:rPr lang="en-US" sz="2800" dirty="0" smtClean="0">
                <a:ea typeface="+mn-ea"/>
                <a:cs typeface="+mn-cs"/>
              </a:rPr>
              <a:t>Cardio-toxic in overdose.</a:t>
            </a:r>
            <a:endParaRPr lang="en-US" sz="2800" dirty="0"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r>
              <a:rPr lang="en-US" smtClean="0">
                <a:cs typeface="Tunga"/>
              </a:rPr>
              <a:t>Tricyclic antidepressants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638" y="1298575"/>
            <a:ext cx="8594725" cy="4937125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Anticholinergic</a:t>
            </a:r>
            <a:r>
              <a:rPr lang="en-US" dirty="0" smtClean="0"/>
              <a:t> effects: dry mouth, blurred vision with difficulty in </a:t>
            </a:r>
            <a:r>
              <a:rPr lang="en-US" dirty="0" err="1" smtClean="0"/>
              <a:t>accomodation</a:t>
            </a:r>
            <a:r>
              <a:rPr lang="en-US" dirty="0" smtClean="0"/>
              <a:t>, delayed gastric emptying, constipation, sweating, urinary retention, can precipitate narrow angle glaucoma, cognitive impairment and </a:t>
            </a:r>
            <a:r>
              <a:rPr lang="en-US" dirty="0" err="1" smtClean="0"/>
              <a:t>confusional</a:t>
            </a:r>
            <a:r>
              <a:rPr lang="en-US" dirty="0" smtClean="0"/>
              <a:t> states</a:t>
            </a:r>
          </a:p>
          <a:p>
            <a:pPr>
              <a:defRPr/>
            </a:pPr>
            <a:r>
              <a:rPr lang="en-US" dirty="0" err="1" smtClean="0"/>
              <a:t>Antiadrenergic</a:t>
            </a:r>
            <a:r>
              <a:rPr lang="en-US" dirty="0" smtClean="0"/>
              <a:t> effects: postural hypotension, fall in elderly, ejaculatory impotence</a:t>
            </a:r>
          </a:p>
          <a:p>
            <a:pPr>
              <a:defRPr/>
            </a:pPr>
            <a:r>
              <a:rPr lang="en-US" dirty="0" smtClean="0"/>
              <a:t>Antihistaminic effects: sedation, weight gain</a:t>
            </a:r>
          </a:p>
          <a:p>
            <a:pPr>
              <a:defRPr/>
            </a:pPr>
            <a:r>
              <a:rPr lang="en-US" dirty="0" smtClean="0"/>
              <a:t>Sedation: </a:t>
            </a:r>
            <a:r>
              <a:rPr lang="en-US" dirty="0" err="1" smtClean="0"/>
              <a:t>amytriptyline</a:t>
            </a:r>
            <a:r>
              <a:rPr lang="en-US" dirty="0" smtClean="0"/>
              <a:t>&gt; </a:t>
            </a:r>
            <a:r>
              <a:rPr lang="en-US" dirty="0" err="1" smtClean="0"/>
              <a:t>imipramine</a:t>
            </a:r>
            <a:r>
              <a:rPr lang="en-US" dirty="0" smtClean="0"/>
              <a:t>&gt; </a:t>
            </a:r>
            <a:r>
              <a:rPr lang="en-US" dirty="0" err="1" smtClean="0"/>
              <a:t>desipramine</a:t>
            </a:r>
            <a:r>
              <a:rPr lang="en-US" dirty="0" smtClean="0"/>
              <a:t>&gt; </a:t>
            </a:r>
            <a:r>
              <a:rPr lang="en-US" dirty="0" err="1" smtClean="0"/>
              <a:t>nortriptyline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Seizure on withdrawal</a:t>
            </a:r>
          </a:p>
          <a:p>
            <a:pPr>
              <a:defRPr/>
            </a:pPr>
            <a:r>
              <a:rPr lang="en-US" dirty="0" smtClean="0"/>
              <a:t>Cardiac </a:t>
            </a:r>
            <a:r>
              <a:rPr lang="en-US" dirty="0" err="1" smtClean="0"/>
              <a:t>tachyarrythmia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Toxic in overdose (</a:t>
            </a:r>
            <a:r>
              <a:rPr lang="en-US" dirty="0" err="1" smtClean="0"/>
              <a:t>Dothiepine</a:t>
            </a:r>
            <a:r>
              <a:rPr lang="en-US" dirty="0" smtClean="0"/>
              <a:t> most toxic </a:t>
            </a:r>
            <a:r>
              <a:rPr lang="en-US" smtClean="0"/>
              <a:t>in overdose)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r>
              <a:rPr lang="en-US" smtClean="0">
                <a:cs typeface="Tunga"/>
              </a:rPr>
              <a:t>Tricyclic contraindication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638" y="1298575"/>
            <a:ext cx="8594725" cy="4937125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Arrythmia</a:t>
            </a:r>
            <a:r>
              <a:rPr lang="en-US" dirty="0" smtClean="0"/>
              <a:t> (heart block)</a:t>
            </a:r>
          </a:p>
          <a:p>
            <a:pPr>
              <a:defRPr/>
            </a:pPr>
            <a:r>
              <a:rPr lang="en-US" dirty="0" smtClean="0"/>
              <a:t>Hypomania or mania</a:t>
            </a:r>
          </a:p>
          <a:p>
            <a:pPr>
              <a:defRPr/>
            </a:pPr>
            <a:r>
              <a:rPr lang="en-US" dirty="0" smtClean="0"/>
              <a:t>Recent myocardial infarction</a:t>
            </a:r>
          </a:p>
          <a:p>
            <a:pPr>
              <a:defRPr/>
            </a:pPr>
            <a:r>
              <a:rPr lang="en-US" dirty="0" smtClean="0"/>
              <a:t>Severe liver disease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2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pPr eaLnBrk="1" hangingPunct="1"/>
            <a:r>
              <a:rPr lang="en-US" smtClean="0">
                <a:cs typeface="Tunga"/>
              </a:rPr>
              <a:t>Re-uptake Inhibitors</a:t>
            </a:r>
            <a:br>
              <a:rPr lang="en-US" smtClean="0">
                <a:cs typeface="Tunga"/>
              </a:rPr>
            </a:br>
            <a:r>
              <a:rPr lang="en-US" sz="2700" smtClean="0">
                <a:solidFill>
                  <a:srgbClr val="FF0000"/>
                </a:solidFill>
                <a:cs typeface="Tunga"/>
              </a:rPr>
              <a:t>Modern antidepressants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638" y="1298575"/>
            <a:ext cx="8594725" cy="4937125"/>
          </a:xfrm>
        </p:spPr>
        <p:txBody>
          <a:bodyPr/>
          <a:lstStyle/>
          <a:p>
            <a:pPr marL="274320" indent="-274320" eaLnBrk="1" fontAlgn="auto" hangingPunct="1">
              <a:spcAft>
                <a:spcPts val="0"/>
              </a:spcAft>
              <a:buFont typeface="Symbol" pitchFamily="18" charset="2"/>
              <a:buChar char=""/>
              <a:defRPr/>
            </a:pPr>
            <a:r>
              <a:rPr lang="en-US" dirty="0" smtClean="0">
                <a:ea typeface="+mn-ea"/>
                <a:cs typeface="+mn-cs"/>
              </a:rPr>
              <a:t>Selective Serotonin Reuptake inhibitors  (</a:t>
            </a:r>
            <a:r>
              <a:rPr lang="en-US" dirty="0" smtClean="0">
                <a:solidFill>
                  <a:srgbClr val="FF0000"/>
                </a:solidFill>
                <a:ea typeface="+mn-ea"/>
                <a:cs typeface="+mn-cs"/>
              </a:rPr>
              <a:t>SSRI</a:t>
            </a:r>
            <a:r>
              <a:rPr lang="en-US" dirty="0" smtClean="0">
                <a:ea typeface="+mn-ea"/>
                <a:cs typeface="+mn-cs"/>
              </a:rPr>
              <a:t>)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   </a:t>
            </a:r>
            <a:r>
              <a:rPr lang="en-US" dirty="0" err="1" smtClean="0">
                <a:ea typeface="+mn-ea"/>
                <a:cs typeface="+mn-cs"/>
              </a:rPr>
              <a:t>e.g</a:t>
            </a:r>
            <a:r>
              <a:rPr lang="en-US" dirty="0" smtClean="0">
                <a:ea typeface="+mn-ea"/>
                <a:cs typeface="+mn-cs"/>
              </a:rPr>
              <a:t>: </a:t>
            </a:r>
            <a:r>
              <a:rPr lang="en-US" dirty="0" smtClean="0">
                <a:solidFill>
                  <a:srgbClr val="008000"/>
                </a:solidFill>
                <a:ea typeface="+mn-ea"/>
                <a:cs typeface="+mn-cs"/>
              </a:rPr>
              <a:t>fluoxetine, sertraline, citalopram</a:t>
            </a:r>
          </a:p>
          <a:p>
            <a:pPr marL="274320" indent="-274320" eaLnBrk="1" fontAlgn="auto" hangingPunct="1">
              <a:spcAft>
                <a:spcPts val="0"/>
              </a:spcAft>
              <a:buFont typeface="Symbol" pitchFamily="18" charset="2"/>
              <a:buChar char=""/>
              <a:defRPr/>
            </a:pPr>
            <a:r>
              <a:rPr lang="en-US" dirty="0" smtClean="0">
                <a:ea typeface="+mn-ea"/>
                <a:cs typeface="+mn-cs"/>
              </a:rPr>
              <a:t>Selective Noradrenalin Reuptake Inhibitors (</a:t>
            </a:r>
            <a:r>
              <a:rPr lang="en-US" dirty="0" smtClean="0">
                <a:solidFill>
                  <a:srgbClr val="FF0000"/>
                </a:solidFill>
                <a:ea typeface="+mn-ea"/>
                <a:cs typeface="+mn-cs"/>
              </a:rPr>
              <a:t>NRI</a:t>
            </a:r>
            <a:r>
              <a:rPr lang="en-US" dirty="0" smtClean="0">
                <a:ea typeface="+mn-ea"/>
                <a:cs typeface="+mn-cs"/>
              </a:rPr>
              <a:t>)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        </a:t>
            </a:r>
            <a:r>
              <a:rPr lang="en-US" dirty="0" err="1" smtClean="0">
                <a:solidFill>
                  <a:srgbClr val="008000"/>
                </a:solidFill>
                <a:ea typeface="+mn-ea"/>
                <a:cs typeface="+mn-cs"/>
              </a:rPr>
              <a:t>reboxetine</a:t>
            </a:r>
            <a:endParaRPr lang="en-US" dirty="0" smtClean="0">
              <a:solidFill>
                <a:srgbClr val="008000"/>
              </a:solidFill>
              <a:ea typeface="+mn-ea"/>
              <a:cs typeface="+mn-cs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Symbol" pitchFamily="18" charset="2"/>
              <a:buChar char=""/>
              <a:defRPr/>
            </a:pPr>
            <a:r>
              <a:rPr lang="en-US" dirty="0" smtClean="0">
                <a:ea typeface="+mn-ea"/>
                <a:cs typeface="+mn-cs"/>
              </a:rPr>
              <a:t>Serotonin/Noradrenalin Re-uptake Inhibitors (</a:t>
            </a:r>
            <a:r>
              <a:rPr lang="en-US" dirty="0" smtClean="0">
                <a:solidFill>
                  <a:srgbClr val="FF0000"/>
                </a:solidFill>
                <a:ea typeface="+mn-ea"/>
                <a:cs typeface="+mn-cs"/>
              </a:rPr>
              <a:t>SNRI</a:t>
            </a:r>
            <a:r>
              <a:rPr lang="en-US" dirty="0" smtClean="0">
                <a:ea typeface="+mn-ea"/>
                <a:cs typeface="+mn-cs"/>
              </a:rPr>
              <a:t>)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      </a:t>
            </a:r>
            <a:r>
              <a:rPr lang="en-US" dirty="0" smtClean="0">
                <a:solidFill>
                  <a:srgbClr val="008000"/>
                </a:solidFill>
                <a:ea typeface="+mn-ea"/>
                <a:cs typeface="+mn-cs"/>
              </a:rPr>
              <a:t>Venlafaxine, duloxetine</a:t>
            </a:r>
          </a:p>
          <a:p>
            <a:pPr marL="274320" indent="-274320" eaLnBrk="1" fontAlgn="auto" hangingPunct="1">
              <a:spcAft>
                <a:spcPts val="0"/>
              </a:spcAft>
              <a:buFont typeface="Symbol" pitchFamily="18" charset="2"/>
              <a:buChar char=""/>
              <a:defRPr/>
            </a:pPr>
            <a:r>
              <a:rPr lang="en-US" dirty="0" smtClean="0">
                <a:ea typeface="+mn-ea"/>
                <a:cs typeface="+mn-cs"/>
              </a:rPr>
              <a:t>Noradrenalin/Dopamine reuptake Inhibitors (</a:t>
            </a:r>
            <a:r>
              <a:rPr lang="en-US" dirty="0" smtClean="0">
                <a:solidFill>
                  <a:srgbClr val="FF0000"/>
                </a:solidFill>
                <a:ea typeface="+mn-ea"/>
                <a:cs typeface="+mn-cs"/>
              </a:rPr>
              <a:t>NDRI</a:t>
            </a:r>
            <a:r>
              <a:rPr lang="en-US" dirty="0" smtClean="0">
                <a:ea typeface="+mn-ea"/>
                <a:cs typeface="+mn-cs"/>
              </a:rPr>
              <a:t>)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    </a:t>
            </a:r>
            <a:r>
              <a:rPr lang="en-US" dirty="0" smtClean="0">
                <a:solidFill>
                  <a:srgbClr val="008000"/>
                </a:solidFill>
                <a:ea typeface="+mn-ea"/>
                <a:cs typeface="+mn-cs"/>
              </a:rPr>
              <a:t>Bupropion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r>
              <a:rPr lang="en-US" smtClean="0">
                <a:cs typeface="Tunga"/>
              </a:rPr>
              <a:t>Side effects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638" y="1298575"/>
            <a:ext cx="8594725" cy="4937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nausea, vomiting, diarrhea </a:t>
            </a:r>
          </a:p>
          <a:p>
            <a:pPr>
              <a:defRPr/>
            </a:pPr>
            <a:r>
              <a:rPr lang="en-US" dirty="0" smtClean="0"/>
              <a:t>sexual dysfunction, </a:t>
            </a:r>
          </a:p>
          <a:p>
            <a:pPr>
              <a:defRPr/>
            </a:pPr>
            <a:r>
              <a:rPr lang="en-US" dirty="0" smtClean="0"/>
              <a:t>headache, weight gain, anxiety, dizziness, dry mouth </a:t>
            </a:r>
          </a:p>
          <a:p>
            <a:pPr>
              <a:defRPr/>
            </a:pPr>
            <a:r>
              <a:rPr lang="en-US" dirty="0" smtClean="0"/>
              <a:t>trouble sleeping. </a:t>
            </a:r>
          </a:p>
          <a:p>
            <a:pPr>
              <a:defRPr/>
            </a:pPr>
            <a:r>
              <a:rPr lang="en-US" dirty="0" smtClean="0"/>
              <a:t>Abnormal bleeding: </a:t>
            </a:r>
          </a:p>
          <a:p>
            <a:pPr lvl="1">
              <a:defRPr/>
            </a:pPr>
            <a:r>
              <a:rPr lang="en-US" dirty="0" smtClean="0"/>
              <a:t>Use of SSRIs with certain pain relievers (aspirin, ibuprofen, naproxen, and blood thinners such as </a:t>
            </a:r>
            <a:r>
              <a:rPr lang="en-US" dirty="0" err="1" smtClean="0"/>
              <a:t>warfarin</a:t>
            </a:r>
            <a:r>
              <a:rPr lang="en-US" dirty="0" smtClean="0"/>
              <a:t> may increase the risk of bleeding.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r>
              <a:rPr lang="en-US" smtClean="0">
                <a:cs typeface="Tunga"/>
              </a:rPr>
              <a:t>Side effects of SSRIs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638" y="1298575"/>
            <a:ext cx="8594725" cy="4937125"/>
          </a:xfrm>
        </p:spPr>
        <p:txBody>
          <a:bodyPr/>
          <a:lstStyle/>
          <a:p>
            <a:pPr lvl="1">
              <a:defRPr/>
            </a:pPr>
            <a:r>
              <a:rPr lang="en-US" sz="2400" b="1" dirty="0" smtClean="0"/>
              <a:t>Serotonin syndrome </a:t>
            </a:r>
          </a:p>
          <a:p>
            <a:pPr lvl="2">
              <a:defRPr/>
            </a:pPr>
            <a:r>
              <a:rPr lang="en-US" sz="2200" dirty="0" smtClean="0"/>
              <a:t>a serious medical condition </a:t>
            </a:r>
          </a:p>
          <a:p>
            <a:pPr lvl="2">
              <a:defRPr/>
            </a:pPr>
            <a:r>
              <a:rPr lang="en-US" sz="2200" dirty="0" smtClean="0"/>
              <a:t>anxiety, restlessness, sweating, muscle spasms, shaking, fever, rapid heartbeat, vomiting, and diarrhea. </a:t>
            </a:r>
          </a:p>
          <a:p>
            <a:pPr lvl="2">
              <a:defRPr/>
            </a:pPr>
            <a:r>
              <a:rPr lang="en-US" sz="2200" dirty="0" smtClean="0"/>
              <a:t>Can be caused by antidepressants, some pain relievers such as </a:t>
            </a:r>
            <a:r>
              <a:rPr lang="en-US" sz="2200" dirty="0" err="1" smtClean="0"/>
              <a:t>meperidine</a:t>
            </a:r>
            <a:r>
              <a:rPr lang="en-US" sz="2200" dirty="0" smtClean="0"/>
              <a:t> or </a:t>
            </a:r>
            <a:r>
              <a:rPr lang="en-US" sz="2200" dirty="0" err="1" smtClean="0"/>
              <a:t>tramadol</a:t>
            </a:r>
            <a:r>
              <a:rPr lang="en-US" sz="2200" dirty="0" smtClean="0"/>
              <a:t>, St. John's </a:t>
            </a:r>
            <a:r>
              <a:rPr lang="en-US" sz="2200" dirty="0" err="1" smtClean="0"/>
              <a:t>wort</a:t>
            </a:r>
            <a:r>
              <a:rPr lang="en-US" sz="2200" dirty="0" smtClean="0"/>
              <a:t>, medicines used to treat migraine headaches called </a:t>
            </a:r>
            <a:r>
              <a:rPr lang="en-US" sz="2200" dirty="0" err="1" smtClean="0"/>
              <a:t>triptans</a:t>
            </a:r>
            <a:r>
              <a:rPr lang="en-US" sz="2200" dirty="0" smtClean="0"/>
              <a:t> (</a:t>
            </a:r>
            <a:r>
              <a:rPr lang="en-US" sz="2200" dirty="0" err="1" smtClean="0"/>
              <a:t>tryptamine</a:t>
            </a:r>
            <a:r>
              <a:rPr lang="en-US" sz="2200" dirty="0" smtClean="0"/>
              <a:t> based drugs), </a:t>
            </a:r>
            <a:r>
              <a:rPr lang="en-US" sz="2200" dirty="0" smtClean="0"/>
              <a:t>and some street drugs such as cocaine</a:t>
            </a:r>
          </a:p>
          <a:p>
            <a:pPr lvl="1">
              <a:defRPr/>
            </a:pPr>
            <a:r>
              <a:rPr lang="en-US" sz="2400" b="1" dirty="0" smtClean="0"/>
              <a:t>Suicidal thoughts or behavior: </a:t>
            </a:r>
            <a:r>
              <a:rPr lang="en-US" sz="2400" dirty="0" smtClean="0"/>
              <a:t>All antidepressants may increase the risk of suicidal thoughts or behavior in children, adolescents</a:t>
            </a:r>
            <a:r>
              <a:rPr lang="en-US" dirty="0" smtClean="0"/>
              <a:t>, and young adults (18 to 24 years of age).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r>
              <a:rPr lang="en-US" smtClean="0">
                <a:cs typeface="Tunga"/>
              </a:rPr>
              <a:t>Multimodal antidepressant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638" y="1298575"/>
            <a:ext cx="8594725" cy="4937125"/>
          </a:xfrm>
        </p:spPr>
        <p:txBody>
          <a:bodyPr/>
          <a:lstStyle/>
          <a:p>
            <a:pPr>
              <a:defRPr/>
            </a:pPr>
            <a:r>
              <a:rPr lang="en-US" b="1" dirty="0" err="1" smtClean="0"/>
              <a:t>Vortioxetine</a:t>
            </a:r>
            <a:r>
              <a:rPr lang="en-US" dirty="0" smtClean="0"/>
              <a:t> </a:t>
            </a:r>
          </a:p>
          <a:p>
            <a:pPr>
              <a:defRPr/>
            </a:pPr>
            <a:r>
              <a:rPr lang="en-US" dirty="0" smtClean="0"/>
              <a:t>is considered a new multimodal antidepressant. </a:t>
            </a:r>
          </a:p>
          <a:p>
            <a:pPr lvl="1">
              <a:defRPr/>
            </a:pPr>
            <a:r>
              <a:rPr lang="en-US" dirty="0" smtClean="0"/>
              <a:t>antagonistic properties at 5-HT3A and 5-HT7 receptors, </a:t>
            </a:r>
          </a:p>
          <a:p>
            <a:pPr lvl="1">
              <a:defRPr/>
            </a:pPr>
            <a:r>
              <a:rPr lang="en-US" dirty="0" smtClean="0"/>
              <a:t>partial agonistic properties at 5-HT1B receptors, </a:t>
            </a:r>
          </a:p>
          <a:p>
            <a:pPr lvl="1">
              <a:defRPr/>
            </a:pPr>
            <a:r>
              <a:rPr lang="en-US" dirty="0" smtClean="0"/>
              <a:t>agonistic properties at 5-HT1A receptors, and </a:t>
            </a:r>
          </a:p>
          <a:p>
            <a:pPr lvl="1">
              <a:defRPr/>
            </a:pPr>
            <a:r>
              <a:rPr lang="en-US" dirty="0" smtClean="0"/>
              <a:t>potent inhibition of the serotonin reuptake transporter</a:t>
            </a:r>
          </a:p>
          <a:p>
            <a:pPr lvl="1"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effects on numerous serotonin receptors result in regional increases in </a:t>
            </a:r>
            <a:r>
              <a:rPr lang="en-US" dirty="0" err="1" smtClean="0"/>
              <a:t>noradrenaline</a:t>
            </a:r>
            <a:r>
              <a:rPr lang="en-US" dirty="0" smtClean="0"/>
              <a:t> and dopamine</a:t>
            </a:r>
            <a:r>
              <a:rPr lang="en-US" baseline="30000" dirty="0" smtClean="0"/>
              <a:t> </a:t>
            </a:r>
            <a:r>
              <a:rPr lang="en-US" dirty="0" smtClean="0"/>
              <a:t>as well as </a:t>
            </a:r>
            <a:r>
              <a:rPr lang="en-US" dirty="0" err="1" smtClean="0"/>
              <a:t>glutamatergic</a:t>
            </a:r>
            <a:r>
              <a:rPr lang="en-US" dirty="0" smtClean="0"/>
              <a:t> transmission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  <a:cs typeface="+mj-cs"/>
              </a:rPr>
              <a:t>Mono-amine Oxidase Inhibitors</a:t>
            </a:r>
            <a:br>
              <a:rPr lang="en-US" dirty="0" smtClean="0">
                <a:ea typeface="+mj-ea"/>
                <a:cs typeface="+mj-cs"/>
              </a:rPr>
            </a:br>
            <a:r>
              <a:rPr lang="en-US" dirty="0" smtClean="0">
                <a:solidFill>
                  <a:srgbClr val="FF0000"/>
                </a:solidFill>
                <a:ea typeface="+mj-ea"/>
                <a:cs typeface="+mj-cs"/>
              </a:rPr>
              <a:t>(MAOI)</a:t>
            </a:r>
            <a:endParaRPr lang="en-US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sp>
        <p:nvSpPr>
          <p:cNvPr id="39937" name="Content Placeholder 1"/>
          <p:cNvSpPr>
            <a:spLocks noGrp="1"/>
          </p:cNvSpPr>
          <p:nvPr>
            <p:ph sz="quarter" idx="13"/>
          </p:nvPr>
        </p:nvSpPr>
        <p:spPr>
          <a:xfrm>
            <a:off x="274638" y="1298575"/>
            <a:ext cx="8594725" cy="4937125"/>
          </a:xfrm>
        </p:spPr>
        <p:txBody>
          <a:bodyPr/>
          <a:lstStyle/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>
                <a:ea typeface="+mn-ea"/>
              </a:rPr>
              <a:t>Block the action of inter-neuronal enzymes that breakdown Noradrenalin and serotonin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>
                <a:ea typeface="+mn-ea"/>
              </a:rPr>
              <a:t>This leads to an increase of the monoamines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>
                <a:ea typeface="+mn-ea"/>
              </a:rPr>
              <a:t>Older MAOIs are dangerous with drug interactions or foods with tyramine leading to hypertensive crisis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>
                <a:ea typeface="+mn-ea"/>
              </a:rPr>
              <a:t>Modern MAOI less risk,  moclobemide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>
                <a:ea typeface="+mn-ea"/>
              </a:rPr>
              <a:t>Used in depressions not responding to usual treatment.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2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pPr eaLnBrk="1" hangingPunct="1"/>
            <a:r>
              <a:rPr lang="en-US" smtClean="0">
                <a:cs typeface="Tunga"/>
              </a:rPr>
              <a:t>Treatment of Depression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74638" y="1298575"/>
            <a:ext cx="8594725" cy="4937125"/>
          </a:xfrm>
        </p:spPr>
        <p:txBody>
          <a:bodyPr/>
          <a:lstStyle/>
          <a:p>
            <a:pPr marL="274320" indent="-274320" eaLnBrk="1" fontAlgn="auto" hangingPunct="1">
              <a:spcAft>
                <a:spcPts val="0"/>
              </a:spcAft>
              <a:buFont typeface="Symbol" pitchFamily="18" charset="2"/>
              <a:buChar char=""/>
              <a:defRPr/>
            </a:pPr>
            <a:r>
              <a:rPr lang="en-US" dirty="0" smtClean="0">
                <a:ea typeface="+mn-ea"/>
                <a:cs typeface="+mn-cs"/>
              </a:rPr>
              <a:t>Ensure adequate dose, compliance and length of time before changing treatment</a:t>
            </a:r>
          </a:p>
          <a:p>
            <a:pPr marL="274320" indent="-274320" eaLnBrk="1" fontAlgn="auto" hangingPunct="1">
              <a:spcAft>
                <a:spcPts val="0"/>
              </a:spcAft>
              <a:buFont typeface="Symbol" pitchFamily="18" charset="2"/>
              <a:buChar char=""/>
              <a:defRPr/>
            </a:pPr>
            <a:r>
              <a:rPr lang="en-US" dirty="0" smtClean="0">
                <a:ea typeface="+mn-ea"/>
                <a:cs typeface="+mn-cs"/>
              </a:rPr>
              <a:t>Continuation: 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            1</a:t>
            </a:r>
            <a:r>
              <a:rPr lang="en-US" baseline="30000" dirty="0" smtClean="0">
                <a:ea typeface="+mn-ea"/>
                <a:cs typeface="+mn-cs"/>
              </a:rPr>
              <a:t>st</a:t>
            </a:r>
            <a:r>
              <a:rPr lang="en-US" dirty="0" smtClean="0">
                <a:ea typeface="+mn-ea"/>
                <a:cs typeface="+mn-cs"/>
              </a:rPr>
              <a:t> episode  for 6 months </a:t>
            </a:r>
            <a:r>
              <a:rPr lang="en-US" u="sng" dirty="0" smtClean="0">
                <a:ea typeface="+mn-ea"/>
                <a:cs typeface="+mn-cs"/>
              </a:rPr>
              <a:t>post recovery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            2</a:t>
            </a:r>
            <a:r>
              <a:rPr lang="en-US" baseline="30000" dirty="0" smtClean="0">
                <a:ea typeface="+mn-ea"/>
                <a:cs typeface="+mn-cs"/>
              </a:rPr>
              <a:t>nd</a:t>
            </a:r>
            <a:r>
              <a:rPr lang="en-US" dirty="0" smtClean="0">
                <a:ea typeface="+mn-ea"/>
                <a:cs typeface="+mn-cs"/>
              </a:rPr>
              <a:t> episode for 2 to 3 years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            3</a:t>
            </a:r>
            <a:r>
              <a:rPr lang="en-US" baseline="30000" dirty="0" smtClean="0">
                <a:ea typeface="+mn-ea"/>
                <a:cs typeface="+mn-cs"/>
              </a:rPr>
              <a:t>rd</a:t>
            </a:r>
            <a:r>
              <a:rPr lang="en-US" dirty="0" smtClean="0">
                <a:ea typeface="+mn-ea"/>
                <a:cs typeface="+mn-cs"/>
              </a:rPr>
              <a:t> episode  5 years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        4</a:t>
            </a:r>
            <a:r>
              <a:rPr lang="en-US" baseline="30000" dirty="0" smtClean="0">
                <a:ea typeface="+mn-ea"/>
                <a:cs typeface="+mn-cs"/>
              </a:rPr>
              <a:t>th</a:t>
            </a:r>
            <a:r>
              <a:rPr lang="en-US" dirty="0" smtClean="0">
                <a:ea typeface="+mn-ea"/>
                <a:cs typeface="+mn-cs"/>
              </a:rPr>
              <a:t> episode   justify stopping</a:t>
            </a: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2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pPr eaLnBrk="1" hangingPunct="1"/>
            <a:r>
              <a:rPr lang="en-US" smtClean="0">
                <a:cs typeface="Tunga"/>
              </a:rPr>
              <a:t>Treatment of Depression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82588" y="2019300"/>
            <a:ext cx="8247062" cy="4106863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Symbol" pitchFamily="18" charset="2"/>
              <a:buChar char=""/>
              <a:defRPr/>
            </a:pPr>
            <a:r>
              <a:rPr lang="en-US" dirty="0" smtClean="0">
                <a:ea typeface="+mn-ea"/>
                <a:cs typeface="+mn-cs"/>
              </a:rPr>
              <a:t>Discontinuation:    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                        Slow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                         Over 4 to 5 weeks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                         Watch for discontinuation syndrome</a:t>
            </a:r>
          </a:p>
          <a:p>
            <a:pPr marL="274320" indent="-274320" eaLnBrk="1" fontAlgn="auto" hangingPunct="1">
              <a:spcAft>
                <a:spcPts val="0"/>
              </a:spcAft>
              <a:buFont typeface="Symbol" pitchFamily="18" charset="2"/>
              <a:buChar char=""/>
              <a:defRPr/>
            </a:pPr>
            <a:r>
              <a:rPr lang="en-US" dirty="0" smtClean="0">
                <a:ea typeface="+mn-ea"/>
                <a:cs typeface="+mn-cs"/>
              </a:rPr>
              <a:t>Not responding to treatment:  </a:t>
            </a:r>
            <a:br>
              <a:rPr lang="en-US" dirty="0" smtClean="0">
                <a:ea typeface="+mn-ea"/>
                <a:cs typeface="+mn-cs"/>
              </a:rPr>
            </a:br>
            <a:r>
              <a:rPr lang="en-US" dirty="0" smtClean="0">
                <a:ea typeface="+mn-ea"/>
                <a:cs typeface="+mn-cs"/>
              </a:rPr>
              <a:t>                       Clarify diagnosis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 smtClean="0">
                <a:ea typeface="+mn-ea"/>
                <a:cs typeface="+mn-cs"/>
              </a:rPr>
              <a:t>                            Augmentation:   Atypical </a:t>
            </a:r>
            <a:r>
              <a:rPr lang="en-US" dirty="0" err="1" smtClean="0">
                <a:ea typeface="+mn-ea"/>
                <a:cs typeface="+mn-cs"/>
              </a:rPr>
              <a:t>antipychotic</a:t>
            </a:r>
            <a:endParaRPr lang="en-US" dirty="0" smtClean="0">
              <a:ea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                                                          Lithium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                                                          Combined Antidepressant</a:t>
            </a:r>
            <a:br>
              <a:rPr lang="en-US" dirty="0" smtClean="0">
                <a:ea typeface="+mn-ea"/>
                <a:cs typeface="+mn-cs"/>
              </a:rPr>
            </a:br>
            <a:endParaRPr lang="en-US" dirty="0" smtClean="0">
              <a:ea typeface="+mn-ea"/>
              <a:cs typeface="+mn-cs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Symbol" pitchFamily="18" charset="2"/>
              <a:buChar char=""/>
              <a:defRPr/>
            </a:pPr>
            <a:r>
              <a:rPr lang="en-US" dirty="0" smtClean="0">
                <a:ea typeface="+mn-ea"/>
                <a:cs typeface="+mn-cs"/>
              </a:rPr>
              <a:t>Electro-convulsive Treatment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dirty="0">
                <a:ea typeface="+mn-ea"/>
                <a:cs typeface="+mn-cs"/>
              </a:rPr>
              <a:t> </a:t>
            </a:r>
            <a:r>
              <a:rPr lang="en-US" dirty="0" smtClean="0">
                <a:ea typeface="+mn-ea"/>
                <a:cs typeface="+mn-cs"/>
              </a:rPr>
              <a:t>                                          </a:t>
            </a:r>
            <a:endParaRPr lang="en-US" dirty="0"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pPr eaLnBrk="1" hangingPunct="1"/>
            <a:r>
              <a:rPr lang="en-US" smtClean="0">
                <a:cs typeface="Tunga"/>
              </a:rPr>
              <a:t>Mood Stabilisers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638" y="1298575"/>
            <a:ext cx="8594725" cy="4937125"/>
          </a:xfrm>
        </p:spPr>
        <p:txBody>
          <a:bodyPr/>
          <a:lstStyle/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Lithium   (li level, Renal, Thyroid)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endParaRPr lang="en-US" dirty="0" smtClean="0">
              <a:ea typeface="+mn-ea"/>
            </a:endParaRP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Valproate (</a:t>
            </a:r>
            <a:r>
              <a:rPr lang="en-US" dirty="0" err="1">
                <a:ea typeface="+mn-ea"/>
              </a:rPr>
              <a:t>h</a:t>
            </a:r>
            <a:r>
              <a:rPr lang="en-US" dirty="0" err="1" smtClean="0">
                <a:ea typeface="+mn-ea"/>
              </a:rPr>
              <a:t>b</a:t>
            </a:r>
            <a:r>
              <a:rPr lang="en-US" dirty="0" smtClean="0">
                <a:ea typeface="+mn-ea"/>
              </a:rPr>
              <a:t> </a:t>
            </a:r>
            <a:r>
              <a:rPr lang="en-US" dirty="0" err="1" smtClean="0">
                <a:ea typeface="+mn-ea"/>
              </a:rPr>
              <a:t>wcc</a:t>
            </a:r>
            <a:r>
              <a:rPr lang="en-US" dirty="0" smtClean="0">
                <a:ea typeface="+mn-ea"/>
              </a:rPr>
              <a:t>, LFT, U&amp;E)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endParaRPr lang="en-US" dirty="0">
              <a:ea typeface="+mn-ea"/>
            </a:endParaRPr>
          </a:p>
          <a:p>
            <a:pPr indent="-173736"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n-ea"/>
              </a:rPr>
              <a:t>Atypical Psychotic Medication</a:t>
            </a:r>
          </a:p>
          <a:p>
            <a:pPr indent="-173736" eaLnBrk="1" fontAlgn="auto" hangingPunct="1">
              <a:spcAft>
                <a:spcPts val="0"/>
              </a:spcAft>
              <a:defRPr/>
            </a:pPr>
            <a:endParaRPr lang="en-US" dirty="0">
              <a:ea typeface="+mn-ea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>
              <a:ea typeface="+mn-ea"/>
            </a:endParaRP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</p:spPr>
        <p:txBody>
          <a:bodyPr/>
          <a:lstStyle/>
          <a:p>
            <a:pPr algn="ctr"/>
            <a:r>
              <a:rPr lang="en-US" smtClean="0">
                <a:solidFill>
                  <a:srgbClr val="FF0000"/>
                </a:solidFill>
                <a:cs typeface="Tunga"/>
              </a:rPr>
              <a:t>Physical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638" y="1298575"/>
            <a:ext cx="8594725" cy="49371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mtClean="0"/>
              <a:t>Detailed personal and family history of disorders especially cardiac , diabetes, hyperlipidaemia and neurological disoders.</a:t>
            </a:r>
          </a:p>
          <a:p>
            <a:pPr>
              <a:buFont typeface="Arial" pitchFamily="34" charset="0"/>
              <a:buNone/>
              <a:defRPr/>
            </a:pPr>
            <a:endParaRPr lang="en-US" smtClean="0"/>
          </a:p>
          <a:p>
            <a:pPr>
              <a:defRPr/>
            </a:pPr>
            <a:r>
              <a:rPr lang="en-US" smtClean="0"/>
              <a:t>E.C.G., Blood sugars, lipids, cholesterol before and during treatment – NICE Guidelines.</a:t>
            </a:r>
          </a:p>
          <a:p>
            <a:pPr>
              <a:buFont typeface="Arial" pitchFamily="34" charset="0"/>
              <a:buNone/>
              <a:defRPr/>
            </a:pPr>
            <a:endParaRPr lang="en-US" smtClean="0"/>
          </a:p>
          <a:p>
            <a:pPr>
              <a:defRPr/>
            </a:pPr>
            <a:r>
              <a:rPr lang="en-US" smtClean="0"/>
              <a:t>Dietary advice from the start Monitor weight and Blood Pressure</a:t>
            </a:r>
          </a:p>
          <a:p>
            <a:pPr>
              <a:defRPr/>
            </a:pPr>
            <a:endParaRPr lang="en-US" smtClean="0"/>
          </a:p>
          <a:p>
            <a:pPr>
              <a:defRPr/>
            </a:pPr>
            <a:r>
              <a:rPr lang="en-US" smtClean="0"/>
              <a:t>Regularly review physical state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SOHO.thmx</Template>
  <TotalTime>678</TotalTime>
  <Words>757</Words>
  <Application>Microsoft Office PowerPoint</Application>
  <PresentationFormat>On-screen Show (4:3)</PresentationFormat>
  <Paragraphs>129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Soho</vt:lpstr>
      <vt:lpstr>Psychopharmacology</vt:lpstr>
      <vt:lpstr>Neurochemistry</vt:lpstr>
      <vt:lpstr>Neurochemistry</vt:lpstr>
      <vt:lpstr>SEROTONIN PATHWAYS</vt:lpstr>
      <vt:lpstr> </vt:lpstr>
      <vt:lpstr>Slide 6</vt:lpstr>
      <vt:lpstr>Inter-Neuronal Synapse</vt:lpstr>
      <vt:lpstr>Re-uptake Inhibition Tricyclic antidepressants</vt:lpstr>
      <vt:lpstr>Tricyclic Antidepressants</vt:lpstr>
      <vt:lpstr>Tricyclic antidepressants </vt:lpstr>
      <vt:lpstr>Tricyclic contraindication</vt:lpstr>
      <vt:lpstr>Re-uptake Inhibitors Modern antidepressants</vt:lpstr>
      <vt:lpstr>Side effects </vt:lpstr>
      <vt:lpstr>Side effects of SSRIs</vt:lpstr>
      <vt:lpstr>Multimodal antidepressant </vt:lpstr>
      <vt:lpstr>Mono-amine Oxidase Inhibitors (MAOI)</vt:lpstr>
      <vt:lpstr>Treatment of Depression</vt:lpstr>
      <vt:lpstr>Treatment of Depression</vt:lpstr>
      <vt:lpstr>Mood Stabilisers</vt:lpstr>
      <vt:lpstr>Physical State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Psychopharmacology</dc:title>
  <dc:creator>Michael  Doherty</dc:creator>
  <cp:lastModifiedBy>user</cp:lastModifiedBy>
  <cp:revision>64</cp:revision>
  <dcterms:created xsi:type="dcterms:W3CDTF">2011-10-19T18:23:34Z</dcterms:created>
  <dcterms:modified xsi:type="dcterms:W3CDTF">2018-07-31T10:16:42Z</dcterms:modified>
</cp:coreProperties>
</file>