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0" r:id="rId11"/>
    <p:sldId id="261" r:id="rId12"/>
    <p:sldId id="262" r:id="rId13"/>
    <p:sldId id="263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9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2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4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6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7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60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9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0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5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E7B0F-679F-4048-9969-F854A587A581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4DCB9-88CD-4B47-9057-C26C89D97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4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MENTAL HEALTH PROFESSION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DR LINCOLN KHASAKHALA</a:t>
            </a:r>
          </a:p>
          <a:p>
            <a:r>
              <a:rPr lang="en-US" sz="4400" dirty="0" err="1" smtClean="0"/>
              <a:t>MBchB</a:t>
            </a:r>
            <a:r>
              <a:rPr lang="en-US" sz="4400" dirty="0" smtClean="0"/>
              <a:t>, PHD.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4979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4891"/>
            <a:ext cx="10515600" cy="103517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Growing Need for Mental Health Services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957532"/>
            <a:ext cx="12033848" cy="572794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latin typeface="Arial Narrow" panose="020B0606020202030204" pitchFamily="34" charset="0"/>
              </a:rPr>
              <a:t>Some facts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anose="020B0606020202030204" pitchFamily="34" charset="0"/>
              </a:rPr>
              <a:t>1 </a:t>
            </a:r>
            <a:r>
              <a:rPr lang="en-US" dirty="0" smtClean="0">
                <a:latin typeface="Arial Narrow" panose="020B0606020202030204" pitchFamily="34" charset="0"/>
              </a:rPr>
              <a:t>in 4 </a:t>
            </a:r>
            <a:r>
              <a:rPr lang="en-US" dirty="0" smtClean="0">
                <a:latin typeface="Arial Narrow" panose="020B0606020202030204" pitchFamily="34" charset="0"/>
              </a:rPr>
              <a:t>Adults in developing countries experience some form of mental illness</a:t>
            </a:r>
            <a:endParaRPr 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itchFamily="112" charset="0"/>
              </a:rPr>
              <a:t>Among prisoners, a large % have “a recent history of a mental health condition”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itchFamily="112" charset="0"/>
              </a:rPr>
              <a:t>Billions of shillings </a:t>
            </a:r>
            <a:r>
              <a:rPr lang="en-US" dirty="0" smtClean="0">
                <a:latin typeface="Arial Narrow" pitchFamily="112" charset="0"/>
              </a:rPr>
              <a:t>are</a:t>
            </a:r>
            <a:r>
              <a:rPr lang="en-US" dirty="0" smtClean="0">
                <a:latin typeface="Arial Narrow" pitchFamily="112" charset="0"/>
              </a:rPr>
              <a:t> lost in earnings per year as a results from serious mental illnesses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anose="020B0606020202030204" pitchFamily="34" charset="0"/>
              </a:rPr>
              <a:t>Many people in Kenya live with serious mental illness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itchFamily="112" charset="0"/>
              </a:rPr>
              <a:t>Among 80% of youth (ages 11-24) live with a mental illness but receive no health services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itchFamily="112" charset="0"/>
              </a:rPr>
              <a:t>Suicide is the</a:t>
            </a:r>
            <a:r>
              <a:rPr lang="en-US" b="1" dirty="0" smtClean="0">
                <a:latin typeface="Arial Narrow" pitchFamily="112" charset="0"/>
              </a:rPr>
              <a:t> 3</a:t>
            </a:r>
            <a:r>
              <a:rPr lang="en-US" b="1" baseline="30000" dirty="0" smtClean="0">
                <a:latin typeface="Arial Narrow" pitchFamily="112" charset="0"/>
              </a:rPr>
              <a:t>rd</a:t>
            </a:r>
            <a:r>
              <a:rPr lang="en-US" b="1" dirty="0" smtClean="0">
                <a:latin typeface="Arial Narrow" pitchFamily="112" charset="0"/>
              </a:rPr>
              <a:t> </a:t>
            </a:r>
            <a:r>
              <a:rPr lang="en-US" dirty="0" smtClean="0">
                <a:latin typeface="Arial Narrow" pitchFamily="112" charset="0"/>
              </a:rPr>
              <a:t>leading cause of death in youth (ages 10-24), and the </a:t>
            </a:r>
            <a:r>
              <a:rPr lang="en-US" b="1" dirty="0" smtClean="0">
                <a:latin typeface="Arial Narrow" pitchFamily="112" charset="0"/>
              </a:rPr>
              <a:t>10</a:t>
            </a:r>
            <a:r>
              <a:rPr lang="en-US" b="1" baseline="30000" dirty="0" smtClean="0">
                <a:latin typeface="Arial Narrow" pitchFamily="112" charset="0"/>
              </a:rPr>
              <a:t>th</a:t>
            </a:r>
            <a:r>
              <a:rPr lang="en-US" dirty="0" smtClean="0">
                <a:latin typeface="Arial Narrow" pitchFamily="112" charset="0"/>
              </a:rPr>
              <a:t> leading cause of deaths for adults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itchFamily="112" charset="0"/>
              </a:rPr>
              <a:t>60% </a:t>
            </a:r>
            <a:r>
              <a:rPr lang="en-US" dirty="0" smtClean="0">
                <a:latin typeface="Arial Narrow" pitchFamily="112" charset="0"/>
              </a:rPr>
              <a:t>of adults with a mental illness received no mental health services in the previous year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 Narrow" pitchFamily="112" charset="0"/>
              </a:rPr>
              <a:t>The average delay between onset of mental health symptoms and intervention is </a:t>
            </a:r>
            <a:r>
              <a:rPr lang="en-US" b="1" dirty="0" smtClean="0">
                <a:latin typeface="Arial Narrow" pitchFamily="112" charset="0"/>
              </a:rPr>
              <a:t>8-10 years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Arial Narrow" pitchFamily="11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Arial Narrow" pitchFamily="112" charset="0"/>
            </a:endParaRP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Arial Narrow" pitchFamily="11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Arial Narrow" pitchFamily="11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Arial Narrow" pitchFamily="112" charset="0"/>
            </a:endParaRPr>
          </a:p>
          <a:p>
            <a:endParaRPr lang="en-US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00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76376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Mental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9894"/>
            <a:ext cx="10515600" cy="586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Many terms may be used, such as “mental illness”, “mental health problems” or “behavioral disorders.”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Each disorder is different in each person.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There is no “have it” or “don’t have it”, Mental health is a continuum or spectrum.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Mental disorders vary from person to person and from time to time.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Most persons with identified mental disorders respond positively to treatment.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 person cannot “catch” a mental disorder from another person, although genetics do influence the development of some disorders.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Parents with mental disorders do not necessarily “cause” disorders in their children.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27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213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Impact of Mental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4181"/>
            <a:ext cx="10515600" cy="401991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Thought processes, moods and emotions are affected by mental disorders.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Mental disorders are biologically based.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What matters most is the life impact.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Disorders can be more, or less, serious, and may change over time.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Cause is less important than current impact.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Violence is not associated with all disorders.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1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132" y="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Residence to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don’t always follow recommendations: </a:t>
            </a:r>
          </a:p>
          <a:p>
            <a:pPr lvl="1"/>
            <a:r>
              <a:rPr lang="en-US" dirty="0" smtClean="0"/>
              <a:t> Treatment is the person’s choice </a:t>
            </a:r>
          </a:p>
          <a:p>
            <a:pPr lvl="1"/>
            <a:r>
              <a:rPr lang="en-US" dirty="0" smtClean="0"/>
              <a:t>– Reinforcement and support helps </a:t>
            </a:r>
          </a:p>
          <a:p>
            <a:pPr lvl="1"/>
            <a:r>
              <a:rPr lang="en-US" dirty="0" smtClean="0"/>
              <a:t>– Treatments effect different people differently </a:t>
            </a:r>
          </a:p>
          <a:p>
            <a:r>
              <a:rPr lang="en-US" dirty="0" smtClean="0"/>
              <a:t>Don’t judge—Just find a different way.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2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Impact of Trauma on Parents’ in Child Welfare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22088"/>
          </a:xfrm>
        </p:spPr>
        <p:txBody>
          <a:bodyPr/>
          <a:lstStyle/>
          <a:p>
            <a:r>
              <a:rPr lang="en-US" dirty="0" smtClean="0"/>
              <a:t>Trauma increases risk for mental disorders. </a:t>
            </a:r>
            <a:endParaRPr lang="en-US" dirty="0"/>
          </a:p>
          <a:p>
            <a:r>
              <a:rPr lang="en-US" dirty="0" smtClean="0"/>
              <a:t>Parents learn to parent from their parents. </a:t>
            </a:r>
            <a:endParaRPr lang="en-US" dirty="0"/>
          </a:p>
          <a:p>
            <a:r>
              <a:rPr lang="en-US" dirty="0" smtClean="0"/>
              <a:t>Childhood trauma affects parenting. </a:t>
            </a:r>
            <a:endParaRPr lang="en-US" dirty="0"/>
          </a:p>
          <a:p>
            <a:r>
              <a:rPr lang="en-US" dirty="0" smtClean="0"/>
              <a:t>Child abuse sometimes crosses generations.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6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Stress and mental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63960"/>
          </a:xfrm>
        </p:spPr>
        <p:txBody>
          <a:bodyPr/>
          <a:lstStyle/>
          <a:p>
            <a:r>
              <a:rPr lang="en-US" dirty="0" smtClean="0"/>
              <a:t>Always more than meets the eye. </a:t>
            </a:r>
            <a:endParaRPr lang="en-US" dirty="0"/>
          </a:p>
          <a:p>
            <a:r>
              <a:rPr lang="en-US" dirty="0" smtClean="0"/>
              <a:t>Effect of current and past events. </a:t>
            </a:r>
            <a:endParaRPr lang="en-US" dirty="0"/>
          </a:p>
          <a:p>
            <a:r>
              <a:rPr lang="en-US" dirty="0" smtClean="0"/>
              <a:t>Poverty and mental disorders. </a:t>
            </a:r>
            <a:endParaRPr lang="en-US" dirty="0"/>
          </a:p>
          <a:p>
            <a:r>
              <a:rPr lang="en-US" dirty="0" smtClean="0"/>
              <a:t>Individual experience of stress. </a:t>
            </a:r>
            <a:endParaRPr lang="en-US" dirty="0"/>
          </a:p>
          <a:p>
            <a:r>
              <a:rPr lang="en-US" dirty="0" smtClean="0"/>
              <a:t>Co-occurring disorders. </a:t>
            </a:r>
            <a:endParaRPr lang="en-US" dirty="0"/>
          </a:p>
          <a:p>
            <a:r>
              <a:rPr lang="en-US" dirty="0" smtClean="0"/>
              <a:t>Addressing stress improves care of children.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93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Mental Disorders and Violence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Less risk of violence in persons with mental disorders.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Psychosis and unpredictable mood and/or behavior.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Depression and suicide.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Substance use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Suicide risk and antidepressants.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8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Effects of Mental Disorders on Interpersonal Relationships and Family Dynamics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Context of Mental Disorders:  </a:t>
            </a:r>
          </a:p>
          <a:p>
            <a:pPr lvl="1"/>
            <a:r>
              <a:rPr lang="en-US" dirty="0" smtClean="0"/>
              <a:t>Mental disorders: diseases of mood, thought, emotion or perception. </a:t>
            </a:r>
            <a:endParaRPr lang="en-US" dirty="0"/>
          </a:p>
          <a:p>
            <a:pPr lvl="1"/>
            <a:r>
              <a:rPr lang="en-US" dirty="0" smtClean="0"/>
              <a:t>Each disorder is different, and each person expresses a disorder uniquely. </a:t>
            </a:r>
          </a:p>
          <a:p>
            <a:pPr lvl="1"/>
            <a:r>
              <a:rPr lang="en-US" dirty="0" smtClean="0"/>
              <a:t> Context or environment affects the way a person expresses their disorder.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Persons with mental disorders: </a:t>
            </a:r>
          </a:p>
          <a:p>
            <a:pPr lvl="1"/>
            <a:r>
              <a:rPr lang="en-US" dirty="0" smtClean="0"/>
              <a:t>May become isolated from informal support. </a:t>
            </a:r>
            <a:endParaRPr lang="en-US" dirty="0"/>
          </a:p>
          <a:p>
            <a:pPr lvl="1"/>
            <a:r>
              <a:rPr lang="en-US" dirty="0" smtClean="0"/>
              <a:t>May turn to negative sources of support. </a:t>
            </a:r>
            <a:endParaRPr lang="en-US" dirty="0"/>
          </a:p>
          <a:p>
            <a:pPr lvl="1"/>
            <a:r>
              <a:rPr lang="en-US" dirty="0" smtClean="0"/>
              <a:t>May not recognize their bad judgment. </a:t>
            </a:r>
            <a:endParaRPr lang="en-US" dirty="0"/>
          </a:p>
          <a:p>
            <a:pPr lvl="1"/>
            <a:r>
              <a:rPr lang="en-US" dirty="0" smtClean="0"/>
              <a:t>May not recognize any impact on their children</a:t>
            </a:r>
          </a:p>
        </p:txBody>
      </p:sp>
    </p:spTree>
    <p:extLst>
      <p:ext uri="{BB962C8B-B14F-4D97-AF65-F5344CB8AC3E}">
        <p14:creationId xmlns:p14="http://schemas.microsoft.com/office/powerpoint/2010/main" val="1618888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Recovery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8634" y="1825625"/>
            <a:ext cx="9109494" cy="35227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Persons with mental disorders can, on their own or with treatment, learn to function positively and effectively in the community.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Early identification, appropriate assessment, effective care planning and appropriate treatment make a difference.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Persons with mental disorders can successfully and safely raise their children into adulthood.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93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Treatment/Intervention Models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Behavioral – cause is secondary; primary goal to understand and change behaviors.  </a:t>
            </a:r>
          </a:p>
          <a:p>
            <a:r>
              <a:rPr lang="en-US" dirty="0" smtClean="0"/>
              <a:t>Biological – treats the physical root cause. </a:t>
            </a:r>
            <a:endParaRPr lang="en-US" dirty="0"/>
          </a:p>
          <a:p>
            <a:r>
              <a:rPr lang="en-US" dirty="0" smtClean="0"/>
              <a:t>Ecological – cause and cure lie with the interaction between the person and their environment. </a:t>
            </a:r>
            <a:endParaRPr lang="en-US" dirty="0"/>
          </a:p>
          <a:p>
            <a:r>
              <a:rPr lang="en-US" dirty="0" smtClean="0"/>
              <a:t>Interactive – all other models may apply. </a:t>
            </a:r>
            <a:endParaRPr lang="en-US" dirty="0"/>
          </a:p>
          <a:p>
            <a:r>
              <a:rPr lang="en-US" dirty="0" smtClean="0"/>
              <a:t>Psychoanalytic – internal mental life and past experience drive a person’s reality.</a:t>
            </a:r>
          </a:p>
          <a:p>
            <a:r>
              <a:rPr lang="en-US" dirty="0" smtClean="0"/>
              <a:t>Cognitive-Internal mental and schemas/situational experiences drive persons reality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083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Other Treatments/Interventions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Past: Treatment in closed rooms with theoretical and experiential support. </a:t>
            </a:r>
            <a:endParaRPr lang="en-US" dirty="0"/>
          </a:p>
          <a:p>
            <a:r>
              <a:rPr lang="en-US" dirty="0" smtClean="0"/>
              <a:t>Present: Evidence-Based Practices (EBPs) </a:t>
            </a:r>
          </a:p>
          <a:p>
            <a:pPr lvl="1"/>
            <a:r>
              <a:rPr lang="en-US" dirty="0" smtClean="0"/>
              <a:t>Illness management and recovery •</a:t>
            </a:r>
          </a:p>
          <a:p>
            <a:pPr lvl="1"/>
            <a:r>
              <a:rPr lang="en-US" dirty="0" smtClean="0"/>
              <a:t>Assertive Community Treatment </a:t>
            </a:r>
          </a:p>
          <a:p>
            <a:pPr lvl="1"/>
            <a:r>
              <a:rPr lang="en-US" dirty="0" smtClean="0"/>
              <a:t>Family psychoeducation </a:t>
            </a:r>
          </a:p>
          <a:p>
            <a:pPr lvl="1"/>
            <a:r>
              <a:rPr lang="en-US" dirty="0" smtClean="0"/>
              <a:t>Supported employment </a:t>
            </a:r>
          </a:p>
          <a:p>
            <a:pPr lvl="1"/>
            <a:r>
              <a:rPr lang="en-US" dirty="0" smtClean="0"/>
              <a:t>Co-occurring Disorders: Integrated Dual Diagnosis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111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Mental Health Interventions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Medication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Education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Psychotherapy-Counseling or Therapy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Care Management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Respite Care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Assertive Community Treatment (ACT) Teams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Self-Help Groups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Residential or Institutional Care</a:t>
            </a:r>
          </a:p>
        </p:txBody>
      </p:sp>
    </p:spTree>
    <p:extLst>
      <p:ext uri="{BB962C8B-B14F-4D97-AF65-F5344CB8AC3E}">
        <p14:creationId xmlns:p14="http://schemas.microsoft.com/office/powerpoint/2010/main" val="3596939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“Recovery Model” Premises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#1 All individuals are unique with specific needs, goals, attitudes, and beliefs in recovery.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#2 Persons in recovery share some similarities but follow their own pathways.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#3 All persons get equal access to treatment and can participate in their own recovery.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#4 Treatment funding should be used to support recovery-oriented approaches and services.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971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Recovery Dimensions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Supportive Relationships </a:t>
            </a:r>
          </a:p>
          <a:p>
            <a:r>
              <a:rPr lang="en-US" dirty="0" smtClean="0"/>
              <a:t>Renewing Hope and Commitment </a:t>
            </a:r>
          </a:p>
          <a:p>
            <a:r>
              <a:rPr lang="en-US" dirty="0" smtClean="0"/>
              <a:t>Finding a Niche in the Community </a:t>
            </a:r>
          </a:p>
          <a:p>
            <a:r>
              <a:rPr lang="en-US" dirty="0" smtClean="0"/>
              <a:t>Redefining Self </a:t>
            </a:r>
          </a:p>
          <a:p>
            <a:r>
              <a:rPr lang="en-US" dirty="0" smtClean="0"/>
              <a:t>Incorporating Illness</a:t>
            </a:r>
          </a:p>
          <a:p>
            <a:r>
              <a:rPr lang="en-US" dirty="0" smtClean="0"/>
              <a:t>Overcoming Stigma </a:t>
            </a:r>
          </a:p>
          <a:p>
            <a:r>
              <a:rPr lang="en-US" dirty="0" smtClean="0"/>
              <a:t>Assuming Control </a:t>
            </a:r>
          </a:p>
          <a:p>
            <a:r>
              <a:rPr lang="en-US" dirty="0" smtClean="0"/>
              <a:t>Managing Symptoms </a:t>
            </a:r>
          </a:p>
          <a:p>
            <a:r>
              <a:rPr lang="en-US" dirty="0" smtClean="0"/>
              <a:t>Becoming an Empowered Citizen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163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041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smtClean="0"/>
              <a:t>????????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850065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838</Words>
  <Application>Microsoft Office PowerPoint</Application>
  <PresentationFormat>Widescreen</PresentationFormat>
  <Paragraphs>116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Wingdings</vt:lpstr>
      <vt:lpstr>Office Theme</vt:lpstr>
      <vt:lpstr>MENTAL HEALTH PROFESSION</vt:lpstr>
      <vt:lpstr>Growing Need for Mental Health Services</vt:lpstr>
      <vt:lpstr>Mental Disorders</vt:lpstr>
      <vt:lpstr>Impact of Mental Disorders</vt:lpstr>
      <vt:lpstr>Residence to Treatment</vt:lpstr>
      <vt:lpstr>Impact of Trauma on Parents’ in Child Welfare</vt:lpstr>
      <vt:lpstr>Stress and mental disorders</vt:lpstr>
      <vt:lpstr>Mental Disorders and Violence</vt:lpstr>
      <vt:lpstr>Effects of Mental Disorders on Interpersonal Relationships and Family Dynamics</vt:lpstr>
      <vt:lpstr>Recovery Model</vt:lpstr>
      <vt:lpstr>Treatment/Intervention Models</vt:lpstr>
      <vt:lpstr>Other Treatments/Interventions</vt:lpstr>
      <vt:lpstr>Mental Health Interventions</vt:lpstr>
      <vt:lpstr>“Recovery Model” Premises </vt:lpstr>
      <vt:lpstr>Recovery Dimensions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PROFESSION</dc:title>
  <dc:creator>Microsoft account</dc:creator>
  <cp:lastModifiedBy>Microsoft account</cp:lastModifiedBy>
  <cp:revision>8</cp:revision>
  <dcterms:created xsi:type="dcterms:W3CDTF">2021-06-22T03:12:00Z</dcterms:created>
  <dcterms:modified xsi:type="dcterms:W3CDTF">2021-06-22T04:05:32Z</dcterms:modified>
</cp:coreProperties>
</file>