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
</file>

<file path=ppt/presentation.xml><?xml version="1.0" encoding="utf-8"?>
<p:presentation xmlns:p="http://schemas.openxmlformats.org/presentationml/2006/main" xmlns:r="http://schemas.openxmlformats.org/officeDocument/2006/relationships" xmlns:a="http://schemas.openxmlformats.org/drawingml/2006/main" saveSubsetFonts="1">
  <p:sldMasterIdLst>
    <p:sldMasterId id="2147483648" r:id="rId1"/>
  </p:sldMasterIdLst>
  <p:notesMasterIdLst>
    <p:notesMasterId r:id="rId2"/>
  </p:notes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type="screen4x3" cy="6858000" cx="9144000"/>
  <p:notesSz cx="6858000" cy="9144000"/>
  <p:defaultTextStyle>
    <a:defPPr>
      <a:defRPr lang="de-DE"/>
    </a:defPPr>
    <a:lvl1pPr algn="l" fontAlgn="base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1pPr>
    <a:lvl2pPr algn="l" fontAlgn="base" marL="4572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2pPr>
    <a:lvl3pPr algn="l" fontAlgn="base" marL="9144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3pPr>
    <a:lvl4pPr algn="l" fontAlgn="base" marL="13716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4pPr>
    <a:lvl5pPr algn="l" fontAlgn="base" marL="1828800" rtl="0">
      <a:spcBef>
        <a:spcPct val="0"/>
      </a:spcBef>
      <a:spcAft>
        <a:spcPct val="0"/>
      </a:spcAft>
      <a:defRPr kern="1200">
        <a:solidFill>
          <a:schemeClr val="tx1"/>
        </a:solidFill>
        <a:latin typeface="Tahoma" charset="0"/>
        <a:ea typeface="+mn-ea"/>
        <a:cs typeface="Arial" charset="0"/>
      </a:defRPr>
    </a:lvl5pPr>
    <a:lvl6pPr algn="l" defTabSz="914400" eaLnBrk="1" hangingPunct="1" latinLnBrk="0" marL="2286000" rtl="0">
      <a:defRPr kern="1200">
        <a:solidFill>
          <a:schemeClr val="tx1"/>
        </a:solidFill>
        <a:latin typeface="Tahoma" charset="0"/>
        <a:ea typeface="+mn-ea"/>
        <a:cs typeface="Arial" charset="0"/>
      </a:defRPr>
    </a:lvl6pPr>
    <a:lvl7pPr algn="l" defTabSz="914400" eaLnBrk="1" hangingPunct="1" latinLnBrk="0" marL="2743200" rtl="0">
      <a:defRPr kern="1200">
        <a:solidFill>
          <a:schemeClr val="tx1"/>
        </a:solidFill>
        <a:latin typeface="Tahoma" charset="0"/>
        <a:ea typeface="+mn-ea"/>
        <a:cs typeface="Arial" charset="0"/>
      </a:defRPr>
    </a:lvl7pPr>
    <a:lvl8pPr algn="l" defTabSz="914400" eaLnBrk="1" hangingPunct="1" latinLnBrk="0" marL="3200400" rtl="0">
      <a:defRPr kern="1200">
        <a:solidFill>
          <a:schemeClr val="tx1"/>
        </a:solidFill>
        <a:latin typeface="Tahoma" charset="0"/>
        <a:ea typeface="+mn-ea"/>
        <a:cs typeface="Arial" charset="0"/>
      </a:defRPr>
    </a:lvl8pPr>
    <a:lvl9pPr algn="l" defTabSz="914400" eaLnBrk="1" hangingPunct="1" latinLnBrk="0" marL="3657600" rtl="0">
      <a:defRPr kern="1200">
        <a:solidFill>
          <a:schemeClr val="tx1"/>
        </a:solidFill>
        <a:latin typeface="Tahoma" charset="0"/>
        <a:ea typeface="+mn-ea"/>
        <a:cs typeface="Arial" charset="0"/>
      </a:defRPr>
    </a:lvl9pPr>
  </p:defaultTextStyle>
</p:presentation>
</file>

<file path=ppt/presProps.xml><?xml version="1.0" encoding="utf-8"?>
<p:presentationPr xmlns:p="http://schemas.openxmlformats.org/presentationml/2006/main" xmlns:r="http://schemas.openxmlformats.org/officeDocument/2006/relationships" xmlns:a="http://schemas.openxmlformats.org/drawing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 xmlns:r="http://schemas.openxmlformats.org/officeDocument/2006/relationships" xmlns:a="http://schemas.openxmlformats.org/drawing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4" Type="http://schemas.openxmlformats.org/officeDocument/2006/relationships/slide" Target="slides/slide2.xml"/><Relationship Id="rId5" Type="http://schemas.openxmlformats.org/officeDocument/2006/relationships/slide" Target="slides/slide3.xml"/><Relationship Id="rId6" Type="http://schemas.openxmlformats.org/officeDocument/2006/relationships/slide" Target="slides/slide4.xml"/><Relationship Id="rId7" Type="http://schemas.openxmlformats.org/officeDocument/2006/relationships/slide" Target="slides/slide5.xml"/><Relationship Id="rId8" Type="http://schemas.openxmlformats.org/officeDocument/2006/relationships/slide" Target="slides/slide6.xml"/><Relationship Id="rId9" Type="http://schemas.openxmlformats.org/officeDocument/2006/relationships/slide" Target="slides/slide7.xml"/><Relationship Id="rId10" Type="http://schemas.openxmlformats.org/officeDocument/2006/relationships/slide" Target="slides/slide8.xml"/><Relationship Id="rId11" Type="http://schemas.openxmlformats.org/officeDocument/2006/relationships/slide" Target="slides/slide9.xml"/><Relationship Id="rId12" Type="http://schemas.openxmlformats.org/officeDocument/2006/relationships/slide" Target="slides/slide10.xml"/><Relationship Id="rId13" Type="http://schemas.openxmlformats.org/officeDocument/2006/relationships/slide" Target="slides/slide11.xml"/><Relationship Id="rId14" Type="http://schemas.openxmlformats.org/officeDocument/2006/relationships/slide" Target="slides/slide12.xml"/><Relationship Id="rId15" Type="http://schemas.openxmlformats.org/officeDocument/2006/relationships/slide" Target="slides/slide13.xml"/><Relationship Id="rId16" Type="http://schemas.openxmlformats.org/officeDocument/2006/relationships/slide" Target="slides/slide14.xml"/><Relationship Id="rId17" Type="http://schemas.openxmlformats.org/officeDocument/2006/relationships/slide" Target="slides/slide15.xml"/><Relationship Id="rId18" Type="http://schemas.openxmlformats.org/officeDocument/2006/relationships/slide" Target="slides/slide16.xml"/><Relationship Id="rId19" Type="http://schemas.openxmlformats.org/officeDocument/2006/relationships/slide" Target="slides/slide17.xml"/><Relationship Id="rId20" Type="http://schemas.openxmlformats.org/officeDocument/2006/relationships/slide" Target="slides/slide18.xml"/><Relationship Id="rId21" Type="http://schemas.openxmlformats.org/officeDocument/2006/relationships/slide" Target="slides/slide19.xml"/><Relationship Id="rId22" Type="http://schemas.openxmlformats.org/officeDocument/2006/relationships/slide" Target="slides/slide20.xml"/><Relationship Id="rId23" Type="http://schemas.openxmlformats.org/officeDocument/2006/relationships/tableStyles" Target="tableStyles.xml"/><Relationship Id="rId24" Type="http://schemas.openxmlformats.org/officeDocument/2006/relationships/presProps" Target="presProps.xml"/><Relationship Id="rId25" Type="http://schemas.openxmlformats.org/officeDocument/2006/relationships/viewProps" Target="viewProps.xml"/></Relationships>
</file>

<file path=ppt/notesMasters/_rels/notesMaster1.xml.rels><?xml version="1.0" encoding="UTF-8" standalone="yes"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7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6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697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/>
        </p:spPr>
        <p:txBody>
          <a:bodyPr bIns="45720" lIns="91440" rIns="91440" rtlCol="0" tIns="45720" vert="horz"/>
          <a:lstStyle>
            <a:lvl1pPr algn="r">
              <a:defRPr sz="1200"/>
            </a:lvl1pPr>
          </a:lstStyle>
          <a:p>
            <a:fld id="{5CFA8CC9-A71E-4880-A532-238915ED26A6}" type="datetimeFigureOut">
              <a:rPr lang="en-US" smtClean="0"/>
            </a:fld>
            <a:endParaRPr lang="en-US"/>
          </a:p>
        </p:txBody>
      </p:sp>
      <p:sp>
        <p:nvSpPr>
          <p:cNvPr id="1048698" name="Slide Image Placeholder 3"/>
          <p:cNvSpPr>
            <a:spLocks noChangeAspect="1" noRot="1" noGrp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/>
          <a:noFill/>
          <a:ln w="12700">
            <a:solidFill>
              <a:prstClr val="black"/>
            </a:solidFill>
          </a:ln>
        </p:spPr>
        <p:txBody>
          <a:bodyPr anchor="ctr" bIns="45720" lIns="91440" rIns="91440" rtlCol="0" tIns="45720" vert="horz"/>
          <a:p>
            <a:endParaRPr lang="en-US"/>
          </a:p>
        </p:txBody>
      </p:sp>
      <p:sp>
        <p:nvSpPr>
          <p:cNvPr id="1048699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/>
        </p:spPr>
        <p:txBody>
          <a:bodyPr bIns="45720" lIns="91440" rIns="91440" rtlCol="0" tIns="45720" vert="horz">
            <a:normAutofit/>
          </a:bodyPr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700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1048701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/>
        </p:spPr>
        <p:txBody>
          <a:bodyPr anchor="b" bIns="45720" lIns="91440" rIns="91440" rtlCol="0" tIns="45720" vert="horz"/>
          <a:lstStyle>
            <a:lvl1pPr algn="r">
              <a:defRPr sz="1200"/>
            </a:lvl1pPr>
          </a:lstStyle>
          <a:p>
            <a:fld id="{83DC20AC-A392-40EA-A9C4-ABD1933A77E4}" type="slidenum">
              <a:rPr lang="en-US" smtClean="0"/>
            </a:fld>
            <a:endParaRPr lang="en-US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notesStyle>
    <a:lvl1pPr algn="l" defTabSz="914400" eaLnBrk="1" hangingPunct="1" latinLnBrk="0" marL="0" rtl="0">
      <a:defRPr sz="1200" kern="12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sz="1200" kern="12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sz="1200" kern="12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sz="1200" kern="12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sz="1200" kern="12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sz="1200" kern="12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sz="1200" kern="12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sz="1200" kern="12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<Relationships xmlns="http://schemas.openxmlformats.org/package/2006/relationships"><Relationship Id="rId1" Type="http://schemas.openxmlformats.org/officeDocument/2006/relationships/slide" Target="../slides/slide8.xml"/><Relationship Id="rId2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1" name="Slide Image Placeholder 1"/>
          <p:cNvSpPr>
            <a:spLocks noChangeAspect="1" noRot="1" noGrp="1"/>
          </p:cNvSpPr>
          <p:nvPr>
            <p:ph type="sldImg"/>
          </p:nvPr>
        </p:nvSpPr>
        <p:spPr/>
      </p:sp>
      <p:sp>
        <p:nvSpPr>
          <p:cNvPr id="1048622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p>
            <a:endParaRPr dirty="0" lang="en-US"/>
          </a:p>
        </p:txBody>
      </p:sp>
      <p:sp>
        <p:nvSpPr>
          <p:cNvPr id="1048623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83DC20AC-A392-40EA-A9C4-ABD1933A77E4}" type="slidenum">
              <a:rPr lang="en-US" smtClean="0"/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type="title">
  <p:cSld name="Title Slide">
    <p:spTree>
      <p:nvGrpSpPr>
        <p:cNvPr id="3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2"/>
          <p:cNvGrpSpPr/>
          <p:nvPr/>
        </p:nvGrpSpPr>
        <p:grpSpPr bwMode="auto">
          <a:xfrm>
            <a:off x="0" y="2438400"/>
            <a:ext cx="9009063" cy="1052513"/>
            <a:chOff x="0" y="1536"/>
            <a:chExt cx="5675" cy="663"/>
          </a:xfrm>
        </p:grpSpPr>
        <p:grpSp>
          <p:nvGrpSpPr>
            <p:cNvPr id="36" name="Group 3"/>
            <p:cNvGrpSpPr/>
            <p:nvPr/>
          </p:nvGrpSpPr>
          <p:grpSpPr bwMode="auto">
            <a:xfrm>
              <a:off x="183" y="1604"/>
              <a:ext cx="448" cy="299"/>
              <a:chOff x="720" y="336"/>
              <a:chExt cx="624" cy="432"/>
            </a:xfrm>
          </p:grpSpPr>
          <p:sp>
            <p:nvSpPr>
              <p:cNvPr id="1048588" name="Rectangle 4"/>
              <p:cNvSpPr>
                <a:spLocks noChangeArrowheads="1"/>
              </p:cNvSpPr>
              <p:nvPr/>
            </p:nvSpPr>
            <p:spPr bwMode="auto">
              <a:xfrm>
                <a:off x="720" y="336"/>
                <a:ext cx="384" cy="432"/>
              </a:xfrm>
              <a:prstGeom prst="rect"/>
              <a:solidFill>
                <a:schemeClr val="fol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wrap="none"/>
              <a:p>
                <a:endParaRPr lang="en-US"/>
              </a:p>
            </p:txBody>
          </p:sp>
          <p:sp>
            <p:nvSpPr>
              <p:cNvPr id="1048589" name="Rectangle 5"/>
              <p:cNvSpPr>
                <a:spLocks noChangeArrowheads="1"/>
              </p:cNvSpPr>
              <p:nvPr/>
            </p:nvSpPr>
            <p:spPr bwMode="auto">
              <a:xfrm>
                <a:off x="1056" y="336"/>
                <a:ext cx="288" cy="432"/>
              </a:xfrm>
              <a:prstGeom prst="rect"/>
              <a:gradFill rotWithShape="0">
                <a:gsLst>
                  <a:gs pos="0">
                    <a:schemeClr val="folHlink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wrap="none"/>
              <a:p>
                <a:endParaRPr lang="en-US"/>
              </a:p>
            </p:txBody>
          </p:sp>
        </p:grpSp>
        <p:grpSp>
          <p:nvGrpSpPr>
            <p:cNvPr id="37" name="Group 6"/>
            <p:cNvGrpSpPr/>
            <p:nvPr/>
          </p:nvGrpSpPr>
          <p:grpSpPr bwMode="auto">
            <a:xfrm>
              <a:off x="261" y="1870"/>
              <a:ext cx="465" cy="299"/>
              <a:chOff x="912" y="2640"/>
              <a:chExt cx="672" cy="432"/>
            </a:xfrm>
          </p:grpSpPr>
          <p:sp>
            <p:nvSpPr>
              <p:cNvPr id="1048590" name="Rectangle 7"/>
              <p:cNvSpPr>
                <a:spLocks noChangeArrowheads="1"/>
              </p:cNvSpPr>
              <p:nvPr/>
            </p:nvSpPr>
            <p:spPr bwMode="auto">
              <a:xfrm>
                <a:off x="912" y="2640"/>
                <a:ext cx="384" cy="432"/>
              </a:xfrm>
              <a:prstGeom prst="rect"/>
              <a:solidFill>
                <a:schemeClr val="accent2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wrap="none"/>
              <a:p>
                <a:endParaRPr lang="en-US"/>
              </a:p>
            </p:txBody>
          </p:sp>
          <p:sp>
            <p:nvSpPr>
              <p:cNvPr id="1048591" name="Rectangle 8"/>
              <p:cNvSpPr>
                <a:spLocks noChangeArrowheads="1"/>
              </p:cNvSpPr>
              <p:nvPr/>
            </p:nvSpPr>
            <p:spPr bwMode="auto">
              <a:xfrm>
                <a:off x="1248" y="2640"/>
                <a:ext cx="336" cy="432"/>
              </a:xfrm>
              <a:prstGeom prst="rect"/>
              <a:gradFill rotWithShape="0">
                <a:gsLst>
                  <a:gs pos="0">
                    <a:schemeClr val="accent2"/>
                  </a:gs>
                  <a:gs pos="100000">
                    <a:schemeClr val="bg1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anchor="ctr" wrap="none"/>
              <a:p>
                <a:endParaRPr lang="en-US"/>
              </a:p>
            </p:txBody>
          </p:sp>
        </p:grpSp>
        <p:sp>
          <p:nvSpPr>
            <p:cNvPr id="1048592" name="Rectangle 9"/>
            <p:cNvSpPr>
              <a:spLocks noChangeArrowheads="1"/>
            </p:cNvSpPr>
            <p:nvPr/>
          </p:nvSpPr>
          <p:spPr bwMode="auto">
            <a:xfrm>
              <a:off x="0" y="1824"/>
              <a:ext cx="353" cy="266"/>
            </a:xfrm>
            <a:prstGeom prst="rect"/>
            <a:gradFill rotWithShape="0">
              <a:gsLst>
                <a:gs pos="0">
                  <a:schemeClr val="bg1"/>
                </a:gs>
                <a:gs pos="100000">
                  <a:schemeClr val="hlink"/>
                </a:gs>
              </a:gsLst>
              <a:lin ang="1890000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 wrap="none"/>
            <a:p>
              <a:endParaRPr lang="en-US"/>
            </a:p>
          </p:txBody>
        </p:sp>
        <p:sp>
          <p:nvSpPr>
            <p:cNvPr id="1048593" name="Rectangle 10"/>
            <p:cNvSpPr>
              <a:spLocks noChangeArrowheads="1"/>
            </p:cNvSpPr>
            <p:nvPr/>
          </p:nvSpPr>
          <p:spPr bwMode="auto">
            <a:xfrm>
              <a:off x="400" y="1536"/>
              <a:ext cx="20" cy="663"/>
            </a:xfrm>
            <a:prstGeom prst="rect"/>
            <a:solidFill>
              <a:schemeClr val="bg2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anchor="ctr" wrap="none"/>
            <a:p>
              <a:endParaRPr lang="en-US"/>
            </a:p>
          </p:txBody>
        </p:sp>
        <p:sp>
          <p:nvSpPr>
            <p:cNvPr id="1048594" name="Rectangle 11"/>
            <p:cNvSpPr>
              <a:spLocks noChangeArrowheads="1"/>
            </p:cNvSpPr>
            <p:nvPr/>
          </p:nvSpPr>
          <p:spPr bwMode="auto">
            <a:xfrm flipV="1">
              <a:off x="199" y="2054"/>
              <a:ext cx="5476" cy="35"/>
            </a:xfrm>
            <a:prstGeom prst="rect"/>
            <a:gradFill rotWithShape="0">
              <a:gsLst>
                <a:gs pos="0">
                  <a:schemeClr val="bg2"/>
                </a:gs>
                <a:gs pos="100000">
                  <a:schemeClr val="bg1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anchor="ctr" wrap="none"/>
            <a:p>
              <a:endParaRPr lang="en-US"/>
            </a:p>
          </p:txBody>
        </p:sp>
      </p:grpSp>
      <p:sp>
        <p:nvSpPr>
          <p:cNvPr id="1048595" name="Rectangle 12"/>
          <p:cNvSpPr>
            <a:spLocks noGrp="1" noChangeArrowheads="1"/>
          </p:cNvSpPr>
          <p:nvPr>
            <p:ph type="ctrTitle"/>
          </p:nvPr>
        </p:nvSpPr>
        <p:spPr>
          <a:xfrm>
            <a:off x="990600" y="1676400"/>
            <a:ext cx="7772400" cy="1462088"/>
          </a:xfrm>
        </p:spPr>
        <p:txBody>
          <a:bodyPr/>
          <a:p>
            <a:r>
              <a:rPr lang="de-DE"/>
              <a:t>Titelmasterformat durch Klicken bearbeiten</a:t>
            </a:r>
          </a:p>
        </p:txBody>
      </p:sp>
      <p:sp>
        <p:nvSpPr>
          <p:cNvPr id="1048596" name="Rectangle 13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 indent="0" marL="0">
              <a:buFont typeface="Wingdings" pitchFamily="2" charset="2"/>
              <a:buNone/>
            </a:lvl1pPr>
          </a:lstStyle>
          <a:p>
            <a:r>
              <a:rPr lang="de-DE"/>
              <a:t>Formatvorlage des Untertitelmasters durch Klicken bearbeiten</a:t>
            </a:r>
          </a:p>
        </p:txBody>
      </p:sp>
      <p:sp>
        <p:nvSpPr>
          <p:cNvPr id="1048597" name="Rectangle 14"/>
          <p:cNvSpPr>
            <a:spLocks noGrp="1" noChangeArrowheads="1"/>
          </p:cNvSpPr>
          <p:nvPr>
            <p:ph type="dt" sz="half" idx="2"/>
          </p:nvPr>
        </p:nvSpPr>
        <p:spPr>
          <a:xfrm>
            <a:off x="9906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de-DE"/>
          </a:p>
        </p:txBody>
      </p:sp>
      <p:sp>
        <p:nvSpPr>
          <p:cNvPr id="1048598" name="Rectangle 15"/>
          <p:cNvSpPr>
            <a:spLocks noGrp="1" noChangeArrowheads="1"/>
          </p:cNvSpPr>
          <p:nvPr>
            <p:ph type="ftr" sz="quarter" idx="3"/>
          </p:nvPr>
        </p:nvSpPr>
        <p:spPr>
          <a:xfrm>
            <a:off x="3429000" y="6248400"/>
            <a:ext cx="28956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endParaRPr lang="de-DE"/>
          </a:p>
        </p:txBody>
      </p:sp>
      <p:sp>
        <p:nvSpPr>
          <p:cNvPr id="1048599" name="Rectangle 1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6858000" y="6248400"/>
            <a:ext cx="1905000" cy="457200"/>
          </a:xfrm>
        </p:spPr>
        <p:txBody>
          <a:bodyPr/>
          <a:lstStyle>
            <a:lvl1pPr>
              <a:defRPr>
                <a:solidFill>
                  <a:schemeClr val="bg2"/>
                </a:solidFill>
              </a:defRPr>
            </a:lvl1pPr>
          </a:lstStyle>
          <a:p>
            <a:fld id="{C6AF200C-9CB1-4C64-B11B-453BF212898B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3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03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0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0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0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CF023C05-75B4-4692-8081-4E2262D52B2F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secHead">
  <p:cSld name="Section Header">
    <p:spTree>
      <p:nvGrpSpPr>
        <p:cNvPr id="6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0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b="1" cap="all" sz="4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1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indent="0" marL="0">
              <a:buNone/>
              <a:defRPr sz="2000"/>
            </a:lvl1pPr>
            <a:lvl2pPr indent="0" marL="457200">
              <a:buNone/>
              <a:defRPr sz="1800"/>
            </a:lvl2pPr>
            <a:lvl3pPr indent="0" marL="914400">
              <a:buNone/>
              <a:defRPr sz="1600"/>
            </a:lvl3pPr>
            <a:lvl4pPr indent="0" marL="1371600">
              <a:buNone/>
              <a:defRPr sz="1400"/>
            </a:lvl4pPr>
            <a:lvl5pPr indent="0" marL="1828800">
              <a:buNone/>
              <a:defRPr sz="1400"/>
            </a:lvl5pPr>
            <a:lvl6pPr indent="0" marL="2286000">
              <a:buNone/>
              <a:defRPr sz="1400"/>
            </a:lvl6pPr>
            <a:lvl7pPr indent="0" marL="2743200">
              <a:buNone/>
              <a:defRPr sz="1400"/>
            </a:lvl7pPr>
            <a:lvl8pPr indent="0" marL="3200400">
              <a:buNone/>
              <a:defRPr sz="1400"/>
            </a:lvl8pPr>
            <a:lvl9pPr indent="0" marL="365760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8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8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8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B74D3B9F-975B-402D-B1A2-76D99F1513B4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Obj">
  <p:cSld name="Two Content">
    <p:spTree>
      <p:nvGrpSpPr>
        <p:cNvPr id="6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8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49" name="Content Placeholder 2"/>
          <p:cNvSpPr>
            <a:spLocks noGrp="1"/>
          </p:cNvSpPr>
          <p:nvPr>
            <p:ph sz="half" idx="1"/>
          </p:nvPr>
        </p:nvSpPr>
        <p:spPr>
          <a:xfrm>
            <a:off x="11826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0" name="Content Placeholder 3"/>
          <p:cNvSpPr>
            <a:spLocks noGrp="1"/>
          </p:cNvSpPr>
          <p:nvPr>
            <p:ph sz="half" idx="2"/>
          </p:nvPr>
        </p:nvSpPr>
        <p:spPr>
          <a:xfrm>
            <a:off x="5145088" y="2017713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1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52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53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A4A8220-20F6-4E4E-A117-B277E1A12D4F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woTxTwoObj">
  <p:cSld name="Comparison">
    <p:spTree>
      <p:nvGrpSpPr>
        <p:cNvPr id="6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54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55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6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7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indent="0" marL="0">
              <a:buNone/>
              <a:defRPr b="1" sz="2400"/>
            </a:lvl1pPr>
            <a:lvl2pPr indent="0" marL="457200">
              <a:buNone/>
              <a:defRPr b="1" sz="2000"/>
            </a:lvl2pPr>
            <a:lvl3pPr indent="0" marL="914400">
              <a:buNone/>
              <a:defRPr b="1" sz="1800"/>
            </a:lvl3pPr>
            <a:lvl4pPr indent="0" marL="1371600">
              <a:buNone/>
              <a:defRPr b="1" sz="1600"/>
            </a:lvl4pPr>
            <a:lvl5pPr indent="0" marL="1828800">
              <a:buNone/>
              <a:defRPr b="1" sz="1600"/>
            </a:lvl5pPr>
            <a:lvl6pPr indent="0" marL="2286000">
              <a:buNone/>
              <a:defRPr b="1" sz="1600"/>
            </a:lvl6pPr>
            <a:lvl7pPr indent="0" marL="2743200">
              <a:buNone/>
              <a:defRPr b="1" sz="1600"/>
            </a:lvl7pPr>
            <a:lvl8pPr indent="0" marL="3200400">
              <a:buNone/>
              <a:defRPr b="1" sz="1600"/>
            </a:lvl8pPr>
            <a:lvl9pPr indent="0" marL="3657600">
              <a:buNone/>
              <a:defRPr b="1"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58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59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60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61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FC5D5717-B1A0-4B30-8B40-1E72BEE9D82A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titleOnly">
  <p:cSld name="Title Only">
    <p:spTree>
      <p:nvGrpSpPr>
        <p:cNvPr id="6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6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6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8F5DEEA2-1A30-417C-BD65-9E84CA32942A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blank">
  <p:cSld name="Blank">
    <p:spTree>
      <p:nvGrpSpPr>
        <p:cNvPr id="6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1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72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73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9D1E2B5D-7816-4FC1-91AB-82A666E6D09D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Tx">
  <p:cSld name="Content with Caption">
    <p:spTree>
      <p:nvGrpSpPr>
        <p:cNvPr id="6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90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91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92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93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94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95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544F1701-3525-4946-B006-873C16D4E6FF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picTx">
  <p:cSld name="Picture with Caption">
    <p:spTree>
      <p:nvGrpSpPr>
        <p:cNvPr id="6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74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b="1" sz="2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75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indent="0" marL="0">
              <a:buNone/>
              <a:defRPr sz="3200"/>
            </a:lvl1pPr>
            <a:lvl2pPr indent="0" marL="457200">
              <a:buNone/>
              <a:defRPr sz="2800"/>
            </a:lvl2pPr>
            <a:lvl3pPr indent="0" marL="914400">
              <a:buNone/>
              <a:defRPr sz="2400"/>
            </a:lvl3pPr>
            <a:lvl4pPr indent="0" marL="1371600">
              <a:buNone/>
              <a:defRPr sz="2000"/>
            </a:lvl4pPr>
            <a:lvl5pPr indent="0" marL="1828800">
              <a:buNone/>
              <a:defRPr sz="2000"/>
            </a:lvl5pPr>
            <a:lvl6pPr indent="0" marL="2286000">
              <a:buNone/>
              <a:defRPr sz="2000"/>
            </a:lvl6pPr>
            <a:lvl7pPr indent="0" marL="2743200">
              <a:buNone/>
              <a:defRPr sz="2000"/>
            </a:lvl7pPr>
            <a:lvl8pPr indent="0" marL="3200400">
              <a:buNone/>
              <a:defRPr sz="2000"/>
            </a:lvl8pPr>
            <a:lvl9pPr indent="0" marL="3657600">
              <a:buNone/>
              <a:defRPr sz="2000"/>
            </a:lvl9pPr>
          </a:lstStyle>
          <a:p>
            <a:endParaRPr lang="en-US"/>
          </a:p>
        </p:txBody>
      </p:sp>
      <p:sp>
        <p:nvSpPr>
          <p:cNvPr id="1048676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indent="0" marL="0">
              <a:buNone/>
              <a:defRPr sz="1400"/>
            </a:lvl1pPr>
            <a:lvl2pPr indent="0" marL="457200">
              <a:buNone/>
              <a:defRPr sz="1200"/>
            </a:lvl2pPr>
            <a:lvl3pPr indent="0" marL="914400">
              <a:buNone/>
              <a:defRPr sz="1000"/>
            </a:lvl3pPr>
            <a:lvl4pPr indent="0" marL="1371600">
              <a:buNone/>
              <a:defRPr sz="900"/>
            </a:lvl4pPr>
            <a:lvl5pPr indent="0" marL="1828800">
              <a:buNone/>
              <a:defRPr sz="900"/>
            </a:lvl5pPr>
            <a:lvl6pPr indent="0" marL="2286000">
              <a:buNone/>
              <a:defRPr sz="900"/>
            </a:lvl6pPr>
            <a:lvl7pPr indent="0" marL="2743200">
              <a:buNone/>
              <a:defRPr sz="900"/>
            </a:lvl7pPr>
            <a:lvl8pPr indent="0" marL="3200400">
              <a:buNone/>
              <a:defRPr sz="900"/>
            </a:lvl8pPr>
            <a:lvl9pPr indent="0" marL="365760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04867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7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7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1F5E0CFD-A77C-43F3-8DA3-0835D6D8F354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x">
  <p:cSld name="Title and Vertical Text">
    <p:spTree>
      <p:nvGrpSpPr>
        <p:cNvPr id="6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85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86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8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8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8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3A126DA-5CD5-4009-B317-DA72917E7F02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vertTitleAndTx">
  <p:cSld name="Vertical Title and Text">
    <p:spTree>
      <p:nvGrpSpPr>
        <p:cNvPr id="6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66" name="Vertical Title 1"/>
          <p:cNvSpPr>
            <a:spLocks noGrp="1"/>
          </p:cNvSpPr>
          <p:nvPr>
            <p:ph type="title" orient="vert"/>
          </p:nvPr>
        </p:nvSpPr>
        <p:spPr>
          <a:xfrm>
            <a:off x="7004050" y="214313"/>
            <a:ext cx="1951038" cy="5918200"/>
          </a:xfrm>
        </p:spPr>
        <p:txBody>
          <a:bodyPr vert="eaVert"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48667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0938" y="214313"/>
            <a:ext cx="5700712" cy="5918200"/>
          </a:xfrm>
        </p:spPr>
        <p:txBody>
          <a:bodyPr vert="eaVert"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104866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endParaRPr lang="de-DE"/>
          </a:p>
        </p:txBody>
      </p:sp>
      <p:sp>
        <p:nvSpPr>
          <p:cNvPr id="104866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endParaRPr lang="de-DE"/>
          </a:p>
        </p:txBody>
      </p:sp>
      <p:sp>
        <p:nvSpPr>
          <p:cNvPr id="104867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E525502F-5758-46F2-8EB5-5A44587613DB}" type="slidenum">
              <a:rPr lang="de-DE"/>
            </a:fld>
            <a:endParaRPr lang="de-D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</p:bgPr>
    </p:bg>
    <p:spTree>
      <p:nvGrpSpPr>
        <p:cNvPr id="2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576" name="Rectangle 2"/>
          <p:cNvSpPr>
            <a:spLocks noChangeArrowheads="1"/>
          </p:cNvSpPr>
          <p:nvPr/>
        </p:nvSpPr>
        <p:spPr bwMode="ltGray">
          <a:xfrm>
            <a:off x="417513" y="1098550"/>
            <a:ext cx="438150" cy="474663"/>
          </a:xfrm>
          <a:prstGeom prst="rect"/>
          <a:solidFill>
            <a:schemeClr val="accent2"/>
          </a:soli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77" name="Rectangle 3"/>
          <p:cNvSpPr>
            <a:spLocks noChangeArrowheads="1"/>
          </p:cNvSpPr>
          <p:nvPr/>
        </p:nvSpPr>
        <p:spPr bwMode="ltGray">
          <a:xfrm>
            <a:off x="800100" y="1098550"/>
            <a:ext cx="328613" cy="474663"/>
          </a:xfrm>
          <a:prstGeom prst="rect"/>
          <a:gradFill rotWithShape="0">
            <a:gsLst>
              <a:gs pos="0">
                <a:schemeClr val="accent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78" name="Rectangle 4"/>
          <p:cNvSpPr>
            <a:spLocks noChangeArrowheads="1"/>
          </p:cNvSpPr>
          <p:nvPr/>
        </p:nvSpPr>
        <p:spPr bwMode="ltGray">
          <a:xfrm>
            <a:off x="541338" y="1520825"/>
            <a:ext cx="422275" cy="474663"/>
          </a:xfrm>
          <a:prstGeom prst="rect"/>
          <a:solidFill>
            <a:schemeClr val="folHlink"/>
          </a:soli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79" name="Rectangle 5"/>
          <p:cNvSpPr>
            <a:spLocks noChangeArrowheads="1"/>
          </p:cNvSpPr>
          <p:nvPr/>
        </p:nvSpPr>
        <p:spPr bwMode="ltGray">
          <a:xfrm>
            <a:off x="911225" y="1520825"/>
            <a:ext cx="368300" cy="474663"/>
          </a:xfrm>
          <a:prstGeom prst="rect"/>
          <a:gradFill rotWithShape="0">
            <a:gsLst>
              <a:gs pos="0">
                <a:schemeClr val="folHlink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80" name="Rectangle 6"/>
          <p:cNvSpPr>
            <a:spLocks noChangeArrowheads="1"/>
          </p:cNvSpPr>
          <p:nvPr/>
        </p:nvSpPr>
        <p:spPr bwMode="ltGray">
          <a:xfrm>
            <a:off x="127000" y="1447800"/>
            <a:ext cx="560388" cy="422275"/>
          </a:xfrm>
          <a:prstGeom prst="rect"/>
          <a:gradFill rotWithShape="0">
            <a:gsLst>
              <a:gs pos="0">
                <a:schemeClr val="bg1"/>
              </a:gs>
              <a:gs pos="100000">
                <a:schemeClr val="hlink"/>
              </a:gs>
            </a:gsLst>
            <a:lin ang="189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81" name="Rectangle 7"/>
          <p:cNvSpPr>
            <a:spLocks noChangeArrowheads="1"/>
          </p:cNvSpPr>
          <p:nvPr/>
        </p:nvSpPr>
        <p:spPr bwMode="gray">
          <a:xfrm>
            <a:off x="762000" y="990600"/>
            <a:ext cx="31750" cy="1052513"/>
          </a:xfrm>
          <a:prstGeom prst="rect"/>
          <a:solidFill>
            <a:schemeClr val="bg2"/>
          </a:soli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82" name="Rectangle 8"/>
          <p:cNvSpPr>
            <a:spLocks noChangeArrowheads="1"/>
          </p:cNvSpPr>
          <p:nvPr/>
        </p:nvSpPr>
        <p:spPr bwMode="gray">
          <a:xfrm>
            <a:off x="442913" y="1781175"/>
            <a:ext cx="8226425" cy="31750"/>
          </a:xfrm>
          <a:prstGeom prst="rect"/>
          <a:gradFill rotWithShape="0">
            <a:gsLst>
              <a:gs pos="0">
                <a:schemeClr val="bg2"/>
              </a:gs>
              <a:gs pos="100000">
                <a:schemeClr val="bg1"/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anchor="ctr" wrap="none"/>
          <a:p>
            <a:pPr algn="ctr"/>
            <a:endParaRPr sz="2400" kumimoji="1" lang="en-US"/>
          </a:p>
        </p:txBody>
      </p:sp>
      <p:sp>
        <p:nvSpPr>
          <p:cNvPr id="1048583" name="Rectangle 9"/>
          <p:cNvSpPr>
            <a:spLocks noGrp="1" noChangeArrowheads="1"/>
          </p:cNvSpPr>
          <p:nvPr>
            <p:ph type="title"/>
          </p:nvPr>
        </p:nvSpPr>
        <p:spPr bwMode="auto">
          <a:xfrm>
            <a:off x="1150938" y="214313"/>
            <a:ext cx="7793037" cy="1462087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de-DE" smtClean="0"/>
              <a:t>Titelmasterformat durch Klicken bearbeiten</a:t>
            </a:r>
          </a:p>
        </p:txBody>
      </p:sp>
      <p:sp>
        <p:nvSpPr>
          <p:cNvPr id="1048584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1182688" y="2017713"/>
            <a:ext cx="7772400" cy="41148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t" anchorCtr="0" bIns="45720" compatLnSpc="1" lIns="91440" numCol="1" rIns="91440" tIns="45720" vert="horz" wrap="square">
            <a:prstTxWarp prst="textNoShape"/>
          </a:bodyPr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</a:p>
        </p:txBody>
      </p:sp>
      <p:sp>
        <p:nvSpPr>
          <p:cNvPr id="1048585" name="Rectangle 11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162050" y="6243638"/>
            <a:ext cx="1905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20" compatLnSpc="1" lIns="91440" numCol="1" rIns="91440" tIns="45720" vert="horz" wrap="square">
            <a:prstTxWarp prst="textNoShape"/>
          </a:bodyPr>
          <a:lstStyle>
            <a:lvl1pPr>
              <a:defRPr sz="1400"/>
            </a:lvl1pPr>
          </a:lstStyle>
          <a:p>
            <a:endParaRPr lang="de-DE"/>
          </a:p>
        </p:txBody>
      </p:sp>
      <p:sp>
        <p:nvSpPr>
          <p:cNvPr id="1048586" name="Rectangle 12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657600" y="6243638"/>
            <a:ext cx="28956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20" compatLnSpc="1" lIns="91440" numCol="1" rIns="91440" tIns="45720" vert="horz" wrap="square">
            <a:prstTxWarp prst="textNoShape"/>
          </a:bodyPr>
          <a:lstStyle>
            <a:lvl1pPr algn="ctr">
              <a:defRPr sz="1400"/>
            </a:lvl1pPr>
          </a:lstStyle>
          <a:p>
            <a:endParaRPr lang="de-DE"/>
          </a:p>
        </p:txBody>
      </p:sp>
      <p:sp>
        <p:nvSpPr>
          <p:cNvPr id="1048587" name="Rectangle 13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42150" y="6243638"/>
            <a:ext cx="1905000" cy="457200"/>
          </a:xfrm>
          <a:prstGeom prst="rect"/>
          <a:noFill/>
          <a:ln w="9525">
            <a:noFill/>
            <a:miter lim="800000"/>
            <a:headEnd/>
            <a:tailEnd/>
          </a:ln>
          <a:effectLst/>
        </p:spPr>
        <p:txBody>
          <a:bodyPr anchor="b" anchorCtr="0" bIns="45720" compatLnSpc="1" lIns="91440" numCol="1" rIns="91440" tIns="45720" vert="horz" wrap="square">
            <a:prstTxWarp prst="textNoShape"/>
          </a:bodyPr>
          <a:lstStyle>
            <a:lvl1pPr algn="r">
              <a:defRPr sz="1400"/>
            </a:lvl1pPr>
          </a:lstStyle>
          <a:p>
            <a:fld id="{D5940EAD-C8AF-435A-A4E5-71CAE607914D}" type="slidenum">
              <a:rPr lang="de-DE"/>
            </a:fld>
            <a:endParaRPr lang="de-DE"/>
          </a:p>
        </p:txBody>
      </p:sp>
    </p:spTree>
  </p:cSld>
  <p:clrMap accent1="accent1" accent2="accent2" accent3="accent3" accent4="accent4" accent5="accent5" accent6="accent6" bg1="lt1" bg2="lt2" tx1="dk1" tx2="dk2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l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2pPr>
      <a:lvl3pPr algn="l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3pPr>
      <a:lvl4pPr algn="l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4pPr>
      <a:lvl5pPr algn="l" fontAlgn="base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5pPr>
      <a:lvl6pPr algn="l" fontAlgn="base" marL="4572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6pPr>
      <a:lvl7pPr algn="l" fontAlgn="base" marL="9144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7pPr>
      <a:lvl8pPr algn="l" fontAlgn="base" marL="13716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8pPr>
      <a:lvl9pPr algn="l" fontAlgn="base" marL="1828800" rtl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ahoma" charset="0"/>
          <a:cs typeface="Arial" charset="0"/>
        </a:defRPr>
      </a:lvl9pPr>
    </p:titleStyle>
    <p:bodyStyle>
      <a:lvl1pPr algn="l" fontAlgn="base" indent="-342900" marL="342900" rtl="0"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itchFamily="2" charset="2"/>
        <a:buChar char="n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algn="l" fontAlgn="base" indent="-285750" marL="742950" rtl="0">
        <a:spcBef>
          <a:spcPct val="20000"/>
        </a:spcBef>
        <a:spcAft>
          <a:spcPct val="0"/>
        </a:spcAft>
        <a:buClr>
          <a:schemeClr val="hlink"/>
        </a:buClr>
        <a:buSzPct val="55000"/>
        <a:buFont typeface="Wingdings" pitchFamily="2" charset="2"/>
        <a:buChar char="n"/>
        <a:defRPr sz="2800">
          <a:solidFill>
            <a:schemeClr val="tx1"/>
          </a:solidFill>
          <a:latin typeface="+mn-lt"/>
          <a:cs typeface="+mn-cs"/>
        </a:defRPr>
      </a:lvl2pPr>
      <a:lvl3pPr algn="l" fontAlgn="base" indent="-228600" marL="1143000" rtl="0">
        <a:spcBef>
          <a:spcPct val="20000"/>
        </a:spcBef>
        <a:spcAft>
          <a:spcPct val="0"/>
        </a:spcAft>
        <a:buClr>
          <a:schemeClr val="folHlink"/>
        </a:buClr>
        <a:buSzPct val="50000"/>
        <a:buFont typeface="Wingdings" pitchFamily="2" charset="2"/>
        <a:buChar char="n"/>
        <a:defRPr sz="2400">
          <a:solidFill>
            <a:schemeClr val="tx1"/>
          </a:solidFill>
          <a:latin typeface="+mn-lt"/>
          <a:cs typeface="+mn-cs"/>
        </a:defRPr>
      </a:lvl3pPr>
      <a:lvl4pPr algn="l" fontAlgn="base" indent="-228600" marL="1600200" rtl="0">
        <a:spcBef>
          <a:spcPct val="20000"/>
        </a:spcBef>
        <a:spcAft>
          <a:spcPct val="0"/>
        </a:spcAft>
        <a:buClr>
          <a:schemeClr val="accent2"/>
        </a:buClr>
        <a:buSzPct val="55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4pPr>
      <a:lvl5pPr algn="l" fontAlgn="base" indent="-228600" marL="2057400" rtl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5pPr>
      <a:lvl6pPr algn="l" fontAlgn="base" indent="-228600" marL="2514600" rtl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6pPr>
      <a:lvl7pPr algn="l" fontAlgn="base" indent="-228600" marL="2971800" rtl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7pPr>
      <a:lvl8pPr algn="l" fontAlgn="base" indent="-228600" marL="3429000" rtl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8pPr>
      <a:lvl9pPr algn="l" fontAlgn="base" indent="-228600" marL="3886200" rtl="0">
        <a:spcBef>
          <a:spcPct val="20000"/>
        </a:spcBef>
        <a:spcAft>
          <a:spcPct val="0"/>
        </a:spcAft>
        <a:buClr>
          <a:schemeClr val="accent1"/>
        </a:buClr>
        <a:buSzPct val="50000"/>
        <a:buFont typeface="Wingdings" pitchFamily="2" charset="2"/>
        <a:buChar char="n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algn="l" defTabSz="914400" eaLnBrk="1" hangingPunct="1" latinLnBrk="0" marL="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algn="l" defTabSz="914400" eaLnBrk="1" hangingPunct="1" latinLnBrk="0" marL="457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algn="l" defTabSz="914400" eaLnBrk="1" hangingPunct="1" latinLnBrk="0" marL="914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algn="l" defTabSz="914400" eaLnBrk="1" hangingPunct="1" latinLnBrk="0" marL="1371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algn="l" defTabSz="914400" eaLnBrk="1" hangingPunct="1" latinLnBrk="0" marL="18288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algn="l" defTabSz="914400" eaLnBrk="1" hangingPunct="1" latinLnBrk="0" marL="22860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algn="l" defTabSz="914400" eaLnBrk="1" hangingPunct="1" latinLnBrk="0" marL="27432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algn="l" defTabSz="914400" eaLnBrk="1" hangingPunct="1" latinLnBrk="0" marL="32004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algn="l" defTabSz="914400" eaLnBrk="1" hangingPunct="1" latinLnBrk="0" marL="3657600" rtl="0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3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p>
            <a:r>
              <a:rPr dirty="0" sz="4000" lang="de-DE" smtClean="0"/>
              <a:t>Psychiatric </a:t>
            </a:r>
            <a:r>
              <a:rPr dirty="0" sz="4000" lang="de-DE"/>
              <a:t>Aspects of HIV/AIDS</a:t>
            </a:r>
            <a:r>
              <a:rPr dirty="0" sz="4000" lang="en-GB"/>
              <a:t/>
            </a:r>
            <a:br>
              <a:rPr dirty="0" sz="4000" lang="en-GB"/>
            </a:br>
            <a:endParaRPr dirty="0" sz="4000" lang="de-DE"/>
          </a:p>
        </p:txBody>
      </p:sp>
      <p:sp>
        <p:nvSpPr>
          <p:cNvPr id="104860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p>
            <a:r>
              <a:rPr dirty="0" lang="de-DE" smtClean="0"/>
              <a:t>LEVEL </a:t>
            </a:r>
            <a:r>
              <a:rPr dirty="0" lang="de-DE" smtClean="0"/>
              <a:t>IV</a:t>
            </a:r>
            <a:endParaRPr dirty="0" lang="de-DE"/>
          </a:p>
          <a:p>
            <a:r>
              <a:rPr dirty="0" lang="de-DE"/>
              <a:t>Dr. M. Mathai</a:t>
            </a:r>
          </a:p>
        </p:txBody>
      </p:sp>
    </p:spTree>
  </p:cSld>
  <p:clrMapOvr>
    <a:masterClrMapping/>
  </p:clrMapOvr>
  <p:timing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Introduction</a:t>
            </a:r>
          </a:p>
        </p:txBody>
      </p:sp>
      <p:sp>
        <p:nvSpPr>
          <p:cNvPr id="104860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80000"/>
              </a:lnSpc>
            </a:pPr>
            <a:r>
              <a:rPr sz="2800" lang="en-GB"/>
              <a:t>HIV is neurotropic it targets cells of the nervous system. </a:t>
            </a:r>
          </a:p>
          <a:p>
            <a:pPr>
              <a:lnSpc>
                <a:spcPct val="80000"/>
              </a:lnSpc>
            </a:pPr>
            <a:r>
              <a:rPr sz="2800" lang="en-GB"/>
              <a:t>Being HIV + or having AIDS is often related to certain psychological and social implications </a:t>
            </a:r>
          </a:p>
          <a:p>
            <a:pPr>
              <a:lnSpc>
                <a:spcPct val="80000"/>
              </a:lnSpc>
            </a:pPr>
            <a:r>
              <a:rPr sz="2800" lang="en-GB"/>
              <a:t>Individuals suffering from HIV infection have been found to present with a variety of psychiatric syndromes at a rate greater than would be expected in the general population</a:t>
            </a:r>
          </a:p>
          <a:p>
            <a:pPr>
              <a:lnSpc>
                <a:spcPct val="80000"/>
              </a:lnSpc>
            </a:pPr>
            <a:r>
              <a:rPr sz="2800" lang="en-GB"/>
              <a:t>Infection with HIV may predispose a person to becoming mentally ill and being mentallly ill may also predispose to HIV infection.</a:t>
            </a:r>
          </a:p>
        </p:txBody>
      </p:sp>
    </p:spTree>
  </p:cSld>
  <p:clrMapOvr>
    <a:masterClrMapping/>
  </p:clrMapOvr>
  <p:timing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09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en-US"/>
          </a:p>
        </p:txBody>
      </p:sp>
      <p:sp>
        <p:nvSpPr>
          <p:cNvPr id="1048610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dirty="0" lang="en-US" smtClean="0"/>
              <a:t>The most common psychiatric manifestations are depressive spectrum disorders</a:t>
            </a:r>
            <a:r>
              <a:rPr dirty="0" lang="en-US" smtClean="0"/>
              <a:t>.</a:t>
            </a:r>
          </a:p>
          <a:p>
            <a:r>
              <a:rPr dirty="0" lang="en-US" smtClean="0"/>
              <a:t>The </a:t>
            </a:r>
            <a:r>
              <a:rPr dirty="0" lang="en-US" smtClean="0"/>
              <a:t>most common neurologic manifestations are minor cognitive and motor disorder (MCMD) </a:t>
            </a:r>
            <a:endParaRPr dirty="0" lang="en-US" smtClean="0"/>
          </a:p>
          <a:p>
            <a:r>
              <a:rPr dirty="0" lang="en-US" smtClean="0"/>
              <a:t>HIV-associated </a:t>
            </a:r>
            <a:r>
              <a:rPr dirty="0" lang="en-US" smtClean="0"/>
              <a:t>dementia (HAD). </a:t>
            </a:r>
            <a:endParaRPr dirty="0"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Cause and Effect</a:t>
            </a:r>
          </a:p>
        </p:txBody>
      </p:sp>
      <p:sp>
        <p:nvSpPr>
          <p:cNvPr id="104861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sz="2400" lang="en-GB"/>
              <a:t>Persons with HIV or AIDS may present with organic psychosis from mild cognitive impairment to severe dementia and delirium (acute confusional state); mild to severe behavioural change- psychosis, mania, depression. These behavioural changes may mimic functional psychosis</a:t>
            </a:r>
          </a:p>
          <a:p>
            <a:pPr>
              <a:lnSpc>
                <a:spcPct val="90000"/>
              </a:lnSpc>
            </a:pPr>
            <a:r>
              <a:rPr sz="2400" lang="en-GB"/>
              <a:t>Premorbid psychiatric problems including alcohol and drug abuse and manic states can predispose to HIV infections- intoxicated disinhibited inidviduals are more likely to impulsevly participate in risky sexual behaviour. </a:t>
            </a:r>
            <a:endParaRPr sz="2400" lang="de-DE"/>
          </a:p>
          <a:p>
            <a:pPr>
              <a:lnSpc>
                <a:spcPct val="90000"/>
              </a:lnSpc>
            </a:pPr>
            <a:endParaRPr sz="2400" lang="de-DE"/>
          </a:p>
        </p:txBody>
      </p:sp>
    </p:spTree>
  </p:cSld>
  <p:clrMapOvr>
    <a:masterClrMapping/>
  </p:clrMapOvr>
  <p:timing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sz="4000" lang="de-DE"/>
              <a:t>Understanding the Psychological aspects of HIV/AIDS</a:t>
            </a:r>
          </a:p>
        </p:txBody>
      </p:sp>
      <p:sp>
        <p:nvSpPr>
          <p:cNvPr id="1048614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 indent="-609600" marL="609600">
              <a:lnSpc>
                <a:spcPct val="90000"/>
              </a:lnSpc>
              <a:buFont typeface="Wingdings" pitchFamily="2" charset="2"/>
              <a:buNone/>
            </a:pPr>
            <a:r>
              <a:rPr lang="en-GB"/>
              <a:t>The Mental Health aspects of HIV/AIDS can be understood using a Biopsychosocial Model</a:t>
            </a:r>
          </a:p>
          <a:p>
            <a:pPr indent="-609600" marL="609600">
              <a:lnSpc>
                <a:spcPct val="90000"/>
              </a:lnSpc>
              <a:buFontTx/>
              <a:buAutoNum type="arabicPeriod"/>
            </a:pPr>
            <a:r>
              <a:rPr lang="en-GB"/>
              <a:t>Biological Aspects- organic changes</a:t>
            </a:r>
          </a:p>
          <a:p>
            <a:pPr indent="-609600" marL="609600">
              <a:lnSpc>
                <a:spcPct val="90000"/>
              </a:lnSpc>
              <a:buFontTx/>
              <a:buAutoNum type="arabicPeriod"/>
            </a:pPr>
            <a:r>
              <a:rPr lang="en-GB"/>
              <a:t>Psychological aspects- suspicion that one may be HIV</a:t>
            </a:r>
            <a:r>
              <a:rPr lang="de-DE"/>
              <a:t> or the implications of being HIV positive</a:t>
            </a:r>
          </a:p>
          <a:p>
            <a:pPr indent="-609600" marL="609600">
              <a:lnSpc>
                <a:spcPct val="90000"/>
              </a:lnSpc>
              <a:buFontTx/>
              <a:buAutoNum type="arabicPeriod"/>
            </a:pPr>
            <a:r>
              <a:rPr lang="de-DE"/>
              <a:t>Social Aspects- related to the environmental reactions to HIV/AIDS</a:t>
            </a:r>
          </a:p>
        </p:txBody>
      </p:sp>
    </p:spTree>
  </p:cSld>
  <p:clrMapOvr>
    <a:masterClrMapping/>
  </p:clrMapOvr>
  <p:timing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GB"/>
              <a:t>1. Biological Aspects- Organicity</a:t>
            </a:r>
            <a:endParaRPr lang="de-DE"/>
          </a:p>
        </p:txBody>
      </p:sp>
      <p:sp>
        <p:nvSpPr>
          <p:cNvPr id="104861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lang="en-GB"/>
              <a:t>The direct invasion of the brain by the virus-</a:t>
            </a:r>
          </a:p>
          <a:p>
            <a:r>
              <a:rPr lang="en-GB"/>
              <a:t>Opportunistic infections in the brain</a:t>
            </a:r>
          </a:p>
          <a:p>
            <a:r>
              <a:rPr lang="en-GB"/>
              <a:t>Secondary spread of cancers</a:t>
            </a:r>
          </a:p>
          <a:p>
            <a:r>
              <a:rPr lang="en-GB"/>
              <a:t>Systemic opportunistic infections</a:t>
            </a:r>
          </a:p>
          <a:p>
            <a:r>
              <a:rPr lang="en-GB"/>
              <a:t>Other systemic symptoms and metabolic derangements</a:t>
            </a:r>
            <a:endParaRPr lang="de-DE"/>
          </a:p>
        </p:txBody>
      </p:sp>
    </p:spTree>
  </p:cSld>
  <p:clrMapOvr>
    <a:masterClrMapping/>
  </p:clrMapOvr>
  <p:timing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HIV infection of the CNS</a:t>
            </a:r>
          </a:p>
        </p:txBody>
      </p:sp>
      <p:sp>
        <p:nvSpPr>
          <p:cNvPr id="10486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dirty="0" lang="de-DE"/>
              <a:t>Virus has been found diffusely throughout the brain</a:t>
            </a:r>
          </a:p>
          <a:p>
            <a:r>
              <a:rPr dirty="0" lang="de-DE"/>
              <a:t>Cortical white matter and subcortical grey structures</a:t>
            </a:r>
          </a:p>
          <a:p>
            <a:r>
              <a:rPr dirty="0" lang="de-DE"/>
              <a:t>Microscopic exam- infection microglia, macrophages and multinucleated giant </a:t>
            </a:r>
            <a:r>
              <a:rPr dirty="0" lang="de-DE" smtClean="0"/>
              <a:t>cells</a:t>
            </a:r>
          </a:p>
        </p:txBody>
      </p:sp>
    </p:spTree>
  </p:cSld>
  <p:clrMapOvr>
    <a:masterClrMapping/>
  </p:clrMapOvr>
  <p:timing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19" name="Rectangle 2"/>
          <p:cNvSpPr>
            <a:spLocks noGrp="1" noChangeArrowheads="1"/>
          </p:cNvSpPr>
          <p:nvPr>
            <p:ph type="title"/>
          </p:nvPr>
        </p:nvSpPr>
        <p:spPr>
          <a:xfrm>
            <a:off x="1357290" y="214313"/>
            <a:ext cx="7586685" cy="1285861"/>
          </a:xfrm>
        </p:spPr>
        <p:txBody>
          <a:bodyPr/>
          <a:p>
            <a:r>
              <a:rPr dirty="0" lang="de-DE" smtClean="0"/>
              <a:t>HIV associated </a:t>
            </a:r>
            <a:r>
              <a:rPr dirty="0" lang="de-DE"/>
              <a:t>dementia </a:t>
            </a:r>
            <a:r>
              <a:rPr dirty="0" lang="de-DE" smtClean="0"/>
              <a:t>(HAD) and MCMD</a:t>
            </a:r>
            <a:endParaRPr dirty="0" lang="de-DE"/>
          </a:p>
        </p:txBody>
      </p:sp>
      <p:sp>
        <p:nvSpPr>
          <p:cNvPr id="1048620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endParaRPr dirty="0" sz="2400" lang="en-GB" smtClean="0"/>
          </a:p>
          <a:p>
            <a:pPr>
              <a:lnSpc>
                <a:spcPct val="90000"/>
              </a:lnSpc>
            </a:pPr>
            <a:r>
              <a:rPr dirty="0" sz="2400" kern="1200" lang="en-US" smtClean="0"/>
              <a:t>HAD is </a:t>
            </a:r>
            <a:r>
              <a:rPr dirty="0" sz="2400" kern="1200" lang="en-US" smtClean="0"/>
              <a:t>defined as acquired cognitive abnormalities in two or more domains and is associated with functional impairment and acquired motor or behavioral </a:t>
            </a:r>
            <a:r>
              <a:rPr dirty="0" sz="2400" kern="1200" lang="en-US" smtClean="0"/>
              <a:t>abnormalities</a:t>
            </a:r>
          </a:p>
          <a:p>
            <a:pPr>
              <a:lnSpc>
                <a:spcPct val="90000"/>
              </a:lnSpc>
            </a:pPr>
            <a:r>
              <a:rPr dirty="0" sz="2400" kern="1200" lang="en-US" smtClean="0"/>
              <a:t>Lower end of the continuum - HIV associated Minor Cognitive  dysfunction (MCMD)</a:t>
            </a:r>
            <a:endParaRPr dirty="0" sz="2400" lang="en-US" smtClean="0"/>
          </a:p>
          <a:p>
            <a:pPr>
              <a:lnSpc>
                <a:spcPct val="90000"/>
              </a:lnSpc>
            </a:pPr>
            <a:r>
              <a:rPr dirty="0" sz="2400" lang="en-GB" smtClean="0"/>
              <a:t>HAD and MCMD are associated to-Metabolic </a:t>
            </a:r>
            <a:r>
              <a:rPr dirty="0" sz="2400" lang="en-GB"/>
              <a:t>encephalopathy related to both host and viral neurotoxicity</a:t>
            </a:r>
            <a:r>
              <a:rPr dirty="0" sz="2400" lang="en-GB" smtClean="0"/>
              <a:t>.</a:t>
            </a:r>
          </a:p>
          <a:p>
            <a:pPr>
              <a:lnSpc>
                <a:spcPct val="90000"/>
              </a:lnSpc>
            </a:pPr>
            <a:r>
              <a:rPr dirty="0" sz="2400" lang="de-DE" smtClean="0"/>
              <a:t>Pts with Viral loads &gt;3000 copies/ml are 8.5 more likely to have </a:t>
            </a:r>
            <a:r>
              <a:rPr dirty="0" sz="2400" lang="de-DE" smtClean="0"/>
              <a:t>HAD</a:t>
            </a:r>
          </a:p>
          <a:p>
            <a:pPr>
              <a:lnSpc>
                <a:spcPct val="90000"/>
              </a:lnSpc>
            </a:pPr>
            <a:endParaRPr dirty="0" sz="2400" lang="de-DE" smtClean="0"/>
          </a:p>
          <a:p>
            <a:pPr>
              <a:lnSpc>
                <a:spcPct val="90000"/>
              </a:lnSpc>
            </a:pPr>
            <a:endParaRPr dirty="0" sz="2400" lang="en-GB"/>
          </a:p>
        </p:txBody>
      </p:sp>
    </p:spTree>
  </p:cSld>
  <p:clrMapOvr>
    <a:masterClrMapping/>
  </p:clrMapOvr>
  <p:timing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4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4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HAD Symptoms</a:t>
            </a:r>
            <a:endParaRPr dirty="0" lang="en-US"/>
          </a:p>
        </p:txBody>
      </p:sp>
      <p:sp>
        <p:nvSpPr>
          <p:cNvPr id="1048625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dirty="0" lang="en-GB" smtClean="0"/>
              <a:t>There is a global intellectual decline with deficits in memory, concentration, calculation, abstraction and judgement</a:t>
            </a:r>
          </a:p>
          <a:p>
            <a:pPr>
              <a:lnSpc>
                <a:spcPct val="90000"/>
              </a:lnSpc>
            </a:pPr>
            <a:r>
              <a:rPr dirty="0" lang="en-GB" smtClean="0"/>
              <a:t> Mental slowing and personality changes</a:t>
            </a:r>
          </a:p>
          <a:p>
            <a:pPr>
              <a:lnSpc>
                <a:spcPct val="90000"/>
              </a:lnSpc>
            </a:pPr>
            <a:r>
              <a:rPr dirty="0" lang="en-GB" smtClean="0"/>
              <a:t> Neurological symptoms include—</a:t>
            </a:r>
            <a:r>
              <a:rPr dirty="0" lang="en-GB" err="1" smtClean="0"/>
              <a:t>incoordination</a:t>
            </a:r>
            <a:r>
              <a:rPr dirty="0" lang="en-GB" smtClean="0"/>
              <a:t>, ataxia, motor slowing, tremor, </a:t>
            </a:r>
            <a:r>
              <a:rPr dirty="0" lang="en-GB" err="1" smtClean="0"/>
              <a:t>hyperreflexia</a:t>
            </a:r>
            <a:r>
              <a:rPr dirty="0" lang="en-GB" smtClean="0"/>
              <a:t>, lower extremities weakness, autonomic dysfunction and agitated behaviour</a:t>
            </a:r>
            <a:endParaRPr dirty="0" lang="de-DE" smtClean="0"/>
          </a:p>
          <a:p>
            <a:endParaRPr dirty="0"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sz="4000" lang="en-GB"/>
              <a:t>Opportunistic infections in the brain</a:t>
            </a:r>
            <a:br>
              <a:rPr sz="4000" lang="en-GB"/>
            </a:br>
            <a:endParaRPr sz="4000" lang="de-DE"/>
          </a:p>
        </p:txBody>
      </p:sp>
      <p:sp>
        <p:nvSpPr>
          <p:cNvPr id="10486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dirty="0" sz="2400" lang="de-DE"/>
              <a:t>May be related to focal changes or diffuse infections of the CNS</a:t>
            </a:r>
          </a:p>
          <a:p>
            <a:pPr>
              <a:lnSpc>
                <a:spcPct val="90000"/>
              </a:lnSpc>
            </a:pPr>
            <a:r>
              <a:rPr dirty="0" sz="2400" lang="en-GB"/>
              <a:t>Focal infections include: toxoplasmosis, progressive multifocal encephalopathy, bacteria or fungal abscesses- may present with behavioural changes and focal neurological signs</a:t>
            </a:r>
          </a:p>
          <a:p>
            <a:pPr>
              <a:lnSpc>
                <a:spcPct val="90000"/>
              </a:lnSpc>
            </a:pPr>
            <a:r>
              <a:rPr dirty="0" sz="2400" lang="en-GB"/>
              <a:t>Diffuse infections include: </a:t>
            </a:r>
            <a:r>
              <a:rPr dirty="0" sz="2400" lang="en-GB" err="1"/>
              <a:t>cryptoccocal</a:t>
            </a:r>
            <a:r>
              <a:rPr dirty="0" sz="2400" lang="en-GB"/>
              <a:t> </a:t>
            </a:r>
            <a:r>
              <a:rPr dirty="0" sz="2400" lang="en-GB" err="1"/>
              <a:t>meninigitis</a:t>
            </a:r>
            <a:r>
              <a:rPr dirty="0" sz="2400" lang="en-GB"/>
              <a:t>, tuberculosis </a:t>
            </a:r>
            <a:r>
              <a:rPr dirty="0" sz="2400" lang="en-GB" err="1"/>
              <a:t>meninigitis</a:t>
            </a:r>
            <a:r>
              <a:rPr dirty="0" sz="2400" lang="en-GB"/>
              <a:t>/</a:t>
            </a:r>
            <a:r>
              <a:rPr dirty="0" sz="2400" lang="en-GB" err="1"/>
              <a:t>encepahlitis</a:t>
            </a:r>
            <a:r>
              <a:rPr dirty="0" sz="2400" lang="en-GB"/>
              <a:t>, </a:t>
            </a:r>
            <a:r>
              <a:rPr dirty="0" sz="2400" lang="en-GB" err="1"/>
              <a:t>neurosyphilis</a:t>
            </a:r>
            <a:r>
              <a:rPr dirty="0" sz="2400" lang="en-GB"/>
              <a:t>, bacteria and viral </a:t>
            </a:r>
            <a:r>
              <a:rPr dirty="0" sz="2400" lang="en-GB" err="1"/>
              <a:t>meinigitis</a:t>
            </a:r>
            <a:endParaRPr dirty="0" sz="2400" lang="en-GB"/>
          </a:p>
          <a:p>
            <a:pPr>
              <a:lnSpc>
                <a:spcPct val="90000"/>
              </a:lnSpc>
            </a:pPr>
            <a:r>
              <a:rPr dirty="0" sz="2400" lang="en-GB"/>
              <a:t>Can present as delirium with or without psychotic features or even as depression</a:t>
            </a:r>
            <a:endParaRPr dirty="0" sz="2400" lang="de-DE"/>
          </a:p>
        </p:txBody>
      </p:sp>
    </p:spTree>
  </p:cSld>
  <p:clrMapOvr>
    <a:masterClrMapping/>
  </p:clrMapOvr>
  <p:timing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sz="4000" lang="en-GB"/>
              <a:t>Systemic opportunistic infections</a:t>
            </a:r>
            <a:br>
              <a:rPr sz="4000" lang="en-GB"/>
            </a:br>
            <a:endParaRPr sz="4000" lang="de-DE"/>
          </a:p>
        </p:txBody>
      </p:sp>
      <p:sp>
        <p:nvSpPr>
          <p:cNvPr id="104862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lang="en-GB"/>
              <a:t>Systemic opportunistic infections including pneumocystis Pneumonia, tuberculosis, cytomegalovirus can all cause delirium on the basis of septicaemia and pyrexia</a:t>
            </a:r>
            <a:endParaRPr lang="de-DE"/>
          </a:p>
        </p:txBody>
      </p:sp>
    </p:spTree>
  </p:cSld>
  <p:clrMapOvr>
    <a:masterClrMapping/>
  </p:clrMapOvr>
  <p:timing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2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Tumors and malignacies</a:t>
            </a:r>
          </a:p>
        </p:txBody>
      </p:sp>
      <p:sp>
        <p:nvSpPr>
          <p:cNvPr id="10486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lang="en-GB"/>
              <a:t>Primary central nervous system lymphoma (EBV- Epstein-Barr Virus)</a:t>
            </a:r>
          </a:p>
          <a:p>
            <a:r>
              <a:rPr lang="en-GB"/>
              <a:t>Secondary spread of cancers- lipomas and Kaposi’s sarcoma</a:t>
            </a:r>
          </a:p>
          <a:p>
            <a:endParaRPr lang="de-DE"/>
          </a:p>
        </p:txBody>
      </p:sp>
    </p:spTree>
  </p:cSld>
  <p:clrMapOvr>
    <a:masterClrMapping/>
  </p:clrMapOvr>
  <p:timing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3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Other- organic related factors</a:t>
            </a:r>
          </a:p>
        </p:txBody>
      </p:sp>
      <p:sp>
        <p:nvSpPr>
          <p:cNvPr id="104863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lang="en-GB"/>
              <a:t>Other systemic symptoms like anaemias and vita B12 deficiencies and metabolic derangements may present with symptoms that mimic psychiatric disorders suggestive of depression anxiety, fatigue and cognitive changes</a:t>
            </a:r>
            <a:endParaRPr lang="de-DE"/>
          </a:p>
        </p:txBody>
      </p:sp>
    </p:spTree>
  </p:cSld>
  <p:clrMapOvr>
    <a:masterClrMapping/>
  </p:clrMapOvr>
  <p:timing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4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GB"/>
              <a:t>Psychological aspects</a:t>
            </a:r>
            <a:endParaRPr lang="de-DE"/>
          </a:p>
        </p:txBody>
      </p:sp>
      <p:sp>
        <p:nvSpPr>
          <p:cNvPr id="1048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lang="en-GB"/>
              <a:t>Suspicion that one may be HIV</a:t>
            </a:r>
          </a:p>
          <a:p>
            <a:r>
              <a:rPr lang="en-GB"/>
              <a:t>Testing positive</a:t>
            </a:r>
            <a:endParaRPr lang="de-DE"/>
          </a:p>
          <a:p>
            <a:r>
              <a:rPr lang="en-GB"/>
              <a:t>Conversion from non clinical to clinical</a:t>
            </a:r>
          </a:p>
          <a:p>
            <a:endParaRPr lang="de-DE"/>
          </a:p>
        </p:txBody>
      </p:sp>
    </p:spTree>
  </p:cSld>
  <p:clrMapOvr>
    <a:masterClrMapping/>
  </p:clrMapOvr>
  <p:timing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5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GB"/>
              <a:t>Psychological aspects</a:t>
            </a:r>
            <a:endParaRPr lang="de-DE"/>
          </a:p>
        </p:txBody>
      </p:sp>
      <p:sp>
        <p:nvSpPr>
          <p:cNvPr id="104863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dirty="0" lang="en-GB"/>
              <a:t>Suspicion that one may be HIV+</a:t>
            </a:r>
            <a:endParaRPr dirty="0" lang="de-DE"/>
          </a:p>
          <a:p>
            <a:r>
              <a:rPr dirty="0" lang="de-DE"/>
              <a:t>Knowledge of sexual indiscretion</a:t>
            </a:r>
          </a:p>
          <a:p>
            <a:r>
              <a:rPr dirty="0" lang="de-DE"/>
              <a:t>Knowledge that a sexual partner has died or is HIV+</a:t>
            </a:r>
          </a:p>
          <a:p>
            <a:r>
              <a:rPr dirty="0" lang="de-DE"/>
              <a:t>Worried well</a:t>
            </a:r>
          </a:p>
          <a:p>
            <a:endParaRPr dirty="0" lang="de-DE"/>
          </a:p>
        </p:txBody>
      </p:sp>
    </p:spTree>
  </p:cSld>
  <p:clrMapOvr>
    <a:masterClrMapping/>
  </p:clrMapOvr>
  <p:timing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6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Testing positive </a:t>
            </a:r>
          </a:p>
        </p:txBody>
      </p:sp>
      <p:sp>
        <p:nvSpPr>
          <p:cNvPr id="10486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lang="de-DE"/>
              <a:t>Acute stress reactions- shock, fear, guilt, despair depression (short term)</a:t>
            </a:r>
          </a:p>
          <a:p>
            <a:pPr>
              <a:lnSpc>
                <a:spcPct val="90000"/>
              </a:lnSpc>
            </a:pPr>
            <a:r>
              <a:rPr lang="de-DE"/>
              <a:t>Adjustment disorders-related to poor counselling and information. Characterised by morbid responses to HIV status and include- depression, anxiety, somatization, disturbances of conduct- related to high levels of suicide and </a:t>
            </a:r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lang="de-DE"/>
              <a:t> </a:t>
            </a:r>
          </a:p>
        </p:txBody>
      </p:sp>
    </p:spTree>
  </p:cSld>
  <p:clrMapOvr>
    <a:masterClrMapping/>
  </p:clrMapOvr>
  <p:timing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7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de-DE"/>
              <a:t>Reaction to AIDS</a:t>
            </a:r>
          </a:p>
        </p:txBody>
      </p:sp>
      <p:sp>
        <p:nvSpPr>
          <p:cNvPr id="104864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r>
              <a:rPr lang="en-GB"/>
              <a:t>Conversion from non clinical to clinical status</a:t>
            </a:r>
          </a:p>
          <a:p>
            <a:r>
              <a:rPr lang="en-GB"/>
              <a:t>Reaction to changes associated with disease progression- body image</a:t>
            </a:r>
          </a:p>
          <a:p>
            <a:r>
              <a:rPr lang="en-GB"/>
              <a:t>Worrying about loss of health, chronic debilitating illness and mortality</a:t>
            </a:r>
          </a:p>
          <a:p>
            <a:r>
              <a:rPr lang="en-GB"/>
              <a:t>Worrying about the fate of dependants</a:t>
            </a:r>
          </a:p>
          <a:p>
            <a:endParaRPr lang="en-GB"/>
          </a:p>
          <a:p>
            <a:endParaRPr lang="de-DE"/>
          </a:p>
        </p:txBody>
      </p:sp>
    </p:spTree>
  </p:cSld>
  <p:clrMapOvr>
    <a:masterClrMapping/>
  </p:clrMapOvr>
  <p:timing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8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lang="en-GB"/>
              <a:t>Social aspects</a:t>
            </a:r>
            <a:endParaRPr lang="de-DE"/>
          </a:p>
        </p:txBody>
      </p:sp>
      <p:sp>
        <p:nvSpPr>
          <p:cNvPr id="10486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</a:pPr>
            <a:endParaRPr lang="en-GB"/>
          </a:p>
          <a:p>
            <a:pPr>
              <a:lnSpc>
                <a:spcPct val="90000"/>
              </a:lnSpc>
            </a:pPr>
            <a:r>
              <a:rPr lang="en-GB"/>
              <a:t>Stigma and Moral judgement</a:t>
            </a:r>
          </a:p>
          <a:p>
            <a:pPr>
              <a:lnSpc>
                <a:spcPct val="90000"/>
              </a:lnSpc>
            </a:pPr>
            <a:r>
              <a:rPr lang="en-GB"/>
              <a:t>Loss of dignity, job/income, friends and family </a:t>
            </a:r>
          </a:p>
          <a:p>
            <a:pPr>
              <a:lnSpc>
                <a:spcPct val="90000"/>
              </a:lnSpc>
            </a:pPr>
            <a:r>
              <a:rPr lang="en-GB"/>
              <a:t>Isolation and loneliness and low social support are related to high levels of suicide</a:t>
            </a:r>
          </a:p>
          <a:p>
            <a:pPr>
              <a:lnSpc>
                <a:spcPct val="90000"/>
              </a:lnSpc>
            </a:pPr>
            <a:r>
              <a:rPr lang="de-DE"/>
              <a:t>Poverty and limited access to health facilities and ARV</a:t>
            </a:r>
          </a:p>
          <a:p>
            <a:pPr>
              <a:lnSpc>
                <a:spcPct val="90000"/>
              </a:lnSpc>
            </a:pPr>
            <a:endParaRPr lang="de-DE"/>
          </a:p>
        </p:txBody>
      </p:sp>
    </p:spTree>
  </p:cSld>
  <p:clrMapOvr>
    <a:masterClrMapping/>
  </p:clrMapOvr>
  <p:timing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59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p>
            <a:r>
              <a:rPr sz="4000" lang="de-DE"/>
              <a:t>Psychiatric disorders related to HIV/AIDS</a:t>
            </a:r>
          </a:p>
        </p:txBody>
      </p:sp>
      <p:sp>
        <p:nvSpPr>
          <p:cNvPr id="104864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p>
            <a:pPr>
              <a:lnSpc>
                <a:spcPct val="90000"/>
              </a:lnSpc>
              <a:buFont typeface="Wingdings" pitchFamily="2" charset="2"/>
              <a:buNone/>
            </a:pPr>
            <a:r>
              <a:rPr dirty="0" sz="2800" lang="de-DE"/>
              <a:t>HIV status may provoke psychiatric disorders or exacerbate existing disorders these include: </a:t>
            </a:r>
          </a:p>
          <a:p>
            <a:pPr>
              <a:lnSpc>
                <a:spcPct val="90000"/>
              </a:lnSpc>
            </a:pPr>
            <a:r>
              <a:rPr dirty="0" sz="2800" lang="de-DE"/>
              <a:t>Major depressive </a:t>
            </a:r>
            <a:r>
              <a:rPr dirty="0" sz="2800" lang="de-DE" smtClean="0"/>
              <a:t>disorder- prevalence varies from 4 to &gt; 22% and women are at higher risk</a:t>
            </a:r>
            <a:endParaRPr dirty="0" sz="2800" lang="de-DE"/>
          </a:p>
          <a:p>
            <a:pPr>
              <a:lnSpc>
                <a:spcPct val="90000"/>
              </a:lnSpc>
            </a:pPr>
            <a:r>
              <a:rPr dirty="0" sz="2800" lang="de-DE"/>
              <a:t>Bipolar affective </a:t>
            </a:r>
            <a:r>
              <a:rPr dirty="0" sz="2800" lang="de-DE" smtClean="0"/>
              <a:t>disorder- manic episodes can occur in early infection phase as well as later </a:t>
            </a:r>
            <a:endParaRPr dirty="0" sz="2800" lang="de-DE"/>
          </a:p>
          <a:p>
            <a:pPr>
              <a:lnSpc>
                <a:spcPct val="90000"/>
              </a:lnSpc>
            </a:pPr>
            <a:r>
              <a:rPr dirty="0" sz="2800" lang="de-DE"/>
              <a:t>Anxiety disorders- include GAD, Panic attacks </a:t>
            </a:r>
            <a:endParaRPr dirty="0" sz="2800" lang="de-DE" smtClean="0"/>
          </a:p>
          <a:p>
            <a:pPr>
              <a:lnSpc>
                <a:spcPct val="90000"/>
              </a:lnSpc>
            </a:pPr>
            <a:endParaRPr dirty="0" sz="2800" lang="de-DE"/>
          </a:p>
          <a:p>
            <a:pPr>
              <a:lnSpc>
                <a:spcPct val="90000"/>
              </a:lnSpc>
            </a:pPr>
            <a:endParaRPr dirty="0" sz="2800" lang="de-DE"/>
          </a:p>
        </p:txBody>
      </p:sp>
    </p:spTree>
  </p:cSld>
  <p:clrMapOvr>
    <a:masterClrMapping/>
  </p:clrMapOvr>
  <p:timing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60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8646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 dirty="0" lang="en-US" smtClean="0"/>
              <a:t>Less severe disorders</a:t>
            </a:r>
            <a:endParaRPr dirty="0" lang="en-US"/>
          </a:p>
        </p:txBody>
      </p:sp>
      <p:sp>
        <p:nvSpPr>
          <p:cNvPr id="1048647" name="Content Placeholder 2"/>
          <p:cNvSpPr>
            <a:spLocks noGrp="1"/>
          </p:cNvSpPr>
          <p:nvPr>
            <p:ph idx="1"/>
          </p:nvPr>
        </p:nvSpPr>
        <p:spPr/>
        <p:txBody>
          <a:bodyPr/>
          <a:p>
            <a:pPr>
              <a:lnSpc>
                <a:spcPct val="90000"/>
              </a:lnSpc>
            </a:pPr>
            <a:r>
              <a:rPr dirty="0" lang="de-DE" smtClean="0"/>
              <a:t>Adjustment disorders</a:t>
            </a:r>
          </a:p>
          <a:p>
            <a:pPr>
              <a:lnSpc>
                <a:spcPct val="90000"/>
              </a:lnSpc>
            </a:pPr>
            <a:r>
              <a:rPr dirty="0" lang="de-DE" smtClean="0"/>
              <a:t>Worried well and HIV phobics are a special category</a:t>
            </a:r>
          </a:p>
          <a:p>
            <a:pPr>
              <a:lnSpc>
                <a:spcPct val="90000"/>
              </a:lnSpc>
            </a:pPr>
            <a:r>
              <a:rPr dirty="0" lang="de-DE" smtClean="0"/>
              <a:t>Substance use and abuse</a:t>
            </a:r>
            <a:endParaRPr dirty="0"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Übergänge">
  <a:themeElements>
    <a:clrScheme name="Übergänge 3">
      <a:dk1>
        <a:srgbClr val="000000"/>
      </a:dk1>
      <a:lt1>
        <a:srgbClr val="FFFFFF"/>
      </a:lt1>
      <a:dk2>
        <a:srgbClr val="333399"/>
      </a:dk2>
      <a:lt2>
        <a:srgbClr val="1C1C1C"/>
      </a:lt2>
      <a:accent1>
        <a:srgbClr val="00E4A8"/>
      </a:accent1>
      <a:accent2>
        <a:srgbClr val="FFCF01"/>
      </a:accent2>
      <a:accent3>
        <a:srgbClr val="FFFFFF"/>
      </a:accent3>
      <a:accent4>
        <a:srgbClr val="000000"/>
      </a:accent4>
      <a:accent5>
        <a:srgbClr val="AAEFD1"/>
      </a:accent5>
      <a:accent6>
        <a:srgbClr val="E7BB01"/>
      </a:accent6>
      <a:hlink>
        <a:srgbClr val="FF0000"/>
      </a:hlink>
      <a:folHlink>
        <a:srgbClr val="3333CC"/>
      </a:folHlink>
    </a:clrScheme>
    <a:fontScheme name="Übergänge">
      <a:majorFont>
        <a:latin typeface="Tahoma"/>
        <a:ea typeface=""/>
        <a:cs typeface="Arial"/>
      </a:majorFont>
      <a:minorFont>
        <a:latin typeface="Tahoma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raClrSchemeLst>
    <a:extraClrScheme>
      <a:clrScheme name="Übergänge 1">
        <a:dk1>
          <a:srgbClr val="969696"/>
        </a:dk1>
        <a:lt1>
          <a:srgbClr val="FFFFFF"/>
        </a:lt1>
        <a:dk2>
          <a:srgbClr val="000000"/>
        </a:dk2>
        <a:lt2>
          <a:srgbClr val="DDDDDD"/>
        </a:lt2>
        <a:accent1>
          <a:srgbClr val="00E4A8"/>
        </a:accent1>
        <a:accent2>
          <a:srgbClr val="3333CC"/>
        </a:accent2>
        <a:accent3>
          <a:srgbClr val="AAAAAA"/>
        </a:accent3>
        <a:accent4>
          <a:srgbClr val="DADADA"/>
        </a:accent4>
        <a:accent5>
          <a:srgbClr val="AAEFD1"/>
        </a:accent5>
        <a:accent6>
          <a:srgbClr val="2D2DB9"/>
        </a:accent6>
        <a:hlink>
          <a:srgbClr val="FF5050"/>
        </a:hlink>
        <a:folHlink>
          <a:srgbClr val="FFCF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bergänge 2">
        <a:dk1>
          <a:srgbClr val="000094"/>
        </a:dk1>
        <a:lt1>
          <a:srgbClr val="FFFFFF"/>
        </a:lt1>
        <a:dk2>
          <a:srgbClr val="0000CC"/>
        </a:dk2>
        <a:lt2>
          <a:srgbClr val="FFFFCC"/>
        </a:lt2>
        <a:accent1>
          <a:srgbClr val="3193FF"/>
        </a:accent1>
        <a:accent2>
          <a:srgbClr val="9900FF"/>
        </a:accent2>
        <a:accent3>
          <a:srgbClr val="AAAAE2"/>
        </a:accent3>
        <a:accent4>
          <a:srgbClr val="DADADA"/>
        </a:accent4>
        <a:accent5>
          <a:srgbClr val="ADC8FF"/>
        </a:accent5>
        <a:accent6>
          <a:srgbClr val="8A00E7"/>
        </a:accent6>
        <a:hlink>
          <a:srgbClr val="FF33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Übergänge 3">
        <a:dk1>
          <a:srgbClr val="000000"/>
        </a:dk1>
        <a:lt1>
          <a:srgbClr val="FFFFFF"/>
        </a:lt1>
        <a:dk2>
          <a:srgbClr val="333399"/>
        </a:dk2>
        <a:lt2>
          <a:srgbClr val="1C1C1C"/>
        </a:lt2>
        <a:accent1>
          <a:srgbClr val="00E4A8"/>
        </a:accent1>
        <a:accent2>
          <a:srgbClr val="FFCF01"/>
        </a:accent2>
        <a:accent3>
          <a:srgbClr val="FFFFFF"/>
        </a:accent3>
        <a:accent4>
          <a:srgbClr val="000000"/>
        </a:accent4>
        <a:accent5>
          <a:srgbClr val="AAEFD1"/>
        </a:accent5>
        <a:accent6>
          <a:srgbClr val="E7BB01"/>
        </a:accent6>
        <a:hlink>
          <a:srgbClr val="FF0000"/>
        </a:hlink>
        <a:folHlink>
          <a:srgbClr val="3333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bergänge 4">
        <a:dk1>
          <a:srgbClr val="000000"/>
        </a:dk1>
        <a:lt1>
          <a:srgbClr val="FFFFFF"/>
        </a:lt1>
        <a:dk2>
          <a:srgbClr val="515F7B"/>
        </a:dk2>
        <a:lt2>
          <a:srgbClr val="808080"/>
        </a:lt2>
        <a:accent1>
          <a:srgbClr val="9FCAD3"/>
        </a:accent1>
        <a:accent2>
          <a:srgbClr val="C0C0C0"/>
        </a:accent2>
        <a:accent3>
          <a:srgbClr val="FFFFFF"/>
        </a:accent3>
        <a:accent4>
          <a:srgbClr val="000000"/>
        </a:accent4>
        <a:accent5>
          <a:srgbClr val="CDE1E6"/>
        </a:accent5>
        <a:accent6>
          <a:srgbClr val="AEAEAE"/>
        </a:accent6>
        <a:hlink>
          <a:srgbClr val="91AFBF"/>
        </a:hlink>
        <a:folHlink>
          <a:srgbClr val="ECEAA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bergänge 5">
        <a:dk1>
          <a:srgbClr val="000000"/>
        </a:dk1>
        <a:lt1>
          <a:srgbClr val="FFFFFF"/>
        </a:lt1>
        <a:dk2>
          <a:srgbClr val="000066"/>
        </a:dk2>
        <a:lt2>
          <a:srgbClr val="333333"/>
        </a:lt2>
        <a:accent1>
          <a:srgbClr val="C4709A"/>
        </a:accent1>
        <a:accent2>
          <a:srgbClr val="4B4EB5"/>
        </a:accent2>
        <a:accent3>
          <a:srgbClr val="FFFFFF"/>
        </a:accent3>
        <a:accent4>
          <a:srgbClr val="000000"/>
        </a:accent4>
        <a:accent5>
          <a:srgbClr val="DEBBCA"/>
        </a:accent5>
        <a:accent6>
          <a:srgbClr val="4346A4"/>
        </a:accent6>
        <a:hlink>
          <a:srgbClr val="C481CF"/>
        </a:hlink>
        <a:folHlink>
          <a:srgbClr val="76B74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Übergänge 6">
        <a:dk1>
          <a:srgbClr val="000000"/>
        </a:dk1>
        <a:lt1>
          <a:srgbClr val="FFFFFF"/>
        </a:lt1>
        <a:dk2>
          <a:srgbClr val="6A4076"/>
        </a:dk2>
        <a:lt2>
          <a:srgbClr val="969696"/>
        </a:lt2>
        <a:accent1>
          <a:srgbClr val="DBA9C2"/>
        </a:accent1>
        <a:accent2>
          <a:srgbClr val="E1BF91"/>
        </a:accent2>
        <a:accent3>
          <a:srgbClr val="FFFFFF"/>
        </a:accent3>
        <a:accent4>
          <a:srgbClr val="000000"/>
        </a:accent4>
        <a:accent5>
          <a:srgbClr val="EAD1DD"/>
        </a:accent5>
        <a:accent6>
          <a:srgbClr val="CCAD83"/>
        </a:accent6>
        <a:hlink>
          <a:srgbClr val="B3CE82"/>
        </a:hlink>
        <a:folHlink>
          <a:srgbClr val="B8AD48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lastClr="000000" val="windowText"/>
      </a:dk1>
      <a:lt1>
        <a:sysClr lastClr="FFFFFF" val="window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PowerPoint</Application>
  <ScaleCrop>0</ScaleCrop>
  <Company>TOSHIBA</Company>
  <LinksUpToDate>0</LinksUpToDate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Psychological Aspects of HIV/AIDS</dc:title>
  <dc:creator>Thoni</dc:creator>
  <cp:lastModifiedBy>Acer</cp:lastModifiedBy>
  <dcterms:created xsi:type="dcterms:W3CDTF">2008-03-11T10:45:15Z</dcterms:created>
  <dcterms:modified xsi:type="dcterms:W3CDTF">2016-10-14T06:13:11Z</dcterms:modified>
</cp:coreProperties>
</file>