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97" r:id="rId4"/>
    <p:sldId id="258" r:id="rId5"/>
    <p:sldId id="298" r:id="rId6"/>
    <p:sldId id="321" r:id="rId7"/>
    <p:sldId id="300" r:id="rId8"/>
    <p:sldId id="301" r:id="rId9"/>
    <p:sldId id="308" r:id="rId10"/>
    <p:sldId id="262" r:id="rId11"/>
    <p:sldId id="302" r:id="rId12"/>
    <p:sldId id="304" r:id="rId13"/>
    <p:sldId id="305" r:id="rId14"/>
    <p:sldId id="306" r:id="rId15"/>
    <p:sldId id="325" r:id="rId16"/>
    <p:sldId id="267" r:id="rId17"/>
    <p:sldId id="307" r:id="rId18"/>
    <p:sldId id="269" r:id="rId19"/>
    <p:sldId id="270" r:id="rId20"/>
    <p:sldId id="326" r:id="rId21"/>
    <p:sldId id="271" r:id="rId22"/>
    <p:sldId id="309" r:id="rId23"/>
    <p:sldId id="310" r:id="rId24"/>
    <p:sldId id="311" r:id="rId25"/>
    <p:sldId id="312" r:id="rId26"/>
    <p:sldId id="313" r:id="rId27"/>
    <p:sldId id="314" r:id="rId28"/>
    <p:sldId id="315" r:id="rId29"/>
    <p:sldId id="272" r:id="rId30"/>
    <p:sldId id="273" r:id="rId31"/>
    <p:sldId id="316" r:id="rId32"/>
    <p:sldId id="327" r:id="rId33"/>
    <p:sldId id="317" r:id="rId34"/>
    <p:sldId id="276" r:id="rId35"/>
    <p:sldId id="319" r:id="rId36"/>
    <p:sldId id="277" r:id="rId37"/>
    <p:sldId id="322" r:id="rId38"/>
    <p:sldId id="323" r:id="rId39"/>
    <p:sldId id="324" r:id="rId40"/>
    <p:sldId id="282" r:id="rId41"/>
    <p:sldId id="284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64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1343B1-E45F-48E1-BAB6-0C44B3C66311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5B860F-25DC-470E-8DE0-D537701F0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494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B860F-25DC-470E-8DE0-D537701F00B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836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B860F-25DC-470E-8DE0-D537701F00B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87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9D708-755F-454E-81B5-072C1F40D73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1072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B860F-25DC-470E-8DE0-D537701F00B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969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B860F-25DC-470E-8DE0-D537701F00B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437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D64EEA-AF13-477B-B6FF-BE1A58E28019}" type="slidenum">
              <a:rPr lang="en-US" smtClean="0">
                <a:cs typeface="Arial" pitchFamily="34" charset="0"/>
              </a:rPr>
              <a:pPr/>
              <a:t>6</a:t>
            </a:fld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57667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9D708-755F-454E-81B5-072C1F40D73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8306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9D708-755F-454E-81B5-072C1F40D73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6312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B860F-25DC-470E-8DE0-D537701F00B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9919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B860F-25DC-470E-8DE0-D537701F00B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0236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9D708-755F-454E-81B5-072C1F40D73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4796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9D708-755F-454E-81B5-072C1F40D73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4542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9D708-755F-454E-81B5-072C1F40D73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3315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B860F-25DC-470E-8DE0-D537701F00B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8302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B860F-25DC-470E-8DE0-D537701F00B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1442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B860F-25DC-470E-8DE0-D537701F00B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9594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B860F-25DC-470E-8DE0-D537701F00B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088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B860F-25DC-470E-8DE0-D537701F00B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7309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B860F-25DC-470E-8DE0-D537701F00B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590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B860F-25DC-470E-8DE0-D537701F00B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8168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B860F-25DC-470E-8DE0-D537701F00B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1921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B860F-25DC-470E-8DE0-D537701F00B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8947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B860F-25DC-470E-8DE0-D537701F00B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8922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B860F-25DC-470E-8DE0-D537701F00B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2076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B860F-25DC-470E-8DE0-D537701F00B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59622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B860F-25DC-470E-8DE0-D537701F00B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35677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B860F-25DC-470E-8DE0-D537701F00B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1512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B860F-25DC-470E-8DE0-D537701F00B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8270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850130-4F4C-487E-B7E2-178F1FD9EA38}" type="slidenum">
              <a:rPr lang="en-US"/>
              <a:pPr/>
              <a:t>31</a:t>
            </a:fld>
            <a:endParaRPr lang="en-US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617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AD035C-DC32-4892-8B7B-6D79FDC24505}" type="slidenum">
              <a:rPr lang="de-DE"/>
              <a:pPr/>
              <a:t>33</a:t>
            </a:fld>
            <a:endParaRPr lang="de-DE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0274" tIns="44345" rIns="90274" bIns="44345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12785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B860F-25DC-470E-8DE0-D537701F00B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62859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02BC1F-9FA6-4EDD-A685-9EA5E180BE53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42526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B860F-25DC-470E-8DE0-D537701F00B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34785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02BC1F-9FA6-4EDD-A685-9EA5E180BE53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75628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02BC1F-9FA6-4EDD-A685-9EA5E180BE53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07559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02BC1F-9FA6-4EDD-A685-9EA5E180BE53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60478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B860F-25DC-470E-8DE0-D537701F00BB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72627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B860F-25DC-470E-8DE0-D537701F00BB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873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DD958-F039-48A6-9459-C0B44A22427B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05CB2-C5AD-4C09-ADFA-60992F46651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DD958-F039-48A6-9459-C0B44A22427B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05CB2-C5AD-4C09-ADFA-60992F46651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DD958-F039-48A6-9459-C0B44A22427B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05CB2-C5AD-4C09-ADFA-60992F46651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DD958-F039-48A6-9459-C0B44A22427B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05CB2-C5AD-4C09-ADFA-60992F46651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DD958-F039-48A6-9459-C0B44A22427B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05CB2-C5AD-4C09-ADFA-60992F46651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DD958-F039-48A6-9459-C0B44A22427B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05CB2-C5AD-4C09-ADFA-60992F46651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DD958-F039-48A6-9459-C0B44A22427B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05CB2-C5AD-4C09-ADFA-60992F46651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DD958-F039-48A6-9459-C0B44A22427B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05CB2-C5AD-4C09-ADFA-60992F46651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DD958-F039-48A6-9459-C0B44A22427B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05CB2-C5AD-4C09-ADFA-60992F46651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DD958-F039-48A6-9459-C0B44A22427B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05CB2-C5AD-4C09-ADFA-60992F46651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DD958-F039-48A6-9459-C0B44A22427B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05CB2-C5AD-4C09-ADFA-60992F46651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719263"/>
            <a:ext cx="8229600" cy="4411662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1F7CD852-2E43-47DE-B29E-B25A8753091B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9AB3FA96-1405-4241-B3D9-80EBE9186876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DD958-F039-48A6-9459-C0B44A22427B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705CB2-C5AD-4C09-ADFA-60992F46651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COLORECTAL MALIGNANCIES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DR D. KIPTOON</a:t>
            </a:r>
          </a:p>
          <a:p>
            <a:r>
              <a:rPr lang="en-US" b="1" dirty="0" smtClean="0"/>
              <a:t>27</a:t>
            </a:r>
            <a:r>
              <a:rPr lang="en-US" b="1" baseline="30000" dirty="0" smtClean="0"/>
              <a:t>TH</a:t>
            </a:r>
            <a:r>
              <a:rPr lang="en-US" b="1" dirty="0" smtClean="0"/>
              <a:t> SEPTEMBER 2016</a:t>
            </a:r>
            <a:endParaRPr lang="en-US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LECTURE OUTLINE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Epidemiology</a:t>
            </a:r>
            <a:endParaRPr lang="en-US" sz="4000" dirty="0"/>
          </a:p>
          <a:p>
            <a:r>
              <a:rPr lang="en-US" sz="4000" dirty="0" smtClean="0"/>
              <a:t>Risk factors</a:t>
            </a:r>
            <a:endParaRPr lang="en-US" sz="4000" dirty="0"/>
          </a:p>
          <a:p>
            <a:r>
              <a:rPr lang="en-US" sz="4000" dirty="0" smtClean="0"/>
              <a:t>Symptoms</a:t>
            </a:r>
            <a:endParaRPr lang="en-US" sz="4000" dirty="0"/>
          </a:p>
          <a:p>
            <a:r>
              <a:rPr lang="en-US" sz="4000" dirty="0" smtClean="0"/>
              <a:t>Investigations </a:t>
            </a:r>
          </a:p>
          <a:p>
            <a:r>
              <a:rPr lang="en-US" sz="4000" dirty="0"/>
              <a:t>S</a:t>
            </a:r>
            <a:r>
              <a:rPr lang="en-US" sz="4000" dirty="0" smtClean="0"/>
              <a:t>taging</a:t>
            </a:r>
          </a:p>
          <a:p>
            <a:r>
              <a:rPr lang="en-US" sz="4000" dirty="0" smtClean="0"/>
              <a:t>Management</a:t>
            </a:r>
          </a:p>
          <a:p>
            <a:r>
              <a:rPr lang="en-US" sz="4000" dirty="0" smtClean="0"/>
              <a:t>Screening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0812" y="0"/>
            <a:ext cx="8993188" cy="762000"/>
          </a:xfrm>
        </p:spPr>
        <p:txBody>
          <a:bodyPr/>
          <a:lstStyle/>
          <a:p>
            <a:r>
              <a:rPr lang="en-US" b="1" u="sng" dirty="0" smtClean="0"/>
              <a:t>INTESTINAL TUMORS</a:t>
            </a:r>
            <a:endParaRPr lang="en-US" b="1" u="sng" dirty="0"/>
          </a:p>
        </p:txBody>
      </p:sp>
      <p:graphicFrame>
        <p:nvGraphicFramePr>
          <p:cNvPr id="6386" name="Group 24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1316641"/>
              </p:ext>
            </p:extLst>
          </p:nvPr>
        </p:nvGraphicFramePr>
        <p:xfrm>
          <a:off x="4648200" y="990603"/>
          <a:ext cx="4495799" cy="5867396"/>
        </p:xfrm>
        <a:graphic>
          <a:graphicData uri="http://schemas.openxmlformats.org/drawingml/2006/table">
            <a:tbl>
              <a:tblPr/>
              <a:tblGrid>
                <a:gridCol w="4495799"/>
              </a:tblGrid>
              <a:tr h="3675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Non-neoplastic Polyps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10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Hyperplastic polyps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10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Hamartomatous polyps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393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Juvenile polyps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10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Peutz-Jeghers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polyps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10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Inflammatory polyps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10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Lymphoid polyps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675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Neoplastic Epithelial Lesions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10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Benign polyps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10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Adenomas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10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Malignant lesions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393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Adenocarcinoma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>
                        <a:alpha val="50000"/>
                      </a:srgbClr>
                    </a:solidFill>
                  </a:tcPr>
                </a:tc>
              </a:tr>
              <a:tr h="3341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Squamous cell carcinoma of the anus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675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Other Tumors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10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Gastrointestinal stromal tumors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10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Carcinoid tumor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10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Lymphoma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372" name="Text Box 228"/>
          <p:cNvSpPr txBox="1">
            <a:spLocks noChangeArrowheads="1"/>
          </p:cNvSpPr>
          <p:nvPr/>
        </p:nvSpPr>
        <p:spPr bwMode="auto">
          <a:xfrm>
            <a:off x="-38101" y="762000"/>
            <a:ext cx="4686301" cy="621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omic Sans MS" pitchFamily="66" charset="0"/>
              </a:rPr>
              <a:t>Epithelial tumors of the intestines</a:t>
            </a:r>
            <a:r>
              <a:rPr lang="hr-HR" sz="2000" dirty="0">
                <a:latin typeface="Comic Sans MS" pitchFamily="66" charset="0"/>
              </a:rPr>
              <a:t>:</a:t>
            </a:r>
            <a:br>
              <a:rPr lang="hr-HR" sz="2000" dirty="0">
                <a:latin typeface="Comic Sans MS" pitchFamily="66" charset="0"/>
              </a:rPr>
            </a:br>
            <a:r>
              <a:rPr lang="en-US" sz="2000" dirty="0">
                <a:latin typeface="Comic Sans MS" pitchFamily="66" charset="0"/>
              </a:rPr>
              <a:t>major cause of morbidity and mortality </a:t>
            </a:r>
            <a:r>
              <a:rPr lang="en-US" sz="2000" dirty="0" smtClean="0">
                <a:latin typeface="Comic Sans MS" pitchFamily="66" charset="0"/>
              </a:rPr>
              <a:t>worldwide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 smtClean="0">
              <a:latin typeface="Comic Sans MS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dirty="0">
                <a:latin typeface="Comic Sans MS" pitchFamily="66" charset="0"/>
              </a:rPr>
              <a:t>C</a:t>
            </a:r>
            <a:r>
              <a:rPr lang="en-US" sz="2000" dirty="0" err="1">
                <a:latin typeface="Comic Sans MS" pitchFamily="66" charset="0"/>
              </a:rPr>
              <a:t>olon</a:t>
            </a:r>
            <a:r>
              <a:rPr lang="en-US" sz="2000" dirty="0">
                <a:latin typeface="Comic Sans MS" pitchFamily="66" charset="0"/>
              </a:rPr>
              <a:t>, including rectum</a:t>
            </a:r>
            <a:r>
              <a:rPr lang="hr-HR" sz="2000" dirty="0">
                <a:latin typeface="Comic Sans MS" pitchFamily="66" charset="0"/>
              </a:rPr>
              <a:t>:</a:t>
            </a:r>
            <a:br>
              <a:rPr lang="hr-HR" sz="2000" dirty="0">
                <a:latin typeface="Comic Sans MS" pitchFamily="66" charset="0"/>
              </a:rPr>
            </a:br>
            <a:r>
              <a:rPr lang="en-US" sz="2000" dirty="0">
                <a:latin typeface="Comic Sans MS" pitchFamily="66" charset="0"/>
              </a:rPr>
              <a:t>host to most primary neoplasms  in the </a:t>
            </a:r>
            <a:r>
              <a:rPr lang="en-US" sz="2000" dirty="0" smtClean="0">
                <a:latin typeface="Comic Sans MS" pitchFamily="66" charset="0"/>
              </a:rPr>
              <a:t>body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Comic Sans MS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>
                <a:latin typeface="Comic Sans MS" pitchFamily="66" charset="0"/>
              </a:rPr>
              <a:t>MOST COMMON MALIGNANCIES (IN DECREASING FREQUENCY)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omic Sans MS" pitchFamily="66" charset="0"/>
              </a:rPr>
              <a:t>COLORECTAL CA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omic Sans MS" pitchFamily="66" charset="0"/>
              </a:rPr>
              <a:t>PANCREATIC TUMORS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omic Sans MS" pitchFamily="66" charset="0"/>
              </a:rPr>
              <a:t>ESOPHAGEAL CA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omic Sans MS" pitchFamily="66" charset="0"/>
              </a:rPr>
              <a:t>GASTRIC TUMORS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omic Sans MS" pitchFamily="66" charset="0"/>
              </a:rPr>
              <a:t>CCAS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omic Sans MS" pitchFamily="66" charset="0"/>
              </a:rPr>
              <a:t>HEPATOMAS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omic Sans MS" pitchFamily="66" charset="0"/>
              </a:rPr>
              <a:t>SMALL BOWEL TUMORS</a:t>
            </a:r>
            <a:endParaRPr lang="en-US" sz="2000" dirty="0">
              <a:latin typeface="Comic Sans MS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 smtClean="0">
              <a:latin typeface="Comic Sans MS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EPIDEMIOLOGY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Occurs worldwide</a:t>
            </a:r>
          </a:p>
          <a:p>
            <a:endParaRPr lang="en-US" sz="2800" dirty="0" smtClean="0"/>
          </a:p>
          <a:p>
            <a:r>
              <a:rPr lang="en-US" sz="2800" dirty="0" smtClean="0"/>
              <a:t>Highest incidence in the “West”</a:t>
            </a:r>
          </a:p>
          <a:p>
            <a:endParaRPr lang="en-US" sz="2800" dirty="0" smtClean="0"/>
          </a:p>
          <a:p>
            <a:r>
              <a:rPr lang="en-US" sz="2800" dirty="0" smtClean="0"/>
              <a:t>4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most common cancer</a:t>
            </a:r>
          </a:p>
          <a:p>
            <a:endParaRPr lang="en-US" sz="2800" dirty="0" smtClean="0"/>
          </a:p>
          <a:p>
            <a:r>
              <a:rPr lang="en-US" sz="2800" dirty="0" smtClean="0"/>
              <a:t>2</a:t>
            </a:r>
            <a:r>
              <a:rPr lang="en-US" sz="2800" baseline="30000" dirty="0" smtClean="0"/>
              <a:t>nd</a:t>
            </a:r>
            <a:r>
              <a:rPr lang="en-US" sz="2800" dirty="0" smtClean="0"/>
              <a:t> highest cause of cancer mortality</a:t>
            </a:r>
          </a:p>
          <a:p>
            <a:endParaRPr lang="en-US" sz="2800" dirty="0" smtClean="0"/>
          </a:p>
          <a:p>
            <a:r>
              <a:rPr lang="en-US" sz="2800" b="1" dirty="0" smtClean="0">
                <a:solidFill>
                  <a:srgbClr val="FF0000"/>
                </a:solidFill>
              </a:rPr>
              <a:t>Slight male preponderance </a:t>
            </a:r>
            <a:r>
              <a:rPr lang="en-US" sz="2800" dirty="0" smtClean="0"/>
              <a:t>3:2</a:t>
            </a:r>
          </a:p>
          <a:p>
            <a:endParaRPr lang="en-US" sz="2800" dirty="0" smtClean="0"/>
          </a:p>
          <a:p>
            <a:r>
              <a:rPr lang="en-US" sz="2800" dirty="0" smtClean="0"/>
              <a:t>Peak incidence </a:t>
            </a:r>
            <a:r>
              <a:rPr lang="en-US" sz="2800" b="1" dirty="0" smtClean="0">
                <a:solidFill>
                  <a:srgbClr val="FF0000"/>
                </a:solidFill>
              </a:rPr>
              <a:t>60-70 years </a:t>
            </a:r>
          </a:p>
          <a:p>
            <a:endParaRPr lang="en-US" sz="2800" b="1" dirty="0" smtClean="0">
              <a:solidFill>
                <a:srgbClr val="FF0000"/>
              </a:solidFill>
            </a:endParaRPr>
          </a:p>
          <a:p>
            <a:r>
              <a:rPr lang="en-US" sz="2800" dirty="0" smtClean="0"/>
              <a:t>?Rising incidence locally/ lower age</a:t>
            </a:r>
          </a:p>
          <a:p>
            <a:endParaRPr lang="en-US" sz="2800" dirty="0" smtClean="0"/>
          </a:p>
          <a:p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Autofit/>
          </a:bodyPr>
          <a:lstStyle/>
          <a:p>
            <a:r>
              <a:rPr lang="en-US" sz="2200" dirty="0" smtClean="0"/>
              <a:t>Age </a:t>
            </a:r>
            <a:r>
              <a:rPr lang="en-US" sz="2200" dirty="0" smtClean="0">
                <a:sym typeface="Wingdings" panose="05000000000000000000" pitchFamily="2" charset="2"/>
              </a:rPr>
              <a:t></a:t>
            </a:r>
            <a:r>
              <a:rPr lang="en-US" sz="2200" dirty="0" smtClean="0"/>
              <a:t> 90% of patients above 50yrs</a:t>
            </a:r>
          </a:p>
          <a:p>
            <a:endParaRPr lang="en-US" sz="2200" dirty="0" smtClean="0"/>
          </a:p>
          <a:p>
            <a:r>
              <a:rPr lang="en-US" sz="2200" dirty="0" smtClean="0"/>
              <a:t>Polyps (adenomas)</a:t>
            </a:r>
          </a:p>
          <a:p>
            <a:endParaRPr lang="en-US" sz="2200" dirty="0" smtClean="0"/>
          </a:p>
          <a:p>
            <a:r>
              <a:rPr lang="en-US" sz="2200" dirty="0" smtClean="0"/>
              <a:t>Family history of CRC</a:t>
            </a:r>
          </a:p>
          <a:p>
            <a:endParaRPr lang="en-US" sz="2200" dirty="0" smtClean="0"/>
          </a:p>
          <a:p>
            <a:r>
              <a:rPr lang="en-US" sz="2200" dirty="0" smtClean="0"/>
              <a:t>Hereditary syndromes (FAP coli/Polyposis Coli Syndrome, Non-Polyposis colon cancer syndrome/Lynch Syndrome)</a:t>
            </a:r>
          </a:p>
          <a:p>
            <a:endParaRPr lang="en-US" sz="2200" dirty="0" smtClean="0"/>
          </a:p>
          <a:p>
            <a:r>
              <a:rPr lang="en-US" sz="2200" dirty="0" smtClean="0"/>
              <a:t>Inflammatory bowel disease         (UC/ </a:t>
            </a:r>
            <a:r>
              <a:rPr lang="en-US" sz="2200" dirty="0" err="1" smtClean="0"/>
              <a:t>Crohn’s</a:t>
            </a:r>
            <a:r>
              <a:rPr lang="en-US" sz="2200" dirty="0" smtClean="0"/>
              <a:t>)</a:t>
            </a:r>
          </a:p>
          <a:p>
            <a:endParaRPr lang="en-US" sz="2200" dirty="0" smtClean="0"/>
          </a:p>
          <a:p>
            <a:endParaRPr lang="en-US" sz="2200" dirty="0" smtClean="0"/>
          </a:p>
          <a:p>
            <a:r>
              <a:rPr lang="en-US" sz="2200" dirty="0"/>
              <a:t>Sedentary </a:t>
            </a:r>
            <a:r>
              <a:rPr lang="en-US" sz="2200" dirty="0" smtClean="0"/>
              <a:t>lifestyle</a:t>
            </a:r>
          </a:p>
          <a:p>
            <a:endParaRPr lang="en-US" sz="2200" dirty="0" smtClean="0"/>
          </a:p>
          <a:p>
            <a:r>
              <a:rPr lang="en-US" sz="2200" dirty="0" smtClean="0"/>
              <a:t>Obesity </a:t>
            </a:r>
          </a:p>
          <a:p>
            <a:endParaRPr lang="en-US" sz="2200" dirty="0"/>
          </a:p>
          <a:p>
            <a:r>
              <a:rPr lang="en-US" sz="2200" dirty="0"/>
              <a:t>Diet: High fat, High CHO, low fiber </a:t>
            </a:r>
            <a:r>
              <a:rPr lang="en-US" sz="2200" dirty="0" smtClean="0"/>
              <a:t>diet</a:t>
            </a:r>
          </a:p>
          <a:p>
            <a:endParaRPr lang="en-US" sz="2200" dirty="0"/>
          </a:p>
          <a:p>
            <a:r>
              <a:rPr lang="en-US" sz="2200" dirty="0"/>
              <a:t>Black </a:t>
            </a:r>
            <a:r>
              <a:rPr lang="en-US" sz="2200" dirty="0" smtClean="0"/>
              <a:t>race</a:t>
            </a:r>
          </a:p>
          <a:p>
            <a:endParaRPr lang="en-US" sz="2200" dirty="0"/>
          </a:p>
          <a:p>
            <a:r>
              <a:rPr lang="en-US" sz="2200" dirty="0"/>
              <a:t>Ashkenazi </a:t>
            </a:r>
            <a:r>
              <a:rPr lang="en-US" sz="2200" dirty="0" smtClean="0"/>
              <a:t>Jews</a:t>
            </a:r>
          </a:p>
          <a:p>
            <a:endParaRPr lang="en-US" sz="2200" dirty="0"/>
          </a:p>
          <a:p>
            <a:r>
              <a:rPr lang="en-US" sz="2200" dirty="0"/>
              <a:t>Smoking </a:t>
            </a:r>
            <a:endParaRPr lang="en-US" sz="2200" dirty="0" smtClean="0"/>
          </a:p>
          <a:p>
            <a:endParaRPr lang="en-US" sz="2200" dirty="0"/>
          </a:p>
          <a:p>
            <a:r>
              <a:rPr lang="en-US" sz="2200" dirty="0"/>
              <a:t>Alcohol </a:t>
            </a:r>
          </a:p>
          <a:p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Line 2"/>
          <p:cNvSpPr>
            <a:spLocks noChangeShapeType="1"/>
          </p:cNvSpPr>
          <p:nvPr/>
        </p:nvSpPr>
        <p:spPr bwMode="auto">
          <a:xfrm flipH="1">
            <a:off x="1339850" y="4379913"/>
            <a:ext cx="165100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339850" y="4341813"/>
            <a:ext cx="228600" cy="77787"/>
            <a:chOff x="949" y="2735"/>
            <a:chExt cx="163" cy="49"/>
          </a:xfrm>
        </p:grpSpPr>
        <p:sp>
          <p:nvSpPr>
            <p:cNvPr id="93223" name="Line 4"/>
            <p:cNvSpPr>
              <a:spLocks noChangeShapeType="1"/>
            </p:cNvSpPr>
            <p:nvPr/>
          </p:nvSpPr>
          <p:spPr bwMode="auto">
            <a:xfrm flipH="1">
              <a:off x="949" y="2759"/>
              <a:ext cx="105" cy="0"/>
            </a:xfrm>
            <a:prstGeom prst="line">
              <a:avLst/>
            </a:prstGeom>
            <a:noFill/>
            <a:ln w="25400">
              <a:solidFill>
                <a:srgbClr val="FFFF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224" name="Freeform 5"/>
            <p:cNvSpPr>
              <a:spLocks/>
            </p:cNvSpPr>
            <p:nvPr/>
          </p:nvSpPr>
          <p:spPr bwMode="auto">
            <a:xfrm>
              <a:off x="1032" y="2735"/>
              <a:ext cx="80" cy="49"/>
            </a:xfrm>
            <a:custGeom>
              <a:avLst/>
              <a:gdLst>
                <a:gd name="T0" fmla="*/ 0 w 80"/>
                <a:gd name="T1" fmla="*/ 0 h 49"/>
                <a:gd name="T2" fmla="*/ 79 w 80"/>
                <a:gd name="T3" fmla="*/ 24 h 49"/>
                <a:gd name="T4" fmla="*/ 0 w 80"/>
                <a:gd name="T5" fmla="*/ 48 h 49"/>
                <a:gd name="T6" fmla="*/ 0 w 80"/>
                <a:gd name="T7" fmla="*/ 0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0"/>
                <a:gd name="T13" fmla="*/ 0 h 49"/>
                <a:gd name="T14" fmla="*/ 80 w 80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0" h="49">
                  <a:moveTo>
                    <a:pt x="0" y="0"/>
                  </a:moveTo>
                  <a:lnTo>
                    <a:pt x="79" y="24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solidFill>
              <a:srgbClr val="FFFF66"/>
            </a:solidFill>
            <a:ln w="25400" cap="rnd">
              <a:noFill/>
              <a:round/>
              <a:headEnd/>
              <a:tailEnd type="triangle" w="med" len="med"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2813050" y="4341813"/>
            <a:ext cx="228600" cy="77787"/>
            <a:chOff x="1993" y="2735"/>
            <a:chExt cx="163" cy="49"/>
          </a:xfrm>
        </p:grpSpPr>
        <p:sp>
          <p:nvSpPr>
            <p:cNvPr id="93221" name="Line 7"/>
            <p:cNvSpPr>
              <a:spLocks noChangeShapeType="1"/>
            </p:cNvSpPr>
            <p:nvPr/>
          </p:nvSpPr>
          <p:spPr bwMode="auto">
            <a:xfrm flipH="1">
              <a:off x="1993" y="2759"/>
              <a:ext cx="105" cy="0"/>
            </a:xfrm>
            <a:prstGeom prst="line">
              <a:avLst/>
            </a:prstGeom>
            <a:noFill/>
            <a:ln w="25400">
              <a:solidFill>
                <a:srgbClr val="FFFF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222" name="Freeform 8"/>
            <p:cNvSpPr>
              <a:spLocks/>
            </p:cNvSpPr>
            <p:nvPr/>
          </p:nvSpPr>
          <p:spPr bwMode="auto">
            <a:xfrm>
              <a:off x="2076" y="2735"/>
              <a:ext cx="80" cy="49"/>
            </a:xfrm>
            <a:custGeom>
              <a:avLst/>
              <a:gdLst>
                <a:gd name="T0" fmla="*/ 0 w 80"/>
                <a:gd name="T1" fmla="*/ 0 h 49"/>
                <a:gd name="T2" fmla="*/ 79 w 80"/>
                <a:gd name="T3" fmla="*/ 24 h 49"/>
                <a:gd name="T4" fmla="*/ 0 w 80"/>
                <a:gd name="T5" fmla="*/ 48 h 49"/>
                <a:gd name="T6" fmla="*/ 0 w 80"/>
                <a:gd name="T7" fmla="*/ 0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0"/>
                <a:gd name="T13" fmla="*/ 0 h 49"/>
                <a:gd name="T14" fmla="*/ 80 w 80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0" h="49">
                  <a:moveTo>
                    <a:pt x="0" y="0"/>
                  </a:moveTo>
                  <a:lnTo>
                    <a:pt x="79" y="24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solidFill>
              <a:srgbClr val="FFFF66"/>
            </a:solidFill>
            <a:ln w="25400" cap="rnd">
              <a:noFill/>
              <a:round/>
              <a:headEnd/>
              <a:tailEnd type="triangle" w="med" len="med"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3927475" y="4341813"/>
            <a:ext cx="230188" cy="77787"/>
            <a:chOff x="2783" y="2735"/>
            <a:chExt cx="163" cy="49"/>
          </a:xfrm>
        </p:grpSpPr>
        <p:sp>
          <p:nvSpPr>
            <p:cNvPr id="93219" name="Line 10"/>
            <p:cNvSpPr>
              <a:spLocks noChangeShapeType="1"/>
            </p:cNvSpPr>
            <p:nvPr/>
          </p:nvSpPr>
          <p:spPr bwMode="auto">
            <a:xfrm flipH="1">
              <a:off x="2783" y="2759"/>
              <a:ext cx="105" cy="0"/>
            </a:xfrm>
            <a:prstGeom prst="line">
              <a:avLst/>
            </a:prstGeom>
            <a:noFill/>
            <a:ln w="25400">
              <a:solidFill>
                <a:srgbClr val="FFFF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220" name="Freeform 11"/>
            <p:cNvSpPr>
              <a:spLocks/>
            </p:cNvSpPr>
            <p:nvPr/>
          </p:nvSpPr>
          <p:spPr bwMode="auto">
            <a:xfrm>
              <a:off x="2866" y="2735"/>
              <a:ext cx="80" cy="49"/>
            </a:xfrm>
            <a:custGeom>
              <a:avLst/>
              <a:gdLst>
                <a:gd name="T0" fmla="*/ 0 w 80"/>
                <a:gd name="T1" fmla="*/ 0 h 49"/>
                <a:gd name="T2" fmla="*/ 79 w 80"/>
                <a:gd name="T3" fmla="*/ 24 h 49"/>
                <a:gd name="T4" fmla="*/ 0 w 80"/>
                <a:gd name="T5" fmla="*/ 48 h 49"/>
                <a:gd name="T6" fmla="*/ 0 w 80"/>
                <a:gd name="T7" fmla="*/ 0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0"/>
                <a:gd name="T13" fmla="*/ 0 h 49"/>
                <a:gd name="T14" fmla="*/ 80 w 80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0" h="49">
                  <a:moveTo>
                    <a:pt x="0" y="0"/>
                  </a:moveTo>
                  <a:lnTo>
                    <a:pt x="79" y="24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solidFill>
              <a:srgbClr val="FFFF66"/>
            </a:solidFill>
            <a:ln w="25400" cap="rnd">
              <a:noFill/>
              <a:round/>
              <a:headEnd/>
              <a:tailEnd type="triangle" w="med" len="med"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5137150" y="4341813"/>
            <a:ext cx="228600" cy="77787"/>
            <a:chOff x="3640" y="2735"/>
            <a:chExt cx="163" cy="49"/>
          </a:xfrm>
        </p:grpSpPr>
        <p:sp>
          <p:nvSpPr>
            <p:cNvPr id="93217" name="Line 13"/>
            <p:cNvSpPr>
              <a:spLocks noChangeShapeType="1"/>
            </p:cNvSpPr>
            <p:nvPr/>
          </p:nvSpPr>
          <p:spPr bwMode="auto">
            <a:xfrm flipH="1">
              <a:off x="3640" y="2759"/>
              <a:ext cx="105" cy="0"/>
            </a:xfrm>
            <a:prstGeom prst="line">
              <a:avLst/>
            </a:prstGeom>
            <a:noFill/>
            <a:ln w="25400">
              <a:solidFill>
                <a:srgbClr val="FFFF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218" name="Freeform 14"/>
            <p:cNvSpPr>
              <a:spLocks/>
            </p:cNvSpPr>
            <p:nvPr/>
          </p:nvSpPr>
          <p:spPr bwMode="auto">
            <a:xfrm>
              <a:off x="3723" y="2735"/>
              <a:ext cx="80" cy="49"/>
            </a:xfrm>
            <a:custGeom>
              <a:avLst/>
              <a:gdLst>
                <a:gd name="T0" fmla="*/ 0 w 80"/>
                <a:gd name="T1" fmla="*/ 0 h 49"/>
                <a:gd name="T2" fmla="*/ 79 w 80"/>
                <a:gd name="T3" fmla="*/ 24 h 49"/>
                <a:gd name="T4" fmla="*/ 0 w 80"/>
                <a:gd name="T5" fmla="*/ 48 h 49"/>
                <a:gd name="T6" fmla="*/ 0 w 80"/>
                <a:gd name="T7" fmla="*/ 0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0"/>
                <a:gd name="T13" fmla="*/ 0 h 49"/>
                <a:gd name="T14" fmla="*/ 80 w 80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0" h="49">
                  <a:moveTo>
                    <a:pt x="0" y="0"/>
                  </a:moveTo>
                  <a:lnTo>
                    <a:pt x="79" y="24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solidFill>
              <a:srgbClr val="FFFF66"/>
            </a:solidFill>
            <a:ln w="25400" cap="rnd">
              <a:noFill/>
              <a:round/>
              <a:headEnd/>
              <a:tailEnd type="triangle" w="med" len="med"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7516813" y="4341813"/>
            <a:ext cx="230187" cy="77787"/>
            <a:chOff x="5327" y="2735"/>
            <a:chExt cx="163" cy="49"/>
          </a:xfrm>
        </p:grpSpPr>
        <p:sp>
          <p:nvSpPr>
            <p:cNvPr id="93215" name="Line 16"/>
            <p:cNvSpPr>
              <a:spLocks noChangeShapeType="1"/>
            </p:cNvSpPr>
            <p:nvPr/>
          </p:nvSpPr>
          <p:spPr bwMode="auto">
            <a:xfrm flipH="1">
              <a:off x="5327" y="2759"/>
              <a:ext cx="105" cy="0"/>
            </a:xfrm>
            <a:prstGeom prst="line">
              <a:avLst/>
            </a:prstGeom>
            <a:noFill/>
            <a:ln w="25400">
              <a:solidFill>
                <a:srgbClr val="FFFF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216" name="Freeform 17"/>
            <p:cNvSpPr>
              <a:spLocks/>
            </p:cNvSpPr>
            <p:nvPr/>
          </p:nvSpPr>
          <p:spPr bwMode="auto">
            <a:xfrm>
              <a:off x="5410" y="2735"/>
              <a:ext cx="80" cy="49"/>
            </a:xfrm>
            <a:custGeom>
              <a:avLst/>
              <a:gdLst>
                <a:gd name="T0" fmla="*/ 0 w 80"/>
                <a:gd name="T1" fmla="*/ 0 h 49"/>
                <a:gd name="T2" fmla="*/ 79 w 80"/>
                <a:gd name="T3" fmla="*/ 24 h 49"/>
                <a:gd name="T4" fmla="*/ 0 w 80"/>
                <a:gd name="T5" fmla="*/ 48 h 49"/>
                <a:gd name="T6" fmla="*/ 0 w 80"/>
                <a:gd name="T7" fmla="*/ 0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0"/>
                <a:gd name="T13" fmla="*/ 0 h 49"/>
                <a:gd name="T14" fmla="*/ 80 w 80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0" h="49">
                  <a:moveTo>
                    <a:pt x="0" y="0"/>
                  </a:moveTo>
                  <a:lnTo>
                    <a:pt x="79" y="24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solidFill>
              <a:srgbClr val="FFFF66"/>
            </a:solidFill>
            <a:ln w="25400" cap="rnd">
              <a:noFill/>
              <a:round/>
              <a:headEnd/>
              <a:tailEnd type="triangle" w="med" len="med"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/>
        </p:nvGrpSpPr>
        <p:grpSpPr bwMode="auto">
          <a:xfrm>
            <a:off x="6216650" y="4341813"/>
            <a:ext cx="228600" cy="77787"/>
            <a:chOff x="4405" y="2735"/>
            <a:chExt cx="163" cy="49"/>
          </a:xfrm>
        </p:grpSpPr>
        <p:sp>
          <p:nvSpPr>
            <p:cNvPr id="93213" name="Line 19"/>
            <p:cNvSpPr>
              <a:spLocks noChangeShapeType="1"/>
            </p:cNvSpPr>
            <p:nvPr/>
          </p:nvSpPr>
          <p:spPr bwMode="auto">
            <a:xfrm flipH="1">
              <a:off x="4405" y="2759"/>
              <a:ext cx="105" cy="0"/>
            </a:xfrm>
            <a:prstGeom prst="line">
              <a:avLst/>
            </a:prstGeom>
            <a:noFill/>
            <a:ln w="25400">
              <a:solidFill>
                <a:srgbClr val="FFFF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214" name="Freeform 20"/>
            <p:cNvSpPr>
              <a:spLocks/>
            </p:cNvSpPr>
            <p:nvPr/>
          </p:nvSpPr>
          <p:spPr bwMode="auto">
            <a:xfrm>
              <a:off x="4488" y="2735"/>
              <a:ext cx="80" cy="49"/>
            </a:xfrm>
            <a:custGeom>
              <a:avLst/>
              <a:gdLst>
                <a:gd name="T0" fmla="*/ 0 w 80"/>
                <a:gd name="T1" fmla="*/ 0 h 49"/>
                <a:gd name="T2" fmla="*/ 79 w 80"/>
                <a:gd name="T3" fmla="*/ 24 h 49"/>
                <a:gd name="T4" fmla="*/ 0 w 80"/>
                <a:gd name="T5" fmla="*/ 48 h 49"/>
                <a:gd name="T6" fmla="*/ 0 w 80"/>
                <a:gd name="T7" fmla="*/ 0 h 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0"/>
                <a:gd name="T13" fmla="*/ 0 h 49"/>
                <a:gd name="T14" fmla="*/ 80 w 80"/>
                <a:gd name="T15" fmla="*/ 49 h 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0" h="49">
                  <a:moveTo>
                    <a:pt x="0" y="0"/>
                  </a:moveTo>
                  <a:lnTo>
                    <a:pt x="79" y="24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solidFill>
              <a:srgbClr val="FFFF66"/>
            </a:solidFill>
            <a:ln w="25400" cap="rnd">
              <a:noFill/>
              <a:round/>
              <a:headEnd/>
              <a:tailEnd type="triangle" w="med" len="med"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</p:grpSp>
      <p:sp>
        <p:nvSpPr>
          <p:cNvPr id="57365" name="Rectangle 21"/>
          <p:cNvSpPr>
            <a:spLocks noGrp="1" noChangeArrowheads="1"/>
          </p:cNvSpPr>
          <p:nvPr>
            <p:ph type="title"/>
          </p:nvPr>
        </p:nvSpPr>
        <p:spPr>
          <a:xfrm>
            <a:off x="51190" y="134487"/>
            <a:ext cx="9092809" cy="1143000"/>
          </a:xfrm>
        </p:spPr>
        <p:txBody>
          <a:bodyPr lIns="90488" tIns="44450" rIns="90488" bIns="44450" anchorCtr="0">
            <a:normAutofit fontScale="90000"/>
          </a:bodyPr>
          <a:lstStyle/>
          <a:p>
            <a:pPr eaLnBrk="1" hangingPunct="1">
              <a:defRPr/>
            </a:pPr>
            <a:r>
              <a:rPr lang="en-US" b="1" u="sng" dirty="0" smtClean="0"/>
              <a:t>PROGRESSION OF COLORECTAL CANCER</a:t>
            </a:r>
          </a:p>
        </p:txBody>
      </p:sp>
      <p:sp>
        <p:nvSpPr>
          <p:cNvPr id="93193" name="Rectangle 22"/>
          <p:cNvSpPr>
            <a:spLocks noChangeArrowheads="1"/>
          </p:cNvSpPr>
          <p:nvPr/>
        </p:nvSpPr>
        <p:spPr bwMode="auto">
          <a:xfrm>
            <a:off x="685800" y="561975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7367" name="Rectangle 23"/>
          <p:cNvSpPr>
            <a:spLocks noChangeArrowheads="1"/>
          </p:cNvSpPr>
          <p:nvPr/>
        </p:nvSpPr>
        <p:spPr bwMode="auto">
          <a:xfrm>
            <a:off x="347663" y="3976688"/>
            <a:ext cx="1000125" cy="839787"/>
          </a:xfrm>
          <a:prstGeom prst="rect">
            <a:avLst/>
          </a:prstGeom>
          <a:solidFill>
            <a:srgbClr val="0083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>
              <a:defRPr/>
            </a:pPr>
            <a:r>
              <a: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Normal </a:t>
            </a:r>
          </a:p>
          <a:p>
            <a:pPr algn="ctr" eaLnBrk="0" hangingPunct="0">
              <a:defRPr/>
            </a:pPr>
            <a:r>
              <a: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epithelium</a:t>
            </a:r>
          </a:p>
        </p:txBody>
      </p:sp>
      <p:sp>
        <p:nvSpPr>
          <p:cNvPr id="57368" name="Rectangle 24"/>
          <p:cNvSpPr>
            <a:spLocks noChangeArrowheads="1"/>
          </p:cNvSpPr>
          <p:nvPr/>
        </p:nvSpPr>
        <p:spPr bwMode="auto">
          <a:xfrm>
            <a:off x="1576388" y="3976688"/>
            <a:ext cx="1243012" cy="839787"/>
          </a:xfrm>
          <a:prstGeom prst="rect">
            <a:avLst/>
          </a:prstGeom>
          <a:solidFill>
            <a:srgbClr val="0083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>
              <a:defRPr/>
            </a:pPr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Hyper-</a:t>
            </a:r>
          </a:p>
          <a:p>
            <a:pPr algn="ctr" eaLnBrk="0" hangingPunct="0">
              <a:defRPr/>
            </a:pPr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proliferative</a:t>
            </a:r>
          </a:p>
          <a:p>
            <a:pPr algn="ctr" eaLnBrk="0" hangingPunct="0">
              <a:defRPr/>
            </a:pPr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epithelium</a:t>
            </a:r>
          </a:p>
        </p:txBody>
      </p:sp>
      <p:sp>
        <p:nvSpPr>
          <p:cNvPr id="57369" name="Rectangle 25"/>
          <p:cNvSpPr>
            <a:spLocks noChangeArrowheads="1"/>
          </p:cNvSpPr>
          <p:nvPr/>
        </p:nvSpPr>
        <p:spPr bwMode="auto">
          <a:xfrm>
            <a:off x="3051175" y="3976688"/>
            <a:ext cx="879475" cy="839787"/>
          </a:xfrm>
          <a:prstGeom prst="rect">
            <a:avLst/>
          </a:prstGeom>
          <a:solidFill>
            <a:srgbClr val="0083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>
              <a:defRPr/>
            </a:pPr>
            <a:r>
              <a:rPr lang="en-US" sz="1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Early</a:t>
            </a:r>
          </a:p>
          <a:p>
            <a:pPr algn="ctr" eaLnBrk="0" hangingPunct="0">
              <a:defRPr/>
            </a:pPr>
            <a:r>
              <a:rPr lang="en-US" sz="1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adenoma</a:t>
            </a:r>
          </a:p>
        </p:txBody>
      </p:sp>
      <p:sp>
        <p:nvSpPr>
          <p:cNvPr id="57370" name="Rectangle 26"/>
          <p:cNvSpPr>
            <a:spLocks noChangeArrowheads="1"/>
          </p:cNvSpPr>
          <p:nvPr/>
        </p:nvSpPr>
        <p:spPr bwMode="auto">
          <a:xfrm>
            <a:off x="4164013" y="3976688"/>
            <a:ext cx="979487" cy="839787"/>
          </a:xfrm>
          <a:prstGeom prst="rect">
            <a:avLst/>
          </a:prstGeom>
          <a:solidFill>
            <a:srgbClr val="0083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>
              <a:defRPr/>
            </a:pPr>
            <a:r>
              <a:rPr lang="en-US" sz="1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Inter-</a:t>
            </a:r>
          </a:p>
          <a:p>
            <a:pPr algn="ctr" eaLnBrk="0" hangingPunct="0">
              <a:defRPr/>
            </a:pPr>
            <a:r>
              <a:rPr lang="en-US" sz="1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mediate</a:t>
            </a:r>
          </a:p>
          <a:p>
            <a:pPr algn="ctr" eaLnBrk="0" hangingPunct="0">
              <a:defRPr/>
            </a:pPr>
            <a:r>
              <a:rPr lang="en-US" sz="1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adenoma</a:t>
            </a:r>
          </a:p>
        </p:txBody>
      </p:sp>
      <p:sp>
        <p:nvSpPr>
          <p:cNvPr id="57371" name="Rectangle 27"/>
          <p:cNvSpPr>
            <a:spLocks noChangeArrowheads="1"/>
          </p:cNvSpPr>
          <p:nvPr/>
        </p:nvSpPr>
        <p:spPr bwMode="auto">
          <a:xfrm>
            <a:off x="5372100" y="3976688"/>
            <a:ext cx="882650" cy="839787"/>
          </a:xfrm>
          <a:prstGeom prst="rect">
            <a:avLst/>
          </a:prstGeom>
          <a:solidFill>
            <a:srgbClr val="0083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>
              <a:defRPr/>
            </a:pPr>
            <a:r>
              <a:rPr lang="en-US" sz="1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Late</a:t>
            </a:r>
          </a:p>
          <a:p>
            <a:pPr algn="ctr" eaLnBrk="0" hangingPunct="0">
              <a:defRPr/>
            </a:pPr>
            <a:r>
              <a:rPr lang="en-US" sz="1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adenoma</a:t>
            </a:r>
          </a:p>
        </p:txBody>
      </p:sp>
      <p:sp>
        <p:nvSpPr>
          <p:cNvPr id="57372" name="Rectangle 28"/>
          <p:cNvSpPr>
            <a:spLocks noChangeArrowheads="1"/>
          </p:cNvSpPr>
          <p:nvPr/>
        </p:nvSpPr>
        <p:spPr bwMode="auto">
          <a:xfrm>
            <a:off x="6489700" y="3976688"/>
            <a:ext cx="1031875" cy="839787"/>
          </a:xfrm>
          <a:prstGeom prst="rect">
            <a:avLst/>
          </a:prstGeom>
          <a:solidFill>
            <a:srgbClr val="0083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>
              <a:defRPr/>
            </a:pPr>
            <a:r>
              <a:rPr lang="en-US" sz="1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Carcinoma</a:t>
            </a:r>
          </a:p>
        </p:txBody>
      </p:sp>
      <p:sp>
        <p:nvSpPr>
          <p:cNvPr id="57373" name="Rectangle 29"/>
          <p:cNvSpPr>
            <a:spLocks noChangeArrowheads="1"/>
          </p:cNvSpPr>
          <p:nvPr/>
        </p:nvSpPr>
        <p:spPr bwMode="auto">
          <a:xfrm>
            <a:off x="7754938" y="3976688"/>
            <a:ext cx="1017587" cy="839787"/>
          </a:xfrm>
          <a:prstGeom prst="rect">
            <a:avLst/>
          </a:prstGeom>
          <a:solidFill>
            <a:srgbClr val="0083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>
              <a:defRPr/>
            </a:pPr>
            <a:r>
              <a:rPr lang="en-US" sz="1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Metastasis</a:t>
            </a:r>
          </a:p>
        </p:txBody>
      </p:sp>
      <p:sp>
        <p:nvSpPr>
          <p:cNvPr id="57374" name="Rectangle 30"/>
          <p:cNvSpPr>
            <a:spLocks noChangeArrowheads="1"/>
          </p:cNvSpPr>
          <p:nvPr/>
        </p:nvSpPr>
        <p:spPr bwMode="auto">
          <a:xfrm>
            <a:off x="804863" y="2252663"/>
            <a:ext cx="1295400" cy="8286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Loss of</a:t>
            </a:r>
          </a:p>
          <a:p>
            <a:pPr algn="ctr" eaLnBrk="0" hangingPunct="0">
              <a:defRPr/>
            </a:pPr>
            <a:r>
              <a:rPr lang="en-US" sz="24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APC</a:t>
            </a:r>
          </a:p>
        </p:txBody>
      </p:sp>
      <p:sp>
        <p:nvSpPr>
          <p:cNvPr id="93202" name="Line 31"/>
          <p:cNvSpPr>
            <a:spLocks noChangeShapeType="1"/>
          </p:cNvSpPr>
          <p:nvPr/>
        </p:nvSpPr>
        <p:spPr bwMode="auto">
          <a:xfrm>
            <a:off x="1447800" y="3186113"/>
            <a:ext cx="0" cy="1081087"/>
          </a:xfrm>
          <a:prstGeom prst="line">
            <a:avLst/>
          </a:prstGeom>
          <a:noFill/>
          <a:ln w="25400">
            <a:solidFill>
              <a:srgbClr val="FFFF66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6" name="Rectangle 32"/>
          <p:cNvSpPr>
            <a:spLocks noChangeArrowheads="1"/>
          </p:cNvSpPr>
          <p:nvPr/>
        </p:nvSpPr>
        <p:spPr bwMode="auto">
          <a:xfrm>
            <a:off x="3309938" y="2252663"/>
            <a:ext cx="1441450" cy="8286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 eaLnBrk="0" hangingPunct="0"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Activation</a:t>
            </a:r>
          </a:p>
          <a:p>
            <a:pPr algn="ctr" eaLnBrk="0" hangingPunct="0"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of </a:t>
            </a:r>
            <a:r>
              <a:rPr lang="en-US" sz="24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K-</a:t>
            </a:r>
            <a:r>
              <a:rPr lang="en-US" sz="2400" i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ras</a:t>
            </a:r>
            <a:endParaRPr lang="en-US" sz="2400" i="1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  <p:sp>
        <p:nvSpPr>
          <p:cNvPr id="93204" name="Line 33"/>
          <p:cNvSpPr>
            <a:spLocks noChangeShapeType="1"/>
          </p:cNvSpPr>
          <p:nvPr/>
        </p:nvSpPr>
        <p:spPr bwMode="auto">
          <a:xfrm>
            <a:off x="4040188" y="3211513"/>
            <a:ext cx="0" cy="1081087"/>
          </a:xfrm>
          <a:prstGeom prst="line">
            <a:avLst/>
          </a:prstGeom>
          <a:noFill/>
          <a:ln w="25400">
            <a:solidFill>
              <a:srgbClr val="FFFF66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8" name="Rectangle 34"/>
          <p:cNvSpPr>
            <a:spLocks noChangeArrowheads="1"/>
          </p:cNvSpPr>
          <p:nvPr/>
        </p:nvSpPr>
        <p:spPr bwMode="auto">
          <a:xfrm>
            <a:off x="4625975" y="2252663"/>
            <a:ext cx="1290638" cy="8286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Deletion of 18q</a:t>
            </a:r>
          </a:p>
        </p:txBody>
      </p:sp>
      <p:sp>
        <p:nvSpPr>
          <p:cNvPr id="93206" name="Line 35"/>
          <p:cNvSpPr>
            <a:spLocks noChangeShapeType="1"/>
          </p:cNvSpPr>
          <p:nvPr/>
        </p:nvSpPr>
        <p:spPr bwMode="auto">
          <a:xfrm>
            <a:off x="5262563" y="3211513"/>
            <a:ext cx="0" cy="1081087"/>
          </a:xfrm>
          <a:prstGeom prst="line">
            <a:avLst/>
          </a:prstGeom>
          <a:noFill/>
          <a:ln w="25400">
            <a:solidFill>
              <a:srgbClr val="FFFF66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80" name="Rectangle 36"/>
          <p:cNvSpPr>
            <a:spLocks noChangeArrowheads="1"/>
          </p:cNvSpPr>
          <p:nvPr/>
        </p:nvSpPr>
        <p:spPr bwMode="auto">
          <a:xfrm>
            <a:off x="5848350" y="2252663"/>
            <a:ext cx="1039813" cy="8286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 eaLnBrk="0" hangingPunct="0"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Loss of</a:t>
            </a:r>
          </a:p>
          <a:p>
            <a:pPr algn="ctr" eaLnBrk="0" hangingPunct="0">
              <a:defRPr/>
            </a:pPr>
            <a:r>
              <a:rPr lang="en-US" sz="24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TP53</a:t>
            </a:r>
          </a:p>
        </p:txBody>
      </p:sp>
      <p:sp>
        <p:nvSpPr>
          <p:cNvPr id="93208" name="Line 37"/>
          <p:cNvSpPr>
            <a:spLocks noChangeShapeType="1"/>
          </p:cNvSpPr>
          <p:nvPr/>
        </p:nvSpPr>
        <p:spPr bwMode="auto">
          <a:xfrm>
            <a:off x="6365875" y="3211513"/>
            <a:ext cx="0" cy="1081087"/>
          </a:xfrm>
          <a:prstGeom prst="line">
            <a:avLst/>
          </a:prstGeom>
          <a:noFill/>
          <a:ln w="25400">
            <a:solidFill>
              <a:srgbClr val="FFFF66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82" name="Rectangle 38"/>
          <p:cNvSpPr>
            <a:spLocks noChangeArrowheads="1"/>
          </p:cNvSpPr>
          <p:nvPr/>
        </p:nvSpPr>
        <p:spPr bwMode="auto">
          <a:xfrm>
            <a:off x="6875463" y="2252663"/>
            <a:ext cx="1517650" cy="8286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 eaLnBrk="0" hangingPunct="0"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Other </a:t>
            </a:r>
          </a:p>
          <a:p>
            <a:pPr algn="ctr" eaLnBrk="0" hangingPunct="0"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alterations</a:t>
            </a:r>
          </a:p>
        </p:txBody>
      </p:sp>
      <p:sp>
        <p:nvSpPr>
          <p:cNvPr id="93210" name="Line 39"/>
          <p:cNvSpPr>
            <a:spLocks noChangeShapeType="1"/>
          </p:cNvSpPr>
          <p:nvPr/>
        </p:nvSpPr>
        <p:spPr bwMode="auto">
          <a:xfrm>
            <a:off x="7634288" y="3063875"/>
            <a:ext cx="0" cy="1228725"/>
          </a:xfrm>
          <a:prstGeom prst="line">
            <a:avLst/>
          </a:prstGeom>
          <a:noFill/>
          <a:ln w="25400">
            <a:solidFill>
              <a:srgbClr val="FFFF66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3212" name="Rectangle 41"/>
          <p:cNvSpPr>
            <a:spLocks noChangeArrowheads="1"/>
          </p:cNvSpPr>
          <p:nvPr/>
        </p:nvSpPr>
        <p:spPr bwMode="auto">
          <a:xfrm>
            <a:off x="6022975" y="63119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r" eaLnBrk="0" hangingPunct="0"/>
            <a:endParaRPr lang="en-US" sz="1600" b="1">
              <a:solidFill>
                <a:srgbClr val="00FFCC"/>
              </a:solidFill>
              <a:latin typeface="Goudy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981200"/>
          </a:xfrm>
        </p:spPr>
        <p:txBody>
          <a:bodyPr>
            <a:noAutofit/>
          </a:bodyPr>
          <a:lstStyle/>
          <a:p>
            <a:r>
              <a:rPr lang="en-US" b="1" dirty="0" smtClean="0"/>
              <a:t>CARCINOGENESIS</a:t>
            </a:r>
            <a:r>
              <a:rPr lang="en-US" b="1" dirty="0"/>
              <a:t>:</a:t>
            </a:r>
            <a:r>
              <a:rPr lang="en-US" b="1" dirty="0" smtClean="0"/>
              <a:t> </a:t>
            </a:r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b="1" dirty="0" smtClean="0"/>
              <a:t>C</a:t>
            </a:r>
            <a:r>
              <a:rPr lang="en-GB" b="1" dirty="0" err="1" smtClean="0"/>
              <a:t>hromosome</a:t>
            </a:r>
            <a:r>
              <a:rPr lang="en-GB" b="1" dirty="0" smtClean="0"/>
              <a:t> instability pathway</a:t>
            </a:r>
            <a:endParaRPr lang="en-US" b="1" u="sng" dirty="0"/>
          </a:p>
        </p:txBody>
      </p:sp>
      <p:pic>
        <p:nvPicPr>
          <p:cNvPr id="13316" name="Picture 4" descr="colcanc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444750"/>
            <a:ext cx="9144000" cy="441325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2209800"/>
          </a:xfrm>
        </p:spPr>
        <p:txBody>
          <a:bodyPr>
            <a:normAutofit/>
          </a:bodyPr>
          <a:lstStyle/>
          <a:p>
            <a:r>
              <a:rPr lang="en-US" dirty="0" smtClean="0"/>
              <a:t>CARCINOGENESIS: </a:t>
            </a:r>
            <a:br>
              <a:rPr lang="en-US" dirty="0" smtClean="0"/>
            </a:br>
            <a:r>
              <a:rPr lang="en-US" dirty="0" smtClean="0"/>
              <a:t>Mismatch </a:t>
            </a:r>
            <a:r>
              <a:rPr lang="en-US" dirty="0"/>
              <a:t>repair (microsatellite instability) </a:t>
            </a:r>
            <a:r>
              <a:rPr lang="en-US" dirty="0" smtClean="0"/>
              <a:t>pathway</a:t>
            </a:r>
            <a:endParaRPr lang="en-GB" dirty="0"/>
          </a:p>
        </p:txBody>
      </p:sp>
      <p:pic>
        <p:nvPicPr>
          <p:cNvPr id="15364" name="Picture 4" descr="colcanc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362200"/>
            <a:ext cx="9144000" cy="449580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06f1.gif                                                       00000010Macintosh HD                   ABA78158: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887413"/>
            <a:ext cx="8077200" cy="48275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MORPHOLOGY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Microscopy: Adenocarcinoma</a:t>
            </a:r>
          </a:p>
          <a:p>
            <a:endParaRPr lang="en-US" sz="2800" dirty="0"/>
          </a:p>
          <a:p>
            <a:r>
              <a:rPr lang="en-US" sz="2800" b="1" dirty="0" smtClean="0"/>
              <a:t>Macroscopic:</a:t>
            </a:r>
          </a:p>
          <a:p>
            <a:pPr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1. Annular</a:t>
            </a:r>
          </a:p>
          <a:p>
            <a:pPr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2. Tubular</a:t>
            </a:r>
          </a:p>
          <a:p>
            <a:pPr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3.  Ulcer</a:t>
            </a:r>
          </a:p>
          <a:p>
            <a:pPr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4.  Cauliflower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MORPHOLOGY</a:t>
            </a:r>
            <a:endParaRPr lang="en-US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14400"/>
            <a:ext cx="9144000" cy="3005137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800" dirty="0" smtClean="0"/>
              <a:t>All colorectal </a:t>
            </a:r>
            <a:r>
              <a:rPr lang="en-US" sz="2800" dirty="0"/>
              <a:t>carcinomas </a:t>
            </a:r>
            <a:r>
              <a:rPr lang="hr-HR" sz="2800" dirty="0" smtClean="0">
                <a:sym typeface="Wingdings" panose="05000000000000000000" pitchFamily="2" charset="2"/>
              </a:rPr>
              <a:t></a:t>
            </a:r>
            <a:r>
              <a:rPr lang="en-US" sz="2800" dirty="0" smtClean="0"/>
              <a:t> </a:t>
            </a:r>
            <a:r>
              <a:rPr lang="en-US" sz="2800" dirty="0"/>
              <a:t>microscopically similar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A</a:t>
            </a:r>
            <a:r>
              <a:rPr lang="en-US" sz="2800" dirty="0" smtClean="0"/>
              <a:t>lmost </a:t>
            </a:r>
            <a:r>
              <a:rPr lang="en-US" sz="2800" dirty="0"/>
              <a:t>all </a:t>
            </a:r>
            <a:r>
              <a:rPr lang="hr-HR" sz="2800" dirty="0" smtClean="0">
                <a:sym typeface="Wingdings" panose="05000000000000000000" pitchFamily="2" charset="2"/>
              </a:rPr>
              <a:t></a:t>
            </a:r>
            <a:r>
              <a:rPr lang="en-US" sz="2800" dirty="0" smtClean="0"/>
              <a:t> </a:t>
            </a:r>
            <a:r>
              <a:rPr lang="en-US" sz="2800" dirty="0"/>
              <a:t>adenocarcinomas</a:t>
            </a:r>
          </a:p>
          <a:p>
            <a:pPr>
              <a:lnSpc>
                <a:spcPct val="80000"/>
              </a:lnSpc>
            </a:pPr>
            <a:r>
              <a:rPr lang="en-US" sz="2800" dirty="0" smtClean="0"/>
              <a:t>Range </a:t>
            </a:r>
            <a:r>
              <a:rPr lang="en-US" sz="2800" dirty="0"/>
              <a:t>from well-differentiated to undifferentiated, frankly anaplastic masses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M</a:t>
            </a:r>
            <a:r>
              <a:rPr lang="en-US" sz="2800" dirty="0" smtClean="0"/>
              <a:t>any </a:t>
            </a:r>
            <a:r>
              <a:rPr lang="en-US" sz="2800" dirty="0"/>
              <a:t>tumors produce </a:t>
            </a:r>
            <a:r>
              <a:rPr lang="en-US" sz="2800" dirty="0" err="1" smtClean="0"/>
              <a:t>mucin</a:t>
            </a: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 smtClean="0"/>
              <a:t>Cancers </a:t>
            </a:r>
            <a:r>
              <a:rPr lang="en-US" sz="2800" dirty="0"/>
              <a:t>of the anal zone are predominantly squamous cell in origin </a:t>
            </a:r>
          </a:p>
        </p:txBody>
      </p:sp>
      <p:pic>
        <p:nvPicPr>
          <p:cNvPr id="19460" name="Picture 4" descr="colcanc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919537"/>
            <a:ext cx="9144000" cy="29384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MORPHOLOGY</a:t>
            </a:r>
            <a:endParaRPr lang="en-GB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48" y="914400"/>
            <a:ext cx="9139451" cy="2438400"/>
          </a:xfrm>
        </p:spPr>
        <p:txBody>
          <a:bodyPr/>
          <a:lstStyle/>
          <a:p>
            <a:r>
              <a:rPr lang="en-US" sz="2600" dirty="0" smtClean="0"/>
              <a:t>tumors </a:t>
            </a:r>
            <a:r>
              <a:rPr lang="en-US" sz="2600" dirty="0"/>
              <a:t>in the </a:t>
            </a:r>
            <a:r>
              <a:rPr lang="en-US" sz="2600" b="1" dirty="0"/>
              <a:t>proximal colon</a:t>
            </a:r>
            <a:r>
              <a:rPr lang="hr-HR" sz="2600" b="1" dirty="0"/>
              <a:t>:</a:t>
            </a:r>
            <a:r>
              <a:rPr lang="en-US" sz="2600" dirty="0"/>
              <a:t> </a:t>
            </a:r>
            <a:r>
              <a:rPr lang="en-US" sz="2600" dirty="0" err="1"/>
              <a:t>polypoid</a:t>
            </a:r>
            <a:r>
              <a:rPr lang="en-US" sz="2600" dirty="0"/>
              <a:t>, </a:t>
            </a:r>
            <a:r>
              <a:rPr lang="en-US" sz="2600" dirty="0" err="1"/>
              <a:t>exophytic</a:t>
            </a:r>
            <a:r>
              <a:rPr lang="en-US" sz="2600" dirty="0"/>
              <a:t> masses that extend along one wall of the </a:t>
            </a:r>
            <a:r>
              <a:rPr lang="en-US" sz="2600" dirty="0" err="1"/>
              <a:t>cecum</a:t>
            </a:r>
            <a:r>
              <a:rPr lang="en-US" sz="2600" dirty="0"/>
              <a:t> and ascending </a:t>
            </a:r>
            <a:r>
              <a:rPr lang="en-US" sz="2600" dirty="0" smtClean="0"/>
              <a:t>colon (ulcer or cauliflower)</a:t>
            </a:r>
          </a:p>
          <a:p>
            <a:r>
              <a:rPr lang="en-US" sz="2600" dirty="0" smtClean="0"/>
              <a:t>Tend to bleed </a:t>
            </a:r>
            <a:r>
              <a:rPr lang="en-US" sz="2600" dirty="0" smtClean="0">
                <a:sym typeface="Wingdings" panose="05000000000000000000" pitchFamily="2" charset="2"/>
              </a:rPr>
              <a:t> present with anemia</a:t>
            </a:r>
            <a:endParaRPr lang="en-US" sz="2600" dirty="0"/>
          </a:p>
        </p:txBody>
      </p:sp>
      <p:pic>
        <p:nvPicPr>
          <p:cNvPr id="17414" name="Picture 6" descr="colcanc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2237" y="3352800"/>
            <a:ext cx="4321175" cy="33432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MORPHOLOGY</a:t>
            </a:r>
            <a:endParaRPr lang="en-GB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14400"/>
            <a:ext cx="9144000" cy="2717800"/>
          </a:xfrm>
        </p:spPr>
        <p:txBody>
          <a:bodyPr>
            <a:normAutofit lnSpcReduction="10000"/>
          </a:bodyPr>
          <a:lstStyle/>
          <a:p>
            <a:r>
              <a:rPr lang="en-US" sz="2600" dirty="0" smtClean="0"/>
              <a:t>In </a:t>
            </a:r>
            <a:r>
              <a:rPr lang="en-US" sz="2600" dirty="0"/>
              <a:t>the </a:t>
            </a:r>
            <a:r>
              <a:rPr lang="en-US" sz="2600" b="1" dirty="0" smtClean="0"/>
              <a:t>left </a:t>
            </a:r>
            <a:r>
              <a:rPr lang="en-US" sz="2600" b="1" dirty="0"/>
              <a:t>colon</a:t>
            </a:r>
            <a:r>
              <a:rPr lang="hr-HR" sz="2600" dirty="0"/>
              <a:t>:</a:t>
            </a:r>
            <a:r>
              <a:rPr lang="en-US" sz="2600" dirty="0"/>
              <a:t> annular, encircling lesions that produce “napkin-ring” constrictions of the bowel and narrowing of the </a:t>
            </a:r>
            <a:r>
              <a:rPr lang="en-US" sz="2600" dirty="0" smtClean="0"/>
              <a:t>lumen (annular or tubular). Both </a:t>
            </a:r>
            <a:r>
              <a:rPr lang="en-US" sz="2600" dirty="0"/>
              <a:t>forms of neoplasm eventually penetrate the bowel wall and may appear as firm masses on the </a:t>
            </a:r>
            <a:r>
              <a:rPr lang="en-US" sz="2600" dirty="0" err="1"/>
              <a:t>serosal</a:t>
            </a:r>
            <a:r>
              <a:rPr lang="en-US" sz="2600" dirty="0"/>
              <a:t> surface</a:t>
            </a:r>
            <a:r>
              <a:rPr lang="en-GB" sz="2600" dirty="0"/>
              <a:t> </a:t>
            </a:r>
            <a:endParaRPr lang="en-GB" sz="2600" dirty="0" smtClean="0"/>
          </a:p>
          <a:p>
            <a:r>
              <a:rPr lang="en-GB" sz="2600" dirty="0"/>
              <a:t>T</a:t>
            </a:r>
            <a:r>
              <a:rPr lang="en-GB" sz="2600" dirty="0" smtClean="0"/>
              <a:t>end to obstruct since the left colon is narrower and the contents in the left colon are solid.</a:t>
            </a:r>
            <a:endParaRPr lang="en-GB" sz="2600" dirty="0"/>
          </a:p>
        </p:txBody>
      </p:sp>
      <p:pic>
        <p:nvPicPr>
          <p:cNvPr id="18436" name="Picture 4" descr="colcanc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1" y="3886200"/>
            <a:ext cx="7010400" cy="27860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olon incidence.jpg                                            00029E101st hard drive                 BB700D50: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2"/>
            <a:ext cx="6858000" cy="68579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PRESENTATION: EARLY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Non-specific symptoms</a:t>
            </a:r>
          </a:p>
          <a:p>
            <a:r>
              <a:rPr lang="en-US" sz="3600" dirty="0" smtClean="0"/>
              <a:t>Insidious onset</a:t>
            </a:r>
          </a:p>
          <a:p>
            <a:r>
              <a:rPr lang="en-US" sz="3600" dirty="0" smtClean="0"/>
              <a:t>General malaise/fatigue</a:t>
            </a:r>
          </a:p>
          <a:p>
            <a:r>
              <a:rPr lang="en-US" sz="3600" dirty="0" smtClean="0"/>
              <a:t>Asthenia</a:t>
            </a:r>
          </a:p>
          <a:p>
            <a:r>
              <a:rPr lang="en-US" sz="3600" dirty="0" smtClean="0"/>
              <a:t>Weight loss</a:t>
            </a:r>
          </a:p>
          <a:p>
            <a:r>
              <a:rPr lang="en-US" sz="3600" dirty="0" smtClean="0"/>
              <a:t>IDA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816317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CLINCAL PRESENTATION: LATE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Rectal bleeding (Frank or occult)</a:t>
            </a:r>
          </a:p>
          <a:p>
            <a:r>
              <a:rPr lang="en-US" sz="2800" dirty="0" smtClean="0"/>
              <a:t>Change in bowel habit</a:t>
            </a:r>
          </a:p>
          <a:p>
            <a:r>
              <a:rPr lang="en-US" sz="2800" dirty="0" err="1" smtClean="0"/>
              <a:t>Mucoid</a:t>
            </a:r>
            <a:r>
              <a:rPr lang="en-US" sz="2800" dirty="0" smtClean="0"/>
              <a:t> stool</a:t>
            </a:r>
          </a:p>
          <a:p>
            <a:r>
              <a:rPr lang="en-US" sz="2800" dirty="0" smtClean="0"/>
              <a:t>Abdominal mass</a:t>
            </a:r>
          </a:p>
          <a:p>
            <a:r>
              <a:rPr lang="en-US" sz="2800" dirty="0" smtClean="0"/>
              <a:t>Abdominal pain (Vague, </a:t>
            </a:r>
            <a:r>
              <a:rPr lang="en-US" sz="2800" dirty="0"/>
              <a:t>d</a:t>
            </a:r>
            <a:r>
              <a:rPr lang="en-US" sz="2800" dirty="0" smtClean="0"/>
              <a:t>ragging flank)</a:t>
            </a:r>
          </a:p>
          <a:p>
            <a:r>
              <a:rPr lang="en-US" sz="2800" dirty="0" err="1" smtClean="0"/>
              <a:t>Tenesmus</a:t>
            </a:r>
            <a:r>
              <a:rPr lang="en-US" sz="2800" dirty="0" smtClean="0"/>
              <a:t> </a:t>
            </a:r>
            <a:r>
              <a:rPr lang="en-US" sz="2800" dirty="0" smtClean="0">
                <a:sym typeface="Wingdings" panose="05000000000000000000" pitchFamily="2" charset="2"/>
              </a:rPr>
              <a:t> rectal tumors</a:t>
            </a:r>
            <a:endParaRPr lang="en-US" sz="2800" dirty="0" smtClean="0"/>
          </a:p>
          <a:p>
            <a:r>
              <a:rPr lang="en-US" sz="2800" dirty="0" smtClean="0"/>
              <a:t>Intestinal obstruction </a:t>
            </a:r>
            <a:r>
              <a:rPr lang="en-US" sz="2800" dirty="0" smtClean="0">
                <a:sym typeface="Wingdings" panose="05000000000000000000" pitchFamily="2" charset="2"/>
              </a:rPr>
              <a:t> About 20-25% of CRA present as emergency intestinal obstruction.</a:t>
            </a:r>
            <a:endParaRPr lang="en-US" sz="2800" dirty="0" smtClean="0"/>
          </a:p>
          <a:p>
            <a:r>
              <a:rPr lang="en-US" sz="2800" dirty="0" smtClean="0"/>
              <a:t>Perforation/ peritonitis</a:t>
            </a:r>
          </a:p>
          <a:p>
            <a:r>
              <a:rPr lang="en-US" sz="2800" dirty="0" smtClean="0"/>
              <a:t>Ascites</a:t>
            </a:r>
          </a:p>
          <a:p>
            <a:r>
              <a:rPr lang="en-US" sz="2800" dirty="0" smtClean="0"/>
              <a:t>Weight loss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symptomscolon.jpg                                              00029E101st hard drive                 BB700D50: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49" y="34119"/>
            <a:ext cx="6781800" cy="6902731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4648200" y="6455686"/>
            <a:ext cx="1905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   </a:t>
            </a:r>
            <a:r>
              <a:rPr lang="en-US" sz="2000" b="1" dirty="0" err="1" smtClean="0"/>
              <a:t>Tenesmus</a:t>
            </a:r>
            <a:r>
              <a:rPr lang="en-US" sz="2000" b="1" dirty="0" smtClean="0"/>
              <a:t> 5</a:t>
            </a:r>
            <a:r>
              <a:rPr lang="en-US" b="1" dirty="0" smtClean="0"/>
              <a:t>0%</a:t>
            </a:r>
            <a:endParaRPr lang="en-US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Thorough history</a:t>
            </a:r>
          </a:p>
          <a:p>
            <a:endParaRPr lang="en-US" dirty="0" smtClean="0"/>
          </a:p>
          <a:p>
            <a:r>
              <a:rPr lang="en-US" dirty="0" smtClean="0"/>
              <a:t>Careful examination: DRE</a:t>
            </a:r>
          </a:p>
          <a:p>
            <a:endParaRPr lang="en-US" dirty="0" smtClean="0"/>
          </a:p>
          <a:p>
            <a:r>
              <a:rPr lang="en-US" dirty="0" smtClean="0"/>
              <a:t>Investigations 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en-US" dirty="0" smtClean="0"/>
              <a:t>INVESTIGATIONS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Proctoscopy</a:t>
            </a:r>
          </a:p>
          <a:p>
            <a:r>
              <a:rPr lang="en-US" sz="2800" dirty="0" err="1" smtClean="0"/>
              <a:t>Sigmoidoscopy</a:t>
            </a:r>
            <a:endParaRPr lang="en-US" sz="2800" dirty="0" smtClean="0"/>
          </a:p>
          <a:p>
            <a:r>
              <a:rPr lang="en-US" sz="2800" dirty="0" smtClean="0"/>
              <a:t>Colonoscopy</a:t>
            </a:r>
          </a:p>
          <a:p>
            <a:r>
              <a:rPr lang="en-US" sz="2800" dirty="0" smtClean="0"/>
              <a:t>Endo-luminal ultrasound</a:t>
            </a:r>
          </a:p>
          <a:p>
            <a:r>
              <a:rPr lang="en-US" sz="2800" dirty="0" smtClean="0"/>
              <a:t>CT scan</a:t>
            </a:r>
          </a:p>
          <a:p>
            <a:r>
              <a:rPr lang="en-US" sz="2800" dirty="0" smtClean="0"/>
              <a:t>MRI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b="1" dirty="0" smtClean="0"/>
              <a:t>Adjunct investigations</a:t>
            </a:r>
          </a:p>
          <a:p>
            <a:r>
              <a:rPr lang="en-US" sz="2800" dirty="0" err="1" smtClean="0"/>
              <a:t>Carcinoembryonic</a:t>
            </a:r>
            <a:r>
              <a:rPr lang="en-US" sz="2800" dirty="0" smtClean="0"/>
              <a:t> antigen (normal is &lt;5) </a:t>
            </a:r>
            <a:r>
              <a:rPr lang="en-US" sz="2800" dirty="0" smtClean="0">
                <a:sym typeface="Wingdings" panose="05000000000000000000" pitchFamily="2" charset="2"/>
              </a:rPr>
              <a:t> monitors response to therapy</a:t>
            </a:r>
            <a:endParaRPr lang="en-US" sz="2800" dirty="0" smtClean="0"/>
          </a:p>
          <a:p>
            <a:r>
              <a:rPr lang="en-US" sz="2800" dirty="0" smtClean="0"/>
              <a:t>Double Contrast Barium </a:t>
            </a:r>
            <a:r>
              <a:rPr lang="en-US" sz="2800" dirty="0"/>
              <a:t>enema</a:t>
            </a:r>
          </a:p>
          <a:p>
            <a:endParaRPr lang="en-US" sz="2800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STAGING INVESTIGATIONS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Abdominopelvic</a:t>
            </a:r>
            <a:r>
              <a:rPr lang="en-US" dirty="0" smtClean="0"/>
              <a:t> CT scan</a:t>
            </a:r>
          </a:p>
          <a:p>
            <a:r>
              <a:rPr lang="en-US" dirty="0" smtClean="0"/>
              <a:t>CXR/CT chest</a:t>
            </a:r>
          </a:p>
          <a:p>
            <a:r>
              <a:rPr lang="en-US" dirty="0" smtClean="0"/>
              <a:t>PET scan</a:t>
            </a:r>
          </a:p>
          <a:p>
            <a:r>
              <a:rPr lang="en-US" dirty="0" err="1" smtClean="0"/>
              <a:t>Endoluminal</a:t>
            </a:r>
            <a:r>
              <a:rPr lang="en-US" dirty="0" smtClean="0"/>
              <a:t> ultrasound </a:t>
            </a:r>
            <a:r>
              <a:rPr lang="en-US" dirty="0" smtClean="0">
                <a:sym typeface="Wingdings" panose="05000000000000000000" pitchFamily="2" charset="2"/>
              </a:rPr>
              <a:t> Early rectal cancer</a:t>
            </a:r>
            <a:endParaRPr lang="en-US" dirty="0" smtClean="0"/>
          </a:p>
          <a:p>
            <a:r>
              <a:rPr lang="en-US" dirty="0" smtClean="0"/>
              <a:t>MRI pelvis </a:t>
            </a:r>
            <a:r>
              <a:rPr lang="en-US" dirty="0" smtClean="0">
                <a:sym typeface="Wingdings" panose="05000000000000000000" pitchFamily="2" charset="2"/>
              </a:rPr>
              <a:t> Late rectal cancer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6605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 GI113.jpg                                                      00000010Macintosh HD                   ABA78158: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530225"/>
            <a:ext cx="8153400" cy="5337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lon-polyp-endosc.JPG                                         00000010Macintosh HD                   ABA78158: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838200"/>
            <a:ext cx="4943475" cy="5016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 GI114.jpg                                                      00000010Macintosh HD                   ABA78158: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87313"/>
            <a:ext cx="8686800" cy="57038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 GI067.jpg                                                      00000010Macintosh HD                   ABA78158:"/>
          <p:cNvPicPr>
            <a:picLocks noChangeAspect="1" noChangeArrowheads="1"/>
          </p:cNvPicPr>
          <p:nvPr/>
        </p:nvPicPr>
        <p:blipFill>
          <a:blip r:embed="rId3" cstate="print">
            <a:lum bright="24000" contrast="30000"/>
          </a:blip>
          <a:srcRect/>
          <a:stretch>
            <a:fillRect/>
          </a:stretch>
        </p:blipFill>
        <p:spPr bwMode="auto">
          <a:xfrm>
            <a:off x="381000" y="228600"/>
            <a:ext cx="8305800" cy="54181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 GI063.jpg                                                      00000010Macintosh HD                   ABA78158: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639763"/>
            <a:ext cx="8305800" cy="54562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&#10;NEO001.jpg                                                     00000010Macintosh HD                   ABA78158:"/>
          <p:cNvPicPr>
            <a:picLocks noChangeAspect="1" noChangeArrowheads="1"/>
          </p:cNvPicPr>
          <p:nvPr/>
        </p:nvPicPr>
        <p:blipFill>
          <a:blip r:embed="rId3" cstate="print">
            <a:lum bright="30000" contrast="30000"/>
          </a:blip>
          <a:srcRect/>
          <a:stretch>
            <a:fillRect/>
          </a:stretch>
        </p:blipFill>
        <p:spPr bwMode="auto">
          <a:xfrm>
            <a:off x="457200" y="436563"/>
            <a:ext cx="8153400" cy="53546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lon-cancer-endosc.JPG                                        00000010Macintosh HD                   ABA78158: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609600"/>
            <a:ext cx="5216525" cy="533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 GI244.jpg                                                      00000010Macintosh HD                   ABA78158: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60" y="22746"/>
            <a:ext cx="9059840" cy="5463654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1371600" y="5791200"/>
            <a:ext cx="68964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On Barium swallow </a:t>
            </a:r>
            <a:r>
              <a:rPr lang="en-US" sz="2800" dirty="0">
                <a:sym typeface="Wingdings" panose="05000000000000000000" pitchFamily="2" charset="2"/>
              </a:rPr>
              <a:t> </a:t>
            </a:r>
            <a:r>
              <a:rPr lang="en-US" sz="2800" b="1" dirty="0">
                <a:sym typeface="Wingdings" panose="05000000000000000000" pitchFamily="2" charset="2"/>
              </a:rPr>
              <a:t>apple core appearance</a:t>
            </a:r>
            <a:endParaRPr lang="en-US" sz="2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 GI243.jpg                                                      00000010Macintosh HD                   ABA78158: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09563"/>
            <a:ext cx="8153400" cy="61737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STAGING: MODIFIED DUKE’S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Arial" charset="0"/>
              </a:rPr>
              <a:t>A </a:t>
            </a:r>
            <a:r>
              <a:rPr lang="en-US" b="1" dirty="0" smtClean="0">
                <a:latin typeface="Arial" charset="0"/>
                <a:sym typeface="Wingdings" panose="05000000000000000000" pitchFamily="2" charset="2"/>
              </a:rPr>
              <a:t> </a:t>
            </a:r>
            <a:r>
              <a:rPr lang="en-US" b="1" dirty="0" smtClean="0">
                <a:latin typeface="Arial" charset="0"/>
              </a:rPr>
              <a:t>Mucosa	</a:t>
            </a:r>
          </a:p>
          <a:p>
            <a:pPr marL="0" indent="0">
              <a:buNone/>
            </a:pPr>
            <a:r>
              <a:rPr lang="en-US" b="1" dirty="0" smtClean="0">
                <a:latin typeface="Arial" charset="0"/>
              </a:rPr>
              <a:t>			</a:t>
            </a:r>
          </a:p>
          <a:p>
            <a:r>
              <a:rPr lang="en-US" b="1" dirty="0" smtClean="0">
                <a:latin typeface="Arial" charset="0"/>
              </a:rPr>
              <a:t>B </a:t>
            </a:r>
            <a:r>
              <a:rPr lang="en-US" b="1" dirty="0" smtClean="0">
                <a:latin typeface="Arial" charset="0"/>
                <a:sym typeface="Wingdings" panose="05000000000000000000" pitchFamily="2" charset="2"/>
              </a:rPr>
              <a:t> </a:t>
            </a:r>
            <a:r>
              <a:rPr lang="en-US" b="1" dirty="0" smtClean="0">
                <a:latin typeface="Arial" charset="0"/>
              </a:rPr>
              <a:t>Into or through </a:t>
            </a:r>
            <a:r>
              <a:rPr lang="en-US" b="1" dirty="0" err="1" smtClean="0">
                <a:latin typeface="Arial" charset="0"/>
              </a:rPr>
              <a:t>Muscularis</a:t>
            </a:r>
            <a:r>
              <a:rPr lang="en-US" b="1" dirty="0" smtClean="0">
                <a:latin typeface="Arial" charset="0"/>
              </a:rPr>
              <a:t> </a:t>
            </a:r>
            <a:r>
              <a:rPr lang="en-US" b="1" dirty="0" err="1" smtClean="0">
                <a:latin typeface="Arial" charset="0"/>
              </a:rPr>
              <a:t>propria</a:t>
            </a:r>
            <a:endParaRPr lang="en-US" b="1" dirty="0" smtClean="0">
              <a:latin typeface="Arial" charset="0"/>
            </a:endParaRPr>
          </a:p>
          <a:p>
            <a:r>
              <a:rPr lang="en-US" b="1" dirty="0" smtClean="0">
                <a:latin typeface="Arial" charset="0"/>
              </a:rPr>
              <a:t>			</a:t>
            </a:r>
          </a:p>
          <a:p>
            <a:r>
              <a:rPr lang="en-US" b="1" dirty="0" smtClean="0">
                <a:latin typeface="Arial" charset="0"/>
              </a:rPr>
              <a:t>C1 </a:t>
            </a:r>
            <a:r>
              <a:rPr lang="en-US" b="1" dirty="0" smtClean="0">
                <a:latin typeface="Arial" charset="0"/>
                <a:sym typeface="Wingdings" panose="05000000000000000000" pitchFamily="2" charset="2"/>
              </a:rPr>
              <a:t> </a:t>
            </a:r>
            <a:r>
              <a:rPr lang="en-US" b="1" dirty="0" smtClean="0">
                <a:latin typeface="Arial" charset="0"/>
              </a:rPr>
              <a:t>Into </a:t>
            </a:r>
            <a:r>
              <a:rPr lang="en-US" b="1" dirty="0" err="1" smtClean="0">
                <a:latin typeface="Arial" charset="0"/>
              </a:rPr>
              <a:t>Muscularis</a:t>
            </a:r>
            <a:r>
              <a:rPr lang="en-US" b="1" dirty="0" smtClean="0">
                <a:latin typeface="Arial" charset="0"/>
              </a:rPr>
              <a:t> </a:t>
            </a:r>
            <a:r>
              <a:rPr lang="en-US" b="1" dirty="0" err="1" smtClean="0">
                <a:latin typeface="Arial" charset="0"/>
              </a:rPr>
              <a:t>propria</a:t>
            </a:r>
            <a:r>
              <a:rPr lang="en-US" b="1" dirty="0" smtClean="0">
                <a:latin typeface="Arial" charset="0"/>
              </a:rPr>
              <a:t> + LN	</a:t>
            </a:r>
          </a:p>
          <a:p>
            <a:r>
              <a:rPr lang="en-US" b="1" dirty="0" smtClean="0">
                <a:latin typeface="Arial" charset="0"/>
              </a:rPr>
              <a:t>	</a:t>
            </a:r>
          </a:p>
          <a:p>
            <a:r>
              <a:rPr lang="en-US" b="1" dirty="0" smtClean="0">
                <a:latin typeface="Arial" charset="0"/>
              </a:rPr>
              <a:t>C2 </a:t>
            </a:r>
            <a:r>
              <a:rPr lang="en-US" b="1" dirty="0" smtClean="0">
                <a:latin typeface="Arial" charset="0"/>
                <a:sym typeface="Wingdings" panose="05000000000000000000" pitchFamily="2" charset="2"/>
              </a:rPr>
              <a:t> </a:t>
            </a:r>
            <a:r>
              <a:rPr lang="en-US" b="1" dirty="0" smtClean="0">
                <a:latin typeface="Arial" charset="0"/>
              </a:rPr>
              <a:t>Through M. </a:t>
            </a:r>
            <a:r>
              <a:rPr lang="en-US" b="1" dirty="0" err="1" smtClean="0">
                <a:latin typeface="Arial" charset="0"/>
              </a:rPr>
              <a:t>propria</a:t>
            </a:r>
            <a:r>
              <a:rPr lang="en-US" b="1" dirty="0" smtClean="0">
                <a:latin typeface="Arial" charset="0"/>
              </a:rPr>
              <a:t> to serosa + LN	</a:t>
            </a:r>
          </a:p>
          <a:p>
            <a:r>
              <a:rPr lang="en-US" b="1" dirty="0" smtClean="0">
                <a:latin typeface="Arial" charset="0"/>
              </a:rPr>
              <a:t>	</a:t>
            </a:r>
          </a:p>
          <a:p>
            <a:r>
              <a:rPr lang="en-US" b="1" dirty="0" smtClean="0">
                <a:latin typeface="Arial" charset="0"/>
              </a:rPr>
              <a:t>D </a:t>
            </a:r>
            <a:r>
              <a:rPr lang="en-US" b="1" dirty="0" smtClean="0">
                <a:latin typeface="Arial" charset="0"/>
                <a:sym typeface="Wingdings" panose="05000000000000000000" pitchFamily="2" charset="2"/>
              </a:rPr>
              <a:t> D</a:t>
            </a:r>
            <a:r>
              <a:rPr lang="en-US" b="1" dirty="0" smtClean="0">
                <a:latin typeface="Arial" charset="0"/>
              </a:rPr>
              <a:t>istant metastatic spread			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2009775" y="2073275"/>
            <a:ext cx="4575175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FFFC1C"/>
                </a:solidFill>
                <a:latin typeface="Arial" charset="0"/>
              </a:rPr>
              <a:t>	    </a:t>
            </a:r>
            <a:r>
              <a:rPr lang="en-US" sz="2800" b="1" dirty="0">
                <a:latin typeface="Arial" charset="0"/>
              </a:rPr>
              <a:t>TNM system</a:t>
            </a:r>
          </a:p>
          <a:p>
            <a:endParaRPr lang="en-US" sz="2800" b="1" dirty="0">
              <a:latin typeface="Arial" charset="0"/>
            </a:endParaRPr>
          </a:p>
          <a:p>
            <a:r>
              <a:rPr lang="en-US" sz="2800" b="1" u="sng" dirty="0">
                <a:latin typeface="Arial" charset="0"/>
              </a:rPr>
              <a:t>Primary tumor (T) </a:t>
            </a:r>
          </a:p>
          <a:p>
            <a:endParaRPr lang="en-US" sz="2800" b="1" dirty="0">
              <a:latin typeface="Arial" charset="0"/>
            </a:endParaRPr>
          </a:p>
          <a:p>
            <a:r>
              <a:rPr lang="en-US" sz="2800" b="1" u="sng" dirty="0">
                <a:latin typeface="Arial" charset="0"/>
              </a:rPr>
              <a:t>Regional lymph nodes (N)</a:t>
            </a:r>
          </a:p>
          <a:p>
            <a:endParaRPr lang="en-US" sz="2800" b="1" dirty="0">
              <a:latin typeface="Arial" charset="0"/>
            </a:endParaRPr>
          </a:p>
          <a:p>
            <a:r>
              <a:rPr lang="en-US" sz="2800" b="1" u="sng" dirty="0">
                <a:latin typeface="Arial" charset="0"/>
              </a:rPr>
              <a:t>Distant metastasis (M)</a:t>
            </a:r>
            <a:endParaRPr lang="en-US" sz="2800" b="1" dirty="0">
              <a:latin typeface="Arial" charset="0"/>
            </a:endParaRPr>
          </a:p>
          <a:p>
            <a:endParaRPr lang="en-US" sz="2800" b="1" dirty="0">
              <a:solidFill>
                <a:srgbClr val="FFFC1C"/>
              </a:solidFill>
              <a:latin typeface="Arial" charset="0"/>
            </a:endParaRPr>
          </a:p>
        </p:txBody>
      </p:sp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2716213" y="474663"/>
            <a:ext cx="316071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latin typeface="Arial" charset="0"/>
              </a:rPr>
              <a:t>Staging of CRC</a:t>
            </a:r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533400" y="304800"/>
            <a:ext cx="8229600" cy="914400"/>
          </a:xfrm>
          <a:prstGeom prst="rect">
            <a:avLst/>
          </a:prstGeom>
          <a:noFill/>
          <a:ln w="38100">
            <a:solidFill>
              <a:srgbClr val="FFFC1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T STAGING – AMERICAN JOINT COMMITTEE ON CANCER SYSTEM (AJCC/TNM)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Autofit/>
          </a:bodyPr>
          <a:lstStyle/>
          <a:p>
            <a:r>
              <a:rPr lang="en-US" sz="2200" b="1" dirty="0" smtClean="0"/>
              <a:t>T CATEGORIES describe the extent of spread of the primary tumor (T) through the layers of the tissue that form the wall of the colon and rectum:</a:t>
            </a:r>
          </a:p>
          <a:p>
            <a:pPr eaLnBrk="0" hangingPunct="0">
              <a:spcBef>
                <a:spcPct val="0"/>
              </a:spcBef>
            </a:pPr>
            <a:r>
              <a:rPr lang="en-US" sz="2200" b="1" dirty="0" err="1" smtClean="0">
                <a:solidFill>
                  <a:srgbClr val="FF0000"/>
                </a:solidFill>
              </a:rPr>
              <a:t>Tx</a:t>
            </a:r>
            <a:r>
              <a:rPr lang="en-US" sz="2200" dirty="0" smtClean="0"/>
              <a:t> </a:t>
            </a:r>
            <a:r>
              <a:rPr lang="en-US" sz="2200" dirty="0" smtClean="0">
                <a:sym typeface="Wingdings" panose="05000000000000000000" pitchFamily="2" charset="2"/>
              </a:rPr>
              <a:t> Primary tumor cannot be assessed. </a:t>
            </a:r>
          </a:p>
          <a:p>
            <a:pPr eaLnBrk="0" hangingPunct="0">
              <a:spcBef>
                <a:spcPct val="0"/>
              </a:spcBef>
            </a:pPr>
            <a:r>
              <a:rPr lang="en-US" sz="2200" b="1" dirty="0" smtClean="0">
                <a:solidFill>
                  <a:srgbClr val="FF0000"/>
                </a:solidFill>
              </a:rPr>
              <a:t>Tis</a:t>
            </a:r>
            <a:r>
              <a:rPr lang="en-US" sz="2200" dirty="0" smtClean="0"/>
              <a:t> </a:t>
            </a:r>
            <a:r>
              <a:rPr lang="en-US" sz="2200" b="1" dirty="0" smtClean="0">
                <a:sym typeface="Wingdings" panose="05000000000000000000" pitchFamily="2" charset="2"/>
              </a:rPr>
              <a:t> </a:t>
            </a:r>
            <a:r>
              <a:rPr lang="en-US" sz="2200" dirty="0" smtClean="0">
                <a:sym typeface="Wingdings" panose="05000000000000000000" pitchFamily="2" charset="2"/>
              </a:rPr>
              <a:t>Cancer is in its earliest stage, has not grown beyond mucosa. Also known as </a:t>
            </a:r>
            <a:r>
              <a:rPr lang="en-US" sz="2200" b="1" dirty="0" smtClean="0">
                <a:sym typeface="Wingdings" panose="05000000000000000000" pitchFamily="2" charset="2"/>
              </a:rPr>
              <a:t>carcinoma in situ</a:t>
            </a:r>
            <a:r>
              <a:rPr lang="en-US" sz="2200" dirty="0" smtClean="0">
                <a:sym typeface="Wingdings" panose="05000000000000000000" pitchFamily="2" charset="2"/>
              </a:rPr>
              <a:t> or </a:t>
            </a:r>
            <a:r>
              <a:rPr lang="en-US" sz="2200" b="1" dirty="0" smtClean="0">
                <a:sym typeface="Wingdings" panose="05000000000000000000" pitchFamily="2" charset="2"/>
              </a:rPr>
              <a:t>intra-mucosal carcinoma</a:t>
            </a:r>
            <a:r>
              <a:rPr lang="en-US" sz="2200" dirty="0" smtClean="0">
                <a:sym typeface="Wingdings" panose="05000000000000000000" pitchFamily="2" charset="2"/>
              </a:rPr>
              <a:t>. </a:t>
            </a:r>
            <a:r>
              <a:rPr lang="en-US" sz="2200" dirty="0">
                <a:sym typeface="Wingdings" panose="05000000000000000000" pitchFamily="2" charset="2"/>
              </a:rPr>
              <a:t>This </a:t>
            </a:r>
            <a:r>
              <a:rPr lang="en-US" sz="2200" dirty="0">
                <a:solidFill>
                  <a:srgbClr val="000000"/>
                </a:solidFill>
              </a:rPr>
              <a:t>includes cancer cells confined within the glandular basement membrane (intraepithelial) or lamina </a:t>
            </a:r>
            <a:r>
              <a:rPr lang="en-US" sz="2200" dirty="0" err="1">
                <a:solidFill>
                  <a:srgbClr val="000000"/>
                </a:solidFill>
              </a:rPr>
              <a:t>propria</a:t>
            </a:r>
            <a:r>
              <a:rPr lang="en-US" sz="2200" dirty="0">
                <a:solidFill>
                  <a:srgbClr val="000000"/>
                </a:solidFill>
              </a:rPr>
              <a:t> (</a:t>
            </a:r>
            <a:r>
              <a:rPr lang="en-US" sz="2200" dirty="0" err="1">
                <a:solidFill>
                  <a:srgbClr val="000000"/>
                </a:solidFill>
              </a:rPr>
              <a:t>intramucosal</a:t>
            </a:r>
            <a:r>
              <a:rPr lang="en-US" sz="2200" dirty="0">
                <a:solidFill>
                  <a:srgbClr val="000000"/>
                </a:solidFill>
              </a:rPr>
              <a:t>) with no extension through the </a:t>
            </a:r>
            <a:r>
              <a:rPr lang="en-US" sz="2200" dirty="0" err="1">
                <a:solidFill>
                  <a:srgbClr val="000000"/>
                </a:solidFill>
              </a:rPr>
              <a:t>muscularis</a:t>
            </a:r>
            <a:r>
              <a:rPr lang="en-US" sz="2200" dirty="0">
                <a:solidFill>
                  <a:srgbClr val="000000"/>
                </a:solidFill>
              </a:rPr>
              <a:t> mucosae into the </a:t>
            </a:r>
            <a:r>
              <a:rPr lang="en-US" sz="2200" dirty="0" err="1">
                <a:solidFill>
                  <a:srgbClr val="000000"/>
                </a:solidFill>
              </a:rPr>
              <a:t>submucosa</a:t>
            </a:r>
            <a:r>
              <a:rPr lang="en-US" sz="2200" dirty="0">
                <a:solidFill>
                  <a:srgbClr val="000000"/>
                </a:solidFill>
              </a:rPr>
              <a:t>. </a:t>
            </a:r>
          </a:p>
          <a:p>
            <a:r>
              <a:rPr lang="en-US" sz="2200" b="1" dirty="0" smtClean="0">
                <a:solidFill>
                  <a:srgbClr val="FF0000"/>
                </a:solidFill>
              </a:rPr>
              <a:t>T1</a:t>
            </a:r>
            <a:r>
              <a:rPr lang="en-US" sz="2200" dirty="0" smtClean="0"/>
              <a:t> </a:t>
            </a:r>
            <a:r>
              <a:rPr lang="en-US" sz="2200" dirty="0" smtClean="0">
                <a:sym typeface="Wingdings" panose="05000000000000000000" pitchFamily="2" charset="2"/>
              </a:rPr>
              <a:t> Cancer has grown through the mucosa and </a:t>
            </a:r>
            <a:r>
              <a:rPr lang="en-US" sz="2200" dirty="0" err="1" smtClean="0">
                <a:sym typeface="Wingdings" panose="05000000000000000000" pitchFamily="2" charset="2"/>
              </a:rPr>
              <a:t>ecxtends</a:t>
            </a:r>
            <a:r>
              <a:rPr lang="en-US" sz="2200" dirty="0" smtClean="0">
                <a:sym typeface="Wingdings" panose="05000000000000000000" pitchFamily="2" charset="2"/>
              </a:rPr>
              <a:t> into the sub-mucosa</a:t>
            </a:r>
            <a:endParaRPr lang="en-US" sz="2200" b="1" dirty="0" smtClean="0"/>
          </a:p>
          <a:p>
            <a:r>
              <a:rPr lang="en-US" sz="2200" b="1" dirty="0" smtClean="0">
                <a:solidFill>
                  <a:srgbClr val="FF0000"/>
                </a:solidFill>
              </a:rPr>
              <a:t>T2</a:t>
            </a:r>
            <a:r>
              <a:rPr lang="en-US" sz="2200" dirty="0" smtClean="0"/>
              <a:t> </a:t>
            </a:r>
            <a:r>
              <a:rPr lang="en-US" sz="2200" dirty="0" smtClean="0">
                <a:sym typeface="Wingdings" panose="05000000000000000000" pitchFamily="2" charset="2"/>
              </a:rPr>
              <a:t> Cancer extends into </a:t>
            </a:r>
            <a:r>
              <a:rPr lang="en-US" sz="2200" dirty="0" err="1" smtClean="0">
                <a:sym typeface="Wingdings" panose="05000000000000000000" pitchFamily="2" charset="2"/>
              </a:rPr>
              <a:t>muscularis</a:t>
            </a:r>
            <a:r>
              <a:rPr lang="en-US" sz="2200" dirty="0" smtClean="0">
                <a:sym typeface="Wingdings" panose="05000000000000000000" pitchFamily="2" charset="2"/>
              </a:rPr>
              <a:t> </a:t>
            </a:r>
            <a:r>
              <a:rPr lang="en-US" sz="2200" dirty="0" err="1" smtClean="0">
                <a:sym typeface="Wingdings" panose="05000000000000000000" pitchFamily="2" charset="2"/>
              </a:rPr>
              <a:t>propria</a:t>
            </a:r>
            <a:endParaRPr lang="en-US" sz="2200" b="1" dirty="0" smtClean="0"/>
          </a:p>
          <a:p>
            <a:r>
              <a:rPr lang="en-US" sz="2200" b="1" dirty="0" smtClean="0">
                <a:solidFill>
                  <a:srgbClr val="FF0000"/>
                </a:solidFill>
              </a:rPr>
              <a:t>T3</a:t>
            </a:r>
            <a:r>
              <a:rPr lang="en-US" sz="2200" dirty="0" smtClean="0"/>
              <a:t> </a:t>
            </a:r>
            <a:r>
              <a:rPr lang="en-US" sz="2200" dirty="0" smtClean="0">
                <a:sym typeface="Wingdings" panose="05000000000000000000" pitchFamily="2" charset="2"/>
              </a:rPr>
              <a:t> Cancer has spread to </a:t>
            </a:r>
            <a:r>
              <a:rPr lang="en-US" sz="2200" dirty="0" err="1" smtClean="0">
                <a:sym typeface="Wingdings" panose="05000000000000000000" pitchFamily="2" charset="2"/>
              </a:rPr>
              <a:t>subserosa</a:t>
            </a:r>
            <a:r>
              <a:rPr lang="en-US" sz="2200" dirty="0" smtClean="0">
                <a:sym typeface="Wingdings" panose="05000000000000000000" pitchFamily="2" charset="2"/>
              </a:rPr>
              <a:t> but not any nearby organs or tissues</a:t>
            </a:r>
            <a:endParaRPr lang="en-US" sz="2200" b="1" dirty="0" smtClean="0"/>
          </a:p>
          <a:p>
            <a:pPr eaLnBrk="0" hangingPunct="0">
              <a:spcBef>
                <a:spcPct val="0"/>
              </a:spcBef>
            </a:pPr>
            <a:r>
              <a:rPr lang="en-US" sz="2200" b="1" dirty="0" smtClean="0">
                <a:solidFill>
                  <a:srgbClr val="FF0000"/>
                </a:solidFill>
              </a:rPr>
              <a:t>T4</a:t>
            </a:r>
            <a:r>
              <a:rPr lang="en-US" sz="2200" b="1" dirty="0" smtClean="0"/>
              <a:t> </a:t>
            </a:r>
            <a:r>
              <a:rPr lang="en-US" sz="2200" dirty="0" smtClean="0">
                <a:sym typeface="Wingdings" panose="05000000000000000000" pitchFamily="2" charset="2"/>
              </a:rPr>
              <a:t> Cancer has spread completely through wall of the colon or rectum into nearby tissues or organs. </a:t>
            </a:r>
            <a:r>
              <a:rPr lang="en-US" sz="2000" dirty="0">
                <a:solidFill>
                  <a:srgbClr val="000000"/>
                </a:solidFill>
              </a:rPr>
              <a:t>Direct invasion </a:t>
            </a:r>
            <a:r>
              <a:rPr lang="en-US" sz="2000" dirty="0" smtClean="0">
                <a:solidFill>
                  <a:srgbClr val="000000"/>
                </a:solidFill>
              </a:rPr>
              <a:t>includes </a:t>
            </a:r>
            <a:r>
              <a:rPr lang="en-US" sz="2000" dirty="0">
                <a:solidFill>
                  <a:srgbClr val="000000"/>
                </a:solidFill>
              </a:rPr>
              <a:t>invasion of other segments of the </a:t>
            </a:r>
            <a:r>
              <a:rPr lang="en-US" sz="2000" dirty="0" err="1">
                <a:solidFill>
                  <a:srgbClr val="000000"/>
                </a:solidFill>
              </a:rPr>
              <a:t>colorectum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smtClean="0">
                <a:solidFill>
                  <a:srgbClr val="000000"/>
                </a:solidFill>
              </a:rPr>
              <a:t>by </a:t>
            </a:r>
            <a:r>
              <a:rPr lang="en-US" sz="2000" dirty="0">
                <a:solidFill>
                  <a:srgbClr val="000000"/>
                </a:solidFill>
              </a:rPr>
              <a:t>way of the serosa; for example, invasion of the sigmoid colon by a carcinoma of </a:t>
            </a:r>
            <a:r>
              <a:rPr lang="en-US" sz="2000" dirty="0" smtClean="0">
                <a:solidFill>
                  <a:srgbClr val="000000"/>
                </a:solidFill>
              </a:rPr>
              <a:t>the cecum</a:t>
            </a:r>
            <a:r>
              <a:rPr lang="en-US" sz="2000" dirty="0">
                <a:solidFill>
                  <a:srgbClr val="000000"/>
                </a:solidFill>
              </a:rPr>
              <a:t>. </a:t>
            </a:r>
          </a:p>
          <a:p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34144594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3471863" y="1698625"/>
            <a:ext cx="5197475" cy="4476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eaLnBrk="0" hangingPunct="0">
              <a:lnSpc>
                <a:spcPct val="105000"/>
              </a:lnSpc>
              <a:tabLst>
                <a:tab pos="1535113" algn="ctr"/>
                <a:tab pos="2451100" algn="ctr"/>
                <a:tab pos="2916238" algn="ctr"/>
                <a:tab pos="3830638" algn="ctr"/>
              </a:tabLst>
            </a:pPr>
            <a:r>
              <a:rPr lang="en-US" sz="1900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Tis	T</a:t>
            </a:r>
            <a:r>
              <a:rPr lang="en-US" sz="1900" b="1" baseline="-250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1</a:t>
            </a:r>
            <a:r>
              <a:rPr lang="en-US" sz="1900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T</a:t>
            </a:r>
            <a:r>
              <a:rPr lang="en-US" sz="1900" b="1" baseline="-250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2</a:t>
            </a:r>
            <a:r>
              <a:rPr lang="en-US" sz="1900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T</a:t>
            </a:r>
            <a:r>
              <a:rPr lang="en-US" sz="1900" b="1" baseline="-250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3</a:t>
            </a:r>
            <a:r>
              <a:rPr lang="en-US" sz="1900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 T</a:t>
            </a:r>
            <a:r>
              <a:rPr lang="en-US" sz="1900" b="1" baseline="-250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4</a:t>
            </a:r>
            <a:endParaRPr lang="en-US" sz="1900" b="1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105000"/>
              </a:lnSpc>
              <a:tabLst>
                <a:tab pos="1535113" algn="ctr"/>
                <a:tab pos="2451100" algn="ctr"/>
                <a:tab pos="2916238" algn="ctr"/>
                <a:tab pos="3830638" algn="ctr"/>
              </a:tabLst>
            </a:pPr>
            <a:endParaRPr lang="en-US" sz="1900" b="1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105000"/>
              </a:lnSpc>
              <a:tabLst>
                <a:tab pos="1535113" algn="ctr"/>
                <a:tab pos="2451100" algn="ctr"/>
                <a:tab pos="2916238" algn="ctr"/>
                <a:tab pos="3830638" algn="ctr"/>
              </a:tabLst>
            </a:pPr>
            <a:endParaRPr lang="en-US" sz="1900" b="1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105000"/>
              </a:lnSpc>
              <a:tabLst>
                <a:tab pos="1535113" algn="ctr"/>
                <a:tab pos="2451100" algn="ctr"/>
                <a:tab pos="2916238" algn="ctr"/>
                <a:tab pos="3830638" algn="ctr"/>
              </a:tabLst>
            </a:pPr>
            <a:endParaRPr lang="en-US" sz="1900" b="1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105000"/>
              </a:lnSpc>
              <a:tabLst>
                <a:tab pos="1535113" algn="ctr"/>
                <a:tab pos="2451100" algn="ctr"/>
                <a:tab pos="2916238" algn="ctr"/>
                <a:tab pos="3830638" algn="ctr"/>
              </a:tabLst>
            </a:pPr>
            <a:endParaRPr lang="en-US" sz="1900" b="1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105000"/>
              </a:lnSpc>
              <a:tabLst>
                <a:tab pos="1535113" algn="ctr"/>
                <a:tab pos="2451100" algn="ctr"/>
                <a:tab pos="2916238" algn="ctr"/>
                <a:tab pos="3830638" algn="ctr"/>
              </a:tabLst>
            </a:pPr>
            <a:endParaRPr lang="en-US" sz="1900" b="1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105000"/>
              </a:lnSpc>
              <a:tabLst>
                <a:tab pos="1535113" algn="ctr"/>
                <a:tab pos="2451100" algn="ctr"/>
                <a:tab pos="2916238" algn="ctr"/>
                <a:tab pos="3830638" algn="ctr"/>
              </a:tabLst>
            </a:pPr>
            <a:endParaRPr lang="en-US" sz="1900" b="1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105000"/>
              </a:lnSpc>
              <a:tabLst>
                <a:tab pos="1535113" algn="ctr"/>
                <a:tab pos="2451100" algn="ctr"/>
                <a:tab pos="2916238" algn="ctr"/>
                <a:tab pos="3830638" algn="ctr"/>
              </a:tabLst>
            </a:pPr>
            <a:endParaRPr lang="en-US" sz="1900" b="1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105000"/>
              </a:lnSpc>
              <a:tabLst>
                <a:tab pos="1535113" algn="ctr"/>
                <a:tab pos="2451100" algn="ctr"/>
                <a:tab pos="2916238" algn="ctr"/>
                <a:tab pos="3830638" algn="ctr"/>
              </a:tabLst>
            </a:pPr>
            <a:endParaRPr lang="en-US" sz="1900" b="1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105000"/>
              </a:lnSpc>
              <a:tabLst>
                <a:tab pos="1535113" algn="ctr"/>
                <a:tab pos="2451100" algn="ctr"/>
                <a:tab pos="2916238" algn="ctr"/>
                <a:tab pos="3830638" algn="ctr"/>
              </a:tabLst>
            </a:pPr>
            <a:endParaRPr lang="en-US" sz="1900" b="1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105000"/>
              </a:lnSpc>
              <a:tabLst>
                <a:tab pos="1535113" algn="ctr"/>
                <a:tab pos="2451100" algn="ctr"/>
                <a:tab pos="2916238" algn="ctr"/>
                <a:tab pos="3830638" algn="ctr"/>
              </a:tabLst>
            </a:pPr>
            <a:endParaRPr lang="en-US" sz="1900" b="1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105000"/>
              </a:lnSpc>
              <a:tabLst>
                <a:tab pos="1535113" algn="ctr"/>
                <a:tab pos="2451100" algn="ctr"/>
                <a:tab pos="2916238" algn="ctr"/>
                <a:tab pos="3830638" algn="ctr"/>
              </a:tabLst>
            </a:pPr>
            <a:endParaRPr lang="en-US" sz="1900" b="1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130000"/>
              </a:lnSpc>
              <a:tabLst>
                <a:tab pos="1535113" algn="ctr"/>
                <a:tab pos="2451100" algn="ctr"/>
                <a:tab pos="2916238" algn="ctr"/>
                <a:tab pos="3830638" algn="ctr"/>
              </a:tabLst>
            </a:pPr>
            <a:endParaRPr lang="en-US" sz="1900" b="1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45000"/>
              </a:lnSpc>
              <a:tabLst>
                <a:tab pos="1535113" algn="ctr"/>
                <a:tab pos="2451100" algn="ctr"/>
                <a:tab pos="2916238" algn="ctr"/>
                <a:tab pos="3830638" algn="ctr"/>
              </a:tabLst>
            </a:pPr>
            <a:endParaRPr lang="en-US" sz="1900" b="1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eaLnBrk="0" hangingPunct="0">
              <a:lnSpc>
                <a:spcPct val="90000"/>
              </a:lnSpc>
              <a:tabLst>
                <a:tab pos="1535113" algn="ctr"/>
                <a:tab pos="2451100" algn="ctr"/>
                <a:tab pos="2916238" algn="ctr"/>
                <a:tab pos="3830638" algn="ctr"/>
              </a:tabLst>
            </a:pPr>
            <a:r>
              <a:rPr lang="en-US" sz="24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			</a:t>
            </a:r>
            <a:r>
              <a:rPr lang="en-US" sz="1600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Extension</a:t>
            </a:r>
          </a:p>
          <a:p>
            <a:pPr eaLnBrk="0" hangingPunct="0">
              <a:lnSpc>
                <a:spcPct val="90000"/>
              </a:lnSpc>
              <a:tabLst>
                <a:tab pos="1535113" algn="ctr"/>
                <a:tab pos="2451100" algn="ctr"/>
                <a:tab pos="2916238" algn="ctr"/>
                <a:tab pos="3830638" algn="ctr"/>
              </a:tabLst>
            </a:pPr>
            <a:r>
              <a:rPr lang="en-US" sz="1600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			to an adjacent</a:t>
            </a:r>
          </a:p>
          <a:p>
            <a:pPr eaLnBrk="0" hangingPunct="0">
              <a:lnSpc>
                <a:spcPct val="90000"/>
              </a:lnSpc>
              <a:tabLst>
                <a:tab pos="1535113" algn="ctr"/>
                <a:tab pos="2451100" algn="ctr"/>
                <a:tab pos="2916238" algn="ctr"/>
                <a:tab pos="3830638" algn="ctr"/>
              </a:tabLst>
            </a:pPr>
            <a:r>
              <a:rPr lang="en-US" sz="1600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			organ</a:t>
            </a:r>
          </a:p>
        </p:txBody>
      </p:sp>
      <p:pic>
        <p:nvPicPr>
          <p:cNvPr id="19460" name="Picture 4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38438" y="2124075"/>
            <a:ext cx="5651500" cy="36877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517525" y="2513013"/>
            <a:ext cx="2281238" cy="37703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228600" indent="-228600" eaLnBrk="0" hangingPunct="0">
              <a:lnSpc>
                <a:spcPct val="105000"/>
              </a:lnSpc>
              <a:tabLst>
                <a:tab pos="457200" algn="l"/>
                <a:tab pos="627063" algn="l"/>
              </a:tabLst>
            </a:pPr>
            <a:r>
              <a:rPr lang="en-US" sz="1600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Mucosa</a:t>
            </a:r>
          </a:p>
          <a:p>
            <a:pPr marL="228600" indent="-228600" eaLnBrk="0" hangingPunct="0">
              <a:lnSpc>
                <a:spcPct val="105000"/>
              </a:lnSpc>
              <a:tabLst>
                <a:tab pos="457200" algn="l"/>
                <a:tab pos="627063" algn="l"/>
              </a:tabLst>
            </a:pPr>
            <a:r>
              <a:rPr lang="en-US" sz="1600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Muscularis mucosae</a:t>
            </a:r>
          </a:p>
          <a:p>
            <a:pPr marL="228600" indent="-228600" eaLnBrk="0" hangingPunct="0">
              <a:lnSpc>
                <a:spcPct val="105000"/>
              </a:lnSpc>
              <a:tabLst>
                <a:tab pos="457200" algn="l"/>
                <a:tab pos="627063" algn="l"/>
              </a:tabLst>
            </a:pPr>
            <a:endParaRPr lang="en-US" sz="1600" b="1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228600" indent="-228600" eaLnBrk="0" hangingPunct="0">
              <a:lnSpc>
                <a:spcPct val="105000"/>
              </a:lnSpc>
              <a:tabLst>
                <a:tab pos="457200" algn="l"/>
                <a:tab pos="627063" algn="l"/>
              </a:tabLst>
            </a:pPr>
            <a:r>
              <a:rPr lang="en-US" sz="1600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Submucosa</a:t>
            </a:r>
          </a:p>
          <a:p>
            <a:pPr marL="228600" indent="-228600" eaLnBrk="0" hangingPunct="0">
              <a:lnSpc>
                <a:spcPct val="105000"/>
              </a:lnSpc>
              <a:tabLst>
                <a:tab pos="457200" algn="l"/>
                <a:tab pos="627063" algn="l"/>
              </a:tabLst>
            </a:pPr>
            <a:endParaRPr lang="en-US" sz="1600" b="1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228600" indent="-228600" eaLnBrk="0" hangingPunct="0">
              <a:lnSpc>
                <a:spcPct val="105000"/>
              </a:lnSpc>
              <a:tabLst>
                <a:tab pos="457200" algn="l"/>
                <a:tab pos="627063" algn="l"/>
              </a:tabLst>
            </a:pPr>
            <a:endParaRPr lang="en-US" sz="1600" b="1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228600" indent="-228600" eaLnBrk="0" hangingPunct="0">
              <a:lnSpc>
                <a:spcPct val="105000"/>
              </a:lnSpc>
              <a:tabLst>
                <a:tab pos="457200" algn="l"/>
                <a:tab pos="627063" algn="l"/>
              </a:tabLst>
            </a:pPr>
            <a:r>
              <a:rPr lang="en-US" sz="1600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Muscularis propria</a:t>
            </a:r>
          </a:p>
          <a:p>
            <a:pPr marL="228600" indent="-228600" eaLnBrk="0" hangingPunct="0">
              <a:lnSpc>
                <a:spcPct val="105000"/>
              </a:lnSpc>
              <a:tabLst>
                <a:tab pos="457200" algn="l"/>
                <a:tab pos="627063" algn="l"/>
              </a:tabLst>
            </a:pPr>
            <a:endParaRPr lang="en-US" sz="1600" b="1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228600" indent="-228600" eaLnBrk="0" hangingPunct="0">
              <a:lnSpc>
                <a:spcPct val="105000"/>
              </a:lnSpc>
              <a:tabLst>
                <a:tab pos="457200" algn="l"/>
                <a:tab pos="627063" algn="l"/>
              </a:tabLst>
            </a:pPr>
            <a:endParaRPr lang="en-US" sz="1600" b="1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228600" indent="-228600" eaLnBrk="0" hangingPunct="0">
              <a:lnSpc>
                <a:spcPct val="105000"/>
              </a:lnSpc>
              <a:tabLst>
                <a:tab pos="457200" algn="l"/>
                <a:tab pos="627063" algn="l"/>
              </a:tabLst>
            </a:pPr>
            <a:endParaRPr lang="en-US" sz="1600" b="1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228600" indent="-228600" eaLnBrk="0" hangingPunct="0">
              <a:lnSpc>
                <a:spcPct val="135000"/>
              </a:lnSpc>
              <a:tabLst>
                <a:tab pos="457200" algn="l"/>
                <a:tab pos="627063" algn="l"/>
              </a:tabLst>
            </a:pPr>
            <a:r>
              <a:rPr lang="en-US" sz="1600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Subserosa</a:t>
            </a:r>
          </a:p>
          <a:p>
            <a:pPr marL="228600" indent="-228600" eaLnBrk="0" hangingPunct="0">
              <a:lnSpc>
                <a:spcPct val="135000"/>
              </a:lnSpc>
              <a:tabLst>
                <a:tab pos="457200" algn="l"/>
                <a:tab pos="627063" algn="l"/>
              </a:tabLst>
            </a:pPr>
            <a:r>
              <a:rPr lang="en-US" sz="1600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Serosa</a:t>
            </a: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3619500" y="2079625"/>
            <a:ext cx="193675" cy="677863"/>
          </a:xfrm>
          <a:prstGeom prst="rect">
            <a:avLst/>
          </a:prstGeom>
          <a:solidFill>
            <a:srgbClr val="009688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5018088" y="2079625"/>
            <a:ext cx="193675" cy="1708150"/>
          </a:xfrm>
          <a:prstGeom prst="rect">
            <a:avLst/>
          </a:prstGeom>
          <a:solidFill>
            <a:srgbClr val="009688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5942013" y="2079625"/>
            <a:ext cx="193675" cy="2466975"/>
          </a:xfrm>
          <a:prstGeom prst="rect">
            <a:avLst/>
          </a:prstGeom>
          <a:solidFill>
            <a:srgbClr val="009688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65" name="Rectangle 9"/>
          <p:cNvSpPr>
            <a:spLocks noChangeArrowheads="1"/>
          </p:cNvSpPr>
          <p:nvPr/>
        </p:nvSpPr>
        <p:spPr bwMode="auto">
          <a:xfrm>
            <a:off x="6362700" y="2079625"/>
            <a:ext cx="193675" cy="3078163"/>
          </a:xfrm>
          <a:prstGeom prst="rect">
            <a:avLst/>
          </a:prstGeom>
          <a:solidFill>
            <a:srgbClr val="009688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7343775" y="2079625"/>
            <a:ext cx="193675" cy="3857625"/>
          </a:xfrm>
          <a:prstGeom prst="rect">
            <a:avLst/>
          </a:prstGeom>
          <a:solidFill>
            <a:srgbClr val="009688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67" name="Rectangle 11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pPr algn="ctr"/>
            <a:r>
              <a:rPr lang="de-DE" sz="3600" b="1">
                <a:latin typeface="Comic Sans MS" pitchFamily="66" charset="0"/>
              </a:rPr>
              <a:t>TNM Classification</a:t>
            </a: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TNM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dirty="0" smtClean="0"/>
              <a:t>N0 </a:t>
            </a:r>
            <a:r>
              <a:rPr lang="en-US" sz="3600" dirty="0" smtClean="0">
                <a:sym typeface="Wingdings" panose="05000000000000000000" pitchFamily="2" charset="2"/>
              </a:rPr>
              <a:t></a:t>
            </a:r>
            <a:r>
              <a:rPr lang="en-US" sz="3600" dirty="0" smtClean="0"/>
              <a:t> No nodes involved</a:t>
            </a:r>
          </a:p>
          <a:p>
            <a:endParaRPr lang="en-US" sz="3600" dirty="0" smtClean="0"/>
          </a:p>
          <a:p>
            <a:r>
              <a:rPr lang="en-US" sz="3600" dirty="0" smtClean="0"/>
              <a:t>N1 </a:t>
            </a:r>
            <a:r>
              <a:rPr lang="en-US" sz="3600" dirty="0" smtClean="0">
                <a:sym typeface="Wingdings" panose="05000000000000000000" pitchFamily="2" charset="2"/>
              </a:rPr>
              <a:t></a:t>
            </a:r>
            <a:r>
              <a:rPr lang="en-US" sz="3600" dirty="0" smtClean="0"/>
              <a:t> 1-2 LN involved</a:t>
            </a:r>
          </a:p>
          <a:p>
            <a:endParaRPr lang="en-US" sz="3600" dirty="0" smtClean="0"/>
          </a:p>
          <a:p>
            <a:r>
              <a:rPr lang="en-US" sz="3600" dirty="0" smtClean="0"/>
              <a:t>N2 </a:t>
            </a:r>
            <a:r>
              <a:rPr lang="en-US" sz="3600" dirty="0" smtClean="0">
                <a:sym typeface="Wingdings" panose="05000000000000000000" pitchFamily="2" charset="2"/>
              </a:rPr>
              <a:t></a:t>
            </a:r>
            <a:r>
              <a:rPr lang="en-US" sz="3600" dirty="0" smtClean="0"/>
              <a:t> 3 or more nodes</a:t>
            </a:r>
          </a:p>
          <a:p>
            <a:endParaRPr lang="en-US" sz="3600" dirty="0" smtClean="0"/>
          </a:p>
          <a:p>
            <a:r>
              <a:rPr lang="en-US" sz="3600" dirty="0" smtClean="0"/>
              <a:t>M0 </a:t>
            </a:r>
            <a:r>
              <a:rPr lang="en-US" sz="3600" dirty="0" smtClean="0">
                <a:sym typeface="Wingdings" panose="05000000000000000000" pitchFamily="2" charset="2"/>
              </a:rPr>
              <a:t> </a:t>
            </a:r>
            <a:r>
              <a:rPr lang="en-US" sz="3600" dirty="0" smtClean="0"/>
              <a:t>No metastases</a:t>
            </a:r>
          </a:p>
          <a:p>
            <a:endParaRPr lang="en-US" sz="3600" dirty="0" smtClean="0"/>
          </a:p>
          <a:p>
            <a:r>
              <a:rPr lang="en-US" sz="3600" dirty="0" smtClean="0"/>
              <a:t>M1 </a:t>
            </a:r>
            <a:r>
              <a:rPr lang="en-US" sz="3600" dirty="0" smtClean="0">
                <a:sym typeface="Wingdings" panose="05000000000000000000" pitchFamily="2" charset="2"/>
              </a:rPr>
              <a:t> </a:t>
            </a:r>
            <a:r>
              <a:rPr lang="en-US" sz="3600" dirty="0" smtClean="0"/>
              <a:t>Mets present</a:t>
            </a:r>
            <a:endParaRPr lang="en-US" sz="36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3" name="Text Box 5"/>
          <p:cNvSpPr txBox="1">
            <a:spLocks noChangeArrowheads="1"/>
          </p:cNvSpPr>
          <p:nvPr/>
        </p:nvSpPr>
        <p:spPr bwMode="auto">
          <a:xfrm>
            <a:off x="2541588" y="474663"/>
            <a:ext cx="385921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latin typeface="Arial" charset="0"/>
              </a:rPr>
              <a:t>Sites of metastasis</a:t>
            </a:r>
          </a:p>
        </p:txBody>
      </p:sp>
      <p:sp>
        <p:nvSpPr>
          <p:cNvPr id="73734" name="Rectangle 6"/>
          <p:cNvSpPr>
            <a:spLocks noChangeArrowheads="1"/>
          </p:cNvSpPr>
          <p:nvPr/>
        </p:nvSpPr>
        <p:spPr bwMode="auto">
          <a:xfrm>
            <a:off x="533400" y="304800"/>
            <a:ext cx="8229600" cy="914400"/>
          </a:xfrm>
          <a:prstGeom prst="rect">
            <a:avLst/>
          </a:prstGeom>
          <a:noFill/>
          <a:ln w="38100">
            <a:solidFill>
              <a:srgbClr val="FFFC1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3735" name="Text Box 7"/>
          <p:cNvSpPr txBox="1">
            <a:spLocks noChangeArrowheads="1"/>
          </p:cNvSpPr>
          <p:nvPr/>
        </p:nvSpPr>
        <p:spPr bwMode="auto">
          <a:xfrm>
            <a:off x="914400" y="2590800"/>
            <a:ext cx="1273175" cy="308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 dirty="0">
                <a:latin typeface="Arial" charset="0"/>
              </a:rPr>
              <a:t>Liver</a:t>
            </a:r>
          </a:p>
          <a:p>
            <a:endParaRPr lang="en-US" sz="2800" b="1" dirty="0">
              <a:latin typeface="Arial" charset="0"/>
            </a:endParaRPr>
          </a:p>
          <a:p>
            <a:r>
              <a:rPr lang="en-US" sz="2800" b="1" dirty="0">
                <a:latin typeface="Arial" charset="0"/>
              </a:rPr>
              <a:t>Lung</a:t>
            </a:r>
          </a:p>
          <a:p>
            <a:endParaRPr lang="en-US" sz="2800" b="1" dirty="0">
              <a:latin typeface="Arial" charset="0"/>
            </a:endParaRPr>
          </a:p>
          <a:p>
            <a:r>
              <a:rPr lang="en-US" sz="2800" b="1" dirty="0">
                <a:latin typeface="Arial" charset="0"/>
              </a:rPr>
              <a:t>Brain</a:t>
            </a:r>
          </a:p>
          <a:p>
            <a:endParaRPr lang="en-US" sz="2800" b="1" dirty="0">
              <a:latin typeface="Arial" charset="0"/>
            </a:endParaRPr>
          </a:p>
          <a:p>
            <a:r>
              <a:rPr lang="en-US" sz="2800" b="1" dirty="0">
                <a:latin typeface="Arial" charset="0"/>
              </a:rPr>
              <a:t>Bones</a:t>
            </a:r>
          </a:p>
        </p:txBody>
      </p:sp>
      <p:sp>
        <p:nvSpPr>
          <p:cNvPr id="73737" name="Text Box 9"/>
          <p:cNvSpPr txBox="1">
            <a:spLocks noChangeArrowheads="1"/>
          </p:cNvSpPr>
          <p:nvPr/>
        </p:nvSpPr>
        <p:spPr bwMode="auto">
          <a:xfrm>
            <a:off x="533400" y="1676400"/>
            <a:ext cx="17843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 u="sng" dirty="0">
                <a:latin typeface="Arial" charset="0"/>
              </a:rPr>
              <a:t>Via blood</a:t>
            </a:r>
          </a:p>
        </p:txBody>
      </p:sp>
      <p:sp>
        <p:nvSpPr>
          <p:cNvPr id="73738" name="Text Box 10"/>
          <p:cNvSpPr txBox="1">
            <a:spLocks noChangeArrowheads="1"/>
          </p:cNvSpPr>
          <p:nvPr/>
        </p:nvSpPr>
        <p:spPr bwMode="auto">
          <a:xfrm>
            <a:off x="2743200" y="2971800"/>
            <a:ext cx="24987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 dirty="0">
                <a:latin typeface="Arial" charset="0"/>
              </a:rPr>
              <a:t>Lymph nodes</a:t>
            </a:r>
          </a:p>
        </p:txBody>
      </p:sp>
      <p:sp>
        <p:nvSpPr>
          <p:cNvPr id="73739" name="Text Box 11"/>
          <p:cNvSpPr txBox="1">
            <a:spLocks noChangeArrowheads="1"/>
          </p:cNvSpPr>
          <p:nvPr/>
        </p:nvSpPr>
        <p:spPr bwMode="auto">
          <a:xfrm>
            <a:off x="5791200" y="3352800"/>
            <a:ext cx="28184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 dirty="0">
                <a:latin typeface="Arial" charset="0"/>
              </a:rPr>
              <a:t>Abdominal </a:t>
            </a:r>
            <a:r>
              <a:rPr lang="en-US" sz="2800" b="1" dirty="0" smtClean="0">
                <a:latin typeface="Arial" charset="0"/>
              </a:rPr>
              <a:t>wall</a:t>
            </a:r>
          </a:p>
          <a:p>
            <a:endParaRPr lang="en-US" sz="2800" b="1" dirty="0">
              <a:latin typeface="Arial" charset="0"/>
            </a:endParaRPr>
          </a:p>
          <a:p>
            <a:r>
              <a:rPr lang="en-US" sz="2800" b="1" dirty="0" smtClean="0">
                <a:latin typeface="Arial" charset="0"/>
              </a:rPr>
              <a:t>Trans-</a:t>
            </a:r>
            <a:r>
              <a:rPr lang="en-US" sz="2800" b="1" dirty="0" err="1" smtClean="0">
                <a:latin typeface="Arial" charset="0"/>
              </a:rPr>
              <a:t>coelomic</a:t>
            </a:r>
            <a:endParaRPr lang="en-US" sz="2800" b="1" dirty="0">
              <a:latin typeface="Arial" charset="0"/>
            </a:endParaRPr>
          </a:p>
          <a:p>
            <a:endParaRPr lang="en-US" sz="2800" b="1" dirty="0">
              <a:latin typeface="Arial" charset="0"/>
            </a:endParaRPr>
          </a:p>
          <a:p>
            <a:r>
              <a:rPr lang="en-US" sz="2800" b="1" dirty="0">
                <a:latin typeface="Arial" charset="0"/>
              </a:rPr>
              <a:t>Nerves</a:t>
            </a:r>
          </a:p>
          <a:p>
            <a:endParaRPr lang="en-US" sz="2800" b="1" dirty="0">
              <a:latin typeface="Arial" charset="0"/>
            </a:endParaRPr>
          </a:p>
          <a:p>
            <a:r>
              <a:rPr lang="en-US" sz="2800" b="1" dirty="0">
                <a:latin typeface="Arial" charset="0"/>
              </a:rPr>
              <a:t>Vessels</a:t>
            </a:r>
          </a:p>
        </p:txBody>
      </p:sp>
      <p:sp>
        <p:nvSpPr>
          <p:cNvPr id="73740" name="Text Box 12"/>
          <p:cNvSpPr txBox="1">
            <a:spLocks noChangeArrowheads="1"/>
          </p:cNvSpPr>
          <p:nvPr/>
        </p:nvSpPr>
        <p:spPr bwMode="auto">
          <a:xfrm>
            <a:off x="2667000" y="2057400"/>
            <a:ext cx="26765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 u="sng" dirty="0">
                <a:latin typeface="Arial" charset="0"/>
              </a:rPr>
              <a:t>Via </a:t>
            </a:r>
            <a:r>
              <a:rPr lang="en-US" sz="2800" b="1" u="sng" dirty="0" err="1">
                <a:latin typeface="Arial" charset="0"/>
              </a:rPr>
              <a:t>lymphatics</a:t>
            </a:r>
            <a:endParaRPr lang="en-US" sz="2800" b="1" u="sng" dirty="0">
              <a:latin typeface="Arial" charset="0"/>
            </a:endParaRPr>
          </a:p>
        </p:txBody>
      </p:sp>
      <p:sp>
        <p:nvSpPr>
          <p:cNvPr id="73741" name="Text Box 13"/>
          <p:cNvSpPr txBox="1">
            <a:spLocks noChangeArrowheads="1"/>
          </p:cNvSpPr>
          <p:nvPr/>
        </p:nvSpPr>
        <p:spPr bwMode="auto">
          <a:xfrm>
            <a:off x="5638800" y="2438400"/>
            <a:ext cx="24032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 u="sng" dirty="0" smtClean="0">
                <a:latin typeface="Arial" charset="0"/>
              </a:rPr>
              <a:t>Local spread</a:t>
            </a:r>
            <a:endParaRPr lang="en-US" sz="2800" b="1" u="sng" dirty="0">
              <a:latin typeface="Arial" charset="0"/>
            </a:endParaRPr>
          </a:p>
        </p:txBody>
      </p:sp>
      <p:sp>
        <p:nvSpPr>
          <p:cNvPr id="73742" name="Rectangle 14"/>
          <p:cNvSpPr>
            <a:spLocks noChangeArrowheads="1"/>
          </p:cNvSpPr>
          <p:nvPr/>
        </p:nvSpPr>
        <p:spPr bwMode="auto">
          <a:xfrm>
            <a:off x="457200" y="1676400"/>
            <a:ext cx="1981200" cy="4267200"/>
          </a:xfrm>
          <a:prstGeom prst="rect">
            <a:avLst/>
          </a:prstGeom>
          <a:noFill/>
          <a:ln w="9525">
            <a:solidFill>
              <a:srgbClr val="FFFC1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3743" name="Rectangle 15"/>
          <p:cNvSpPr>
            <a:spLocks noChangeArrowheads="1"/>
          </p:cNvSpPr>
          <p:nvPr/>
        </p:nvSpPr>
        <p:spPr bwMode="auto">
          <a:xfrm>
            <a:off x="2667000" y="2057400"/>
            <a:ext cx="2743200" cy="4267200"/>
          </a:xfrm>
          <a:prstGeom prst="rect">
            <a:avLst/>
          </a:prstGeom>
          <a:noFill/>
          <a:ln w="9525">
            <a:solidFill>
              <a:srgbClr val="FFFC1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3744" name="Rectangle 16"/>
          <p:cNvSpPr>
            <a:spLocks noChangeArrowheads="1"/>
          </p:cNvSpPr>
          <p:nvPr/>
        </p:nvSpPr>
        <p:spPr bwMode="auto">
          <a:xfrm>
            <a:off x="5638800" y="2438400"/>
            <a:ext cx="3200400" cy="4267200"/>
          </a:xfrm>
          <a:prstGeom prst="rect">
            <a:avLst/>
          </a:prstGeom>
          <a:noFill/>
          <a:ln w="9525">
            <a:solidFill>
              <a:srgbClr val="FFFC1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Depends on stage &amp; site</a:t>
            </a:r>
          </a:p>
          <a:p>
            <a:r>
              <a:rPr lang="en-US" sz="4000" dirty="0" smtClean="0"/>
              <a:t>Surgery</a:t>
            </a:r>
          </a:p>
          <a:p>
            <a:r>
              <a:rPr lang="en-US" sz="4000" dirty="0" smtClean="0"/>
              <a:t>Chemotherapy </a:t>
            </a:r>
          </a:p>
          <a:p>
            <a:r>
              <a:rPr lang="en-US" sz="4000" dirty="0" smtClean="0"/>
              <a:t>Radiotherapy</a:t>
            </a:r>
            <a:endParaRPr lang="en-US" sz="4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2"/>
          <p:cNvSpPr txBox="1">
            <a:spLocks noChangeArrowheads="1"/>
          </p:cNvSpPr>
          <p:nvPr/>
        </p:nvSpPr>
        <p:spPr bwMode="auto">
          <a:xfrm>
            <a:off x="3222625" y="474663"/>
            <a:ext cx="21463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latin typeface="Arial" charset="0"/>
              </a:rPr>
              <a:t>Screening</a:t>
            </a:r>
          </a:p>
        </p:txBody>
      </p:sp>
      <p:sp>
        <p:nvSpPr>
          <p:cNvPr id="74755" name="Rectangle 3"/>
          <p:cNvSpPr>
            <a:spLocks noChangeArrowheads="1"/>
          </p:cNvSpPr>
          <p:nvPr/>
        </p:nvSpPr>
        <p:spPr bwMode="auto">
          <a:xfrm>
            <a:off x="533400" y="304800"/>
            <a:ext cx="8229600" cy="914400"/>
          </a:xfrm>
          <a:prstGeom prst="rect">
            <a:avLst/>
          </a:prstGeom>
          <a:noFill/>
          <a:ln w="38100">
            <a:solidFill>
              <a:srgbClr val="FFFC1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4756" name="Text Box 4"/>
          <p:cNvSpPr txBox="1">
            <a:spLocks noChangeArrowheads="1"/>
          </p:cNvSpPr>
          <p:nvPr/>
        </p:nvSpPr>
        <p:spPr bwMode="auto">
          <a:xfrm>
            <a:off x="615950" y="1766888"/>
            <a:ext cx="7758113" cy="478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 dirty="0">
                <a:latin typeface="Arial" charset="0"/>
              </a:rPr>
              <a:t>What is screening?</a:t>
            </a:r>
          </a:p>
          <a:p>
            <a:endParaRPr lang="en-US" sz="2800" b="1" i="1" dirty="0">
              <a:latin typeface="Arial" charset="0"/>
            </a:endParaRPr>
          </a:p>
          <a:p>
            <a:r>
              <a:rPr lang="en-US" sz="2800" b="1" dirty="0">
                <a:latin typeface="Arial" charset="0"/>
              </a:rPr>
              <a:t>a public health service in which members </a:t>
            </a:r>
          </a:p>
          <a:p>
            <a:r>
              <a:rPr lang="en-US" sz="2800" b="1" dirty="0">
                <a:latin typeface="Arial" charset="0"/>
              </a:rPr>
              <a:t>of a defined population are examined to </a:t>
            </a:r>
          </a:p>
          <a:p>
            <a:r>
              <a:rPr lang="en-US" sz="2800" b="1" dirty="0">
                <a:latin typeface="Arial" charset="0"/>
              </a:rPr>
              <a:t>identify those individuals who would benefit </a:t>
            </a:r>
          </a:p>
          <a:p>
            <a:r>
              <a:rPr lang="en-US" sz="2800" b="1" dirty="0">
                <a:latin typeface="Arial" charset="0"/>
              </a:rPr>
              <a:t>from treatment</a:t>
            </a:r>
          </a:p>
          <a:p>
            <a:endParaRPr lang="en-US" sz="2800" b="1" dirty="0">
              <a:latin typeface="Arial" charset="0"/>
            </a:endParaRPr>
          </a:p>
          <a:p>
            <a:endParaRPr lang="en-US" sz="2800" b="1" dirty="0">
              <a:latin typeface="Arial" charset="0"/>
            </a:endParaRPr>
          </a:p>
          <a:p>
            <a:r>
              <a:rPr lang="en-US" sz="2800" b="1" dirty="0">
                <a:latin typeface="Arial" charset="0"/>
              </a:rPr>
              <a:t>to benefit: </a:t>
            </a:r>
          </a:p>
          <a:p>
            <a:r>
              <a:rPr lang="en-US" sz="2800" b="1" dirty="0">
                <a:latin typeface="Arial" charset="0"/>
              </a:rPr>
              <a:t>to reduce the risk of a disease or its</a:t>
            </a:r>
          </a:p>
          <a:p>
            <a:r>
              <a:rPr lang="en-US" sz="2800" b="1" dirty="0">
                <a:latin typeface="Arial" charset="0"/>
              </a:rPr>
              <a:t>complications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0" y="1382973"/>
            <a:ext cx="91440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000" b="1" u="sng" dirty="0" smtClean="0">
                <a:latin typeface="Arial" charset="0"/>
              </a:rPr>
              <a:t>fecal </a:t>
            </a:r>
            <a:r>
              <a:rPr lang="en-US" sz="2000" b="1" u="sng" dirty="0">
                <a:latin typeface="Arial" charset="0"/>
              </a:rPr>
              <a:t>occult blood test</a:t>
            </a:r>
            <a:r>
              <a:rPr lang="en-US" sz="2000" b="1" dirty="0">
                <a:latin typeface="Arial" charset="0"/>
              </a:rPr>
              <a:t> (FOBT)</a:t>
            </a:r>
          </a:p>
          <a:p>
            <a:r>
              <a:rPr lang="en-US" sz="2000" b="1" dirty="0" smtClean="0">
                <a:latin typeface="Arial" charset="0"/>
              </a:rPr>
              <a:t>Chemical </a:t>
            </a:r>
            <a:r>
              <a:rPr lang="en-US" sz="2000" b="1" dirty="0">
                <a:latin typeface="Arial" charset="0"/>
              </a:rPr>
              <a:t>test for blood in a stool sample. </a:t>
            </a:r>
          </a:p>
          <a:p>
            <a:r>
              <a:rPr lang="en-US" sz="2000" b="1" dirty="0" smtClean="0">
                <a:latin typeface="Arial" charset="0"/>
              </a:rPr>
              <a:t>Annual </a:t>
            </a:r>
            <a:r>
              <a:rPr lang="en-US" sz="2000" b="1" dirty="0">
                <a:latin typeface="Arial" charset="0"/>
              </a:rPr>
              <a:t>screening by FOBT reduces colorectal cancer deaths by 33%</a:t>
            </a:r>
          </a:p>
          <a:p>
            <a:endParaRPr lang="en-US" sz="2000" b="1" dirty="0">
              <a:latin typeface="Arial" charset="0"/>
            </a:endParaRPr>
          </a:p>
          <a:p>
            <a:endParaRPr lang="en-US" sz="2000" b="1" dirty="0">
              <a:latin typeface="Arial" charset="0"/>
            </a:endParaRPr>
          </a:p>
          <a:p>
            <a:r>
              <a:rPr lang="en-US" sz="2000" b="1" u="sng" dirty="0">
                <a:latin typeface="Arial" charset="0"/>
              </a:rPr>
              <a:t>Flexible </a:t>
            </a:r>
            <a:r>
              <a:rPr lang="en-US" sz="2000" b="1" u="sng" dirty="0" err="1" smtClean="0">
                <a:latin typeface="Arial" charset="0"/>
              </a:rPr>
              <a:t>sigmoidoscopy</a:t>
            </a:r>
            <a:endParaRPr lang="en-US" sz="2000" b="1" u="sng" dirty="0" smtClean="0">
              <a:latin typeface="Arial" charset="0"/>
            </a:endParaRPr>
          </a:p>
          <a:p>
            <a:r>
              <a:rPr lang="en-US" sz="2000" b="1" dirty="0" smtClean="0">
                <a:latin typeface="Arial" charset="0"/>
              </a:rPr>
              <a:t>Can </a:t>
            </a:r>
            <a:r>
              <a:rPr lang="en-US" sz="2000" b="1" dirty="0">
                <a:latin typeface="Arial" charset="0"/>
              </a:rPr>
              <a:t>detect about 65%–75% of polyps and 40%–65% of colorectal cancers. </a:t>
            </a:r>
          </a:p>
          <a:p>
            <a:r>
              <a:rPr lang="en-US" sz="2000" b="1" dirty="0">
                <a:latin typeface="Arial" charset="0"/>
              </a:rPr>
              <a:t>R</a:t>
            </a:r>
            <a:r>
              <a:rPr lang="en-US" sz="2000" b="1" dirty="0" smtClean="0">
                <a:latin typeface="Arial" charset="0"/>
              </a:rPr>
              <a:t>ectum </a:t>
            </a:r>
            <a:r>
              <a:rPr lang="en-US" sz="2000" b="1" dirty="0">
                <a:latin typeface="Arial" charset="0"/>
              </a:rPr>
              <a:t>and sigmoid colon are visually </a:t>
            </a:r>
            <a:r>
              <a:rPr lang="en-US" sz="2000" b="1" dirty="0" smtClean="0">
                <a:latin typeface="Arial" charset="0"/>
              </a:rPr>
              <a:t>inspected</a:t>
            </a:r>
          </a:p>
          <a:p>
            <a:endParaRPr lang="en-US" sz="2000" b="1" dirty="0">
              <a:latin typeface="Arial" charset="0"/>
            </a:endParaRPr>
          </a:p>
          <a:p>
            <a:r>
              <a:rPr lang="en-US" sz="2000" b="1" u="sng" dirty="0" smtClean="0">
                <a:latin typeface="Arial" charset="0"/>
              </a:rPr>
              <a:t>Colonoscopy</a:t>
            </a:r>
          </a:p>
          <a:p>
            <a:r>
              <a:rPr lang="en-US" sz="2000" b="1" dirty="0" smtClean="0">
                <a:latin typeface="Arial" charset="0"/>
              </a:rPr>
              <a:t>Whole colon is inspected</a:t>
            </a:r>
            <a:endParaRPr lang="en-US" sz="2000" b="1" dirty="0">
              <a:latin typeface="Arial" charset="0"/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533400" y="304800"/>
            <a:ext cx="8229600" cy="914400"/>
          </a:xfrm>
          <a:prstGeom prst="rect">
            <a:avLst/>
          </a:prstGeom>
          <a:noFill/>
          <a:ln w="38100">
            <a:solidFill>
              <a:srgbClr val="FFFC1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2514600" y="457200"/>
            <a:ext cx="39258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 dirty="0">
                <a:latin typeface="Arial" charset="0"/>
              </a:rPr>
              <a:t>Types of Screening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1019175" y="1676400"/>
            <a:ext cx="619111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dirty="0">
                <a:latin typeface="Arial" charset="0"/>
              </a:rPr>
              <a:t>regular screening for all adults aged 50 years or </a:t>
            </a:r>
          </a:p>
          <a:p>
            <a:r>
              <a:rPr lang="en-US" sz="2000" b="1" dirty="0">
                <a:latin typeface="Arial" charset="0"/>
              </a:rPr>
              <a:t>older is recommended </a:t>
            </a:r>
          </a:p>
          <a:p>
            <a:endParaRPr lang="en-US" sz="2000" b="1" dirty="0">
              <a:latin typeface="Arial" charset="0"/>
            </a:endParaRPr>
          </a:p>
          <a:p>
            <a:endParaRPr lang="en-US" sz="2000" b="1" dirty="0">
              <a:latin typeface="Arial" charset="0"/>
            </a:endParaRPr>
          </a:p>
          <a:p>
            <a:r>
              <a:rPr lang="en-US" sz="2000" b="1" dirty="0">
                <a:latin typeface="Arial" charset="0"/>
              </a:rPr>
              <a:t>	FOBT every year</a:t>
            </a:r>
          </a:p>
          <a:p>
            <a:endParaRPr lang="en-US" sz="2000" b="1" dirty="0">
              <a:latin typeface="Arial" charset="0"/>
            </a:endParaRPr>
          </a:p>
          <a:p>
            <a:r>
              <a:rPr lang="en-US" sz="2000" b="1" dirty="0">
                <a:latin typeface="Arial" charset="0"/>
              </a:rPr>
              <a:t>	flexible </a:t>
            </a:r>
            <a:r>
              <a:rPr lang="en-US" sz="2000" b="1" dirty="0" err="1">
                <a:latin typeface="Arial" charset="0"/>
              </a:rPr>
              <a:t>sigmoidoscopy</a:t>
            </a:r>
            <a:r>
              <a:rPr lang="en-US" sz="2000" b="1" dirty="0">
                <a:latin typeface="Arial" charset="0"/>
              </a:rPr>
              <a:t> every 5 years</a:t>
            </a:r>
          </a:p>
          <a:p>
            <a:endParaRPr lang="en-US" sz="2000" b="1" dirty="0">
              <a:latin typeface="Arial" charset="0"/>
            </a:endParaRPr>
          </a:p>
          <a:p>
            <a:r>
              <a:rPr lang="en-US" sz="2000" b="1" dirty="0">
                <a:latin typeface="Arial" charset="0"/>
              </a:rPr>
              <a:t>	total colon examination by colonoscopy </a:t>
            </a:r>
          </a:p>
          <a:p>
            <a:r>
              <a:rPr lang="en-US" sz="2000" b="1" dirty="0">
                <a:latin typeface="Arial" charset="0"/>
              </a:rPr>
              <a:t>	every 10 years or by barium enema every </a:t>
            </a:r>
          </a:p>
          <a:p>
            <a:r>
              <a:rPr lang="en-US" sz="2000" b="1" dirty="0">
                <a:latin typeface="Arial" charset="0"/>
              </a:rPr>
              <a:t>	5–10 years</a:t>
            </a:r>
          </a:p>
          <a:p>
            <a:endParaRPr lang="en-US" sz="2000" b="1" dirty="0">
              <a:solidFill>
                <a:srgbClr val="FFFC1C"/>
              </a:solidFill>
              <a:latin typeface="Arial" charset="0"/>
            </a:endParaRPr>
          </a:p>
        </p:txBody>
      </p:sp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533400" y="304800"/>
            <a:ext cx="8229600" cy="914400"/>
          </a:xfrm>
          <a:prstGeom prst="rect">
            <a:avLst/>
          </a:prstGeom>
          <a:noFill/>
          <a:ln w="38100">
            <a:solidFill>
              <a:srgbClr val="FFFC1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1676400" y="457200"/>
            <a:ext cx="692529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 dirty="0">
                <a:latin typeface="Arial" charset="0"/>
              </a:rPr>
              <a:t>Current Screening </a:t>
            </a:r>
            <a:r>
              <a:rPr lang="en-US" sz="3200" b="1" dirty="0" smtClean="0">
                <a:latin typeface="Arial" charset="0"/>
              </a:rPr>
              <a:t>Guidelines (US)</a:t>
            </a:r>
            <a:endParaRPr lang="en-US" sz="3200" b="1" dirty="0">
              <a:latin typeface="Arial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Take home message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CRC is a leading cause of death</a:t>
            </a:r>
          </a:p>
          <a:p>
            <a:r>
              <a:rPr lang="en-US" dirty="0" smtClean="0"/>
              <a:t>Early stages are curable</a:t>
            </a:r>
          </a:p>
          <a:p>
            <a:r>
              <a:rPr lang="en-US" dirty="0" smtClean="0"/>
              <a:t>Early stages can be detected by simple screening</a:t>
            </a:r>
            <a:r>
              <a:rPr lang="en-US" dirty="0"/>
              <a:t> </a:t>
            </a:r>
            <a:r>
              <a:rPr lang="en-US" dirty="0" smtClean="0"/>
              <a:t>tests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934</Words>
  <Application>Microsoft Office PowerPoint</Application>
  <PresentationFormat>On-screen Show (4:3)</PresentationFormat>
  <Paragraphs>338</Paragraphs>
  <Slides>41</Slides>
  <Notes>38</Notes>
  <HiddenSlides>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Arial</vt:lpstr>
      <vt:lpstr>Calibri</vt:lpstr>
      <vt:lpstr>Comic Sans MS</vt:lpstr>
      <vt:lpstr>Goudy</vt:lpstr>
      <vt:lpstr>Times New Roman</vt:lpstr>
      <vt:lpstr>Wingdings</vt:lpstr>
      <vt:lpstr>Office Theme</vt:lpstr>
      <vt:lpstr>COLORECTAL MALIGNANCIES</vt:lpstr>
      <vt:lpstr>LECTURE OUTLINE</vt:lpstr>
      <vt:lpstr>INTESTINAL TUMORS</vt:lpstr>
      <vt:lpstr>EPIDEMIOLOGY </vt:lpstr>
      <vt:lpstr>RISK FACTORS</vt:lpstr>
      <vt:lpstr>PROGRESSION OF COLORECTAL CANCER</vt:lpstr>
      <vt:lpstr>CARCINOGENESIS:  Chromosome instability pathway</vt:lpstr>
      <vt:lpstr>CARCINOGENESIS:  Mismatch repair (microsatellite instability) pathway</vt:lpstr>
      <vt:lpstr>PowerPoint Presentation</vt:lpstr>
      <vt:lpstr>MORPHOLOGY </vt:lpstr>
      <vt:lpstr>MORPHOLOGY</vt:lpstr>
      <vt:lpstr>MORPHOLOGY</vt:lpstr>
      <vt:lpstr>MORPHOLOGY</vt:lpstr>
      <vt:lpstr>PowerPoint Presentation</vt:lpstr>
      <vt:lpstr>CLINICAL PRESENTATION: EARLY</vt:lpstr>
      <vt:lpstr>CLINCAL PRESENTATION: LATE</vt:lpstr>
      <vt:lpstr>PowerPoint Presentation</vt:lpstr>
      <vt:lpstr>WORK UP</vt:lpstr>
      <vt:lpstr>INVESTIGATIONS </vt:lpstr>
      <vt:lpstr>STAGING INVESTIGATIONS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STAGING: MODIFIED DUKE’S</vt:lpstr>
      <vt:lpstr>PowerPoint Presentation</vt:lpstr>
      <vt:lpstr>T STAGING – AMERICAN JOINT COMMITTEE ON CANCER SYSTEM (AJCC/TNM)</vt:lpstr>
      <vt:lpstr>TNM Classification</vt:lpstr>
      <vt:lpstr>TNM</vt:lpstr>
      <vt:lpstr>PowerPoint Presentation</vt:lpstr>
      <vt:lpstr>MANAGEMENT </vt:lpstr>
      <vt:lpstr>PowerPoint Presentation</vt:lpstr>
      <vt:lpstr>PowerPoint Presentation</vt:lpstr>
      <vt:lpstr>PowerPoint Presentation</vt:lpstr>
      <vt:lpstr>Take home message</vt:lpstr>
      <vt:lpstr>Thank you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COLORECTAL MALIGNANCIES</dc:title>
  <dc:creator>User</dc:creator>
  <cp:lastModifiedBy>Effie Nailah</cp:lastModifiedBy>
  <cp:revision>33</cp:revision>
  <dcterms:created xsi:type="dcterms:W3CDTF">2014-03-13T16:30:05Z</dcterms:created>
  <dcterms:modified xsi:type="dcterms:W3CDTF">2016-09-28T14:17:45Z</dcterms:modified>
</cp:coreProperties>
</file>