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256" r:id="rId2"/>
    <p:sldId id="257" r:id="rId3"/>
    <p:sldId id="258" r:id="rId4"/>
    <p:sldId id="323" r:id="rId5"/>
    <p:sldId id="373" r:id="rId6"/>
    <p:sldId id="266" r:id="rId7"/>
    <p:sldId id="267" r:id="rId8"/>
    <p:sldId id="304" r:id="rId9"/>
    <p:sldId id="265" r:id="rId10"/>
    <p:sldId id="271" r:id="rId11"/>
    <p:sldId id="269" r:id="rId12"/>
    <p:sldId id="299" r:id="rId13"/>
    <p:sldId id="272" r:id="rId14"/>
    <p:sldId id="300" r:id="rId15"/>
    <p:sldId id="301" r:id="rId16"/>
    <p:sldId id="275" r:id="rId17"/>
    <p:sldId id="376" r:id="rId18"/>
    <p:sldId id="303" r:id="rId19"/>
    <p:sldId id="308" r:id="rId20"/>
    <p:sldId id="311" r:id="rId21"/>
    <p:sldId id="386" r:id="rId22"/>
    <p:sldId id="387" r:id="rId23"/>
    <p:sldId id="312" r:id="rId24"/>
    <p:sldId id="314" r:id="rId25"/>
    <p:sldId id="318" r:id="rId26"/>
    <p:sldId id="388" r:id="rId27"/>
    <p:sldId id="316" r:id="rId28"/>
    <p:sldId id="317" r:id="rId29"/>
    <p:sldId id="389" r:id="rId30"/>
    <p:sldId id="276" r:id="rId31"/>
    <p:sldId id="377" r:id="rId32"/>
    <p:sldId id="356" r:id="rId33"/>
    <p:sldId id="357" r:id="rId34"/>
    <p:sldId id="277" r:id="rId35"/>
    <p:sldId id="384" r:id="rId36"/>
    <p:sldId id="281" r:id="rId37"/>
    <p:sldId id="325" r:id="rId38"/>
    <p:sldId id="286" r:id="rId39"/>
    <p:sldId id="302" r:id="rId40"/>
    <p:sldId id="287" r:id="rId41"/>
    <p:sldId id="305" r:id="rId42"/>
    <p:sldId id="288" r:id="rId43"/>
    <p:sldId id="326" r:id="rId44"/>
    <p:sldId id="383" r:id="rId45"/>
    <p:sldId id="380" r:id="rId46"/>
    <p:sldId id="381" r:id="rId47"/>
    <p:sldId id="289" r:id="rId48"/>
    <p:sldId id="293" r:id="rId49"/>
    <p:sldId id="385" r:id="rId50"/>
    <p:sldId id="295" r:id="rId51"/>
    <p:sldId id="390" r:id="rId52"/>
    <p:sldId id="292" r:id="rId5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B2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1241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547EAB-CE8F-4A96-99D1-1579046F8360}" type="doc">
      <dgm:prSet loTypeId="urn:microsoft.com/office/officeart/2005/8/layout/radial5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15BDBB71-1415-4E8B-8A1F-1075AECAE64E}">
      <dgm:prSet phldrT="[Text]" custT="1"/>
      <dgm:spPr/>
      <dgm:t>
        <a:bodyPr/>
        <a:lstStyle/>
        <a:p>
          <a:r>
            <a:rPr lang="en-GB" sz="2400" dirty="0" smtClean="0"/>
            <a:t>Protein and amino acids </a:t>
          </a:r>
          <a:endParaRPr lang="en-GB" sz="2400" dirty="0"/>
        </a:p>
      </dgm:t>
    </dgm:pt>
    <dgm:pt modelId="{934CD76D-76ED-4CC6-82E2-5149122C8873}" type="parTrans" cxnId="{5DA24806-D1AA-4492-897B-FAB0A7D48625}">
      <dgm:prSet/>
      <dgm:spPr/>
      <dgm:t>
        <a:bodyPr/>
        <a:lstStyle/>
        <a:p>
          <a:endParaRPr lang="en-GB"/>
        </a:p>
      </dgm:t>
    </dgm:pt>
    <dgm:pt modelId="{31742A37-9F5B-40BF-94A2-AF78E997B4FD}" type="sibTrans" cxnId="{5DA24806-D1AA-4492-897B-FAB0A7D48625}">
      <dgm:prSet/>
      <dgm:spPr/>
      <dgm:t>
        <a:bodyPr/>
        <a:lstStyle/>
        <a:p>
          <a:endParaRPr lang="en-GB"/>
        </a:p>
      </dgm:t>
    </dgm:pt>
    <dgm:pt modelId="{A293E9B7-F523-4ED8-B38C-768300002D75}">
      <dgm:prSet phldrT="[Text]" custT="1"/>
      <dgm:spPr/>
      <dgm:t>
        <a:bodyPr/>
        <a:lstStyle/>
        <a:p>
          <a:r>
            <a:rPr lang="en-GB" sz="2000" dirty="0" smtClean="0">
              <a:solidFill>
                <a:schemeClr val="tx1"/>
              </a:solidFill>
            </a:rPr>
            <a:t>Total serum protein </a:t>
          </a:r>
          <a:r>
            <a:rPr lang="en-GB" sz="2000" dirty="0" smtClean="0">
              <a:solidFill>
                <a:schemeClr val="tx1"/>
              </a:solidFill>
              <a:latin typeface="Calibri"/>
              <a:cs typeface="Calibri"/>
            </a:rPr>
            <a:t>↓</a:t>
          </a:r>
          <a:endParaRPr lang="en-GB" sz="2000" dirty="0">
            <a:solidFill>
              <a:schemeClr val="tx1"/>
            </a:solidFill>
          </a:endParaRPr>
        </a:p>
      </dgm:t>
    </dgm:pt>
    <dgm:pt modelId="{D8DBEA7D-5542-426B-AC77-E86F428B6428}" type="parTrans" cxnId="{5B7FB941-BE20-4446-98E3-07AD76FF0E09}">
      <dgm:prSet/>
      <dgm:spPr/>
      <dgm:t>
        <a:bodyPr/>
        <a:lstStyle/>
        <a:p>
          <a:endParaRPr lang="en-GB"/>
        </a:p>
      </dgm:t>
    </dgm:pt>
    <dgm:pt modelId="{EE74CC49-7EA7-456C-9222-45FDF40965B3}" type="sibTrans" cxnId="{5B7FB941-BE20-4446-98E3-07AD76FF0E09}">
      <dgm:prSet/>
      <dgm:spPr/>
      <dgm:t>
        <a:bodyPr/>
        <a:lstStyle/>
        <a:p>
          <a:endParaRPr lang="en-GB"/>
        </a:p>
      </dgm:t>
    </dgm:pt>
    <dgm:pt modelId="{C6C2FCF8-06F4-4ACB-BF51-506AB5720625}">
      <dgm:prSet phldrT="[Text]" custT="1"/>
      <dgm:spPr/>
      <dgm:t>
        <a:bodyPr/>
        <a:lstStyle/>
        <a:p>
          <a:r>
            <a:rPr lang="en-GB" sz="2000" dirty="0" smtClean="0">
              <a:solidFill>
                <a:schemeClr val="tx1"/>
              </a:solidFill>
              <a:latin typeface="Calibri"/>
              <a:cs typeface="Calibri"/>
            </a:rPr>
            <a:t>↓ </a:t>
          </a:r>
          <a:r>
            <a:rPr lang="el-GR" sz="2000" dirty="0" smtClean="0">
              <a:solidFill>
                <a:schemeClr val="tx1"/>
              </a:solidFill>
              <a:latin typeface="Calibri"/>
              <a:cs typeface="Calibri"/>
            </a:rPr>
            <a:t>β</a:t>
          </a:r>
          <a:r>
            <a:rPr lang="en-GB" sz="2000" dirty="0" smtClean="0">
              <a:solidFill>
                <a:schemeClr val="tx1"/>
              </a:solidFill>
              <a:latin typeface="Calibri"/>
              <a:cs typeface="Calibri"/>
            </a:rPr>
            <a:t> globulin, relative ↑ in alpha &amp; gamma globulins </a:t>
          </a:r>
          <a:endParaRPr lang="en-GB" sz="2000" dirty="0">
            <a:solidFill>
              <a:schemeClr val="tx1"/>
            </a:solidFill>
          </a:endParaRPr>
        </a:p>
      </dgm:t>
    </dgm:pt>
    <dgm:pt modelId="{451835E3-9794-4D9E-8D9F-901C6247DA89}" type="parTrans" cxnId="{82765460-CD81-494D-9995-5AB30BA6BF85}">
      <dgm:prSet/>
      <dgm:spPr/>
      <dgm:t>
        <a:bodyPr/>
        <a:lstStyle/>
        <a:p>
          <a:endParaRPr lang="en-GB"/>
        </a:p>
      </dgm:t>
    </dgm:pt>
    <dgm:pt modelId="{A2CA72EA-67A4-44C3-8226-F6EB6CF335C9}" type="sibTrans" cxnId="{82765460-CD81-494D-9995-5AB30BA6BF85}">
      <dgm:prSet/>
      <dgm:spPr/>
      <dgm:t>
        <a:bodyPr/>
        <a:lstStyle/>
        <a:p>
          <a:endParaRPr lang="en-GB"/>
        </a:p>
      </dgm:t>
    </dgm:pt>
    <dgm:pt modelId="{6210D304-6D6C-479F-A30A-B57D42324699}">
      <dgm:prSet phldrT="[Text]" custT="1"/>
      <dgm:spPr/>
      <dgm:t>
        <a:bodyPr/>
        <a:lstStyle/>
        <a:p>
          <a:r>
            <a:rPr lang="en-GB" sz="2000" dirty="0" smtClean="0">
              <a:solidFill>
                <a:schemeClr val="tx1"/>
              </a:solidFill>
              <a:latin typeface="Calibri"/>
              <a:cs typeface="Calibri"/>
            </a:rPr>
            <a:t>↓ essential amino acids</a:t>
          </a:r>
        </a:p>
        <a:p>
          <a:r>
            <a:rPr lang="en-GB" sz="2000" dirty="0" smtClean="0">
              <a:solidFill>
                <a:schemeClr val="tx1"/>
              </a:solidFill>
              <a:latin typeface="Calibri"/>
              <a:cs typeface="Calibri"/>
            </a:rPr>
            <a:t>Valine, leucine, isoleucine &amp; tyrosine</a:t>
          </a:r>
          <a:endParaRPr lang="en-GB" sz="2000" dirty="0">
            <a:solidFill>
              <a:schemeClr val="tx1"/>
            </a:solidFill>
          </a:endParaRPr>
        </a:p>
      </dgm:t>
    </dgm:pt>
    <dgm:pt modelId="{4A970A59-6384-4C14-BABC-00DCEB68FCA2}" type="parTrans" cxnId="{379DE821-D845-4DA8-8B8B-3D330EA98547}">
      <dgm:prSet/>
      <dgm:spPr/>
      <dgm:t>
        <a:bodyPr/>
        <a:lstStyle/>
        <a:p>
          <a:endParaRPr lang="en-GB"/>
        </a:p>
      </dgm:t>
    </dgm:pt>
    <dgm:pt modelId="{5733D179-33A2-453F-A38C-011C4B7F569A}" type="sibTrans" cxnId="{379DE821-D845-4DA8-8B8B-3D330EA98547}">
      <dgm:prSet/>
      <dgm:spPr/>
      <dgm:t>
        <a:bodyPr/>
        <a:lstStyle/>
        <a:p>
          <a:endParaRPr lang="en-GB"/>
        </a:p>
      </dgm:t>
    </dgm:pt>
    <dgm:pt modelId="{ECF1BCA6-7A93-4303-8445-CE41CC197043}">
      <dgm:prSet phldrT="[Text]" custT="1"/>
      <dgm:spPr/>
      <dgm:t>
        <a:bodyPr/>
        <a:lstStyle/>
        <a:p>
          <a:r>
            <a:rPr lang="en-GB" sz="1600" dirty="0" smtClean="0">
              <a:solidFill>
                <a:schemeClr val="tx1"/>
              </a:solidFill>
              <a:latin typeface="Calibri"/>
              <a:cs typeface="Calibri"/>
            </a:rPr>
            <a:t>↓ </a:t>
          </a:r>
          <a:r>
            <a:rPr lang="en-GB" sz="1600" dirty="0" smtClean="0">
              <a:solidFill>
                <a:schemeClr val="tx1"/>
              </a:solidFill>
            </a:rPr>
            <a:t>Serum albumin (</a:t>
          </a:r>
          <a:r>
            <a:rPr lang="en-GB" sz="1600" dirty="0" smtClean="0">
              <a:solidFill>
                <a:schemeClr val="tx1"/>
              </a:solidFill>
            </a:rPr>
            <a:t>1.0-2.5g/</a:t>
          </a:r>
          <a:r>
            <a:rPr lang="en-GB" sz="1600" dirty="0" err="1" smtClean="0">
              <a:solidFill>
                <a:schemeClr val="tx1"/>
              </a:solidFill>
            </a:rPr>
            <a:t>dL</a:t>
          </a:r>
          <a:r>
            <a:rPr lang="en-GB" sz="1600" dirty="0" smtClean="0">
              <a:solidFill>
                <a:schemeClr val="tx1"/>
              </a:solidFill>
            </a:rPr>
            <a:t>)</a:t>
          </a:r>
          <a:endParaRPr lang="en-GB" sz="1600" dirty="0">
            <a:solidFill>
              <a:schemeClr val="tx1"/>
            </a:solidFill>
          </a:endParaRPr>
        </a:p>
      </dgm:t>
    </dgm:pt>
    <dgm:pt modelId="{ACA51931-B336-4DFD-9A27-3B62A924A70E}" type="parTrans" cxnId="{06F777B3-6CCD-4E76-8DD8-1366D7B82445}">
      <dgm:prSet/>
      <dgm:spPr/>
      <dgm:t>
        <a:bodyPr/>
        <a:lstStyle/>
        <a:p>
          <a:endParaRPr lang="en-GB"/>
        </a:p>
      </dgm:t>
    </dgm:pt>
    <dgm:pt modelId="{E62526F9-4D1C-4EA9-858C-B74559265FDE}" type="sibTrans" cxnId="{06F777B3-6CCD-4E76-8DD8-1366D7B82445}">
      <dgm:prSet/>
      <dgm:spPr/>
      <dgm:t>
        <a:bodyPr/>
        <a:lstStyle/>
        <a:p>
          <a:endParaRPr lang="en-GB"/>
        </a:p>
      </dgm:t>
    </dgm:pt>
    <dgm:pt modelId="{FB653E02-954F-48E4-9A39-C064506B349A}" type="pres">
      <dgm:prSet presAssocID="{3C547EAB-CE8F-4A96-99D1-1579046F8360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2669AD6A-AC48-4A33-9F29-83AD64DB8706}" type="pres">
      <dgm:prSet presAssocID="{15BDBB71-1415-4E8B-8A1F-1075AECAE64E}" presName="centerShape" presStyleLbl="node0" presStyleIdx="0" presStyleCnt="1" custScaleX="175565" custScaleY="110397"/>
      <dgm:spPr/>
      <dgm:t>
        <a:bodyPr/>
        <a:lstStyle/>
        <a:p>
          <a:endParaRPr lang="en-GB"/>
        </a:p>
      </dgm:t>
    </dgm:pt>
    <dgm:pt modelId="{34C7FFC5-29EB-4982-998D-86B0FC95861C}" type="pres">
      <dgm:prSet presAssocID="{D8DBEA7D-5542-426B-AC77-E86F428B6428}" presName="parTrans" presStyleLbl="sibTrans2D1" presStyleIdx="0" presStyleCnt="4" custScaleX="142682"/>
      <dgm:spPr/>
      <dgm:t>
        <a:bodyPr/>
        <a:lstStyle/>
        <a:p>
          <a:endParaRPr lang="en-GB"/>
        </a:p>
      </dgm:t>
    </dgm:pt>
    <dgm:pt modelId="{57CF797C-448F-4D39-BB77-61A1E9D4A087}" type="pres">
      <dgm:prSet presAssocID="{D8DBEA7D-5542-426B-AC77-E86F428B6428}" presName="connectorText" presStyleLbl="sibTrans2D1" presStyleIdx="0" presStyleCnt="4"/>
      <dgm:spPr/>
      <dgm:t>
        <a:bodyPr/>
        <a:lstStyle/>
        <a:p>
          <a:endParaRPr lang="en-GB"/>
        </a:p>
      </dgm:t>
    </dgm:pt>
    <dgm:pt modelId="{1AD2A4D3-9522-46F7-9181-1B3AFE196FD7}" type="pres">
      <dgm:prSet presAssocID="{A293E9B7-F523-4ED8-B38C-768300002D75}" presName="node" presStyleLbl="node1" presStyleIdx="0" presStyleCnt="4" custScaleX="181781" custScaleY="67549" custRadScaleRad="100424" custRadScaleInc="-6107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4B6571B-548D-4783-AE3A-6CE1B2B49BA8}" type="pres">
      <dgm:prSet presAssocID="{451835E3-9794-4D9E-8D9F-901C6247DA89}" presName="parTrans" presStyleLbl="sibTrans2D1" presStyleIdx="1" presStyleCnt="4" custScaleX="101253" custLinFactNeighborX="-49337" custLinFactNeighborY="8209"/>
      <dgm:spPr/>
      <dgm:t>
        <a:bodyPr/>
        <a:lstStyle/>
        <a:p>
          <a:endParaRPr lang="en-GB"/>
        </a:p>
      </dgm:t>
    </dgm:pt>
    <dgm:pt modelId="{6ED7FD2C-8461-4D1E-A699-304AA435DD84}" type="pres">
      <dgm:prSet presAssocID="{451835E3-9794-4D9E-8D9F-901C6247DA89}" presName="connectorText" presStyleLbl="sibTrans2D1" presStyleIdx="1" presStyleCnt="4"/>
      <dgm:spPr/>
      <dgm:t>
        <a:bodyPr/>
        <a:lstStyle/>
        <a:p>
          <a:endParaRPr lang="en-GB"/>
        </a:p>
      </dgm:t>
    </dgm:pt>
    <dgm:pt modelId="{76BCBF28-02F4-4944-8B46-51EF1C4AB94C}" type="pres">
      <dgm:prSet presAssocID="{C6C2FCF8-06F4-4ACB-BF51-506AB5720625}" presName="node" presStyleLbl="node1" presStyleIdx="1" presStyleCnt="4" custScaleX="189248" custScaleY="109656" custRadScaleRad="148561" custRadScaleInc="12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29F53A9-56BA-4E83-91B8-D991688AA46F}" type="pres">
      <dgm:prSet presAssocID="{4A970A59-6384-4C14-BABC-00DCEB68FCA2}" presName="parTrans" presStyleLbl="sibTrans2D1" presStyleIdx="2" presStyleCnt="4"/>
      <dgm:spPr/>
      <dgm:t>
        <a:bodyPr/>
        <a:lstStyle/>
        <a:p>
          <a:endParaRPr lang="en-GB"/>
        </a:p>
      </dgm:t>
    </dgm:pt>
    <dgm:pt modelId="{50C9A246-E675-4467-AC97-B681C491FD75}" type="pres">
      <dgm:prSet presAssocID="{4A970A59-6384-4C14-BABC-00DCEB68FCA2}" presName="connectorText" presStyleLbl="sibTrans2D1" presStyleIdx="2" presStyleCnt="4"/>
      <dgm:spPr/>
      <dgm:t>
        <a:bodyPr/>
        <a:lstStyle/>
        <a:p>
          <a:endParaRPr lang="en-GB"/>
        </a:p>
      </dgm:t>
    </dgm:pt>
    <dgm:pt modelId="{F738600B-70EF-455A-8C8D-827138E71810}" type="pres">
      <dgm:prSet presAssocID="{6210D304-6D6C-479F-A30A-B57D42324699}" presName="node" presStyleLbl="node1" presStyleIdx="2" presStyleCnt="4" custScaleX="24580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FD780A7-C780-4202-8DE7-F86003CE3CB7}" type="pres">
      <dgm:prSet presAssocID="{ACA51931-B336-4DFD-9A27-3B62A924A70E}" presName="parTrans" presStyleLbl="sibTrans2D1" presStyleIdx="3" presStyleCnt="4" custScaleX="165509" custLinFactNeighborX="-16970" custLinFactNeighborY="17155"/>
      <dgm:spPr/>
      <dgm:t>
        <a:bodyPr/>
        <a:lstStyle/>
        <a:p>
          <a:endParaRPr lang="en-GB"/>
        </a:p>
      </dgm:t>
    </dgm:pt>
    <dgm:pt modelId="{A913AE5B-932B-4231-9C83-D3FC534E7B25}" type="pres">
      <dgm:prSet presAssocID="{ACA51931-B336-4DFD-9A27-3B62A924A70E}" presName="connectorText" presStyleLbl="sibTrans2D1" presStyleIdx="3" presStyleCnt="4"/>
      <dgm:spPr/>
      <dgm:t>
        <a:bodyPr/>
        <a:lstStyle/>
        <a:p>
          <a:endParaRPr lang="en-GB"/>
        </a:p>
      </dgm:t>
    </dgm:pt>
    <dgm:pt modelId="{CC14F79A-152C-44B1-BD43-FC639623BA60}" type="pres">
      <dgm:prSet presAssocID="{ECF1BCA6-7A93-4303-8445-CE41CC197043}" presName="node" presStyleLbl="node1" presStyleIdx="3" presStyleCnt="4" custScaleX="158943" custScaleY="100000" custRadScaleRad="156368" custRadScaleInc="108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82765460-CD81-494D-9995-5AB30BA6BF85}" srcId="{15BDBB71-1415-4E8B-8A1F-1075AECAE64E}" destId="{C6C2FCF8-06F4-4ACB-BF51-506AB5720625}" srcOrd="1" destOrd="0" parTransId="{451835E3-9794-4D9E-8D9F-901C6247DA89}" sibTransId="{A2CA72EA-67A4-44C3-8226-F6EB6CF335C9}"/>
    <dgm:cxn modelId="{8E6143C8-62A2-4D4B-8C00-2E67C4FEA725}" type="presOf" srcId="{4A970A59-6384-4C14-BABC-00DCEB68FCA2}" destId="{50C9A246-E675-4467-AC97-B681C491FD75}" srcOrd="1" destOrd="0" presId="urn:microsoft.com/office/officeart/2005/8/layout/radial5"/>
    <dgm:cxn modelId="{C31D2C4E-2C0A-4616-822D-76122E8532C2}" type="presOf" srcId="{ECF1BCA6-7A93-4303-8445-CE41CC197043}" destId="{CC14F79A-152C-44B1-BD43-FC639623BA60}" srcOrd="0" destOrd="0" presId="urn:microsoft.com/office/officeart/2005/8/layout/radial5"/>
    <dgm:cxn modelId="{DFA520A5-D887-4B7C-B702-37C67EC81E14}" type="presOf" srcId="{4A970A59-6384-4C14-BABC-00DCEB68FCA2}" destId="{629F53A9-56BA-4E83-91B8-D991688AA46F}" srcOrd="0" destOrd="0" presId="urn:microsoft.com/office/officeart/2005/8/layout/radial5"/>
    <dgm:cxn modelId="{72DEB5E4-B2B1-4A00-8E3B-224CB6695BCB}" type="presOf" srcId="{6210D304-6D6C-479F-A30A-B57D42324699}" destId="{F738600B-70EF-455A-8C8D-827138E71810}" srcOrd="0" destOrd="0" presId="urn:microsoft.com/office/officeart/2005/8/layout/radial5"/>
    <dgm:cxn modelId="{379DE821-D845-4DA8-8B8B-3D330EA98547}" srcId="{15BDBB71-1415-4E8B-8A1F-1075AECAE64E}" destId="{6210D304-6D6C-479F-A30A-B57D42324699}" srcOrd="2" destOrd="0" parTransId="{4A970A59-6384-4C14-BABC-00DCEB68FCA2}" sibTransId="{5733D179-33A2-453F-A38C-011C4B7F569A}"/>
    <dgm:cxn modelId="{C8289F35-C007-49E9-8A24-768792BDFA08}" type="presOf" srcId="{451835E3-9794-4D9E-8D9F-901C6247DA89}" destId="{6ED7FD2C-8461-4D1E-A699-304AA435DD84}" srcOrd="1" destOrd="0" presId="urn:microsoft.com/office/officeart/2005/8/layout/radial5"/>
    <dgm:cxn modelId="{EA263729-905A-4073-A260-5B023736B1CD}" type="presOf" srcId="{3C547EAB-CE8F-4A96-99D1-1579046F8360}" destId="{FB653E02-954F-48E4-9A39-C064506B349A}" srcOrd="0" destOrd="0" presId="urn:microsoft.com/office/officeart/2005/8/layout/radial5"/>
    <dgm:cxn modelId="{51B9FE85-CCEA-43DA-88D3-517DACC51486}" type="presOf" srcId="{15BDBB71-1415-4E8B-8A1F-1075AECAE64E}" destId="{2669AD6A-AC48-4A33-9F29-83AD64DB8706}" srcOrd="0" destOrd="0" presId="urn:microsoft.com/office/officeart/2005/8/layout/radial5"/>
    <dgm:cxn modelId="{9559E8F4-5162-4F9B-9E03-FC98CCED1611}" type="presOf" srcId="{C6C2FCF8-06F4-4ACB-BF51-506AB5720625}" destId="{76BCBF28-02F4-4944-8B46-51EF1C4AB94C}" srcOrd="0" destOrd="0" presId="urn:microsoft.com/office/officeart/2005/8/layout/radial5"/>
    <dgm:cxn modelId="{38B6D57B-A0BC-4915-A7E3-7FD749194A4D}" type="presOf" srcId="{D8DBEA7D-5542-426B-AC77-E86F428B6428}" destId="{57CF797C-448F-4D39-BB77-61A1E9D4A087}" srcOrd="1" destOrd="0" presId="urn:microsoft.com/office/officeart/2005/8/layout/radial5"/>
    <dgm:cxn modelId="{06F777B3-6CCD-4E76-8DD8-1366D7B82445}" srcId="{15BDBB71-1415-4E8B-8A1F-1075AECAE64E}" destId="{ECF1BCA6-7A93-4303-8445-CE41CC197043}" srcOrd="3" destOrd="0" parTransId="{ACA51931-B336-4DFD-9A27-3B62A924A70E}" sibTransId="{E62526F9-4D1C-4EA9-858C-B74559265FDE}"/>
    <dgm:cxn modelId="{5DA24806-D1AA-4492-897B-FAB0A7D48625}" srcId="{3C547EAB-CE8F-4A96-99D1-1579046F8360}" destId="{15BDBB71-1415-4E8B-8A1F-1075AECAE64E}" srcOrd="0" destOrd="0" parTransId="{934CD76D-76ED-4CC6-82E2-5149122C8873}" sibTransId="{31742A37-9F5B-40BF-94A2-AF78E997B4FD}"/>
    <dgm:cxn modelId="{CEEFDF05-AAE0-4926-8849-3DF375A43A5C}" type="presOf" srcId="{451835E3-9794-4D9E-8D9F-901C6247DA89}" destId="{E4B6571B-548D-4783-AE3A-6CE1B2B49BA8}" srcOrd="0" destOrd="0" presId="urn:microsoft.com/office/officeart/2005/8/layout/radial5"/>
    <dgm:cxn modelId="{A34CD528-2155-4CA8-B8FC-F4B9037546DC}" type="presOf" srcId="{A293E9B7-F523-4ED8-B38C-768300002D75}" destId="{1AD2A4D3-9522-46F7-9181-1B3AFE196FD7}" srcOrd="0" destOrd="0" presId="urn:microsoft.com/office/officeart/2005/8/layout/radial5"/>
    <dgm:cxn modelId="{CCC87849-3C4A-4B10-95FC-4D045FFD9D8A}" type="presOf" srcId="{ACA51931-B336-4DFD-9A27-3B62A924A70E}" destId="{A913AE5B-932B-4231-9C83-D3FC534E7B25}" srcOrd="1" destOrd="0" presId="urn:microsoft.com/office/officeart/2005/8/layout/radial5"/>
    <dgm:cxn modelId="{57B372F1-C89A-4C39-874E-3C2EB12A90C5}" type="presOf" srcId="{ACA51931-B336-4DFD-9A27-3B62A924A70E}" destId="{3FD780A7-C780-4202-8DE7-F86003CE3CB7}" srcOrd="0" destOrd="0" presId="urn:microsoft.com/office/officeart/2005/8/layout/radial5"/>
    <dgm:cxn modelId="{5B7FB941-BE20-4446-98E3-07AD76FF0E09}" srcId="{15BDBB71-1415-4E8B-8A1F-1075AECAE64E}" destId="{A293E9B7-F523-4ED8-B38C-768300002D75}" srcOrd="0" destOrd="0" parTransId="{D8DBEA7D-5542-426B-AC77-E86F428B6428}" sibTransId="{EE74CC49-7EA7-456C-9222-45FDF40965B3}"/>
    <dgm:cxn modelId="{9744EF49-3255-49D1-B248-FCE08F04184E}" type="presOf" srcId="{D8DBEA7D-5542-426B-AC77-E86F428B6428}" destId="{34C7FFC5-29EB-4982-998D-86B0FC95861C}" srcOrd="0" destOrd="0" presId="urn:microsoft.com/office/officeart/2005/8/layout/radial5"/>
    <dgm:cxn modelId="{EB639E31-2724-4B6D-9426-700DBBCAC9A9}" type="presParOf" srcId="{FB653E02-954F-48E4-9A39-C064506B349A}" destId="{2669AD6A-AC48-4A33-9F29-83AD64DB8706}" srcOrd="0" destOrd="0" presId="urn:microsoft.com/office/officeart/2005/8/layout/radial5"/>
    <dgm:cxn modelId="{1DFF7990-AD79-4738-A67A-5A3EDAEE25C3}" type="presParOf" srcId="{FB653E02-954F-48E4-9A39-C064506B349A}" destId="{34C7FFC5-29EB-4982-998D-86B0FC95861C}" srcOrd="1" destOrd="0" presId="urn:microsoft.com/office/officeart/2005/8/layout/radial5"/>
    <dgm:cxn modelId="{02E826F6-00A4-45D1-9F64-40B89317F1A7}" type="presParOf" srcId="{34C7FFC5-29EB-4982-998D-86B0FC95861C}" destId="{57CF797C-448F-4D39-BB77-61A1E9D4A087}" srcOrd="0" destOrd="0" presId="urn:microsoft.com/office/officeart/2005/8/layout/radial5"/>
    <dgm:cxn modelId="{7D2E9D6B-177F-441D-9DBC-CBEF7D89254B}" type="presParOf" srcId="{FB653E02-954F-48E4-9A39-C064506B349A}" destId="{1AD2A4D3-9522-46F7-9181-1B3AFE196FD7}" srcOrd="2" destOrd="0" presId="urn:microsoft.com/office/officeart/2005/8/layout/radial5"/>
    <dgm:cxn modelId="{2C63D313-7E57-4B54-B9DA-B23642753CC7}" type="presParOf" srcId="{FB653E02-954F-48E4-9A39-C064506B349A}" destId="{E4B6571B-548D-4783-AE3A-6CE1B2B49BA8}" srcOrd="3" destOrd="0" presId="urn:microsoft.com/office/officeart/2005/8/layout/radial5"/>
    <dgm:cxn modelId="{A9578A7A-8769-4D9A-983E-D5275661929E}" type="presParOf" srcId="{E4B6571B-548D-4783-AE3A-6CE1B2B49BA8}" destId="{6ED7FD2C-8461-4D1E-A699-304AA435DD84}" srcOrd="0" destOrd="0" presId="urn:microsoft.com/office/officeart/2005/8/layout/radial5"/>
    <dgm:cxn modelId="{2A69BBC0-0D9E-4912-BBED-C7721FB8172E}" type="presParOf" srcId="{FB653E02-954F-48E4-9A39-C064506B349A}" destId="{76BCBF28-02F4-4944-8B46-51EF1C4AB94C}" srcOrd="4" destOrd="0" presId="urn:microsoft.com/office/officeart/2005/8/layout/radial5"/>
    <dgm:cxn modelId="{69D38898-623F-4BE4-B5D7-02B43BB03F0E}" type="presParOf" srcId="{FB653E02-954F-48E4-9A39-C064506B349A}" destId="{629F53A9-56BA-4E83-91B8-D991688AA46F}" srcOrd="5" destOrd="0" presId="urn:microsoft.com/office/officeart/2005/8/layout/radial5"/>
    <dgm:cxn modelId="{1231BA9B-F20C-46E1-937A-4F70F3EA4921}" type="presParOf" srcId="{629F53A9-56BA-4E83-91B8-D991688AA46F}" destId="{50C9A246-E675-4467-AC97-B681C491FD75}" srcOrd="0" destOrd="0" presId="urn:microsoft.com/office/officeart/2005/8/layout/radial5"/>
    <dgm:cxn modelId="{60FE5B5B-6AE1-4327-A01D-7058613CBECF}" type="presParOf" srcId="{FB653E02-954F-48E4-9A39-C064506B349A}" destId="{F738600B-70EF-455A-8C8D-827138E71810}" srcOrd="6" destOrd="0" presId="urn:microsoft.com/office/officeart/2005/8/layout/radial5"/>
    <dgm:cxn modelId="{70404AC9-58D2-4D5F-920E-83E8548DD906}" type="presParOf" srcId="{FB653E02-954F-48E4-9A39-C064506B349A}" destId="{3FD780A7-C780-4202-8DE7-F86003CE3CB7}" srcOrd="7" destOrd="0" presId="urn:microsoft.com/office/officeart/2005/8/layout/radial5"/>
    <dgm:cxn modelId="{DB54EAEB-E088-4906-B330-3B6A45BA162B}" type="presParOf" srcId="{3FD780A7-C780-4202-8DE7-F86003CE3CB7}" destId="{A913AE5B-932B-4231-9C83-D3FC534E7B25}" srcOrd="0" destOrd="0" presId="urn:microsoft.com/office/officeart/2005/8/layout/radial5"/>
    <dgm:cxn modelId="{379CB735-06F1-4686-8E6A-94113BC7993E}" type="presParOf" srcId="{FB653E02-954F-48E4-9A39-C064506B349A}" destId="{CC14F79A-152C-44B1-BD43-FC639623BA60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69AD6A-AC48-4A33-9F29-83AD64DB8706}">
      <dsp:nvSpPr>
        <dsp:cNvPr id="0" name=""/>
        <dsp:cNvSpPr/>
      </dsp:nvSpPr>
      <dsp:spPr>
        <a:xfrm>
          <a:off x="2863320" y="1849454"/>
          <a:ext cx="2559838" cy="160965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/>
            <a:t>Protein and amino acids </a:t>
          </a:r>
          <a:endParaRPr lang="en-GB" sz="2400" kern="1200" dirty="0"/>
        </a:p>
      </dsp:txBody>
      <dsp:txXfrm>
        <a:off x="3238200" y="2085182"/>
        <a:ext cx="1810078" cy="1138195"/>
      </dsp:txXfrm>
    </dsp:sp>
    <dsp:sp modelId="{34C7FFC5-29EB-4982-998D-86B0FC95861C}">
      <dsp:nvSpPr>
        <dsp:cNvPr id="0" name=""/>
        <dsp:cNvSpPr/>
      </dsp:nvSpPr>
      <dsp:spPr>
        <a:xfrm rot="14550894">
          <a:off x="3358820" y="1365230"/>
          <a:ext cx="485519" cy="4957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100" kern="1200"/>
        </a:p>
      </dsp:txBody>
      <dsp:txXfrm rot="10800000">
        <a:off x="3465259" y="1528986"/>
        <a:ext cx="339863" cy="297443"/>
      </dsp:txXfrm>
    </dsp:sp>
    <dsp:sp modelId="{1AD2A4D3-9522-46F7-9181-1B3AFE196FD7}">
      <dsp:nvSpPr>
        <dsp:cNvPr id="0" name=""/>
        <dsp:cNvSpPr/>
      </dsp:nvSpPr>
      <dsp:spPr>
        <a:xfrm>
          <a:off x="1872209" y="343818"/>
          <a:ext cx="2650471" cy="98490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solidFill>
                <a:schemeClr val="tx1"/>
              </a:solidFill>
            </a:rPr>
            <a:t>Total serum protein </a:t>
          </a:r>
          <a:r>
            <a:rPr lang="en-GB" sz="2000" kern="1200" dirty="0" smtClean="0">
              <a:solidFill>
                <a:schemeClr val="tx1"/>
              </a:solidFill>
              <a:latin typeface="Calibri"/>
              <a:cs typeface="Calibri"/>
            </a:rPr>
            <a:t>↓</a:t>
          </a:r>
          <a:endParaRPr lang="en-GB" sz="2000" kern="1200" dirty="0">
            <a:solidFill>
              <a:schemeClr val="tx1"/>
            </a:solidFill>
          </a:endParaRPr>
        </a:p>
      </dsp:txBody>
      <dsp:txXfrm>
        <a:off x="2260361" y="488054"/>
        <a:ext cx="1874167" cy="696431"/>
      </dsp:txXfrm>
    </dsp:sp>
    <dsp:sp modelId="{E4B6571B-548D-4783-AE3A-6CE1B2B49BA8}">
      <dsp:nvSpPr>
        <dsp:cNvPr id="0" name=""/>
        <dsp:cNvSpPr/>
      </dsp:nvSpPr>
      <dsp:spPr>
        <a:xfrm rot="3346">
          <a:off x="5408599" y="2448504"/>
          <a:ext cx="174361" cy="4957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100" kern="1200"/>
        </a:p>
      </dsp:txBody>
      <dsp:txXfrm>
        <a:off x="5408599" y="2547627"/>
        <a:ext cx="122053" cy="297443"/>
      </dsp:txXfrm>
    </dsp:sp>
    <dsp:sp modelId="{76BCBF28-02F4-4944-8B46-51EF1C4AB94C}">
      <dsp:nvSpPr>
        <dsp:cNvPr id="0" name=""/>
        <dsp:cNvSpPr/>
      </dsp:nvSpPr>
      <dsp:spPr>
        <a:xfrm>
          <a:off x="5748067" y="1857761"/>
          <a:ext cx="2759344" cy="1598847"/>
        </a:xfrm>
        <a:prstGeom prst="ellipse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solidFill>
                <a:schemeClr val="tx1"/>
              </a:solidFill>
              <a:latin typeface="Calibri"/>
              <a:cs typeface="Calibri"/>
            </a:rPr>
            <a:t>↓ </a:t>
          </a:r>
          <a:r>
            <a:rPr lang="el-GR" sz="2000" kern="1200" dirty="0" smtClean="0">
              <a:solidFill>
                <a:schemeClr val="tx1"/>
              </a:solidFill>
              <a:latin typeface="Calibri"/>
              <a:cs typeface="Calibri"/>
            </a:rPr>
            <a:t>β</a:t>
          </a:r>
          <a:r>
            <a:rPr lang="en-GB" sz="2000" kern="1200" dirty="0" smtClean="0">
              <a:solidFill>
                <a:schemeClr val="tx1"/>
              </a:solidFill>
              <a:latin typeface="Calibri"/>
              <a:cs typeface="Calibri"/>
            </a:rPr>
            <a:t> globulin, relative ↑ in alpha &amp; gamma globulins </a:t>
          </a:r>
          <a:endParaRPr lang="en-GB" sz="2000" kern="1200" dirty="0">
            <a:solidFill>
              <a:schemeClr val="tx1"/>
            </a:solidFill>
          </a:endParaRPr>
        </a:p>
      </dsp:txBody>
      <dsp:txXfrm>
        <a:off x="6152164" y="2091907"/>
        <a:ext cx="1951150" cy="1130555"/>
      </dsp:txXfrm>
    </dsp:sp>
    <dsp:sp modelId="{629F53A9-56BA-4E83-91B8-D991688AA46F}">
      <dsp:nvSpPr>
        <dsp:cNvPr id="0" name=""/>
        <dsp:cNvSpPr/>
      </dsp:nvSpPr>
      <dsp:spPr>
        <a:xfrm rot="5400000">
          <a:off x="4008936" y="3457037"/>
          <a:ext cx="268607" cy="4957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100" kern="1200"/>
        </a:p>
      </dsp:txBody>
      <dsp:txXfrm>
        <a:off x="4049227" y="3515894"/>
        <a:ext cx="188025" cy="297443"/>
      </dsp:txXfrm>
    </dsp:sp>
    <dsp:sp modelId="{F738600B-70EF-455A-8C8D-827138E71810}">
      <dsp:nvSpPr>
        <dsp:cNvPr id="0" name=""/>
        <dsp:cNvSpPr/>
      </dsp:nvSpPr>
      <dsp:spPr>
        <a:xfrm>
          <a:off x="2351236" y="3965912"/>
          <a:ext cx="3584007" cy="1458057"/>
        </a:xfrm>
        <a:prstGeom prst="ellipse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solidFill>
                <a:schemeClr val="tx1"/>
              </a:solidFill>
              <a:latin typeface="Calibri"/>
              <a:cs typeface="Calibri"/>
            </a:rPr>
            <a:t>↓ essential amino acids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solidFill>
                <a:schemeClr val="tx1"/>
              </a:solidFill>
              <a:latin typeface="Calibri"/>
              <a:cs typeface="Calibri"/>
            </a:rPr>
            <a:t>Valine, leucine, isoleucine &amp; tyrosine</a:t>
          </a:r>
          <a:endParaRPr lang="en-GB" sz="2000" kern="1200" dirty="0">
            <a:solidFill>
              <a:schemeClr val="tx1"/>
            </a:solidFill>
          </a:endParaRPr>
        </a:p>
      </dsp:txBody>
      <dsp:txXfrm>
        <a:off x="2876102" y="4179440"/>
        <a:ext cx="2534275" cy="1031001"/>
      </dsp:txXfrm>
    </dsp:sp>
    <dsp:sp modelId="{3FD780A7-C780-4202-8DE7-F86003CE3CB7}">
      <dsp:nvSpPr>
        <dsp:cNvPr id="0" name=""/>
        <dsp:cNvSpPr/>
      </dsp:nvSpPr>
      <dsp:spPr>
        <a:xfrm rot="10831205">
          <a:off x="2309953" y="2477433"/>
          <a:ext cx="479052" cy="4957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100" kern="1200"/>
        </a:p>
      </dsp:txBody>
      <dsp:txXfrm rot="10800000">
        <a:off x="2453666" y="2577233"/>
        <a:ext cx="335336" cy="297443"/>
      </dsp:txXfrm>
    </dsp:sp>
    <dsp:sp modelId="{CC14F79A-152C-44B1-BD43-FC639623BA60}">
      <dsp:nvSpPr>
        <dsp:cNvPr id="0" name=""/>
        <dsp:cNvSpPr/>
      </dsp:nvSpPr>
      <dsp:spPr>
        <a:xfrm>
          <a:off x="0" y="1898159"/>
          <a:ext cx="2317480" cy="1458057"/>
        </a:xfrm>
        <a:prstGeom prst="ellipse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chemeClr val="tx1"/>
              </a:solidFill>
              <a:latin typeface="Calibri"/>
              <a:cs typeface="Calibri"/>
            </a:rPr>
            <a:t>↓ </a:t>
          </a:r>
          <a:r>
            <a:rPr lang="en-GB" sz="1600" kern="1200" dirty="0" smtClean="0">
              <a:solidFill>
                <a:schemeClr val="tx1"/>
              </a:solidFill>
            </a:rPr>
            <a:t>Serum albumin (</a:t>
          </a:r>
          <a:r>
            <a:rPr lang="en-GB" sz="1600" kern="1200" dirty="0" smtClean="0">
              <a:solidFill>
                <a:schemeClr val="tx1"/>
              </a:solidFill>
            </a:rPr>
            <a:t>1.0-2.5g/</a:t>
          </a:r>
          <a:r>
            <a:rPr lang="en-GB" sz="1600" kern="1200" dirty="0" err="1" smtClean="0">
              <a:solidFill>
                <a:schemeClr val="tx1"/>
              </a:solidFill>
            </a:rPr>
            <a:t>dL</a:t>
          </a:r>
          <a:r>
            <a:rPr lang="en-GB" sz="1600" kern="1200" dirty="0" smtClean="0">
              <a:solidFill>
                <a:schemeClr val="tx1"/>
              </a:solidFill>
            </a:rPr>
            <a:t>)</a:t>
          </a:r>
          <a:endParaRPr lang="en-GB" sz="1600" kern="1200" dirty="0">
            <a:solidFill>
              <a:schemeClr val="tx1"/>
            </a:solidFill>
          </a:endParaRPr>
        </a:p>
      </dsp:txBody>
      <dsp:txXfrm>
        <a:off x="339387" y="2111687"/>
        <a:ext cx="1638706" cy="10310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606A84E-B1C6-447A-8FEF-A3B132A11C19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3397B0C-5B28-4C98-BADE-43E54D804C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7634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D0EEAC4-EBDF-4473-989F-F97869547FF7}" type="datetimeFigureOut">
              <a:rPr lang="en-GB" smtClean="0"/>
              <a:t>16/02/2020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BBC82B5-18D0-48BD-8F03-FB8CB6CF392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8529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3970401" y="1"/>
            <a:ext cx="3038527" cy="466545"/>
          </a:xfrm>
          <a:prstGeom prst="rect">
            <a:avLst/>
          </a:prstGeom>
          <a:noFill/>
        </p:spPr>
        <p:txBody>
          <a:bodyPr vert="horz" lIns="81688" tIns="40845" rIns="81688" bIns="40845" rtlCol="0"/>
          <a:lstStyle/>
          <a:p>
            <a:pPr algn="r" defTabSz="816885">
              <a:defRPr/>
            </a:pPr>
            <a:fld id="{07622F58-E2F4-4497-ACA4-F71476F73932}" type="datetimeFigureOut">
              <a:rPr lang="en-US" sz="1100"/>
              <a:pPr algn="r" defTabSz="816885">
                <a:defRPr/>
              </a:pPr>
              <a:t>2/16/2020</a:t>
            </a:fld>
            <a:endParaRPr lang="en-US" sz="1100"/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3968058" y="8831735"/>
            <a:ext cx="3042310" cy="464515"/>
          </a:xfrm>
          <a:prstGeom prst="rect">
            <a:avLst/>
          </a:prstGeom>
          <a:noFill/>
          <a:ln/>
        </p:spPr>
        <p:txBody>
          <a:bodyPr lIns="0" tIns="0" rIns="0" bIns="0" anchor="b" anchorCtr="0">
            <a:noAutofit/>
          </a:bodyPr>
          <a:lstStyle/>
          <a:p>
            <a:pPr algn="r" defTabSz="816885" hangingPunct="0">
              <a:defRPr/>
            </a:pPr>
            <a:fld id="{3CE86466-8C9B-4BF8-9229-2F3983BF4683}" type="slidenum">
              <a:rPr lang="en-US" sz="1200">
                <a:latin typeface="Liberation Serif" pitchFamily="18"/>
                <a:ea typeface="DejaVu Sans" pitchFamily="2"/>
                <a:cs typeface="DejaVu Sans" pitchFamily="2"/>
              </a:rPr>
              <a:pPr algn="r" defTabSz="816885" hangingPunct="0">
                <a:defRPr/>
              </a:pPr>
              <a:t>9</a:t>
            </a:fld>
            <a:endParaRPr lang="en-US" sz="1200">
              <a:latin typeface="Liberation Serif" pitchFamily="18"/>
              <a:ea typeface="DejaVu Sans" pitchFamily="2"/>
              <a:cs typeface="DejaVu Sans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3968058" y="8831735"/>
            <a:ext cx="3042310" cy="464515"/>
          </a:xfrm>
          <a:prstGeom prst="rect">
            <a:avLst/>
          </a:prstGeom>
          <a:noFill/>
          <a:ln/>
        </p:spPr>
        <p:txBody>
          <a:bodyPr vert="horz" lIns="81688" tIns="40845" rIns="81688" bIns="40845" rtlCol="0" anchor="b" anchorCtr="0">
            <a:noAutofit/>
          </a:bodyPr>
          <a:lstStyle/>
          <a:p>
            <a:pPr algn="r" defTabSz="816885" hangingPunct="0">
              <a:defRPr/>
            </a:pPr>
            <a:fld id="{490DEFF4-2873-48B0-A63B-EDAE7487A004}" type="slidenum">
              <a:rPr lang="en-US" sz="1200">
                <a:latin typeface="Liberation Serif" pitchFamily="18"/>
                <a:ea typeface="DejaVu Sans" pitchFamily="2"/>
                <a:cs typeface="DejaVu Sans" pitchFamily="2"/>
              </a:rPr>
              <a:pPr algn="r" defTabSz="816885" hangingPunct="0">
                <a:defRPr/>
              </a:pPr>
              <a:t>9</a:t>
            </a:fld>
            <a:endParaRPr lang="en-US" sz="1200">
              <a:latin typeface="Liberation Serif" pitchFamily="18"/>
              <a:ea typeface="DejaVu Sans" pitchFamily="2"/>
              <a:cs typeface="DejaVu Sans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81100" y="706438"/>
            <a:ext cx="4646613" cy="3484562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01071" y="4415711"/>
            <a:ext cx="5608227" cy="418314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r>
              <a:rPr lang="en-US" dirty="0" smtClean="0"/>
              <a:t>but able to maintain blood glucose due to metabolic adaptation and increased hepatic gluc-6-phosphatase.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1C26B6-1AA3-461F-83AB-08315FFF992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799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Typical signs of infection, such as an increased white cell count and fever are frequently absent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1C26B6-1AA3-461F-83AB-08315FFF992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4194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MUAC is a single linear measurement that does not require arithmetic, table look-up or plotting data on growth charts. The colour coded MUAC tapes are simple to use and allow instant classification of nutritional status. </a:t>
            </a:r>
          </a:p>
          <a:p>
            <a:r>
              <a:rPr lang="en-US" altLang="en-US" smtClean="0"/>
              <a:t>Neither MUAC nor WHZ is the ideal predictors of mortality; however MUAC appears to show consistently better predictive power. </a:t>
            </a:r>
          </a:p>
          <a:p>
            <a:r>
              <a:rPr lang="en-US" altLang="en-US" smtClean="0"/>
              <a:t>MUAC is the best anthropometric predictor of mortality currently available. </a:t>
            </a:r>
          </a:p>
          <a:p>
            <a:r>
              <a:rPr lang="en-US" altLang="en-US" smtClean="0"/>
              <a:t>Use of both WFH and MUAC together does not appear to increase the predictive power over MUAC alone.</a:t>
            </a: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7AD1E21-A8DD-4113-A30B-16D8E08BF3DE}" type="slidenum">
              <a:rPr lang="en-GB" altLang="en-US" sz="1200"/>
              <a:pPr/>
              <a:t>38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3BA6A9A-E926-4C3B-BBBD-33270267A286}" type="slidenum">
              <a:rPr lang="en-GB" altLang="en-US" sz="1200"/>
              <a:pPr/>
              <a:t>42</a:t>
            </a:fld>
            <a:endParaRPr lang="en-GB" altLang="en-US" sz="120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GB" alt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46BE7-DD50-4F0A-AE49-7662FBE064C1}" type="datetimeFigureOut">
              <a:rPr lang="en-GB" smtClean="0"/>
              <a:t>16/02/2020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D969-67B4-4788-9760-EB3E603CB4A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865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46BE7-DD50-4F0A-AE49-7662FBE064C1}" type="datetimeFigureOut">
              <a:rPr lang="en-GB" smtClean="0"/>
              <a:t>16/02/2020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D969-67B4-4788-9760-EB3E603CB4A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8666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46BE7-DD50-4F0A-AE49-7662FBE064C1}" type="datetimeFigureOut">
              <a:rPr lang="en-GB" smtClean="0"/>
              <a:t>16/02/2020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D969-67B4-4788-9760-EB3E603CB4A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3266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46BE7-DD50-4F0A-AE49-7662FBE064C1}" type="datetimeFigureOut">
              <a:rPr lang="en-GB" smtClean="0"/>
              <a:t>16/02/2020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D969-67B4-4788-9760-EB3E603CB4A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4133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46BE7-DD50-4F0A-AE49-7662FBE064C1}" type="datetimeFigureOut">
              <a:rPr lang="en-GB" smtClean="0"/>
              <a:t>16/02/2020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D969-67B4-4788-9760-EB3E603CB4A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435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46BE7-DD50-4F0A-AE49-7662FBE064C1}" type="datetimeFigureOut">
              <a:rPr lang="en-GB" smtClean="0"/>
              <a:t>16/02/2020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D969-67B4-4788-9760-EB3E603CB4A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9554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46BE7-DD50-4F0A-AE49-7662FBE064C1}" type="datetimeFigureOut">
              <a:rPr lang="en-GB" smtClean="0"/>
              <a:t>16/02/2020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D969-67B4-4788-9760-EB3E603CB4A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9500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46BE7-DD50-4F0A-AE49-7662FBE064C1}" type="datetimeFigureOut">
              <a:rPr lang="en-GB" smtClean="0"/>
              <a:t>16/02/2020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D969-67B4-4788-9760-EB3E603CB4A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5923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46BE7-DD50-4F0A-AE49-7662FBE064C1}" type="datetimeFigureOut">
              <a:rPr lang="en-GB" smtClean="0"/>
              <a:t>16/02/2020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D969-67B4-4788-9760-EB3E603CB4A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6770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46BE7-DD50-4F0A-AE49-7662FBE064C1}" type="datetimeFigureOut">
              <a:rPr lang="en-GB" smtClean="0"/>
              <a:t>16/02/2020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D969-67B4-4788-9760-EB3E603CB4A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108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46BE7-DD50-4F0A-AE49-7662FBE064C1}" type="datetimeFigureOut">
              <a:rPr lang="en-GB" smtClean="0"/>
              <a:t>16/02/2020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9D969-67B4-4788-9760-EB3E603CB4A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7770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46BE7-DD50-4F0A-AE49-7662FBE064C1}" type="datetimeFigureOut">
              <a:rPr lang="en-GB" smtClean="0"/>
              <a:t>16/02/2020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E9D969-67B4-4788-9760-EB3E603CB4A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3972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827107"/>
          </a:xfrm>
        </p:spPr>
        <p:txBody>
          <a:bodyPr/>
          <a:lstStyle/>
          <a:p>
            <a:pPr algn="l"/>
            <a:r>
              <a:rPr lang="en-GB" dirty="0" smtClean="0"/>
              <a:t>Protein Energy Malnutrition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599" y="5733256"/>
            <a:ext cx="6400800" cy="934469"/>
          </a:xfrm>
        </p:spPr>
        <p:txBody>
          <a:bodyPr>
            <a:normAutofit/>
          </a:bodyPr>
          <a:lstStyle/>
          <a:p>
            <a:pPr algn="l"/>
            <a:r>
              <a:rPr lang="en-GB" sz="2400" dirty="0" err="1" smtClean="0"/>
              <a:t>Dr.</a:t>
            </a:r>
            <a:r>
              <a:rPr lang="en-GB" sz="2400" dirty="0" smtClean="0"/>
              <a:t> B. C. Mutai.</a:t>
            </a:r>
          </a:p>
          <a:p>
            <a:pPr algn="l"/>
            <a:r>
              <a:rPr lang="en-GB" sz="2400" dirty="0" err="1" smtClean="0"/>
              <a:t>MBChB</a:t>
            </a:r>
            <a:r>
              <a:rPr lang="en-GB" sz="2400" dirty="0" smtClean="0"/>
              <a:t>, </a:t>
            </a:r>
            <a:r>
              <a:rPr lang="en-GB" sz="2400" dirty="0" err="1" smtClean="0"/>
              <a:t>MMed</a:t>
            </a:r>
            <a:r>
              <a:rPr lang="en-GB" sz="2400" dirty="0" smtClean="0"/>
              <a:t> (Paediatrics &amp; Child Health)</a:t>
            </a:r>
            <a:endParaRPr lang="en-GB" sz="2400" dirty="0"/>
          </a:p>
        </p:txBody>
      </p:sp>
      <p:sp>
        <p:nvSpPr>
          <p:cNvPr id="4" name="AutoShape 2" descr="Image result for images of a child with marasmu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7106" name="Picture 2" descr="Image result for images of a child with marasm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375788"/>
            <a:ext cx="2736304" cy="4111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3933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Objectives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600" dirty="0" smtClean="0"/>
              <a:t>Definitions</a:t>
            </a:r>
          </a:p>
          <a:p>
            <a:r>
              <a:rPr lang="en-GB" sz="2600" dirty="0" smtClean="0"/>
              <a:t>Epidemiology</a:t>
            </a:r>
          </a:p>
          <a:p>
            <a:r>
              <a:rPr lang="en-GB" sz="2600" dirty="0" smtClean="0"/>
              <a:t>Aetiology</a:t>
            </a:r>
          </a:p>
          <a:p>
            <a:r>
              <a:rPr lang="en-GB" sz="2600" dirty="0" smtClean="0"/>
              <a:t>Risk factors</a:t>
            </a:r>
          </a:p>
          <a:p>
            <a:r>
              <a:rPr lang="en-GB" sz="2600" dirty="0" smtClean="0"/>
              <a:t>Pathophysiology</a:t>
            </a:r>
          </a:p>
          <a:p>
            <a:r>
              <a:rPr lang="en-GB" sz="2600" dirty="0" smtClean="0"/>
              <a:t>Clinical presentation</a:t>
            </a:r>
          </a:p>
          <a:p>
            <a:r>
              <a:rPr lang="en-GB" sz="2600" dirty="0" smtClean="0"/>
              <a:t>Management </a:t>
            </a:r>
          </a:p>
          <a:p>
            <a:r>
              <a:rPr lang="en-GB" sz="2600" dirty="0" smtClean="0"/>
              <a:t>Prevention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401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pPr algn="l"/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Definitions</a:t>
            </a:r>
            <a:r>
              <a:rPr lang="en-GB" dirty="0"/>
              <a:t>: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896545"/>
          </a:xfrm>
        </p:spPr>
        <p:txBody>
          <a:bodyPr>
            <a:normAutofit fontScale="92500" lnSpcReduction="10000"/>
          </a:bodyPr>
          <a:lstStyle/>
          <a:p>
            <a:r>
              <a:rPr lang="en-US" sz="2600" i="1" u="sng" dirty="0" smtClean="0"/>
              <a:t>Nutrition:</a:t>
            </a:r>
          </a:p>
          <a:p>
            <a:pPr lvl="1"/>
            <a:r>
              <a:rPr lang="en-US" sz="2600" dirty="0" smtClean="0"/>
              <a:t>intake </a:t>
            </a:r>
            <a:r>
              <a:rPr lang="en-US" sz="2600" dirty="0"/>
              <a:t>of food, considered in relation to the body's dietary </a:t>
            </a:r>
            <a:r>
              <a:rPr lang="en-US" sz="2600" dirty="0" smtClean="0"/>
              <a:t>needs.</a:t>
            </a:r>
            <a:r>
              <a:rPr lang="en-US" sz="2600" baseline="30000" dirty="0" smtClean="0"/>
              <a:t>1</a:t>
            </a:r>
          </a:p>
          <a:p>
            <a:r>
              <a:rPr lang="en-US" sz="2600" i="1" u="sng" dirty="0" smtClean="0"/>
              <a:t>Good nutrition</a:t>
            </a:r>
            <a:r>
              <a:rPr lang="en-US" sz="3000" i="1" u="sng" dirty="0" smtClean="0"/>
              <a:t>:</a:t>
            </a:r>
            <a:endParaRPr lang="en-GB" sz="3000" i="1" u="sng" dirty="0" smtClean="0"/>
          </a:p>
          <a:p>
            <a:pPr lvl="1"/>
            <a:r>
              <a:rPr lang="en-GB" sz="2600" dirty="0"/>
              <a:t>s</a:t>
            </a:r>
            <a:r>
              <a:rPr lang="en-GB" sz="2600" dirty="0" smtClean="0"/>
              <a:t>teady supply of </a:t>
            </a:r>
            <a:r>
              <a:rPr lang="en-GB" sz="2600" dirty="0">
                <a:solidFill>
                  <a:srgbClr val="FF0000"/>
                </a:solidFill>
              </a:rPr>
              <a:t>adequate amounts </a:t>
            </a:r>
            <a:r>
              <a:rPr lang="en-GB" sz="2600" dirty="0" smtClean="0"/>
              <a:t>&amp; </a:t>
            </a:r>
            <a:r>
              <a:rPr lang="en-GB" sz="2600" dirty="0" smtClean="0">
                <a:solidFill>
                  <a:srgbClr val="FF0000"/>
                </a:solidFill>
              </a:rPr>
              <a:t>quality</a:t>
            </a:r>
            <a:r>
              <a:rPr lang="en-GB" sz="2600" dirty="0" smtClean="0"/>
              <a:t>  of nutrients </a:t>
            </a:r>
            <a:r>
              <a:rPr lang="en-GB" sz="2600" dirty="0" smtClean="0"/>
              <a:t>for normal </a:t>
            </a:r>
            <a:r>
              <a:rPr lang="en-GB" sz="2600" dirty="0" smtClean="0"/>
              <a:t>physiologic function, growth and </a:t>
            </a:r>
            <a:r>
              <a:rPr lang="en-GB" sz="2600" dirty="0" smtClean="0"/>
              <a:t>development.</a:t>
            </a:r>
            <a:r>
              <a:rPr lang="en-GB" sz="2600" baseline="30000" dirty="0" smtClean="0"/>
              <a:t>1</a:t>
            </a:r>
            <a:endParaRPr lang="en-GB" sz="2600" baseline="30000" dirty="0" smtClean="0"/>
          </a:p>
          <a:p>
            <a:r>
              <a:rPr lang="en-GB" sz="2600" b="1" dirty="0" smtClean="0"/>
              <a:t>Biologic </a:t>
            </a:r>
            <a:r>
              <a:rPr lang="en-GB" sz="2600" b="1" dirty="0" smtClean="0"/>
              <a:t>cost of </a:t>
            </a:r>
            <a:r>
              <a:rPr lang="en-GB" sz="2600" b="1" dirty="0" smtClean="0"/>
              <a:t>deficiency or </a:t>
            </a:r>
            <a:r>
              <a:rPr lang="en-GB" sz="2600" b="1" dirty="0" smtClean="0"/>
              <a:t>excess </a:t>
            </a:r>
            <a:r>
              <a:rPr lang="en-GB" sz="2600" b="1" dirty="0" smtClean="0"/>
              <a:t>amounts </a:t>
            </a:r>
            <a:r>
              <a:rPr lang="en-GB" sz="2600" b="1" dirty="0" smtClean="0"/>
              <a:t>is malnutrition</a:t>
            </a:r>
          </a:p>
          <a:p>
            <a:r>
              <a:rPr lang="en-US" sz="2600" i="1" u="sng" dirty="0" smtClean="0"/>
              <a:t>Malnutrition:</a:t>
            </a:r>
          </a:p>
          <a:p>
            <a:pPr lvl="1"/>
            <a:r>
              <a:rPr lang="en-US" sz="2600" dirty="0" smtClean="0"/>
              <a:t>deficiencies or excesses in a person’s intake of energy and/or nutrients or </a:t>
            </a:r>
            <a:r>
              <a:rPr lang="en-US" sz="2600" dirty="0"/>
              <a:t>imbalances </a:t>
            </a:r>
            <a:r>
              <a:rPr lang="en-US" sz="2600" dirty="0" smtClean="0"/>
              <a:t>between intake and requirements.</a:t>
            </a:r>
            <a:r>
              <a:rPr lang="en-US" sz="2600" baseline="30000" dirty="0" smtClean="0"/>
              <a:t>1</a:t>
            </a:r>
            <a:r>
              <a:rPr lang="en-US" sz="2600" baseline="30000" dirty="0"/>
              <a:t> </a:t>
            </a:r>
            <a:endParaRPr lang="en-GB" sz="2600" baseline="30000" dirty="0"/>
          </a:p>
        </p:txBody>
      </p:sp>
      <p:sp>
        <p:nvSpPr>
          <p:cNvPr id="4" name="TextBox 3"/>
          <p:cNvSpPr txBox="1"/>
          <p:nvPr/>
        </p:nvSpPr>
        <p:spPr>
          <a:xfrm>
            <a:off x="683568" y="6122685"/>
            <a:ext cx="6549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WHO </a:t>
            </a:r>
            <a:r>
              <a:rPr lang="en-GB" dirty="0"/>
              <a:t>nutrition guidelines: http://www.who.int/topics/nutrition/en/</a:t>
            </a:r>
          </a:p>
        </p:txBody>
      </p:sp>
    </p:spTree>
    <p:extLst>
      <p:ext uri="{BB962C8B-B14F-4D97-AF65-F5344CB8AC3E}">
        <p14:creationId xmlns:p14="http://schemas.microsoft.com/office/powerpoint/2010/main" val="414832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504056"/>
          </a:xfrm>
        </p:spPr>
        <p:txBody>
          <a:bodyPr>
            <a:normAutofit fontScale="90000"/>
          </a:bodyPr>
          <a:lstStyle/>
          <a:p>
            <a:pPr algn="l"/>
            <a:r>
              <a:rPr lang="en-GB" dirty="0" smtClean="0"/>
              <a:t>Categories  of </a:t>
            </a:r>
            <a:r>
              <a:rPr lang="en-GB" dirty="0" smtClean="0"/>
              <a:t>malnutrition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531994"/>
              </p:ext>
            </p:extLst>
          </p:nvPr>
        </p:nvGraphicFramePr>
        <p:xfrm>
          <a:off x="395536" y="1052736"/>
          <a:ext cx="8229600" cy="45887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0784"/>
                <a:gridCol w="4258816"/>
              </a:tblGrid>
              <a:tr h="101419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400" i="1" dirty="0" smtClean="0"/>
                        <a:t>Undernutrition: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i="1" dirty="0" smtClean="0"/>
                        <a:t>Malnutrition due to excess nutrients:</a:t>
                      </a:r>
                    </a:p>
                    <a:p>
                      <a:endParaRPr lang="en-GB" dirty="0"/>
                    </a:p>
                  </a:txBody>
                  <a:tcPr/>
                </a:tc>
              </a:tr>
              <a:tr h="676129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stunting  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400" dirty="0" smtClean="0"/>
                        <a:t>overweight</a:t>
                      </a:r>
                    </a:p>
                    <a:p>
                      <a:endParaRPr lang="en-GB" dirty="0"/>
                    </a:p>
                  </a:txBody>
                  <a:tcPr/>
                </a:tc>
              </a:tr>
              <a:tr h="676129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wasting 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obesity </a:t>
                      </a:r>
                    </a:p>
                    <a:p>
                      <a:endParaRPr lang="en-GB" dirty="0"/>
                    </a:p>
                  </a:txBody>
                  <a:tcPr/>
                </a:tc>
              </a:tr>
              <a:tr h="1014194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underweight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diet related non-communicable diseases</a:t>
                      </a:r>
                      <a:endParaRPr lang="en-GB" dirty="0"/>
                    </a:p>
                  </a:txBody>
                  <a:tcPr/>
                </a:tc>
              </a:tr>
              <a:tr h="1014194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micronutrient-related malnutrition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11560" y="5949280"/>
            <a:ext cx="65527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rgbClr val="FF0000"/>
                </a:solidFill>
              </a:rPr>
              <a:t>Focus for this lecture is undernutrition.</a:t>
            </a:r>
            <a:endParaRPr lang="en-GB" sz="2400" i="1" dirty="0">
              <a:solidFill>
                <a:srgbClr val="FF0000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4196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pPr algn="l"/>
            <a:r>
              <a:rPr lang="en-GB" dirty="0" smtClean="0"/>
              <a:t>Undernutrition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/>
          <a:lstStyle/>
          <a:p>
            <a:endParaRPr lang="en-GB" sz="2400" dirty="0" smtClean="0"/>
          </a:p>
          <a:p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5167615"/>
              </p:ext>
            </p:extLst>
          </p:nvPr>
        </p:nvGraphicFramePr>
        <p:xfrm>
          <a:off x="467544" y="1340768"/>
          <a:ext cx="8280920" cy="538517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40559"/>
                <a:gridCol w="3437363"/>
                <a:gridCol w="3202998"/>
              </a:tblGrid>
              <a:tr h="493856">
                <a:tc>
                  <a:txBody>
                    <a:bodyPr/>
                    <a:lstStyle/>
                    <a:p>
                      <a:r>
                        <a:rPr lang="en-GB" dirty="0" smtClean="0"/>
                        <a:t>Category</a:t>
                      </a:r>
                      <a:endParaRPr lang="en-GB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Anthropometric</a:t>
                      </a:r>
                      <a:r>
                        <a:rPr lang="en-GB" baseline="0" dirty="0" smtClean="0"/>
                        <a:t> indices</a:t>
                      </a:r>
                      <a:endParaRPr lang="en-GB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Interpretation</a:t>
                      </a:r>
                      <a:endParaRPr lang="en-GB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713805">
                <a:tc>
                  <a:txBody>
                    <a:bodyPr/>
                    <a:lstStyle/>
                    <a:p>
                      <a:r>
                        <a:rPr lang="en-GB" dirty="0" smtClean="0"/>
                        <a:t>Wasting</a:t>
                      </a:r>
                      <a:endParaRPr lang="en-GB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 smtClean="0"/>
                        <a:t>Low weight</a:t>
                      </a:r>
                      <a:r>
                        <a:rPr lang="en-GB" baseline="0" dirty="0" smtClean="0"/>
                        <a:t> for </a:t>
                      </a:r>
                      <a:r>
                        <a:rPr lang="en-GB" dirty="0" smtClean="0"/>
                        <a:t>height</a:t>
                      </a:r>
                      <a:endParaRPr lang="en-GB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 smtClean="0"/>
                        <a:t>Low MUAC measurement </a:t>
                      </a:r>
                      <a:r>
                        <a:rPr lang="en-GB" dirty="0" smtClean="0">
                          <a:solidFill>
                            <a:srgbClr val="FF0000"/>
                          </a:solidFill>
                        </a:rPr>
                        <a:t>(6-59 months)</a:t>
                      </a:r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C00000"/>
                          </a:solidFill>
                        </a:rPr>
                        <a:t>Acute malnutrition</a:t>
                      </a:r>
                    </a:p>
                    <a:p>
                      <a:r>
                        <a:rPr lang="en-GB" dirty="0" smtClean="0"/>
                        <a:t>Recent lack of food/illness</a:t>
                      </a:r>
                      <a:endParaRPr lang="en-GB" dirty="0"/>
                    </a:p>
                  </a:txBody>
                  <a:tcPr/>
                </a:tc>
              </a:tr>
              <a:tr h="2651277">
                <a:tc>
                  <a:txBody>
                    <a:bodyPr/>
                    <a:lstStyle/>
                    <a:p>
                      <a:r>
                        <a:rPr lang="en-GB" dirty="0" smtClean="0"/>
                        <a:t>Stunting</a:t>
                      </a:r>
                      <a:endParaRPr lang="en-GB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 smtClean="0"/>
                        <a:t>Low height</a:t>
                      </a:r>
                      <a:r>
                        <a:rPr lang="en-GB" baseline="0" dirty="0" smtClean="0"/>
                        <a:t> for age</a:t>
                      </a:r>
                      <a:endParaRPr lang="en-GB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C00000"/>
                          </a:solidFill>
                        </a:rPr>
                        <a:t>Chronic malnutrition</a:t>
                      </a:r>
                    </a:p>
                    <a:p>
                      <a:r>
                        <a:rPr lang="en-GB" dirty="0" smtClean="0"/>
                        <a:t>Prolonged food</a:t>
                      </a:r>
                      <a:r>
                        <a:rPr lang="en-GB" baseline="0" dirty="0" smtClean="0"/>
                        <a:t> deprivation/illness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/>
                        <a:t>low SES 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/>
                        <a:t>poor maternal health frequent illness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/>
                        <a:t>inappropriate infant /young child feeding and care in early life.</a:t>
                      </a:r>
                      <a:endParaRPr lang="en-GB" sz="1800" dirty="0"/>
                    </a:p>
                  </a:txBody>
                  <a:tcPr/>
                </a:tc>
              </a:tr>
              <a:tr h="1325638">
                <a:tc>
                  <a:txBody>
                    <a:bodyPr/>
                    <a:lstStyle/>
                    <a:p>
                      <a:r>
                        <a:rPr lang="en-GB" dirty="0" smtClean="0"/>
                        <a:t>Underweight</a:t>
                      </a:r>
                      <a:endParaRPr lang="en-GB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 smtClean="0"/>
                        <a:t>Low weight for age</a:t>
                      </a:r>
                      <a:endParaRPr lang="en-GB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C00000"/>
                          </a:solidFill>
                        </a:rPr>
                        <a:t>Does not distinguish between acute and chronic malnutrition</a:t>
                      </a:r>
                      <a:endParaRPr lang="en-GB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438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77281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Global magnitude of undernutrition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053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Global </a:t>
            </a:r>
            <a:r>
              <a:rPr lang="en-GB" dirty="0" smtClean="0"/>
              <a:t>burden </a:t>
            </a:r>
            <a:r>
              <a:rPr lang="en-GB" dirty="0" smtClean="0"/>
              <a:t>of undernutrition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17032"/>
          </a:xfrm>
        </p:spPr>
        <p:txBody>
          <a:bodyPr>
            <a:normAutofit lnSpcReduction="10000"/>
          </a:bodyPr>
          <a:lstStyle/>
          <a:p>
            <a:r>
              <a:rPr lang="en-GB" sz="2800" dirty="0" smtClean="0"/>
              <a:t>Joint Child Malnutrition global estimates of 2018 (UNICEF)</a:t>
            </a:r>
          </a:p>
          <a:p>
            <a:pPr lvl="1"/>
            <a:r>
              <a:rPr lang="en-GB" sz="2400" dirty="0" smtClean="0"/>
              <a:t>Stunting-149 </a:t>
            </a:r>
            <a:r>
              <a:rPr lang="en-GB" sz="2400" dirty="0" smtClean="0"/>
              <a:t>million </a:t>
            </a:r>
            <a:r>
              <a:rPr lang="en-GB" sz="2400" dirty="0" smtClean="0"/>
              <a:t>children</a:t>
            </a:r>
            <a:endParaRPr lang="en-GB" sz="2400" dirty="0" smtClean="0"/>
          </a:p>
          <a:p>
            <a:pPr lvl="2"/>
            <a:r>
              <a:rPr lang="en-GB" sz="2000" dirty="0" smtClean="0"/>
              <a:t>22% of children under 5 years</a:t>
            </a:r>
          </a:p>
          <a:p>
            <a:pPr lvl="1"/>
            <a:r>
              <a:rPr lang="en-GB" sz="2400" dirty="0" smtClean="0"/>
              <a:t>Wasting- 49 million children</a:t>
            </a:r>
            <a:endParaRPr lang="en-GB" sz="2400" dirty="0" smtClean="0"/>
          </a:p>
          <a:p>
            <a:pPr lvl="2"/>
            <a:r>
              <a:rPr lang="en-GB" sz="2000" dirty="0" smtClean="0"/>
              <a:t>17 million severely wasted</a:t>
            </a:r>
          </a:p>
          <a:p>
            <a:pPr lvl="2"/>
            <a:r>
              <a:rPr lang="en-US" sz="2000" dirty="0">
                <a:solidFill>
                  <a:srgbClr val="C00000"/>
                </a:solidFill>
              </a:rPr>
              <a:t>1.5 million deaths </a:t>
            </a:r>
            <a:r>
              <a:rPr lang="en-US" sz="2000" dirty="0" smtClean="0"/>
              <a:t>attributed to </a:t>
            </a:r>
            <a:r>
              <a:rPr lang="en-US" sz="2000" dirty="0">
                <a:solidFill>
                  <a:srgbClr val="C00000"/>
                </a:solidFill>
              </a:rPr>
              <a:t>severe </a:t>
            </a:r>
            <a:r>
              <a:rPr lang="en-US" sz="2000" dirty="0" smtClean="0">
                <a:solidFill>
                  <a:srgbClr val="C00000"/>
                </a:solidFill>
              </a:rPr>
              <a:t>wasting</a:t>
            </a:r>
          </a:p>
          <a:p>
            <a:pPr lvl="2"/>
            <a:r>
              <a:rPr lang="en-US" sz="2000" dirty="0">
                <a:solidFill>
                  <a:srgbClr val="C00000"/>
                </a:solidFill>
              </a:rPr>
              <a:t>3.5 million deaths </a:t>
            </a:r>
            <a:r>
              <a:rPr lang="en-US" sz="2000" dirty="0" smtClean="0"/>
              <a:t>attributed to </a:t>
            </a:r>
            <a:r>
              <a:rPr lang="en-US" sz="2000" dirty="0" smtClean="0">
                <a:solidFill>
                  <a:srgbClr val="C00000"/>
                </a:solidFill>
              </a:rPr>
              <a:t>moderate </a:t>
            </a:r>
            <a:r>
              <a:rPr lang="en-US" sz="2000" dirty="0">
                <a:solidFill>
                  <a:srgbClr val="C00000"/>
                </a:solidFill>
              </a:rPr>
              <a:t>wasting</a:t>
            </a:r>
            <a:endParaRPr lang="en-GB" sz="2000" dirty="0" smtClean="0">
              <a:solidFill>
                <a:srgbClr val="C00000"/>
              </a:solidFill>
            </a:endParaRPr>
          </a:p>
          <a:p>
            <a:pPr lvl="1"/>
            <a:r>
              <a:rPr lang="en-US" sz="2400" dirty="0" smtClean="0"/>
              <a:t>The </a:t>
            </a:r>
            <a:r>
              <a:rPr lang="en-US" sz="2400" dirty="0"/>
              <a:t>vast majority </a:t>
            </a:r>
            <a:r>
              <a:rPr lang="en-US" sz="2400" dirty="0" smtClean="0"/>
              <a:t>in </a:t>
            </a:r>
            <a:r>
              <a:rPr lang="en-US" sz="2400" dirty="0"/>
              <a:t>developing countries </a:t>
            </a:r>
            <a:endParaRPr lang="en-US" sz="2400" dirty="0" smtClean="0"/>
          </a:p>
          <a:p>
            <a:pPr lvl="2"/>
            <a:r>
              <a:rPr lang="en-US" sz="2000" dirty="0" smtClean="0"/>
              <a:t>2/3 in Southern Asia, 1/3 in sub-Saharan Africa</a:t>
            </a:r>
            <a:endParaRPr lang="en-GB" sz="2000" dirty="0" smtClean="0"/>
          </a:p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611560" y="5949280"/>
            <a:ext cx="6538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UNICEF, WHO and World Bank Group </a:t>
            </a:r>
            <a:r>
              <a:rPr lang="en-US" dirty="0" smtClean="0"/>
              <a:t>2018 </a:t>
            </a:r>
            <a:r>
              <a:rPr lang="en-US" dirty="0"/>
              <a:t>edition of the joint child </a:t>
            </a:r>
            <a:endParaRPr lang="en-US" dirty="0" smtClean="0"/>
          </a:p>
          <a:p>
            <a:r>
              <a:rPr lang="en-US" dirty="0" smtClean="0"/>
              <a:t>malnutrition </a:t>
            </a:r>
            <a:r>
              <a:rPr lang="en-US" dirty="0"/>
              <a:t>estimates for the </a:t>
            </a:r>
            <a:r>
              <a:rPr lang="en-US" dirty="0" smtClean="0"/>
              <a:t>2000–2017 period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669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pPr algn="l"/>
            <a:r>
              <a:rPr lang="en-GB" dirty="0" smtClean="0"/>
              <a:t>Global </a:t>
            </a:r>
            <a:r>
              <a:rPr lang="en-GB" dirty="0" smtClean="0"/>
              <a:t>burden</a:t>
            </a:r>
            <a:r>
              <a:rPr lang="en-GB" dirty="0" smtClean="0"/>
              <a:t> </a:t>
            </a:r>
            <a:r>
              <a:rPr lang="en-GB" dirty="0" smtClean="0"/>
              <a:t>of undernutrition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1"/>
            <a:ext cx="8229600" cy="3960440"/>
          </a:xfrm>
        </p:spPr>
        <p:txBody>
          <a:bodyPr>
            <a:normAutofit/>
          </a:bodyPr>
          <a:lstStyle/>
          <a:p>
            <a:r>
              <a:rPr lang="en-US" sz="2400" dirty="0"/>
              <a:t>Malnutrition </a:t>
            </a:r>
            <a:r>
              <a:rPr lang="en-US" sz="2400" dirty="0" smtClean="0"/>
              <a:t>accounts for approximately </a:t>
            </a:r>
            <a:r>
              <a:rPr lang="en-US" sz="2400" dirty="0">
                <a:solidFill>
                  <a:srgbClr val="FF0000"/>
                </a:solidFill>
              </a:rPr>
              <a:t>one third </a:t>
            </a:r>
            <a:r>
              <a:rPr lang="en-US" sz="2400" dirty="0"/>
              <a:t>of the nearly </a:t>
            </a:r>
            <a:r>
              <a:rPr lang="en-US" sz="2400" dirty="0" smtClean="0">
                <a:solidFill>
                  <a:srgbClr val="FF0000"/>
                </a:solidFill>
              </a:rPr>
              <a:t>5.6 million </a:t>
            </a:r>
            <a:r>
              <a:rPr lang="en-US" sz="2400" dirty="0">
                <a:solidFill>
                  <a:srgbClr val="FF0000"/>
                </a:solidFill>
              </a:rPr>
              <a:t>deaths </a:t>
            </a:r>
            <a:r>
              <a:rPr lang="en-US" sz="2400" dirty="0"/>
              <a:t>in children </a:t>
            </a:r>
            <a:r>
              <a:rPr lang="en-US" sz="2400" dirty="0" smtClean="0"/>
              <a:t>under </a:t>
            </a:r>
            <a:r>
              <a:rPr lang="en-US" sz="2400" dirty="0"/>
              <a:t>5 years of age </a:t>
            </a:r>
            <a:r>
              <a:rPr lang="en-US" sz="2400" dirty="0" smtClean="0"/>
              <a:t>worldwide. </a:t>
            </a:r>
            <a:r>
              <a:rPr lang="en-US" sz="2400" baseline="30000" dirty="0" smtClean="0"/>
              <a:t>1</a:t>
            </a:r>
          </a:p>
          <a:p>
            <a:r>
              <a:rPr lang="en-US" sz="2400" dirty="0" smtClean="0"/>
              <a:t>Severe acute malnutrition: </a:t>
            </a:r>
            <a:r>
              <a:rPr lang="en-US" sz="2400" dirty="0">
                <a:solidFill>
                  <a:srgbClr val="C00000"/>
                </a:solidFill>
              </a:rPr>
              <a:t>4% in </a:t>
            </a:r>
            <a:r>
              <a:rPr lang="en-US" sz="2400" dirty="0" smtClean="0">
                <a:solidFill>
                  <a:srgbClr val="C00000"/>
                </a:solidFill>
              </a:rPr>
              <a:t>SSA</a:t>
            </a:r>
            <a:r>
              <a:rPr lang="en-US" sz="2400" dirty="0" smtClean="0"/>
              <a:t>; </a:t>
            </a:r>
            <a:r>
              <a:rPr lang="en-US" sz="2400" dirty="0"/>
              <a:t>12</a:t>
            </a:r>
            <a:r>
              <a:rPr lang="en-US" sz="2400" dirty="0" smtClean="0"/>
              <a:t>% </a:t>
            </a:r>
            <a:r>
              <a:rPr lang="en-US" sz="2400" dirty="0"/>
              <a:t>in South Asia</a:t>
            </a:r>
            <a:r>
              <a:rPr lang="en-US" sz="2400" dirty="0" smtClean="0"/>
              <a:t>.</a:t>
            </a:r>
            <a:r>
              <a:rPr lang="en-US" sz="2400" baseline="30000" dirty="0" smtClean="0"/>
              <a:t>2,3</a:t>
            </a:r>
            <a:endParaRPr lang="en-US" sz="2400" baseline="30000" dirty="0"/>
          </a:p>
          <a:p>
            <a:r>
              <a:rPr lang="en-US" sz="2400" dirty="0" smtClean="0"/>
              <a:t>Moderate acute malnutrition: </a:t>
            </a:r>
            <a:r>
              <a:rPr lang="en-US" sz="2400" dirty="0" smtClean="0">
                <a:solidFill>
                  <a:srgbClr val="C00000"/>
                </a:solidFill>
              </a:rPr>
              <a:t>9</a:t>
            </a:r>
            <a:r>
              <a:rPr lang="en-US" sz="2400" dirty="0">
                <a:solidFill>
                  <a:srgbClr val="C00000"/>
                </a:solidFill>
              </a:rPr>
              <a:t>% </a:t>
            </a:r>
            <a:r>
              <a:rPr lang="en-US" sz="2400" dirty="0" smtClean="0">
                <a:solidFill>
                  <a:srgbClr val="C00000"/>
                </a:solidFill>
              </a:rPr>
              <a:t>in </a:t>
            </a:r>
            <a:r>
              <a:rPr lang="en-US" sz="2400" dirty="0" smtClean="0">
                <a:solidFill>
                  <a:srgbClr val="C00000"/>
                </a:solidFill>
              </a:rPr>
              <a:t>SSA</a:t>
            </a:r>
            <a:r>
              <a:rPr lang="en-US" sz="2400" dirty="0" smtClean="0"/>
              <a:t>; 15</a:t>
            </a:r>
            <a:r>
              <a:rPr lang="en-US" sz="2400" dirty="0"/>
              <a:t>% </a:t>
            </a:r>
            <a:r>
              <a:rPr lang="en-US" sz="2400" dirty="0" smtClean="0"/>
              <a:t>in </a:t>
            </a:r>
            <a:r>
              <a:rPr lang="en-US" sz="2400" dirty="0"/>
              <a:t>South </a:t>
            </a:r>
            <a:r>
              <a:rPr lang="en-US" sz="2400" dirty="0" smtClean="0"/>
              <a:t>Asia.</a:t>
            </a:r>
            <a:r>
              <a:rPr lang="en-US" sz="2400" dirty="0"/>
              <a:t> </a:t>
            </a:r>
            <a:endParaRPr lang="en-US" sz="2400" dirty="0" smtClean="0"/>
          </a:p>
          <a:p>
            <a:endParaRPr lang="en-GB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5301208"/>
            <a:ext cx="761864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1. United </a:t>
            </a:r>
            <a:r>
              <a:rPr lang="en-US" sz="1400" dirty="0"/>
              <a:t>Nations Interagency Group for Child Mortality Estimation. Levels and trends </a:t>
            </a:r>
            <a:r>
              <a:rPr lang="en-US" sz="1400" dirty="0" smtClean="0"/>
              <a:t>in child </a:t>
            </a:r>
            <a:r>
              <a:rPr lang="en-US" sz="1400" dirty="0"/>
              <a:t>mortality. Report 2012. New York, United Nations Children’s Fund, 2012</a:t>
            </a:r>
            <a:r>
              <a:rPr lang="en-US" sz="1400" dirty="0" smtClean="0"/>
              <a:t>.</a:t>
            </a:r>
          </a:p>
          <a:p>
            <a:r>
              <a:rPr lang="en-US" sz="1400" dirty="0" smtClean="0"/>
              <a:t>2. UNICEF</a:t>
            </a:r>
            <a:r>
              <a:rPr lang="en-US" sz="1400" dirty="0"/>
              <a:t> The state of the world's children 2005. New York: UNICEF, 2005</a:t>
            </a:r>
          </a:p>
          <a:p>
            <a:r>
              <a:rPr lang="en-US" sz="1400" dirty="0" smtClean="0"/>
              <a:t>3. UNICEF</a:t>
            </a:r>
            <a:r>
              <a:rPr lang="en-US" sz="1400" dirty="0"/>
              <a:t> </a:t>
            </a:r>
            <a:r>
              <a:rPr lang="en-US" sz="1400" dirty="0" smtClean="0"/>
              <a:t> </a:t>
            </a:r>
            <a:r>
              <a:rPr lang="en-US" sz="1400" dirty="0"/>
              <a:t>global database on child malnutrition. New York: UNICEF, 2001</a:t>
            </a:r>
          </a:p>
          <a:p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73088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57171" y="273353"/>
            <a:ext cx="8228763" cy="923400"/>
          </a:xfrm>
        </p:spPr>
        <p:txBody>
          <a:bodyPr>
            <a:normAutofit/>
          </a:bodyPr>
          <a:lstStyle/>
          <a:p>
            <a:pPr lvl="0" algn="l"/>
            <a:r>
              <a:rPr lang="en-US" sz="3200" dirty="0" smtClean="0"/>
              <a:t>Global Distribution </a:t>
            </a:r>
            <a:r>
              <a:rPr lang="en-US" sz="3200" dirty="0"/>
              <a:t>of </a:t>
            </a:r>
            <a:r>
              <a:rPr lang="en-US" sz="3200" dirty="0" smtClean="0"/>
              <a:t>Wasting 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299" y="1124744"/>
            <a:ext cx="9112084" cy="504056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434801" y="6165304"/>
            <a:ext cx="6129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https://data.unicef.org/topic/nutrition/malnutrition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6007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map on global distribution of stunt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061447"/>
            <a:ext cx="8376671" cy="5031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2078" y="476672"/>
            <a:ext cx="6408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Global distribution of stunting</a:t>
            </a:r>
            <a:endParaRPr lang="en-GB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251520" y="6324292"/>
            <a:ext cx="5057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https://data.unicef.org/topic/nutrition/malnutrition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100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0608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Magnitude of malnutrition in Kenya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45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64704"/>
            <a:ext cx="8096214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082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0609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Distribution in Kenya - Wasting</a:t>
            </a:r>
            <a:endParaRPr lang="en-US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2" t="8799" r="1776"/>
          <a:stretch/>
        </p:blipFill>
        <p:spPr bwMode="auto">
          <a:xfrm>
            <a:off x="1043608" y="867786"/>
            <a:ext cx="6480720" cy="5657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978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4"/>
          <a:stretch/>
        </p:blipFill>
        <p:spPr bwMode="auto">
          <a:xfrm>
            <a:off x="-9428" y="27436"/>
            <a:ext cx="8917901" cy="6830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166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216" y="0"/>
            <a:ext cx="9160216" cy="691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367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7160" y="116632"/>
            <a:ext cx="8229600" cy="634082"/>
          </a:xfrm>
        </p:spPr>
        <p:txBody>
          <a:bodyPr>
            <a:normAutofit fontScale="90000"/>
          </a:bodyPr>
          <a:lstStyle/>
          <a:p>
            <a:pPr algn="l"/>
            <a:r>
              <a:rPr lang="en-GB" dirty="0" smtClean="0"/>
              <a:t>Causes of malnutrition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29313" y="6368396"/>
            <a:ext cx="648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UNICEF conceptual framework on causes of malnutrition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6" name="Picture 4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696"/>
            <a:ext cx="9144000" cy="567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520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pPr algn="l"/>
            <a:r>
              <a:rPr lang="en-GB" dirty="0" smtClean="0"/>
              <a:t>Risk factors for undernutrition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r>
              <a:rPr lang="en-GB" sz="2800" dirty="0" smtClean="0"/>
              <a:t>Biological, </a:t>
            </a:r>
            <a:r>
              <a:rPr lang="en-GB" sz="2800" dirty="0" smtClean="0"/>
              <a:t>environmental, social, economic and cultural factors</a:t>
            </a:r>
          </a:p>
          <a:p>
            <a:pPr lvl="2"/>
            <a:r>
              <a:rPr lang="en-US" dirty="0" smtClean="0"/>
              <a:t>Infant feeding &amp; dietary practices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en-US" sz="2400" dirty="0" smtClean="0"/>
              <a:t>Failure </a:t>
            </a:r>
            <a:r>
              <a:rPr lang="en-US" sz="2400" dirty="0"/>
              <a:t>to breastfeed exclusively for 6 months 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en-US" sz="2400" dirty="0"/>
              <a:t>Inappropriate complementary feeding practices</a:t>
            </a:r>
          </a:p>
          <a:p>
            <a:pPr lvl="2"/>
            <a:r>
              <a:rPr lang="en-US" dirty="0" smtClean="0"/>
              <a:t>Recurrent illnesses, </a:t>
            </a:r>
            <a:r>
              <a:rPr lang="en-US" dirty="0"/>
              <a:t>chronic </a:t>
            </a:r>
            <a:r>
              <a:rPr lang="en-US" dirty="0" smtClean="0"/>
              <a:t>underlying illnesses</a:t>
            </a:r>
          </a:p>
          <a:p>
            <a:pPr lvl="2"/>
            <a:r>
              <a:rPr lang="en-US" dirty="0" smtClean="0"/>
              <a:t>Biological/child characteristics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en-US" sz="2400" dirty="0" smtClean="0"/>
              <a:t>Low </a:t>
            </a:r>
            <a:r>
              <a:rPr lang="en-US" sz="2400" dirty="0" smtClean="0"/>
              <a:t>birth weight </a:t>
            </a:r>
            <a:r>
              <a:rPr lang="en-US" sz="2400" dirty="0" smtClean="0"/>
              <a:t>&amp; prematurity</a:t>
            </a:r>
            <a:endParaRPr lang="en-US" sz="2400" dirty="0" smtClean="0"/>
          </a:p>
          <a:p>
            <a:pPr lvl="3">
              <a:buFont typeface="Wingdings" panose="05000000000000000000" pitchFamily="2" charset="2"/>
              <a:buChar char="ü"/>
            </a:pPr>
            <a:r>
              <a:rPr lang="en-US" sz="2400" dirty="0" smtClean="0"/>
              <a:t>Multiple births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en-US" sz="2400" dirty="0" smtClean="0"/>
              <a:t>Lack of immunization</a:t>
            </a:r>
            <a:endParaRPr lang="en-US" sz="2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615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Risk factors for malnutrition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endParaRPr lang="en-US" dirty="0"/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467544" y="1268760"/>
            <a:ext cx="8136904" cy="492918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Maternal characteristics:</a:t>
            </a:r>
            <a:endParaRPr lang="en-US" sz="2400" dirty="0"/>
          </a:p>
          <a:p>
            <a:pPr lvl="2">
              <a:buFont typeface="Wingdings" panose="05000000000000000000" pitchFamily="2" charset="2"/>
              <a:buChar char="ü"/>
            </a:pPr>
            <a:r>
              <a:rPr lang="en-US" dirty="0"/>
              <a:t>Maternal education.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dirty="0"/>
              <a:t>Maternal </a:t>
            </a:r>
            <a:r>
              <a:rPr lang="en-US" dirty="0" smtClean="0"/>
              <a:t>health</a:t>
            </a:r>
            <a:r>
              <a:rPr lang="en-US" dirty="0" smtClean="0"/>
              <a:t>/nutrition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dirty="0" smtClean="0"/>
              <a:t>Inadequate birth spacing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dirty="0" smtClean="0"/>
              <a:t>Child neglect</a:t>
            </a:r>
            <a:endParaRPr lang="en-US" dirty="0"/>
          </a:p>
          <a:p>
            <a:r>
              <a:rPr lang="en-US" sz="2400" dirty="0" smtClean="0"/>
              <a:t>Environmental factors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dirty="0" smtClean="0"/>
              <a:t>Poor sanitation</a:t>
            </a:r>
            <a:endParaRPr lang="en-US" dirty="0"/>
          </a:p>
          <a:p>
            <a:pPr lvl="2">
              <a:buFont typeface="Wingdings" panose="05000000000000000000" pitchFamily="2" charset="2"/>
              <a:buChar char="ü"/>
            </a:pPr>
            <a:r>
              <a:rPr lang="en-US" dirty="0" smtClean="0"/>
              <a:t>Unsafe water source</a:t>
            </a:r>
            <a:endParaRPr lang="en-US" dirty="0"/>
          </a:p>
          <a:p>
            <a:r>
              <a:rPr lang="en-US" sz="2400" dirty="0"/>
              <a:t>Seasonal and climatic conditions.</a:t>
            </a:r>
          </a:p>
          <a:p>
            <a:r>
              <a:rPr lang="en-US" sz="2400" dirty="0" smtClean="0"/>
              <a:t>Cultural/ </a:t>
            </a:r>
            <a:r>
              <a:rPr lang="en-US" sz="2400" dirty="0"/>
              <a:t>religious traditions.</a:t>
            </a:r>
          </a:p>
          <a:p>
            <a:r>
              <a:rPr lang="en-US" sz="2400" dirty="0" smtClean="0"/>
              <a:t>Political factors</a:t>
            </a:r>
            <a:endParaRPr lang="en-US" sz="2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548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altLang="en-US" b="1" u="sng" dirty="0" smtClean="0"/>
              <a:t/>
            </a:r>
            <a:br>
              <a:rPr lang="en-GB" altLang="en-US" b="1" u="sng" dirty="0" smtClean="0"/>
            </a:br>
            <a:r>
              <a:rPr lang="en-GB" altLang="en-US" u="sng" dirty="0" smtClean="0"/>
              <a:t>Pathophysiology: Reductive adaptation 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altLang="en-US" sz="2400" dirty="0" smtClean="0"/>
              <a:t>Changes at cellular level resulting in:</a:t>
            </a:r>
          </a:p>
          <a:p>
            <a:pPr marL="831850" lvl="1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altLang="en-US" sz="2000" dirty="0" smtClean="0"/>
              <a:t>decrease </a:t>
            </a:r>
            <a:r>
              <a:rPr lang="en-GB" altLang="en-US" sz="2000" dirty="0" smtClean="0"/>
              <a:t>in basal metabolic  </a:t>
            </a:r>
            <a:r>
              <a:rPr lang="en-GB" altLang="en-US" sz="2000" dirty="0" smtClean="0"/>
              <a:t>rate</a:t>
            </a:r>
          </a:p>
          <a:p>
            <a:pPr marL="831850" lvl="1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altLang="en-US" sz="2000" dirty="0" smtClean="0"/>
              <a:t>decreased in DNA </a:t>
            </a:r>
            <a:r>
              <a:rPr lang="en-GB" altLang="en-US" sz="2000" dirty="0"/>
              <a:t>and RNA synthesis</a:t>
            </a:r>
          </a:p>
          <a:p>
            <a:pPr marL="831850" lvl="1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altLang="en-US" sz="2000" dirty="0" smtClean="0"/>
              <a:t>slowing </a:t>
            </a:r>
            <a:r>
              <a:rPr lang="en-GB" altLang="en-US" sz="2000" dirty="0" smtClean="0"/>
              <a:t>of all organ systems in the body </a:t>
            </a:r>
          </a:p>
          <a:p>
            <a:pPr marL="831850" lvl="1" indent="-323850"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altLang="en-US" sz="2000" dirty="0" smtClean="0"/>
              <a:t>in</a:t>
            </a:r>
            <a:r>
              <a:rPr lang="en-GB" altLang="en-US" sz="2000" dirty="0" smtClean="0"/>
              <a:t>ability </a:t>
            </a:r>
            <a:r>
              <a:rPr lang="en-GB" altLang="en-US" sz="2000" dirty="0" smtClean="0"/>
              <a:t>to withstand stress and trauma.</a:t>
            </a:r>
          </a:p>
          <a:p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754135"/>
            <a:ext cx="4038600" cy="4218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090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pPr algn="l"/>
            <a:r>
              <a:rPr lang="en-US" u="sng" dirty="0" smtClean="0"/>
              <a:t>Carbohydrate metabolism: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24744"/>
            <a:ext cx="4038600" cy="5001419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dirty="0" smtClean="0"/>
              <a:t>Risk of hypoglycemia</a:t>
            </a:r>
            <a:endParaRPr lang="en-US" sz="2800" dirty="0" smtClean="0"/>
          </a:p>
          <a:p>
            <a:pPr lvl="1">
              <a:buFont typeface="Wingdings" panose="05000000000000000000" pitchFamily="2" charset="2"/>
              <a:buChar char="ü"/>
              <a:defRPr/>
            </a:pPr>
            <a:r>
              <a:rPr lang="en-US" sz="2000" dirty="0" smtClean="0"/>
              <a:t>Inadequate carbohydrate </a:t>
            </a:r>
            <a:r>
              <a:rPr lang="en-US" sz="2000" dirty="0" smtClean="0"/>
              <a:t>intake</a:t>
            </a:r>
          </a:p>
          <a:p>
            <a:pPr lvl="1">
              <a:buFont typeface="Wingdings" panose="05000000000000000000" pitchFamily="2" charset="2"/>
              <a:buChar char="ü"/>
              <a:defRPr/>
            </a:pPr>
            <a:r>
              <a:rPr lang="en-US" sz="2000" dirty="0" smtClean="0"/>
              <a:t>Impaired </a:t>
            </a:r>
            <a:r>
              <a:rPr lang="en-US" sz="2000" dirty="0" smtClean="0"/>
              <a:t>glucose absorption </a:t>
            </a:r>
            <a:endParaRPr lang="en-US" sz="2000" dirty="0"/>
          </a:p>
          <a:p>
            <a:pPr lvl="1">
              <a:buFont typeface="Wingdings" panose="05000000000000000000" pitchFamily="2" charset="2"/>
              <a:buChar char="ü"/>
              <a:defRPr/>
            </a:pPr>
            <a:r>
              <a:rPr lang="en-US" sz="2000" dirty="0" smtClean="0"/>
              <a:t>50</a:t>
            </a:r>
            <a:r>
              <a:rPr lang="en-US" sz="2000" dirty="0"/>
              <a:t>% reduction in glycogen stores </a:t>
            </a:r>
            <a:endParaRPr lang="en-US" sz="2000" dirty="0" smtClean="0"/>
          </a:p>
          <a:p>
            <a:pPr lvl="1">
              <a:buFont typeface="Wingdings" panose="05000000000000000000" pitchFamily="2" charset="2"/>
              <a:buChar char="ü"/>
              <a:defRPr/>
            </a:pPr>
            <a:r>
              <a:rPr lang="en-GB" sz="2000" dirty="0"/>
              <a:t>Competition for </a:t>
            </a:r>
            <a:r>
              <a:rPr lang="en-GB" sz="2000" dirty="0" smtClean="0"/>
              <a:t>glucose </a:t>
            </a:r>
            <a:r>
              <a:rPr lang="en-GB" sz="2000" dirty="0"/>
              <a:t>from other </a:t>
            </a:r>
            <a:r>
              <a:rPr lang="en-GB" sz="2000" dirty="0" smtClean="0"/>
              <a:t>body functions </a:t>
            </a:r>
            <a:endParaRPr lang="en-GB" sz="2000" dirty="0" smtClean="0"/>
          </a:p>
          <a:p>
            <a:pPr marL="857250" lvl="2" indent="0">
              <a:buNone/>
              <a:defRPr/>
            </a:pPr>
            <a:r>
              <a:rPr lang="en-GB" dirty="0" smtClean="0"/>
              <a:t>(</a:t>
            </a:r>
            <a:r>
              <a:rPr lang="en-GB" dirty="0" smtClean="0"/>
              <a:t>to </a:t>
            </a:r>
            <a:r>
              <a:rPr lang="en-GB" dirty="0"/>
              <a:t>keep warm/ deal with infection</a:t>
            </a:r>
            <a:r>
              <a:rPr lang="en-GB" dirty="0" smtClean="0"/>
              <a:t>)</a:t>
            </a:r>
          </a:p>
          <a:p>
            <a:pPr marL="0" indent="0">
              <a:buNone/>
            </a:pPr>
            <a:r>
              <a:rPr lang="en-GB" dirty="0"/>
              <a:t>Impaired glucose tolerance: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2000" dirty="0"/>
              <a:t>Low insulin levels</a:t>
            </a:r>
          </a:p>
          <a:p>
            <a:pPr marL="57150" indent="0">
              <a:buNone/>
              <a:defRPr/>
            </a:pPr>
            <a:endParaRPr lang="en-US" dirty="0"/>
          </a:p>
          <a:p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124744"/>
            <a:ext cx="4320480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671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850900"/>
          </a:xfrm>
        </p:spPr>
        <p:txBody>
          <a:bodyPr>
            <a:normAutofit/>
          </a:bodyPr>
          <a:lstStyle/>
          <a:p>
            <a:pPr algn="l"/>
            <a:r>
              <a:rPr lang="en-GB" sz="4000" dirty="0" smtClean="0"/>
              <a:t>Protein metabolism</a:t>
            </a:r>
            <a:endParaRPr lang="en-GB" sz="40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500061726"/>
              </p:ext>
            </p:extLst>
          </p:nvPr>
        </p:nvGraphicFramePr>
        <p:xfrm>
          <a:off x="323528" y="1052736"/>
          <a:ext cx="8507412" cy="55451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220072" y="1268760"/>
            <a:ext cx="403245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GB" sz="2000" dirty="0" smtClean="0">
                <a:cs typeface="Calibri"/>
              </a:rPr>
              <a:t>↓ </a:t>
            </a:r>
            <a:r>
              <a:rPr lang="en-GB" sz="2000" dirty="0" smtClean="0"/>
              <a:t>transferrin </a:t>
            </a:r>
            <a:r>
              <a:rPr lang="en-GB" sz="2000" dirty="0"/>
              <a:t>&amp;</a:t>
            </a:r>
            <a:r>
              <a:rPr lang="en-GB" sz="2000" dirty="0" smtClean="0"/>
              <a:t> </a:t>
            </a:r>
            <a:r>
              <a:rPr lang="en-GB" sz="2000" dirty="0"/>
              <a:t>iron binding capacity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Iron deficiency </a:t>
            </a:r>
            <a:r>
              <a:rPr lang="en-GB" dirty="0" smtClean="0"/>
              <a:t>anaemia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705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pPr algn="l"/>
            <a:r>
              <a:rPr lang="en-GB" sz="4000" u="sng" dirty="0" smtClean="0"/>
              <a:t>Lipids and fats</a:t>
            </a:r>
            <a:endParaRPr lang="en-GB" sz="40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12568"/>
          </a:xfrm>
        </p:spPr>
        <p:txBody>
          <a:bodyPr>
            <a:normAutofit/>
          </a:bodyPr>
          <a:lstStyle/>
          <a:p>
            <a:r>
              <a:rPr lang="en-GB" sz="2800" dirty="0" smtClean="0"/>
              <a:t>Decrease </a:t>
            </a:r>
            <a:r>
              <a:rPr lang="en-GB" sz="2800" dirty="0" smtClean="0"/>
              <a:t>conjugated bile acids: necessary for lipid dissolution and </a:t>
            </a:r>
            <a:r>
              <a:rPr lang="en-GB" sz="2800" dirty="0" smtClean="0"/>
              <a:t>absorption</a:t>
            </a:r>
          </a:p>
          <a:p>
            <a:r>
              <a:rPr lang="en-GB" sz="2800" dirty="0"/>
              <a:t>Decreased fat absorption with steatorrhea</a:t>
            </a:r>
          </a:p>
          <a:p>
            <a:r>
              <a:rPr lang="en-GB" sz="2800" dirty="0" smtClean="0"/>
              <a:t>Impaired </a:t>
            </a:r>
            <a:r>
              <a:rPr lang="en-GB" sz="2800" dirty="0" smtClean="0"/>
              <a:t>lipid transportation from liver to tissues</a:t>
            </a:r>
          </a:p>
          <a:p>
            <a:r>
              <a:rPr lang="en-GB" sz="2800" i="1" dirty="0" smtClean="0"/>
              <a:t>In </a:t>
            </a:r>
            <a:r>
              <a:rPr lang="en-GB" sz="2800" i="1" dirty="0" smtClean="0"/>
              <a:t>Kwashiorkor:-fatty liver</a:t>
            </a:r>
            <a:endParaRPr lang="en-GB" sz="2800" i="1" dirty="0" smtClean="0"/>
          </a:p>
          <a:p>
            <a:pPr lvl="2"/>
            <a:r>
              <a:rPr lang="en-GB" dirty="0" smtClean="0"/>
              <a:t>Increased fat transport from tissues to the </a:t>
            </a:r>
            <a:r>
              <a:rPr lang="en-GB" dirty="0" smtClean="0"/>
              <a:t>liver</a:t>
            </a:r>
          </a:p>
          <a:p>
            <a:pPr lvl="2"/>
            <a:r>
              <a:rPr lang="en-GB" dirty="0"/>
              <a:t>Increased liver </a:t>
            </a:r>
            <a:r>
              <a:rPr lang="en-GB" dirty="0" smtClean="0"/>
              <a:t>lipogenesis</a:t>
            </a:r>
            <a:endParaRPr lang="en-GB" dirty="0" smtClean="0"/>
          </a:p>
          <a:p>
            <a:pPr lvl="2"/>
            <a:r>
              <a:rPr lang="en-GB" dirty="0" smtClean="0"/>
              <a:t>Decreased beta </a:t>
            </a:r>
            <a:r>
              <a:rPr lang="en-GB" dirty="0" smtClean="0"/>
              <a:t>lipoprotein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674452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/>
              <a:t>Risk of hypothermia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520" y="1268760"/>
            <a:ext cx="4244280" cy="4857403"/>
          </a:xfrm>
        </p:spPr>
        <p:txBody>
          <a:bodyPr>
            <a:normAutofit/>
          </a:bodyPr>
          <a:lstStyle/>
          <a:p>
            <a:pPr marL="274320" indent="-274320">
              <a:buFont typeface="Wingdings 2"/>
              <a:buChar char=""/>
              <a:defRPr/>
            </a:pPr>
            <a:r>
              <a:rPr lang="en-GB" sz="2400" dirty="0" smtClean="0"/>
              <a:t>Decreased </a:t>
            </a:r>
            <a:r>
              <a:rPr lang="en-GB" sz="2400" dirty="0" smtClean="0"/>
              <a:t>heat generation.</a:t>
            </a:r>
            <a:endParaRPr lang="en-US" sz="2400" dirty="0"/>
          </a:p>
          <a:p>
            <a:pPr marL="731520" lvl="1" indent="-457200"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Reduced metabolic activity</a:t>
            </a:r>
            <a:endParaRPr lang="en-US" sz="2400" dirty="0"/>
          </a:p>
          <a:p>
            <a:pPr marL="731520" lvl="1" indent="-457200"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Reduced physical activity</a:t>
            </a:r>
            <a:endParaRPr lang="en-US" sz="2400" dirty="0"/>
          </a:p>
          <a:p>
            <a:pPr marL="274320" indent="-274320">
              <a:buFont typeface="Wingdings 2"/>
              <a:buChar char=""/>
              <a:defRPr/>
            </a:pPr>
            <a:r>
              <a:rPr lang="en-GB" sz="2400" dirty="0"/>
              <a:t>Increased </a:t>
            </a:r>
            <a:r>
              <a:rPr lang="en-GB" sz="2400" dirty="0" smtClean="0"/>
              <a:t>heat loss </a:t>
            </a:r>
            <a:endParaRPr lang="en-US" sz="2400" dirty="0"/>
          </a:p>
          <a:p>
            <a:pPr marL="731520" lvl="1" indent="-457200"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Decrease in </a:t>
            </a:r>
            <a:r>
              <a:rPr lang="en-GB" sz="2400" dirty="0" smtClean="0"/>
              <a:t>subcutaneous </a:t>
            </a:r>
            <a:r>
              <a:rPr lang="en-GB" sz="2400" dirty="0"/>
              <a:t>fat (lack of insulation)</a:t>
            </a:r>
            <a:endParaRPr lang="en-US" sz="2400" dirty="0"/>
          </a:p>
          <a:p>
            <a:pPr marL="274320" indent="-274320">
              <a:buFont typeface="Wingdings 2"/>
              <a:buChar char=""/>
              <a:defRPr/>
            </a:pPr>
            <a:endParaRPr lang="en-GB" dirty="0"/>
          </a:p>
          <a:p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412776"/>
            <a:ext cx="3960440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160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pPr algn="l"/>
            <a:r>
              <a:rPr lang="en-GB" sz="3600" u="sng" dirty="0" smtClean="0"/>
              <a:t>Electrolytes </a:t>
            </a:r>
            <a:r>
              <a:rPr lang="en-GB" sz="3600" u="sng" dirty="0" smtClean="0"/>
              <a:t>&amp; total body water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713387"/>
          </a:xfrm>
        </p:spPr>
        <p:txBody>
          <a:bodyPr>
            <a:normAutofit/>
          </a:bodyPr>
          <a:lstStyle/>
          <a:p>
            <a:r>
              <a:rPr lang="en-GB" altLang="en-US" sz="2400" dirty="0"/>
              <a:t>Total body water </a:t>
            </a:r>
            <a:r>
              <a:rPr lang="en-GB" altLang="en-US" sz="2400" dirty="0" smtClean="0"/>
              <a:t>increased </a:t>
            </a:r>
            <a:r>
              <a:rPr lang="en-GB" altLang="en-US" sz="2400" dirty="0"/>
              <a:t>in both kwashiorkor and marasmus: </a:t>
            </a:r>
          </a:p>
          <a:p>
            <a:r>
              <a:rPr lang="en-US" sz="2400" dirty="0" smtClean="0"/>
              <a:t>High body sodium </a:t>
            </a:r>
          </a:p>
          <a:p>
            <a:pPr lvl="1"/>
            <a:r>
              <a:rPr lang="en-US" sz="2000" dirty="0" smtClean="0"/>
              <a:t>Impaired </a:t>
            </a:r>
            <a:r>
              <a:rPr lang="en-US" sz="2000" dirty="0"/>
              <a:t>Na-K ATPase </a:t>
            </a:r>
            <a:r>
              <a:rPr lang="en-US" sz="2000" dirty="0" smtClean="0"/>
              <a:t>pump activity</a:t>
            </a:r>
          </a:p>
          <a:p>
            <a:pPr lvl="1"/>
            <a:r>
              <a:rPr lang="en-US" sz="2000" dirty="0" smtClean="0"/>
              <a:t>Increased intracellular sodium levels with leaking potassium from within cells </a:t>
            </a:r>
          </a:p>
          <a:p>
            <a:r>
              <a:rPr lang="en-US" sz="2400" dirty="0" smtClean="0"/>
              <a:t>Low </a:t>
            </a:r>
            <a:r>
              <a:rPr lang="en-US" sz="2400" dirty="0" smtClean="0"/>
              <a:t>serum potassium :</a:t>
            </a:r>
          </a:p>
          <a:p>
            <a:pPr lvl="1"/>
            <a:r>
              <a:rPr lang="en-US" sz="2000" dirty="0" err="1" smtClean="0"/>
              <a:t>hypotonia</a:t>
            </a:r>
            <a:r>
              <a:rPr lang="en-US" sz="2000" dirty="0" smtClean="0"/>
              <a:t>, apathy, impaired </a:t>
            </a:r>
            <a:r>
              <a:rPr lang="en-US" sz="2000" dirty="0"/>
              <a:t>cardiac </a:t>
            </a:r>
            <a:r>
              <a:rPr lang="en-US" sz="2000" dirty="0" smtClean="0"/>
              <a:t>function</a:t>
            </a:r>
          </a:p>
          <a:p>
            <a:r>
              <a:rPr lang="en-US" sz="2400" dirty="0" smtClean="0"/>
              <a:t>Low plasma calcium</a:t>
            </a:r>
            <a:r>
              <a:rPr lang="en-US" sz="2400" dirty="0"/>
              <a:t>, magnesium and zinc.</a:t>
            </a:r>
            <a:endParaRPr lang="en-US" sz="2400" dirty="0" smtClean="0"/>
          </a:p>
          <a:p>
            <a:r>
              <a:rPr lang="en-US" sz="2400" dirty="0">
                <a:solidFill>
                  <a:srgbClr val="C00000"/>
                </a:solidFill>
              </a:rPr>
              <a:t>Malnourished children are thirsty due to defective thirst mechanism.</a:t>
            </a:r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17365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u="sng" dirty="0" smtClean="0"/>
              <a:t>Cardiovascular </a:t>
            </a:r>
            <a:r>
              <a:rPr lang="en-US" sz="3600" u="sng" dirty="0" smtClean="0"/>
              <a:t>system</a:t>
            </a:r>
            <a:endParaRPr lang="en-US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274320" indent="-274320">
              <a:defRPr/>
            </a:pPr>
            <a:r>
              <a:rPr lang="en-US" sz="2400" dirty="0"/>
              <a:t>Cardiac muscle </a:t>
            </a:r>
            <a:r>
              <a:rPr lang="en-US" sz="2400" dirty="0" smtClean="0"/>
              <a:t>atrophy: </a:t>
            </a:r>
            <a:endParaRPr lang="en-US" sz="2400" dirty="0" smtClean="0"/>
          </a:p>
          <a:p>
            <a:pPr marL="400050" lvl="1" indent="0">
              <a:buNone/>
              <a:defRPr/>
            </a:pPr>
            <a:r>
              <a:rPr lang="en-US" dirty="0" smtClean="0"/>
              <a:t>thin </a:t>
            </a:r>
            <a:r>
              <a:rPr lang="en-US" dirty="0" smtClean="0"/>
              <a:t>fiber, </a:t>
            </a:r>
            <a:r>
              <a:rPr lang="en-US" dirty="0" smtClean="0"/>
              <a:t>impaired myofibri</a:t>
            </a:r>
            <a:r>
              <a:rPr lang="en-US" dirty="0" smtClean="0"/>
              <a:t>l </a:t>
            </a:r>
            <a:r>
              <a:rPr lang="en-US" dirty="0" smtClean="0"/>
              <a:t>contractility  </a:t>
            </a:r>
          </a:p>
          <a:p>
            <a:pPr marL="274320" indent="-274320">
              <a:defRPr/>
            </a:pPr>
            <a:r>
              <a:rPr lang="en-US" sz="2400" dirty="0" smtClean="0"/>
              <a:t>Decreased stroke volume &amp;  blood pressure.</a:t>
            </a:r>
          </a:p>
          <a:p>
            <a:pPr marL="274320" indent="-274320">
              <a:defRPr/>
            </a:pPr>
            <a:r>
              <a:rPr lang="en-US" sz="2400" dirty="0" smtClean="0"/>
              <a:t>Risk of heart failure with intravenous fluid infusions</a:t>
            </a: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551907"/>
            <a:ext cx="4111612" cy="4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105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/>
              <a:t>Renal </a:t>
            </a:r>
            <a:r>
              <a:rPr lang="en-US" u="sng" dirty="0"/>
              <a:t>system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altLang="en-US" sz="2400" dirty="0" smtClean="0"/>
              <a:t>Reduced renal </a:t>
            </a:r>
            <a:r>
              <a:rPr lang="en-US" altLang="en-US" sz="2400" dirty="0"/>
              <a:t>blood flow and glomerular filtration </a:t>
            </a:r>
            <a:r>
              <a:rPr lang="en-US" altLang="en-US" sz="2400" dirty="0" smtClean="0"/>
              <a:t>rate</a:t>
            </a:r>
            <a:endParaRPr lang="en-US" altLang="en-US" sz="2400" dirty="0"/>
          </a:p>
          <a:p>
            <a:r>
              <a:rPr lang="en-US" altLang="en-US" sz="2400" dirty="0" smtClean="0"/>
              <a:t>Reduced </a:t>
            </a:r>
            <a:r>
              <a:rPr lang="en-US" altLang="en-US" sz="2400" dirty="0"/>
              <a:t>kidney </a:t>
            </a:r>
            <a:r>
              <a:rPr lang="en-US" altLang="en-US" sz="2400" dirty="0" smtClean="0"/>
              <a:t>excretion capacity </a:t>
            </a:r>
          </a:p>
          <a:p>
            <a:r>
              <a:rPr lang="en-US" sz="2000" dirty="0" smtClean="0"/>
              <a:t>Avoid </a:t>
            </a:r>
            <a:r>
              <a:rPr lang="en-US" sz="2000" dirty="0"/>
              <a:t>infusion of solutions with high saline </a:t>
            </a:r>
            <a:r>
              <a:rPr lang="en-US" sz="2000" dirty="0" smtClean="0"/>
              <a:t>concentration</a:t>
            </a:r>
          </a:p>
          <a:p>
            <a:r>
              <a:rPr lang="en-GB" sz="2400" dirty="0" err="1"/>
              <a:t>Ketonuria</a:t>
            </a:r>
            <a:r>
              <a:rPr lang="en-GB" sz="2400" dirty="0"/>
              <a:t> due to decreased protein intake</a:t>
            </a:r>
          </a:p>
          <a:p>
            <a:endParaRPr lang="en-US" sz="2000" dirty="0"/>
          </a:p>
          <a:p>
            <a:pPr marL="674370" lvl="1" indent="-274320">
              <a:defRPr/>
            </a:pPr>
            <a:endParaRPr lang="en-GB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700808"/>
            <a:ext cx="3024336" cy="3906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512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/>
              <a:t>Immune </a:t>
            </a:r>
            <a:r>
              <a:rPr lang="en-US" u="sng" dirty="0" smtClean="0"/>
              <a:t>system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274320" indent="-274320">
              <a:defRPr/>
            </a:pPr>
            <a:r>
              <a:rPr lang="en-US" sz="2400" dirty="0" smtClean="0"/>
              <a:t>Atrophy of lymph </a:t>
            </a:r>
            <a:r>
              <a:rPr lang="en-US" sz="2400" dirty="0"/>
              <a:t>glands, tonsils </a:t>
            </a:r>
            <a:r>
              <a:rPr lang="en-US" sz="2400" dirty="0" smtClean="0"/>
              <a:t>&amp; thymus  </a:t>
            </a:r>
          </a:p>
          <a:p>
            <a:pPr marL="274320" indent="-274320">
              <a:defRPr/>
            </a:pPr>
            <a:r>
              <a:rPr lang="en-US" sz="2400" dirty="0" smtClean="0"/>
              <a:t>Depressed CMI (impaired DTH response).</a:t>
            </a:r>
          </a:p>
          <a:p>
            <a:pPr marL="274320" indent="-274320">
              <a:defRPr/>
            </a:pPr>
            <a:r>
              <a:rPr lang="en-US" sz="2400" dirty="0"/>
              <a:t>Phagocytes do not kill ingested bacteria efficiently.</a:t>
            </a:r>
          </a:p>
          <a:p>
            <a:pPr marL="274320" indent="-274320">
              <a:defRPr/>
            </a:pPr>
            <a:r>
              <a:rPr lang="en-US" sz="2400" dirty="0" smtClean="0"/>
              <a:t>Low levels of complement proteins.</a:t>
            </a:r>
            <a:endParaRPr lang="en-US" sz="2400" dirty="0"/>
          </a:p>
          <a:p>
            <a:pPr marL="274320" indent="-274320">
              <a:defRPr/>
            </a:pPr>
            <a:r>
              <a:rPr lang="en-US" sz="2400" dirty="0" smtClean="0"/>
              <a:t>Tissue </a:t>
            </a:r>
            <a:r>
              <a:rPr lang="en-US" sz="2400" dirty="0"/>
              <a:t>damage does not result in </a:t>
            </a:r>
            <a:r>
              <a:rPr lang="en-US" sz="2400" dirty="0" smtClean="0"/>
              <a:t>inflammation.</a:t>
            </a:r>
          </a:p>
          <a:p>
            <a:pPr marL="274320" indent="-274320">
              <a:defRPr/>
            </a:pPr>
            <a:r>
              <a:rPr lang="en-US" sz="2400" dirty="0" smtClean="0"/>
              <a:t>Infection does not result in fever. </a:t>
            </a:r>
            <a:endParaRPr lang="en-US" sz="2400" dirty="0"/>
          </a:p>
          <a:p>
            <a:pPr marL="274320" indent="-274320">
              <a:defRPr/>
            </a:pPr>
            <a:r>
              <a:rPr lang="en-US" sz="2400" dirty="0"/>
              <a:t>Acute phase immune response is diminished</a:t>
            </a:r>
            <a:r>
              <a:rPr lang="en-US" dirty="0"/>
              <a:t>.</a:t>
            </a:r>
          </a:p>
          <a:p>
            <a:pPr marL="0" indent="0">
              <a:buNone/>
              <a:defRPr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6190565"/>
            <a:ext cx="87129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The immune system in children with malnutrition-A systematic Review MJH </a:t>
            </a:r>
            <a:r>
              <a:rPr lang="en-US" sz="1600" dirty="0" err="1" smtClean="0"/>
              <a:t>Rytter</a:t>
            </a:r>
            <a:r>
              <a:rPr lang="en-US" sz="1600" dirty="0" smtClean="0"/>
              <a:t> et al. 2014</a:t>
            </a:r>
            <a:endParaRPr lang="en-US" sz="1600" kern="1200" dirty="0">
              <a:solidFill>
                <a:schemeClr val="tx1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340768"/>
            <a:ext cx="4038600" cy="4602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871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/>
              <a:t>Gastrointestinal tract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2400" dirty="0" smtClean="0"/>
              <a:t>Decreased peristalsis, villous atrophy </a:t>
            </a:r>
          </a:p>
          <a:p>
            <a:pPr>
              <a:defRPr/>
            </a:pPr>
            <a:r>
              <a:rPr lang="en-US" sz="2400" dirty="0" smtClean="0"/>
              <a:t>Decreased gastric enzyme production (lactase, amylase &amp; lipase enzymes)</a:t>
            </a:r>
          </a:p>
          <a:p>
            <a:pPr>
              <a:defRPr/>
            </a:pPr>
            <a:r>
              <a:rPr lang="en-US" sz="2400" dirty="0" smtClean="0"/>
              <a:t>Consequences:</a:t>
            </a:r>
          </a:p>
          <a:p>
            <a:pPr lvl="1">
              <a:defRPr/>
            </a:pPr>
            <a:r>
              <a:rPr lang="en-US" sz="2000" dirty="0" smtClean="0"/>
              <a:t>Poor appetite, overgrowth of anaerobes &amp; fungi, malabsorption &amp;lactose intolerance, diarrhea </a:t>
            </a:r>
            <a:endParaRPr lang="en-US" sz="20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268760"/>
            <a:ext cx="4038600" cy="4857403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268760"/>
            <a:ext cx="4104456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047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u="sng" dirty="0" smtClean="0"/>
              <a:t>Endocrine </a:t>
            </a:r>
            <a:r>
              <a:rPr lang="en-GB" u="sng" dirty="0"/>
              <a:t>system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7359740"/>
              </p:ext>
            </p:extLst>
          </p:nvPr>
        </p:nvGraphicFramePr>
        <p:xfrm>
          <a:off x="457200" y="1600200"/>
          <a:ext cx="8229600" cy="238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38736"/>
                <a:gridCol w="4690864"/>
              </a:tblGrid>
              <a:tr h="370840">
                <a:tc>
                  <a:txBody>
                    <a:bodyPr/>
                    <a:lstStyle/>
                    <a:p>
                      <a:pPr lvl="0" algn="just"/>
                      <a:r>
                        <a:rPr lang="en-GB" sz="2400" b="1" dirty="0" smtClean="0"/>
                        <a:t>Increased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 dirty="0" smtClean="0"/>
                        <a:t>Decreased</a:t>
                      </a:r>
                      <a:endParaRPr lang="en-GB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Growth hormone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Insulin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3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Cortisol 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3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Insulin-like growth factor level (IGF-1 and 2)</a:t>
                      </a:r>
                    </a:p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3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Glucagon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Thyroxine</a:t>
                      </a:r>
                      <a:r>
                        <a:rPr lang="en-GB" baseline="0" dirty="0" smtClean="0"/>
                        <a:t> (low in marasmus, </a:t>
                      </a:r>
                      <a:r>
                        <a:rPr lang="en-GB" sz="1800" dirty="0" smtClean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↑or normal in </a:t>
                      </a:r>
                      <a:r>
                        <a:rPr lang="en-GB" sz="1800" dirty="0" err="1" smtClean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Kwashiokor</a:t>
                      </a:r>
                      <a:r>
                        <a:rPr lang="en-GB" sz="1800" dirty="0" smtClean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)</a:t>
                      </a:r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614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Clinical presentation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89039"/>
          </a:xfrm>
        </p:spPr>
        <p:txBody>
          <a:bodyPr>
            <a:normAutofit/>
          </a:bodyPr>
          <a:lstStyle/>
          <a:p>
            <a:r>
              <a:rPr lang="en-GB" altLang="en-US" sz="2800" dirty="0" smtClean="0"/>
              <a:t>May </a:t>
            </a:r>
            <a:r>
              <a:rPr lang="en-GB" altLang="en-US" sz="2800" dirty="0" smtClean="0"/>
              <a:t>present clinically as: </a:t>
            </a:r>
          </a:p>
          <a:p>
            <a:pPr lvl="1"/>
            <a:r>
              <a:rPr lang="en-GB" altLang="en-US" sz="2400" dirty="0" smtClean="0"/>
              <a:t>marasmus </a:t>
            </a:r>
          </a:p>
          <a:p>
            <a:pPr lvl="1"/>
            <a:r>
              <a:rPr lang="en-GB" altLang="en-US" sz="2400" dirty="0" smtClean="0"/>
              <a:t>kwashiorkor</a:t>
            </a:r>
          </a:p>
          <a:p>
            <a:pPr lvl="1"/>
            <a:r>
              <a:rPr lang="en-GB" altLang="en-US" sz="2400" dirty="0" smtClean="0"/>
              <a:t>intermediate </a:t>
            </a:r>
            <a:r>
              <a:rPr lang="en-GB" altLang="en-US" sz="2400" dirty="0"/>
              <a:t>states of marasmus-kwashiorkor</a:t>
            </a:r>
            <a:r>
              <a:rPr lang="en-GB" altLang="en-US" sz="2400" dirty="0" smtClean="0"/>
              <a:t>.</a:t>
            </a:r>
          </a:p>
          <a:p>
            <a:r>
              <a:rPr lang="en-GB" sz="2800" dirty="0" smtClean="0"/>
              <a:t>Clinical presentation determined by: </a:t>
            </a:r>
          </a:p>
          <a:p>
            <a:pPr lvl="1"/>
            <a:r>
              <a:rPr lang="en-GB" sz="2000" dirty="0" smtClean="0"/>
              <a:t>degree of wasting and presence/absence of oedema</a:t>
            </a:r>
          </a:p>
        </p:txBody>
      </p:sp>
    </p:spTree>
    <p:extLst>
      <p:ext uri="{BB962C8B-B14F-4D97-AF65-F5344CB8AC3E}">
        <p14:creationId xmlns:p14="http://schemas.microsoft.com/office/powerpoint/2010/main" val="339181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Theories </a:t>
            </a:r>
            <a:r>
              <a:rPr lang="en-GB" sz="3600" dirty="0"/>
              <a:t>on evolution of </a:t>
            </a:r>
            <a:r>
              <a:rPr lang="en-GB" sz="3600" dirty="0" smtClean="0"/>
              <a:t>different clinical </a:t>
            </a:r>
            <a:r>
              <a:rPr lang="en-GB" sz="3600" dirty="0"/>
              <a:t>syndromes of PEM</a:t>
            </a:r>
            <a:br>
              <a:rPr lang="en-GB" sz="3600" dirty="0"/>
            </a:b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en-GB" dirty="0" smtClean="0"/>
              <a:t>Dietary hypothesis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smtClean="0"/>
              <a:t>Aflatoxin contamination hypothesis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err="1" smtClean="0"/>
              <a:t>Golden’s</a:t>
            </a:r>
            <a:r>
              <a:rPr lang="en-GB" dirty="0" smtClean="0"/>
              <a:t> hypothesis of </a:t>
            </a:r>
            <a:r>
              <a:rPr lang="en-GB" dirty="0" smtClean="0"/>
              <a:t>free </a:t>
            </a:r>
            <a:r>
              <a:rPr lang="en-GB" dirty="0" smtClean="0"/>
              <a:t>radicals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err="1"/>
              <a:t>Golpalan</a:t>
            </a:r>
            <a:r>
              <a:rPr lang="en-GB" dirty="0"/>
              <a:t> theory: adaptation theory</a:t>
            </a:r>
          </a:p>
          <a:p>
            <a:pPr marL="457200" lvl="1" indent="0">
              <a:buNone/>
            </a:pPr>
            <a:r>
              <a:rPr lang="en-GB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4162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txBody>
          <a:bodyPr/>
          <a:lstStyle/>
          <a:p>
            <a:pPr algn="l"/>
            <a:r>
              <a:rPr lang="en-GB" dirty="0" smtClean="0"/>
              <a:t>Adaptation theory: Marasmus</a:t>
            </a:r>
            <a:endParaRPr lang="en-GB" dirty="0"/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46" r="3760"/>
          <a:stretch/>
        </p:blipFill>
        <p:spPr bwMode="auto">
          <a:xfrm>
            <a:off x="316454" y="1446520"/>
            <a:ext cx="8800193" cy="5222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161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1143000"/>
          </a:xfrm>
        </p:spPr>
        <p:txBody>
          <a:bodyPr/>
          <a:lstStyle/>
          <a:p>
            <a:pPr algn="l"/>
            <a:r>
              <a:rPr lang="en-GB" dirty="0" smtClean="0"/>
              <a:t>Adaptation </a:t>
            </a:r>
            <a:r>
              <a:rPr lang="en-GB" dirty="0" err="1" smtClean="0"/>
              <a:t>theory:Kwashiorkor</a:t>
            </a:r>
            <a:endParaRPr lang="en-GB" dirty="0"/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87" r="4697"/>
          <a:stretch/>
        </p:blipFill>
        <p:spPr bwMode="auto">
          <a:xfrm>
            <a:off x="179512" y="1502272"/>
            <a:ext cx="8714509" cy="5355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037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4000" dirty="0" smtClean="0"/>
              <a:t>Kwashiorkor: Clinical features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1"/>
            <a:ext cx="8229600" cy="2088232"/>
          </a:xfrm>
        </p:spPr>
        <p:txBody>
          <a:bodyPr>
            <a:normAutofit/>
          </a:bodyPr>
          <a:lstStyle/>
          <a:p>
            <a:r>
              <a:rPr lang="en-GB" sz="2400" dirty="0" smtClean="0"/>
              <a:t>Term from ‘Ga’ language in Ghana (Cecily Williams 1935)</a:t>
            </a:r>
          </a:p>
          <a:p>
            <a:pPr lvl="1"/>
            <a:r>
              <a:rPr lang="en-GB" sz="2000" dirty="0" smtClean="0"/>
              <a:t>meaning ‘</a:t>
            </a:r>
            <a:r>
              <a:rPr lang="en-US" sz="2000" dirty="0" smtClean="0"/>
              <a:t>the sickness of the deprived child due to arrival of yet another child’</a:t>
            </a:r>
            <a:r>
              <a:rPr lang="en-GB" sz="2000" dirty="0" smtClean="0"/>
              <a:t>.</a:t>
            </a:r>
          </a:p>
          <a:p>
            <a:r>
              <a:rPr lang="en-GB" sz="2400" dirty="0" smtClean="0"/>
              <a:t>Peak incidence: </a:t>
            </a:r>
            <a:r>
              <a:rPr lang="en-GB" sz="2400" dirty="0"/>
              <a:t>1</a:t>
            </a:r>
            <a:r>
              <a:rPr lang="en-GB" sz="2400" dirty="0" smtClean="0"/>
              <a:t> </a:t>
            </a:r>
            <a:r>
              <a:rPr lang="en-GB" sz="2400" dirty="0"/>
              <a:t>-</a:t>
            </a:r>
            <a:r>
              <a:rPr lang="en-GB" sz="2400" dirty="0" smtClean="0"/>
              <a:t> 2 years</a:t>
            </a:r>
          </a:p>
          <a:p>
            <a:endParaRPr lang="en-GB" dirty="0"/>
          </a:p>
        </p:txBody>
      </p:sp>
      <p:pic>
        <p:nvPicPr>
          <p:cNvPr id="10246" name="Picture 6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852936"/>
            <a:ext cx="2520280" cy="2567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11560" y="3212976"/>
            <a:ext cx="360039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Minimal diagnostic criteria: </a:t>
            </a:r>
            <a:endParaRPr lang="en-GB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low </a:t>
            </a:r>
            <a:r>
              <a:rPr lang="en-GB" sz="2400" dirty="0"/>
              <a:t>WHZ </a:t>
            </a:r>
            <a:r>
              <a:rPr lang="en-GB" sz="2400" dirty="0" smtClean="0"/>
              <a:t>score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/>
              <a:t>e</a:t>
            </a:r>
            <a:r>
              <a:rPr lang="en-GB" sz="2400" dirty="0" err="1" smtClean="0"/>
              <a:t>dema</a:t>
            </a:r>
            <a:endParaRPr lang="en-GB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peeling </a:t>
            </a:r>
            <a:r>
              <a:rPr lang="en-GB" sz="2400" dirty="0"/>
              <a:t>of the skin &amp; hair </a:t>
            </a:r>
            <a:r>
              <a:rPr lang="en-GB" sz="2400" dirty="0" smtClean="0"/>
              <a:t>changes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psychomotor </a:t>
            </a:r>
            <a:r>
              <a:rPr lang="en-GB" sz="2400" dirty="0"/>
              <a:t>changes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034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pPr algn="l"/>
            <a:r>
              <a:rPr lang="en-GB" dirty="0" smtClean="0"/>
              <a:t>Kwashiorkor: Clinical features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80728"/>
            <a:ext cx="4038600" cy="514543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400" dirty="0" smtClean="0">
                <a:solidFill>
                  <a:srgbClr val="0070C0"/>
                </a:solidFill>
              </a:rPr>
              <a:t>Hair changes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 err="1" smtClean="0"/>
              <a:t>Hypochromotrichia</a:t>
            </a:r>
            <a:r>
              <a:rPr lang="en-GB" sz="2000" dirty="0" smtClean="0"/>
              <a:t> (light colour)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 smtClean="0"/>
              <a:t>Areas of alopecia (sparse)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 smtClean="0"/>
              <a:t>Texture: thin/silky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 smtClean="0"/>
              <a:t>Easily </a:t>
            </a:r>
            <a:r>
              <a:rPr lang="en-GB" sz="2000" dirty="0" err="1" smtClean="0"/>
              <a:t>pluckable</a:t>
            </a:r>
            <a:endParaRPr lang="en-GB" sz="20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 smtClean="0"/>
              <a:t>Flag sign</a:t>
            </a:r>
          </a:p>
          <a:p>
            <a:pPr marL="0" indent="0">
              <a:buNone/>
            </a:pPr>
            <a:r>
              <a:rPr lang="en-GB" sz="2400" dirty="0" smtClean="0">
                <a:solidFill>
                  <a:srgbClr val="0070C0"/>
                </a:solidFill>
              </a:rPr>
              <a:t>Skin &amp; mucous membrane lesions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 smtClean="0"/>
              <a:t>Smooth tongue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 err="1" smtClean="0"/>
              <a:t>Cheilosis</a:t>
            </a:r>
            <a:endParaRPr lang="en-GB" sz="20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 smtClean="0"/>
              <a:t>Angular stomatitis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 smtClean="0"/>
              <a:t>Flaky paint dermatosis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 smtClean="0"/>
              <a:t>Perineal sores/ulcers 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52736"/>
            <a:ext cx="4038600" cy="507342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400" dirty="0" smtClean="0">
                <a:solidFill>
                  <a:srgbClr val="0070C0"/>
                </a:solidFill>
              </a:rPr>
              <a:t>Mental changes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 smtClean="0"/>
              <a:t>Lethargy (dull)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 smtClean="0"/>
              <a:t>Apathy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 smtClean="0"/>
              <a:t>Poor appetite</a:t>
            </a:r>
          </a:p>
          <a:p>
            <a:pPr marL="0" indent="0">
              <a:buNone/>
            </a:pPr>
            <a:r>
              <a:rPr lang="en-GB" sz="2400" dirty="0" smtClean="0">
                <a:solidFill>
                  <a:srgbClr val="0070C0"/>
                </a:solidFill>
              </a:rPr>
              <a:t>GIT manifestations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 smtClean="0"/>
              <a:t>Poor appetite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 smtClean="0"/>
              <a:t>Diarrhoea </a:t>
            </a:r>
            <a:r>
              <a:rPr lang="en-GB" sz="2000" dirty="0" smtClean="0"/>
              <a:t>&amp; vomiting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 smtClean="0"/>
              <a:t>Parasitic infestations, pneumonia, TB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 smtClean="0"/>
              <a:t>Fatty liver and hepatomegaly (smooth, soft, rounded edge)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7075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4000" dirty="0" smtClean="0"/>
              <a:t>Marasmus: Clinical features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r>
              <a:rPr lang="en-GB" sz="2400" dirty="0" smtClean="0"/>
              <a:t>Derived from Greek word ‘</a:t>
            </a:r>
            <a:r>
              <a:rPr lang="en-GB" sz="2400" i="1" dirty="0" err="1" smtClean="0"/>
              <a:t>maramos</a:t>
            </a:r>
            <a:r>
              <a:rPr lang="en-GB" sz="2400" dirty="0" smtClean="0"/>
              <a:t>’ meaning withering/wasting </a:t>
            </a:r>
          </a:p>
          <a:p>
            <a:r>
              <a:rPr lang="en-GB" sz="2400" dirty="0" smtClean="0"/>
              <a:t>Peak incidence in the first year of life (6 mo-1 year)</a:t>
            </a:r>
          </a:p>
          <a:p>
            <a:r>
              <a:rPr lang="en-GB" sz="2400" dirty="0" smtClean="0"/>
              <a:t>Good appetite: child ravenously hungry, irritable, craves for food.</a:t>
            </a:r>
          </a:p>
          <a:p>
            <a:r>
              <a:rPr lang="en-GB" sz="2400" dirty="0" smtClean="0"/>
              <a:t>Minimal </a:t>
            </a:r>
            <a:r>
              <a:rPr lang="en-GB" sz="2400" dirty="0" err="1" smtClean="0"/>
              <a:t>diagnositic</a:t>
            </a:r>
            <a:r>
              <a:rPr lang="en-GB" sz="2400" dirty="0" smtClean="0"/>
              <a:t> criteria: marked weight loss</a:t>
            </a:r>
          </a:p>
          <a:p>
            <a:pPr lvl="8"/>
            <a:r>
              <a:rPr lang="en-GB" sz="2400" dirty="0"/>
              <a:t>g</a:t>
            </a:r>
            <a:r>
              <a:rPr lang="en-GB" sz="2400" dirty="0" smtClean="0"/>
              <a:t>ross muscle </a:t>
            </a:r>
            <a:r>
              <a:rPr lang="en-GB" sz="2400" dirty="0"/>
              <a:t>a</a:t>
            </a:r>
            <a:r>
              <a:rPr lang="en-GB" sz="2400" dirty="0" smtClean="0"/>
              <a:t>nd subcutaneous fat loss</a:t>
            </a:r>
          </a:p>
          <a:p>
            <a:pPr lvl="8"/>
            <a:r>
              <a:rPr lang="en-GB" sz="2400" dirty="0"/>
              <a:t>a</a:t>
            </a:r>
            <a:r>
              <a:rPr lang="en-GB" sz="2400" dirty="0" smtClean="0"/>
              <a:t>bsence of </a:t>
            </a:r>
            <a:r>
              <a:rPr lang="en-GB" sz="2400" dirty="0" err="1" smtClean="0"/>
              <a:t>edema</a:t>
            </a:r>
            <a:r>
              <a:rPr lang="en-GB" sz="2400" dirty="0" smtClean="0"/>
              <a:t>, hair changes</a:t>
            </a:r>
            <a:endParaRPr lang="en-GB" sz="2400" dirty="0" smtClean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75358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pPr algn="l"/>
            <a:r>
              <a:rPr lang="en-GB" dirty="0" smtClean="0"/>
              <a:t>Marasmus: Clinical features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268760"/>
            <a:ext cx="4038600" cy="4857403"/>
          </a:xfrm>
        </p:spPr>
        <p:txBody>
          <a:bodyPr>
            <a:normAutofit fontScale="85000" lnSpcReduction="10000"/>
          </a:bodyPr>
          <a:lstStyle/>
          <a:p>
            <a:r>
              <a:rPr lang="en-GB" dirty="0" err="1"/>
              <a:t>Wisened</a:t>
            </a:r>
            <a:r>
              <a:rPr lang="en-GB" dirty="0"/>
              <a:t> old man appearance: </a:t>
            </a:r>
          </a:p>
          <a:p>
            <a:pPr lvl="1"/>
            <a:r>
              <a:rPr lang="en-GB" dirty="0"/>
              <a:t>absence of subcutaneous fat &amp; muscle atrophy</a:t>
            </a:r>
          </a:p>
          <a:p>
            <a:r>
              <a:rPr lang="en-GB" dirty="0" smtClean="0"/>
              <a:t>Visible </a:t>
            </a:r>
            <a:r>
              <a:rPr lang="en-GB" dirty="0"/>
              <a:t>hanging of loose skin over the </a:t>
            </a:r>
            <a:r>
              <a:rPr lang="en-GB" dirty="0" smtClean="0"/>
              <a:t>folds</a:t>
            </a:r>
          </a:p>
          <a:p>
            <a:r>
              <a:rPr lang="en-GB" dirty="0" smtClean="0"/>
              <a:t>Skin: dry and wrinkled</a:t>
            </a:r>
            <a:endParaRPr lang="en-GB" dirty="0"/>
          </a:p>
          <a:p>
            <a:r>
              <a:rPr lang="en-GB" dirty="0" smtClean="0"/>
              <a:t>Signs </a:t>
            </a:r>
            <a:r>
              <a:rPr lang="en-GB" dirty="0"/>
              <a:t>of infection common: </a:t>
            </a:r>
            <a:endParaRPr lang="en-GB" dirty="0" smtClean="0"/>
          </a:p>
          <a:p>
            <a:pPr lvl="1"/>
            <a:r>
              <a:rPr lang="en-GB" dirty="0" smtClean="0"/>
              <a:t>fever/hypothermia</a:t>
            </a:r>
            <a:r>
              <a:rPr lang="en-GB" dirty="0"/>
              <a:t>, respiratory distress, diarrhoea, </a:t>
            </a:r>
            <a:r>
              <a:rPr lang="en-GB" dirty="0" smtClean="0"/>
              <a:t>vomiting</a:t>
            </a:r>
          </a:p>
          <a:p>
            <a:r>
              <a:rPr lang="en-GB" dirty="0" smtClean="0"/>
              <a:t>No </a:t>
            </a:r>
            <a:r>
              <a:rPr lang="en-GB" dirty="0" err="1"/>
              <a:t>edema</a:t>
            </a:r>
            <a:r>
              <a:rPr lang="en-GB" dirty="0"/>
              <a:t>, hepatic enlargement, hair changes, skin changes</a:t>
            </a:r>
          </a:p>
          <a:p>
            <a:endParaRPr lang="en-GB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258" y="1268760"/>
            <a:ext cx="3413190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060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395288" y="188640"/>
            <a:ext cx="8229600" cy="954360"/>
          </a:xfrm>
        </p:spPr>
        <p:txBody>
          <a:bodyPr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GB" sz="3600" dirty="0" smtClean="0"/>
              <a:t>Diagnosis based on anthropometric measurements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2678838"/>
              </p:ext>
            </p:extLst>
          </p:nvPr>
        </p:nvGraphicFramePr>
        <p:xfrm>
          <a:off x="395288" y="1412875"/>
          <a:ext cx="8208961" cy="4525962"/>
        </p:xfrm>
        <a:graphic>
          <a:graphicData uri="http://schemas.openxmlformats.org/drawingml/2006/table">
            <a:tbl>
              <a:tblPr/>
              <a:tblGrid>
                <a:gridCol w="2412834">
                  <a:extLst>
                    <a:ext uri="{9D8B030D-6E8A-4147-A177-3AD203B41FA5}"/>
                  </a:extLst>
                </a:gridCol>
                <a:gridCol w="2737286">
                  <a:extLst>
                    <a:ext uri="{9D8B030D-6E8A-4147-A177-3AD203B41FA5}"/>
                  </a:extLst>
                </a:gridCol>
                <a:gridCol w="3058841">
                  <a:extLst>
                    <a:ext uri="{9D8B030D-6E8A-4147-A177-3AD203B41FA5}"/>
                  </a:extLst>
                </a:gridCol>
              </a:tblGrid>
              <a:tr h="7546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825" marR="81825" marT="40913" marB="40913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300" b="1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MUAC cm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825" marR="81825" marT="40913" marB="409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300" b="1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WHZ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825" marR="81825" marT="40913" marB="409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754611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3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None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825" marR="81825" marT="40913" marB="40913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300" kern="12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≥13.5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825" marR="81825" marT="40913" marB="409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3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&gt;-1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825" marR="81825" marT="40913" marB="409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/>
                </a:extLst>
              </a:tr>
              <a:tr h="754611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3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At Risk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825" marR="81825" marT="40913" marB="40913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300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12.5 to 13.4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825" marR="81825" marT="40913" marB="409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3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-2 to -1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825" marR="81825" marT="40913" marB="409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/>
                </a:extLst>
              </a:tr>
              <a:tr h="754611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3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Moderate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825" marR="81825" marT="40913" marB="40913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3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11.5 to 12.4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825" marR="81825" marT="40913" marB="409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300" kern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-3 to -2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825" marR="81825" marT="40913" marB="409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/>
                </a:extLst>
              </a:tr>
              <a:tr h="752907"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3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Severe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825" marR="81825" marT="40913" marB="40913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3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&lt;11.5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825" marR="81825" marT="40913" marB="409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3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&lt;-3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825" marR="81825" marT="40913" marB="409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75461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300" b="1" kern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Kwashiorkor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1825" marR="81825" marT="40913" marB="409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0869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78098"/>
          </a:xfrm>
        </p:spPr>
        <p:txBody>
          <a:bodyPr>
            <a:normAutofit/>
          </a:bodyPr>
          <a:lstStyle/>
          <a:p>
            <a:pPr algn="l"/>
            <a:r>
              <a:rPr lang="en-GB" sz="3200" dirty="0" smtClean="0"/>
              <a:t>WHO recommended investigations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7544" y="692696"/>
            <a:ext cx="4038600" cy="5904656"/>
          </a:xfrm>
        </p:spPr>
        <p:txBody>
          <a:bodyPr>
            <a:noAutofit/>
          </a:bodyPr>
          <a:lstStyle/>
          <a:p>
            <a:r>
              <a:rPr lang="en-US" sz="2000" dirty="0"/>
              <a:t>Blood </a:t>
            </a:r>
            <a:r>
              <a:rPr lang="en-US" sz="2000" dirty="0" smtClean="0"/>
              <a:t>glucose</a:t>
            </a:r>
          </a:p>
          <a:p>
            <a:r>
              <a:rPr lang="en-US" sz="2000" dirty="0" smtClean="0"/>
              <a:t>Electrolytes (Sodium, </a:t>
            </a:r>
            <a:r>
              <a:rPr lang="en-US" sz="2000" dirty="0" err="1" smtClean="0"/>
              <a:t>pottasium</a:t>
            </a:r>
            <a:r>
              <a:rPr lang="en-US" sz="2000" dirty="0" smtClean="0"/>
              <a:t>, </a:t>
            </a:r>
            <a:r>
              <a:rPr lang="en-US" sz="2000" dirty="0" smtClean="0">
                <a:solidFill>
                  <a:schemeClr val="accent5"/>
                </a:solidFill>
              </a:rPr>
              <a:t>urea, creatinine</a:t>
            </a:r>
            <a:r>
              <a:rPr lang="en-US" sz="2000" dirty="0" smtClean="0"/>
              <a:t>)</a:t>
            </a:r>
            <a:endParaRPr lang="en-US" sz="2000" dirty="0"/>
          </a:p>
          <a:p>
            <a:r>
              <a:rPr lang="en-US" sz="2000" dirty="0" smtClean="0"/>
              <a:t>Full haemogram and peripheral blood film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Screening for infection:</a:t>
            </a:r>
          </a:p>
          <a:p>
            <a:r>
              <a:rPr lang="en-US" sz="2000" dirty="0"/>
              <a:t>Examination of blood smears by microscopy or direct detection testing for </a:t>
            </a:r>
            <a:r>
              <a:rPr lang="en-US" sz="2000" dirty="0" smtClean="0"/>
              <a:t>malaria</a:t>
            </a:r>
          </a:p>
          <a:p>
            <a:r>
              <a:rPr lang="en-US" sz="2000" dirty="0" smtClean="0">
                <a:solidFill>
                  <a:srgbClr val="00B0F0"/>
                </a:solidFill>
              </a:rPr>
              <a:t>Blood culture</a:t>
            </a:r>
            <a:endParaRPr lang="en-US" sz="2000" dirty="0">
              <a:solidFill>
                <a:srgbClr val="00B0F0"/>
              </a:solidFill>
            </a:endParaRPr>
          </a:p>
          <a:p>
            <a:r>
              <a:rPr lang="en-US" sz="2000" dirty="0" smtClean="0"/>
              <a:t>Urine </a:t>
            </a:r>
            <a:r>
              <a:rPr lang="en-US" sz="2000" dirty="0"/>
              <a:t>examination and culture</a:t>
            </a:r>
          </a:p>
          <a:p>
            <a:r>
              <a:rPr lang="en-US" sz="2000" dirty="0"/>
              <a:t>Stool </a:t>
            </a:r>
            <a:r>
              <a:rPr lang="en-US" sz="2000" dirty="0" smtClean="0"/>
              <a:t>microscopy for </a:t>
            </a:r>
            <a:r>
              <a:rPr lang="en-US" sz="2000" dirty="0"/>
              <a:t>ova and parasites</a:t>
            </a:r>
          </a:p>
          <a:p>
            <a:r>
              <a:rPr lang="en-US" sz="2000" dirty="0"/>
              <a:t>Serum </a:t>
            </a:r>
            <a:r>
              <a:rPr lang="en-US" sz="2000" dirty="0" smtClean="0"/>
              <a:t>albumin</a:t>
            </a:r>
          </a:p>
          <a:p>
            <a:r>
              <a:rPr lang="en-US" sz="2000" dirty="0" smtClean="0"/>
              <a:t>HIV </a:t>
            </a:r>
            <a:r>
              <a:rPr lang="en-US" sz="2000" dirty="0"/>
              <a:t>test </a:t>
            </a:r>
            <a:endParaRPr lang="en-US" sz="2000" dirty="0" smtClean="0"/>
          </a:p>
          <a:p>
            <a:r>
              <a:rPr lang="en-US" sz="2000" dirty="0" smtClean="0">
                <a:solidFill>
                  <a:srgbClr val="00B0F0"/>
                </a:solidFill>
              </a:rPr>
              <a:t>TB screen (</a:t>
            </a:r>
            <a:r>
              <a:rPr lang="en-US" sz="2000" dirty="0" err="1" smtClean="0">
                <a:solidFill>
                  <a:srgbClr val="00B0F0"/>
                </a:solidFill>
              </a:rPr>
              <a:t>mantoux</a:t>
            </a:r>
            <a:r>
              <a:rPr lang="en-US" sz="2000" dirty="0" smtClean="0">
                <a:solidFill>
                  <a:srgbClr val="00B0F0"/>
                </a:solidFill>
              </a:rPr>
              <a:t> test, CXR, gastric aspirates)</a:t>
            </a:r>
            <a:endParaRPr lang="en-GB" sz="2000" dirty="0">
              <a:solidFill>
                <a:srgbClr val="00B0F0"/>
              </a:solidFill>
            </a:endParaRP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1340768"/>
            <a:ext cx="4312403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756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pPr algn="l"/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Severe acute malnutrition: Management </a:t>
            </a:r>
            <a:br>
              <a:rPr lang="en-GB" sz="3600" dirty="0" smtClean="0"/>
            </a:b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Bilateral pitting oedema</a:t>
            </a:r>
          </a:p>
          <a:p>
            <a:r>
              <a:rPr lang="en-GB" sz="2400" dirty="0" smtClean="0"/>
              <a:t>Open skin lesions</a:t>
            </a:r>
          </a:p>
          <a:p>
            <a:r>
              <a:rPr lang="en-GB" sz="2400" dirty="0" smtClean="0"/>
              <a:t>Not alert, apathetic or unconscious</a:t>
            </a:r>
          </a:p>
          <a:p>
            <a:r>
              <a:rPr lang="en-GB" sz="2400" dirty="0" smtClean="0"/>
              <a:t>Convulsions</a:t>
            </a:r>
          </a:p>
          <a:p>
            <a:r>
              <a:rPr lang="en-GB" sz="2400" dirty="0" smtClean="0"/>
              <a:t>Fever/ hypothermia</a:t>
            </a:r>
          </a:p>
          <a:p>
            <a:r>
              <a:rPr lang="en-GB" sz="2400" dirty="0" smtClean="0"/>
              <a:t>Diarrhoea/vomiting</a:t>
            </a:r>
          </a:p>
          <a:p>
            <a:r>
              <a:rPr lang="en-GB" sz="2400" dirty="0" smtClean="0"/>
              <a:t>Respiratory distress</a:t>
            </a:r>
            <a:endParaRPr lang="en-GB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Failed/ borderline appetite test</a:t>
            </a:r>
          </a:p>
          <a:p>
            <a:r>
              <a:rPr lang="en-GB" sz="2400" dirty="0" smtClean="0"/>
              <a:t>Not suitable or unwilling care giver</a:t>
            </a:r>
            <a:endParaRPr lang="en-GB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940078"/>
            <a:ext cx="7272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Indications for </a:t>
            </a:r>
            <a:r>
              <a:rPr lang="en-GB" sz="3200" dirty="0" smtClean="0">
                <a:solidFill>
                  <a:srgbClr val="FF0000"/>
                </a:solidFill>
              </a:rPr>
              <a:t>admission/complications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00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pPr algn="l"/>
            <a:r>
              <a:rPr lang="en-GB" sz="3600" dirty="0" smtClean="0"/>
              <a:t>Severe acute malnutrition:</a:t>
            </a:r>
            <a:endParaRPr lang="en-GB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10 step approach for in-patient management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400" dirty="0" smtClean="0"/>
              <a:t>Evidenced based model endorsed by WHO</a:t>
            </a:r>
          </a:p>
          <a:p>
            <a:r>
              <a:rPr lang="en-US" sz="2400" dirty="0" smtClean="0"/>
              <a:t>Evidence from selected </a:t>
            </a:r>
            <a:r>
              <a:rPr lang="en-US" sz="2400" dirty="0"/>
              <a:t>units in Bangladesh, South Africa and </a:t>
            </a:r>
            <a:r>
              <a:rPr lang="en-US" sz="2400" dirty="0" smtClean="0"/>
              <a:t>Brazil</a:t>
            </a:r>
            <a:endParaRPr lang="en-GB" sz="2400" dirty="0"/>
          </a:p>
          <a:p>
            <a:r>
              <a:rPr lang="en-US" sz="2400" dirty="0" smtClean="0"/>
              <a:t>With sufficient resources and skilled </a:t>
            </a:r>
            <a:r>
              <a:rPr lang="en-US" sz="2400" dirty="0"/>
              <a:t>staff, </a:t>
            </a:r>
            <a:r>
              <a:rPr lang="en-US" sz="2400" dirty="0" smtClean="0"/>
              <a:t>this treatment model substantially </a:t>
            </a:r>
            <a:r>
              <a:rPr lang="en-US" sz="2400" dirty="0"/>
              <a:t>decrease case fatality rates (CFRs</a:t>
            </a:r>
            <a:r>
              <a:rPr lang="en-US" sz="2400" dirty="0" smtClean="0"/>
              <a:t>) to 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&lt; 10% </a:t>
            </a:r>
          </a:p>
          <a:p>
            <a:r>
              <a:rPr lang="en-US" sz="2400" dirty="0" smtClean="0"/>
              <a:t>10-15% of children with severe malnutrition require in-patient management</a:t>
            </a:r>
          </a:p>
        </p:txBody>
      </p:sp>
    </p:spTree>
    <p:extLst>
      <p:ext uri="{BB962C8B-B14F-4D97-AF65-F5344CB8AC3E}">
        <p14:creationId xmlns:p14="http://schemas.microsoft.com/office/powerpoint/2010/main" val="129457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GB" dirty="0"/>
              <a:t>10 Step Approach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457200" y="5867400"/>
            <a:ext cx="5181600" cy="457200"/>
          </a:xfrm>
          <a:prstGeom prst="rect">
            <a:avLst/>
          </a:prstGeom>
          <a:solidFill>
            <a:srgbClr val="66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457200" y="1752600"/>
            <a:ext cx="609600" cy="457200"/>
          </a:xfrm>
          <a:prstGeom prst="rect">
            <a:avLst/>
          </a:prstGeom>
          <a:solidFill>
            <a:srgbClr val="A5002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457200" y="2209800"/>
            <a:ext cx="990600" cy="457200"/>
          </a:xfrm>
          <a:prstGeom prst="rect">
            <a:avLst/>
          </a:prstGeom>
          <a:solidFill>
            <a:srgbClr val="A5002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457200" y="2667000"/>
            <a:ext cx="1447800" cy="457200"/>
          </a:xfrm>
          <a:prstGeom prst="rect">
            <a:avLst/>
          </a:prstGeom>
          <a:solidFill>
            <a:srgbClr val="A5002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457200" y="3124200"/>
            <a:ext cx="1981200" cy="457200"/>
          </a:xfrm>
          <a:prstGeom prst="rect">
            <a:avLst/>
          </a:prstGeom>
          <a:solidFill>
            <a:srgbClr val="A5002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457200" y="3581400"/>
            <a:ext cx="2514600" cy="457200"/>
          </a:xfrm>
          <a:prstGeom prst="rect">
            <a:avLst/>
          </a:prstGeom>
          <a:solidFill>
            <a:srgbClr val="A5002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457200" y="4038600"/>
            <a:ext cx="3048000" cy="457200"/>
          </a:xfrm>
          <a:prstGeom prst="rect">
            <a:avLst/>
          </a:prstGeom>
          <a:solidFill>
            <a:srgbClr val="A5002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457200" y="4495800"/>
            <a:ext cx="3581400" cy="457200"/>
          </a:xfrm>
          <a:prstGeom prst="rect">
            <a:avLst/>
          </a:prstGeom>
          <a:solidFill>
            <a:srgbClr val="A5002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457200" y="4953000"/>
            <a:ext cx="4114800" cy="457200"/>
          </a:xfrm>
          <a:prstGeom prst="rect">
            <a:avLst/>
          </a:prstGeom>
          <a:solidFill>
            <a:srgbClr val="66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9708" name="Rectangle 12"/>
          <p:cNvSpPr>
            <a:spLocks noChangeArrowheads="1"/>
          </p:cNvSpPr>
          <p:nvPr/>
        </p:nvSpPr>
        <p:spPr bwMode="auto">
          <a:xfrm>
            <a:off x="457200" y="5410200"/>
            <a:ext cx="4648200" cy="457200"/>
          </a:xfrm>
          <a:prstGeom prst="rect">
            <a:avLst/>
          </a:prstGeom>
          <a:solidFill>
            <a:srgbClr val="66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9709" name="Text Box 13"/>
          <p:cNvSpPr txBox="1">
            <a:spLocks noChangeArrowheads="1"/>
          </p:cNvSpPr>
          <p:nvPr/>
        </p:nvSpPr>
        <p:spPr bwMode="auto">
          <a:xfrm>
            <a:off x="1219200" y="1752600"/>
            <a:ext cx="2362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Arial" pitchFamily="34" charset="0"/>
              </a:rPr>
              <a:t>Hypoglycaemia</a:t>
            </a:r>
          </a:p>
        </p:txBody>
      </p:sp>
      <p:sp>
        <p:nvSpPr>
          <p:cNvPr id="29710" name="Text Box 14"/>
          <p:cNvSpPr txBox="1">
            <a:spLocks noChangeArrowheads="1"/>
          </p:cNvSpPr>
          <p:nvPr/>
        </p:nvSpPr>
        <p:spPr bwMode="auto">
          <a:xfrm>
            <a:off x="1600200" y="2209800"/>
            <a:ext cx="2362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Arial" pitchFamily="34" charset="0"/>
              </a:rPr>
              <a:t>Hypothermia</a:t>
            </a:r>
          </a:p>
        </p:txBody>
      </p:sp>
      <p:sp>
        <p:nvSpPr>
          <p:cNvPr id="29711" name="Text Box 15"/>
          <p:cNvSpPr txBox="1">
            <a:spLocks noChangeArrowheads="1"/>
          </p:cNvSpPr>
          <p:nvPr/>
        </p:nvSpPr>
        <p:spPr bwMode="auto">
          <a:xfrm>
            <a:off x="1981200" y="2667000"/>
            <a:ext cx="2362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Arial" pitchFamily="34" charset="0"/>
              </a:rPr>
              <a:t>Dehydration</a:t>
            </a:r>
          </a:p>
        </p:txBody>
      </p:sp>
      <p:sp>
        <p:nvSpPr>
          <p:cNvPr id="29712" name="Text Box 16"/>
          <p:cNvSpPr txBox="1">
            <a:spLocks noChangeArrowheads="1"/>
          </p:cNvSpPr>
          <p:nvPr/>
        </p:nvSpPr>
        <p:spPr bwMode="auto">
          <a:xfrm>
            <a:off x="2514600" y="3124200"/>
            <a:ext cx="2362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Arial" pitchFamily="34" charset="0"/>
              </a:rPr>
              <a:t>Electrolytes</a:t>
            </a:r>
          </a:p>
        </p:txBody>
      </p:sp>
      <p:sp>
        <p:nvSpPr>
          <p:cNvPr id="29713" name="Text Box 17"/>
          <p:cNvSpPr txBox="1">
            <a:spLocks noChangeArrowheads="1"/>
          </p:cNvSpPr>
          <p:nvPr/>
        </p:nvSpPr>
        <p:spPr bwMode="auto">
          <a:xfrm>
            <a:off x="3048000" y="3581400"/>
            <a:ext cx="2362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Arial" pitchFamily="34" charset="0"/>
              </a:rPr>
              <a:t>Infection</a:t>
            </a:r>
          </a:p>
        </p:txBody>
      </p:sp>
      <p:sp>
        <p:nvSpPr>
          <p:cNvPr id="29714" name="Text Box 18"/>
          <p:cNvSpPr txBox="1">
            <a:spLocks noChangeArrowheads="1"/>
          </p:cNvSpPr>
          <p:nvPr/>
        </p:nvSpPr>
        <p:spPr bwMode="auto">
          <a:xfrm>
            <a:off x="3657600" y="4038600"/>
            <a:ext cx="2362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Arial" pitchFamily="34" charset="0"/>
              </a:rPr>
              <a:t>Micronutrients</a:t>
            </a:r>
          </a:p>
        </p:txBody>
      </p:sp>
      <p:sp>
        <p:nvSpPr>
          <p:cNvPr id="29715" name="Text Box 19"/>
          <p:cNvSpPr txBox="1">
            <a:spLocks noChangeArrowheads="1"/>
          </p:cNvSpPr>
          <p:nvPr/>
        </p:nvSpPr>
        <p:spPr bwMode="auto">
          <a:xfrm>
            <a:off x="4114800" y="4495800"/>
            <a:ext cx="2362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Arial" pitchFamily="34" charset="0"/>
              </a:rPr>
              <a:t>Initiate feeding</a:t>
            </a:r>
          </a:p>
        </p:txBody>
      </p:sp>
      <p:sp>
        <p:nvSpPr>
          <p:cNvPr id="29716" name="Text Box 20"/>
          <p:cNvSpPr txBox="1">
            <a:spLocks noChangeArrowheads="1"/>
          </p:cNvSpPr>
          <p:nvPr/>
        </p:nvSpPr>
        <p:spPr bwMode="auto">
          <a:xfrm>
            <a:off x="4724400" y="4953000"/>
            <a:ext cx="2667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Arial" pitchFamily="34" charset="0"/>
              </a:rPr>
              <a:t>Catch-up growth</a:t>
            </a:r>
          </a:p>
        </p:txBody>
      </p:sp>
      <p:sp>
        <p:nvSpPr>
          <p:cNvPr id="29717" name="Text Box 21"/>
          <p:cNvSpPr txBox="1">
            <a:spLocks noChangeArrowheads="1"/>
          </p:cNvSpPr>
          <p:nvPr/>
        </p:nvSpPr>
        <p:spPr bwMode="auto">
          <a:xfrm>
            <a:off x="5181600" y="54102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Arial" pitchFamily="34" charset="0"/>
              </a:rPr>
              <a:t>Sensory stimulation</a:t>
            </a:r>
          </a:p>
        </p:txBody>
      </p:sp>
      <p:sp>
        <p:nvSpPr>
          <p:cNvPr id="29718" name="Text Box 22"/>
          <p:cNvSpPr txBox="1">
            <a:spLocks noChangeArrowheads="1"/>
          </p:cNvSpPr>
          <p:nvPr/>
        </p:nvSpPr>
        <p:spPr bwMode="auto">
          <a:xfrm>
            <a:off x="5715000" y="5867400"/>
            <a:ext cx="3200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Arial" pitchFamily="34" charset="0"/>
              </a:rPr>
              <a:t>Discharge preparation</a:t>
            </a:r>
          </a:p>
        </p:txBody>
      </p:sp>
      <p:sp>
        <p:nvSpPr>
          <p:cNvPr id="16407" name="Oval 23"/>
          <p:cNvSpPr>
            <a:spLocks noChangeArrowheads="1"/>
          </p:cNvSpPr>
          <p:nvPr/>
        </p:nvSpPr>
        <p:spPr bwMode="auto">
          <a:xfrm>
            <a:off x="5562600" y="1981200"/>
            <a:ext cx="2286000" cy="17526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9720" name="Text Box 24"/>
          <p:cNvSpPr txBox="1">
            <a:spLocks noChangeArrowheads="1"/>
          </p:cNvSpPr>
          <p:nvPr/>
        </p:nvSpPr>
        <p:spPr bwMode="auto">
          <a:xfrm>
            <a:off x="5867400" y="2590800"/>
            <a:ext cx="1676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Arial" pitchFamily="34" charset="0"/>
              </a:rPr>
              <a:t>Monitoring</a:t>
            </a:r>
          </a:p>
        </p:txBody>
      </p:sp>
    </p:spTree>
    <p:extLst>
      <p:ext uri="{BB962C8B-B14F-4D97-AF65-F5344CB8AC3E}">
        <p14:creationId xmlns:p14="http://schemas.microsoft.com/office/powerpoint/2010/main" val="231453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Refeeding syndrome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Metabolic &amp; fluids disturbances due to rapid reinstitution of feeds</a:t>
            </a:r>
          </a:p>
          <a:p>
            <a:pPr lvl="1"/>
            <a:r>
              <a:rPr lang="en-GB" sz="2000" dirty="0" smtClean="0"/>
              <a:t>Rapid protein, fat &amp; glycogen synthesis</a:t>
            </a:r>
          </a:p>
          <a:p>
            <a:pPr lvl="1"/>
            <a:r>
              <a:rPr lang="en-GB" sz="2000" dirty="0" smtClean="0"/>
              <a:t>Decreased serum potassium, magnesium and phosphate</a:t>
            </a:r>
          </a:p>
          <a:p>
            <a:pPr lvl="1"/>
            <a:r>
              <a:rPr lang="en-GB" sz="2000" dirty="0" smtClean="0"/>
              <a:t>Hyperglycaemia </a:t>
            </a:r>
          </a:p>
          <a:p>
            <a:r>
              <a:rPr lang="en-GB" sz="2400" dirty="0" smtClean="0"/>
              <a:t>Consequences</a:t>
            </a:r>
          </a:p>
          <a:p>
            <a:pPr lvl="1"/>
            <a:r>
              <a:rPr lang="en-GB" sz="2000" dirty="0" smtClean="0"/>
              <a:t>Arrhythmias, fluid overload and cardiac failure</a:t>
            </a:r>
          </a:p>
          <a:p>
            <a:pPr lvl="1"/>
            <a:r>
              <a:rPr lang="en-GB" sz="2000" dirty="0" smtClean="0"/>
              <a:t>Altered consciousness, seizures, </a:t>
            </a:r>
          </a:p>
          <a:p>
            <a:pPr lvl="1"/>
            <a:r>
              <a:rPr lang="en-GB" sz="2000" dirty="0" smtClean="0"/>
              <a:t>Muscle weakness, diarrhoea or paralytic ileus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37164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pPr algn="l"/>
            <a:r>
              <a:rPr lang="en-GB" sz="4000" dirty="0" smtClean="0"/>
              <a:t>Refeeding syndrome: Management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Stop all sources of calorie and protein until electrolyte imbalances are corrected</a:t>
            </a:r>
          </a:p>
          <a:p>
            <a:r>
              <a:rPr lang="en-GB" sz="2400" dirty="0" smtClean="0"/>
              <a:t>Start with 50% of the calorie intake at which symptoms developed</a:t>
            </a:r>
          </a:p>
          <a:p>
            <a:r>
              <a:rPr lang="en-GB" sz="2400" dirty="0"/>
              <a:t>Restrict protein to 1.5g/kg/day</a:t>
            </a:r>
            <a:endParaRPr lang="en-GB" sz="2400" dirty="0" smtClean="0"/>
          </a:p>
          <a:p>
            <a:r>
              <a:rPr lang="en-GB" sz="2400" dirty="0" smtClean="0"/>
              <a:t>Supplement with micronutrients</a:t>
            </a:r>
          </a:p>
          <a:p>
            <a:r>
              <a:rPr lang="en-GB" sz="2400" dirty="0" smtClean="0"/>
              <a:t>Gradually increase caloric intake every 3 days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531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GB" sz="3600" dirty="0" smtClean="0"/>
              <a:t>Severe acute malnutrition: Community management 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266929" cy="4525963"/>
          </a:xfrm>
        </p:spPr>
        <p:txBody>
          <a:bodyPr>
            <a:normAutofit fontScale="92500" lnSpcReduction="10000"/>
          </a:bodyPr>
          <a:lstStyle/>
          <a:p>
            <a:r>
              <a:rPr lang="en-GB" sz="3000" dirty="0" smtClean="0"/>
              <a:t>Ready-to-use-therapeutic food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2600" dirty="0" smtClean="0"/>
              <a:t>High calorie, nutrient-dense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2600" dirty="0" smtClean="0"/>
              <a:t>Peanut butter base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en-GB" sz="2600" dirty="0" smtClean="0"/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2600" dirty="0" smtClean="0"/>
              <a:t>Provides entire nutrient requirement in SAM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2600" dirty="0"/>
              <a:t>Safe for community use</a:t>
            </a:r>
          </a:p>
          <a:p>
            <a:pPr lvl="2"/>
            <a:r>
              <a:rPr lang="en-GB" sz="2200" dirty="0" smtClean="0"/>
              <a:t>Consumed as it is without prior dilution in water, cooking or refrigeration</a:t>
            </a:r>
          </a:p>
          <a:p>
            <a:pPr lvl="2"/>
            <a:r>
              <a:rPr lang="en-GB" sz="2200" dirty="0" smtClean="0"/>
              <a:t>Provides 200kcal/kg/day</a:t>
            </a:r>
          </a:p>
          <a:p>
            <a:pPr lvl="2"/>
            <a:r>
              <a:rPr lang="en-GB" sz="2200" dirty="0" smtClean="0"/>
              <a:t>Supplied weekly from the OTP</a:t>
            </a:r>
          </a:p>
          <a:p>
            <a:endParaRPr lang="en-GB" dirty="0"/>
          </a:p>
        </p:txBody>
      </p:sp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9" y="2492896"/>
            <a:ext cx="3229544" cy="167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1693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GB" sz="3600" dirty="0" smtClean="0"/>
              <a:t>Moderate acute malnutrition: Community management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74840" cy="4925144"/>
          </a:xfrm>
        </p:spPr>
        <p:txBody>
          <a:bodyPr/>
          <a:lstStyle/>
          <a:p>
            <a:r>
              <a:rPr lang="en-GB" sz="2400" dirty="0" smtClean="0"/>
              <a:t>Ready-to-use-supplementary food</a:t>
            </a:r>
          </a:p>
          <a:p>
            <a:r>
              <a:rPr lang="en-GB" sz="2400" dirty="0" smtClean="0"/>
              <a:t>Fortified blended flour</a:t>
            </a:r>
          </a:p>
          <a:p>
            <a:r>
              <a:rPr lang="en-GB" sz="2400" dirty="0" smtClean="0"/>
              <a:t>Mainstay treatment is to provide: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2000" dirty="0" smtClean="0"/>
              <a:t>At least 150kcal/kg/day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2000" dirty="0" smtClean="0"/>
              <a:t>3g/kg/day protein</a:t>
            </a:r>
          </a:p>
          <a:p>
            <a:endParaRPr lang="en-GB" dirty="0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021020"/>
            <a:ext cx="3260322" cy="2851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674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pPr algn="l"/>
            <a:r>
              <a:rPr lang="en-GB" sz="4000" dirty="0" smtClean="0"/>
              <a:t>Malnutrition: Prognosis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1044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 smtClean="0"/>
              <a:t>Severe Acute Malnutrition with complications:</a:t>
            </a:r>
          </a:p>
          <a:p>
            <a:r>
              <a:rPr lang="en-GB" sz="2400" dirty="0" smtClean="0"/>
              <a:t>Mortality highest in the first 2-3 days due to: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2400" dirty="0" smtClean="0"/>
              <a:t>Hypoglycaemia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2400" dirty="0" smtClean="0"/>
              <a:t>Hypothermia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2400" dirty="0" smtClean="0"/>
              <a:t>Electrolyte imbalance</a:t>
            </a:r>
          </a:p>
          <a:p>
            <a:r>
              <a:rPr lang="en-GB" sz="2400" dirty="0" smtClean="0"/>
              <a:t>Mortality rates</a:t>
            </a:r>
          </a:p>
          <a:p>
            <a:pPr lvl="1"/>
            <a:r>
              <a:rPr lang="en-GB" sz="2000" dirty="0" smtClean="0"/>
              <a:t>20-30% for marasmus </a:t>
            </a:r>
          </a:p>
          <a:p>
            <a:pPr lvl="1"/>
            <a:r>
              <a:rPr lang="en-GB" sz="2000" dirty="0" smtClean="0"/>
              <a:t>50-60% for kwashiorkor. </a:t>
            </a:r>
            <a:r>
              <a:rPr lang="en-GB" sz="2000" baseline="30000" dirty="0" smtClean="0"/>
              <a:t>1</a:t>
            </a:r>
            <a:endParaRPr lang="en-GB" sz="2000" baseline="30000" dirty="0"/>
          </a:p>
          <a:p>
            <a:r>
              <a:rPr lang="en-GB" sz="2400" dirty="0" smtClean="0"/>
              <a:t>With good treatment mortality rate should not exceed 10%</a:t>
            </a:r>
          </a:p>
          <a:p>
            <a:pPr marL="0" indent="0">
              <a:buNone/>
            </a:pPr>
            <a:endParaRPr lang="en-GB" dirty="0" smtClean="0"/>
          </a:p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611560" y="5805264"/>
            <a:ext cx="69496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1. UNICEF</a:t>
            </a:r>
            <a:r>
              <a:rPr lang="en-US" sz="1600" dirty="0"/>
              <a:t>. UNICEF global database on child malnutrition. New York: UNICEF, 2001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96247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Prevention of malnutrition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95377"/>
            <a:ext cx="8229600" cy="45539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Child health promotion and prevention </a:t>
            </a:r>
            <a:r>
              <a:rPr lang="en-US" sz="2400" dirty="0" smtClean="0"/>
              <a:t>strategies</a:t>
            </a:r>
          </a:p>
          <a:p>
            <a:r>
              <a:rPr lang="en-US" sz="2400" i="1" dirty="0" smtClean="0"/>
              <a:t>Preconception &amp; during pregnancy</a:t>
            </a:r>
            <a:endParaRPr lang="en-US" sz="2400" i="1" dirty="0" smtClean="0"/>
          </a:p>
          <a:p>
            <a:pPr lvl="1"/>
            <a:r>
              <a:rPr lang="en-US" sz="2400" dirty="0"/>
              <a:t>Family planning and spacing of births</a:t>
            </a:r>
          </a:p>
          <a:p>
            <a:pPr lvl="1"/>
            <a:r>
              <a:rPr lang="en-US" sz="2400" dirty="0" smtClean="0"/>
              <a:t>Adequate maternal nutrition during pregnancy and lactation</a:t>
            </a:r>
          </a:p>
          <a:p>
            <a:pPr lvl="1"/>
            <a:r>
              <a:rPr lang="en-US" sz="2400" dirty="0" smtClean="0"/>
              <a:t>Quality ANC during </a:t>
            </a:r>
            <a:r>
              <a:rPr lang="en-US" sz="2400" dirty="0" smtClean="0"/>
              <a:t>pregnancy</a:t>
            </a:r>
          </a:p>
          <a:p>
            <a:r>
              <a:rPr lang="en-US" sz="2400" i="1" dirty="0" smtClean="0"/>
              <a:t>Infant &amp; young child feeding practices</a:t>
            </a:r>
            <a:endParaRPr lang="en-US" sz="2400" i="1" dirty="0" smtClean="0"/>
          </a:p>
          <a:p>
            <a:pPr lvl="1"/>
            <a:r>
              <a:rPr lang="en-US" sz="2400" dirty="0" smtClean="0"/>
              <a:t>Exclusive breastfeeding for the 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6 months </a:t>
            </a:r>
          </a:p>
          <a:p>
            <a:pPr lvl="1"/>
            <a:r>
              <a:rPr lang="en-US" sz="2400" dirty="0" smtClean="0"/>
              <a:t>Introduction of nutrient-rich complementary foods at 6 months for </a:t>
            </a:r>
            <a:r>
              <a:rPr lang="en-US" sz="2400" dirty="0"/>
              <a:t>infants </a:t>
            </a:r>
            <a:r>
              <a:rPr lang="en-US" sz="2400" dirty="0" smtClean="0"/>
              <a:t>with continued breastfeeding</a:t>
            </a:r>
          </a:p>
          <a:p>
            <a:pPr lvl="1"/>
            <a:endParaRPr lang="en-US" sz="2400" dirty="0"/>
          </a:p>
          <a:p>
            <a:endParaRPr lang="en-GB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964998" y="6237312"/>
            <a:ext cx="5242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https://www.unicefusa.org/mission/survival/nutrition</a:t>
            </a:r>
          </a:p>
        </p:txBody>
      </p:sp>
    </p:spTree>
    <p:extLst>
      <p:ext uri="{BB962C8B-B14F-4D97-AF65-F5344CB8AC3E}">
        <p14:creationId xmlns:p14="http://schemas.microsoft.com/office/powerpoint/2010/main" val="66951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Prevention of malnutrition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89040"/>
          </a:xfrm>
        </p:spPr>
        <p:txBody>
          <a:bodyPr>
            <a:normAutofit/>
          </a:bodyPr>
          <a:lstStyle/>
          <a:p>
            <a:pPr lvl="1"/>
            <a:r>
              <a:rPr lang="en-US" sz="2400" dirty="0" smtClean="0"/>
              <a:t>Micronutrient </a:t>
            </a:r>
            <a:r>
              <a:rPr lang="en-US" sz="2400" dirty="0"/>
              <a:t>supplementation through food fortification </a:t>
            </a:r>
            <a:r>
              <a:rPr lang="en-US" sz="2400" dirty="0" smtClean="0"/>
              <a:t>or supplementation </a:t>
            </a:r>
            <a:r>
              <a:rPr lang="en-US" sz="2400" dirty="0"/>
              <a:t>where complementary foods are not adequate in nutrients</a:t>
            </a:r>
            <a:r>
              <a:rPr lang="en-US" sz="2400" dirty="0" smtClean="0"/>
              <a:t>.</a:t>
            </a:r>
          </a:p>
          <a:p>
            <a:r>
              <a:rPr lang="en-US" sz="2400" i="1" dirty="0" smtClean="0"/>
              <a:t>Disease prevention</a:t>
            </a:r>
            <a:endParaRPr lang="en-US" sz="2400" i="1" dirty="0"/>
          </a:p>
          <a:p>
            <a:pPr lvl="1"/>
            <a:r>
              <a:rPr lang="en-US" sz="2400" dirty="0" smtClean="0"/>
              <a:t>Immunizations</a:t>
            </a:r>
          </a:p>
          <a:p>
            <a:r>
              <a:rPr lang="en-US" sz="2400" i="1" dirty="0" smtClean="0"/>
              <a:t>Environmental factors</a:t>
            </a:r>
            <a:endParaRPr lang="en-US" sz="2400" i="1" dirty="0"/>
          </a:p>
          <a:p>
            <a:pPr lvl="1"/>
            <a:r>
              <a:rPr lang="en-US" sz="2400" dirty="0"/>
              <a:t>Appropriate hygiene and sanitation </a:t>
            </a:r>
            <a:r>
              <a:rPr lang="en-US" sz="2400" dirty="0" smtClean="0"/>
              <a:t>practices</a:t>
            </a:r>
            <a:endParaRPr lang="en-US" sz="2400" dirty="0"/>
          </a:p>
          <a:p>
            <a:r>
              <a:rPr lang="en-US" sz="2400" i="1" dirty="0"/>
              <a:t>Timely diagnosis </a:t>
            </a:r>
            <a:r>
              <a:rPr lang="en-US" sz="2400" i="1" dirty="0" smtClean="0"/>
              <a:t>&amp; </a:t>
            </a:r>
            <a:r>
              <a:rPr lang="en-US" sz="2400" i="1" dirty="0" smtClean="0"/>
              <a:t>management through </a:t>
            </a:r>
            <a:r>
              <a:rPr lang="en-US" sz="2400" i="1" dirty="0" smtClean="0"/>
              <a:t>routine growth monitoring in community setting by CHWs.</a:t>
            </a:r>
            <a:endParaRPr lang="en-US" sz="2400" i="1" dirty="0"/>
          </a:p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803501" y="5865627"/>
            <a:ext cx="6120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https://www.unicefusa.org/mission/survival/nutrition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711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363272" cy="1301006"/>
          </a:xfrm>
        </p:spPr>
        <p:txBody>
          <a:bodyPr>
            <a:noAutofit/>
          </a:bodyPr>
          <a:lstStyle/>
          <a:p>
            <a:pPr algn="l"/>
            <a:r>
              <a:rPr lang="en-GB" sz="3600" dirty="0"/>
              <a:t>Community Management of Acute Malnutrition </a:t>
            </a:r>
            <a:r>
              <a:rPr lang="en-GB" sz="3600" dirty="0" smtClean="0"/>
              <a:t>Strategy </a:t>
            </a:r>
            <a:r>
              <a:rPr lang="en-GB" sz="3600" dirty="0"/>
              <a:t>(CMAM)</a:t>
            </a:r>
            <a:br>
              <a:rPr lang="en-GB" sz="3600" dirty="0"/>
            </a:b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GB" sz="2400" dirty="0" smtClean="0"/>
              <a:t>Evidence based strategy endorsed by WHO/UNICEF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400" dirty="0" smtClean="0"/>
              <a:t>Developed by Valid international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400" dirty="0" smtClean="0"/>
              <a:t>Identification of children with malnutrition within community settings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400" dirty="0" smtClean="0"/>
              <a:t>Allows for early identification and intervention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CFRs </a:t>
            </a:r>
            <a:r>
              <a:rPr lang="en-US" sz="2400" dirty="0" smtClean="0"/>
              <a:t>in children treated in CMAM programs in </a:t>
            </a:r>
            <a:r>
              <a:rPr lang="en-US" sz="2400" dirty="0"/>
              <a:t>Malawi, Ethiopia and Sudan, between 2001 and 2005, were 4.1%, with recovery rates of 79.4% and default rates of 11.0%. </a:t>
            </a:r>
            <a:endParaRPr lang="en-US" sz="24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Transfer </a:t>
            </a:r>
            <a:r>
              <a:rPr lang="en-US" sz="2400" dirty="0"/>
              <a:t>and </a:t>
            </a:r>
            <a:r>
              <a:rPr lang="en-US" sz="2400" dirty="0" smtClean="0"/>
              <a:t>non recovery </a:t>
            </a:r>
            <a:r>
              <a:rPr lang="en-US" sz="2400" dirty="0"/>
              <a:t>rates were 3.3% and 2.2</a:t>
            </a:r>
            <a:r>
              <a:rPr lang="en-US" sz="2400" dirty="0" smtClean="0"/>
              <a:t>%.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26738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CMAM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4 components</a:t>
            </a:r>
          </a:p>
          <a:p>
            <a:pPr lvl="1"/>
            <a:r>
              <a:rPr lang="en-GB" dirty="0" smtClean="0"/>
              <a:t>Community mobilization</a:t>
            </a:r>
          </a:p>
          <a:p>
            <a:pPr lvl="1"/>
            <a:r>
              <a:rPr lang="en-GB" dirty="0" smtClean="0"/>
              <a:t>Supplementary feeding programs</a:t>
            </a:r>
          </a:p>
          <a:p>
            <a:pPr lvl="1"/>
            <a:r>
              <a:rPr lang="en-GB" dirty="0" smtClean="0"/>
              <a:t>Out-patient therapeutic programs</a:t>
            </a:r>
          </a:p>
          <a:p>
            <a:pPr lvl="1"/>
            <a:r>
              <a:rPr lang="en-GB" dirty="0" smtClean="0"/>
              <a:t>In-patient management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255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dirty="0" smtClean="0"/>
              <a:t>Conclusion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98776" cy="4525963"/>
          </a:xfrm>
        </p:spPr>
        <p:txBody>
          <a:bodyPr>
            <a:normAutofit/>
          </a:bodyPr>
          <a:lstStyle/>
          <a:p>
            <a:r>
              <a:rPr lang="en-US" sz="2400" i="1" dirty="0"/>
              <a:t>Good nutrition is the bedrock of child survival and child development. Well-nourished children are better able to grow and learn, to participate in their communities, and to be resilient in the face of disease or disaster.</a:t>
            </a:r>
            <a:endParaRPr lang="en-GB" sz="2400" i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535996" y="1412776"/>
            <a:ext cx="4150804" cy="4896544"/>
          </a:xfrm>
        </p:spPr>
        <p:txBody>
          <a:bodyPr/>
          <a:lstStyle/>
          <a:p>
            <a:endParaRPr lang="en-GB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996" y="1412776"/>
            <a:ext cx="4284476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045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48551</TotalTime>
  <Words>1952</Words>
  <Application>Microsoft Office PowerPoint</Application>
  <PresentationFormat>On-screen Show (4:3)</PresentationFormat>
  <Paragraphs>388</Paragraphs>
  <Slides>52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Office Theme</vt:lpstr>
      <vt:lpstr>Protein Energy Malnutrition</vt:lpstr>
      <vt:lpstr>Objectives</vt:lpstr>
      <vt:lpstr> Definitions: </vt:lpstr>
      <vt:lpstr>Categories  of malnutrition</vt:lpstr>
      <vt:lpstr>Undernutrition </vt:lpstr>
      <vt:lpstr>Global magnitude of undernutrition</vt:lpstr>
      <vt:lpstr>Global burden of undernutrition</vt:lpstr>
      <vt:lpstr>Global burden of undernutrition</vt:lpstr>
      <vt:lpstr>Global Distribution of Wasting </vt:lpstr>
      <vt:lpstr>PowerPoint Presentation</vt:lpstr>
      <vt:lpstr>Magnitude of malnutrition in Kenya</vt:lpstr>
      <vt:lpstr>PowerPoint Presentation</vt:lpstr>
      <vt:lpstr>Distribution in Kenya - Wasting</vt:lpstr>
      <vt:lpstr>PowerPoint Presentation</vt:lpstr>
      <vt:lpstr>PowerPoint Presentation</vt:lpstr>
      <vt:lpstr>Causes of malnutrition</vt:lpstr>
      <vt:lpstr>Risk factors for undernutrition</vt:lpstr>
      <vt:lpstr>Risk factors for malnutrition</vt:lpstr>
      <vt:lpstr> Pathophysiology: Reductive adaptation </vt:lpstr>
      <vt:lpstr>Carbohydrate metabolism:</vt:lpstr>
      <vt:lpstr>Protein metabolism</vt:lpstr>
      <vt:lpstr>Lipids and fats</vt:lpstr>
      <vt:lpstr>Risk of hypothermia</vt:lpstr>
      <vt:lpstr>Electrolytes &amp; total body water</vt:lpstr>
      <vt:lpstr>Cardiovascular system</vt:lpstr>
      <vt:lpstr>Renal system </vt:lpstr>
      <vt:lpstr>Immune system</vt:lpstr>
      <vt:lpstr>Gastrointestinal tract</vt:lpstr>
      <vt:lpstr>Endocrine system</vt:lpstr>
      <vt:lpstr>Clinical presentation</vt:lpstr>
      <vt:lpstr> Theories on evolution of different clinical syndromes of PEM </vt:lpstr>
      <vt:lpstr>Adaptation theory: Marasmus</vt:lpstr>
      <vt:lpstr>Adaptation theory:Kwashiorkor</vt:lpstr>
      <vt:lpstr>Kwashiorkor: Clinical features</vt:lpstr>
      <vt:lpstr>Kwashiorkor: Clinical features</vt:lpstr>
      <vt:lpstr>Marasmus: Clinical features</vt:lpstr>
      <vt:lpstr>Marasmus: Clinical features</vt:lpstr>
      <vt:lpstr>Diagnosis based on anthropometric measurements</vt:lpstr>
      <vt:lpstr>WHO recommended investigations</vt:lpstr>
      <vt:lpstr> Severe acute malnutrition: Management  </vt:lpstr>
      <vt:lpstr>Severe acute malnutrition:</vt:lpstr>
      <vt:lpstr>10 Step Approach</vt:lpstr>
      <vt:lpstr>Refeeding syndrome</vt:lpstr>
      <vt:lpstr>Refeeding syndrome: Management</vt:lpstr>
      <vt:lpstr>Severe acute malnutrition: Community management </vt:lpstr>
      <vt:lpstr>Moderate acute malnutrition: Community management</vt:lpstr>
      <vt:lpstr>Malnutrition: Prognosis</vt:lpstr>
      <vt:lpstr>Prevention of malnutrition</vt:lpstr>
      <vt:lpstr>Prevention of malnutrition</vt:lpstr>
      <vt:lpstr>Community Management of Acute Malnutrition Strategy (CMAM) </vt:lpstr>
      <vt:lpstr>CMAM approach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Protein Energy Malnutrition</dc:title>
  <dc:creator>PHERT</dc:creator>
  <cp:lastModifiedBy>Dr Mutai</cp:lastModifiedBy>
  <cp:revision>335</cp:revision>
  <cp:lastPrinted>2019-01-06T14:34:36Z</cp:lastPrinted>
  <dcterms:created xsi:type="dcterms:W3CDTF">2017-12-15T15:35:43Z</dcterms:created>
  <dcterms:modified xsi:type="dcterms:W3CDTF">2020-02-17T12:51:27Z</dcterms:modified>
</cp:coreProperties>
</file>