
<file path=[Content_Types].xml><?xml version="1.0" encoding="utf-8"?>
<Types xmlns="http://schemas.openxmlformats.org/package/2006/content-types">
  <Default Extension="emf" ContentType="image/x-emf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8" r:id="rId3"/>
    <p:sldId id="289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780" y="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0844" y="3323343"/>
            <a:ext cx="10370311" cy="16865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1/27/2020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1/27/2020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1/27/2020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067811" y="1577455"/>
            <a:ext cx="5409482" cy="491602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048761" y="1454658"/>
            <a:ext cx="5463540" cy="5097780"/>
          </a:xfrm>
          <a:custGeom>
            <a:avLst/>
            <a:gdLst/>
            <a:ahLst/>
            <a:cxnLst/>
            <a:rect l="l" t="t" r="r" b="b"/>
            <a:pathLst>
              <a:path w="5463540" h="5097780">
                <a:moveTo>
                  <a:pt x="0" y="5097780"/>
                </a:moveTo>
                <a:lnTo>
                  <a:pt x="5463540" y="5097780"/>
                </a:lnTo>
                <a:lnTo>
                  <a:pt x="5463540" y="0"/>
                </a:lnTo>
                <a:lnTo>
                  <a:pt x="0" y="0"/>
                </a:lnTo>
                <a:lnTo>
                  <a:pt x="0" y="5097780"/>
                </a:lnTo>
                <a:close/>
              </a:path>
            </a:pathLst>
          </a:custGeom>
          <a:ln w="381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1/27/2020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1/27/2020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511044" y="2130297"/>
            <a:ext cx="7270115" cy="939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6305" y="1759661"/>
            <a:ext cx="10359389" cy="36048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1/27/2020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xfordimmunotec.com/international/wp-content/uploads/sites/3/natural_history_TB.jpg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tbcenfermedadpulmonar.blogspot.com/2013/05/generalidades-de-la-tuberculosis.html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hskenya.org/wp-content/uploads/2018/03/National-Guidelines-on-Management-of-Tuberculosis-in-Children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60" dirty="0"/>
              <a:t>Tuberculosis </a:t>
            </a:r>
            <a:r>
              <a:rPr spc="-114" dirty="0"/>
              <a:t>in</a:t>
            </a:r>
            <a:r>
              <a:rPr spc="-330" dirty="0"/>
              <a:t> </a:t>
            </a:r>
            <a:r>
              <a:rPr spc="-280" dirty="0"/>
              <a:t>Children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501645" y="5154625"/>
            <a:ext cx="7294880" cy="12043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368550">
              <a:lnSpc>
                <a:spcPct val="100000"/>
              </a:lnSpc>
              <a:spcBef>
                <a:spcPts val="105"/>
              </a:spcBef>
            </a:pPr>
            <a:r>
              <a:rPr sz="2600" b="1" i="1" spc="-190" dirty="0">
                <a:latin typeface="Arial"/>
                <a:cs typeface="Arial"/>
              </a:rPr>
              <a:t>Dr. </a:t>
            </a:r>
            <a:r>
              <a:rPr sz="2600" b="1" i="1" spc="-140" dirty="0">
                <a:latin typeface="Arial"/>
                <a:cs typeface="Arial"/>
              </a:rPr>
              <a:t>Diana</a:t>
            </a:r>
            <a:r>
              <a:rPr sz="2600" b="1" i="1" spc="-105" dirty="0">
                <a:latin typeface="Arial"/>
                <a:cs typeface="Arial"/>
              </a:rPr>
              <a:t> </a:t>
            </a:r>
            <a:r>
              <a:rPr sz="2600" b="1" i="1" spc="-114" dirty="0">
                <a:latin typeface="Arial"/>
                <a:cs typeface="Arial"/>
              </a:rPr>
              <a:t>Marangu</a:t>
            </a:r>
            <a:endParaRPr sz="2600" dirty="0">
              <a:latin typeface="Arial"/>
              <a:cs typeface="Arial"/>
            </a:endParaRPr>
          </a:p>
          <a:p>
            <a:pPr marL="12700" marR="5080" algn="ctr">
              <a:lnSpc>
                <a:spcPct val="101899"/>
              </a:lnSpc>
              <a:spcBef>
                <a:spcPts val="5"/>
              </a:spcBef>
            </a:pPr>
            <a:r>
              <a:rPr lang="en-US" sz="2600" i="1" spc="-130" dirty="0">
                <a:latin typeface="Trebuchet MS"/>
                <a:cs typeface="Trebuchet MS"/>
              </a:rPr>
              <a:t>Consultant </a:t>
            </a:r>
            <a:r>
              <a:rPr sz="2600" i="1" spc="-130" dirty="0">
                <a:latin typeface="Trebuchet MS"/>
                <a:cs typeface="Trebuchet MS"/>
              </a:rPr>
              <a:t>Paediatrician </a:t>
            </a:r>
            <a:r>
              <a:rPr sz="2600" i="1" spc="-75" dirty="0">
                <a:latin typeface="Trebuchet MS"/>
                <a:cs typeface="Trebuchet MS"/>
              </a:rPr>
              <a:t>and </a:t>
            </a:r>
            <a:r>
              <a:rPr lang="en-US" sz="2600" i="1" spc="-185" dirty="0">
                <a:latin typeface="Trebuchet MS"/>
                <a:cs typeface="Trebuchet MS"/>
              </a:rPr>
              <a:t>Pulmonologist</a:t>
            </a:r>
            <a:endParaRPr lang="en-US" sz="2600" i="1" spc="-204" dirty="0">
              <a:latin typeface="Trebuchet MS"/>
              <a:cs typeface="Trebuchet MS"/>
            </a:endParaRPr>
          </a:p>
          <a:p>
            <a:pPr marL="12700" marR="5080" algn="ctr">
              <a:lnSpc>
                <a:spcPct val="101899"/>
              </a:lnSpc>
              <a:spcBef>
                <a:spcPts val="5"/>
              </a:spcBef>
            </a:pPr>
            <a:r>
              <a:rPr lang="en-US" sz="2600" i="1" spc="-75" dirty="0">
                <a:latin typeface="Trebuchet MS"/>
                <a:cs typeface="Trebuchet MS"/>
              </a:rPr>
              <a:t>27</a:t>
            </a:r>
            <a:r>
              <a:rPr lang="en-US" sz="2600" i="1" spc="-75" baseline="30000" dirty="0">
                <a:latin typeface="Trebuchet MS"/>
                <a:cs typeface="Trebuchet MS"/>
              </a:rPr>
              <a:t>th</a:t>
            </a:r>
            <a:r>
              <a:rPr lang="en-US" sz="2600" i="1" spc="-75" dirty="0">
                <a:latin typeface="Trebuchet MS"/>
                <a:cs typeface="Trebuchet MS"/>
              </a:rPr>
              <a:t> January 2020</a:t>
            </a:r>
            <a:endParaRPr sz="2600" dirty="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887726" y="3013074"/>
            <a:ext cx="599630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873125">
              <a:lnSpc>
                <a:spcPct val="100000"/>
              </a:lnSpc>
              <a:spcBef>
                <a:spcPts val="95"/>
              </a:spcBef>
            </a:pPr>
            <a:r>
              <a:rPr sz="2800" b="1" spc="-385" dirty="0">
                <a:solidFill>
                  <a:srgbClr val="C00000"/>
                </a:solidFill>
                <a:latin typeface="Arial"/>
                <a:cs typeface="Arial"/>
              </a:rPr>
              <a:t>APPROACH </a:t>
            </a:r>
            <a:r>
              <a:rPr lang="en-US" sz="2800" b="1" spc="-110" dirty="0">
                <a:solidFill>
                  <a:srgbClr val="C00000"/>
                </a:solidFill>
                <a:latin typeface="Arial"/>
                <a:cs typeface="Arial"/>
              </a:rPr>
              <a:t> TO</a:t>
            </a:r>
            <a:r>
              <a:rPr sz="2800" b="1" spc="-11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b="1" spc="-280" dirty="0">
                <a:solidFill>
                  <a:srgbClr val="C00000"/>
                </a:solidFill>
                <a:latin typeface="Arial"/>
                <a:cs typeface="Arial"/>
              </a:rPr>
              <a:t>DIAGNOSIS, </a:t>
            </a:r>
            <a:r>
              <a:rPr sz="2800" b="1" spc="-55" dirty="0">
                <a:solidFill>
                  <a:srgbClr val="C00000"/>
                </a:solidFill>
                <a:latin typeface="Arial"/>
                <a:cs typeface="Arial"/>
              </a:rPr>
              <a:t>&amp;  </a:t>
            </a:r>
            <a:r>
              <a:rPr sz="2800" b="1" spc="-270" dirty="0">
                <a:solidFill>
                  <a:srgbClr val="C00000"/>
                </a:solidFill>
                <a:latin typeface="Arial"/>
                <a:cs typeface="Arial"/>
              </a:rPr>
              <a:t>WHEN </a:t>
            </a:r>
            <a:r>
              <a:rPr sz="2800" b="1" spc="-350" dirty="0">
                <a:solidFill>
                  <a:srgbClr val="C00000"/>
                </a:solidFill>
                <a:latin typeface="Arial"/>
                <a:cs typeface="Arial"/>
              </a:rPr>
              <a:t>TO </a:t>
            </a:r>
            <a:r>
              <a:rPr sz="2800" b="1" spc="-295" dirty="0">
                <a:solidFill>
                  <a:srgbClr val="C00000"/>
                </a:solidFill>
                <a:latin typeface="Arial"/>
                <a:cs typeface="Arial"/>
              </a:rPr>
              <a:t>GIVE </a:t>
            </a:r>
            <a:r>
              <a:rPr sz="2800" b="1" spc="-235" dirty="0">
                <a:solidFill>
                  <a:srgbClr val="C00000"/>
                </a:solidFill>
                <a:latin typeface="Arial"/>
                <a:cs typeface="Arial"/>
              </a:rPr>
              <a:t>ISONIAZID</a:t>
            </a:r>
            <a:r>
              <a:rPr sz="2800" b="1" spc="-55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800" b="1" spc="-365" dirty="0">
                <a:solidFill>
                  <a:srgbClr val="C00000"/>
                </a:solidFill>
                <a:latin typeface="Arial"/>
                <a:cs typeface="Arial"/>
              </a:rPr>
              <a:t>PROPHYLAXIS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245852" y="5242559"/>
            <a:ext cx="1066800" cy="12481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2A9224F-2705-4156-9BFD-B4C37FBE74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668" y="1"/>
            <a:ext cx="9886666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61AB90-76AF-4B21-8D40-9B5FD39E83D7}"/>
              </a:ext>
            </a:extLst>
          </p:cNvPr>
          <p:cNvSpPr txBox="1"/>
          <p:nvPr/>
        </p:nvSpPr>
        <p:spPr>
          <a:xfrm>
            <a:off x="9448800" y="6444734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Global TB Report 2018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811460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B62702C-BB19-4B55-A6C8-C43E791FD2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201" y="228599"/>
            <a:ext cx="10679597" cy="64008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3CDBBAC-829C-4F7C-AC73-96040984DE1F}"/>
              </a:ext>
            </a:extLst>
          </p:cNvPr>
          <p:cNvSpPr txBox="1"/>
          <p:nvPr/>
        </p:nvSpPr>
        <p:spPr>
          <a:xfrm>
            <a:off x="9448800" y="6444734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Global TB Report 2018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269756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8200" y="365759"/>
            <a:ext cx="10515600" cy="132461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25717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025"/>
              </a:spcBef>
            </a:pPr>
            <a:r>
              <a:rPr sz="4400" spc="-495" dirty="0">
                <a:solidFill>
                  <a:srgbClr val="FFFFFF"/>
                </a:solidFill>
              </a:rPr>
              <a:t>Case</a:t>
            </a:r>
            <a:r>
              <a:rPr sz="4400" spc="-235" dirty="0">
                <a:solidFill>
                  <a:srgbClr val="FFFFFF"/>
                </a:solidFill>
              </a:rPr>
              <a:t> </a:t>
            </a:r>
            <a:r>
              <a:rPr sz="4400" spc="-200" dirty="0">
                <a:solidFill>
                  <a:srgbClr val="FFFFFF"/>
                </a:solidFill>
              </a:rPr>
              <a:t>Presentation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16939" y="1706841"/>
            <a:ext cx="9925685" cy="2072005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75"/>
              </a:spcBef>
              <a:buChar char="•"/>
              <a:tabLst>
                <a:tab pos="241935" algn="l"/>
              </a:tabLst>
            </a:pPr>
            <a:r>
              <a:rPr sz="2800" spc="-245" dirty="0">
                <a:latin typeface="Arial"/>
                <a:cs typeface="Arial"/>
              </a:rPr>
              <a:t>G.</a:t>
            </a:r>
            <a:r>
              <a:rPr sz="2800" spc="-150" dirty="0">
                <a:latin typeface="Arial"/>
                <a:cs typeface="Arial"/>
              </a:rPr>
              <a:t> </a:t>
            </a:r>
            <a:r>
              <a:rPr sz="2800" spc="-585" dirty="0">
                <a:latin typeface="Arial"/>
                <a:cs typeface="Arial"/>
              </a:rPr>
              <a:t>S</a:t>
            </a:r>
            <a:endParaRPr sz="28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675"/>
              </a:spcBef>
              <a:buChar char="•"/>
              <a:tabLst>
                <a:tab pos="241935" algn="l"/>
              </a:tabLst>
            </a:pPr>
            <a:r>
              <a:rPr sz="2800" spc="-145" dirty="0">
                <a:latin typeface="Arial"/>
                <a:cs typeface="Arial"/>
              </a:rPr>
              <a:t>3 </a:t>
            </a:r>
            <a:r>
              <a:rPr sz="2800" spc="-459" dirty="0">
                <a:latin typeface="Arial"/>
                <a:cs typeface="Arial"/>
              </a:rPr>
              <a:t>½ </a:t>
            </a:r>
            <a:r>
              <a:rPr sz="2800" spc="-135" dirty="0">
                <a:latin typeface="Arial"/>
                <a:cs typeface="Arial"/>
              </a:rPr>
              <a:t>year </a:t>
            </a:r>
            <a:r>
              <a:rPr sz="2800" spc="-55" dirty="0">
                <a:latin typeface="Arial"/>
                <a:cs typeface="Arial"/>
              </a:rPr>
              <a:t>old </a:t>
            </a:r>
            <a:r>
              <a:rPr sz="2800" spc="-105" dirty="0">
                <a:latin typeface="Arial"/>
                <a:cs typeface="Arial"/>
              </a:rPr>
              <a:t>female </a:t>
            </a:r>
            <a:r>
              <a:rPr sz="2800" spc="-35" dirty="0">
                <a:latin typeface="Arial"/>
                <a:cs typeface="Arial"/>
              </a:rPr>
              <a:t>from</a:t>
            </a:r>
            <a:r>
              <a:rPr sz="2800" spc="-280" dirty="0">
                <a:latin typeface="Arial"/>
                <a:cs typeface="Arial"/>
              </a:rPr>
              <a:t> </a:t>
            </a:r>
            <a:r>
              <a:rPr sz="2800" spc="-45" dirty="0">
                <a:latin typeface="Arial"/>
                <a:cs typeface="Arial"/>
              </a:rPr>
              <a:t>Malindi</a:t>
            </a:r>
            <a:endParaRPr sz="28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660"/>
              </a:spcBef>
              <a:buChar char="•"/>
              <a:tabLst>
                <a:tab pos="241935" algn="l"/>
              </a:tabLst>
            </a:pPr>
            <a:r>
              <a:rPr sz="2800" spc="-140" dirty="0">
                <a:latin typeface="Arial"/>
                <a:cs typeface="Arial"/>
              </a:rPr>
              <a:t>Referral </a:t>
            </a:r>
            <a:r>
              <a:rPr sz="2800" spc="-35" dirty="0">
                <a:latin typeface="Arial"/>
                <a:cs typeface="Arial"/>
              </a:rPr>
              <a:t>from </a:t>
            </a:r>
            <a:r>
              <a:rPr sz="2800" spc="-120" dirty="0">
                <a:latin typeface="Arial"/>
                <a:cs typeface="Arial"/>
              </a:rPr>
              <a:t>Nyali </a:t>
            </a:r>
            <a:r>
              <a:rPr sz="2800" spc="-110" dirty="0">
                <a:latin typeface="Arial"/>
                <a:cs typeface="Arial"/>
              </a:rPr>
              <a:t>Hospital</a:t>
            </a:r>
            <a:r>
              <a:rPr sz="2800" spc="-240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[3/12/2014]</a:t>
            </a:r>
            <a:endParaRPr sz="28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660"/>
              </a:spcBef>
              <a:buChar char="•"/>
              <a:tabLst>
                <a:tab pos="241935" algn="l"/>
              </a:tabLst>
            </a:pPr>
            <a:r>
              <a:rPr sz="2800" spc="-55" dirty="0">
                <a:latin typeface="Arial"/>
                <a:cs typeface="Arial"/>
              </a:rPr>
              <a:t>Informant: </a:t>
            </a:r>
            <a:r>
              <a:rPr sz="2800" spc="-100" dirty="0">
                <a:latin typeface="Arial"/>
                <a:cs typeface="Arial"/>
              </a:rPr>
              <a:t>Grandmother </a:t>
            </a:r>
            <a:r>
              <a:rPr sz="2800" spc="-50" dirty="0">
                <a:latin typeface="Arial"/>
                <a:cs typeface="Arial"/>
              </a:rPr>
              <a:t>(mother </a:t>
            </a:r>
            <a:r>
              <a:rPr sz="2800" spc="-210" dirty="0">
                <a:latin typeface="Arial"/>
                <a:cs typeface="Arial"/>
              </a:rPr>
              <a:t>has </a:t>
            </a:r>
            <a:r>
              <a:rPr sz="2800" spc="-220" dirty="0">
                <a:latin typeface="Arial"/>
                <a:cs typeface="Arial"/>
              </a:rPr>
              <a:t>a </a:t>
            </a:r>
            <a:r>
              <a:rPr sz="2800" spc="-140" dirty="0">
                <a:latin typeface="Arial"/>
                <a:cs typeface="Arial"/>
              </a:rPr>
              <a:t>3 </a:t>
            </a:r>
            <a:r>
              <a:rPr sz="2800" spc="-45" dirty="0">
                <a:latin typeface="Arial"/>
                <a:cs typeface="Arial"/>
              </a:rPr>
              <a:t>month </a:t>
            </a:r>
            <a:r>
              <a:rPr sz="2800" spc="-55" dirty="0">
                <a:latin typeface="Arial"/>
                <a:cs typeface="Arial"/>
              </a:rPr>
              <a:t>old </a:t>
            </a:r>
            <a:r>
              <a:rPr sz="2800" spc="-75" dirty="0">
                <a:latin typeface="Arial"/>
                <a:cs typeface="Arial"/>
              </a:rPr>
              <a:t>child </a:t>
            </a:r>
            <a:r>
              <a:rPr sz="2800" spc="-40" dirty="0">
                <a:latin typeface="Arial"/>
                <a:cs typeface="Arial"/>
              </a:rPr>
              <a:t>at</a:t>
            </a:r>
            <a:r>
              <a:rPr sz="2800" spc="-450" dirty="0">
                <a:latin typeface="Arial"/>
                <a:cs typeface="Arial"/>
              </a:rPr>
              <a:t> </a:t>
            </a:r>
            <a:r>
              <a:rPr sz="2800" spc="-110" dirty="0">
                <a:latin typeface="Arial"/>
                <a:cs typeface="Arial"/>
              </a:rPr>
              <a:t>home)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8200" y="365759"/>
            <a:ext cx="10515600" cy="132461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25717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025"/>
              </a:spcBef>
            </a:pPr>
            <a:r>
              <a:rPr sz="4400" spc="-235" dirty="0">
                <a:solidFill>
                  <a:srgbClr val="FFFFFF"/>
                </a:solidFill>
              </a:rPr>
              <a:t>Presenting</a:t>
            </a:r>
            <a:r>
              <a:rPr sz="4400" spc="-229" dirty="0">
                <a:solidFill>
                  <a:srgbClr val="FFFFFF"/>
                </a:solidFill>
              </a:rPr>
              <a:t> </a:t>
            </a:r>
            <a:r>
              <a:rPr sz="4400" spc="-225" dirty="0">
                <a:solidFill>
                  <a:srgbClr val="FFFFFF"/>
                </a:solidFill>
              </a:rPr>
              <a:t>Complaints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16939" y="2221509"/>
            <a:ext cx="5380355" cy="2069464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60"/>
              </a:spcBef>
              <a:buChar char="•"/>
              <a:tabLst>
                <a:tab pos="241935" algn="l"/>
              </a:tabLst>
            </a:pPr>
            <a:r>
              <a:rPr sz="2800" spc="-90" dirty="0">
                <a:latin typeface="Arial"/>
                <a:cs typeface="Arial"/>
              </a:rPr>
              <a:t>Purulent </a:t>
            </a:r>
            <a:r>
              <a:rPr sz="2800" spc="-114" dirty="0">
                <a:latin typeface="Arial"/>
                <a:cs typeface="Arial"/>
              </a:rPr>
              <a:t>ear </a:t>
            </a:r>
            <a:r>
              <a:rPr sz="2800" spc="-135" dirty="0">
                <a:latin typeface="Arial"/>
                <a:cs typeface="Arial"/>
              </a:rPr>
              <a:t>and </a:t>
            </a:r>
            <a:r>
              <a:rPr sz="2800" spc="-165" dirty="0">
                <a:latin typeface="Arial"/>
                <a:cs typeface="Arial"/>
              </a:rPr>
              <a:t>nose</a:t>
            </a:r>
            <a:r>
              <a:rPr sz="2800" spc="-190" dirty="0">
                <a:latin typeface="Arial"/>
                <a:cs typeface="Arial"/>
              </a:rPr>
              <a:t> </a:t>
            </a:r>
            <a:r>
              <a:rPr sz="2800" spc="-155" dirty="0">
                <a:latin typeface="Arial"/>
                <a:cs typeface="Arial"/>
              </a:rPr>
              <a:t>discharge</a:t>
            </a:r>
            <a:endParaRPr sz="28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660"/>
              </a:spcBef>
              <a:buChar char="•"/>
              <a:tabLst>
                <a:tab pos="241935" algn="l"/>
              </a:tabLst>
            </a:pPr>
            <a:r>
              <a:rPr sz="2800" spc="-190" dirty="0">
                <a:latin typeface="Arial"/>
                <a:cs typeface="Arial"/>
              </a:rPr>
              <a:t>Nasal </a:t>
            </a:r>
            <a:r>
              <a:rPr sz="2800" spc="-105" dirty="0">
                <a:latin typeface="Arial"/>
                <a:cs typeface="Arial"/>
              </a:rPr>
              <a:t>lesion </a:t>
            </a:r>
            <a:r>
              <a:rPr sz="2800" spc="15" dirty="0">
                <a:latin typeface="Arial"/>
                <a:cs typeface="Arial"/>
              </a:rPr>
              <a:t>with </a:t>
            </a:r>
            <a:r>
              <a:rPr sz="2800" spc="-114" dirty="0">
                <a:latin typeface="Arial"/>
                <a:cs typeface="Arial"/>
              </a:rPr>
              <a:t>septal</a:t>
            </a:r>
            <a:r>
              <a:rPr sz="2800" spc="-280" dirty="0">
                <a:latin typeface="Arial"/>
                <a:cs typeface="Arial"/>
              </a:rPr>
              <a:t> </a:t>
            </a:r>
            <a:r>
              <a:rPr sz="2800" spc="-70" dirty="0">
                <a:latin typeface="Arial"/>
                <a:cs typeface="Arial"/>
              </a:rPr>
              <a:t>destruction</a:t>
            </a:r>
            <a:endParaRPr sz="28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660"/>
              </a:spcBef>
              <a:buChar char="•"/>
              <a:tabLst>
                <a:tab pos="241935" algn="l"/>
              </a:tabLst>
            </a:pPr>
            <a:r>
              <a:rPr sz="2800" spc="-185" dirty="0">
                <a:latin typeface="Arial"/>
                <a:cs typeface="Arial"/>
              </a:rPr>
              <a:t>Neck</a:t>
            </a:r>
            <a:r>
              <a:rPr sz="2800" spc="-135" dirty="0">
                <a:latin typeface="Arial"/>
                <a:cs typeface="Arial"/>
              </a:rPr>
              <a:t> </a:t>
            </a:r>
            <a:r>
              <a:rPr sz="2800" spc="-130" dirty="0">
                <a:latin typeface="Arial"/>
                <a:cs typeface="Arial"/>
              </a:rPr>
              <a:t>swellings</a:t>
            </a:r>
            <a:endParaRPr sz="28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675"/>
              </a:spcBef>
              <a:buChar char="•"/>
              <a:tabLst>
                <a:tab pos="241935" algn="l"/>
              </a:tabLst>
            </a:pPr>
            <a:r>
              <a:rPr sz="2800" spc="-190" dirty="0">
                <a:latin typeface="Arial"/>
                <a:cs typeface="Arial"/>
              </a:rPr>
              <a:t>Cough, </a:t>
            </a:r>
            <a:r>
              <a:rPr sz="2800" spc="-95" dirty="0">
                <a:latin typeface="Arial"/>
                <a:cs typeface="Arial"/>
              </a:rPr>
              <a:t>fever </a:t>
            </a:r>
            <a:r>
              <a:rPr sz="2800" spc="-135" dirty="0">
                <a:latin typeface="Arial"/>
                <a:cs typeface="Arial"/>
              </a:rPr>
              <a:t>and </a:t>
            </a:r>
            <a:r>
              <a:rPr sz="2800" spc="-70" dirty="0">
                <a:latin typeface="Arial"/>
                <a:cs typeface="Arial"/>
              </a:rPr>
              <a:t>weight</a:t>
            </a:r>
            <a:r>
              <a:rPr sz="2800" spc="-170" dirty="0">
                <a:latin typeface="Arial"/>
                <a:cs typeface="Arial"/>
              </a:rPr>
              <a:t> loss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925561" y="2245614"/>
            <a:ext cx="995680" cy="2316480"/>
          </a:xfrm>
          <a:custGeom>
            <a:avLst/>
            <a:gdLst/>
            <a:ahLst/>
            <a:cxnLst/>
            <a:rect l="l" t="t" r="r" b="b"/>
            <a:pathLst>
              <a:path w="995679" h="2316479">
                <a:moveTo>
                  <a:pt x="0" y="0"/>
                </a:moveTo>
                <a:lnTo>
                  <a:pt x="73533" y="898"/>
                </a:lnTo>
                <a:lnTo>
                  <a:pt x="143716" y="3507"/>
                </a:lnTo>
                <a:lnTo>
                  <a:pt x="209777" y="7700"/>
                </a:lnTo>
                <a:lnTo>
                  <a:pt x="270949" y="13349"/>
                </a:lnTo>
                <a:lnTo>
                  <a:pt x="326460" y="20326"/>
                </a:lnTo>
                <a:lnTo>
                  <a:pt x="375542" y="28503"/>
                </a:lnTo>
                <a:lnTo>
                  <a:pt x="417426" y="37754"/>
                </a:lnTo>
                <a:lnTo>
                  <a:pt x="476520" y="58962"/>
                </a:lnTo>
                <a:lnTo>
                  <a:pt x="497586" y="82931"/>
                </a:lnTo>
                <a:lnTo>
                  <a:pt x="497586" y="1075309"/>
                </a:lnTo>
                <a:lnTo>
                  <a:pt x="502980" y="1087574"/>
                </a:lnTo>
                <a:lnTo>
                  <a:pt x="543829" y="1110290"/>
                </a:lnTo>
                <a:lnTo>
                  <a:pt x="619629" y="1129736"/>
                </a:lnTo>
                <a:lnTo>
                  <a:pt x="668711" y="1137913"/>
                </a:lnTo>
                <a:lnTo>
                  <a:pt x="724222" y="1144890"/>
                </a:lnTo>
                <a:lnTo>
                  <a:pt x="785394" y="1150539"/>
                </a:lnTo>
                <a:lnTo>
                  <a:pt x="851455" y="1154732"/>
                </a:lnTo>
                <a:lnTo>
                  <a:pt x="921638" y="1157341"/>
                </a:lnTo>
                <a:lnTo>
                  <a:pt x="995172" y="1158239"/>
                </a:lnTo>
                <a:lnTo>
                  <a:pt x="921638" y="1159138"/>
                </a:lnTo>
                <a:lnTo>
                  <a:pt x="851455" y="1161747"/>
                </a:lnTo>
                <a:lnTo>
                  <a:pt x="785394" y="1165940"/>
                </a:lnTo>
                <a:lnTo>
                  <a:pt x="724222" y="1171589"/>
                </a:lnTo>
                <a:lnTo>
                  <a:pt x="668711" y="1178566"/>
                </a:lnTo>
                <a:lnTo>
                  <a:pt x="619629" y="1186743"/>
                </a:lnTo>
                <a:lnTo>
                  <a:pt x="577745" y="1195994"/>
                </a:lnTo>
                <a:lnTo>
                  <a:pt x="518651" y="1217202"/>
                </a:lnTo>
                <a:lnTo>
                  <a:pt x="497586" y="1241171"/>
                </a:lnTo>
                <a:lnTo>
                  <a:pt x="497586" y="2233549"/>
                </a:lnTo>
                <a:lnTo>
                  <a:pt x="492191" y="2245814"/>
                </a:lnTo>
                <a:lnTo>
                  <a:pt x="451342" y="2268530"/>
                </a:lnTo>
                <a:lnTo>
                  <a:pt x="375542" y="2287976"/>
                </a:lnTo>
                <a:lnTo>
                  <a:pt x="326460" y="2296153"/>
                </a:lnTo>
                <a:lnTo>
                  <a:pt x="270949" y="2303130"/>
                </a:lnTo>
                <a:lnTo>
                  <a:pt x="209777" y="2308779"/>
                </a:lnTo>
                <a:lnTo>
                  <a:pt x="143716" y="2312972"/>
                </a:lnTo>
                <a:lnTo>
                  <a:pt x="73533" y="2315581"/>
                </a:lnTo>
                <a:lnTo>
                  <a:pt x="0" y="2316480"/>
                </a:lnTo>
              </a:path>
            </a:pathLst>
          </a:custGeom>
          <a:ln w="38100">
            <a:solidFill>
              <a:srgbClr val="5B9B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434830" y="3160902"/>
            <a:ext cx="7029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30" dirty="0">
                <a:latin typeface="Arial"/>
                <a:cs typeface="Arial"/>
              </a:rPr>
              <a:t>8/12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61997" y="5234432"/>
            <a:ext cx="7385684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2800" b="1" i="1" spc="-100" dirty="0">
                <a:latin typeface="Arial"/>
                <a:cs typeface="Arial"/>
              </a:rPr>
              <a:t>What </a:t>
            </a:r>
            <a:r>
              <a:rPr sz="2800" b="1" i="1" spc="-120" dirty="0">
                <a:latin typeface="Arial"/>
                <a:cs typeface="Arial"/>
              </a:rPr>
              <a:t>differential </a:t>
            </a:r>
            <a:r>
              <a:rPr sz="2800" b="1" i="1" spc="-250" dirty="0">
                <a:latin typeface="Arial"/>
                <a:cs typeface="Arial"/>
              </a:rPr>
              <a:t>diagnoses </a:t>
            </a:r>
            <a:r>
              <a:rPr sz="2800" b="1" i="1" spc="-125" dirty="0">
                <a:latin typeface="Arial"/>
                <a:cs typeface="Arial"/>
              </a:rPr>
              <a:t>are </a:t>
            </a:r>
            <a:r>
              <a:rPr sz="2800" b="1" i="1" spc="-240" dirty="0">
                <a:latin typeface="Arial"/>
                <a:cs typeface="Arial"/>
              </a:rPr>
              <a:t>you</a:t>
            </a:r>
            <a:r>
              <a:rPr sz="2800" b="1" i="1" spc="-110" dirty="0">
                <a:latin typeface="Arial"/>
                <a:cs typeface="Arial"/>
              </a:rPr>
              <a:t> </a:t>
            </a:r>
            <a:r>
              <a:rPr sz="2800" b="1" i="1" spc="-165" dirty="0">
                <a:latin typeface="Arial"/>
                <a:cs typeface="Arial"/>
              </a:rPr>
              <a:t>entertaining?</a:t>
            </a:r>
            <a:endParaRPr sz="2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800" b="1" i="1" spc="-100" dirty="0">
                <a:latin typeface="Arial"/>
                <a:cs typeface="Arial"/>
              </a:rPr>
              <a:t>What </a:t>
            </a:r>
            <a:r>
              <a:rPr sz="2800" b="1" i="1" spc="-180" dirty="0">
                <a:latin typeface="Arial"/>
                <a:cs typeface="Arial"/>
              </a:rPr>
              <a:t>would </a:t>
            </a:r>
            <a:r>
              <a:rPr sz="2800" b="1" i="1" spc="-240" dirty="0">
                <a:latin typeface="Arial"/>
                <a:cs typeface="Arial"/>
              </a:rPr>
              <a:t>you </a:t>
            </a:r>
            <a:r>
              <a:rPr sz="2800" b="1" i="1" spc="-254" dirty="0">
                <a:latin typeface="Arial"/>
                <a:cs typeface="Arial"/>
              </a:rPr>
              <a:t>ask</a:t>
            </a:r>
            <a:r>
              <a:rPr sz="2800" b="1" i="1" spc="-75" dirty="0">
                <a:latin typeface="Arial"/>
                <a:cs typeface="Arial"/>
              </a:rPr>
              <a:t> </a:t>
            </a:r>
            <a:r>
              <a:rPr sz="2800" b="1" i="1" spc="-229" dirty="0">
                <a:latin typeface="Arial"/>
                <a:cs typeface="Arial"/>
              </a:rPr>
              <a:t>next?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746633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405" dirty="0"/>
              <a:t>Risk </a:t>
            </a:r>
            <a:r>
              <a:rPr sz="4400" spc="-175" dirty="0"/>
              <a:t>factors </a:t>
            </a:r>
            <a:r>
              <a:rPr sz="4400" spc="-40" dirty="0"/>
              <a:t>for </a:t>
            </a:r>
            <a:r>
              <a:rPr sz="4400" spc="-170" dirty="0"/>
              <a:t>tuberculosis</a:t>
            </a:r>
            <a:r>
              <a:rPr sz="4400" spc="-360" dirty="0"/>
              <a:t> </a:t>
            </a:r>
            <a:r>
              <a:rPr sz="4400" spc="-370" dirty="0"/>
              <a:t>(TB)?</a:t>
            </a:r>
            <a:endParaRPr sz="44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0010823"/>
              </p:ext>
            </p:extLst>
          </p:nvPr>
        </p:nvGraphicFramePr>
        <p:xfrm>
          <a:off x="1515745" y="1498600"/>
          <a:ext cx="8695055" cy="19888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100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84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8159">
                <a:tc gridSpan="2"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b="1" spc="-2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Transmission </a:t>
                      </a:r>
                      <a:r>
                        <a:rPr sz="2800" b="1" spc="-1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or</a:t>
                      </a:r>
                      <a:r>
                        <a:rPr sz="28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800" b="1" spc="-1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infection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066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b="1" spc="-220" dirty="0">
                          <a:latin typeface="Arial"/>
                          <a:cs typeface="Arial"/>
                        </a:rPr>
                        <a:t>Contact </a:t>
                      </a:r>
                      <a:r>
                        <a:rPr sz="2800" b="1" spc="-95" dirty="0">
                          <a:latin typeface="Arial"/>
                          <a:cs typeface="Arial"/>
                        </a:rPr>
                        <a:t>with</a:t>
                      </a:r>
                      <a:r>
                        <a:rPr sz="2800" b="1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800" b="1" spc="-395" dirty="0">
                          <a:latin typeface="Arial"/>
                          <a:cs typeface="Arial"/>
                        </a:rPr>
                        <a:t>TB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97790" marR="432625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spc="-5" dirty="0">
                          <a:latin typeface="Arial"/>
                          <a:cs typeface="Arial"/>
                        </a:rPr>
                        <a:t>C</a:t>
                      </a:r>
                      <a:r>
                        <a:rPr sz="2800" spc="-15" dirty="0">
                          <a:latin typeface="Arial"/>
                          <a:cs typeface="Arial"/>
                        </a:rPr>
                        <a:t>l</a:t>
                      </a:r>
                      <a:r>
                        <a:rPr sz="2800" spc="-5" dirty="0">
                          <a:latin typeface="Arial"/>
                          <a:cs typeface="Arial"/>
                        </a:rPr>
                        <a:t>osen</a:t>
                      </a:r>
                      <a:r>
                        <a:rPr sz="2800" spc="-10" dirty="0">
                          <a:latin typeface="Arial"/>
                          <a:cs typeface="Arial"/>
                        </a:rPr>
                        <a:t>e</a:t>
                      </a:r>
                      <a:r>
                        <a:rPr sz="2800" spc="-5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2800" dirty="0">
                          <a:latin typeface="Arial"/>
                          <a:cs typeface="Arial"/>
                        </a:rPr>
                        <a:t>s</a:t>
                      </a:r>
                      <a:r>
                        <a:rPr sz="28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*  </a:t>
                      </a:r>
                      <a:r>
                        <a:rPr sz="2800" spc="-85" dirty="0">
                          <a:latin typeface="Arial"/>
                          <a:cs typeface="Arial"/>
                        </a:rPr>
                        <a:t>Duration</a:t>
                      </a:r>
                      <a:endParaRPr sz="2800" dirty="0">
                        <a:latin typeface="Arial"/>
                        <a:cs typeface="Arial"/>
                      </a:endParaRPr>
                    </a:p>
                    <a:p>
                      <a:pPr marL="97790">
                        <a:lnSpc>
                          <a:spcPct val="100000"/>
                        </a:lnSpc>
                      </a:pPr>
                      <a:r>
                        <a:rPr sz="2800" spc="-210" dirty="0">
                          <a:latin typeface="Arial"/>
                          <a:cs typeface="Arial"/>
                        </a:rPr>
                        <a:t>Smear </a:t>
                      </a:r>
                      <a:r>
                        <a:rPr sz="2800" spc="-45" dirty="0">
                          <a:latin typeface="Arial"/>
                          <a:cs typeface="Arial"/>
                        </a:rPr>
                        <a:t>positivity </a:t>
                      </a:r>
                      <a:r>
                        <a:rPr sz="2800" spc="-80" dirty="0">
                          <a:latin typeface="Arial"/>
                          <a:cs typeface="Arial"/>
                        </a:rPr>
                        <a:t>/cavities </a:t>
                      </a:r>
                      <a:r>
                        <a:rPr sz="2800" spc="-90" dirty="0">
                          <a:latin typeface="Arial"/>
                          <a:cs typeface="Arial"/>
                        </a:rPr>
                        <a:t>on</a:t>
                      </a:r>
                      <a:r>
                        <a:rPr sz="2800" spc="-22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800" spc="-490" dirty="0">
                          <a:latin typeface="Arial"/>
                          <a:cs typeface="Arial"/>
                        </a:rPr>
                        <a:t>CXR</a:t>
                      </a:r>
                      <a:endParaRPr sz="2800" dirty="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1546860" y="4674108"/>
            <a:ext cx="8647430" cy="1385570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2349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185"/>
              </a:spcBef>
            </a:pPr>
            <a:r>
              <a:rPr sz="2800" spc="-55" dirty="0">
                <a:latin typeface="Arial"/>
                <a:cs typeface="Arial"/>
              </a:rPr>
              <a:t>Adult </a:t>
            </a:r>
            <a:r>
              <a:rPr sz="2800" spc="-20" dirty="0">
                <a:latin typeface="Arial"/>
                <a:cs typeface="Arial"/>
              </a:rPr>
              <a:t>or </a:t>
            </a:r>
            <a:r>
              <a:rPr sz="2800" spc="-120" dirty="0">
                <a:latin typeface="Arial"/>
                <a:cs typeface="Arial"/>
              </a:rPr>
              <a:t>adolescent </a:t>
            </a:r>
            <a:r>
              <a:rPr sz="2800" spc="15" dirty="0">
                <a:latin typeface="Arial"/>
                <a:cs typeface="Arial"/>
              </a:rPr>
              <a:t>with</a:t>
            </a:r>
            <a:r>
              <a:rPr sz="2800" spc="-355" dirty="0">
                <a:latin typeface="Arial"/>
                <a:cs typeface="Arial"/>
              </a:rPr>
              <a:t> </a:t>
            </a:r>
            <a:r>
              <a:rPr sz="2800" spc="-250" dirty="0">
                <a:latin typeface="Arial"/>
                <a:cs typeface="Arial"/>
              </a:rPr>
              <a:t>PTB:-</a:t>
            </a:r>
            <a:endParaRPr sz="2800">
              <a:latin typeface="Arial"/>
              <a:cs typeface="Arial"/>
            </a:endParaRPr>
          </a:p>
          <a:p>
            <a:pPr marL="433705" indent="-342900">
              <a:lnSpc>
                <a:spcPct val="100000"/>
              </a:lnSpc>
              <a:buChar char="•"/>
              <a:tabLst>
                <a:tab pos="433705" algn="l"/>
                <a:tab pos="434340" algn="l"/>
              </a:tabLst>
            </a:pPr>
            <a:r>
              <a:rPr sz="2800" spc="-75" dirty="0">
                <a:latin typeface="Arial"/>
                <a:cs typeface="Arial"/>
              </a:rPr>
              <a:t>living </a:t>
            </a:r>
            <a:r>
              <a:rPr sz="2800" spc="-40" dirty="0">
                <a:latin typeface="Arial"/>
                <a:cs typeface="Arial"/>
              </a:rPr>
              <a:t>in </a:t>
            </a:r>
            <a:r>
              <a:rPr sz="2800" spc="-35" dirty="0">
                <a:latin typeface="Arial"/>
                <a:cs typeface="Arial"/>
              </a:rPr>
              <a:t>the </a:t>
            </a:r>
            <a:r>
              <a:rPr sz="2800" b="1" spc="-250" dirty="0">
                <a:latin typeface="Arial"/>
                <a:cs typeface="Arial"/>
              </a:rPr>
              <a:t>same </a:t>
            </a:r>
            <a:r>
              <a:rPr sz="2800" b="1" spc="-220" dirty="0">
                <a:latin typeface="Arial"/>
                <a:cs typeface="Arial"/>
              </a:rPr>
              <a:t>household </a:t>
            </a:r>
            <a:r>
              <a:rPr sz="2800" spc="-204" dirty="0">
                <a:latin typeface="Arial"/>
                <a:cs typeface="Arial"/>
              </a:rPr>
              <a:t>as,</a:t>
            </a:r>
            <a:r>
              <a:rPr sz="2800" spc="-195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or</a:t>
            </a:r>
            <a:endParaRPr sz="2800">
              <a:latin typeface="Arial"/>
              <a:cs typeface="Arial"/>
            </a:endParaRPr>
          </a:p>
          <a:p>
            <a:pPr marL="433705" indent="-342900">
              <a:lnSpc>
                <a:spcPct val="100000"/>
              </a:lnSpc>
              <a:buChar char="•"/>
              <a:tabLst>
                <a:tab pos="433705" algn="l"/>
                <a:tab pos="434340" algn="l"/>
              </a:tabLst>
            </a:pPr>
            <a:r>
              <a:rPr sz="2800" spc="-40" dirty="0">
                <a:latin typeface="Arial"/>
                <a:cs typeface="Arial"/>
              </a:rPr>
              <a:t>in </a:t>
            </a:r>
            <a:r>
              <a:rPr sz="2800" b="1" spc="-145" dirty="0">
                <a:latin typeface="Arial"/>
                <a:cs typeface="Arial"/>
              </a:rPr>
              <a:t>frequent </a:t>
            </a:r>
            <a:r>
              <a:rPr sz="2800" b="1" spc="-195" dirty="0">
                <a:latin typeface="Arial"/>
                <a:cs typeface="Arial"/>
              </a:rPr>
              <a:t>contact </a:t>
            </a:r>
            <a:r>
              <a:rPr sz="2800" spc="15" dirty="0">
                <a:latin typeface="Arial"/>
                <a:cs typeface="Arial"/>
              </a:rPr>
              <a:t>with </a:t>
            </a:r>
            <a:r>
              <a:rPr sz="2800" spc="-125" dirty="0">
                <a:latin typeface="Arial"/>
                <a:cs typeface="Arial"/>
              </a:rPr>
              <a:t>(e.g. </a:t>
            </a:r>
            <a:r>
              <a:rPr sz="2800" spc="-75" dirty="0">
                <a:latin typeface="Arial"/>
                <a:cs typeface="Arial"/>
              </a:rPr>
              <a:t>child </a:t>
            </a:r>
            <a:r>
              <a:rPr sz="2800" spc="-110" dirty="0">
                <a:latin typeface="Arial"/>
                <a:cs typeface="Arial"/>
              </a:rPr>
              <a:t>minder, </a:t>
            </a:r>
            <a:r>
              <a:rPr sz="2800" spc="-135" dirty="0">
                <a:latin typeface="Arial"/>
                <a:cs typeface="Arial"/>
              </a:rPr>
              <a:t>school</a:t>
            </a:r>
            <a:r>
              <a:rPr sz="2800" spc="-300" dirty="0">
                <a:latin typeface="Arial"/>
                <a:cs typeface="Arial"/>
              </a:rPr>
              <a:t> </a:t>
            </a:r>
            <a:r>
              <a:rPr sz="2800" spc="-65" dirty="0">
                <a:latin typeface="Arial"/>
                <a:cs typeface="Arial"/>
              </a:rPr>
              <a:t>staff)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01288" y="4162171"/>
            <a:ext cx="345376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i="1" spc="-195" dirty="0">
                <a:latin typeface="Arial"/>
                <a:cs typeface="Arial"/>
              </a:rPr>
              <a:t>Who </a:t>
            </a:r>
            <a:r>
              <a:rPr sz="2800" b="1" i="1" spc="-275" dirty="0">
                <a:latin typeface="Arial"/>
                <a:cs typeface="Arial"/>
              </a:rPr>
              <a:t>is </a:t>
            </a:r>
            <a:r>
              <a:rPr sz="2800" b="1" i="1" spc="-85" dirty="0">
                <a:latin typeface="Arial"/>
                <a:cs typeface="Arial"/>
              </a:rPr>
              <a:t>a </a:t>
            </a:r>
            <a:r>
              <a:rPr sz="2800" b="1" i="1" spc="-275" dirty="0">
                <a:latin typeface="Arial"/>
                <a:cs typeface="Arial"/>
              </a:rPr>
              <a:t>close</a:t>
            </a:r>
            <a:r>
              <a:rPr sz="2800" b="1" i="1" spc="-90" dirty="0">
                <a:latin typeface="Arial"/>
                <a:cs typeface="Arial"/>
              </a:rPr>
              <a:t> </a:t>
            </a:r>
            <a:r>
              <a:rPr sz="2800" b="1" i="1" spc="-225" dirty="0">
                <a:latin typeface="Arial"/>
                <a:cs typeface="Arial"/>
              </a:rPr>
              <a:t>contact?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26780" y="6251447"/>
            <a:ext cx="3333115" cy="330835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48260" rIns="0" bIns="0" rtlCol="0">
            <a:spAutoFit/>
          </a:bodyPr>
          <a:lstStyle/>
          <a:p>
            <a:pPr marL="740410">
              <a:lnSpc>
                <a:spcPct val="100000"/>
              </a:lnSpc>
              <a:spcBef>
                <a:spcPts val="380"/>
              </a:spcBef>
            </a:pPr>
            <a:r>
              <a:rPr sz="1400" b="1" spc="-90" dirty="0">
                <a:latin typeface="Arial"/>
                <a:cs typeface="Arial"/>
              </a:rPr>
              <a:t>Paediatric </a:t>
            </a:r>
            <a:r>
              <a:rPr sz="1400" b="1" spc="-195" dirty="0">
                <a:latin typeface="Arial"/>
                <a:cs typeface="Arial"/>
              </a:rPr>
              <a:t>TB </a:t>
            </a:r>
            <a:r>
              <a:rPr sz="1400" b="1" spc="-215" dirty="0">
                <a:latin typeface="Arial"/>
                <a:cs typeface="Arial"/>
              </a:rPr>
              <a:t>DLTLD</a:t>
            </a:r>
            <a:r>
              <a:rPr sz="1400" b="1" spc="-185" dirty="0">
                <a:latin typeface="Arial"/>
                <a:cs typeface="Arial"/>
              </a:rPr>
              <a:t> </a:t>
            </a:r>
            <a:r>
              <a:rPr sz="1400" b="1" spc="-75" dirty="0">
                <a:latin typeface="Arial"/>
                <a:cs typeface="Arial"/>
              </a:rPr>
              <a:t>2013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746633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405" dirty="0"/>
              <a:t>Risk </a:t>
            </a:r>
            <a:r>
              <a:rPr sz="4400" spc="-175" dirty="0"/>
              <a:t>factors </a:t>
            </a:r>
            <a:r>
              <a:rPr sz="4400" spc="-40" dirty="0"/>
              <a:t>for </a:t>
            </a:r>
            <a:r>
              <a:rPr sz="4400" spc="-170" dirty="0"/>
              <a:t>tuberculosis</a:t>
            </a:r>
            <a:r>
              <a:rPr sz="4400" spc="-360" dirty="0"/>
              <a:t> </a:t>
            </a:r>
            <a:r>
              <a:rPr sz="4400" spc="-370" dirty="0"/>
              <a:t>(TB)?</a:t>
            </a:r>
            <a:endParaRPr sz="44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35889" y="1575435"/>
          <a:ext cx="11948159" cy="259016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864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61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8159">
                <a:tc gridSpan="2"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2800" b="1" spc="-2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Progression </a:t>
                      </a:r>
                      <a:r>
                        <a:rPr sz="2800" b="1" spc="-1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 </a:t>
                      </a:r>
                      <a:r>
                        <a:rPr sz="2800" b="1" spc="-2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Active </a:t>
                      </a:r>
                      <a:r>
                        <a:rPr sz="2800" b="1" spc="-39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TB</a:t>
                      </a:r>
                      <a:r>
                        <a:rPr sz="2800" b="1" spc="-3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800" b="1" spc="-2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Disease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7525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b="1" spc="-335" dirty="0">
                          <a:latin typeface="Arial"/>
                          <a:cs typeface="Arial"/>
                        </a:rPr>
                        <a:t>Young</a:t>
                      </a:r>
                      <a:r>
                        <a:rPr sz="2800" b="1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800" b="1" spc="-250" dirty="0">
                          <a:latin typeface="Arial"/>
                          <a:cs typeface="Arial"/>
                        </a:rPr>
                        <a:t>age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spc="-140" dirty="0">
                          <a:latin typeface="Arial"/>
                          <a:cs typeface="Arial"/>
                        </a:rPr>
                        <a:t>Highest </a:t>
                      </a:r>
                      <a:r>
                        <a:rPr sz="2800" spc="-35" dirty="0">
                          <a:latin typeface="Arial"/>
                          <a:cs typeface="Arial"/>
                        </a:rPr>
                        <a:t>in </a:t>
                      </a:r>
                      <a:r>
                        <a:rPr sz="2800" spc="-80" dirty="0">
                          <a:latin typeface="Arial"/>
                          <a:cs typeface="Arial"/>
                        </a:rPr>
                        <a:t>children </a:t>
                      </a:r>
                      <a:r>
                        <a:rPr sz="2800" spc="-245" dirty="0">
                          <a:latin typeface="Arial"/>
                          <a:cs typeface="Arial"/>
                        </a:rPr>
                        <a:t>&lt; </a:t>
                      </a:r>
                      <a:r>
                        <a:rPr sz="2800" spc="-145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2800" spc="-1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800" spc="-180" dirty="0">
                          <a:latin typeface="Arial"/>
                          <a:cs typeface="Arial"/>
                        </a:rPr>
                        <a:t>years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159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b="1" spc="-229" dirty="0">
                          <a:latin typeface="Arial"/>
                          <a:cs typeface="Arial"/>
                        </a:rPr>
                        <a:t>Immunosuppression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spc="-240" dirty="0">
                          <a:latin typeface="Arial"/>
                          <a:cs typeface="Arial"/>
                        </a:rPr>
                        <a:t>HIV, </a:t>
                      </a:r>
                      <a:r>
                        <a:rPr sz="2800" spc="-30" dirty="0">
                          <a:latin typeface="Arial"/>
                          <a:cs typeface="Arial"/>
                        </a:rPr>
                        <a:t>malnutrition, </a:t>
                      </a:r>
                      <a:r>
                        <a:rPr sz="2800" spc="-140" dirty="0">
                          <a:latin typeface="Arial"/>
                          <a:cs typeface="Arial"/>
                        </a:rPr>
                        <a:t>post-measles,</a:t>
                      </a:r>
                      <a:r>
                        <a:rPr sz="28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800" spc="-135" dirty="0">
                          <a:latin typeface="Arial"/>
                          <a:cs typeface="Arial"/>
                        </a:rPr>
                        <a:t>malignancies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159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b="1" spc="-215" dirty="0">
                          <a:latin typeface="Arial"/>
                          <a:cs typeface="Arial"/>
                        </a:rPr>
                        <a:t>Increased</a:t>
                      </a:r>
                      <a:r>
                        <a:rPr sz="2800" b="1" spc="-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800" b="1" spc="-235" dirty="0">
                          <a:latin typeface="Arial"/>
                          <a:cs typeface="Arial"/>
                        </a:rPr>
                        <a:t>exposure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spc="-155" dirty="0">
                          <a:latin typeface="Arial"/>
                          <a:cs typeface="Arial"/>
                        </a:rPr>
                        <a:t>High </a:t>
                      </a:r>
                      <a:r>
                        <a:rPr sz="2800" spc="-350" dirty="0">
                          <a:latin typeface="Arial"/>
                          <a:cs typeface="Arial"/>
                        </a:rPr>
                        <a:t>TB </a:t>
                      </a:r>
                      <a:r>
                        <a:rPr sz="2800" spc="-50" dirty="0">
                          <a:latin typeface="Arial"/>
                          <a:cs typeface="Arial"/>
                        </a:rPr>
                        <a:t>endemicity</a:t>
                      </a:r>
                      <a:r>
                        <a:rPr sz="2800" spc="-5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*</a:t>
                      </a:r>
                      <a:r>
                        <a:rPr sz="2800" spc="-50" dirty="0">
                          <a:latin typeface="Arial"/>
                          <a:cs typeface="Arial"/>
                        </a:rPr>
                        <a:t>, </a:t>
                      </a:r>
                      <a:r>
                        <a:rPr sz="2800" spc="-95" dirty="0">
                          <a:latin typeface="Arial"/>
                          <a:cs typeface="Arial"/>
                        </a:rPr>
                        <a:t>families </a:t>
                      </a:r>
                      <a:r>
                        <a:rPr sz="2800" spc="-75" dirty="0">
                          <a:latin typeface="Arial"/>
                          <a:cs typeface="Arial"/>
                        </a:rPr>
                        <a:t>living </a:t>
                      </a:r>
                      <a:r>
                        <a:rPr sz="2800" spc="15" dirty="0">
                          <a:latin typeface="Arial"/>
                          <a:cs typeface="Arial"/>
                        </a:rPr>
                        <a:t>with</a:t>
                      </a:r>
                      <a:r>
                        <a:rPr sz="2800" spc="-509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800" spc="-220" dirty="0">
                          <a:latin typeface="Arial"/>
                          <a:cs typeface="Arial"/>
                        </a:rPr>
                        <a:t>HIV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8159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b="1" spc="-195" dirty="0">
                          <a:latin typeface="Arial"/>
                          <a:cs typeface="Arial"/>
                        </a:rPr>
                        <a:t>Environmental</a:t>
                      </a:r>
                      <a:r>
                        <a:rPr sz="2800" b="1" spc="-1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800" b="1" spc="-204" dirty="0">
                          <a:latin typeface="Arial"/>
                          <a:cs typeface="Arial"/>
                        </a:rPr>
                        <a:t>factors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spc="-120" dirty="0">
                          <a:latin typeface="Arial"/>
                          <a:cs typeface="Arial"/>
                        </a:rPr>
                        <a:t>Overcrowding, </a:t>
                      </a:r>
                      <a:r>
                        <a:rPr sz="2800" spc="-60" dirty="0">
                          <a:latin typeface="Arial"/>
                          <a:cs typeface="Arial"/>
                        </a:rPr>
                        <a:t>poor </a:t>
                      </a:r>
                      <a:r>
                        <a:rPr sz="2800" spc="-50" dirty="0">
                          <a:latin typeface="Arial"/>
                          <a:cs typeface="Arial"/>
                        </a:rPr>
                        <a:t>ventilation, </a:t>
                      </a:r>
                      <a:r>
                        <a:rPr sz="2800" spc="-55" dirty="0">
                          <a:latin typeface="Arial"/>
                          <a:cs typeface="Arial"/>
                        </a:rPr>
                        <a:t>indoor air</a:t>
                      </a:r>
                      <a:r>
                        <a:rPr sz="2800" spc="-3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800" spc="-30" dirty="0">
                          <a:latin typeface="Arial"/>
                          <a:cs typeface="Arial"/>
                        </a:rPr>
                        <a:t>pollution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1395222" y="5143880"/>
            <a:ext cx="915860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i="1" spc="-245" dirty="0">
                <a:latin typeface="Arial"/>
                <a:cs typeface="Arial"/>
              </a:rPr>
              <a:t>Is </a:t>
            </a:r>
            <a:r>
              <a:rPr sz="2800" b="1" i="1" spc="-135" dirty="0">
                <a:latin typeface="Arial"/>
                <a:cs typeface="Arial"/>
              </a:rPr>
              <a:t>there </a:t>
            </a:r>
            <a:r>
              <a:rPr sz="2800" b="1" i="1" spc="-85" dirty="0">
                <a:latin typeface="Arial"/>
                <a:cs typeface="Arial"/>
              </a:rPr>
              <a:t>a </a:t>
            </a:r>
            <a:r>
              <a:rPr sz="2800" b="1" i="1" spc="-180" dirty="0">
                <a:latin typeface="Arial"/>
                <a:cs typeface="Arial"/>
              </a:rPr>
              <a:t>difference </a:t>
            </a:r>
            <a:r>
              <a:rPr sz="2800" b="1" i="1" spc="-160" dirty="0">
                <a:latin typeface="Arial"/>
                <a:cs typeface="Arial"/>
              </a:rPr>
              <a:t>between </a:t>
            </a:r>
            <a:r>
              <a:rPr sz="2800" b="1" i="1" spc="-395" dirty="0">
                <a:latin typeface="Arial"/>
                <a:cs typeface="Arial"/>
              </a:rPr>
              <a:t>TB </a:t>
            </a:r>
            <a:r>
              <a:rPr sz="2800" b="1" i="1" spc="-175" dirty="0">
                <a:latin typeface="Arial"/>
                <a:cs typeface="Arial"/>
              </a:rPr>
              <a:t>infection </a:t>
            </a:r>
            <a:r>
              <a:rPr sz="2800" b="1" i="1" spc="-185" dirty="0">
                <a:latin typeface="Arial"/>
                <a:cs typeface="Arial"/>
              </a:rPr>
              <a:t>and </a:t>
            </a:r>
            <a:r>
              <a:rPr sz="2800" b="1" i="1" spc="-204" dirty="0">
                <a:latin typeface="Arial"/>
                <a:cs typeface="Arial"/>
              </a:rPr>
              <a:t>Active</a:t>
            </a:r>
            <a:r>
              <a:rPr sz="2800" b="1" i="1" spc="-30" dirty="0">
                <a:latin typeface="Arial"/>
                <a:cs typeface="Arial"/>
              </a:rPr>
              <a:t> </a:t>
            </a:r>
            <a:r>
              <a:rPr sz="2800" b="1" i="1" spc="-275" dirty="0">
                <a:latin typeface="Arial"/>
                <a:cs typeface="Arial"/>
              </a:rPr>
              <a:t>Disease?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670035" y="6041135"/>
            <a:ext cx="3331845" cy="332740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48895" rIns="0" bIns="0" rtlCol="0">
            <a:spAutoFit/>
          </a:bodyPr>
          <a:lstStyle/>
          <a:p>
            <a:pPr marL="739775">
              <a:lnSpc>
                <a:spcPct val="100000"/>
              </a:lnSpc>
              <a:spcBef>
                <a:spcPts val="385"/>
              </a:spcBef>
            </a:pPr>
            <a:r>
              <a:rPr sz="1400" b="1" spc="-90" dirty="0">
                <a:latin typeface="Arial"/>
                <a:cs typeface="Arial"/>
              </a:rPr>
              <a:t>Paediatric </a:t>
            </a:r>
            <a:r>
              <a:rPr sz="1400" b="1" spc="-195" dirty="0">
                <a:latin typeface="Arial"/>
                <a:cs typeface="Arial"/>
              </a:rPr>
              <a:t>TB </a:t>
            </a:r>
            <a:r>
              <a:rPr sz="1400" b="1" spc="-215" dirty="0">
                <a:latin typeface="Arial"/>
                <a:cs typeface="Arial"/>
              </a:rPr>
              <a:t>DLTLD</a:t>
            </a:r>
            <a:r>
              <a:rPr sz="1400" b="1" spc="-185" dirty="0">
                <a:latin typeface="Arial"/>
                <a:cs typeface="Arial"/>
              </a:rPr>
              <a:t> </a:t>
            </a:r>
            <a:r>
              <a:rPr sz="1400" b="1" spc="-75" dirty="0">
                <a:latin typeface="Arial"/>
                <a:cs typeface="Arial"/>
              </a:rPr>
              <a:t>2013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828675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70" dirty="0"/>
              <a:t>TB </a:t>
            </a:r>
            <a:r>
              <a:rPr sz="4400" spc="-120" dirty="0"/>
              <a:t>Infection </a:t>
            </a:r>
            <a:r>
              <a:rPr sz="4400" spc="-300" dirty="0"/>
              <a:t>versus </a:t>
            </a:r>
            <a:r>
              <a:rPr sz="4400" spc="-195" dirty="0"/>
              <a:t>Active </a:t>
            </a:r>
            <a:r>
              <a:rPr sz="4400" spc="-570" dirty="0"/>
              <a:t>TB</a:t>
            </a:r>
            <a:r>
              <a:rPr sz="4400" spc="-675" dirty="0"/>
              <a:t> </a:t>
            </a:r>
            <a:r>
              <a:rPr sz="4400" spc="-345" dirty="0"/>
              <a:t>Disease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579119" y="1432560"/>
            <a:ext cx="10654961" cy="49023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104132" y="6380988"/>
            <a:ext cx="7844155" cy="307975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34925" rIns="0" bIns="0" rtlCol="0">
            <a:spAutoFit/>
          </a:bodyPr>
          <a:lstStyle/>
          <a:p>
            <a:pPr marL="130810">
              <a:lnSpc>
                <a:spcPct val="100000"/>
              </a:lnSpc>
              <a:spcBef>
                <a:spcPts val="275"/>
              </a:spcBef>
            </a:pPr>
            <a:r>
              <a:rPr sz="1400" b="1" spc="-65" dirty="0">
                <a:latin typeface="Arial"/>
                <a:cs typeface="Arial"/>
                <a:hlinkClick r:id="rId3"/>
              </a:rPr>
              <a:t>http://www.oxfordimmunotec.com/international/wp-content/uploads/sites/3/natural_history_TB.jpg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422084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20" dirty="0"/>
              <a:t>Classification </a:t>
            </a:r>
            <a:r>
              <a:rPr sz="4400" spc="-30" dirty="0"/>
              <a:t>of</a:t>
            </a:r>
            <a:r>
              <a:rPr sz="4400" spc="-275" dirty="0"/>
              <a:t> </a:t>
            </a:r>
            <a:r>
              <a:rPr sz="4400" spc="-575" dirty="0"/>
              <a:t>TB</a:t>
            </a:r>
            <a:endParaRPr sz="44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999489" y="2035810"/>
          <a:ext cx="10433685" cy="385825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778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778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78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08405"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b="1" spc="-2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Pulmonary</a:t>
                      </a:r>
                      <a:r>
                        <a:rPr sz="2800" b="1" spc="-1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800" b="1" spc="-4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TB</a:t>
                      </a:r>
                      <a:endParaRPr sz="2800">
                        <a:latin typeface="Arial"/>
                        <a:cs typeface="Arial"/>
                      </a:endParaRPr>
                    </a:p>
                    <a:p>
                      <a:pPr marL="12700" algn="ctr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2400" b="1" spc="-1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(80% </a:t>
                      </a:r>
                      <a:r>
                        <a:rPr sz="2400" b="1" spc="-1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of </a:t>
                      </a:r>
                      <a:r>
                        <a:rPr sz="2400" b="1" spc="-1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childhood</a:t>
                      </a:r>
                      <a:r>
                        <a:rPr sz="2400" b="1" spc="-1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spc="-2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TB)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b="1" spc="-19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Extra-pulmonary</a:t>
                      </a:r>
                      <a:r>
                        <a:rPr sz="2800" b="1" spc="-1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800" b="1" spc="-1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TB</a:t>
                      </a:r>
                      <a:r>
                        <a:rPr sz="2800" b="1" spc="-16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*</a:t>
                      </a:r>
                      <a:endParaRPr sz="2800">
                        <a:latin typeface="Arial"/>
                        <a:cs typeface="Arial"/>
                      </a:endParaRPr>
                    </a:p>
                    <a:p>
                      <a:pPr marL="15875" algn="ctr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2400" b="1" spc="-2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(TB </a:t>
                      </a:r>
                      <a:r>
                        <a:rPr sz="2400" b="1" spc="-1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outside </a:t>
                      </a:r>
                      <a:r>
                        <a:rPr sz="2400" b="1" spc="-9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the</a:t>
                      </a:r>
                      <a:r>
                        <a:rPr sz="240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400" b="1" spc="-1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lung)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0534">
                <a:tc>
                  <a:txBody>
                    <a:bodyPr/>
                    <a:lstStyle/>
                    <a:p>
                      <a:pPr marL="390525" indent="-292735">
                        <a:lnSpc>
                          <a:spcPct val="100000"/>
                        </a:lnSpc>
                        <a:spcBef>
                          <a:spcPts val="210"/>
                        </a:spcBef>
                        <a:buSzPct val="104166"/>
                        <a:buChar char="•"/>
                        <a:tabLst>
                          <a:tab pos="390525" algn="l"/>
                          <a:tab pos="391160" algn="l"/>
                        </a:tabLst>
                      </a:pPr>
                      <a:r>
                        <a:rPr sz="2400" spc="-180" dirty="0">
                          <a:latin typeface="Arial"/>
                          <a:cs typeface="Arial"/>
                        </a:rPr>
                        <a:t>Smear </a:t>
                      </a:r>
                      <a:r>
                        <a:rPr sz="2400" spc="-70" dirty="0">
                          <a:latin typeface="Arial"/>
                          <a:cs typeface="Arial"/>
                        </a:rPr>
                        <a:t>positive</a:t>
                      </a:r>
                      <a:r>
                        <a:rPr sz="2400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spc="-330" dirty="0">
                          <a:latin typeface="Arial"/>
                          <a:cs typeface="Arial"/>
                        </a:rPr>
                        <a:t>PTB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335915" indent="-237490">
                        <a:lnSpc>
                          <a:spcPct val="100000"/>
                        </a:lnSpc>
                        <a:spcBef>
                          <a:spcPts val="210"/>
                        </a:spcBef>
                        <a:buSzPct val="104166"/>
                        <a:buChar char="•"/>
                        <a:tabLst>
                          <a:tab pos="336550" algn="l"/>
                        </a:tabLst>
                      </a:pPr>
                      <a:r>
                        <a:rPr sz="2400" spc="-155" dirty="0">
                          <a:latin typeface="Arial"/>
                          <a:cs typeface="Arial"/>
                        </a:rPr>
                        <a:t>Lymph</a:t>
                      </a:r>
                      <a:r>
                        <a:rPr sz="2400" spc="-130" dirty="0">
                          <a:latin typeface="Arial"/>
                          <a:cs typeface="Arial"/>
                        </a:rPr>
                        <a:t> nodes</a:t>
                      </a:r>
                      <a:endParaRPr sz="2400" dirty="0">
                        <a:latin typeface="Arial"/>
                        <a:cs typeface="Arial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336550" indent="-237490">
                        <a:lnSpc>
                          <a:spcPct val="100000"/>
                        </a:lnSpc>
                        <a:spcBef>
                          <a:spcPts val="210"/>
                        </a:spcBef>
                        <a:buSzPct val="104166"/>
                        <a:buChar char="•"/>
                        <a:tabLst>
                          <a:tab pos="337185" algn="l"/>
                        </a:tabLst>
                      </a:pPr>
                      <a:r>
                        <a:rPr sz="2400" spc="-150" dirty="0">
                          <a:latin typeface="Arial"/>
                          <a:cs typeface="Arial"/>
                        </a:rPr>
                        <a:t>Kidneys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266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0055">
                <a:tc>
                  <a:txBody>
                    <a:bodyPr/>
                    <a:lstStyle/>
                    <a:p>
                      <a:pPr marL="390525" indent="-292735">
                        <a:lnSpc>
                          <a:spcPts val="2865"/>
                        </a:lnSpc>
                        <a:buSzPct val="104166"/>
                        <a:buChar char="•"/>
                        <a:tabLst>
                          <a:tab pos="390525" algn="l"/>
                          <a:tab pos="391160" algn="l"/>
                        </a:tabLst>
                      </a:pPr>
                      <a:r>
                        <a:rPr sz="2400" spc="-175" dirty="0">
                          <a:latin typeface="Arial"/>
                          <a:cs typeface="Arial"/>
                        </a:rPr>
                        <a:t>Smear </a:t>
                      </a:r>
                      <a:r>
                        <a:rPr sz="2400" spc="-105" dirty="0">
                          <a:latin typeface="Arial"/>
                          <a:cs typeface="Arial"/>
                        </a:rPr>
                        <a:t>negative </a:t>
                      </a:r>
                      <a:r>
                        <a:rPr sz="2400" spc="-330" dirty="0">
                          <a:latin typeface="Arial"/>
                          <a:cs typeface="Arial"/>
                        </a:rPr>
                        <a:t>PTB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335915" indent="-237490">
                        <a:lnSpc>
                          <a:spcPts val="2840"/>
                        </a:lnSpc>
                        <a:buSzPct val="104166"/>
                        <a:buChar char="•"/>
                        <a:tabLst>
                          <a:tab pos="336550" algn="l"/>
                        </a:tabLst>
                      </a:pPr>
                      <a:r>
                        <a:rPr sz="2400" spc="-130" dirty="0">
                          <a:latin typeface="Arial"/>
                          <a:cs typeface="Arial"/>
                        </a:rPr>
                        <a:t>Pleura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336550" indent="-237490">
                        <a:lnSpc>
                          <a:spcPts val="2840"/>
                        </a:lnSpc>
                        <a:buSzPct val="104166"/>
                        <a:buChar char="•"/>
                        <a:tabLst>
                          <a:tab pos="337185" algn="l"/>
                        </a:tabLst>
                      </a:pPr>
                      <a:r>
                        <a:rPr sz="2400" spc="-105" dirty="0">
                          <a:latin typeface="Arial"/>
                          <a:cs typeface="Arial"/>
                        </a:rPr>
                        <a:t>Bladder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75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335915" indent="-237490">
                        <a:lnSpc>
                          <a:spcPts val="2825"/>
                        </a:lnSpc>
                        <a:buSzPct val="104166"/>
                        <a:buChar char="•"/>
                        <a:tabLst>
                          <a:tab pos="336550" algn="l"/>
                        </a:tabLst>
                      </a:pPr>
                      <a:r>
                        <a:rPr sz="2400" spc="-105" dirty="0">
                          <a:latin typeface="Arial"/>
                          <a:cs typeface="Arial"/>
                        </a:rPr>
                        <a:t>Pericardium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336550" indent="-237490">
                        <a:lnSpc>
                          <a:spcPts val="2825"/>
                        </a:lnSpc>
                        <a:buSzPct val="104166"/>
                        <a:buChar char="•"/>
                        <a:tabLst>
                          <a:tab pos="337185" algn="l"/>
                        </a:tabLst>
                      </a:pPr>
                      <a:r>
                        <a:rPr sz="2400" spc="-175" dirty="0">
                          <a:latin typeface="Arial"/>
                          <a:cs typeface="Arial"/>
                        </a:rPr>
                        <a:t>Skin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87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335915" indent="-237490">
                        <a:lnSpc>
                          <a:spcPts val="2840"/>
                        </a:lnSpc>
                        <a:buSzPct val="104166"/>
                        <a:buChar char="•"/>
                        <a:tabLst>
                          <a:tab pos="336550" algn="l"/>
                        </a:tabLst>
                      </a:pPr>
                      <a:r>
                        <a:rPr sz="2400" spc="-110" dirty="0">
                          <a:latin typeface="Arial"/>
                          <a:cs typeface="Arial"/>
                        </a:rPr>
                        <a:t>Meninges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336550" indent="-237490">
                        <a:lnSpc>
                          <a:spcPts val="2840"/>
                        </a:lnSpc>
                        <a:buSzPct val="104166"/>
                        <a:buChar char="•"/>
                        <a:tabLst>
                          <a:tab pos="337185" algn="l"/>
                        </a:tabLst>
                      </a:pPr>
                      <a:r>
                        <a:rPr sz="2400" spc="-260" dirty="0">
                          <a:latin typeface="Arial"/>
                          <a:cs typeface="Arial"/>
                        </a:rPr>
                        <a:t>Eyes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19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335915" indent="-237490">
                        <a:lnSpc>
                          <a:spcPts val="2840"/>
                        </a:lnSpc>
                        <a:buSzPct val="104166"/>
                        <a:buChar char="•"/>
                        <a:tabLst>
                          <a:tab pos="336550" algn="l"/>
                        </a:tabLst>
                      </a:pPr>
                      <a:r>
                        <a:rPr sz="2400" spc="-170" dirty="0">
                          <a:latin typeface="Arial"/>
                          <a:cs typeface="Arial"/>
                        </a:rPr>
                        <a:t>Bones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336550" indent="-237490">
                        <a:lnSpc>
                          <a:spcPts val="2860"/>
                        </a:lnSpc>
                        <a:buSzPct val="104166"/>
                        <a:buChar char="•"/>
                        <a:tabLst>
                          <a:tab pos="337185" algn="l"/>
                        </a:tabLst>
                      </a:pPr>
                      <a:r>
                        <a:rPr sz="2400" spc="-80" dirty="0">
                          <a:latin typeface="Arial"/>
                          <a:cs typeface="Arial"/>
                        </a:rPr>
                        <a:t>Gastro-intestinal</a:t>
                      </a:r>
                      <a:r>
                        <a:rPr sz="2400" spc="-1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400" spc="-145" dirty="0">
                          <a:latin typeface="Arial"/>
                          <a:cs typeface="Arial"/>
                        </a:rPr>
                        <a:t>system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10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335915" indent="-237490">
                        <a:lnSpc>
                          <a:spcPts val="2840"/>
                        </a:lnSpc>
                        <a:buSzPct val="104166"/>
                        <a:buChar char="•"/>
                        <a:tabLst>
                          <a:tab pos="336550" algn="l"/>
                        </a:tabLst>
                      </a:pPr>
                      <a:r>
                        <a:rPr sz="2400" spc="-160" dirty="0">
                          <a:latin typeface="Arial"/>
                          <a:cs typeface="Arial"/>
                        </a:rPr>
                        <a:t>Spine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8526780" y="6123432"/>
            <a:ext cx="3333115" cy="330835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48260" rIns="0" bIns="0" rtlCol="0">
            <a:spAutoFit/>
          </a:bodyPr>
          <a:lstStyle/>
          <a:p>
            <a:pPr marL="740410">
              <a:lnSpc>
                <a:spcPct val="100000"/>
              </a:lnSpc>
              <a:spcBef>
                <a:spcPts val="380"/>
              </a:spcBef>
            </a:pPr>
            <a:r>
              <a:rPr sz="1400" b="1" spc="-90" dirty="0">
                <a:latin typeface="Arial"/>
                <a:cs typeface="Arial"/>
              </a:rPr>
              <a:t>Paediatric </a:t>
            </a:r>
            <a:r>
              <a:rPr sz="1400" b="1" spc="-195" dirty="0">
                <a:latin typeface="Arial"/>
                <a:cs typeface="Arial"/>
              </a:rPr>
              <a:t>TB </a:t>
            </a:r>
            <a:r>
              <a:rPr sz="1400" b="1" spc="-215" dirty="0">
                <a:latin typeface="Arial"/>
                <a:cs typeface="Arial"/>
              </a:rPr>
              <a:t>DLTLD</a:t>
            </a:r>
            <a:r>
              <a:rPr sz="1400" b="1" spc="-185" dirty="0">
                <a:latin typeface="Arial"/>
                <a:cs typeface="Arial"/>
              </a:rPr>
              <a:t> </a:t>
            </a:r>
            <a:r>
              <a:rPr sz="1400" b="1" spc="-75" dirty="0">
                <a:latin typeface="Arial"/>
                <a:cs typeface="Arial"/>
              </a:rPr>
              <a:t>2013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3068" y="333756"/>
            <a:ext cx="3535679" cy="55077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39292" y="5703519"/>
            <a:ext cx="2458720" cy="1022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00" spc="-15" dirty="0">
                <a:solidFill>
                  <a:srgbClr val="283113"/>
                </a:solidFill>
                <a:latin typeface="Arial"/>
                <a:cs typeface="Arial"/>
                <a:hlinkClick r:id="rId3"/>
              </a:rPr>
              <a:t>http://tbcenfermedadpulmonar.blogspot.com/2013/05/generalidades-de-la-tuberculosis.html</a:t>
            </a:r>
            <a:endParaRPr sz="5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41019" y="3189732"/>
            <a:ext cx="1673860" cy="2484120"/>
          </a:xfrm>
          <a:custGeom>
            <a:avLst/>
            <a:gdLst/>
            <a:ahLst/>
            <a:cxnLst/>
            <a:rect l="l" t="t" r="r" b="b"/>
            <a:pathLst>
              <a:path w="1673860" h="2484120">
                <a:moveTo>
                  <a:pt x="0" y="1242059"/>
                </a:moveTo>
                <a:lnTo>
                  <a:pt x="860" y="1185209"/>
                </a:lnTo>
                <a:lnTo>
                  <a:pt x="3419" y="1129013"/>
                </a:lnTo>
                <a:lnTo>
                  <a:pt x="7637" y="1073529"/>
                </a:lnTo>
                <a:lnTo>
                  <a:pt x="13479" y="1018809"/>
                </a:lnTo>
                <a:lnTo>
                  <a:pt x="20908" y="964910"/>
                </a:lnTo>
                <a:lnTo>
                  <a:pt x="29886" y="911886"/>
                </a:lnTo>
                <a:lnTo>
                  <a:pt x="40377" y="859792"/>
                </a:lnTo>
                <a:lnTo>
                  <a:pt x="52343" y="808682"/>
                </a:lnTo>
                <a:lnTo>
                  <a:pt x="65749" y="758612"/>
                </a:lnTo>
                <a:lnTo>
                  <a:pt x="80556" y="709636"/>
                </a:lnTo>
                <a:lnTo>
                  <a:pt x="96729" y="661810"/>
                </a:lnTo>
                <a:lnTo>
                  <a:pt x="114229" y="615188"/>
                </a:lnTo>
                <a:lnTo>
                  <a:pt x="133021" y="569824"/>
                </a:lnTo>
                <a:lnTo>
                  <a:pt x="153066" y="525774"/>
                </a:lnTo>
                <a:lnTo>
                  <a:pt x="174330" y="483092"/>
                </a:lnTo>
                <a:lnTo>
                  <a:pt x="196773" y="441834"/>
                </a:lnTo>
                <a:lnTo>
                  <a:pt x="220360" y="402054"/>
                </a:lnTo>
                <a:lnTo>
                  <a:pt x="245054" y="363807"/>
                </a:lnTo>
                <a:lnTo>
                  <a:pt x="270817" y="327148"/>
                </a:lnTo>
                <a:lnTo>
                  <a:pt x="297613" y="292131"/>
                </a:lnTo>
                <a:lnTo>
                  <a:pt x="325405" y="258812"/>
                </a:lnTo>
                <a:lnTo>
                  <a:pt x="354156" y="227245"/>
                </a:lnTo>
                <a:lnTo>
                  <a:pt x="383829" y="197485"/>
                </a:lnTo>
                <a:lnTo>
                  <a:pt x="414386" y="169587"/>
                </a:lnTo>
                <a:lnTo>
                  <a:pt x="445792" y="143606"/>
                </a:lnTo>
                <a:lnTo>
                  <a:pt x="478009" y="119596"/>
                </a:lnTo>
                <a:lnTo>
                  <a:pt x="511001" y="97613"/>
                </a:lnTo>
                <a:lnTo>
                  <a:pt x="544730" y="77711"/>
                </a:lnTo>
                <a:lnTo>
                  <a:pt x="579159" y="59945"/>
                </a:lnTo>
                <a:lnTo>
                  <a:pt x="614252" y="44370"/>
                </a:lnTo>
                <a:lnTo>
                  <a:pt x="649971" y="31041"/>
                </a:lnTo>
                <a:lnTo>
                  <a:pt x="723142" y="11339"/>
                </a:lnTo>
                <a:lnTo>
                  <a:pt x="798377" y="1278"/>
                </a:lnTo>
                <a:lnTo>
                  <a:pt x="836676" y="0"/>
                </a:lnTo>
                <a:lnTo>
                  <a:pt x="874969" y="1278"/>
                </a:lnTo>
                <a:lnTo>
                  <a:pt x="950195" y="11339"/>
                </a:lnTo>
                <a:lnTo>
                  <a:pt x="1023360" y="31041"/>
                </a:lnTo>
                <a:lnTo>
                  <a:pt x="1059077" y="44370"/>
                </a:lnTo>
                <a:lnTo>
                  <a:pt x="1094168" y="59945"/>
                </a:lnTo>
                <a:lnTo>
                  <a:pt x="1128596" y="77711"/>
                </a:lnTo>
                <a:lnTo>
                  <a:pt x="1162323" y="97613"/>
                </a:lnTo>
                <a:lnTo>
                  <a:pt x="1195314" y="119596"/>
                </a:lnTo>
                <a:lnTo>
                  <a:pt x="1227531" y="143606"/>
                </a:lnTo>
                <a:lnTo>
                  <a:pt x="1258936" y="169587"/>
                </a:lnTo>
                <a:lnTo>
                  <a:pt x="1289494" y="197485"/>
                </a:lnTo>
                <a:lnTo>
                  <a:pt x="1319167" y="227245"/>
                </a:lnTo>
                <a:lnTo>
                  <a:pt x="1347919" y="258812"/>
                </a:lnTo>
                <a:lnTo>
                  <a:pt x="1375712" y="292131"/>
                </a:lnTo>
                <a:lnTo>
                  <a:pt x="1402509" y="327148"/>
                </a:lnTo>
                <a:lnTo>
                  <a:pt x="1428273" y="363807"/>
                </a:lnTo>
                <a:lnTo>
                  <a:pt x="1452968" y="402054"/>
                </a:lnTo>
                <a:lnTo>
                  <a:pt x="1476557" y="441834"/>
                </a:lnTo>
                <a:lnTo>
                  <a:pt x="1499002" y="483092"/>
                </a:lnTo>
                <a:lnTo>
                  <a:pt x="1520267" y="525774"/>
                </a:lnTo>
                <a:lnTo>
                  <a:pt x="1540315" y="569824"/>
                </a:lnTo>
                <a:lnTo>
                  <a:pt x="1559108" y="615187"/>
                </a:lnTo>
                <a:lnTo>
                  <a:pt x="1576610" y="661810"/>
                </a:lnTo>
                <a:lnTo>
                  <a:pt x="1592784" y="709636"/>
                </a:lnTo>
                <a:lnTo>
                  <a:pt x="1607593" y="758612"/>
                </a:lnTo>
                <a:lnTo>
                  <a:pt x="1621000" y="808682"/>
                </a:lnTo>
                <a:lnTo>
                  <a:pt x="1632968" y="859792"/>
                </a:lnTo>
                <a:lnTo>
                  <a:pt x="1643461" y="911886"/>
                </a:lnTo>
                <a:lnTo>
                  <a:pt x="1652440" y="964910"/>
                </a:lnTo>
                <a:lnTo>
                  <a:pt x="1659870" y="1018809"/>
                </a:lnTo>
                <a:lnTo>
                  <a:pt x="1665713" y="1073529"/>
                </a:lnTo>
                <a:lnTo>
                  <a:pt x="1669932" y="1129013"/>
                </a:lnTo>
                <a:lnTo>
                  <a:pt x="1672490" y="1185209"/>
                </a:lnTo>
                <a:lnTo>
                  <a:pt x="1673352" y="1242059"/>
                </a:lnTo>
                <a:lnTo>
                  <a:pt x="1672490" y="1298910"/>
                </a:lnTo>
                <a:lnTo>
                  <a:pt x="1669932" y="1355106"/>
                </a:lnTo>
                <a:lnTo>
                  <a:pt x="1665713" y="1410590"/>
                </a:lnTo>
                <a:lnTo>
                  <a:pt x="1659870" y="1465310"/>
                </a:lnTo>
                <a:lnTo>
                  <a:pt x="1652440" y="1519209"/>
                </a:lnTo>
                <a:lnTo>
                  <a:pt x="1643461" y="1572233"/>
                </a:lnTo>
                <a:lnTo>
                  <a:pt x="1632968" y="1624327"/>
                </a:lnTo>
                <a:lnTo>
                  <a:pt x="1621000" y="1675437"/>
                </a:lnTo>
                <a:lnTo>
                  <a:pt x="1607593" y="1725507"/>
                </a:lnTo>
                <a:lnTo>
                  <a:pt x="1592784" y="1774483"/>
                </a:lnTo>
                <a:lnTo>
                  <a:pt x="1576610" y="1822309"/>
                </a:lnTo>
                <a:lnTo>
                  <a:pt x="1559108" y="1868932"/>
                </a:lnTo>
                <a:lnTo>
                  <a:pt x="1540315" y="1914295"/>
                </a:lnTo>
                <a:lnTo>
                  <a:pt x="1520267" y="1958345"/>
                </a:lnTo>
                <a:lnTo>
                  <a:pt x="1499002" y="2001027"/>
                </a:lnTo>
                <a:lnTo>
                  <a:pt x="1476557" y="2042285"/>
                </a:lnTo>
                <a:lnTo>
                  <a:pt x="1452968" y="2082065"/>
                </a:lnTo>
                <a:lnTo>
                  <a:pt x="1428273" y="2120312"/>
                </a:lnTo>
                <a:lnTo>
                  <a:pt x="1402509" y="2156971"/>
                </a:lnTo>
                <a:lnTo>
                  <a:pt x="1375712" y="2191988"/>
                </a:lnTo>
                <a:lnTo>
                  <a:pt x="1347919" y="2225307"/>
                </a:lnTo>
                <a:lnTo>
                  <a:pt x="1319167" y="2256874"/>
                </a:lnTo>
                <a:lnTo>
                  <a:pt x="1289494" y="2286634"/>
                </a:lnTo>
                <a:lnTo>
                  <a:pt x="1258936" y="2314532"/>
                </a:lnTo>
                <a:lnTo>
                  <a:pt x="1227531" y="2340513"/>
                </a:lnTo>
                <a:lnTo>
                  <a:pt x="1195314" y="2364523"/>
                </a:lnTo>
                <a:lnTo>
                  <a:pt x="1162323" y="2386506"/>
                </a:lnTo>
                <a:lnTo>
                  <a:pt x="1128596" y="2406408"/>
                </a:lnTo>
                <a:lnTo>
                  <a:pt x="1094168" y="2424174"/>
                </a:lnTo>
                <a:lnTo>
                  <a:pt x="1059077" y="2439749"/>
                </a:lnTo>
                <a:lnTo>
                  <a:pt x="1023360" y="2453078"/>
                </a:lnTo>
                <a:lnTo>
                  <a:pt x="950195" y="2472780"/>
                </a:lnTo>
                <a:lnTo>
                  <a:pt x="874969" y="2482841"/>
                </a:lnTo>
                <a:lnTo>
                  <a:pt x="836676" y="2484119"/>
                </a:lnTo>
                <a:lnTo>
                  <a:pt x="798377" y="2482841"/>
                </a:lnTo>
                <a:lnTo>
                  <a:pt x="723142" y="2472780"/>
                </a:lnTo>
                <a:lnTo>
                  <a:pt x="649971" y="2453078"/>
                </a:lnTo>
                <a:lnTo>
                  <a:pt x="614252" y="2439749"/>
                </a:lnTo>
                <a:lnTo>
                  <a:pt x="579159" y="2424174"/>
                </a:lnTo>
                <a:lnTo>
                  <a:pt x="544730" y="2406408"/>
                </a:lnTo>
                <a:lnTo>
                  <a:pt x="511001" y="2386506"/>
                </a:lnTo>
                <a:lnTo>
                  <a:pt x="478009" y="2364523"/>
                </a:lnTo>
                <a:lnTo>
                  <a:pt x="445792" y="2340513"/>
                </a:lnTo>
                <a:lnTo>
                  <a:pt x="414386" y="2314532"/>
                </a:lnTo>
                <a:lnTo>
                  <a:pt x="383829" y="2286634"/>
                </a:lnTo>
                <a:lnTo>
                  <a:pt x="354156" y="2256874"/>
                </a:lnTo>
                <a:lnTo>
                  <a:pt x="325405" y="2225307"/>
                </a:lnTo>
                <a:lnTo>
                  <a:pt x="297613" y="2191988"/>
                </a:lnTo>
                <a:lnTo>
                  <a:pt x="270817" y="2156971"/>
                </a:lnTo>
                <a:lnTo>
                  <a:pt x="245054" y="2120312"/>
                </a:lnTo>
                <a:lnTo>
                  <a:pt x="220360" y="2082065"/>
                </a:lnTo>
                <a:lnTo>
                  <a:pt x="196773" y="2042285"/>
                </a:lnTo>
                <a:lnTo>
                  <a:pt x="174330" y="2001027"/>
                </a:lnTo>
                <a:lnTo>
                  <a:pt x="153066" y="1958345"/>
                </a:lnTo>
                <a:lnTo>
                  <a:pt x="133021" y="1914295"/>
                </a:lnTo>
                <a:lnTo>
                  <a:pt x="114229" y="1868931"/>
                </a:lnTo>
                <a:lnTo>
                  <a:pt x="96729" y="1822309"/>
                </a:lnTo>
                <a:lnTo>
                  <a:pt x="80556" y="1774483"/>
                </a:lnTo>
                <a:lnTo>
                  <a:pt x="65749" y="1725507"/>
                </a:lnTo>
                <a:lnTo>
                  <a:pt x="52343" y="1675437"/>
                </a:lnTo>
                <a:lnTo>
                  <a:pt x="40377" y="1624327"/>
                </a:lnTo>
                <a:lnTo>
                  <a:pt x="29886" y="1572233"/>
                </a:lnTo>
                <a:lnTo>
                  <a:pt x="20908" y="1519209"/>
                </a:lnTo>
                <a:lnTo>
                  <a:pt x="13479" y="1465310"/>
                </a:lnTo>
                <a:lnTo>
                  <a:pt x="7637" y="1410590"/>
                </a:lnTo>
                <a:lnTo>
                  <a:pt x="3419" y="1355106"/>
                </a:lnTo>
                <a:lnTo>
                  <a:pt x="860" y="1298910"/>
                </a:lnTo>
                <a:lnTo>
                  <a:pt x="0" y="1242059"/>
                </a:lnTo>
                <a:close/>
              </a:path>
            </a:pathLst>
          </a:custGeom>
          <a:ln w="76200">
            <a:solidFill>
              <a:srgbClr val="C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399788" y="6126479"/>
            <a:ext cx="7661275" cy="394970"/>
          </a:xfrm>
          <a:custGeom>
            <a:avLst/>
            <a:gdLst/>
            <a:ahLst/>
            <a:cxnLst/>
            <a:rect l="l" t="t" r="r" b="b"/>
            <a:pathLst>
              <a:path w="7661275" h="394970">
                <a:moveTo>
                  <a:pt x="0" y="394716"/>
                </a:moveTo>
                <a:lnTo>
                  <a:pt x="7661148" y="394716"/>
                </a:lnTo>
                <a:lnTo>
                  <a:pt x="7661148" y="0"/>
                </a:lnTo>
                <a:lnTo>
                  <a:pt x="0" y="0"/>
                </a:lnTo>
                <a:lnTo>
                  <a:pt x="0" y="394716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867147" y="6148527"/>
            <a:ext cx="672782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80" dirty="0">
                <a:latin typeface="Arial"/>
                <a:cs typeface="Arial"/>
              </a:rPr>
              <a:t>Marais </a:t>
            </a:r>
            <a:r>
              <a:rPr sz="1400" b="1" spc="-120" dirty="0">
                <a:latin typeface="Arial"/>
                <a:cs typeface="Arial"/>
              </a:rPr>
              <a:t>B. </a:t>
            </a:r>
            <a:r>
              <a:rPr sz="1400" b="1" spc="-110" dirty="0">
                <a:latin typeface="Arial"/>
                <a:cs typeface="Arial"/>
              </a:rPr>
              <a:t>Childhood </a:t>
            </a:r>
            <a:r>
              <a:rPr sz="1400" b="1" spc="-125" dirty="0">
                <a:latin typeface="Arial"/>
                <a:cs typeface="Arial"/>
              </a:rPr>
              <a:t>Tuberculosis: </a:t>
            </a:r>
            <a:r>
              <a:rPr sz="1400" b="1" spc="-100" dirty="0">
                <a:latin typeface="Arial"/>
                <a:cs typeface="Arial"/>
              </a:rPr>
              <a:t>Old </a:t>
            </a:r>
            <a:r>
              <a:rPr sz="1400" b="1" spc="-105" dirty="0">
                <a:latin typeface="Arial"/>
                <a:cs typeface="Arial"/>
              </a:rPr>
              <a:t>Wisdom </a:t>
            </a:r>
            <a:r>
              <a:rPr sz="1400" b="1" spc="-100" dirty="0">
                <a:latin typeface="Arial"/>
                <a:cs typeface="Arial"/>
              </a:rPr>
              <a:t>and </a:t>
            </a:r>
            <a:r>
              <a:rPr sz="1400" b="1" spc="-75" dirty="0">
                <a:latin typeface="Arial"/>
                <a:cs typeface="Arial"/>
              </a:rPr>
              <a:t>New </a:t>
            </a:r>
            <a:r>
              <a:rPr sz="1400" b="1" spc="-114" dirty="0">
                <a:latin typeface="Arial"/>
                <a:cs typeface="Arial"/>
              </a:rPr>
              <a:t>Challenges. </a:t>
            </a:r>
            <a:r>
              <a:rPr sz="1400" b="1" spc="-200" dirty="0">
                <a:latin typeface="Arial"/>
                <a:cs typeface="Arial"/>
              </a:rPr>
              <a:t>AJRCCM </a:t>
            </a:r>
            <a:r>
              <a:rPr sz="1400" b="1" spc="-105" dirty="0">
                <a:latin typeface="Arial"/>
                <a:cs typeface="Arial"/>
              </a:rPr>
              <a:t>Vol </a:t>
            </a:r>
            <a:r>
              <a:rPr sz="1400" b="1" spc="-75" dirty="0">
                <a:latin typeface="Arial"/>
                <a:cs typeface="Arial"/>
              </a:rPr>
              <a:t>173</a:t>
            </a:r>
            <a:r>
              <a:rPr sz="1400" b="1" spc="5" dirty="0">
                <a:latin typeface="Arial"/>
                <a:cs typeface="Arial"/>
              </a:rPr>
              <a:t> </a:t>
            </a:r>
            <a:r>
              <a:rPr sz="1400" b="1" spc="-60" dirty="0">
                <a:latin typeface="Arial"/>
                <a:cs typeface="Arial"/>
              </a:rPr>
              <a:t>2006.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884676" y="335279"/>
            <a:ext cx="7583424" cy="56189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3851147" y="326136"/>
          <a:ext cx="7588250" cy="56260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88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792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26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000000"/>
                      </a:solidFill>
                      <a:prstDash val="solid"/>
                    </a:lnR>
                    <a:lnT w="76200">
                      <a:solidFill>
                        <a:srgbClr val="000000"/>
                      </a:solidFill>
                      <a:prstDash val="solid"/>
                    </a:lnT>
                    <a:lnB w="80771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81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000000"/>
                      </a:solidFill>
                      <a:prstDash val="solid"/>
                    </a:lnR>
                    <a:lnT w="80771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83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000000"/>
                      </a:solidFill>
                      <a:prstDash val="solid"/>
                    </a:lnR>
                    <a:lnT w="76200">
                      <a:solidFill>
                        <a:srgbClr val="000000"/>
                      </a:solidFill>
                      <a:prstDash val="solid"/>
                    </a:lnT>
                    <a:lnB w="762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97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7620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3789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marR="160210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*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180831" y="6062471"/>
            <a:ext cx="3331845" cy="330835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48895" rIns="0" bIns="0" rtlCol="0">
            <a:spAutoFit/>
          </a:bodyPr>
          <a:lstStyle/>
          <a:p>
            <a:pPr marL="739775">
              <a:lnSpc>
                <a:spcPct val="100000"/>
              </a:lnSpc>
              <a:spcBef>
                <a:spcPts val="385"/>
              </a:spcBef>
            </a:pPr>
            <a:r>
              <a:rPr sz="1400" b="1" spc="-90" dirty="0">
                <a:latin typeface="Arial"/>
                <a:cs typeface="Arial"/>
              </a:rPr>
              <a:t>Paediatric </a:t>
            </a:r>
            <a:r>
              <a:rPr sz="1400" b="1" spc="-195" dirty="0">
                <a:latin typeface="Arial"/>
                <a:cs typeface="Arial"/>
              </a:rPr>
              <a:t>TB </a:t>
            </a:r>
            <a:r>
              <a:rPr sz="1400" b="1" spc="-215" dirty="0">
                <a:latin typeface="Arial"/>
                <a:cs typeface="Arial"/>
              </a:rPr>
              <a:t>DLTLD</a:t>
            </a:r>
            <a:r>
              <a:rPr sz="1400" b="1" spc="-185" dirty="0">
                <a:latin typeface="Arial"/>
                <a:cs typeface="Arial"/>
              </a:rPr>
              <a:t> </a:t>
            </a:r>
            <a:r>
              <a:rPr sz="1400" b="1" spc="-75" dirty="0">
                <a:latin typeface="Arial"/>
                <a:cs typeface="Arial"/>
              </a:rPr>
              <a:t>2013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167127" y="1499616"/>
            <a:ext cx="8026908" cy="43784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175250" y="5816295"/>
            <a:ext cx="15170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5" dirty="0">
                <a:latin typeface="Arial"/>
                <a:cs typeface="Arial"/>
              </a:rPr>
              <a:t>Age </a:t>
            </a:r>
            <a:r>
              <a:rPr sz="1200" b="1" dirty="0">
                <a:latin typeface="Arial"/>
                <a:cs typeface="Arial"/>
              </a:rPr>
              <a:t>of child in</a:t>
            </a:r>
            <a:r>
              <a:rPr sz="1200" b="1" spc="-10" dirty="0">
                <a:latin typeface="Arial"/>
                <a:cs typeface="Arial"/>
              </a:rPr>
              <a:t> years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57714" y="2284407"/>
            <a:ext cx="196215" cy="22815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b="1" spc="-5" dirty="0">
                <a:latin typeface="Arial"/>
                <a:cs typeface="Arial"/>
              </a:rPr>
              <a:t>Number </a:t>
            </a:r>
            <a:r>
              <a:rPr sz="1200" b="1" dirty="0">
                <a:latin typeface="Arial"/>
                <a:cs typeface="Arial"/>
              </a:rPr>
              <a:t>of infants </a:t>
            </a:r>
            <a:r>
              <a:rPr sz="1200" b="1" spc="-5" dirty="0">
                <a:latin typeface="Arial"/>
                <a:cs typeface="Arial"/>
              </a:rPr>
              <a:t>and</a:t>
            </a:r>
            <a:r>
              <a:rPr sz="1200" b="1" spc="-1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children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881883" y="2286000"/>
            <a:ext cx="1214755" cy="215265"/>
          </a:xfrm>
          <a:custGeom>
            <a:avLst/>
            <a:gdLst/>
            <a:ahLst/>
            <a:cxnLst/>
            <a:rect l="l" t="t" r="r" b="b"/>
            <a:pathLst>
              <a:path w="1214754" h="215264">
                <a:moveTo>
                  <a:pt x="107442" y="0"/>
                </a:moveTo>
                <a:lnTo>
                  <a:pt x="0" y="107441"/>
                </a:lnTo>
                <a:lnTo>
                  <a:pt x="107442" y="214884"/>
                </a:lnTo>
                <a:lnTo>
                  <a:pt x="107442" y="161162"/>
                </a:lnTo>
                <a:lnTo>
                  <a:pt x="1214628" y="161162"/>
                </a:lnTo>
                <a:lnTo>
                  <a:pt x="1214628" y="53721"/>
                </a:lnTo>
                <a:lnTo>
                  <a:pt x="107442" y="53721"/>
                </a:lnTo>
                <a:lnTo>
                  <a:pt x="107442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881883" y="2286000"/>
            <a:ext cx="1214755" cy="215265"/>
          </a:xfrm>
          <a:custGeom>
            <a:avLst/>
            <a:gdLst/>
            <a:ahLst/>
            <a:cxnLst/>
            <a:rect l="l" t="t" r="r" b="b"/>
            <a:pathLst>
              <a:path w="1214754" h="215264">
                <a:moveTo>
                  <a:pt x="0" y="107441"/>
                </a:moveTo>
                <a:lnTo>
                  <a:pt x="107442" y="0"/>
                </a:lnTo>
                <a:lnTo>
                  <a:pt x="107442" y="53721"/>
                </a:lnTo>
                <a:lnTo>
                  <a:pt x="1214628" y="53721"/>
                </a:lnTo>
                <a:lnTo>
                  <a:pt x="1214628" y="161162"/>
                </a:lnTo>
                <a:lnTo>
                  <a:pt x="107442" y="161162"/>
                </a:lnTo>
                <a:lnTo>
                  <a:pt x="107442" y="214884"/>
                </a:lnTo>
                <a:lnTo>
                  <a:pt x="0" y="107441"/>
                </a:lnTo>
                <a:close/>
              </a:path>
            </a:pathLst>
          </a:custGeom>
          <a:ln w="12192">
            <a:solidFill>
              <a:srgbClr val="CC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524500" y="3429000"/>
            <a:ext cx="1358265" cy="215265"/>
          </a:xfrm>
          <a:custGeom>
            <a:avLst/>
            <a:gdLst/>
            <a:ahLst/>
            <a:cxnLst/>
            <a:rect l="l" t="t" r="r" b="b"/>
            <a:pathLst>
              <a:path w="1358265" h="215264">
                <a:moveTo>
                  <a:pt x="107441" y="0"/>
                </a:moveTo>
                <a:lnTo>
                  <a:pt x="0" y="107441"/>
                </a:lnTo>
                <a:lnTo>
                  <a:pt x="107441" y="214883"/>
                </a:lnTo>
                <a:lnTo>
                  <a:pt x="107441" y="161162"/>
                </a:lnTo>
                <a:lnTo>
                  <a:pt x="1357883" y="161162"/>
                </a:lnTo>
                <a:lnTo>
                  <a:pt x="1357883" y="53721"/>
                </a:lnTo>
                <a:lnTo>
                  <a:pt x="107441" y="53721"/>
                </a:lnTo>
                <a:lnTo>
                  <a:pt x="107441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524500" y="3429000"/>
            <a:ext cx="1358265" cy="215265"/>
          </a:xfrm>
          <a:custGeom>
            <a:avLst/>
            <a:gdLst/>
            <a:ahLst/>
            <a:cxnLst/>
            <a:rect l="l" t="t" r="r" b="b"/>
            <a:pathLst>
              <a:path w="1358265" h="215264">
                <a:moveTo>
                  <a:pt x="0" y="107441"/>
                </a:moveTo>
                <a:lnTo>
                  <a:pt x="107441" y="0"/>
                </a:lnTo>
                <a:lnTo>
                  <a:pt x="107441" y="53721"/>
                </a:lnTo>
                <a:lnTo>
                  <a:pt x="1357883" y="53721"/>
                </a:lnTo>
                <a:lnTo>
                  <a:pt x="1357883" y="161162"/>
                </a:lnTo>
                <a:lnTo>
                  <a:pt x="107441" y="161162"/>
                </a:lnTo>
                <a:lnTo>
                  <a:pt x="107441" y="214883"/>
                </a:lnTo>
                <a:lnTo>
                  <a:pt x="0" y="107441"/>
                </a:lnTo>
                <a:close/>
              </a:path>
            </a:pathLst>
          </a:custGeom>
          <a:ln w="12192">
            <a:solidFill>
              <a:srgbClr val="CC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739883" y="2429255"/>
            <a:ext cx="213360" cy="1356360"/>
          </a:xfrm>
          <a:custGeom>
            <a:avLst/>
            <a:gdLst/>
            <a:ahLst/>
            <a:cxnLst/>
            <a:rect l="l" t="t" r="r" b="b"/>
            <a:pathLst>
              <a:path w="213359" h="1356360">
                <a:moveTo>
                  <a:pt x="213360" y="1249680"/>
                </a:moveTo>
                <a:lnTo>
                  <a:pt x="0" y="1249680"/>
                </a:lnTo>
                <a:lnTo>
                  <a:pt x="106680" y="1356360"/>
                </a:lnTo>
                <a:lnTo>
                  <a:pt x="213360" y="1249680"/>
                </a:lnTo>
                <a:close/>
              </a:path>
              <a:path w="213359" h="1356360">
                <a:moveTo>
                  <a:pt x="160020" y="0"/>
                </a:moveTo>
                <a:lnTo>
                  <a:pt x="53340" y="0"/>
                </a:lnTo>
                <a:lnTo>
                  <a:pt x="53340" y="1249680"/>
                </a:lnTo>
                <a:lnTo>
                  <a:pt x="160020" y="1249680"/>
                </a:lnTo>
                <a:lnTo>
                  <a:pt x="160020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739883" y="2429255"/>
            <a:ext cx="213360" cy="1356360"/>
          </a:xfrm>
          <a:custGeom>
            <a:avLst/>
            <a:gdLst/>
            <a:ahLst/>
            <a:cxnLst/>
            <a:rect l="l" t="t" r="r" b="b"/>
            <a:pathLst>
              <a:path w="213359" h="1356360">
                <a:moveTo>
                  <a:pt x="106680" y="1356360"/>
                </a:moveTo>
                <a:lnTo>
                  <a:pt x="0" y="1249680"/>
                </a:lnTo>
                <a:lnTo>
                  <a:pt x="53340" y="1249680"/>
                </a:lnTo>
                <a:lnTo>
                  <a:pt x="53340" y="0"/>
                </a:lnTo>
                <a:lnTo>
                  <a:pt x="160020" y="0"/>
                </a:lnTo>
                <a:lnTo>
                  <a:pt x="160020" y="1249680"/>
                </a:lnTo>
                <a:lnTo>
                  <a:pt x="213360" y="1249680"/>
                </a:lnTo>
                <a:lnTo>
                  <a:pt x="106680" y="1356360"/>
                </a:lnTo>
                <a:close/>
              </a:path>
            </a:pathLst>
          </a:custGeom>
          <a:ln w="12192">
            <a:solidFill>
              <a:srgbClr val="CC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069339" y="176276"/>
            <a:ext cx="8865235" cy="1300480"/>
          </a:xfrm>
          <a:prstGeom prst="rect">
            <a:avLst/>
          </a:prstGeom>
        </p:spPr>
        <p:txBody>
          <a:bodyPr vert="horz" wrap="square" lIns="0" tIns="88900" rIns="0" bIns="0" rtlCol="0">
            <a:spAutoFit/>
          </a:bodyPr>
          <a:lstStyle/>
          <a:p>
            <a:pPr marL="12700" marR="5080">
              <a:lnSpc>
                <a:spcPts val="4750"/>
              </a:lnSpc>
              <a:spcBef>
                <a:spcPts val="700"/>
              </a:spcBef>
            </a:pPr>
            <a:r>
              <a:rPr sz="4400" spc="-385" dirty="0"/>
              <a:t>Age </a:t>
            </a:r>
            <a:r>
              <a:rPr sz="4400" spc="-70" dirty="0"/>
              <a:t>distribution </a:t>
            </a:r>
            <a:r>
              <a:rPr sz="4400" spc="-35" dirty="0"/>
              <a:t>of </a:t>
            </a:r>
            <a:r>
              <a:rPr sz="4400" spc="-100" dirty="0"/>
              <a:t>reported </a:t>
            </a:r>
            <a:r>
              <a:rPr sz="4400" spc="-575" dirty="0"/>
              <a:t>TB </a:t>
            </a:r>
            <a:r>
              <a:rPr sz="4400" spc="-405" dirty="0"/>
              <a:t>cases </a:t>
            </a:r>
            <a:r>
              <a:rPr sz="4400" spc="-85" dirty="0"/>
              <a:t>in  </a:t>
            </a:r>
            <a:r>
              <a:rPr sz="4400" spc="-140" dirty="0"/>
              <a:t>children, </a:t>
            </a:r>
            <a:r>
              <a:rPr sz="4400" spc="-405" dirty="0"/>
              <a:t>Kenya </a:t>
            </a:r>
            <a:r>
              <a:rPr sz="4400" spc="-280" dirty="0"/>
              <a:t>Data</a:t>
            </a:r>
            <a:r>
              <a:rPr sz="4400" spc="-165" dirty="0"/>
              <a:t> </a:t>
            </a:r>
            <a:r>
              <a:rPr sz="4400" spc="-215" dirty="0"/>
              <a:t>2011</a:t>
            </a:r>
            <a:endParaRPr sz="44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8200" y="365759"/>
            <a:ext cx="10515600" cy="132461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25717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025"/>
              </a:spcBef>
            </a:pPr>
            <a:r>
              <a:rPr sz="4400" spc="-170" dirty="0">
                <a:solidFill>
                  <a:srgbClr val="FFFFFF"/>
                </a:solidFill>
              </a:rPr>
              <a:t>History </a:t>
            </a:r>
            <a:r>
              <a:rPr sz="4400" spc="-30" dirty="0">
                <a:solidFill>
                  <a:srgbClr val="FFFFFF"/>
                </a:solidFill>
              </a:rPr>
              <a:t>of </a:t>
            </a:r>
            <a:r>
              <a:rPr sz="4400" spc="-175" dirty="0">
                <a:solidFill>
                  <a:srgbClr val="FFFFFF"/>
                </a:solidFill>
              </a:rPr>
              <a:t>presenting</a:t>
            </a:r>
            <a:r>
              <a:rPr sz="4400" spc="-500" dirty="0">
                <a:solidFill>
                  <a:srgbClr val="FFFFFF"/>
                </a:solidFill>
              </a:rPr>
              <a:t> </a:t>
            </a:r>
            <a:r>
              <a:rPr sz="4400" spc="-210" dirty="0">
                <a:solidFill>
                  <a:srgbClr val="FFFFFF"/>
                </a:solidFill>
              </a:rPr>
              <a:t>illness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16939" y="1793189"/>
            <a:ext cx="10251440" cy="33928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Char char="•"/>
              <a:tabLst>
                <a:tab pos="241935" algn="l"/>
              </a:tabLst>
            </a:pPr>
            <a:r>
              <a:rPr sz="2800" spc="-150" dirty="0">
                <a:latin typeface="Arial"/>
                <a:cs typeface="Arial"/>
              </a:rPr>
              <a:t>No </a:t>
            </a:r>
            <a:r>
              <a:rPr sz="2800" spc="-85" dirty="0">
                <a:latin typeface="Arial"/>
                <a:cs typeface="Arial"/>
              </a:rPr>
              <a:t>known </a:t>
            </a:r>
            <a:r>
              <a:rPr sz="2800" spc="-150" dirty="0">
                <a:latin typeface="Arial"/>
                <a:cs typeface="Arial"/>
              </a:rPr>
              <a:t>close </a:t>
            </a:r>
            <a:r>
              <a:rPr sz="2800" spc="-350" dirty="0">
                <a:latin typeface="Arial"/>
                <a:cs typeface="Arial"/>
              </a:rPr>
              <a:t>TB</a:t>
            </a:r>
            <a:r>
              <a:rPr sz="2800" spc="-185" dirty="0">
                <a:latin typeface="Arial"/>
                <a:cs typeface="Arial"/>
              </a:rPr>
              <a:t> </a:t>
            </a:r>
            <a:r>
              <a:rPr sz="2800" spc="-85" dirty="0">
                <a:latin typeface="Arial"/>
                <a:cs typeface="Arial"/>
              </a:rPr>
              <a:t>contact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40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Char char="•"/>
              <a:tabLst>
                <a:tab pos="241935" algn="l"/>
              </a:tabLst>
            </a:pPr>
            <a:r>
              <a:rPr sz="2800" spc="-180" dirty="0">
                <a:latin typeface="Arial"/>
                <a:cs typeface="Arial"/>
              </a:rPr>
              <a:t>Social</a:t>
            </a:r>
            <a:r>
              <a:rPr sz="2800" spc="-160" dirty="0">
                <a:latin typeface="Arial"/>
                <a:cs typeface="Arial"/>
              </a:rPr>
              <a:t> </a:t>
            </a:r>
            <a:r>
              <a:rPr sz="2800" spc="-70" dirty="0">
                <a:latin typeface="Arial"/>
                <a:cs typeface="Arial"/>
              </a:rPr>
              <a:t>history</a:t>
            </a:r>
            <a:endParaRPr sz="2800">
              <a:latin typeface="Arial"/>
              <a:cs typeface="Arial"/>
            </a:endParaRPr>
          </a:p>
          <a:p>
            <a:pPr marL="698500" lvl="1" indent="-228600">
              <a:lnSpc>
                <a:spcPct val="100000"/>
              </a:lnSpc>
              <a:spcBef>
                <a:spcPts val="660"/>
              </a:spcBef>
              <a:buChar char="•"/>
              <a:tabLst>
                <a:tab pos="699135" algn="l"/>
              </a:tabLst>
            </a:pPr>
            <a:r>
              <a:rPr sz="2800" spc="-190" dirty="0">
                <a:latin typeface="Arial"/>
                <a:cs typeface="Arial"/>
              </a:rPr>
              <a:t>Five </a:t>
            </a:r>
            <a:r>
              <a:rPr sz="2800" spc="-35" dirty="0">
                <a:latin typeface="Arial"/>
                <a:cs typeface="Arial"/>
              </a:rPr>
              <a:t>in </a:t>
            </a:r>
            <a:r>
              <a:rPr sz="2800" spc="-220" dirty="0">
                <a:latin typeface="Arial"/>
                <a:cs typeface="Arial"/>
              </a:rPr>
              <a:t>a </a:t>
            </a:r>
            <a:r>
              <a:rPr sz="2800" spc="-140" dirty="0">
                <a:latin typeface="Arial"/>
                <a:cs typeface="Arial"/>
              </a:rPr>
              <a:t>3 </a:t>
            </a:r>
            <a:r>
              <a:rPr sz="2800" spc="-105" dirty="0">
                <a:latin typeface="Arial"/>
                <a:cs typeface="Arial"/>
              </a:rPr>
              <a:t>bedroomed </a:t>
            </a:r>
            <a:r>
              <a:rPr sz="2800" spc="-140" dirty="0">
                <a:latin typeface="Arial"/>
                <a:cs typeface="Arial"/>
              </a:rPr>
              <a:t>house, </a:t>
            </a:r>
            <a:r>
              <a:rPr sz="2800" spc="-45" dirty="0">
                <a:latin typeface="Arial"/>
                <a:cs typeface="Arial"/>
              </a:rPr>
              <a:t>well </a:t>
            </a:r>
            <a:r>
              <a:rPr sz="2800" spc="-65" dirty="0">
                <a:latin typeface="Arial"/>
                <a:cs typeface="Arial"/>
              </a:rPr>
              <a:t>ventilated, </a:t>
            </a:r>
            <a:r>
              <a:rPr sz="2800" spc="-135" dirty="0">
                <a:latin typeface="Arial"/>
                <a:cs typeface="Arial"/>
              </a:rPr>
              <a:t>cook </a:t>
            </a:r>
            <a:r>
              <a:rPr sz="2800" spc="-150" dirty="0">
                <a:latin typeface="Arial"/>
                <a:cs typeface="Arial"/>
              </a:rPr>
              <a:t>using</a:t>
            </a:r>
            <a:r>
              <a:rPr sz="2800" spc="-315" dirty="0">
                <a:latin typeface="Arial"/>
                <a:cs typeface="Arial"/>
              </a:rPr>
              <a:t> </a:t>
            </a:r>
            <a:r>
              <a:rPr sz="2800" spc="-155" dirty="0">
                <a:latin typeface="Arial"/>
                <a:cs typeface="Arial"/>
              </a:rPr>
              <a:t>kerosene</a:t>
            </a:r>
            <a:endParaRPr sz="28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4400">
              <a:latin typeface="Times New Roman"/>
              <a:cs typeface="Times New Roman"/>
            </a:endParaRPr>
          </a:p>
          <a:p>
            <a:pPr marL="241300" marR="1055370" indent="-228600">
              <a:lnSpc>
                <a:spcPts val="3030"/>
              </a:lnSpc>
              <a:buChar char="•"/>
              <a:tabLst>
                <a:tab pos="241935" algn="l"/>
              </a:tabLst>
            </a:pPr>
            <a:r>
              <a:rPr sz="2800" spc="-150" dirty="0">
                <a:latin typeface="Arial"/>
                <a:cs typeface="Arial"/>
              </a:rPr>
              <a:t>No </a:t>
            </a:r>
            <a:r>
              <a:rPr sz="2800" spc="-85" dirty="0">
                <a:latin typeface="Arial"/>
                <a:cs typeface="Arial"/>
              </a:rPr>
              <a:t>known </a:t>
            </a:r>
            <a:r>
              <a:rPr sz="2800" spc="-70" dirty="0">
                <a:latin typeface="Arial"/>
                <a:cs typeface="Arial"/>
              </a:rPr>
              <a:t>family </a:t>
            </a:r>
            <a:r>
              <a:rPr sz="2800" spc="-95" dirty="0">
                <a:latin typeface="Arial"/>
                <a:cs typeface="Arial"/>
              </a:rPr>
              <a:t>member </a:t>
            </a:r>
            <a:r>
              <a:rPr sz="2800" spc="15" dirty="0">
                <a:latin typeface="Arial"/>
                <a:cs typeface="Arial"/>
              </a:rPr>
              <a:t>with </a:t>
            </a:r>
            <a:r>
              <a:rPr sz="2800" spc="-105" dirty="0">
                <a:latin typeface="Arial"/>
                <a:cs typeface="Arial"/>
              </a:rPr>
              <a:t>chronic </a:t>
            </a:r>
            <a:r>
              <a:rPr sz="2800" spc="-110" dirty="0">
                <a:latin typeface="Arial"/>
                <a:cs typeface="Arial"/>
              </a:rPr>
              <a:t>illness; </a:t>
            </a:r>
            <a:r>
              <a:rPr sz="2800" spc="-140" dirty="0">
                <a:latin typeface="Arial"/>
                <a:cs typeface="Arial"/>
              </a:rPr>
              <a:t>young </a:t>
            </a:r>
            <a:r>
              <a:rPr sz="2800" spc="-105" dirty="0">
                <a:latin typeface="Arial"/>
                <a:cs typeface="Arial"/>
              </a:rPr>
              <a:t>sibling</a:t>
            </a:r>
            <a:r>
              <a:rPr sz="2800" spc="-430" dirty="0">
                <a:latin typeface="Arial"/>
                <a:cs typeface="Arial"/>
              </a:rPr>
              <a:t> </a:t>
            </a:r>
            <a:r>
              <a:rPr sz="2800" spc="-145" dirty="0">
                <a:latin typeface="Arial"/>
                <a:cs typeface="Arial"/>
              </a:rPr>
              <a:t>is  </a:t>
            </a:r>
            <a:r>
              <a:rPr sz="2800" spc="-55" dirty="0">
                <a:latin typeface="Arial"/>
                <a:cs typeface="Arial"/>
              </a:rPr>
              <a:t>reported </a:t>
            </a:r>
            <a:r>
              <a:rPr sz="2800" spc="20" dirty="0">
                <a:latin typeface="Arial"/>
                <a:cs typeface="Arial"/>
              </a:rPr>
              <a:t>to </a:t>
            </a:r>
            <a:r>
              <a:rPr sz="2800" spc="-130" dirty="0">
                <a:latin typeface="Arial"/>
                <a:cs typeface="Arial"/>
              </a:rPr>
              <a:t>be</a:t>
            </a:r>
            <a:r>
              <a:rPr sz="2800" spc="-395" dirty="0">
                <a:latin typeface="Arial"/>
                <a:cs typeface="Arial"/>
              </a:rPr>
              <a:t> </a:t>
            </a:r>
            <a:r>
              <a:rPr sz="2800" spc="-45" dirty="0">
                <a:latin typeface="Arial"/>
                <a:cs typeface="Arial"/>
              </a:rPr>
              <a:t>well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8200" y="365759"/>
            <a:ext cx="10515600" cy="132461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25717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025"/>
              </a:spcBef>
            </a:pPr>
            <a:r>
              <a:rPr sz="4400" spc="-170" dirty="0">
                <a:solidFill>
                  <a:srgbClr val="FFFFFF"/>
                </a:solidFill>
              </a:rPr>
              <a:t>History </a:t>
            </a:r>
            <a:r>
              <a:rPr sz="4400" spc="-30" dirty="0">
                <a:solidFill>
                  <a:srgbClr val="FFFFFF"/>
                </a:solidFill>
              </a:rPr>
              <a:t>of </a:t>
            </a:r>
            <a:r>
              <a:rPr sz="4400" spc="-175" dirty="0">
                <a:solidFill>
                  <a:srgbClr val="FFFFFF"/>
                </a:solidFill>
              </a:rPr>
              <a:t>presenting</a:t>
            </a:r>
            <a:r>
              <a:rPr sz="4400" spc="-500" dirty="0">
                <a:solidFill>
                  <a:srgbClr val="FFFFFF"/>
                </a:solidFill>
              </a:rPr>
              <a:t> </a:t>
            </a:r>
            <a:r>
              <a:rPr sz="4400" spc="-210" dirty="0">
                <a:solidFill>
                  <a:srgbClr val="FFFFFF"/>
                </a:solidFill>
              </a:rPr>
              <a:t>illness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16939" y="1770904"/>
            <a:ext cx="7606665" cy="181737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270"/>
              </a:spcBef>
              <a:buChar char="•"/>
              <a:tabLst>
                <a:tab pos="241935" algn="l"/>
              </a:tabLst>
            </a:pPr>
            <a:r>
              <a:rPr sz="2800" spc="-150" dirty="0">
                <a:latin typeface="Arial"/>
                <a:cs typeface="Arial"/>
              </a:rPr>
              <a:t>Treated </a:t>
            </a:r>
            <a:r>
              <a:rPr sz="2800" b="1" spc="-140" dirty="0">
                <a:latin typeface="Arial"/>
                <a:cs typeface="Arial"/>
              </a:rPr>
              <a:t>twice </a:t>
            </a:r>
            <a:r>
              <a:rPr sz="2800" spc="-15" dirty="0">
                <a:latin typeface="Arial"/>
                <a:cs typeface="Arial"/>
              </a:rPr>
              <a:t>for </a:t>
            </a:r>
            <a:r>
              <a:rPr sz="2800" b="1" spc="-190" dirty="0">
                <a:latin typeface="Arial"/>
                <a:cs typeface="Arial"/>
              </a:rPr>
              <a:t>pulmonary </a:t>
            </a:r>
            <a:r>
              <a:rPr sz="2800" b="1" spc="-395" dirty="0">
                <a:latin typeface="Arial"/>
                <a:cs typeface="Arial"/>
              </a:rPr>
              <a:t>TB </a:t>
            </a:r>
            <a:r>
              <a:rPr sz="2800" spc="-70" dirty="0">
                <a:latin typeface="Arial"/>
                <a:cs typeface="Arial"/>
              </a:rPr>
              <a:t>(9/2013;</a:t>
            </a:r>
            <a:r>
              <a:rPr sz="2800" spc="-280" dirty="0">
                <a:latin typeface="Arial"/>
                <a:cs typeface="Arial"/>
              </a:rPr>
              <a:t> </a:t>
            </a:r>
            <a:r>
              <a:rPr sz="2800" spc="-80" dirty="0">
                <a:latin typeface="Arial"/>
                <a:cs typeface="Arial"/>
              </a:rPr>
              <a:t>10/2014)</a:t>
            </a:r>
            <a:endParaRPr sz="2800">
              <a:latin typeface="Arial"/>
              <a:cs typeface="Arial"/>
            </a:endParaRPr>
          </a:p>
          <a:p>
            <a:pPr marL="698500" lvl="1" indent="-228600">
              <a:lnSpc>
                <a:spcPct val="100000"/>
              </a:lnSpc>
              <a:spcBef>
                <a:spcPts val="175"/>
              </a:spcBef>
              <a:buFont typeface="Arial"/>
              <a:buChar char="•"/>
              <a:tabLst>
                <a:tab pos="699135" algn="l"/>
              </a:tabLst>
            </a:pPr>
            <a:r>
              <a:rPr sz="2800" b="1" spc="-265" dirty="0">
                <a:latin typeface="Arial"/>
                <a:cs typeface="Arial"/>
              </a:rPr>
              <a:t>Symptoms </a:t>
            </a:r>
            <a:r>
              <a:rPr sz="2800" spc="-165" dirty="0">
                <a:latin typeface="Arial"/>
                <a:cs typeface="Arial"/>
              </a:rPr>
              <a:t>– </a:t>
            </a:r>
            <a:r>
              <a:rPr sz="2800" spc="-140" dirty="0">
                <a:latin typeface="Arial"/>
                <a:cs typeface="Arial"/>
              </a:rPr>
              <a:t>cough, </a:t>
            </a:r>
            <a:r>
              <a:rPr sz="2800" spc="-95" dirty="0">
                <a:latin typeface="Arial"/>
                <a:cs typeface="Arial"/>
              </a:rPr>
              <a:t>fever </a:t>
            </a:r>
            <a:r>
              <a:rPr sz="2800" spc="-135" dirty="0">
                <a:latin typeface="Arial"/>
                <a:cs typeface="Arial"/>
              </a:rPr>
              <a:t>and </a:t>
            </a:r>
            <a:r>
              <a:rPr sz="2800" spc="-70" dirty="0">
                <a:latin typeface="Arial"/>
                <a:cs typeface="Arial"/>
              </a:rPr>
              <a:t>weight</a:t>
            </a:r>
            <a:r>
              <a:rPr sz="2800" spc="-65" dirty="0">
                <a:latin typeface="Arial"/>
                <a:cs typeface="Arial"/>
              </a:rPr>
              <a:t> </a:t>
            </a:r>
            <a:r>
              <a:rPr sz="2800" spc="-170" dirty="0">
                <a:latin typeface="Arial"/>
                <a:cs typeface="Arial"/>
              </a:rPr>
              <a:t>loss</a:t>
            </a:r>
            <a:endParaRPr sz="2800">
              <a:latin typeface="Arial"/>
              <a:cs typeface="Arial"/>
            </a:endParaRPr>
          </a:p>
          <a:p>
            <a:pPr marL="698500" lvl="1" indent="-228600">
              <a:lnSpc>
                <a:spcPct val="100000"/>
              </a:lnSpc>
              <a:spcBef>
                <a:spcPts val="165"/>
              </a:spcBef>
              <a:buFont typeface="Arial"/>
              <a:buChar char="•"/>
              <a:tabLst>
                <a:tab pos="699135" algn="l"/>
              </a:tabLst>
            </a:pPr>
            <a:r>
              <a:rPr sz="2800" b="1" spc="-210" dirty="0">
                <a:latin typeface="Arial"/>
                <a:cs typeface="Arial"/>
              </a:rPr>
              <a:t>Respiratory</a:t>
            </a:r>
            <a:r>
              <a:rPr sz="2800" b="1" spc="-130" dirty="0">
                <a:latin typeface="Arial"/>
                <a:cs typeface="Arial"/>
              </a:rPr>
              <a:t> </a:t>
            </a:r>
            <a:r>
              <a:rPr sz="2800" b="1" spc="-320" dirty="0">
                <a:latin typeface="Arial"/>
                <a:cs typeface="Arial"/>
              </a:rPr>
              <a:t>signs</a:t>
            </a:r>
            <a:endParaRPr sz="2800">
              <a:latin typeface="Arial"/>
              <a:cs typeface="Arial"/>
            </a:endParaRPr>
          </a:p>
          <a:p>
            <a:pPr marL="698500" lvl="1" indent="-228600">
              <a:lnSpc>
                <a:spcPct val="100000"/>
              </a:lnSpc>
              <a:spcBef>
                <a:spcPts val="155"/>
              </a:spcBef>
              <a:buFont typeface="Arial"/>
              <a:buChar char="•"/>
              <a:tabLst>
                <a:tab pos="699135" algn="l"/>
              </a:tabLst>
            </a:pPr>
            <a:r>
              <a:rPr sz="2800" b="1" spc="-270" dirty="0">
                <a:latin typeface="Arial"/>
                <a:cs typeface="Arial"/>
              </a:rPr>
              <a:t>Suggestive </a:t>
            </a:r>
            <a:r>
              <a:rPr sz="2800" b="1" spc="-245" dirty="0">
                <a:latin typeface="Arial"/>
                <a:cs typeface="Arial"/>
              </a:rPr>
              <a:t>chest</a:t>
            </a:r>
            <a:r>
              <a:rPr sz="2800" b="1" spc="-480" dirty="0">
                <a:latin typeface="Arial"/>
                <a:cs typeface="Arial"/>
              </a:rPr>
              <a:t> </a:t>
            </a:r>
            <a:r>
              <a:rPr sz="2800" b="1" spc="-240" dirty="0">
                <a:latin typeface="Arial"/>
                <a:cs typeface="Arial"/>
              </a:rPr>
              <a:t>x-rays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13886" y="5235346"/>
            <a:ext cx="443293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i="1" spc="-250" dirty="0">
                <a:latin typeface="Arial"/>
                <a:cs typeface="Arial"/>
              </a:rPr>
              <a:t>Was </a:t>
            </a:r>
            <a:r>
              <a:rPr sz="2800" b="1" i="1" spc="-110" dirty="0">
                <a:latin typeface="Arial"/>
                <a:cs typeface="Arial"/>
              </a:rPr>
              <a:t>treatment </a:t>
            </a:r>
            <a:r>
              <a:rPr sz="2800" b="1" i="1" spc="-160" dirty="0">
                <a:latin typeface="Arial"/>
                <a:cs typeface="Arial"/>
              </a:rPr>
              <a:t>justified</a:t>
            </a:r>
            <a:r>
              <a:rPr sz="2800" b="1" i="1" spc="-55" dirty="0">
                <a:latin typeface="Arial"/>
                <a:cs typeface="Arial"/>
              </a:rPr>
              <a:t> </a:t>
            </a:r>
            <a:r>
              <a:rPr sz="2800" b="1" i="1" spc="-210" dirty="0">
                <a:latin typeface="Arial"/>
                <a:cs typeface="Arial"/>
              </a:rPr>
              <a:t>then?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7569834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20" dirty="0"/>
              <a:t>Pulmonary </a:t>
            </a:r>
            <a:r>
              <a:rPr sz="4400" spc="-170" dirty="0"/>
              <a:t>tuberculosis</a:t>
            </a:r>
            <a:r>
              <a:rPr sz="4400" spc="-285" dirty="0"/>
              <a:t> </a:t>
            </a:r>
            <a:r>
              <a:rPr sz="4400" spc="-155" dirty="0">
                <a:solidFill>
                  <a:srgbClr val="FF0000"/>
                </a:solidFill>
              </a:rPr>
              <a:t>simplified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1735073" y="1731373"/>
            <a:ext cx="5525135" cy="4235450"/>
          </a:xfrm>
          <a:prstGeom prst="rect">
            <a:avLst/>
          </a:prstGeom>
        </p:spPr>
        <p:txBody>
          <a:bodyPr vert="horz" wrap="square" lIns="0" tIns="565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45"/>
              </a:spcBef>
            </a:pPr>
            <a:r>
              <a:rPr sz="1800" b="1" i="1" spc="-175" dirty="0">
                <a:latin typeface="Arial"/>
                <a:cs typeface="Arial"/>
              </a:rPr>
              <a:t>Presence </a:t>
            </a:r>
            <a:r>
              <a:rPr sz="1800" b="1" i="1" spc="-95" dirty="0">
                <a:latin typeface="Arial"/>
                <a:cs typeface="Arial"/>
              </a:rPr>
              <a:t>of </a:t>
            </a:r>
            <a:r>
              <a:rPr sz="1800" b="1" i="1" spc="-90" dirty="0">
                <a:latin typeface="Arial"/>
                <a:cs typeface="Arial"/>
              </a:rPr>
              <a:t>2 </a:t>
            </a:r>
            <a:r>
              <a:rPr sz="1800" b="1" i="1" spc="-114" dirty="0">
                <a:latin typeface="Arial"/>
                <a:cs typeface="Arial"/>
              </a:rPr>
              <a:t>or </a:t>
            </a:r>
            <a:r>
              <a:rPr sz="1800" b="1" i="1" spc="-125" dirty="0">
                <a:latin typeface="Arial"/>
                <a:cs typeface="Arial"/>
              </a:rPr>
              <a:t>more </a:t>
            </a:r>
            <a:r>
              <a:rPr sz="1800" b="1" i="1" spc="-95" dirty="0">
                <a:latin typeface="Arial"/>
                <a:cs typeface="Arial"/>
              </a:rPr>
              <a:t>of </a:t>
            </a:r>
            <a:r>
              <a:rPr sz="1800" b="1" i="1" spc="-85" dirty="0">
                <a:latin typeface="Arial"/>
                <a:cs typeface="Arial"/>
              </a:rPr>
              <a:t>the </a:t>
            </a:r>
            <a:r>
              <a:rPr sz="1800" b="1" i="1" spc="-105" dirty="0">
                <a:latin typeface="Arial"/>
                <a:cs typeface="Arial"/>
              </a:rPr>
              <a:t>following</a:t>
            </a:r>
            <a:r>
              <a:rPr sz="1800" b="1" i="1" spc="70" dirty="0">
                <a:latin typeface="Arial"/>
                <a:cs typeface="Arial"/>
              </a:rPr>
              <a:t> </a:t>
            </a:r>
            <a:r>
              <a:rPr sz="1800" b="1" i="1" spc="-175" dirty="0">
                <a:latin typeface="Arial"/>
                <a:cs typeface="Arial"/>
              </a:rPr>
              <a:t>symptoms</a:t>
            </a:r>
            <a:endParaRPr sz="18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345"/>
              </a:spcBef>
              <a:buChar char="•"/>
              <a:tabLst>
                <a:tab pos="240665" algn="l"/>
                <a:tab pos="241300" algn="l"/>
              </a:tabLst>
            </a:pPr>
            <a:r>
              <a:rPr sz="1800" spc="-135" dirty="0">
                <a:latin typeface="Arial"/>
                <a:cs typeface="Arial"/>
              </a:rPr>
              <a:t>Cough </a:t>
            </a:r>
            <a:r>
              <a:rPr sz="1800" spc="-155" dirty="0">
                <a:latin typeface="Arial"/>
                <a:cs typeface="Arial"/>
              </a:rPr>
              <a:t>&gt;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-105" dirty="0">
                <a:latin typeface="Arial"/>
                <a:cs typeface="Arial"/>
              </a:rPr>
              <a:t>2weeks</a:t>
            </a:r>
            <a:endParaRPr sz="18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355"/>
              </a:spcBef>
              <a:buChar char="•"/>
              <a:tabLst>
                <a:tab pos="240665" algn="l"/>
                <a:tab pos="241300" algn="l"/>
              </a:tabLst>
            </a:pPr>
            <a:r>
              <a:rPr sz="1800" spc="-65" dirty="0">
                <a:latin typeface="Arial"/>
                <a:cs typeface="Arial"/>
              </a:rPr>
              <a:t>Weight </a:t>
            </a:r>
            <a:r>
              <a:rPr sz="1800" spc="-114" dirty="0">
                <a:latin typeface="Arial"/>
                <a:cs typeface="Arial"/>
              </a:rPr>
              <a:t>loss </a:t>
            </a:r>
            <a:r>
              <a:rPr sz="1800" spc="-15" dirty="0">
                <a:latin typeface="Arial"/>
                <a:cs typeface="Arial"/>
              </a:rPr>
              <a:t>or </a:t>
            </a:r>
            <a:r>
              <a:rPr sz="1800" spc="-40" dirty="0">
                <a:latin typeface="Arial"/>
                <a:cs typeface="Arial"/>
              </a:rPr>
              <a:t>poor weight</a:t>
            </a:r>
            <a:r>
              <a:rPr sz="1800" spc="-225" dirty="0">
                <a:latin typeface="Arial"/>
                <a:cs typeface="Arial"/>
              </a:rPr>
              <a:t> </a:t>
            </a:r>
            <a:r>
              <a:rPr sz="1800" spc="-95" dirty="0">
                <a:latin typeface="Arial"/>
                <a:cs typeface="Arial"/>
              </a:rPr>
              <a:t>gain</a:t>
            </a:r>
            <a:endParaRPr sz="18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359"/>
              </a:spcBef>
              <a:buChar char="•"/>
              <a:tabLst>
                <a:tab pos="240665" algn="l"/>
                <a:tab pos="241300" algn="l"/>
              </a:tabLst>
            </a:pPr>
            <a:r>
              <a:rPr sz="1800" spc="-85" dirty="0">
                <a:latin typeface="Arial"/>
                <a:cs typeface="Arial"/>
              </a:rPr>
              <a:t>Persistent </a:t>
            </a:r>
            <a:r>
              <a:rPr sz="1800" spc="-60" dirty="0">
                <a:latin typeface="Arial"/>
                <a:cs typeface="Arial"/>
              </a:rPr>
              <a:t>fever </a:t>
            </a:r>
            <a:r>
              <a:rPr sz="1800" spc="-20" dirty="0">
                <a:latin typeface="Arial"/>
                <a:cs typeface="Arial"/>
              </a:rPr>
              <a:t>and/or </a:t>
            </a:r>
            <a:r>
              <a:rPr sz="1800" spc="-35" dirty="0">
                <a:latin typeface="Arial"/>
                <a:cs typeface="Arial"/>
              </a:rPr>
              <a:t>night </a:t>
            </a:r>
            <a:r>
              <a:rPr sz="1800" spc="-100" dirty="0">
                <a:latin typeface="Arial"/>
                <a:cs typeface="Arial"/>
              </a:rPr>
              <a:t>sweats </a:t>
            </a:r>
            <a:r>
              <a:rPr sz="1800" spc="-155" dirty="0">
                <a:latin typeface="Arial"/>
                <a:cs typeface="Arial"/>
              </a:rPr>
              <a:t>&gt; </a:t>
            </a:r>
            <a:r>
              <a:rPr sz="1800" spc="-90" dirty="0">
                <a:latin typeface="Arial"/>
                <a:cs typeface="Arial"/>
              </a:rPr>
              <a:t>2</a:t>
            </a:r>
            <a:r>
              <a:rPr sz="1800" spc="-200" dirty="0">
                <a:latin typeface="Arial"/>
                <a:cs typeface="Arial"/>
              </a:rPr>
              <a:t> </a:t>
            </a:r>
            <a:r>
              <a:rPr sz="1800" spc="-110" dirty="0">
                <a:latin typeface="Arial"/>
                <a:cs typeface="Arial"/>
              </a:rPr>
              <a:t>weeks</a:t>
            </a:r>
            <a:endParaRPr sz="18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345"/>
              </a:spcBef>
              <a:buChar char="•"/>
              <a:tabLst>
                <a:tab pos="240665" algn="l"/>
                <a:tab pos="241300" algn="l"/>
              </a:tabLst>
            </a:pPr>
            <a:r>
              <a:rPr sz="1800" spc="-95" dirty="0">
                <a:latin typeface="Arial"/>
                <a:cs typeface="Arial"/>
              </a:rPr>
              <a:t>Fatigue, </a:t>
            </a:r>
            <a:r>
              <a:rPr sz="1800" spc="-80" dirty="0">
                <a:latin typeface="Arial"/>
                <a:cs typeface="Arial"/>
              </a:rPr>
              <a:t>reduced playfulness, </a:t>
            </a:r>
            <a:r>
              <a:rPr sz="1800" spc="-125" dirty="0">
                <a:latin typeface="Arial"/>
                <a:cs typeface="Arial"/>
              </a:rPr>
              <a:t>less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-65" dirty="0">
                <a:latin typeface="Arial"/>
                <a:cs typeface="Arial"/>
              </a:rPr>
              <a:t>active</a:t>
            </a:r>
            <a:endParaRPr sz="1800">
              <a:latin typeface="Arial"/>
              <a:cs typeface="Arial"/>
            </a:endParaRPr>
          </a:p>
          <a:p>
            <a:pPr marL="927100">
              <a:lnSpc>
                <a:spcPct val="100000"/>
              </a:lnSpc>
              <a:spcBef>
                <a:spcPts val="350"/>
              </a:spcBef>
            </a:pPr>
            <a:r>
              <a:rPr sz="1800" b="1" spc="-280" dirty="0">
                <a:latin typeface="Arial"/>
                <a:cs typeface="Arial"/>
              </a:rPr>
              <a:t>PLUS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1800" b="1" i="1" spc="-175" dirty="0">
                <a:latin typeface="Arial"/>
                <a:cs typeface="Arial"/>
              </a:rPr>
              <a:t>Presence </a:t>
            </a:r>
            <a:r>
              <a:rPr sz="1800" b="1" i="1" spc="-95" dirty="0">
                <a:latin typeface="Arial"/>
                <a:cs typeface="Arial"/>
              </a:rPr>
              <a:t>of </a:t>
            </a:r>
            <a:r>
              <a:rPr sz="1800" b="1" i="1" spc="-90" dirty="0">
                <a:latin typeface="Arial"/>
                <a:cs typeface="Arial"/>
              </a:rPr>
              <a:t>2 </a:t>
            </a:r>
            <a:r>
              <a:rPr sz="1800" b="1" i="1" spc="-114" dirty="0">
                <a:latin typeface="Arial"/>
                <a:cs typeface="Arial"/>
              </a:rPr>
              <a:t>or </a:t>
            </a:r>
            <a:r>
              <a:rPr sz="1800" b="1" i="1" spc="-125" dirty="0">
                <a:latin typeface="Arial"/>
                <a:cs typeface="Arial"/>
              </a:rPr>
              <a:t>more </a:t>
            </a:r>
            <a:r>
              <a:rPr sz="1800" b="1" i="1" spc="-95" dirty="0">
                <a:latin typeface="Arial"/>
                <a:cs typeface="Arial"/>
              </a:rPr>
              <a:t>of </a:t>
            </a:r>
            <a:r>
              <a:rPr sz="1800" b="1" i="1" spc="-85" dirty="0">
                <a:latin typeface="Arial"/>
                <a:cs typeface="Arial"/>
              </a:rPr>
              <a:t>the</a:t>
            </a:r>
            <a:r>
              <a:rPr sz="1800" b="1" i="1" spc="80" dirty="0">
                <a:latin typeface="Arial"/>
                <a:cs typeface="Arial"/>
              </a:rPr>
              <a:t> </a:t>
            </a:r>
            <a:r>
              <a:rPr sz="1800" b="1" i="1" spc="-105" dirty="0">
                <a:latin typeface="Arial"/>
                <a:cs typeface="Arial"/>
              </a:rPr>
              <a:t>following:</a:t>
            </a:r>
            <a:endParaRPr sz="18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350"/>
              </a:spcBef>
              <a:buChar char="•"/>
              <a:tabLst>
                <a:tab pos="240665" algn="l"/>
                <a:tab pos="241300" algn="l"/>
              </a:tabLst>
            </a:pPr>
            <a:r>
              <a:rPr sz="1800" spc="-85" dirty="0">
                <a:latin typeface="Arial"/>
                <a:cs typeface="Arial"/>
              </a:rPr>
              <a:t>Positive </a:t>
            </a:r>
            <a:r>
              <a:rPr sz="1800" spc="-55" dirty="0">
                <a:latin typeface="Arial"/>
                <a:cs typeface="Arial"/>
              </a:rPr>
              <a:t>contact</a:t>
            </a:r>
            <a:r>
              <a:rPr sz="1800" spc="-105" dirty="0">
                <a:latin typeface="Arial"/>
                <a:cs typeface="Arial"/>
              </a:rPr>
              <a:t> </a:t>
            </a:r>
            <a:r>
              <a:rPr sz="1800" spc="-45" dirty="0">
                <a:latin typeface="Arial"/>
                <a:cs typeface="Arial"/>
              </a:rPr>
              <a:t>history</a:t>
            </a:r>
            <a:endParaRPr sz="18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345"/>
              </a:spcBef>
              <a:buChar char="•"/>
              <a:tabLst>
                <a:tab pos="240665" algn="l"/>
                <a:tab pos="241300" algn="l"/>
              </a:tabLst>
            </a:pPr>
            <a:r>
              <a:rPr sz="1800" spc="-85" dirty="0">
                <a:latin typeface="Arial"/>
                <a:cs typeface="Arial"/>
              </a:rPr>
              <a:t>Respiratory</a:t>
            </a:r>
            <a:r>
              <a:rPr sz="1800" spc="-100" dirty="0">
                <a:latin typeface="Arial"/>
                <a:cs typeface="Arial"/>
              </a:rPr>
              <a:t> </a:t>
            </a:r>
            <a:r>
              <a:rPr sz="1800" spc="-120" dirty="0">
                <a:latin typeface="Arial"/>
                <a:cs typeface="Arial"/>
              </a:rPr>
              <a:t>signs</a:t>
            </a:r>
            <a:endParaRPr sz="18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360"/>
              </a:spcBef>
              <a:buChar char="•"/>
              <a:tabLst>
                <a:tab pos="240665" algn="l"/>
                <a:tab pos="241300" algn="l"/>
              </a:tabLst>
            </a:pPr>
            <a:r>
              <a:rPr sz="1800" spc="-315" dirty="0">
                <a:latin typeface="Arial"/>
                <a:cs typeface="Arial"/>
              </a:rPr>
              <a:t>CXR  </a:t>
            </a:r>
            <a:r>
              <a:rPr sz="1800" spc="-100" dirty="0">
                <a:latin typeface="Arial"/>
                <a:cs typeface="Arial"/>
              </a:rPr>
              <a:t>suggestive </a:t>
            </a:r>
            <a:r>
              <a:rPr sz="1800" spc="-5" dirty="0">
                <a:latin typeface="Arial"/>
                <a:cs typeface="Arial"/>
              </a:rPr>
              <a:t>of </a:t>
            </a:r>
            <a:r>
              <a:rPr sz="1800" spc="-250" dirty="0">
                <a:latin typeface="Arial"/>
                <a:cs typeface="Arial"/>
              </a:rPr>
              <a:t>PTB  </a:t>
            </a:r>
            <a:r>
              <a:rPr sz="1800" spc="-60" dirty="0">
                <a:latin typeface="Arial"/>
                <a:cs typeface="Arial"/>
              </a:rPr>
              <a:t>(where</a:t>
            </a:r>
            <a:r>
              <a:rPr sz="1800" spc="-260" dirty="0">
                <a:latin typeface="Arial"/>
                <a:cs typeface="Arial"/>
              </a:rPr>
              <a:t> </a:t>
            </a:r>
            <a:r>
              <a:rPr sz="1800" spc="-75" dirty="0">
                <a:latin typeface="Arial"/>
                <a:cs typeface="Arial"/>
              </a:rPr>
              <a:t>available)</a:t>
            </a:r>
            <a:endParaRPr sz="18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355"/>
              </a:spcBef>
              <a:buChar char="•"/>
              <a:tabLst>
                <a:tab pos="240665" algn="l"/>
                <a:tab pos="241300" algn="l"/>
              </a:tabLst>
            </a:pPr>
            <a:r>
              <a:rPr sz="1800" spc="-85" dirty="0">
                <a:latin typeface="Arial"/>
                <a:cs typeface="Arial"/>
              </a:rPr>
              <a:t>Positive </a:t>
            </a:r>
            <a:r>
              <a:rPr sz="1800" spc="-50" dirty="0">
                <a:latin typeface="Arial"/>
                <a:cs typeface="Arial"/>
              </a:rPr>
              <a:t>Mantoux </a:t>
            </a:r>
            <a:r>
              <a:rPr sz="1800" spc="-40" dirty="0">
                <a:latin typeface="Arial"/>
                <a:cs typeface="Arial"/>
              </a:rPr>
              <a:t>test </a:t>
            </a:r>
            <a:r>
              <a:rPr sz="1800" spc="-60" dirty="0">
                <a:latin typeface="Arial"/>
                <a:cs typeface="Arial"/>
              </a:rPr>
              <a:t>(where</a:t>
            </a:r>
            <a:r>
              <a:rPr sz="1800" spc="-185" dirty="0">
                <a:latin typeface="Arial"/>
                <a:cs typeface="Arial"/>
              </a:rPr>
              <a:t> </a:t>
            </a:r>
            <a:r>
              <a:rPr sz="1800" spc="-75" dirty="0">
                <a:latin typeface="Arial"/>
                <a:cs typeface="Arial"/>
              </a:rPr>
              <a:t>available)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spc="-195" dirty="0">
                <a:latin typeface="Arial"/>
                <a:cs typeface="Arial"/>
              </a:rPr>
              <a:t>Then </a:t>
            </a:r>
            <a:r>
              <a:rPr sz="2400" b="1" spc="-340" dirty="0">
                <a:latin typeface="Arial"/>
                <a:cs typeface="Arial"/>
              </a:rPr>
              <a:t>PTB </a:t>
            </a:r>
            <a:r>
              <a:rPr sz="2400" b="1" spc="-229" dirty="0">
                <a:latin typeface="Arial"/>
                <a:cs typeface="Arial"/>
              </a:rPr>
              <a:t>is </a:t>
            </a:r>
            <a:r>
              <a:rPr sz="2400" b="1" spc="-145" dirty="0">
                <a:latin typeface="Arial"/>
                <a:cs typeface="Arial"/>
              </a:rPr>
              <a:t>likely, </a:t>
            </a:r>
            <a:r>
              <a:rPr sz="2400" b="1" spc="-170" dirty="0">
                <a:latin typeface="Arial"/>
                <a:cs typeface="Arial"/>
              </a:rPr>
              <a:t>and </a:t>
            </a:r>
            <a:r>
              <a:rPr sz="2400" b="1" spc="-95" dirty="0">
                <a:latin typeface="Arial"/>
                <a:cs typeface="Arial"/>
              </a:rPr>
              <a:t>treatment </a:t>
            </a:r>
            <a:r>
              <a:rPr sz="2400" b="1" spc="-229" dirty="0">
                <a:latin typeface="Arial"/>
                <a:cs typeface="Arial"/>
              </a:rPr>
              <a:t>is</a:t>
            </a:r>
            <a:r>
              <a:rPr sz="2400" b="1" spc="-70" dirty="0">
                <a:latin typeface="Arial"/>
                <a:cs typeface="Arial"/>
              </a:rPr>
              <a:t> </a:t>
            </a:r>
            <a:r>
              <a:rPr sz="2400" b="1" spc="-130" dirty="0">
                <a:latin typeface="Arial"/>
                <a:cs typeface="Arial"/>
              </a:rPr>
              <a:t>justified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526780" y="5980176"/>
            <a:ext cx="3333115" cy="332740"/>
          </a:xfrm>
          <a:custGeom>
            <a:avLst/>
            <a:gdLst/>
            <a:ahLst/>
            <a:cxnLst/>
            <a:rect l="l" t="t" r="r" b="b"/>
            <a:pathLst>
              <a:path w="3333115" h="332739">
                <a:moveTo>
                  <a:pt x="0" y="332232"/>
                </a:moveTo>
                <a:lnTo>
                  <a:pt x="3332987" y="332232"/>
                </a:lnTo>
                <a:lnTo>
                  <a:pt x="3332987" y="0"/>
                </a:lnTo>
                <a:lnTo>
                  <a:pt x="0" y="0"/>
                </a:lnTo>
                <a:lnTo>
                  <a:pt x="0" y="332232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254743" y="6060821"/>
            <a:ext cx="1878964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</a:pPr>
            <a:r>
              <a:rPr sz="1400" b="1" spc="-90" dirty="0">
                <a:latin typeface="Arial"/>
                <a:cs typeface="Arial"/>
              </a:rPr>
              <a:t>Paediatric </a:t>
            </a:r>
            <a:r>
              <a:rPr sz="1400" b="1" spc="-195" dirty="0">
                <a:latin typeface="Arial"/>
                <a:cs typeface="Arial"/>
              </a:rPr>
              <a:t>TB </a:t>
            </a:r>
            <a:r>
              <a:rPr sz="1400" b="1" spc="-215" dirty="0">
                <a:latin typeface="Arial"/>
                <a:cs typeface="Arial"/>
              </a:rPr>
              <a:t>DLTLD</a:t>
            </a:r>
            <a:r>
              <a:rPr sz="1400" b="1" spc="-220" dirty="0">
                <a:latin typeface="Arial"/>
                <a:cs typeface="Arial"/>
              </a:rPr>
              <a:t> </a:t>
            </a:r>
            <a:r>
              <a:rPr sz="1400" b="1" spc="-75" dirty="0">
                <a:latin typeface="Arial"/>
                <a:cs typeface="Arial"/>
              </a:rPr>
              <a:t>2013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1034605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00" dirty="0"/>
              <a:t>Investigations </a:t>
            </a:r>
            <a:r>
              <a:rPr sz="4400" spc="-254" dirty="0"/>
              <a:t>– </a:t>
            </a:r>
            <a:r>
              <a:rPr sz="4400" spc="-150" dirty="0"/>
              <a:t>help </a:t>
            </a:r>
            <a:r>
              <a:rPr sz="4400" spc="-120" dirty="0"/>
              <a:t>support </a:t>
            </a:r>
            <a:r>
              <a:rPr sz="4400" spc="-165" dirty="0"/>
              <a:t>clinical</a:t>
            </a:r>
            <a:r>
              <a:rPr sz="4400" spc="-425" dirty="0"/>
              <a:t> </a:t>
            </a:r>
            <a:r>
              <a:rPr sz="4400" spc="-250" dirty="0"/>
              <a:t>diagnosis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16939" y="1706841"/>
            <a:ext cx="10358120" cy="3479165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75"/>
              </a:spcBef>
              <a:buChar char="•"/>
              <a:tabLst>
                <a:tab pos="241935" algn="l"/>
              </a:tabLst>
            </a:pPr>
            <a:r>
              <a:rPr sz="2800" spc="-125" dirty="0">
                <a:latin typeface="Arial"/>
                <a:cs typeface="Arial"/>
              </a:rPr>
              <a:t>Tuberculin </a:t>
            </a:r>
            <a:r>
              <a:rPr sz="2800" spc="-135" dirty="0">
                <a:latin typeface="Arial"/>
                <a:cs typeface="Arial"/>
              </a:rPr>
              <a:t>skin </a:t>
            </a:r>
            <a:r>
              <a:rPr sz="2800" spc="-55" dirty="0">
                <a:latin typeface="Arial"/>
                <a:cs typeface="Arial"/>
              </a:rPr>
              <a:t>test </a:t>
            </a:r>
            <a:r>
              <a:rPr sz="2800" spc="-75" dirty="0">
                <a:latin typeface="Arial"/>
                <a:cs typeface="Arial"/>
              </a:rPr>
              <a:t>(Mantoux</a:t>
            </a:r>
            <a:r>
              <a:rPr sz="2800" spc="-220" dirty="0">
                <a:latin typeface="Arial"/>
                <a:cs typeface="Arial"/>
              </a:rPr>
              <a:t> </a:t>
            </a:r>
            <a:r>
              <a:rPr sz="2800" spc="-65" dirty="0">
                <a:latin typeface="Arial"/>
                <a:cs typeface="Arial"/>
              </a:rPr>
              <a:t>test)</a:t>
            </a:r>
            <a:endParaRPr sz="28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675"/>
              </a:spcBef>
              <a:buChar char="•"/>
              <a:tabLst>
                <a:tab pos="241935" algn="l"/>
              </a:tabLst>
            </a:pPr>
            <a:r>
              <a:rPr sz="2800" spc="-200" dirty="0">
                <a:latin typeface="Arial"/>
                <a:cs typeface="Arial"/>
              </a:rPr>
              <a:t>Chest</a:t>
            </a:r>
            <a:r>
              <a:rPr sz="2800" spc="-125" dirty="0">
                <a:latin typeface="Arial"/>
                <a:cs typeface="Arial"/>
              </a:rPr>
              <a:t> </a:t>
            </a:r>
            <a:r>
              <a:rPr sz="2800" spc="-140" dirty="0">
                <a:latin typeface="Arial"/>
                <a:cs typeface="Arial"/>
              </a:rPr>
              <a:t>x-ray</a:t>
            </a:r>
            <a:endParaRPr sz="28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660"/>
              </a:spcBef>
              <a:buChar char="•"/>
              <a:tabLst>
                <a:tab pos="241935" algn="l"/>
              </a:tabLst>
            </a:pPr>
            <a:r>
              <a:rPr sz="2800" spc="-140" dirty="0">
                <a:latin typeface="Arial"/>
                <a:cs typeface="Arial"/>
              </a:rPr>
              <a:t>Sputum </a:t>
            </a:r>
            <a:r>
              <a:rPr sz="2800" spc="-165" dirty="0">
                <a:latin typeface="Arial"/>
                <a:cs typeface="Arial"/>
              </a:rPr>
              <a:t>– </a:t>
            </a:r>
            <a:r>
              <a:rPr sz="2800" spc="-145" dirty="0">
                <a:latin typeface="Arial"/>
                <a:cs typeface="Arial"/>
              </a:rPr>
              <a:t>microscopy, </a:t>
            </a:r>
            <a:r>
              <a:rPr sz="2800" spc="-100" dirty="0">
                <a:latin typeface="Arial"/>
                <a:cs typeface="Arial"/>
              </a:rPr>
              <a:t>Xpert </a:t>
            </a:r>
            <a:r>
              <a:rPr sz="2800" spc="-125" dirty="0">
                <a:latin typeface="Arial"/>
                <a:cs typeface="Arial"/>
              </a:rPr>
              <a:t>MTB/Rif, </a:t>
            </a:r>
            <a:r>
              <a:rPr sz="2800" spc="-345" dirty="0">
                <a:latin typeface="Arial"/>
                <a:cs typeface="Arial"/>
              </a:rPr>
              <a:t>TB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spc="-60" dirty="0">
                <a:latin typeface="Arial"/>
                <a:cs typeface="Arial"/>
              </a:rPr>
              <a:t>culture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4400">
              <a:latin typeface="Times New Roman"/>
              <a:cs typeface="Times New Roman"/>
            </a:endParaRPr>
          </a:p>
          <a:p>
            <a:pPr marL="241300" marR="5080">
              <a:lnSpc>
                <a:spcPts val="3020"/>
              </a:lnSpc>
            </a:pPr>
            <a:r>
              <a:rPr sz="2800" dirty="0">
                <a:latin typeface="Arial"/>
                <a:cs typeface="Arial"/>
              </a:rPr>
              <a:t>If </a:t>
            </a:r>
            <a:r>
              <a:rPr sz="2800" spc="-80" dirty="0">
                <a:latin typeface="Arial"/>
                <a:cs typeface="Arial"/>
              </a:rPr>
              <a:t>your </a:t>
            </a:r>
            <a:r>
              <a:rPr sz="2800" spc="-45" dirty="0">
                <a:latin typeface="Arial"/>
                <a:cs typeface="Arial"/>
              </a:rPr>
              <a:t>facility </a:t>
            </a:r>
            <a:r>
              <a:rPr sz="2800" spc="-165" dirty="0">
                <a:latin typeface="Arial"/>
                <a:cs typeface="Arial"/>
              </a:rPr>
              <a:t>does </a:t>
            </a:r>
            <a:r>
              <a:rPr sz="2800" spc="-10" dirty="0">
                <a:latin typeface="Arial"/>
                <a:cs typeface="Arial"/>
              </a:rPr>
              <a:t>not </a:t>
            </a:r>
            <a:r>
              <a:rPr sz="2800" spc="-175" dirty="0">
                <a:latin typeface="Arial"/>
                <a:cs typeface="Arial"/>
              </a:rPr>
              <a:t>have </a:t>
            </a:r>
            <a:r>
              <a:rPr sz="2800" spc="-170" dirty="0">
                <a:latin typeface="Arial"/>
                <a:cs typeface="Arial"/>
              </a:rPr>
              <a:t>some </a:t>
            </a:r>
            <a:r>
              <a:rPr sz="2800" spc="-25" dirty="0">
                <a:latin typeface="Arial"/>
                <a:cs typeface="Arial"/>
              </a:rPr>
              <a:t>or </a:t>
            </a:r>
            <a:r>
              <a:rPr sz="2800" spc="-60" dirty="0">
                <a:latin typeface="Arial"/>
                <a:cs typeface="Arial"/>
              </a:rPr>
              <a:t>all </a:t>
            </a:r>
            <a:r>
              <a:rPr sz="2800" spc="-5" dirty="0">
                <a:latin typeface="Arial"/>
                <a:cs typeface="Arial"/>
              </a:rPr>
              <a:t>of </a:t>
            </a:r>
            <a:r>
              <a:rPr sz="2800" spc="-114" dirty="0">
                <a:latin typeface="Arial"/>
                <a:cs typeface="Arial"/>
              </a:rPr>
              <a:t>these </a:t>
            </a:r>
            <a:r>
              <a:rPr sz="2800" spc="-105" dirty="0">
                <a:latin typeface="Arial"/>
                <a:cs typeface="Arial"/>
              </a:rPr>
              <a:t>tests, </a:t>
            </a:r>
            <a:r>
              <a:rPr sz="2800" spc="-70" dirty="0">
                <a:latin typeface="Arial"/>
                <a:cs typeface="Arial"/>
              </a:rPr>
              <a:t>rely </a:t>
            </a:r>
            <a:r>
              <a:rPr sz="2800" spc="-90" dirty="0">
                <a:latin typeface="Arial"/>
                <a:cs typeface="Arial"/>
              </a:rPr>
              <a:t>on </a:t>
            </a:r>
            <a:r>
              <a:rPr sz="2800" spc="-35" dirty="0">
                <a:latin typeface="Arial"/>
                <a:cs typeface="Arial"/>
              </a:rPr>
              <a:t>the  </a:t>
            </a:r>
            <a:r>
              <a:rPr sz="2800" spc="-70" dirty="0">
                <a:latin typeface="Arial"/>
                <a:cs typeface="Arial"/>
              </a:rPr>
              <a:t>history </a:t>
            </a:r>
            <a:r>
              <a:rPr sz="2800" spc="-135" dirty="0">
                <a:latin typeface="Arial"/>
                <a:cs typeface="Arial"/>
              </a:rPr>
              <a:t>and </a:t>
            </a:r>
            <a:r>
              <a:rPr sz="2800" spc="-145" dirty="0">
                <a:latin typeface="Arial"/>
                <a:cs typeface="Arial"/>
              </a:rPr>
              <a:t>physical </a:t>
            </a:r>
            <a:r>
              <a:rPr sz="2800" spc="-190" dirty="0">
                <a:latin typeface="Arial"/>
                <a:cs typeface="Arial"/>
              </a:rPr>
              <a:t>signs </a:t>
            </a:r>
            <a:r>
              <a:rPr sz="2800" spc="-75" dirty="0">
                <a:latin typeface="Arial"/>
                <a:cs typeface="Arial"/>
              </a:rPr>
              <a:t>mentioned </a:t>
            </a:r>
            <a:r>
              <a:rPr sz="2800" spc="-65" dirty="0">
                <a:latin typeface="Arial"/>
                <a:cs typeface="Arial"/>
              </a:rPr>
              <a:t>earlier </a:t>
            </a:r>
            <a:r>
              <a:rPr sz="2800" spc="25" dirty="0">
                <a:latin typeface="Arial"/>
                <a:cs typeface="Arial"/>
              </a:rPr>
              <a:t>to </a:t>
            </a:r>
            <a:r>
              <a:rPr sz="2800" spc="-175" dirty="0">
                <a:latin typeface="Arial"/>
                <a:cs typeface="Arial"/>
              </a:rPr>
              <a:t>make </a:t>
            </a:r>
            <a:r>
              <a:rPr sz="2800" spc="-220" dirty="0">
                <a:latin typeface="Arial"/>
                <a:cs typeface="Arial"/>
              </a:rPr>
              <a:t>a </a:t>
            </a:r>
            <a:r>
              <a:rPr sz="2800" spc="-345" dirty="0">
                <a:latin typeface="Arial"/>
                <a:cs typeface="Arial"/>
              </a:rPr>
              <a:t>TB</a:t>
            </a:r>
            <a:r>
              <a:rPr sz="2800" spc="-290" dirty="0">
                <a:latin typeface="Arial"/>
                <a:cs typeface="Arial"/>
              </a:rPr>
              <a:t> </a:t>
            </a:r>
            <a:r>
              <a:rPr sz="2800" spc="-140" dirty="0">
                <a:latin typeface="Arial"/>
                <a:cs typeface="Arial"/>
              </a:rPr>
              <a:t>diagnosis.</a:t>
            </a:r>
            <a:endParaRPr sz="2800">
              <a:latin typeface="Arial"/>
              <a:cs typeface="Arial"/>
            </a:endParaRPr>
          </a:p>
          <a:p>
            <a:pPr marL="241300">
              <a:lnSpc>
                <a:spcPct val="100000"/>
              </a:lnSpc>
              <a:spcBef>
                <a:spcPts val="625"/>
              </a:spcBef>
            </a:pPr>
            <a:r>
              <a:rPr sz="2800" b="1" spc="-275" dirty="0">
                <a:latin typeface="Arial"/>
                <a:cs typeface="Arial"/>
              </a:rPr>
              <a:t>Absence </a:t>
            </a:r>
            <a:r>
              <a:rPr sz="2800" b="1" spc="-130" dirty="0">
                <a:latin typeface="Arial"/>
                <a:cs typeface="Arial"/>
              </a:rPr>
              <a:t>of </a:t>
            </a:r>
            <a:r>
              <a:rPr sz="2800" b="1" spc="-210" dirty="0">
                <a:latin typeface="Arial"/>
                <a:cs typeface="Arial"/>
              </a:rPr>
              <a:t>tests </a:t>
            </a:r>
            <a:r>
              <a:rPr sz="2800" b="1" spc="-235" dirty="0">
                <a:latin typeface="Arial"/>
                <a:cs typeface="Arial"/>
              </a:rPr>
              <a:t>should </a:t>
            </a:r>
            <a:r>
              <a:rPr sz="2800" b="1" spc="-130" dirty="0">
                <a:latin typeface="Arial"/>
                <a:cs typeface="Arial"/>
              </a:rPr>
              <a:t>not </a:t>
            </a:r>
            <a:r>
              <a:rPr sz="2800" b="1" spc="-185" dirty="0">
                <a:latin typeface="Arial"/>
                <a:cs typeface="Arial"/>
              </a:rPr>
              <a:t>delay </a:t>
            </a:r>
            <a:r>
              <a:rPr sz="2800" b="1" spc="-254" dirty="0">
                <a:latin typeface="Arial"/>
                <a:cs typeface="Arial"/>
              </a:rPr>
              <a:t>diagnosis </a:t>
            </a:r>
            <a:r>
              <a:rPr sz="2800" b="1" spc="-204" dirty="0">
                <a:latin typeface="Arial"/>
                <a:cs typeface="Arial"/>
              </a:rPr>
              <a:t>and </a:t>
            </a:r>
            <a:r>
              <a:rPr sz="2800" b="1" spc="-110" dirty="0">
                <a:latin typeface="Arial"/>
                <a:cs typeface="Arial"/>
              </a:rPr>
              <a:t>treatment </a:t>
            </a:r>
            <a:r>
              <a:rPr sz="2800" b="1" spc="-130" dirty="0">
                <a:latin typeface="Arial"/>
                <a:cs typeface="Arial"/>
              </a:rPr>
              <a:t>of</a:t>
            </a:r>
            <a:r>
              <a:rPr sz="2800" b="1" spc="-55" dirty="0">
                <a:latin typeface="Arial"/>
                <a:cs typeface="Arial"/>
              </a:rPr>
              <a:t> </a:t>
            </a:r>
            <a:r>
              <a:rPr sz="2800" b="1" spc="-275" dirty="0">
                <a:latin typeface="Arial"/>
                <a:cs typeface="Arial"/>
              </a:rPr>
              <a:t>TB.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526780" y="5858255"/>
            <a:ext cx="3333115" cy="332740"/>
          </a:xfrm>
          <a:custGeom>
            <a:avLst/>
            <a:gdLst/>
            <a:ahLst/>
            <a:cxnLst/>
            <a:rect l="l" t="t" r="r" b="b"/>
            <a:pathLst>
              <a:path w="3333115" h="332739">
                <a:moveTo>
                  <a:pt x="0" y="332232"/>
                </a:moveTo>
                <a:lnTo>
                  <a:pt x="3332987" y="332232"/>
                </a:lnTo>
                <a:lnTo>
                  <a:pt x="3332987" y="0"/>
                </a:lnTo>
                <a:lnTo>
                  <a:pt x="0" y="0"/>
                </a:lnTo>
                <a:lnTo>
                  <a:pt x="0" y="332232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254743" y="6060821"/>
            <a:ext cx="1878964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</a:pPr>
            <a:r>
              <a:rPr sz="1400" b="1" spc="-90" dirty="0">
                <a:latin typeface="Arial"/>
                <a:cs typeface="Arial"/>
              </a:rPr>
              <a:t>Paediatric </a:t>
            </a:r>
            <a:r>
              <a:rPr sz="1400" b="1" spc="-195" dirty="0">
                <a:latin typeface="Arial"/>
                <a:cs typeface="Arial"/>
              </a:rPr>
              <a:t>TB </a:t>
            </a:r>
            <a:r>
              <a:rPr sz="1400" b="1" spc="-215" dirty="0">
                <a:latin typeface="Arial"/>
                <a:cs typeface="Arial"/>
              </a:rPr>
              <a:t>DLTLD</a:t>
            </a:r>
            <a:r>
              <a:rPr sz="1400" b="1" spc="-220" dirty="0">
                <a:latin typeface="Arial"/>
                <a:cs typeface="Arial"/>
              </a:rPr>
              <a:t> </a:t>
            </a:r>
            <a:r>
              <a:rPr sz="1400" b="1" spc="-75" dirty="0">
                <a:latin typeface="Arial"/>
                <a:cs typeface="Arial"/>
              </a:rPr>
              <a:t>2013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8200" y="365759"/>
            <a:ext cx="10515600" cy="132461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25717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025"/>
              </a:spcBef>
            </a:pPr>
            <a:r>
              <a:rPr sz="4400" spc="-125" dirty="0">
                <a:solidFill>
                  <a:srgbClr val="FFFFFF"/>
                </a:solidFill>
              </a:rPr>
              <a:t>Main </a:t>
            </a:r>
            <a:r>
              <a:rPr sz="4400" spc="-165" dirty="0">
                <a:solidFill>
                  <a:srgbClr val="FFFFFF"/>
                </a:solidFill>
              </a:rPr>
              <a:t>findings on</a:t>
            </a:r>
            <a:r>
              <a:rPr sz="4400" spc="-390" dirty="0">
                <a:solidFill>
                  <a:srgbClr val="FFFFFF"/>
                </a:solidFill>
              </a:rPr>
              <a:t> </a:t>
            </a:r>
            <a:r>
              <a:rPr sz="4400" spc="-185" dirty="0">
                <a:solidFill>
                  <a:srgbClr val="FFFFFF"/>
                </a:solidFill>
              </a:rPr>
              <a:t>examination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16939" y="1706841"/>
            <a:ext cx="9887585" cy="2904490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241935" algn="l"/>
              </a:tabLst>
            </a:pPr>
            <a:r>
              <a:rPr sz="2800" b="1" spc="-220" dirty="0">
                <a:latin typeface="Arial"/>
                <a:cs typeface="Arial"/>
              </a:rPr>
              <a:t>Severely </a:t>
            </a:r>
            <a:r>
              <a:rPr sz="2800" b="1" spc="-175" dirty="0">
                <a:latin typeface="Arial"/>
                <a:cs typeface="Arial"/>
              </a:rPr>
              <a:t>wasted, </a:t>
            </a:r>
            <a:r>
              <a:rPr sz="2800" b="1" spc="-200" dirty="0">
                <a:latin typeface="Arial"/>
                <a:cs typeface="Arial"/>
              </a:rPr>
              <a:t>generalized </a:t>
            </a:r>
            <a:r>
              <a:rPr sz="2800" b="1" spc="-195" dirty="0">
                <a:latin typeface="Arial"/>
                <a:cs typeface="Arial"/>
              </a:rPr>
              <a:t>lymphadenopathy, </a:t>
            </a:r>
            <a:r>
              <a:rPr sz="2800" b="1" spc="-175" dirty="0">
                <a:latin typeface="Arial"/>
                <a:cs typeface="Arial"/>
              </a:rPr>
              <a:t>finger</a:t>
            </a:r>
            <a:r>
              <a:rPr sz="2800" b="1" spc="200" dirty="0">
                <a:latin typeface="Arial"/>
                <a:cs typeface="Arial"/>
              </a:rPr>
              <a:t> </a:t>
            </a:r>
            <a:r>
              <a:rPr sz="2800" b="1" spc="-229" dirty="0">
                <a:latin typeface="Arial"/>
                <a:cs typeface="Arial"/>
              </a:rPr>
              <a:t>clubbing</a:t>
            </a:r>
            <a:endParaRPr sz="28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675"/>
              </a:spcBef>
              <a:buChar char="•"/>
              <a:tabLst>
                <a:tab pos="241935" algn="l"/>
              </a:tabLst>
            </a:pPr>
            <a:r>
              <a:rPr sz="2800" spc="-190" dirty="0">
                <a:latin typeface="Arial"/>
                <a:cs typeface="Arial"/>
              </a:rPr>
              <a:t>Nasal </a:t>
            </a:r>
            <a:r>
              <a:rPr sz="2800" spc="-105" dirty="0">
                <a:latin typeface="Arial"/>
                <a:cs typeface="Arial"/>
              </a:rPr>
              <a:t>septum </a:t>
            </a:r>
            <a:r>
              <a:rPr sz="2800" spc="-70" dirty="0">
                <a:latin typeface="Arial"/>
                <a:cs typeface="Arial"/>
              </a:rPr>
              <a:t>destruction, </a:t>
            </a:r>
            <a:r>
              <a:rPr sz="2800" spc="-50" dirty="0">
                <a:latin typeface="Arial"/>
                <a:cs typeface="Arial"/>
              </a:rPr>
              <a:t>purulent </a:t>
            </a:r>
            <a:r>
              <a:rPr sz="2800" spc="-65" dirty="0">
                <a:latin typeface="Arial"/>
                <a:cs typeface="Arial"/>
              </a:rPr>
              <a:t>rhinorrhea </a:t>
            </a:r>
            <a:r>
              <a:rPr sz="2800" spc="-135" dirty="0">
                <a:latin typeface="Arial"/>
                <a:cs typeface="Arial"/>
              </a:rPr>
              <a:t>and </a:t>
            </a:r>
            <a:r>
              <a:rPr sz="2800" spc="-15" dirty="0">
                <a:latin typeface="Arial"/>
                <a:cs typeface="Arial"/>
              </a:rPr>
              <a:t>otitis</a:t>
            </a:r>
            <a:r>
              <a:rPr sz="2800" spc="-225" dirty="0">
                <a:latin typeface="Arial"/>
                <a:cs typeface="Arial"/>
              </a:rPr>
              <a:t> </a:t>
            </a:r>
            <a:r>
              <a:rPr sz="2800" spc="-114" dirty="0">
                <a:latin typeface="Arial"/>
                <a:cs typeface="Arial"/>
              </a:rPr>
              <a:t>media</a:t>
            </a:r>
            <a:endParaRPr sz="28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660"/>
              </a:spcBef>
              <a:buFont typeface="Arial"/>
              <a:buChar char="•"/>
              <a:tabLst>
                <a:tab pos="241935" algn="l"/>
              </a:tabLst>
            </a:pPr>
            <a:r>
              <a:rPr sz="2800" b="1" spc="-210" dirty="0">
                <a:latin typeface="Arial"/>
                <a:cs typeface="Arial"/>
              </a:rPr>
              <a:t>Respiratory </a:t>
            </a:r>
            <a:r>
              <a:rPr sz="2800" b="1" spc="-235" dirty="0">
                <a:latin typeface="Arial"/>
                <a:cs typeface="Arial"/>
              </a:rPr>
              <a:t>distress: </a:t>
            </a:r>
            <a:r>
              <a:rPr sz="2800" b="1" spc="-190" dirty="0">
                <a:latin typeface="Arial"/>
                <a:cs typeface="Arial"/>
              </a:rPr>
              <a:t>tachypnea, </a:t>
            </a:r>
            <a:r>
              <a:rPr sz="2800" b="1" spc="-210" dirty="0">
                <a:latin typeface="Arial"/>
                <a:cs typeface="Arial"/>
              </a:rPr>
              <a:t>no </a:t>
            </a:r>
            <a:r>
              <a:rPr sz="2800" b="1" spc="-170" dirty="0">
                <a:latin typeface="Arial"/>
                <a:cs typeface="Arial"/>
              </a:rPr>
              <a:t>central</a:t>
            </a:r>
            <a:r>
              <a:rPr sz="2800" b="1" spc="215" dirty="0">
                <a:latin typeface="Arial"/>
                <a:cs typeface="Arial"/>
              </a:rPr>
              <a:t> </a:t>
            </a:r>
            <a:r>
              <a:rPr sz="2800" b="1" spc="-285" dirty="0">
                <a:latin typeface="Arial"/>
                <a:cs typeface="Arial"/>
              </a:rPr>
              <a:t>cyanosis</a:t>
            </a:r>
            <a:endParaRPr sz="2800">
              <a:latin typeface="Arial"/>
              <a:cs typeface="Arial"/>
            </a:endParaRPr>
          </a:p>
          <a:p>
            <a:pPr marL="698500" marR="5080" lvl="1" indent="-228600">
              <a:lnSpc>
                <a:spcPts val="3030"/>
              </a:lnSpc>
              <a:spcBef>
                <a:spcPts val="545"/>
              </a:spcBef>
              <a:buFont typeface="Arial"/>
              <a:buChar char="•"/>
              <a:tabLst>
                <a:tab pos="699135" algn="l"/>
              </a:tabLst>
            </a:pPr>
            <a:r>
              <a:rPr sz="2800" b="1" spc="-170" dirty="0">
                <a:latin typeface="Arial"/>
                <a:cs typeface="Arial"/>
              </a:rPr>
              <a:t>[Right] </a:t>
            </a:r>
            <a:r>
              <a:rPr sz="2800" spc="-120" dirty="0">
                <a:latin typeface="Arial"/>
                <a:cs typeface="Arial"/>
              </a:rPr>
              <a:t>stony </a:t>
            </a:r>
            <a:r>
              <a:rPr sz="2800" spc="-130" dirty="0">
                <a:latin typeface="Arial"/>
                <a:cs typeface="Arial"/>
              </a:rPr>
              <a:t>dullness, </a:t>
            </a:r>
            <a:r>
              <a:rPr sz="2800" spc="-120" dirty="0">
                <a:latin typeface="Arial"/>
                <a:cs typeface="Arial"/>
              </a:rPr>
              <a:t>reduced </a:t>
            </a:r>
            <a:r>
              <a:rPr sz="2800" spc="-55" dirty="0">
                <a:latin typeface="Arial"/>
                <a:cs typeface="Arial"/>
              </a:rPr>
              <a:t>air </a:t>
            </a:r>
            <a:r>
              <a:rPr sz="2800" spc="-45" dirty="0">
                <a:latin typeface="Arial"/>
                <a:cs typeface="Arial"/>
              </a:rPr>
              <a:t>entry </a:t>
            </a:r>
            <a:r>
              <a:rPr sz="2800" spc="-55" dirty="0">
                <a:latin typeface="Arial"/>
                <a:cs typeface="Arial"/>
              </a:rPr>
              <a:t>(lower </a:t>
            </a:r>
            <a:r>
              <a:rPr sz="2800" spc="-140" dirty="0">
                <a:latin typeface="Arial"/>
                <a:cs typeface="Arial"/>
              </a:rPr>
              <a:t>zone);</a:t>
            </a:r>
            <a:r>
              <a:rPr sz="2800" spc="-325" dirty="0">
                <a:latin typeface="Arial"/>
                <a:cs typeface="Arial"/>
              </a:rPr>
              <a:t> </a:t>
            </a:r>
            <a:r>
              <a:rPr sz="2800" spc="-90" dirty="0">
                <a:latin typeface="Arial"/>
                <a:cs typeface="Arial"/>
              </a:rPr>
              <a:t>bronchial  breathe </a:t>
            </a:r>
            <a:r>
              <a:rPr sz="2800" spc="-170" dirty="0">
                <a:latin typeface="Arial"/>
                <a:cs typeface="Arial"/>
              </a:rPr>
              <a:t>sounds </a:t>
            </a:r>
            <a:r>
              <a:rPr sz="2800" spc="-85" dirty="0">
                <a:latin typeface="Arial"/>
                <a:cs typeface="Arial"/>
              </a:rPr>
              <a:t>(upper</a:t>
            </a:r>
            <a:r>
              <a:rPr sz="2800" spc="-90" dirty="0">
                <a:latin typeface="Arial"/>
                <a:cs typeface="Arial"/>
              </a:rPr>
              <a:t> </a:t>
            </a:r>
            <a:r>
              <a:rPr sz="2800" spc="-165" dirty="0">
                <a:latin typeface="Arial"/>
                <a:cs typeface="Arial"/>
              </a:rPr>
              <a:t>zone)</a:t>
            </a:r>
            <a:endParaRPr sz="28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610"/>
              </a:spcBef>
              <a:buFont typeface="Arial"/>
              <a:buChar char="•"/>
              <a:tabLst>
                <a:tab pos="241935" algn="l"/>
              </a:tabLst>
            </a:pPr>
            <a:r>
              <a:rPr sz="2800" b="1" spc="-195" dirty="0">
                <a:latin typeface="Arial"/>
                <a:cs typeface="Arial"/>
              </a:rPr>
              <a:t>Palpable </a:t>
            </a:r>
            <a:r>
              <a:rPr sz="2800" b="1" spc="-200" dirty="0">
                <a:latin typeface="Arial"/>
                <a:cs typeface="Arial"/>
              </a:rPr>
              <a:t>P2, </a:t>
            </a:r>
            <a:r>
              <a:rPr sz="2800" b="1" spc="-190" dirty="0">
                <a:latin typeface="Arial"/>
                <a:cs typeface="Arial"/>
              </a:rPr>
              <a:t>hepatomegaly </a:t>
            </a:r>
            <a:r>
              <a:rPr sz="2800" b="1" spc="-250" dirty="0">
                <a:latin typeface="Arial"/>
                <a:cs typeface="Arial"/>
              </a:rPr>
              <a:t>4cm </a:t>
            </a:r>
            <a:r>
              <a:rPr sz="2800" b="1" spc="-240" dirty="0">
                <a:latin typeface="Arial"/>
                <a:cs typeface="Arial"/>
              </a:rPr>
              <a:t>BCM</a:t>
            </a:r>
            <a:r>
              <a:rPr sz="2800" spc="-240" dirty="0">
                <a:latin typeface="Arial"/>
                <a:cs typeface="Arial"/>
              </a:rPr>
              <a:t>, </a:t>
            </a:r>
            <a:r>
              <a:rPr sz="2800" spc="-90" dirty="0">
                <a:latin typeface="Arial"/>
                <a:cs typeface="Arial"/>
              </a:rPr>
              <a:t>no</a:t>
            </a:r>
            <a:r>
              <a:rPr sz="2800" spc="310" dirty="0">
                <a:latin typeface="Arial"/>
                <a:cs typeface="Arial"/>
              </a:rPr>
              <a:t> </a:t>
            </a:r>
            <a:r>
              <a:rPr sz="2800" spc="-150" dirty="0">
                <a:latin typeface="Arial"/>
                <a:cs typeface="Arial"/>
              </a:rPr>
              <a:t>splenomegaly/masses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89125" y="5665419"/>
            <a:ext cx="94138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i="1" spc="-170" dirty="0">
                <a:latin typeface="Arial"/>
                <a:cs typeface="Arial"/>
              </a:rPr>
              <a:t>Differentials? </a:t>
            </a:r>
            <a:r>
              <a:rPr sz="2800" b="1" i="1" spc="-100" dirty="0">
                <a:latin typeface="Arial"/>
                <a:cs typeface="Arial"/>
              </a:rPr>
              <a:t>What </a:t>
            </a:r>
            <a:r>
              <a:rPr sz="2800" b="1" i="1" spc="-190" dirty="0">
                <a:latin typeface="Arial"/>
                <a:cs typeface="Arial"/>
              </a:rPr>
              <a:t>investigations </a:t>
            </a:r>
            <a:r>
              <a:rPr sz="2800" b="1" i="1" spc="-180" dirty="0">
                <a:latin typeface="Arial"/>
                <a:cs typeface="Arial"/>
              </a:rPr>
              <a:t>would </a:t>
            </a:r>
            <a:r>
              <a:rPr sz="2800" b="1" i="1" spc="-240" dirty="0">
                <a:latin typeface="Arial"/>
                <a:cs typeface="Arial"/>
              </a:rPr>
              <a:t>you </a:t>
            </a:r>
            <a:r>
              <a:rPr sz="2800" b="1" i="1" spc="-175" dirty="0">
                <a:latin typeface="Arial"/>
                <a:cs typeface="Arial"/>
              </a:rPr>
              <a:t>like </a:t>
            </a:r>
            <a:r>
              <a:rPr sz="2800" b="1" i="1" spc="-114" dirty="0">
                <a:latin typeface="Arial"/>
                <a:cs typeface="Arial"/>
              </a:rPr>
              <a:t>to </a:t>
            </a:r>
            <a:r>
              <a:rPr sz="2800" b="1" i="1" spc="-180" dirty="0">
                <a:latin typeface="Arial"/>
                <a:cs typeface="Arial"/>
              </a:rPr>
              <a:t>order</a:t>
            </a:r>
            <a:r>
              <a:rPr sz="2800" b="1" i="1" spc="114" dirty="0">
                <a:latin typeface="Arial"/>
                <a:cs typeface="Arial"/>
              </a:rPr>
              <a:t> </a:t>
            </a:r>
            <a:r>
              <a:rPr sz="2800" b="1" i="1" spc="-254" dirty="0">
                <a:latin typeface="Arial"/>
                <a:cs typeface="Arial"/>
              </a:rPr>
              <a:t>now?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648969" y="1873250"/>
          <a:ext cx="10418444" cy="35344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110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079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8159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b="1" spc="-1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Infectious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b="1" spc="-1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Non-</a:t>
                      </a:r>
                      <a:r>
                        <a:rPr sz="2800" b="1" spc="-1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800" b="1" spc="-1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Infectious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4244">
                <a:tc>
                  <a:txBody>
                    <a:bodyPr/>
                    <a:lstStyle/>
                    <a:p>
                      <a:pPr marL="97155" marR="120269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spc="-100" dirty="0">
                          <a:latin typeface="Arial"/>
                          <a:cs typeface="Arial"/>
                        </a:rPr>
                        <a:t>Mycobacteria</a:t>
                      </a:r>
                      <a:r>
                        <a:rPr sz="2800" spc="-1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800" spc="-100" dirty="0">
                          <a:latin typeface="Arial"/>
                          <a:cs typeface="Arial"/>
                        </a:rPr>
                        <a:t>tuberculosis  </a:t>
                      </a:r>
                      <a:r>
                        <a:rPr sz="2800" spc="-15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Drug</a:t>
                      </a:r>
                      <a:r>
                        <a:rPr sz="2800" spc="-13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800" spc="-114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resistant?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98425" marR="53213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spc="-114" dirty="0">
                          <a:latin typeface="Arial"/>
                          <a:cs typeface="Arial"/>
                        </a:rPr>
                        <a:t>Primary </a:t>
                      </a:r>
                      <a:r>
                        <a:rPr sz="2800" spc="-95" dirty="0">
                          <a:latin typeface="Arial"/>
                          <a:cs typeface="Arial"/>
                        </a:rPr>
                        <a:t>immunodeficiency </a:t>
                      </a:r>
                      <a:r>
                        <a:rPr sz="2800" spc="-165" dirty="0">
                          <a:latin typeface="Arial"/>
                          <a:cs typeface="Arial"/>
                        </a:rPr>
                        <a:t>–  </a:t>
                      </a:r>
                      <a:r>
                        <a:rPr sz="2800" spc="-15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Chronic </a:t>
                      </a:r>
                      <a:r>
                        <a:rPr sz="2800" spc="-114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granulomatous</a:t>
                      </a:r>
                      <a:r>
                        <a:rPr sz="2800" spc="-10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800" spc="-19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disease?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159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spc="-80" dirty="0">
                          <a:latin typeface="Arial"/>
                          <a:cs typeface="Arial"/>
                        </a:rPr>
                        <a:t>Other </a:t>
                      </a:r>
                      <a:r>
                        <a:rPr sz="2800" spc="-90" dirty="0">
                          <a:latin typeface="Arial"/>
                          <a:cs typeface="Arial"/>
                        </a:rPr>
                        <a:t>Mycobacterial </a:t>
                      </a:r>
                      <a:r>
                        <a:rPr sz="2800" spc="-350" dirty="0">
                          <a:latin typeface="Arial"/>
                          <a:cs typeface="Arial"/>
                        </a:rPr>
                        <a:t>TB</a:t>
                      </a:r>
                      <a:r>
                        <a:rPr sz="2800" spc="-2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800" spc="-135" dirty="0">
                          <a:latin typeface="Arial"/>
                          <a:cs typeface="Arial"/>
                        </a:rPr>
                        <a:t>complex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spc="-114" dirty="0">
                          <a:latin typeface="Arial"/>
                          <a:cs typeface="Arial"/>
                        </a:rPr>
                        <a:t>Malignancy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159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spc="-100" dirty="0">
                          <a:latin typeface="Arial"/>
                          <a:cs typeface="Arial"/>
                        </a:rPr>
                        <a:t>Non-tuberculous</a:t>
                      </a:r>
                      <a:r>
                        <a:rPr sz="28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800" spc="-100" dirty="0">
                          <a:latin typeface="Arial"/>
                          <a:cs typeface="Arial"/>
                        </a:rPr>
                        <a:t>Mycobacteria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spc="-15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Wegener’s</a:t>
                      </a:r>
                      <a:r>
                        <a:rPr sz="2800" spc="-12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800" spc="-13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granulomatosis?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7525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spc="-180" dirty="0">
                          <a:latin typeface="Arial"/>
                          <a:cs typeface="Arial"/>
                        </a:rPr>
                        <a:t>Leprosy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spc="-114" dirty="0">
                          <a:latin typeface="Arial"/>
                          <a:cs typeface="Arial"/>
                        </a:rPr>
                        <a:t>Histiocytosis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8159">
                <a:tc>
                  <a:txBody>
                    <a:bodyPr/>
                    <a:lstStyle/>
                    <a:p>
                      <a:pPr marL="9715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800" spc="-190" dirty="0">
                          <a:latin typeface="Arial"/>
                          <a:cs typeface="Arial"/>
                        </a:rPr>
                        <a:t>Fungal</a:t>
                      </a:r>
                      <a:r>
                        <a:rPr sz="2800" spc="-1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800" spc="-55" dirty="0">
                          <a:latin typeface="Arial"/>
                          <a:cs typeface="Arial"/>
                        </a:rPr>
                        <a:t>infection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800" spc="-18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Sarcoidosis?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349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24840" y="182879"/>
            <a:ext cx="10515600" cy="132461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25717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2025"/>
              </a:spcBef>
            </a:pPr>
            <a:r>
              <a:rPr sz="4400" spc="-315" dirty="0">
                <a:solidFill>
                  <a:srgbClr val="FFFFFF"/>
                </a:solidFill>
              </a:rPr>
              <a:t>Diagnoses</a:t>
            </a:r>
            <a:r>
              <a:rPr sz="4400" spc="-235" dirty="0">
                <a:solidFill>
                  <a:srgbClr val="FFFFFF"/>
                </a:solidFill>
              </a:rPr>
              <a:t> </a:t>
            </a:r>
            <a:r>
              <a:rPr sz="4400" spc="-125" dirty="0">
                <a:solidFill>
                  <a:srgbClr val="FFFFFF"/>
                </a:solidFill>
              </a:rPr>
              <a:t>entertained</a:t>
            </a:r>
            <a:endParaRPr sz="4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8200" y="365759"/>
            <a:ext cx="10515600" cy="132461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25717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025"/>
              </a:spcBef>
            </a:pPr>
            <a:r>
              <a:rPr sz="4400" spc="-240" dirty="0">
                <a:solidFill>
                  <a:srgbClr val="FFFFFF"/>
                </a:solidFill>
              </a:rPr>
              <a:t>Imaging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7074789" y="1793189"/>
            <a:ext cx="2710180" cy="33915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Char char="•"/>
              <a:tabLst>
                <a:tab pos="241300" algn="l"/>
              </a:tabLst>
            </a:pPr>
            <a:r>
              <a:rPr sz="2800" spc="-200" dirty="0">
                <a:latin typeface="Arial"/>
                <a:cs typeface="Arial"/>
              </a:rPr>
              <a:t>Chest</a:t>
            </a:r>
            <a:r>
              <a:rPr sz="2800" spc="-170" dirty="0">
                <a:latin typeface="Arial"/>
                <a:cs typeface="Arial"/>
              </a:rPr>
              <a:t> </a:t>
            </a:r>
            <a:r>
              <a:rPr sz="2800" spc="-110" dirty="0">
                <a:latin typeface="Arial"/>
                <a:cs typeface="Arial"/>
              </a:rPr>
              <a:t>radiograph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40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Char char="•"/>
              <a:tabLst>
                <a:tab pos="241300" algn="l"/>
              </a:tabLst>
            </a:pPr>
            <a:r>
              <a:rPr sz="2800" spc="-200" dirty="0">
                <a:latin typeface="Arial"/>
                <a:cs typeface="Arial"/>
              </a:rPr>
              <a:t>Chest </a:t>
            </a:r>
            <a:r>
              <a:rPr sz="2800" spc="-85" dirty="0">
                <a:latin typeface="Arial"/>
                <a:cs typeface="Arial"/>
              </a:rPr>
              <a:t>ultrasound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40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Char char="•"/>
              <a:tabLst>
                <a:tab pos="241300" algn="l"/>
              </a:tabLst>
            </a:pPr>
            <a:r>
              <a:rPr sz="2800" spc="-145" dirty="0">
                <a:latin typeface="Arial"/>
                <a:cs typeface="Arial"/>
              </a:rPr>
              <a:t>Echo</a:t>
            </a:r>
            <a:r>
              <a:rPr sz="2775" spc="-217" baseline="25525" dirty="0">
                <a:solidFill>
                  <a:srgbClr val="FF0000"/>
                </a:solidFill>
                <a:latin typeface="Arial"/>
                <a:cs typeface="Arial"/>
              </a:rPr>
              <a:t>*</a:t>
            </a:r>
            <a:endParaRPr sz="2775" baseline="25525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Arial"/>
              <a:buChar char="•"/>
            </a:pPr>
            <a:endParaRPr sz="31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Char char="•"/>
              <a:tabLst>
                <a:tab pos="241300" algn="l"/>
              </a:tabLst>
            </a:pPr>
            <a:r>
              <a:rPr sz="2800" spc="-170" dirty="0">
                <a:latin typeface="Arial"/>
                <a:cs typeface="Arial"/>
              </a:rPr>
              <a:t>Skull</a:t>
            </a:r>
            <a:r>
              <a:rPr sz="2800" spc="-155" dirty="0">
                <a:latin typeface="Arial"/>
                <a:cs typeface="Arial"/>
              </a:rPr>
              <a:t> </a:t>
            </a:r>
            <a:r>
              <a:rPr sz="2800" spc="-105" dirty="0">
                <a:latin typeface="Arial"/>
                <a:cs typeface="Arial"/>
              </a:rPr>
              <a:t>radiograph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36192" y="1826069"/>
            <a:ext cx="5728259" cy="46432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38200" y="365759"/>
            <a:ext cx="10515600" cy="132461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25717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025"/>
              </a:spcBef>
            </a:pPr>
            <a:r>
              <a:rPr sz="4400" spc="-200" dirty="0">
                <a:solidFill>
                  <a:srgbClr val="FFFFFF"/>
                </a:solidFill>
              </a:rPr>
              <a:t>Investigations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16939" y="1660420"/>
            <a:ext cx="10194290" cy="440372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241935" algn="l"/>
              </a:tabLst>
            </a:pPr>
            <a:r>
              <a:rPr sz="2800" b="1" spc="-170" dirty="0">
                <a:latin typeface="Arial"/>
                <a:cs typeface="Arial"/>
              </a:rPr>
              <a:t>HIV </a:t>
            </a:r>
            <a:r>
              <a:rPr sz="2800" b="1" spc="-250" dirty="0">
                <a:latin typeface="Arial"/>
                <a:cs typeface="Arial"/>
              </a:rPr>
              <a:t>(PITC) </a:t>
            </a:r>
            <a:r>
              <a:rPr sz="2800" spc="-165" dirty="0">
                <a:latin typeface="Arial"/>
                <a:cs typeface="Arial"/>
              </a:rPr>
              <a:t>–</a:t>
            </a:r>
            <a:r>
              <a:rPr sz="2800" spc="15" dirty="0">
                <a:latin typeface="Arial"/>
                <a:cs typeface="Arial"/>
              </a:rPr>
              <a:t> </a:t>
            </a:r>
            <a:r>
              <a:rPr sz="2800" spc="-135" dirty="0">
                <a:latin typeface="Arial"/>
                <a:cs typeface="Arial"/>
              </a:rPr>
              <a:t>Negative</a:t>
            </a:r>
            <a:endParaRPr sz="28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241935" algn="l"/>
              </a:tabLst>
            </a:pPr>
            <a:r>
              <a:rPr sz="2800" b="1" spc="-225" dirty="0">
                <a:latin typeface="Arial"/>
                <a:cs typeface="Arial"/>
              </a:rPr>
              <a:t>Hemogram </a:t>
            </a:r>
            <a:r>
              <a:rPr sz="2800" b="1" spc="-55" dirty="0">
                <a:latin typeface="Arial"/>
                <a:cs typeface="Arial"/>
              </a:rPr>
              <a:t>&amp; </a:t>
            </a:r>
            <a:r>
              <a:rPr sz="2800" b="1" spc="-210" dirty="0">
                <a:latin typeface="Arial"/>
                <a:cs typeface="Arial"/>
              </a:rPr>
              <a:t>BMA</a:t>
            </a:r>
            <a:r>
              <a:rPr sz="2800" spc="-210" dirty="0">
                <a:latin typeface="Arial"/>
                <a:cs typeface="Arial"/>
              </a:rPr>
              <a:t>– </a:t>
            </a:r>
            <a:r>
              <a:rPr sz="2800" spc="-155" dirty="0">
                <a:latin typeface="Arial"/>
                <a:cs typeface="Arial"/>
              </a:rPr>
              <a:t>Elevated </a:t>
            </a:r>
            <a:r>
              <a:rPr sz="2800" spc="-430" dirty="0">
                <a:latin typeface="Arial"/>
                <a:cs typeface="Arial"/>
              </a:rPr>
              <a:t>ESR, </a:t>
            </a:r>
            <a:r>
              <a:rPr sz="2800" spc="-105" dirty="0">
                <a:latin typeface="Arial"/>
                <a:cs typeface="Arial"/>
              </a:rPr>
              <a:t>features </a:t>
            </a:r>
            <a:r>
              <a:rPr sz="2800" spc="-10" dirty="0">
                <a:latin typeface="Arial"/>
                <a:cs typeface="Arial"/>
              </a:rPr>
              <a:t>of </a:t>
            </a:r>
            <a:r>
              <a:rPr sz="2800" spc="-45" dirty="0">
                <a:latin typeface="Arial"/>
                <a:cs typeface="Arial"/>
              </a:rPr>
              <a:t>iron</a:t>
            </a:r>
            <a:r>
              <a:rPr sz="2800" spc="-270" dirty="0">
                <a:latin typeface="Arial"/>
                <a:cs typeface="Arial"/>
              </a:rPr>
              <a:t> </a:t>
            </a:r>
            <a:r>
              <a:rPr sz="2800" spc="-105" dirty="0">
                <a:latin typeface="Arial"/>
                <a:cs typeface="Arial"/>
              </a:rPr>
              <a:t>deficiency</a:t>
            </a:r>
            <a:endParaRPr sz="28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660"/>
              </a:spcBef>
              <a:buFont typeface="Arial"/>
              <a:buChar char="•"/>
              <a:tabLst>
                <a:tab pos="241935" algn="l"/>
              </a:tabLst>
            </a:pPr>
            <a:r>
              <a:rPr sz="2800" b="1" spc="-185" dirty="0">
                <a:latin typeface="Arial"/>
                <a:cs typeface="Arial"/>
              </a:rPr>
              <a:t>Microbiology </a:t>
            </a:r>
            <a:r>
              <a:rPr sz="2800" b="1" spc="-80" dirty="0">
                <a:latin typeface="Arial"/>
                <a:cs typeface="Arial"/>
              </a:rPr>
              <a:t>- </a:t>
            </a:r>
            <a:r>
              <a:rPr sz="2800" b="1" i="1" spc="-250" dirty="0">
                <a:solidFill>
                  <a:srgbClr val="FF0000"/>
                </a:solidFill>
                <a:latin typeface="Arial"/>
                <a:cs typeface="Arial"/>
              </a:rPr>
              <a:t>Sputum </a:t>
            </a:r>
            <a:r>
              <a:rPr sz="2800" b="1" i="1" spc="-260" dirty="0">
                <a:solidFill>
                  <a:srgbClr val="FF0000"/>
                </a:solidFill>
                <a:latin typeface="Arial"/>
                <a:cs typeface="Arial"/>
              </a:rPr>
              <a:t>Gene </a:t>
            </a:r>
            <a:r>
              <a:rPr sz="2800" b="1" i="1" spc="-170" dirty="0">
                <a:solidFill>
                  <a:srgbClr val="FF0000"/>
                </a:solidFill>
                <a:latin typeface="Arial"/>
                <a:cs typeface="Arial"/>
              </a:rPr>
              <a:t>Xpert </a:t>
            </a:r>
            <a:r>
              <a:rPr sz="2800" b="1" i="1" spc="-140" dirty="0">
                <a:solidFill>
                  <a:srgbClr val="FF0000"/>
                </a:solidFill>
                <a:latin typeface="Arial"/>
                <a:cs typeface="Arial"/>
              </a:rPr>
              <a:t>Negative</a:t>
            </a:r>
            <a:r>
              <a:rPr sz="2800" spc="-140" dirty="0">
                <a:latin typeface="Arial"/>
                <a:cs typeface="Arial"/>
              </a:rPr>
              <a:t>; </a:t>
            </a:r>
            <a:r>
              <a:rPr sz="2800" spc="-350" dirty="0">
                <a:latin typeface="Arial"/>
                <a:cs typeface="Arial"/>
              </a:rPr>
              <a:t>TB </a:t>
            </a:r>
            <a:r>
              <a:rPr sz="2800" spc="-130" dirty="0">
                <a:latin typeface="Arial"/>
                <a:cs typeface="Arial"/>
              </a:rPr>
              <a:t>Cultures</a:t>
            </a:r>
            <a:r>
              <a:rPr sz="2800" spc="15" dirty="0">
                <a:latin typeface="Arial"/>
                <a:cs typeface="Arial"/>
              </a:rPr>
              <a:t> </a:t>
            </a:r>
            <a:r>
              <a:rPr sz="2800" spc="-114" dirty="0">
                <a:latin typeface="Arial"/>
                <a:cs typeface="Arial"/>
              </a:rPr>
              <a:t>pending</a:t>
            </a:r>
            <a:endParaRPr sz="28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660"/>
              </a:spcBef>
              <a:buFont typeface="Arial"/>
              <a:buChar char="•"/>
              <a:tabLst>
                <a:tab pos="241935" algn="l"/>
                <a:tab pos="1115695" algn="l"/>
              </a:tabLst>
            </a:pPr>
            <a:r>
              <a:rPr sz="2800" b="1" spc="-275" dirty="0">
                <a:latin typeface="Arial"/>
                <a:cs typeface="Arial"/>
              </a:rPr>
              <a:t>FNA:	</a:t>
            </a:r>
            <a:r>
              <a:rPr sz="2800" b="1" i="1" spc="-285" dirty="0">
                <a:solidFill>
                  <a:srgbClr val="FF0000"/>
                </a:solidFill>
                <a:latin typeface="Arial"/>
                <a:cs typeface="Arial"/>
              </a:rPr>
              <a:t>ZN </a:t>
            </a:r>
            <a:r>
              <a:rPr sz="2800" b="1" i="1" spc="-140" dirty="0">
                <a:solidFill>
                  <a:srgbClr val="FF0000"/>
                </a:solidFill>
                <a:latin typeface="Arial"/>
                <a:cs typeface="Arial"/>
              </a:rPr>
              <a:t>for </a:t>
            </a:r>
            <a:r>
              <a:rPr sz="2800" b="1" i="1" spc="-420" dirty="0">
                <a:solidFill>
                  <a:srgbClr val="FF0000"/>
                </a:solidFill>
                <a:latin typeface="Arial"/>
                <a:cs typeface="Arial"/>
              </a:rPr>
              <a:t>AFBs </a:t>
            </a:r>
            <a:r>
              <a:rPr sz="2800" b="1" i="1" spc="-145" dirty="0">
                <a:solidFill>
                  <a:srgbClr val="FF0000"/>
                </a:solidFill>
                <a:latin typeface="Arial"/>
                <a:cs typeface="Arial"/>
              </a:rPr>
              <a:t>negative</a:t>
            </a:r>
            <a:r>
              <a:rPr sz="2800" spc="-145" dirty="0">
                <a:latin typeface="Arial"/>
                <a:cs typeface="Arial"/>
              </a:rPr>
              <a:t>; </a:t>
            </a:r>
            <a:r>
              <a:rPr sz="2800" spc="-95" dirty="0">
                <a:latin typeface="Arial"/>
                <a:cs typeface="Arial"/>
              </a:rPr>
              <a:t>reactive</a:t>
            </a:r>
            <a:r>
              <a:rPr sz="2800" spc="-530" dirty="0">
                <a:latin typeface="Arial"/>
                <a:cs typeface="Arial"/>
              </a:rPr>
              <a:t> </a:t>
            </a:r>
            <a:r>
              <a:rPr sz="2800" spc="-90" dirty="0">
                <a:latin typeface="Arial"/>
                <a:cs typeface="Arial"/>
              </a:rPr>
              <a:t>lymphadenitis</a:t>
            </a:r>
            <a:endParaRPr sz="2800">
              <a:latin typeface="Arial"/>
              <a:cs typeface="Arial"/>
            </a:endParaRPr>
          </a:p>
          <a:p>
            <a:pPr marL="241300" marR="5080" indent="-228600">
              <a:lnSpc>
                <a:spcPts val="3020"/>
              </a:lnSpc>
              <a:spcBef>
                <a:spcPts val="1060"/>
              </a:spcBef>
              <a:buFont typeface="Arial"/>
              <a:buChar char="•"/>
              <a:tabLst>
                <a:tab pos="241935" algn="l"/>
              </a:tabLst>
            </a:pPr>
            <a:r>
              <a:rPr sz="2800" b="1" spc="-215" dirty="0">
                <a:latin typeface="Arial"/>
                <a:cs typeface="Arial"/>
              </a:rPr>
              <a:t>Histology: </a:t>
            </a:r>
            <a:r>
              <a:rPr sz="2800" b="1" i="1" spc="-190" dirty="0">
                <a:solidFill>
                  <a:srgbClr val="FF0000"/>
                </a:solidFill>
                <a:latin typeface="Arial"/>
                <a:cs typeface="Arial"/>
              </a:rPr>
              <a:t>Necrotizing </a:t>
            </a:r>
            <a:r>
              <a:rPr sz="2800" b="1" i="1" spc="-250" dirty="0">
                <a:solidFill>
                  <a:srgbClr val="FF0000"/>
                </a:solidFill>
                <a:latin typeface="Arial"/>
                <a:cs typeface="Arial"/>
              </a:rPr>
              <a:t>chronic </a:t>
            </a:r>
            <a:r>
              <a:rPr sz="2800" b="1" i="1" spc="-195" dirty="0">
                <a:solidFill>
                  <a:srgbClr val="FF0000"/>
                </a:solidFill>
                <a:latin typeface="Arial"/>
                <a:cs typeface="Arial"/>
              </a:rPr>
              <a:t>granulomatous </a:t>
            </a:r>
            <a:r>
              <a:rPr sz="2800" b="1" i="1" spc="-170" dirty="0">
                <a:solidFill>
                  <a:srgbClr val="FF0000"/>
                </a:solidFill>
                <a:latin typeface="Arial"/>
                <a:cs typeface="Arial"/>
              </a:rPr>
              <a:t>adenitis </a:t>
            </a:r>
            <a:r>
              <a:rPr sz="2800" spc="-160" dirty="0">
                <a:latin typeface="Arial"/>
                <a:cs typeface="Arial"/>
              </a:rPr>
              <a:t>suggestive </a:t>
            </a:r>
            <a:r>
              <a:rPr sz="2800" spc="-10" dirty="0">
                <a:latin typeface="Arial"/>
                <a:cs typeface="Arial"/>
              </a:rPr>
              <a:t>of  </a:t>
            </a:r>
            <a:r>
              <a:rPr sz="2800" spc="-350" dirty="0">
                <a:latin typeface="Arial"/>
                <a:cs typeface="Arial"/>
              </a:rPr>
              <a:t>TB </a:t>
            </a:r>
            <a:r>
              <a:rPr sz="2800" spc="-105" dirty="0">
                <a:latin typeface="Arial"/>
                <a:cs typeface="Arial"/>
              </a:rPr>
              <a:t>despite </a:t>
            </a:r>
            <a:r>
              <a:rPr sz="2800" b="1" spc="-185" dirty="0">
                <a:latin typeface="Arial"/>
                <a:cs typeface="Arial"/>
              </a:rPr>
              <a:t>negative </a:t>
            </a:r>
            <a:r>
              <a:rPr sz="2800" b="1" spc="-350" dirty="0">
                <a:latin typeface="Arial"/>
                <a:cs typeface="Arial"/>
              </a:rPr>
              <a:t>AFBs</a:t>
            </a:r>
            <a:r>
              <a:rPr sz="2800" spc="-350" dirty="0">
                <a:latin typeface="Arial"/>
                <a:cs typeface="Arial"/>
              </a:rPr>
              <a:t>, </a:t>
            </a:r>
            <a:r>
              <a:rPr sz="2800" b="1" i="1" spc="-240" dirty="0">
                <a:latin typeface="Arial"/>
                <a:cs typeface="Arial"/>
              </a:rPr>
              <a:t>no </a:t>
            </a:r>
            <a:r>
              <a:rPr sz="2800" b="1" i="1" spc="-145" dirty="0">
                <a:latin typeface="Arial"/>
                <a:cs typeface="Arial"/>
              </a:rPr>
              <a:t>malignant </a:t>
            </a:r>
            <a:r>
              <a:rPr sz="2800" b="1" i="1" spc="-225" dirty="0">
                <a:latin typeface="Arial"/>
                <a:cs typeface="Arial"/>
              </a:rPr>
              <a:t>cells, </a:t>
            </a:r>
            <a:r>
              <a:rPr sz="2800" b="1" i="1" spc="-160" dirty="0">
                <a:latin typeface="Arial"/>
                <a:cs typeface="Arial"/>
              </a:rPr>
              <a:t>negative fungal</a:t>
            </a:r>
            <a:r>
              <a:rPr sz="2800" b="1" i="1" spc="-220" dirty="0">
                <a:latin typeface="Arial"/>
                <a:cs typeface="Arial"/>
              </a:rPr>
              <a:t> </a:t>
            </a:r>
            <a:r>
              <a:rPr sz="2800" b="1" i="1" spc="-229" dirty="0">
                <a:latin typeface="Arial"/>
                <a:cs typeface="Arial"/>
              </a:rPr>
              <a:t>stains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4050">
              <a:latin typeface="Times New Roman"/>
              <a:cs typeface="Times New Roman"/>
            </a:endParaRPr>
          </a:p>
          <a:p>
            <a:pPr marR="255270" algn="ctr">
              <a:lnSpc>
                <a:spcPct val="100000"/>
              </a:lnSpc>
              <a:spcBef>
                <a:spcPts val="5"/>
              </a:spcBef>
            </a:pPr>
            <a:r>
              <a:rPr sz="2800" b="1" i="1" spc="-254" dirty="0">
                <a:latin typeface="Arial"/>
                <a:cs typeface="Arial"/>
              </a:rPr>
              <a:t>Do </a:t>
            </a:r>
            <a:r>
              <a:rPr sz="2800" b="1" i="1" spc="-145" dirty="0">
                <a:latin typeface="Arial"/>
                <a:cs typeface="Arial"/>
              </a:rPr>
              <a:t>we </a:t>
            </a:r>
            <a:r>
              <a:rPr sz="2800" b="1" i="1" spc="-150" dirty="0">
                <a:latin typeface="Arial"/>
                <a:cs typeface="Arial"/>
              </a:rPr>
              <a:t>still </a:t>
            </a:r>
            <a:r>
              <a:rPr sz="2800" b="1" i="1" spc="-195" dirty="0">
                <a:latin typeface="Arial"/>
                <a:cs typeface="Arial"/>
              </a:rPr>
              <a:t>have</a:t>
            </a:r>
            <a:r>
              <a:rPr sz="2800" b="1" i="1" spc="-15" dirty="0">
                <a:latin typeface="Arial"/>
                <a:cs typeface="Arial"/>
              </a:rPr>
              <a:t> </a:t>
            </a:r>
            <a:r>
              <a:rPr sz="2800" b="1" i="1" spc="-405" dirty="0">
                <a:latin typeface="Arial"/>
                <a:cs typeface="Arial"/>
              </a:rPr>
              <a:t>TB?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67858" y="6477914"/>
            <a:ext cx="125412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</a:pPr>
            <a:r>
              <a:rPr sz="1200" spc="-105" dirty="0">
                <a:solidFill>
                  <a:srgbClr val="888888"/>
                </a:solidFill>
                <a:latin typeface="Arial"/>
                <a:cs typeface="Arial"/>
              </a:rPr>
              <a:t>Paed </a:t>
            </a:r>
            <a:r>
              <a:rPr sz="1200" spc="-155" dirty="0">
                <a:solidFill>
                  <a:srgbClr val="888888"/>
                </a:solidFill>
                <a:latin typeface="Arial"/>
                <a:cs typeface="Arial"/>
              </a:rPr>
              <a:t>TB </a:t>
            </a:r>
            <a:r>
              <a:rPr sz="1200" spc="-165" dirty="0">
                <a:solidFill>
                  <a:srgbClr val="888888"/>
                </a:solidFill>
                <a:latin typeface="Arial"/>
                <a:cs typeface="Arial"/>
              </a:rPr>
              <a:t>DLTLD</a:t>
            </a:r>
            <a:r>
              <a:rPr sz="1200" spc="-190" dirty="0">
                <a:solidFill>
                  <a:srgbClr val="888888"/>
                </a:solidFill>
                <a:latin typeface="Arial"/>
                <a:cs typeface="Arial"/>
              </a:rPr>
              <a:t> </a:t>
            </a:r>
            <a:r>
              <a:rPr sz="1200" spc="-60" dirty="0">
                <a:solidFill>
                  <a:srgbClr val="888888"/>
                </a:solidFill>
                <a:latin typeface="Arial"/>
                <a:cs typeface="Arial"/>
              </a:rPr>
              <a:t>2013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298561" y="97535"/>
            <a:ext cx="5003209" cy="64448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809744" y="4428744"/>
            <a:ext cx="215265" cy="1643380"/>
          </a:xfrm>
          <a:custGeom>
            <a:avLst/>
            <a:gdLst/>
            <a:ahLst/>
            <a:cxnLst/>
            <a:rect l="l" t="t" r="r" b="b"/>
            <a:pathLst>
              <a:path w="215264" h="1643379">
                <a:moveTo>
                  <a:pt x="214883" y="1535429"/>
                </a:moveTo>
                <a:lnTo>
                  <a:pt x="0" y="1535429"/>
                </a:lnTo>
                <a:lnTo>
                  <a:pt x="107441" y="1642871"/>
                </a:lnTo>
                <a:lnTo>
                  <a:pt x="214883" y="1535429"/>
                </a:lnTo>
                <a:close/>
              </a:path>
              <a:path w="215264" h="1643379">
                <a:moveTo>
                  <a:pt x="161162" y="0"/>
                </a:moveTo>
                <a:lnTo>
                  <a:pt x="53720" y="0"/>
                </a:lnTo>
                <a:lnTo>
                  <a:pt x="53720" y="1535429"/>
                </a:lnTo>
                <a:lnTo>
                  <a:pt x="161162" y="1535429"/>
                </a:lnTo>
                <a:lnTo>
                  <a:pt x="16116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809744" y="4428744"/>
            <a:ext cx="215265" cy="1643380"/>
          </a:xfrm>
          <a:custGeom>
            <a:avLst/>
            <a:gdLst/>
            <a:ahLst/>
            <a:cxnLst/>
            <a:rect l="l" t="t" r="r" b="b"/>
            <a:pathLst>
              <a:path w="215264" h="1643379">
                <a:moveTo>
                  <a:pt x="0" y="1535429"/>
                </a:moveTo>
                <a:lnTo>
                  <a:pt x="53720" y="1535429"/>
                </a:lnTo>
                <a:lnTo>
                  <a:pt x="53720" y="0"/>
                </a:lnTo>
                <a:lnTo>
                  <a:pt x="161162" y="0"/>
                </a:lnTo>
                <a:lnTo>
                  <a:pt x="161162" y="1535429"/>
                </a:lnTo>
                <a:lnTo>
                  <a:pt x="214883" y="1535429"/>
                </a:lnTo>
                <a:lnTo>
                  <a:pt x="107441" y="1642871"/>
                </a:lnTo>
                <a:lnTo>
                  <a:pt x="0" y="1535429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524500" y="4428744"/>
            <a:ext cx="287020" cy="1643380"/>
          </a:xfrm>
          <a:custGeom>
            <a:avLst/>
            <a:gdLst/>
            <a:ahLst/>
            <a:cxnLst/>
            <a:rect l="l" t="t" r="r" b="b"/>
            <a:pathLst>
              <a:path w="287020" h="1643379">
                <a:moveTo>
                  <a:pt x="286512" y="1499615"/>
                </a:moveTo>
                <a:lnTo>
                  <a:pt x="0" y="1499615"/>
                </a:lnTo>
                <a:lnTo>
                  <a:pt x="143255" y="1642871"/>
                </a:lnTo>
                <a:lnTo>
                  <a:pt x="286512" y="1499615"/>
                </a:lnTo>
                <a:close/>
              </a:path>
              <a:path w="287020" h="1643379">
                <a:moveTo>
                  <a:pt x="214884" y="0"/>
                </a:moveTo>
                <a:lnTo>
                  <a:pt x="71627" y="0"/>
                </a:lnTo>
                <a:lnTo>
                  <a:pt x="71627" y="1499615"/>
                </a:lnTo>
                <a:lnTo>
                  <a:pt x="214884" y="1499615"/>
                </a:lnTo>
                <a:lnTo>
                  <a:pt x="2148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524500" y="4428744"/>
            <a:ext cx="287020" cy="1643380"/>
          </a:xfrm>
          <a:custGeom>
            <a:avLst/>
            <a:gdLst/>
            <a:ahLst/>
            <a:cxnLst/>
            <a:rect l="l" t="t" r="r" b="b"/>
            <a:pathLst>
              <a:path w="287020" h="1643379">
                <a:moveTo>
                  <a:pt x="0" y="1499615"/>
                </a:moveTo>
                <a:lnTo>
                  <a:pt x="71627" y="1499615"/>
                </a:lnTo>
                <a:lnTo>
                  <a:pt x="71627" y="0"/>
                </a:lnTo>
                <a:lnTo>
                  <a:pt x="214884" y="0"/>
                </a:lnTo>
                <a:lnTo>
                  <a:pt x="214884" y="1499615"/>
                </a:lnTo>
                <a:lnTo>
                  <a:pt x="286512" y="1499615"/>
                </a:lnTo>
                <a:lnTo>
                  <a:pt x="143255" y="1642871"/>
                </a:lnTo>
                <a:lnTo>
                  <a:pt x="0" y="1499615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526780" y="6153911"/>
            <a:ext cx="3333115" cy="330835"/>
          </a:xfrm>
          <a:custGeom>
            <a:avLst/>
            <a:gdLst/>
            <a:ahLst/>
            <a:cxnLst/>
            <a:rect l="l" t="t" r="r" b="b"/>
            <a:pathLst>
              <a:path w="3333115" h="330835">
                <a:moveTo>
                  <a:pt x="0" y="330708"/>
                </a:moveTo>
                <a:lnTo>
                  <a:pt x="3332987" y="330708"/>
                </a:lnTo>
                <a:lnTo>
                  <a:pt x="3332987" y="0"/>
                </a:lnTo>
                <a:lnTo>
                  <a:pt x="0" y="0"/>
                </a:lnTo>
                <a:lnTo>
                  <a:pt x="0" y="330708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254743" y="6189065"/>
            <a:ext cx="187833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90" dirty="0">
                <a:latin typeface="Arial"/>
                <a:cs typeface="Arial"/>
              </a:rPr>
              <a:t>Paediatric </a:t>
            </a:r>
            <a:r>
              <a:rPr sz="1400" b="1" spc="-195" dirty="0">
                <a:latin typeface="Arial"/>
                <a:cs typeface="Arial"/>
              </a:rPr>
              <a:t>TB </a:t>
            </a:r>
            <a:r>
              <a:rPr sz="1400" b="1" spc="-215" dirty="0">
                <a:latin typeface="Arial"/>
                <a:cs typeface="Arial"/>
              </a:rPr>
              <a:t>DLTLD</a:t>
            </a:r>
            <a:r>
              <a:rPr sz="1400" b="1" spc="-225" dirty="0">
                <a:latin typeface="Arial"/>
                <a:cs typeface="Arial"/>
              </a:rPr>
              <a:t> </a:t>
            </a:r>
            <a:r>
              <a:rPr sz="1400" b="1" spc="-75" dirty="0">
                <a:latin typeface="Arial"/>
                <a:cs typeface="Arial"/>
              </a:rPr>
              <a:t>2013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714692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360" dirty="0"/>
              <a:t>Basic </a:t>
            </a:r>
            <a:r>
              <a:rPr sz="4400" spc="-155" dirty="0"/>
              <a:t>principles </a:t>
            </a:r>
            <a:r>
              <a:rPr sz="4400" spc="-30" dirty="0"/>
              <a:t>of </a:t>
            </a:r>
            <a:r>
              <a:rPr sz="4400" spc="-570" dirty="0"/>
              <a:t>TB</a:t>
            </a:r>
            <a:r>
              <a:rPr sz="4400" spc="-415" dirty="0"/>
              <a:t> </a:t>
            </a:r>
            <a:r>
              <a:rPr sz="4400" spc="-80" dirty="0"/>
              <a:t>treatment</a:t>
            </a:r>
            <a:endParaRPr sz="44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935" indent="-2286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42570" algn="l"/>
              </a:tabLst>
            </a:pPr>
            <a:r>
              <a:rPr spc="-305" dirty="0"/>
              <a:t>Dosages </a:t>
            </a:r>
            <a:r>
              <a:rPr spc="-155" dirty="0"/>
              <a:t>are </a:t>
            </a:r>
            <a:r>
              <a:rPr spc="-195" dirty="0"/>
              <a:t>calculated </a:t>
            </a:r>
            <a:r>
              <a:rPr spc="-245" dirty="0"/>
              <a:t>according </a:t>
            </a:r>
            <a:r>
              <a:rPr spc="-100" dirty="0"/>
              <a:t>to </a:t>
            </a:r>
            <a:r>
              <a:rPr spc="-165" dirty="0"/>
              <a:t>weight </a:t>
            </a:r>
            <a:r>
              <a:rPr b="0" spc="-30" dirty="0">
                <a:latin typeface="Arial"/>
                <a:cs typeface="Arial"/>
              </a:rPr>
              <a:t>(not</a:t>
            </a:r>
            <a:r>
              <a:rPr b="0" spc="-204" dirty="0">
                <a:latin typeface="Arial"/>
                <a:cs typeface="Arial"/>
              </a:rPr>
              <a:t> </a:t>
            </a:r>
            <a:r>
              <a:rPr b="0" spc="-160" dirty="0">
                <a:latin typeface="Arial"/>
                <a:cs typeface="Arial"/>
              </a:rPr>
              <a:t>age).</a:t>
            </a:r>
          </a:p>
          <a:p>
            <a:pPr marL="635">
              <a:lnSpc>
                <a:spcPct val="100000"/>
              </a:lnSpc>
              <a:buFont typeface="Arial"/>
              <a:buChar char="•"/>
            </a:pPr>
            <a:endParaRPr sz="3500">
              <a:latin typeface="Times New Roman"/>
              <a:cs typeface="Times New Roman"/>
            </a:endParaRPr>
          </a:p>
          <a:p>
            <a:pPr marL="241935" indent="-228600">
              <a:lnSpc>
                <a:spcPct val="100000"/>
              </a:lnSpc>
              <a:buChar char="•"/>
              <a:tabLst>
                <a:tab pos="242570" algn="l"/>
              </a:tabLst>
            </a:pPr>
            <a:r>
              <a:rPr b="0" spc="-105" dirty="0">
                <a:latin typeface="Arial"/>
                <a:cs typeface="Arial"/>
              </a:rPr>
              <a:t>Weight </a:t>
            </a:r>
            <a:r>
              <a:rPr b="0" spc="-150" dirty="0">
                <a:latin typeface="Arial"/>
                <a:cs typeface="Arial"/>
              </a:rPr>
              <a:t>is </a:t>
            </a:r>
            <a:r>
              <a:rPr b="0" spc="-35" dirty="0">
                <a:latin typeface="Arial"/>
                <a:cs typeface="Arial"/>
              </a:rPr>
              <a:t>important </a:t>
            </a:r>
            <a:r>
              <a:rPr b="0" spc="-15" dirty="0">
                <a:latin typeface="Arial"/>
                <a:cs typeface="Arial"/>
              </a:rPr>
              <a:t>for </a:t>
            </a:r>
            <a:r>
              <a:rPr b="0" spc="-55" dirty="0">
                <a:latin typeface="Arial"/>
                <a:cs typeface="Arial"/>
              </a:rPr>
              <a:t>monitoring </a:t>
            </a:r>
            <a:r>
              <a:rPr b="0" spc="-35" dirty="0">
                <a:latin typeface="Arial"/>
                <a:cs typeface="Arial"/>
              </a:rPr>
              <a:t>treatment</a:t>
            </a:r>
            <a:r>
              <a:rPr b="0" spc="-425" dirty="0">
                <a:latin typeface="Arial"/>
                <a:cs typeface="Arial"/>
              </a:rPr>
              <a:t> </a:t>
            </a:r>
            <a:r>
              <a:rPr b="0" spc="-145" dirty="0">
                <a:latin typeface="Arial"/>
                <a:cs typeface="Arial"/>
              </a:rPr>
              <a:t>response.</a:t>
            </a:r>
          </a:p>
          <a:p>
            <a:pPr marL="635"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3450">
              <a:latin typeface="Times New Roman"/>
              <a:cs typeface="Times New Roman"/>
            </a:endParaRPr>
          </a:p>
          <a:p>
            <a:pPr marL="241935" indent="-228600">
              <a:lnSpc>
                <a:spcPct val="100000"/>
              </a:lnSpc>
              <a:spcBef>
                <a:spcPts val="5"/>
              </a:spcBef>
              <a:buChar char="•"/>
              <a:tabLst>
                <a:tab pos="242570" algn="l"/>
              </a:tabLst>
            </a:pPr>
            <a:r>
              <a:rPr b="0" spc="-345" dirty="0">
                <a:latin typeface="Arial"/>
                <a:cs typeface="Arial"/>
              </a:rPr>
              <a:t>TB </a:t>
            </a:r>
            <a:r>
              <a:rPr b="0" spc="-145" dirty="0">
                <a:latin typeface="Arial"/>
                <a:cs typeface="Arial"/>
              </a:rPr>
              <a:t>drugs </a:t>
            </a:r>
            <a:r>
              <a:rPr b="0" spc="-130" dirty="0">
                <a:latin typeface="Arial"/>
                <a:cs typeface="Arial"/>
              </a:rPr>
              <a:t>are </a:t>
            </a:r>
            <a:r>
              <a:rPr b="0" spc="-110" dirty="0">
                <a:latin typeface="Arial"/>
                <a:cs typeface="Arial"/>
              </a:rPr>
              <a:t>very </a:t>
            </a:r>
            <a:r>
              <a:rPr b="0" spc="-45" dirty="0">
                <a:latin typeface="Arial"/>
                <a:cs typeface="Arial"/>
              </a:rPr>
              <a:t>well </a:t>
            </a:r>
            <a:r>
              <a:rPr b="0" spc="-60" dirty="0">
                <a:latin typeface="Arial"/>
                <a:cs typeface="Arial"/>
              </a:rPr>
              <a:t>tolerated </a:t>
            </a:r>
            <a:r>
              <a:rPr b="0" spc="-40" dirty="0">
                <a:latin typeface="Arial"/>
                <a:cs typeface="Arial"/>
              </a:rPr>
              <a:t>in </a:t>
            </a:r>
            <a:r>
              <a:rPr b="0" spc="-95" dirty="0">
                <a:latin typeface="Arial"/>
                <a:cs typeface="Arial"/>
              </a:rPr>
              <a:t>almost </a:t>
            </a:r>
            <a:r>
              <a:rPr b="0" spc="-60" dirty="0">
                <a:latin typeface="Arial"/>
                <a:cs typeface="Arial"/>
              </a:rPr>
              <a:t>all</a:t>
            </a:r>
            <a:r>
              <a:rPr b="0" spc="-295" dirty="0">
                <a:latin typeface="Arial"/>
                <a:cs typeface="Arial"/>
              </a:rPr>
              <a:t> </a:t>
            </a:r>
            <a:r>
              <a:rPr b="0" spc="-80" dirty="0">
                <a:latin typeface="Arial"/>
                <a:cs typeface="Arial"/>
              </a:rPr>
              <a:t>children.</a:t>
            </a:r>
          </a:p>
          <a:p>
            <a:pPr marL="635"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4050">
              <a:latin typeface="Times New Roman"/>
              <a:cs typeface="Times New Roman"/>
            </a:endParaRPr>
          </a:p>
          <a:p>
            <a:pPr marL="241935" marR="5080" indent="-228600">
              <a:lnSpc>
                <a:spcPts val="2690"/>
              </a:lnSpc>
              <a:buFont typeface="Arial"/>
              <a:buChar char="•"/>
              <a:tabLst>
                <a:tab pos="242570" algn="l"/>
              </a:tabLst>
            </a:pPr>
            <a:r>
              <a:rPr spc="-175" dirty="0"/>
              <a:t>All </a:t>
            </a:r>
            <a:r>
              <a:rPr spc="-185" dirty="0"/>
              <a:t>children </a:t>
            </a:r>
            <a:r>
              <a:rPr spc="-229" dirty="0"/>
              <a:t>should </a:t>
            </a:r>
            <a:r>
              <a:rPr spc="-190" dirty="0"/>
              <a:t>registered </a:t>
            </a:r>
            <a:r>
              <a:rPr spc="-95" dirty="0"/>
              <a:t>with </a:t>
            </a:r>
            <a:r>
              <a:rPr spc="-140" dirty="0"/>
              <a:t>National </a:t>
            </a:r>
            <a:r>
              <a:rPr spc="-395" dirty="0"/>
              <a:t>TB </a:t>
            </a:r>
            <a:r>
              <a:rPr spc="-210" dirty="0"/>
              <a:t>Program</a:t>
            </a:r>
            <a:r>
              <a:rPr b="0" spc="-210" dirty="0">
                <a:latin typeface="Arial"/>
                <a:cs typeface="Arial"/>
              </a:rPr>
              <a:t>: </a:t>
            </a:r>
            <a:r>
              <a:rPr b="0" spc="-90" dirty="0">
                <a:latin typeface="Arial"/>
                <a:cs typeface="Arial"/>
              </a:rPr>
              <a:t>include </a:t>
            </a:r>
            <a:r>
              <a:rPr b="0" spc="-185" dirty="0">
                <a:latin typeface="Arial"/>
                <a:cs typeface="Arial"/>
              </a:rPr>
              <a:t>age,  </a:t>
            </a:r>
            <a:r>
              <a:rPr b="0" spc="-345" dirty="0">
                <a:latin typeface="Arial"/>
                <a:cs typeface="Arial"/>
              </a:rPr>
              <a:t>TB </a:t>
            </a:r>
            <a:r>
              <a:rPr b="0" spc="-65" dirty="0">
                <a:latin typeface="Arial"/>
                <a:cs typeface="Arial"/>
              </a:rPr>
              <a:t>type </a:t>
            </a:r>
            <a:r>
              <a:rPr b="0" spc="-135" dirty="0">
                <a:latin typeface="Arial"/>
                <a:cs typeface="Arial"/>
              </a:rPr>
              <a:t>and</a:t>
            </a:r>
            <a:r>
              <a:rPr b="0" spc="-434" dirty="0">
                <a:latin typeface="Arial"/>
                <a:cs typeface="Arial"/>
              </a:rPr>
              <a:t> </a:t>
            </a:r>
            <a:r>
              <a:rPr b="0" spc="-100" dirty="0">
                <a:latin typeface="Arial"/>
                <a:cs typeface="Arial"/>
              </a:rPr>
              <a:t>outcome</a:t>
            </a:r>
          </a:p>
        </p:txBody>
      </p:sp>
      <p:sp>
        <p:nvSpPr>
          <p:cNvPr id="4" name="object 4"/>
          <p:cNvSpPr/>
          <p:nvPr/>
        </p:nvSpPr>
        <p:spPr>
          <a:xfrm>
            <a:off x="8526780" y="5971032"/>
            <a:ext cx="3333115" cy="330835"/>
          </a:xfrm>
          <a:custGeom>
            <a:avLst/>
            <a:gdLst/>
            <a:ahLst/>
            <a:cxnLst/>
            <a:rect l="l" t="t" r="r" b="b"/>
            <a:pathLst>
              <a:path w="3333115" h="330835">
                <a:moveTo>
                  <a:pt x="0" y="330708"/>
                </a:moveTo>
                <a:lnTo>
                  <a:pt x="3332987" y="330708"/>
                </a:lnTo>
                <a:lnTo>
                  <a:pt x="3332987" y="0"/>
                </a:lnTo>
                <a:lnTo>
                  <a:pt x="0" y="0"/>
                </a:lnTo>
                <a:lnTo>
                  <a:pt x="0" y="330708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320530" y="6147460"/>
            <a:ext cx="1878964" cy="2044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</a:pPr>
            <a:r>
              <a:rPr sz="1400" b="1" spc="-90" dirty="0">
                <a:latin typeface="Arial"/>
                <a:cs typeface="Arial"/>
              </a:rPr>
              <a:t>Paediatric </a:t>
            </a:r>
            <a:r>
              <a:rPr sz="1400" b="1" spc="-195" dirty="0">
                <a:latin typeface="Arial"/>
                <a:cs typeface="Arial"/>
              </a:rPr>
              <a:t>TB </a:t>
            </a:r>
            <a:r>
              <a:rPr sz="1400" b="1" spc="-215" dirty="0">
                <a:latin typeface="Arial"/>
                <a:cs typeface="Arial"/>
              </a:rPr>
              <a:t>DLTLD</a:t>
            </a:r>
            <a:r>
              <a:rPr sz="1400" b="1" spc="-225" dirty="0">
                <a:latin typeface="Arial"/>
                <a:cs typeface="Arial"/>
              </a:rPr>
              <a:t> </a:t>
            </a:r>
            <a:r>
              <a:rPr sz="1400" b="1" spc="-75" dirty="0">
                <a:latin typeface="Arial"/>
                <a:cs typeface="Arial"/>
              </a:rPr>
              <a:t>2013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433260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00" dirty="0"/>
              <a:t>Treatment</a:t>
            </a:r>
            <a:r>
              <a:rPr sz="4400" spc="-275" dirty="0"/>
              <a:t> </a:t>
            </a:r>
            <a:r>
              <a:rPr sz="4400" spc="-190" dirty="0"/>
              <a:t>regimen</a:t>
            </a:r>
            <a:endParaRPr sz="44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25120" y="1390396"/>
          <a:ext cx="11029315" cy="40201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604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97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714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795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750">
                        <a:latin typeface="Times New Roman"/>
                        <a:cs typeface="Times New Roman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2800" spc="-3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TB </a:t>
                      </a:r>
                      <a:r>
                        <a:rPr sz="2800" spc="-2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Disease</a:t>
                      </a:r>
                      <a:r>
                        <a:rPr sz="2800" spc="-36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800" spc="-27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Class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1905" marB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750">
                        <a:latin typeface="Times New Roman"/>
                        <a:cs typeface="Times New Roman"/>
                      </a:endParaRPr>
                    </a:p>
                    <a:p>
                      <a:pPr marL="172720">
                        <a:lnSpc>
                          <a:spcPct val="100000"/>
                        </a:lnSpc>
                      </a:pPr>
                      <a:r>
                        <a:rPr sz="2800" spc="-1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Intensive</a:t>
                      </a:r>
                      <a:r>
                        <a:rPr sz="2800" spc="-1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800" spc="-1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phase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1905" marB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750">
                        <a:latin typeface="Times New Roman"/>
                        <a:cs typeface="Times New Roman"/>
                      </a:endParaRPr>
                    </a:p>
                    <a:p>
                      <a:pPr marL="278130" marR="309880">
                        <a:lnSpc>
                          <a:spcPct val="100000"/>
                        </a:lnSpc>
                      </a:pPr>
                      <a:r>
                        <a:rPr sz="2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</a:t>
                      </a:r>
                      <a:r>
                        <a:rPr sz="2800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28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ti</a:t>
                      </a:r>
                      <a:r>
                        <a:rPr sz="28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2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sz="2800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28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tion  </a:t>
                      </a:r>
                      <a:r>
                        <a:rPr sz="2800" spc="-18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phase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1905" marB="0"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4880">
                <a:tc>
                  <a:txBody>
                    <a:bodyPr/>
                    <a:lstStyle/>
                    <a:p>
                      <a:pPr marL="68580">
                        <a:lnSpc>
                          <a:spcPts val="3180"/>
                        </a:lnSpc>
                      </a:pPr>
                      <a:r>
                        <a:rPr sz="2800" b="1" spc="-175" dirty="0">
                          <a:latin typeface="Arial"/>
                          <a:cs typeface="Arial"/>
                        </a:rPr>
                        <a:t>All </a:t>
                      </a:r>
                      <a:r>
                        <a:rPr sz="2800" b="1" spc="-215" dirty="0">
                          <a:latin typeface="Arial"/>
                          <a:cs typeface="Arial"/>
                        </a:rPr>
                        <a:t>forms </a:t>
                      </a:r>
                      <a:r>
                        <a:rPr sz="2800" b="1" spc="-130" dirty="0">
                          <a:latin typeface="Arial"/>
                          <a:cs typeface="Arial"/>
                        </a:rPr>
                        <a:t>of</a:t>
                      </a:r>
                      <a:r>
                        <a:rPr sz="28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800" b="1" spc="-400" dirty="0">
                          <a:latin typeface="Arial"/>
                          <a:cs typeface="Arial"/>
                        </a:rPr>
                        <a:t>TB</a:t>
                      </a:r>
                      <a:endParaRPr sz="2800">
                        <a:latin typeface="Arial"/>
                        <a:cs typeface="Arial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2800" i="1" spc="-200" dirty="0">
                          <a:latin typeface="Trebuchet MS"/>
                          <a:cs typeface="Trebuchet MS"/>
                        </a:rPr>
                        <a:t>except </a:t>
                      </a:r>
                      <a:r>
                        <a:rPr sz="2800" i="1" spc="-165" dirty="0">
                          <a:latin typeface="Trebuchet MS"/>
                          <a:cs typeface="Trebuchet MS"/>
                        </a:rPr>
                        <a:t>TB </a:t>
                      </a:r>
                      <a:r>
                        <a:rPr sz="2800" i="1" spc="-140" dirty="0">
                          <a:latin typeface="Trebuchet MS"/>
                          <a:cs typeface="Trebuchet MS"/>
                        </a:rPr>
                        <a:t>meningitis </a:t>
                      </a:r>
                      <a:r>
                        <a:rPr sz="2800" i="1" spc="-170" dirty="0">
                          <a:latin typeface="Trebuchet MS"/>
                          <a:cs typeface="Trebuchet MS"/>
                        </a:rPr>
                        <a:t>/osteoarticular</a:t>
                      </a:r>
                      <a:r>
                        <a:rPr sz="2800" i="1" spc="-345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2800" i="1" spc="-160" dirty="0">
                          <a:latin typeface="Trebuchet MS"/>
                          <a:cs typeface="Trebuchet MS"/>
                        </a:rPr>
                        <a:t>TB</a:t>
                      </a:r>
                      <a:endParaRPr sz="2800">
                        <a:latin typeface="Trebuchet MS"/>
                        <a:cs typeface="Trebuchet MS"/>
                      </a:endParaRPr>
                    </a:p>
                  </a:txBody>
                  <a:tcPr marL="0" marR="0" marT="0" marB="0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750">
                        <a:latin typeface="Times New Roman"/>
                        <a:cs typeface="Times New Roman"/>
                      </a:endParaRPr>
                    </a:p>
                    <a:p>
                      <a:pPr marL="172720">
                        <a:lnSpc>
                          <a:spcPct val="100000"/>
                        </a:lnSpc>
                      </a:pPr>
                      <a:r>
                        <a:rPr sz="2800" spc="-145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2800" spc="-1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800" spc="-425" dirty="0">
                          <a:latin typeface="Arial"/>
                          <a:cs typeface="Arial"/>
                        </a:rPr>
                        <a:t>RHZE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750">
                        <a:latin typeface="Times New Roman"/>
                        <a:cs typeface="Times New Roman"/>
                      </a:endParaRPr>
                    </a:p>
                    <a:p>
                      <a:pPr marL="278130">
                        <a:lnSpc>
                          <a:spcPct val="100000"/>
                        </a:lnSpc>
                      </a:pPr>
                      <a:r>
                        <a:rPr sz="2800" spc="-145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2800" spc="-1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800" spc="-390" dirty="0">
                          <a:latin typeface="Arial"/>
                          <a:cs typeface="Arial"/>
                        </a:rPr>
                        <a:t>RH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2975">
                <a:tc>
                  <a:txBody>
                    <a:bodyPr/>
                    <a:lstStyle/>
                    <a:p>
                      <a:pPr marL="68580">
                        <a:lnSpc>
                          <a:spcPts val="3185"/>
                        </a:lnSpc>
                      </a:pPr>
                      <a:r>
                        <a:rPr sz="2800" b="1" spc="-395" dirty="0">
                          <a:latin typeface="Arial"/>
                          <a:cs typeface="Arial"/>
                        </a:rPr>
                        <a:t>TB</a:t>
                      </a:r>
                      <a:r>
                        <a:rPr sz="2800" b="1" spc="-1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800" b="1" spc="-190" dirty="0">
                          <a:latin typeface="Arial"/>
                          <a:cs typeface="Arial"/>
                        </a:rPr>
                        <a:t>meningitis</a:t>
                      </a:r>
                      <a:endParaRPr sz="2800">
                        <a:latin typeface="Arial"/>
                        <a:cs typeface="Arial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2800" b="1" spc="-254" dirty="0">
                          <a:latin typeface="Arial"/>
                          <a:cs typeface="Arial"/>
                        </a:rPr>
                        <a:t>Bone </a:t>
                      </a:r>
                      <a:r>
                        <a:rPr sz="2800" b="1" spc="-204" dirty="0">
                          <a:latin typeface="Arial"/>
                          <a:cs typeface="Arial"/>
                        </a:rPr>
                        <a:t>and </a:t>
                      </a:r>
                      <a:r>
                        <a:rPr sz="2800" b="1" spc="-120" dirty="0">
                          <a:latin typeface="Arial"/>
                          <a:cs typeface="Arial"/>
                        </a:rPr>
                        <a:t>joint</a:t>
                      </a:r>
                      <a:r>
                        <a:rPr sz="2800" b="1" spc="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800" b="1" spc="-400" dirty="0">
                          <a:latin typeface="Arial"/>
                          <a:cs typeface="Arial"/>
                        </a:rPr>
                        <a:t>TB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3185"/>
                        </a:lnSpc>
                      </a:pPr>
                      <a:r>
                        <a:rPr sz="2800" spc="-145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2800" spc="-1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800" spc="-425" dirty="0">
                          <a:latin typeface="Arial"/>
                          <a:cs typeface="Arial"/>
                        </a:rPr>
                        <a:t>RHZE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8130">
                        <a:lnSpc>
                          <a:spcPts val="3185"/>
                        </a:lnSpc>
                      </a:pPr>
                      <a:r>
                        <a:rPr sz="2800" spc="-145" dirty="0">
                          <a:latin typeface="Arial"/>
                          <a:cs typeface="Arial"/>
                        </a:rPr>
                        <a:t>10</a:t>
                      </a:r>
                      <a:r>
                        <a:rPr sz="2800" spc="-1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800" spc="-390" dirty="0">
                          <a:latin typeface="Arial"/>
                          <a:cs typeface="Arial"/>
                        </a:rPr>
                        <a:t>RH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2805">
                <a:tc>
                  <a:txBody>
                    <a:bodyPr/>
                    <a:lstStyle/>
                    <a:p>
                      <a:pPr marL="68580">
                        <a:lnSpc>
                          <a:spcPts val="3185"/>
                        </a:lnSpc>
                      </a:pPr>
                      <a:r>
                        <a:rPr sz="2800" spc="-155" dirty="0">
                          <a:latin typeface="Arial"/>
                          <a:cs typeface="Arial"/>
                        </a:rPr>
                        <a:t>Drug </a:t>
                      </a:r>
                      <a:r>
                        <a:rPr sz="2800" spc="-100" dirty="0">
                          <a:latin typeface="Arial"/>
                          <a:cs typeface="Arial"/>
                        </a:rPr>
                        <a:t>resistant</a:t>
                      </a:r>
                      <a:r>
                        <a:rPr sz="28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800" spc="-350" dirty="0">
                          <a:latin typeface="Arial"/>
                          <a:cs typeface="Arial"/>
                        </a:rPr>
                        <a:t>TB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E7E7E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72720">
                        <a:lnSpc>
                          <a:spcPts val="3185"/>
                        </a:lnSpc>
                      </a:pPr>
                      <a:r>
                        <a:rPr sz="2800" spc="-175" dirty="0">
                          <a:latin typeface="Arial"/>
                          <a:cs typeface="Arial"/>
                        </a:rPr>
                        <a:t>Refer </a:t>
                      </a:r>
                      <a:r>
                        <a:rPr sz="2800" spc="20" dirty="0">
                          <a:latin typeface="Arial"/>
                          <a:cs typeface="Arial"/>
                        </a:rPr>
                        <a:t>to </a:t>
                      </a:r>
                      <a:r>
                        <a:rPr sz="2800" spc="-220" dirty="0">
                          <a:latin typeface="Arial"/>
                          <a:cs typeface="Arial"/>
                        </a:rPr>
                        <a:t>a </a:t>
                      </a:r>
                      <a:r>
                        <a:rPr sz="2800" spc="-385" dirty="0">
                          <a:latin typeface="Arial"/>
                          <a:cs typeface="Arial"/>
                        </a:rPr>
                        <a:t>DRTB </a:t>
                      </a:r>
                      <a:r>
                        <a:rPr sz="2800" spc="-40" dirty="0">
                          <a:latin typeface="Arial"/>
                          <a:cs typeface="Arial"/>
                        </a:rPr>
                        <a:t>treatment</a:t>
                      </a:r>
                      <a:r>
                        <a:rPr sz="2800" spc="-3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800" spc="-85" dirty="0">
                          <a:latin typeface="Arial"/>
                          <a:cs typeface="Arial"/>
                        </a:rPr>
                        <a:t>centre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E7E7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8557259" y="6010655"/>
            <a:ext cx="3333115" cy="332740"/>
          </a:xfrm>
          <a:custGeom>
            <a:avLst/>
            <a:gdLst/>
            <a:ahLst/>
            <a:cxnLst/>
            <a:rect l="l" t="t" r="r" b="b"/>
            <a:pathLst>
              <a:path w="3333115" h="332739">
                <a:moveTo>
                  <a:pt x="0" y="332232"/>
                </a:moveTo>
                <a:lnTo>
                  <a:pt x="3332988" y="332232"/>
                </a:lnTo>
                <a:lnTo>
                  <a:pt x="3332988" y="0"/>
                </a:lnTo>
                <a:lnTo>
                  <a:pt x="0" y="0"/>
                </a:lnTo>
                <a:lnTo>
                  <a:pt x="0" y="332232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320530" y="6147460"/>
            <a:ext cx="1878964" cy="2044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</a:pPr>
            <a:r>
              <a:rPr sz="1400" b="1" spc="-90" dirty="0">
                <a:latin typeface="Arial"/>
                <a:cs typeface="Arial"/>
              </a:rPr>
              <a:t>Paediatric </a:t>
            </a:r>
            <a:r>
              <a:rPr sz="1400" b="1" spc="-195" dirty="0">
                <a:latin typeface="Arial"/>
                <a:cs typeface="Arial"/>
              </a:rPr>
              <a:t>TB </a:t>
            </a:r>
            <a:r>
              <a:rPr sz="1400" b="1" spc="-215" dirty="0">
                <a:latin typeface="Arial"/>
                <a:cs typeface="Arial"/>
              </a:rPr>
              <a:t>DLTLD</a:t>
            </a:r>
            <a:r>
              <a:rPr sz="1400" b="1" spc="-225" dirty="0">
                <a:latin typeface="Arial"/>
                <a:cs typeface="Arial"/>
              </a:rPr>
              <a:t> </a:t>
            </a:r>
            <a:r>
              <a:rPr sz="1400" b="1" spc="-75" dirty="0">
                <a:latin typeface="Arial"/>
                <a:cs typeface="Arial"/>
              </a:rPr>
              <a:t>2013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67858" y="6477914"/>
            <a:ext cx="1254125" cy="1524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40"/>
              </a:lnSpc>
            </a:pPr>
            <a:r>
              <a:rPr sz="1200" spc="-105" dirty="0">
                <a:solidFill>
                  <a:srgbClr val="888888"/>
                </a:solidFill>
                <a:latin typeface="Arial"/>
                <a:cs typeface="Arial"/>
              </a:rPr>
              <a:t>Paed </a:t>
            </a:r>
            <a:r>
              <a:rPr sz="1200" spc="-155" dirty="0">
                <a:solidFill>
                  <a:srgbClr val="888888"/>
                </a:solidFill>
                <a:latin typeface="Arial"/>
                <a:cs typeface="Arial"/>
              </a:rPr>
              <a:t>TB </a:t>
            </a:r>
            <a:r>
              <a:rPr sz="1200" spc="-165" dirty="0">
                <a:solidFill>
                  <a:srgbClr val="888888"/>
                </a:solidFill>
                <a:latin typeface="Arial"/>
                <a:cs typeface="Arial"/>
              </a:rPr>
              <a:t>DLTLD</a:t>
            </a:r>
            <a:r>
              <a:rPr sz="1200" spc="-190" dirty="0">
                <a:solidFill>
                  <a:srgbClr val="888888"/>
                </a:solidFill>
                <a:latin typeface="Arial"/>
                <a:cs typeface="Arial"/>
              </a:rPr>
              <a:t> </a:t>
            </a:r>
            <a:r>
              <a:rPr sz="1200" spc="-60" dirty="0">
                <a:solidFill>
                  <a:srgbClr val="888888"/>
                </a:solidFill>
                <a:latin typeface="Arial"/>
                <a:cs typeface="Arial"/>
              </a:rPr>
              <a:t>2013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28536" y="303104"/>
            <a:ext cx="8470231" cy="60181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592311" y="6067044"/>
            <a:ext cx="3333115" cy="332740"/>
          </a:xfrm>
          <a:custGeom>
            <a:avLst/>
            <a:gdLst/>
            <a:ahLst/>
            <a:cxnLst/>
            <a:rect l="l" t="t" r="r" b="b"/>
            <a:pathLst>
              <a:path w="3333115" h="332739">
                <a:moveTo>
                  <a:pt x="0" y="332231"/>
                </a:moveTo>
                <a:lnTo>
                  <a:pt x="3332988" y="332231"/>
                </a:lnTo>
                <a:lnTo>
                  <a:pt x="3332988" y="0"/>
                </a:lnTo>
                <a:lnTo>
                  <a:pt x="0" y="0"/>
                </a:lnTo>
                <a:lnTo>
                  <a:pt x="0" y="332231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320530" y="6147460"/>
            <a:ext cx="1878964" cy="2044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</a:pPr>
            <a:r>
              <a:rPr sz="1400" b="1" spc="-90" dirty="0">
                <a:latin typeface="Arial"/>
                <a:cs typeface="Arial"/>
              </a:rPr>
              <a:t>Paediatric </a:t>
            </a:r>
            <a:r>
              <a:rPr sz="1400" b="1" spc="-195" dirty="0">
                <a:latin typeface="Arial"/>
                <a:cs typeface="Arial"/>
              </a:rPr>
              <a:t>TB </a:t>
            </a:r>
            <a:r>
              <a:rPr sz="1400" b="1" spc="-215" dirty="0">
                <a:latin typeface="Arial"/>
                <a:cs typeface="Arial"/>
              </a:rPr>
              <a:t>DLTLD</a:t>
            </a:r>
            <a:r>
              <a:rPr sz="1400" b="1" spc="-225" dirty="0">
                <a:latin typeface="Arial"/>
                <a:cs typeface="Arial"/>
              </a:rPr>
              <a:t> </a:t>
            </a:r>
            <a:r>
              <a:rPr sz="1400" b="1" spc="-75" dirty="0">
                <a:latin typeface="Arial"/>
                <a:cs typeface="Arial"/>
              </a:rPr>
              <a:t>2013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0844" y="3323343"/>
            <a:ext cx="7498715" cy="1686560"/>
          </a:xfrm>
          <a:prstGeom prst="rect">
            <a:avLst/>
          </a:prstGeom>
        </p:spPr>
        <p:txBody>
          <a:bodyPr vert="horz" wrap="square" lIns="0" tIns="2311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20"/>
              </a:spcBef>
            </a:pPr>
            <a:r>
              <a:rPr sz="6000" spc="-320" dirty="0">
                <a:latin typeface="Arial"/>
                <a:cs typeface="Arial"/>
              </a:rPr>
              <a:t>Child </a:t>
            </a:r>
            <a:r>
              <a:rPr sz="6000" spc="-295" dirty="0">
                <a:latin typeface="Arial"/>
                <a:cs typeface="Arial"/>
              </a:rPr>
              <a:t>Contact</a:t>
            </a:r>
            <a:r>
              <a:rPr sz="6000" spc="-355" dirty="0">
                <a:latin typeface="Arial"/>
                <a:cs typeface="Arial"/>
              </a:rPr>
              <a:t> </a:t>
            </a:r>
            <a:r>
              <a:rPr sz="6000" spc="-390" dirty="0">
                <a:latin typeface="Arial"/>
                <a:cs typeface="Arial"/>
              </a:rPr>
              <a:t>Screening</a:t>
            </a:r>
            <a:endParaRPr sz="6000">
              <a:latin typeface="Arial"/>
              <a:cs typeface="Arial"/>
            </a:endParaRPr>
          </a:p>
          <a:p>
            <a:pPr marL="2870835">
              <a:lnSpc>
                <a:spcPct val="100000"/>
              </a:lnSpc>
              <a:spcBef>
                <a:spcPts val="795"/>
              </a:spcBef>
            </a:pPr>
            <a:r>
              <a:rPr sz="2800" b="1" i="1" spc="-250" dirty="0">
                <a:latin typeface="Arial"/>
                <a:cs typeface="Arial"/>
              </a:rPr>
              <a:t>Was </a:t>
            </a:r>
            <a:r>
              <a:rPr sz="2800" b="1" i="1" spc="-190" dirty="0">
                <a:latin typeface="Arial"/>
                <a:cs typeface="Arial"/>
              </a:rPr>
              <a:t>this </a:t>
            </a:r>
            <a:r>
              <a:rPr sz="2800" b="1" i="1" spc="-85" dirty="0">
                <a:latin typeface="Arial"/>
                <a:cs typeface="Arial"/>
              </a:rPr>
              <a:t>a </a:t>
            </a:r>
            <a:r>
              <a:rPr sz="2800" b="1" i="1" spc="-280" dirty="0">
                <a:latin typeface="Arial"/>
                <a:cs typeface="Arial"/>
              </a:rPr>
              <a:t>missed</a:t>
            </a:r>
            <a:r>
              <a:rPr sz="2800" b="1" i="1" spc="-80" dirty="0">
                <a:latin typeface="Arial"/>
                <a:cs typeface="Arial"/>
              </a:rPr>
              <a:t> </a:t>
            </a:r>
            <a:r>
              <a:rPr sz="2800" b="1" i="1" spc="-190" dirty="0">
                <a:latin typeface="Arial"/>
                <a:cs typeface="Arial"/>
              </a:rPr>
              <a:t>opportunity?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848931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60" dirty="0"/>
              <a:t>Importance </a:t>
            </a:r>
            <a:r>
              <a:rPr sz="4400" spc="-30" dirty="0"/>
              <a:t>of </a:t>
            </a:r>
            <a:r>
              <a:rPr sz="4400" spc="-135" dirty="0"/>
              <a:t>child </a:t>
            </a:r>
            <a:r>
              <a:rPr sz="4400" spc="-150" dirty="0"/>
              <a:t>contact</a:t>
            </a:r>
            <a:r>
              <a:rPr sz="4400" spc="-625" dirty="0"/>
              <a:t> </a:t>
            </a:r>
            <a:r>
              <a:rPr sz="4400" spc="-235" dirty="0"/>
              <a:t>screening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16939" y="2305938"/>
            <a:ext cx="9523730" cy="185737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241300" marR="5080" indent="-228600">
              <a:lnSpc>
                <a:spcPts val="3020"/>
              </a:lnSpc>
              <a:spcBef>
                <a:spcPts val="480"/>
              </a:spcBef>
              <a:buChar char="•"/>
              <a:tabLst>
                <a:tab pos="241935" algn="l"/>
              </a:tabLst>
            </a:pPr>
            <a:r>
              <a:rPr sz="2800" spc="-70" dirty="0">
                <a:latin typeface="Arial"/>
                <a:cs typeface="Arial"/>
              </a:rPr>
              <a:t>Identifies </a:t>
            </a:r>
            <a:r>
              <a:rPr sz="2800" spc="-110" dirty="0">
                <a:latin typeface="Arial"/>
                <a:cs typeface="Arial"/>
              </a:rPr>
              <a:t>asymptomatic </a:t>
            </a:r>
            <a:r>
              <a:rPr sz="2800" spc="-75" dirty="0">
                <a:latin typeface="Arial"/>
                <a:cs typeface="Arial"/>
              </a:rPr>
              <a:t>child </a:t>
            </a:r>
            <a:r>
              <a:rPr sz="2800" spc="-350" dirty="0">
                <a:latin typeface="Arial"/>
                <a:cs typeface="Arial"/>
              </a:rPr>
              <a:t>TB </a:t>
            </a:r>
            <a:r>
              <a:rPr sz="2800" spc="-90" dirty="0">
                <a:latin typeface="Arial"/>
                <a:cs typeface="Arial"/>
              </a:rPr>
              <a:t>contact </a:t>
            </a:r>
            <a:r>
              <a:rPr sz="2800" spc="-15" dirty="0">
                <a:latin typeface="Arial"/>
                <a:cs typeface="Arial"/>
              </a:rPr>
              <a:t>for </a:t>
            </a:r>
            <a:r>
              <a:rPr sz="2800" spc="-114" dirty="0">
                <a:latin typeface="Arial"/>
                <a:cs typeface="Arial"/>
              </a:rPr>
              <a:t>isoniazid </a:t>
            </a:r>
            <a:r>
              <a:rPr sz="2800" spc="-90" dirty="0">
                <a:latin typeface="Arial"/>
                <a:cs typeface="Arial"/>
              </a:rPr>
              <a:t>preventive  </a:t>
            </a:r>
            <a:r>
              <a:rPr sz="2800" spc="-85" dirty="0">
                <a:latin typeface="Arial"/>
                <a:cs typeface="Arial"/>
              </a:rPr>
              <a:t>therapy</a:t>
            </a:r>
            <a:r>
              <a:rPr sz="2800" spc="-130" dirty="0">
                <a:latin typeface="Arial"/>
                <a:cs typeface="Arial"/>
              </a:rPr>
              <a:t> </a:t>
            </a:r>
            <a:r>
              <a:rPr sz="2800" spc="-210" dirty="0">
                <a:latin typeface="Arial"/>
                <a:cs typeface="Arial"/>
              </a:rPr>
              <a:t>(IPT)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40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Char char="•"/>
              <a:tabLst>
                <a:tab pos="241935" algn="l"/>
              </a:tabLst>
            </a:pPr>
            <a:r>
              <a:rPr sz="2800" spc="-70" dirty="0">
                <a:latin typeface="Arial"/>
                <a:cs typeface="Arial"/>
              </a:rPr>
              <a:t>Identifies </a:t>
            </a:r>
            <a:r>
              <a:rPr sz="2800" spc="-80" dirty="0">
                <a:latin typeface="Arial"/>
                <a:cs typeface="Arial"/>
              </a:rPr>
              <a:t>children </a:t>
            </a:r>
            <a:r>
              <a:rPr sz="2800" spc="15" dirty="0">
                <a:latin typeface="Arial"/>
                <a:cs typeface="Arial"/>
              </a:rPr>
              <a:t>with </a:t>
            </a:r>
            <a:r>
              <a:rPr sz="2800" spc="-100" dirty="0">
                <a:latin typeface="Arial"/>
                <a:cs typeface="Arial"/>
              </a:rPr>
              <a:t>active </a:t>
            </a:r>
            <a:r>
              <a:rPr sz="2800" spc="-350" dirty="0">
                <a:latin typeface="Arial"/>
                <a:cs typeface="Arial"/>
              </a:rPr>
              <a:t>TB </a:t>
            </a:r>
            <a:r>
              <a:rPr sz="2800" spc="-185" dirty="0">
                <a:latin typeface="Arial"/>
                <a:cs typeface="Arial"/>
              </a:rPr>
              <a:t>disease </a:t>
            </a:r>
            <a:r>
              <a:rPr sz="2800" spc="-95" dirty="0">
                <a:latin typeface="Arial"/>
                <a:cs typeface="Arial"/>
              </a:rPr>
              <a:t>early </a:t>
            </a:r>
            <a:r>
              <a:rPr sz="2800" spc="-10" dirty="0">
                <a:latin typeface="Arial"/>
                <a:cs typeface="Arial"/>
              </a:rPr>
              <a:t>for</a:t>
            </a:r>
            <a:r>
              <a:rPr sz="2800" spc="-250" dirty="0">
                <a:latin typeface="Arial"/>
                <a:cs typeface="Arial"/>
              </a:rPr>
              <a:t> </a:t>
            </a:r>
            <a:r>
              <a:rPr sz="2800" spc="-35" dirty="0">
                <a:latin typeface="Arial"/>
                <a:cs typeface="Arial"/>
              </a:rPr>
              <a:t>treatment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88794" y="383794"/>
            <a:ext cx="535114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229" dirty="0">
                <a:solidFill>
                  <a:srgbClr val="FF0000"/>
                </a:solidFill>
              </a:rPr>
              <a:t>Screening </a:t>
            </a:r>
            <a:r>
              <a:rPr sz="3200" spc="-30" dirty="0">
                <a:solidFill>
                  <a:srgbClr val="FF0000"/>
                </a:solidFill>
              </a:rPr>
              <a:t>of </a:t>
            </a:r>
            <a:r>
              <a:rPr sz="3200" spc="-105" dirty="0">
                <a:solidFill>
                  <a:srgbClr val="FF0000"/>
                </a:solidFill>
              </a:rPr>
              <a:t>child </a:t>
            </a:r>
            <a:r>
              <a:rPr sz="3200" spc="-160" dirty="0">
                <a:solidFill>
                  <a:srgbClr val="FF0000"/>
                </a:solidFill>
              </a:rPr>
              <a:t>contacts </a:t>
            </a:r>
            <a:r>
              <a:rPr sz="3200" spc="-35" dirty="0">
                <a:solidFill>
                  <a:srgbClr val="FF0000"/>
                </a:solidFill>
              </a:rPr>
              <a:t>for</a:t>
            </a:r>
            <a:r>
              <a:rPr sz="3200" spc="-670" dirty="0">
                <a:solidFill>
                  <a:srgbClr val="FF0000"/>
                </a:solidFill>
              </a:rPr>
              <a:t> </a:t>
            </a:r>
            <a:r>
              <a:rPr sz="3200" spc="-425" dirty="0">
                <a:solidFill>
                  <a:srgbClr val="FF0000"/>
                </a:solidFill>
              </a:rPr>
              <a:t>TB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998345" y="982681"/>
            <a:ext cx="7436484" cy="5240020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sz="2800" b="1" spc="-265" dirty="0">
                <a:latin typeface="Arial"/>
                <a:cs typeface="Arial"/>
              </a:rPr>
              <a:t>List </a:t>
            </a:r>
            <a:r>
              <a:rPr sz="2800" b="1" spc="-260" dirty="0">
                <a:latin typeface="Arial"/>
                <a:cs typeface="Arial"/>
              </a:rPr>
              <a:t>close</a:t>
            </a:r>
            <a:r>
              <a:rPr sz="2800" b="1" spc="-25" dirty="0">
                <a:latin typeface="Arial"/>
                <a:cs typeface="Arial"/>
              </a:rPr>
              <a:t> </a:t>
            </a:r>
            <a:r>
              <a:rPr sz="2800" b="1" spc="-229" dirty="0">
                <a:latin typeface="Arial"/>
                <a:cs typeface="Arial"/>
              </a:rPr>
              <a:t>contacts</a:t>
            </a:r>
            <a:endParaRPr sz="28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750"/>
              </a:spcBef>
              <a:buChar char="•"/>
              <a:tabLst>
                <a:tab pos="241300" algn="l"/>
              </a:tabLst>
            </a:pPr>
            <a:r>
              <a:rPr sz="2400" spc="-70" dirty="0">
                <a:latin typeface="Arial"/>
                <a:cs typeface="Arial"/>
              </a:rPr>
              <a:t>What </a:t>
            </a:r>
            <a:r>
              <a:rPr sz="2400" spc="-125" dirty="0">
                <a:latin typeface="Arial"/>
                <a:cs typeface="Arial"/>
              </a:rPr>
              <a:t>is </a:t>
            </a:r>
            <a:r>
              <a:rPr sz="2400" spc="-30" dirty="0">
                <a:latin typeface="Arial"/>
                <a:cs typeface="Arial"/>
              </a:rPr>
              <a:t>the </a:t>
            </a:r>
            <a:r>
              <a:rPr sz="2400" spc="-190" dirty="0">
                <a:latin typeface="Arial"/>
                <a:cs typeface="Arial"/>
              </a:rPr>
              <a:t>age </a:t>
            </a:r>
            <a:r>
              <a:rPr sz="2400" spc="-5" dirty="0">
                <a:latin typeface="Arial"/>
                <a:cs typeface="Arial"/>
              </a:rPr>
              <a:t>of </a:t>
            </a:r>
            <a:r>
              <a:rPr sz="2400" spc="-30" dirty="0">
                <a:latin typeface="Arial"/>
                <a:cs typeface="Arial"/>
              </a:rPr>
              <a:t>the</a:t>
            </a:r>
            <a:r>
              <a:rPr sz="2400" spc="-360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contact?</a:t>
            </a:r>
            <a:endParaRPr sz="24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710"/>
              </a:spcBef>
              <a:buChar char="•"/>
              <a:tabLst>
                <a:tab pos="241300" algn="l"/>
              </a:tabLst>
            </a:pPr>
            <a:r>
              <a:rPr sz="2400" spc="-165" dirty="0">
                <a:latin typeface="Arial"/>
                <a:cs typeface="Arial"/>
              </a:rPr>
              <a:t>Is </a:t>
            </a:r>
            <a:r>
              <a:rPr sz="2400" spc="-30" dirty="0">
                <a:latin typeface="Arial"/>
                <a:cs typeface="Arial"/>
              </a:rPr>
              <a:t>the </a:t>
            </a:r>
            <a:r>
              <a:rPr sz="2400" spc="-75" dirty="0">
                <a:latin typeface="Arial"/>
                <a:cs typeface="Arial"/>
              </a:rPr>
              <a:t>contact</a:t>
            </a:r>
            <a:r>
              <a:rPr sz="2400" spc="-220" dirty="0">
                <a:latin typeface="Arial"/>
                <a:cs typeface="Arial"/>
              </a:rPr>
              <a:t> </a:t>
            </a:r>
            <a:r>
              <a:rPr sz="2400" spc="-105" dirty="0">
                <a:latin typeface="Arial"/>
                <a:cs typeface="Arial"/>
              </a:rPr>
              <a:t>HIV-infected?</a:t>
            </a:r>
            <a:endParaRPr sz="24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710"/>
              </a:spcBef>
              <a:buChar char="•"/>
              <a:tabLst>
                <a:tab pos="241300" algn="l"/>
              </a:tabLst>
            </a:pPr>
            <a:r>
              <a:rPr sz="2400" spc="-190" dirty="0">
                <a:latin typeface="Arial"/>
                <a:cs typeface="Arial"/>
              </a:rPr>
              <a:t>Does </a:t>
            </a:r>
            <a:r>
              <a:rPr sz="2400" spc="-30" dirty="0">
                <a:latin typeface="Arial"/>
                <a:cs typeface="Arial"/>
              </a:rPr>
              <a:t>the </a:t>
            </a:r>
            <a:r>
              <a:rPr sz="2400" spc="-75" dirty="0">
                <a:latin typeface="Arial"/>
                <a:cs typeface="Arial"/>
              </a:rPr>
              <a:t>contact </a:t>
            </a:r>
            <a:r>
              <a:rPr sz="2400" spc="-150" dirty="0">
                <a:latin typeface="Arial"/>
                <a:cs typeface="Arial"/>
              </a:rPr>
              <a:t>have </a:t>
            </a:r>
            <a:r>
              <a:rPr sz="2400" spc="-140" dirty="0">
                <a:latin typeface="Arial"/>
                <a:cs typeface="Arial"/>
              </a:rPr>
              <a:t>any </a:t>
            </a:r>
            <a:r>
              <a:rPr sz="2400" spc="-114" dirty="0">
                <a:latin typeface="Arial"/>
                <a:cs typeface="Arial"/>
              </a:rPr>
              <a:t>symptoms </a:t>
            </a:r>
            <a:r>
              <a:rPr sz="2400" spc="-135" dirty="0">
                <a:latin typeface="Arial"/>
                <a:cs typeface="Arial"/>
              </a:rPr>
              <a:t>suggestive </a:t>
            </a:r>
            <a:r>
              <a:rPr sz="2400" spc="-5" dirty="0">
                <a:latin typeface="Arial"/>
                <a:cs typeface="Arial"/>
              </a:rPr>
              <a:t>of</a:t>
            </a:r>
            <a:r>
              <a:rPr sz="2400" spc="-215" dirty="0">
                <a:latin typeface="Arial"/>
                <a:cs typeface="Arial"/>
              </a:rPr>
              <a:t> </a:t>
            </a:r>
            <a:r>
              <a:rPr sz="2400" spc="-280" dirty="0">
                <a:latin typeface="Arial"/>
                <a:cs typeface="Arial"/>
              </a:rPr>
              <a:t>TB?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27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60"/>
              </a:spcBef>
            </a:pPr>
            <a:r>
              <a:rPr sz="2800" b="1" spc="-245" dirty="0">
                <a:latin typeface="Arial"/>
                <a:cs typeface="Arial"/>
              </a:rPr>
              <a:t>Checklist </a:t>
            </a:r>
            <a:r>
              <a:rPr sz="2800" b="1" spc="-130" dirty="0">
                <a:latin typeface="Arial"/>
                <a:cs typeface="Arial"/>
              </a:rPr>
              <a:t>of </a:t>
            </a:r>
            <a:r>
              <a:rPr sz="2800" b="1" spc="-175" dirty="0">
                <a:latin typeface="Arial"/>
                <a:cs typeface="Arial"/>
              </a:rPr>
              <a:t>main</a:t>
            </a:r>
            <a:r>
              <a:rPr sz="2800" b="1" spc="-25" dirty="0">
                <a:latin typeface="Arial"/>
                <a:cs typeface="Arial"/>
              </a:rPr>
              <a:t> </a:t>
            </a:r>
            <a:r>
              <a:rPr sz="2800" b="1" spc="-254" dirty="0">
                <a:latin typeface="Arial"/>
                <a:cs typeface="Arial"/>
              </a:rPr>
              <a:t>symptoms</a:t>
            </a:r>
            <a:endParaRPr sz="28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735"/>
              </a:spcBef>
              <a:buChar char="•"/>
              <a:tabLst>
                <a:tab pos="241300" algn="l"/>
              </a:tabLst>
            </a:pPr>
            <a:r>
              <a:rPr sz="2400" spc="-110" dirty="0">
                <a:latin typeface="Arial"/>
                <a:cs typeface="Arial"/>
              </a:rPr>
              <a:t>Persistent </a:t>
            </a:r>
            <a:r>
              <a:rPr sz="2400" spc="-130" dirty="0">
                <a:latin typeface="Arial"/>
                <a:cs typeface="Arial"/>
              </a:rPr>
              <a:t>cough </a:t>
            </a:r>
            <a:r>
              <a:rPr sz="2400" spc="-10" dirty="0">
                <a:latin typeface="Arial"/>
                <a:cs typeface="Arial"/>
              </a:rPr>
              <a:t>for </a:t>
            </a:r>
            <a:r>
              <a:rPr sz="2400" spc="-75" dirty="0">
                <a:latin typeface="Arial"/>
                <a:cs typeface="Arial"/>
              </a:rPr>
              <a:t>more </a:t>
            </a:r>
            <a:r>
              <a:rPr sz="2400" spc="-50" dirty="0">
                <a:latin typeface="Arial"/>
                <a:cs typeface="Arial"/>
              </a:rPr>
              <a:t>than </a:t>
            </a:r>
            <a:r>
              <a:rPr sz="2400" spc="-120" dirty="0">
                <a:latin typeface="Arial"/>
                <a:cs typeface="Arial"/>
              </a:rPr>
              <a:t>2</a:t>
            </a:r>
            <a:r>
              <a:rPr sz="2400" spc="-430" dirty="0">
                <a:latin typeface="Arial"/>
                <a:cs typeface="Arial"/>
              </a:rPr>
              <a:t> </a:t>
            </a:r>
            <a:r>
              <a:rPr sz="2400" spc="-145" dirty="0">
                <a:latin typeface="Arial"/>
                <a:cs typeface="Arial"/>
              </a:rPr>
              <a:t>weeks</a:t>
            </a:r>
            <a:endParaRPr sz="24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720"/>
              </a:spcBef>
              <a:buChar char="•"/>
              <a:tabLst>
                <a:tab pos="241300" algn="l"/>
              </a:tabLst>
            </a:pPr>
            <a:r>
              <a:rPr sz="2400" spc="-85" dirty="0">
                <a:latin typeface="Arial"/>
                <a:cs typeface="Arial"/>
              </a:rPr>
              <a:t>Weight </a:t>
            </a:r>
            <a:r>
              <a:rPr sz="2400" spc="-150" dirty="0">
                <a:latin typeface="Arial"/>
                <a:cs typeface="Arial"/>
              </a:rPr>
              <a:t>loss </a:t>
            </a:r>
            <a:r>
              <a:rPr sz="2400" spc="-25" dirty="0">
                <a:latin typeface="Arial"/>
                <a:cs typeface="Arial"/>
              </a:rPr>
              <a:t>or </a:t>
            </a:r>
            <a:r>
              <a:rPr sz="2400" spc="-50" dirty="0">
                <a:latin typeface="Arial"/>
                <a:cs typeface="Arial"/>
              </a:rPr>
              <a:t>failure </a:t>
            </a:r>
            <a:r>
              <a:rPr sz="2400" spc="20" dirty="0">
                <a:latin typeface="Arial"/>
                <a:cs typeface="Arial"/>
              </a:rPr>
              <a:t>to </a:t>
            </a:r>
            <a:r>
              <a:rPr sz="2400" spc="-125" dirty="0">
                <a:latin typeface="Arial"/>
                <a:cs typeface="Arial"/>
              </a:rPr>
              <a:t>gain</a:t>
            </a:r>
            <a:r>
              <a:rPr sz="2400" spc="-500" dirty="0">
                <a:latin typeface="Arial"/>
                <a:cs typeface="Arial"/>
              </a:rPr>
              <a:t> </a:t>
            </a:r>
            <a:r>
              <a:rPr sz="2400" spc="-60" dirty="0">
                <a:latin typeface="Arial"/>
                <a:cs typeface="Arial"/>
              </a:rPr>
              <a:t>weight</a:t>
            </a:r>
            <a:endParaRPr sz="24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710"/>
              </a:spcBef>
              <a:buChar char="•"/>
              <a:tabLst>
                <a:tab pos="241300" algn="l"/>
              </a:tabLst>
            </a:pPr>
            <a:r>
              <a:rPr sz="2400" spc="-110" dirty="0">
                <a:latin typeface="Arial"/>
                <a:cs typeface="Arial"/>
              </a:rPr>
              <a:t>Persistent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spc="-80" dirty="0">
                <a:latin typeface="Arial"/>
                <a:cs typeface="Arial"/>
              </a:rPr>
              <a:t>fever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10" dirty="0">
                <a:latin typeface="Arial"/>
                <a:cs typeface="Arial"/>
              </a:rPr>
              <a:t>for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75" dirty="0">
                <a:latin typeface="Arial"/>
                <a:cs typeface="Arial"/>
              </a:rPr>
              <a:t>more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than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1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110" dirty="0">
                <a:latin typeface="Arial"/>
                <a:cs typeface="Arial"/>
              </a:rPr>
              <a:t>week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spc="-25" dirty="0">
                <a:latin typeface="Arial"/>
                <a:cs typeface="Arial"/>
              </a:rPr>
              <a:t>and/or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night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spc="-135" dirty="0">
                <a:latin typeface="Arial"/>
                <a:cs typeface="Arial"/>
              </a:rPr>
              <a:t>sweats</a:t>
            </a:r>
            <a:endParaRPr sz="24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710"/>
              </a:spcBef>
              <a:buChar char="•"/>
              <a:tabLst>
                <a:tab pos="241300" algn="l"/>
              </a:tabLst>
            </a:pPr>
            <a:r>
              <a:rPr sz="2400" spc="-125" dirty="0">
                <a:latin typeface="Arial"/>
                <a:cs typeface="Arial"/>
              </a:rPr>
              <a:t>Fatigue, </a:t>
            </a:r>
            <a:r>
              <a:rPr sz="2400" spc="-100" dirty="0">
                <a:latin typeface="Arial"/>
                <a:cs typeface="Arial"/>
              </a:rPr>
              <a:t>reduced </a:t>
            </a:r>
            <a:r>
              <a:rPr sz="2400" spc="-105" dirty="0">
                <a:latin typeface="Arial"/>
                <a:cs typeface="Arial"/>
              </a:rPr>
              <a:t>playfulness, </a:t>
            </a:r>
            <a:r>
              <a:rPr sz="2400" spc="-165" dirty="0">
                <a:latin typeface="Arial"/>
                <a:cs typeface="Arial"/>
              </a:rPr>
              <a:t>less</a:t>
            </a:r>
            <a:r>
              <a:rPr sz="2400" spc="-190" dirty="0">
                <a:latin typeface="Arial"/>
                <a:cs typeface="Arial"/>
              </a:rPr>
              <a:t> </a:t>
            </a:r>
            <a:r>
              <a:rPr sz="2400" spc="-85" dirty="0">
                <a:latin typeface="Arial"/>
                <a:cs typeface="Arial"/>
              </a:rPr>
              <a:t>active</a:t>
            </a:r>
            <a:endParaRPr sz="24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720"/>
              </a:spcBef>
              <a:buChar char="•"/>
              <a:tabLst>
                <a:tab pos="241300" algn="l"/>
              </a:tabLst>
            </a:pPr>
            <a:r>
              <a:rPr sz="2400" spc="-145" dirty="0">
                <a:latin typeface="Arial"/>
                <a:cs typeface="Arial"/>
              </a:rPr>
              <a:t>Enlarged </a:t>
            </a:r>
            <a:r>
              <a:rPr sz="2400" spc="-95" dirty="0">
                <a:latin typeface="Arial"/>
                <a:cs typeface="Arial"/>
              </a:rPr>
              <a:t>cervical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260" dirty="0">
                <a:latin typeface="Arial"/>
                <a:cs typeface="Arial"/>
              </a:rPr>
              <a:t>LN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487156" y="6070091"/>
            <a:ext cx="3331845" cy="330835"/>
          </a:xfrm>
          <a:custGeom>
            <a:avLst/>
            <a:gdLst/>
            <a:ahLst/>
            <a:cxnLst/>
            <a:rect l="l" t="t" r="r" b="b"/>
            <a:pathLst>
              <a:path w="3331845" h="330835">
                <a:moveTo>
                  <a:pt x="0" y="330708"/>
                </a:moveTo>
                <a:lnTo>
                  <a:pt x="3331463" y="330708"/>
                </a:lnTo>
                <a:lnTo>
                  <a:pt x="3331463" y="0"/>
                </a:lnTo>
                <a:lnTo>
                  <a:pt x="0" y="0"/>
                </a:lnTo>
                <a:lnTo>
                  <a:pt x="0" y="330708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214231" y="6149822"/>
            <a:ext cx="1878964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</a:pPr>
            <a:r>
              <a:rPr sz="1400" b="1" spc="-90" dirty="0">
                <a:latin typeface="Arial"/>
                <a:cs typeface="Arial"/>
              </a:rPr>
              <a:t>Paediatric </a:t>
            </a:r>
            <a:r>
              <a:rPr sz="1400" b="1" spc="-195" dirty="0">
                <a:latin typeface="Arial"/>
                <a:cs typeface="Arial"/>
              </a:rPr>
              <a:t>TB </a:t>
            </a:r>
            <a:r>
              <a:rPr sz="1400" b="1" spc="-215" dirty="0">
                <a:latin typeface="Arial"/>
                <a:cs typeface="Arial"/>
              </a:rPr>
              <a:t>DLTLD</a:t>
            </a:r>
            <a:r>
              <a:rPr sz="1400" b="1" spc="-220" dirty="0">
                <a:latin typeface="Arial"/>
                <a:cs typeface="Arial"/>
              </a:rPr>
              <a:t> </a:t>
            </a:r>
            <a:r>
              <a:rPr sz="1400" b="1" spc="-75" dirty="0">
                <a:latin typeface="Arial"/>
                <a:cs typeface="Arial"/>
              </a:rPr>
              <a:t>2013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444690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54" dirty="0"/>
              <a:t>Symptom</a:t>
            </a:r>
            <a:r>
              <a:rPr sz="4400" spc="-305" dirty="0"/>
              <a:t> </a:t>
            </a:r>
            <a:r>
              <a:rPr sz="4400" spc="-235" dirty="0"/>
              <a:t>screening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16939" y="1706841"/>
            <a:ext cx="10275570" cy="3191510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5"/>
              </a:spcBef>
              <a:tabLst>
                <a:tab pos="5328285" algn="l"/>
              </a:tabLst>
            </a:pPr>
            <a:r>
              <a:rPr sz="2800" spc="-85" dirty="0">
                <a:latin typeface="Arial"/>
                <a:cs typeface="Arial"/>
              </a:rPr>
              <a:t>At </a:t>
            </a:r>
            <a:r>
              <a:rPr sz="2800" spc="-35" dirty="0">
                <a:latin typeface="Arial"/>
                <a:cs typeface="Arial"/>
              </a:rPr>
              <a:t>the </a:t>
            </a:r>
            <a:r>
              <a:rPr sz="2800" spc="-114" dirty="0">
                <a:latin typeface="Arial"/>
                <a:cs typeface="Arial"/>
              </a:rPr>
              <a:t>end </a:t>
            </a:r>
            <a:r>
              <a:rPr sz="2800" spc="-10" dirty="0">
                <a:latin typeface="Arial"/>
                <a:cs typeface="Arial"/>
              </a:rPr>
              <a:t>of </a:t>
            </a:r>
            <a:r>
              <a:rPr sz="2800" spc="-35" dirty="0">
                <a:latin typeface="Arial"/>
                <a:cs typeface="Arial"/>
              </a:rPr>
              <a:t>the</a:t>
            </a:r>
            <a:r>
              <a:rPr sz="2800" spc="-415" dirty="0">
                <a:latin typeface="Arial"/>
                <a:cs typeface="Arial"/>
              </a:rPr>
              <a:t> </a:t>
            </a:r>
            <a:r>
              <a:rPr sz="2800" spc="-145" dirty="0">
                <a:latin typeface="Arial"/>
                <a:cs typeface="Arial"/>
              </a:rPr>
              <a:t>screening</a:t>
            </a:r>
            <a:r>
              <a:rPr sz="2800" spc="-130" dirty="0">
                <a:latin typeface="Arial"/>
                <a:cs typeface="Arial"/>
              </a:rPr>
              <a:t> </a:t>
            </a:r>
            <a:r>
              <a:rPr sz="2800" spc="-165" dirty="0">
                <a:latin typeface="Arial"/>
                <a:cs typeface="Arial"/>
              </a:rPr>
              <a:t>exercise	</a:t>
            </a:r>
            <a:r>
              <a:rPr sz="2800" spc="-120" dirty="0">
                <a:latin typeface="Arial"/>
                <a:cs typeface="Arial"/>
              </a:rPr>
              <a:t>you </a:t>
            </a:r>
            <a:r>
              <a:rPr sz="2800" spc="-110" dirty="0">
                <a:latin typeface="Arial"/>
                <a:cs typeface="Arial"/>
              </a:rPr>
              <a:t>should </a:t>
            </a:r>
            <a:r>
              <a:rPr sz="2800" spc="-55" dirty="0">
                <a:latin typeface="Arial"/>
                <a:cs typeface="Arial"/>
              </a:rPr>
              <a:t>note </a:t>
            </a:r>
            <a:r>
              <a:rPr sz="2800" spc="-35" dirty="0">
                <a:latin typeface="Arial"/>
                <a:cs typeface="Arial"/>
              </a:rPr>
              <a:t>the</a:t>
            </a:r>
            <a:r>
              <a:rPr sz="2800" spc="-270" dirty="0">
                <a:latin typeface="Arial"/>
                <a:cs typeface="Arial"/>
              </a:rPr>
              <a:t> </a:t>
            </a:r>
            <a:r>
              <a:rPr sz="2800" spc="-55" dirty="0">
                <a:latin typeface="Arial"/>
                <a:cs typeface="Arial"/>
              </a:rPr>
              <a:t>following:</a:t>
            </a:r>
            <a:endParaRPr sz="2800">
              <a:latin typeface="Arial"/>
              <a:cs typeface="Arial"/>
            </a:endParaRPr>
          </a:p>
          <a:p>
            <a:pPr marL="527685" indent="-514984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800" b="1" spc="-300" dirty="0">
                <a:latin typeface="Arial"/>
                <a:cs typeface="Arial"/>
              </a:rPr>
              <a:t>Age</a:t>
            </a:r>
            <a:endParaRPr sz="2800">
              <a:latin typeface="Arial"/>
              <a:cs typeface="Arial"/>
            </a:endParaRPr>
          </a:p>
          <a:p>
            <a:pPr marL="527685" indent="-514984">
              <a:lnSpc>
                <a:spcPct val="100000"/>
              </a:lnSpc>
              <a:spcBef>
                <a:spcPts val="66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800" b="1" spc="-170" dirty="0">
                <a:latin typeface="Arial"/>
                <a:cs typeface="Arial"/>
              </a:rPr>
              <a:t>HIV</a:t>
            </a:r>
            <a:r>
              <a:rPr sz="2800" b="1" spc="-155" dirty="0">
                <a:latin typeface="Arial"/>
                <a:cs typeface="Arial"/>
              </a:rPr>
              <a:t> </a:t>
            </a:r>
            <a:r>
              <a:rPr sz="2800" b="1" spc="-215" dirty="0">
                <a:latin typeface="Arial"/>
                <a:cs typeface="Arial"/>
              </a:rPr>
              <a:t>status</a:t>
            </a:r>
            <a:endParaRPr sz="2800">
              <a:latin typeface="Arial"/>
              <a:cs typeface="Arial"/>
            </a:endParaRPr>
          </a:p>
          <a:p>
            <a:pPr marL="527685" indent="-514984">
              <a:lnSpc>
                <a:spcPct val="100000"/>
              </a:lnSpc>
              <a:spcBef>
                <a:spcPts val="66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800" b="1" spc="-240" dirty="0">
                <a:latin typeface="Arial"/>
                <a:cs typeface="Arial"/>
              </a:rPr>
              <a:t>Is </a:t>
            </a:r>
            <a:r>
              <a:rPr sz="2800" b="1" spc="-110" dirty="0">
                <a:latin typeface="Arial"/>
                <a:cs typeface="Arial"/>
              </a:rPr>
              <a:t>the </a:t>
            </a:r>
            <a:r>
              <a:rPr sz="2800" b="1" spc="-204" dirty="0">
                <a:latin typeface="Arial"/>
                <a:cs typeface="Arial"/>
              </a:rPr>
              <a:t>child symptomatic </a:t>
            </a:r>
            <a:r>
              <a:rPr sz="2800" b="1" spc="-155" dirty="0">
                <a:latin typeface="Arial"/>
                <a:cs typeface="Arial"/>
              </a:rPr>
              <a:t>or</a:t>
            </a:r>
            <a:r>
              <a:rPr sz="2800" b="1" spc="50" dirty="0">
                <a:latin typeface="Arial"/>
                <a:cs typeface="Arial"/>
              </a:rPr>
              <a:t> </a:t>
            </a:r>
            <a:r>
              <a:rPr sz="2800" b="1" spc="-200" dirty="0">
                <a:latin typeface="Arial"/>
                <a:cs typeface="Arial"/>
              </a:rPr>
              <a:t>not?</a:t>
            </a:r>
            <a:endParaRPr sz="2800">
              <a:latin typeface="Arial"/>
              <a:cs typeface="Arial"/>
            </a:endParaRPr>
          </a:p>
          <a:p>
            <a:pPr marL="927100" marR="5080" lvl="1" indent="-513715">
              <a:lnSpc>
                <a:spcPts val="2590"/>
              </a:lnSpc>
              <a:spcBef>
                <a:spcPts val="575"/>
              </a:spcBef>
              <a:buFont typeface="Wingdings"/>
              <a:buChar char=""/>
              <a:tabLst>
                <a:tab pos="927100" algn="l"/>
                <a:tab pos="927735" algn="l"/>
              </a:tabLst>
            </a:pPr>
            <a:r>
              <a:rPr sz="2400" dirty="0">
                <a:latin typeface="Arial"/>
                <a:cs typeface="Arial"/>
              </a:rPr>
              <a:t>If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spc="-95" dirty="0">
                <a:latin typeface="Arial"/>
                <a:cs typeface="Arial"/>
              </a:rPr>
              <a:t>symptom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spc="-55" dirty="0">
                <a:latin typeface="Arial"/>
                <a:cs typeface="Arial"/>
              </a:rPr>
              <a:t>free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spc="-140" dirty="0">
                <a:latin typeface="Arial"/>
                <a:cs typeface="Arial"/>
              </a:rPr>
              <a:t>–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give </a:t>
            </a:r>
            <a:r>
              <a:rPr sz="2400" spc="-165" dirty="0">
                <a:latin typeface="Arial"/>
                <a:cs typeface="Arial"/>
              </a:rPr>
              <a:t>INH</a:t>
            </a:r>
            <a:r>
              <a:rPr sz="2400" spc="-125" dirty="0">
                <a:latin typeface="Arial"/>
                <a:cs typeface="Arial"/>
              </a:rPr>
              <a:t> </a:t>
            </a:r>
            <a:r>
              <a:rPr sz="2400" spc="-75" dirty="0">
                <a:latin typeface="Arial"/>
                <a:cs typeface="Arial"/>
              </a:rPr>
              <a:t>preventive</a:t>
            </a:r>
            <a:r>
              <a:rPr sz="2400" spc="-95" dirty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therapy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spc="40" dirty="0">
                <a:latin typeface="Arial"/>
                <a:cs typeface="Arial"/>
              </a:rPr>
              <a:t>if</a:t>
            </a:r>
            <a:r>
              <a:rPr sz="2400" spc="-120" dirty="0">
                <a:latin typeface="Arial"/>
                <a:cs typeface="Arial"/>
              </a:rPr>
              <a:t> </a:t>
            </a:r>
            <a:r>
              <a:rPr sz="2400" spc="-70" dirty="0">
                <a:latin typeface="Arial"/>
                <a:cs typeface="Arial"/>
              </a:rPr>
              <a:t>under</a:t>
            </a:r>
            <a:r>
              <a:rPr sz="2400" spc="-130" dirty="0">
                <a:latin typeface="Arial"/>
                <a:cs typeface="Arial"/>
              </a:rPr>
              <a:t> </a:t>
            </a:r>
            <a:r>
              <a:rPr sz="2400" spc="-120" dirty="0">
                <a:latin typeface="Arial"/>
                <a:cs typeface="Arial"/>
              </a:rPr>
              <a:t>5 </a:t>
            </a:r>
            <a:r>
              <a:rPr sz="2400" spc="-114" dirty="0">
                <a:latin typeface="Arial"/>
                <a:cs typeface="Arial"/>
              </a:rPr>
              <a:t>yrs,</a:t>
            </a:r>
            <a:r>
              <a:rPr sz="2400" spc="-145" dirty="0">
                <a:latin typeface="Arial"/>
                <a:cs typeface="Arial"/>
              </a:rPr>
              <a:t> </a:t>
            </a:r>
            <a:r>
              <a:rPr sz="2400" spc="-114" dirty="0">
                <a:latin typeface="Arial"/>
                <a:cs typeface="Arial"/>
              </a:rPr>
              <a:t>and</a:t>
            </a:r>
            <a:r>
              <a:rPr sz="2400" spc="-120" dirty="0">
                <a:latin typeface="Arial"/>
                <a:cs typeface="Arial"/>
              </a:rPr>
              <a:t> </a:t>
            </a:r>
            <a:r>
              <a:rPr sz="2400" spc="20" dirty="0">
                <a:latin typeface="Arial"/>
                <a:cs typeface="Arial"/>
              </a:rPr>
              <a:t>to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spc="-50" dirty="0">
                <a:latin typeface="Arial"/>
                <a:cs typeface="Arial"/>
              </a:rPr>
              <a:t>all</a:t>
            </a:r>
            <a:r>
              <a:rPr sz="2400" spc="-135" dirty="0">
                <a:latin typeface="Arial"/>
                <a:cs typeface="Arial"/>
              </a:rPr>
              <a:t> </a:t>
            </a:r>
            <a:r>
              <a:rPr sz="2400" spc="-195" dirty="0">
                <a:latin typeface="Arial"/>
                <a:cs typeface="Arial"/>
              </a:rPr>
              <a:t>HIV+  </a:t>
            </a:r>
            <a:r>
              <a:rPr sz="2400" spc="-65" dirty="0">
                <a:latin typeface="Arial"/>
                <a:cs typeface="Arial"/>
              </a:rPr>
              <a:t>children</a:t>
            </a:r>
            <a:endParaRPr sz="2400">
              <a:latin typeface="Arial"/>
              <a:cs typeface="Arial"/>
            </a:endParaRPr>
          </a:p>
          <a:p>
            <a:pPr marL="927100" lvl="1" indent="-513715">
              <a:lnSpc>
                <a:spcPct val="100000"/>
              </a:lnSpc>
              <a:spcBef>
                <a:spcPts val="180"/>
              </a:spcBef>
              <a:buFont typeface="Wingdings"/>
              <a:buChar char=""/>
              <a:tabLst>
                <a:tab pos="927100" algn="l"/>
                <a:tab pos="927735" algn="l"/>
              </a:tabLst>
            </a:pPr>
            <a:r>
              <a:rPr sz="2400" dirty="0">
                <a:latin typeface="Arial"/>
                <a:cs typeface="Arial"/>
              </a:rPr>
              <a:t>If </a:t>
            </a:r>
            <a:r>
              <a:rPr sz="2400" spc="-80" dirty="0">
                <a:latin typeface="Arial"/>
                <a:cs typeface="Arial"/>
              </a:rPr>
              <a:t>symptomatic </a:t>
            </a:r>
            <a:r>
              <a:rPr sz="2400" spc="-140" dirty="0">
                <a:latin typeface="Arial"/>
                <a:cs typeface="Arial"/>
              </a:rPr>
              <a:t>– </a:t>
            </a:r>
            <a:r>
              <a:rPr sz="2400" spc="-100" dirty="0">
                <a:latin typeface="Arial"/>
                <a:cs typeface="Arial"/>
              </a:rPr>
              <a:t>evaluate </a:t>
            </a:r>
            <a:r>
              <a:rPr sz="2400" spc="-10" dirty="0">
                <a:latin typeface="Arial"/>
                <a:cs typeface="Arial"/>
              </a:rPr>
              <a:t>for</a:t>
            </a:r>
            <a:r>
              <a:rPr sz="2400" spc="-355" dirty="0">
                <a:latin typeface="Arial"/>
                <a:cs typeface="Arial"/>
              </a:rPr>
              <a:t> </a:t>
            </a:r>
            <a:r>
              <a:rPr sz="2400" spc="-300" dirty="0">
                <a:latin typeface="Arial"/>
                <a:cs typeface="Arial"/>
              </a:rPr>
              <a:t>TB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496300" y="6010655"/>
            <a:ext cx="3333115" cy="332740"/>
          </a:xfrm>
          <a:custGeom>
            <a:avLst/>
            <a:gdLst/>
            <a:ahLst/>
            <a:cxnLst/>
            <a:rect l="l" t="t" r="r" b="b"/>
            <a:pathLst>
              <a:path w="3333115" h="332739">
                <a:moveTo>
                  <a:pt x="0" y="332232"/>
                </a:moveTo>
                <a:lnTo>
                  <a:pt x="3332988" y="332232"/>
                </a:lnTo>
                <a:lnTo>
                  <a:pt x="3332988" y="0"/>
                </a:lnTo>
                <a:lnTo>
                  <a:pt x="0" y="0"/>
                </a:lnTo>
                <a:lnTo>
                  <a:pt x="0" y="332232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214231" y="6149822"/>
            <a:ext cx="1878964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</a:pPr>
            <a:r>
              <a:rPr sz="1400" b="1" spc="-90" dirty="0">
                <a:latin typeface="Arial"/>
                <a:cs typeface="Arial"/>
              </a:rPr>
              <a:t>Paediatric </a:t>
            </a:r>
            <a:r>
              <a:rPr sz="1400" b="1" spc="-195" dirty="0">
                <a:latin typeface="Arial"/>
                <a:cs typeface="Arial"/>
              </a:rPr>
              <a:t>TB </a:t>
            </a:r>
            <a:r>
              <a:rPr sz="1400" b="1" spc="-215" dirty="0">
                <a:latin typeface="Arial"/>
                <a:cs typeface="Arial"/>
              </a:rPr>
              <a:t>DLTLD</a:t>
            </a:r>
            <a:r>
              <a:rPr sz="1400" b="1" spc="-220" dirty="0">
                <a:latin typeface="Arial"/>
                <a:cs typeface="Arial"/>
              </a:rPr>
              <a:t> </a:t>
            </a:r>
            <a:r>
              <a:rPr sz="1400" b="1" spc="-75" dirty="0">
                <a:latin typeface="Arial"/>
                <a:cs typeface="Arial"/>
              </a:rPr>
              <a:t>2013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946275" y="1208150"/>
          <a:ext cx="7743824" cy="4353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47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245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714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88390">
                <a:tc>
                  <a:txBody>
                    <a:bodyPr/>
                    <a:lstStyle/>
                    <a:p>
                      <a:pPr marL="74930">
                        <a:lnSpc>
                          <a:spcPts val="2345"/>
                        </a:lnSpc>
                      </a:pPr>
                      <a:r>
                        <a:rPr sz="2000" b="1" spc="-5" dirty="0">
                          <a:latin typeface="Arial"/>
                          <a:cs typeface="Arial"/>
                        </a:rPr>
                        <a:t>Weight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2345"/>
                        </a:lnSpc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Dose in</a:t>
                      </a:r>
                      <a:r>
                        <a:rPr sz="2000" b="1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5" dirty="0">
                          <a:latin typeface="Arial"/>
                          <a:cs typeface="Arial"/>
                        </a:rPr>
                        <a:t>mg/day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 marR="101600">
                        <a:lnSpc>
                          <a:spcPts val="2400"/>
                        </a:lnSpc>
                        <a:spcBef>
                          <a:spcPts val="25"/>
                        </a:spcBef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Number of 100</a:t>
                      </a:r>
                      <a:r>
                        <a:rPr sz="2000" b="1" spc="-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mg,  INH</a:t>
                      </a:r>
                      <a:r>
                        <a:rPr sz="20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tablets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4195">
                <a:tc>
                  <a:txBody>
                    <a:bodyPr/>
                    <a:lstStyle/>
                    <a:p>
                      <a:pPr marL="74930">
                        <a:lnSpc>
                          <a:spcPts val="2350"/>
                        </a:lnSpc>
                      </a:pPr>
                      <a:r>
                        <a:rPr sz="2000" spc="5" dirty="0">
                          <a:latin typeface="Arial"/>
                          <a:cs typeface="Arial"/>
                        </a:rPr>
                        <a:t>&lt;5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2350"/>
                        </a:lnSpc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50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2325"/>
                        </a:lnSpc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½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4195">
                <a:tc>
                  <a:txBody>
                    <a:bodyPr/>
                    <a:lstStyle/>
                    <a:p>
                      <a:pPr marL="74930">
                        <a:lnSpc>
                          <a:spcPts val="2350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5.1 –</a:t>
                      </a:r>
                      <a:r>
                        <a:rPr sz="20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9.9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2350"/>
                        </a:lnSpc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100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2350"/>
                        </a:lnSpc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4195">
                <a:tc>
                  <a:txBody>
                    <a:bodyPr/>
                    <a:lstStyle/>
                    <a:p>
                      <a:pPr marL="74930">
                        <a:lnSpc>
                          <a:spcPts val="2350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10-13.9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2350"/>
                        </a:lnSpc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150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2325"/>
                        </a:lnSpc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1½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4195">
                <a:tc>
                  <a:txBody>
                    <a:bodyPr/>
                    <a:lstStyle/>
                    <a:p>
                      <a:pPr marL="74930">
                        <a:lnSpc>
                          <a:spcPts val="2350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14-19.9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2350"/>
                        </a:lnSpc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200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2350"/>
                        </a:lnSpc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2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4195">
                <a:tc>
                  <a:txBody>
                    <a:bodyPr/>
                    <a:lstStyle/>
                    <a:p>
                      <a:pPr marL="74930">
                        <a:lnSpc>
                          <a:spcPts val="2355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20-24.9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2355"/>
                        </a:lnSpc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250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2330"/>
                        </a:lnSpc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2½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4195">
                <a:tc>
                  <a:txBody>
                    <a:bodyPr/>
                    <a:lstStyle/>
                    <a:p>
                      <a:pPr marL="74930">
                        <a:lnSpc>
                          <a:spcPts val="2355"/>
                        </a:lnSpc>
                      </a:pPr>
                      <a:r>
                        <a:rPr sz="2000" dirty="0">
                          <a:latin typeface="Arial"/>
                          <a:cs typeface="Arial"/>
                        </a:rPr>
                        <a:t>&gt;25 and</a:t>
                      </a:r>
                      <a:r>
                        <a:rPr sz="20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dirty="0">
                          <a:latin typeface="Arial"/>
                          <a:cs typeface="Arial"/>
                        </a:rPr>
                        <a:t>adults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2355"/>
                        </a:lnSpc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300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ts val="2355"/>
                        </a:lnSpc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3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72513" y="246075"/>
            <a:ext cx="738759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480" dirty="0"/>
              <a:t>IPT </a:t>
            </a:r>
            <a:r>
              <a:rPr sz="4400" spc="-270" dirty="0"/>
              <a:t>dose </a:t>
            </a:r>
            <a:r>
              <a:rPr sz="4400" spc="-160" dirty="0"/>
              <a:t>(10mg/kg </a:t>
            </a:r>
            <a:r>
              <a:rPr sz="4400" spc="-40" dirty="0"/>
              <a:t>for </a:t>
            </a:r>
            <a:r>
              <a:rPr sz="4400" spc="-215" dirty="0"/>
              <a:t>6</a:t>
            </a:r>
            <a:r>
              <a:rPr sz="4400" spc="-280" dirty="0"/>
              <a:t> </a:t>
            </a:r>
            <a:r>
              <a:rPr sz="4400" spc="-165" dirty="0"/>
              <a:t>months)</a:t>
            </a:r>
            <a:endParaRPr sz="4400"/>
          </a:p>
        </p:txBody>
      </p:sp>
      <p:sp>
        <p:nvSpPr>
          <p:cNvPr id="4" name="object 4"/>
          <p:cNvSpPr txBox="1"/>
          <p:nvPr/>
        </p:nvSpPr>
        <p:spPr>
          <a:xfrm>
            <a:off x="1926717" y="5760821"/>
            <a:ext cx="736345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Dose </a:t>
            </a:r>
            <a:r>
              <a:rPr sz="1800" b="1" dirty="0">
                <a:latin typeface="Arial"/>
                <a:cs typeface="Arial"/>
              </a:rPr>
              <a:t>and duration of </a:t>
            </a:r>
            <a:r>
              <a:rPr sz="1800" b="1" spc="-5" dirty="0">
                <a:latin typeface="Arial"/>
                <a:cs typeface="Arial"/>
              </a:rPr>
              <a:t>INH for </a:t>
            </a:r>
            <a:r>
              <a:rPr sz="1800" b="1" dirty="0">
                <a:latin typeface="Arial"/>
                <a:cs typeface="Arial"/>
              </a:rPr>
              <a:t>IPT in children. </a:t>
            </a:r>
            <a:r>
              <a:rPr sz="1800" b="1" spc="-5" dirty="0">
                <a:latin typeface="Arial"/>
                <a:cs typeface="Arial"/>
              </a:rPr>
              <a:t>INH 10 </a:t>
            </a:r>
            <a:r>
              <a:rPr sz="1800" b="1" dirty="0">
                <a:latin typeface="Arial"/>
                <a:cs typeface="Arial"/>
              </a:rPr>
              <a:t>mg/kg/day </a:t>
            </a:r>
            <a:r>
              <a:rPr sz="1800" b="1" spc="-5" dirty="0">
                <a:latin typeface="Arial"/>
                <a:cs typeface="Arial"/>
              </a:rPr>
              <a:t>for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6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26717" y="6035141"/>
            <a:ext cx="64395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28065" algn="l"/>
              </a:tabLst>
            </a:pPr>
            <a:r>
              <a:rPr sz="1800" b="1" dirty="0">
                <a:latin typeface="Arial"/>
                <a:cs typeface="Arial"/>
              </a:rPr>
              <a:t>months	</a:t>
            </a:r>
            <a:r>
              <a:rPr sz="1800" b="1" spc="-5" dirty="0">
                <a:latin typeface="Arial"/>
                <a:cs typeface="Arial"/>
              </a:rPr>
              <a:t>(Maximum 300mg/day) </a:t>
            </a:r>
            <a:r>
              <a:rPr sz="1800" b="1" dirty="0">
                <a:latin typeface="Arial"/>
                <a:cs typeface="Arial"/>
              </a:rPr>
              <a:t>plus </a:t>
            </a:r>
            <a:r>
              <a:rPr sz="1800" b="1" spc="-5" dirty="0">
                <a:solidFill>
                  <a:srgbClr val="FF0000"/>
                </a:solidFill>
                <a:latin typeface="Arial"/>
                <a:cs typeface="Arial"/>
              </a:rPr>
              <a:t>Pyridoxine 25</a:t>
            </a:r>
            <a:r>
              <a:rPr sz="1800" b="1" spc="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0000"/>
                </a:solidFill>
                <a:latin typeface="Arial"/>
                <a:cs typeface="Arial"/>
              </a:rPr>
              <a:t>mg/day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40495" y="6143244"/>
            <a:ext cx="3331845" cy="330835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48260" rIns="0" bIns="0" rtlCol="0">
            <a:spAutoFit/>
          </a:bodyPr>
          <a:lstStyle/>
          <a:p>
            <a:pPr marL="739775">
              <a:lnSpc>
                <a:spcPct val="100000"/>
              </a:lnSpc>
              <a:spcBef>
                <a:spcPts val="380"/>
              </a:spcBef>
            </a:pPr>
            <a:r>
              <a:rPr sz="1400" b="1" spc="-90" dirty="0">
                <a:latin typeface="Arial"/>
                <a:cs typeface="Arial"/>
              </a:rPr>
              <a:t>Paediatric </a:t>
            </a:r>
            <a:r>
              <a:rPr sz="1400" b="1" spc="-195" dirty="0">
                <a:latin typeface="Arial"/>
                <a:cs typeface="Arial"/>
              </a:rPr>
              <a:t>TB </a:t>
            </a:r>
            <a:r>
              <a:rPr sz="1400" b="1" spc="-215" dirty="0">
                <a:latin typeface="Arial"/>
                <a:cs typeface="Arial"/>
              </a:rPr>
              <a:t>DLTLD</a:t>
            </a:r>
            <a:r>
              <a:rPr sz="1400" b="1" spc="-190" dirty="0">
                <a:latin typeface="Arial"/>
                <a:cs typeface="Arial"/>
              </a:rPr>
              <a:t> </a:t>
            </a:r>
            <a:r>
              <a:rPr sz="1400" b="1" spc="-75" dirty="0">
                <a:latin typeface="Arial"/>
                <a:cs typeface="Arial"/>
              </a:rPr>
              <a:t>2013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38250" y="130809"/>
            <a:ext cx="10186670" cy="112649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339850" marR="5080" indent="-1327785">
              <a:lnSpc>
                <a:spcPts val="4100"/>
              </a:lnSpc>
              <a:spcBef>
                <a:spcPts val="625"/>
              </a:spcBef>
            </a:pPr>
            <a:r>
              <a:rPr sz="3800" spc="-175" dirty="0"/>
              <a:t>Management </a:t>
            </a:r>
            <a:r>
              <a:rPr sz="3800" spc="-30" dirty="0"/>
              <a:t>of </a:t>
            </a:r>
            <a:r>
              <a:rPr sz="3800" spc="-325" dirty="0"/>
              <a:t>a </a:t>
            </a:r>
            <a:r>
              <a:rPr sz="3800" spc="-200" dirty="0"/>
              <a:t>Child </a:t>
            </a:r>
            <a:r>
              <a:rPr sz="3800" spc="-120" dirty="0"/>
              <a:t>who </a:t>
            </a:r>
            <a:r>
              <a:rPr sz="3800" spc="-300" dirty="0"/>
              <a:t>has </a:t>
            </a:r>
            <a:r>
              <a:rPr sz="3800" spc="-185" dirty="0"/>
              <a:t>been </a:t>
            </a:r>
            <a:r>
              <a:rPr sz="3800" spc="-245" dirty="0"/>
              <a:t>exposed </a:t>
            </a:r>
            <a:r>
              <a:rPr sz="3800" spc="10" dirty="0"/>
              <a:t>to</a:t>
            </a:r>
            <a:r>
              <a:rPr sz="3800" spc="-260" dirty="0"/>
              <a:t> </a:t>
            </a:r>
            <a:r>
              <a:rPr sz="3800" spc="-229" dirty="0"/>
              <a:t>an  </a:t>
            </a:r>
            <a:r>
              <a:rPr sz="3800" spc="-175" dirty="0"/>
              <a:t>adolescent </a:t>
            </a:r>
            <a:r>
              <a:rPr sz="3800" spc="-45" dirty="0"/>
              <a:t>or </a:t>
            </a:r>
            <a:r>
              <a:rPr sz="3800" spc="-85" dirty="0"/>
              <a:t>adult </a:t>
            </a:r>
            <a:r>
              <a:rPr sz="3800" spc="-10" dirty="0"/>
              <a:t>with </a:t>
            </a:r>
            <a:r>
              <a:rPr sz="3800" spc="-190" dirty="0"/>
              <a:t>Pulmonary</a:t>
            </a:r>
            <a:r>
              <a:rPr sz="3800" spc="-755" dirty="0"/>
              <a:t> </a:t>
            </a:r>
            <a:r>
              <a:rPr sz="3800" spc="-500" dirty="0"/>
              <a:t>TB</a:t>
            </a:r>
            <a:endParaRPr sz="3800"/>
          </a:p>
        </p:txBody>
      </p:sp>
      <p:sp>
        <p:nvSpPr>
          <p:cNvPr id="3" name="object 3"/>
          <p:cNvSpPr/>
          <p:nvPr/>
        </p:nvSpPr>
        <p:spPr>
          <a:xfrm>
            <a:off x="8859011" y="6201155"/>
            <a:ext cx="3333115" cy="332740"/>
          </a:xfrm>
          <a:custGeom>
            <a:avLst/>
            <a:gdLst/>
            <a:ahLst/>
            <a:cxnLst/>
            <a:rect l="l" t="t" r="r" b="b"/>
            <a:pathLst>
              <a:path w="3333115" h="332740">
                <a:moveTo>
                  <a:pt x="0" y="332232"/>
                </a:moveTo>
                <a:lnTo>
                  <a:pt x="3332988" y="332232"/>
                </a:lnTo>
                <a:lnTo>
                  <a:pt x="3332988" y="0"/>
                </a:lnTo>
                <a:lnTo>
                  <a:pt x="0" y="0"/>
                </a:lnTo>
                <a:lnTo>
                  <a:pt x="0" y="332232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587230" y="6237223"/>
            <a:ext cx="1878964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90" dirty="0">
                <a:latin typeface="Arial"/>
                <a:cs typeface="Arial"/>
              </a:rPr>
              <a:t>Paediatric </a:t>
            </a:r>
            <a:r>
              <a:rPr sz="1400" b="1" spc="-195" dirty="0">
                <a:latin typeface="Arial"/>
                <a:cs typeface="Arial"/>
              </a:rPr>
              <a:t>TB </a:t>
            </a:r>
            <a:r>
              <a:rPr sz="1400" b="1" spc="-215" dirty="0">
                <a:latin typeface="Arial"/>
                <a:cs typeface="Arial"/>
              </a:rPr>
              <a:t>DLTLD</a:t>
            </a:r>
            <a:r>
              <a:rPr sz="1400" b="1" spc="-220" dirty="0">
                <a:latin typeface="Arial"/>
                <a:cs typeface="Arial"/>
              </a:rPr>
              <a:t> </a:t>
            </a:r>
            <a:r>
              <a:rPr sz="1400" b="1" spc="-75" dirty="0">
                <a:latin typeface="Arial"/>
                <a:cs typeface="Arial"/>
              </a:rPr>
              <a:t>2013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3954779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15" dirty="0"/>
              <a:t>5 </a:t>
            </a:r>
            <a:r>
              <a:rPr sz="4400" spc="-275" dirty="0"/>
              <a:t>I’s </a:t>
            </a:r>
            <a:r>
              <a:rPr sz="4400" spc="-40" dirty="0"/>
              <a:t>of </a:t>
            </a:r>
            <a:r>
              <a:rPr sz="4400" spc="-570" dirty="0"/>
              <a:t>TB</a:t>
            </a:r>
            <a:r>
              <a:rPr sz="4400" spc="-440" dirty="0"/>
              <a:t> </a:t>
            </a:r>
            <a:r>
              <a:rPr sz="4400" spc="-170" dirty="0"/>
              <a:t>Control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16939" y="1706841"/>
            <a:ext cx="7806055" cy="2584450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527685" indent="-514984">
              <a:lnSpc>
                <a:spcPct val="100000"/>
              </a:lnSpc>
              <a:spcBef>
                <a:spcPts val="77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800" spc="-75" dirty="0">
                <a:latin typeface="Arial"/>
                <a:cs typeface="Arial"/>
              </a:rPr>
              <a:t>Intensified </a:t>
            </a:r>
            <a:r>
              <a:rPr sz="2800" spc="-310" dirty="0">
                <a:latin typeface="Arial"/>
                <a:cs typeface="Arial"/>
              </a:rPr>
              <a:t>Case </a:t>
            </a:r>
            <a:r>
              <a:rPr sz="2800" spc="-135" dirty="0">
                <a:latin typeface="Arial"/>
                <a:cs typeface="Arial"/>
              </a:rPr>
              <a:t>Finding</a:t>
            </a:r>
            <a:r>
              <a:rPr sz="2800" spc="-500" dirty="0">
                <a:latin typeface="Arial"/>
                <a:cs typeface="Arial"/>
              </a:rPr>
              <a:t> </a:t>
            </a:r>
            <a:r>
              <a:rPr sz="2800" spc="-245" dirty="0">
                <a:latin typeface="Arial"/>
                <a:cs typeface="Arial"/>
              </a:rPr>
              <a:t>(ICF)</a:t>
            </a:r>
            <a:endParaRPr sz="2800">
              <a:latin typeface="Arial"/>
              <a:cs typeface="Arial"/>
            </a:endParaRPr>
          </a:p>
          <a:p>
            <a:pPr marL="527685" indent="-514984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527685" algn="l"/>
                <a:tab pos="528320" algn="l"/>
                <a:tab pos="1950085" algn="l"/>
              </a:tabLst>
            </a:pPr>
            <a:r>
              <a:rPr sz="2800" spc="-125" dirty="0">
                <a:latin typeface="Arial"/>
                <a:cs typeface="Arial"/>
              </a:rPr>
              <a:t>Isoniazid	Preventive </a:t>
            </a:r>
            <a:r>
              <a:rPr sz="2800" spc="-160" dirty="0">
                <a:latin typeface="Arial"/>
                <a:cs typeface="Arial"/>
              </a:rPr>
              <a:t>Therapy</a:t>
            </a:r>
            <a:r>
              <a:rPr sz="2800" spc="-150" dirty="0">
                <a:latin typeface="Arial"/>
                <a:cs typeface="Arial"/>
              </a:rPr>
              <a:t> </a:t>
            </a:r>
            <a:r>
              <a:rPr sz="2800" spc="-210" dirty="0">
                <a:latin typeface="Arial"/>
                <a:cs typeface="Arial"/>
              </a:rPr>
              <a:t>(IPT)</a:t>
            </a:r>
            <a:endParaRPr sz="2800">
              <a:latin typeface="Arial"/>
              <a:cs typeface="Arial"/>
            </a:endParaRPr>
          </a:p>
          <a:p>
            <a:pPr marL="527685" indent="-514984">
              <a:lnSpc>
                <a:spcPct val="100000"/>
              </a:lnSpc>
              <a:spcBef>
                <a:spcPts val="66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800" spc="-65" dirty="0">
                <a:latin typeface="Arial"/>
                <a:cs typeface="Arial"/>
              </a:rPr>
              <a:t>Infection </a:t>
            </a:r>
            <a:r>
              <a:rPr sz="2800" spc="-105" dirty="0">
                <a:latin typeface="Arial"/>
                <a:cs typeface="Arial"/>
              </a:rPr>
              <a:t>Prevention </a:t>
            </a:r>
            <a:r>
              <a:rPr sz="2800" spc="-135" dirty="0">
                <a:latin typeface="Arial"/>
                <a:cs typeface="Arial"/>
              </a:rPr>
              <a:t>and </a:t>
            </a:r>
            <a:r>
              <a:rPr sz="2800" spc="-95" dirty="0">
                <a:latin typeface="Arial"/>
                <a:cs typeface="Arial"/>
              </a:rPr>
              <a:t>Control</a:t>
            </a:r>
            <a:r>
              <a:rPr sz="2800" spc="-240" dirty="0">
                <a:latin typeface="Arial"/>
                <a:cs typeface="Arial"/>
              </a:rPr>
              <a:t> </a:t>
            </a:r>
            <a:r>
              <a:rPr sz="2800" spc="-245" dirty="0">
                <a:latin typeface="Arial"/>
                <a:cs typeface="Arial"/>
              </a:rPr>
              <a:t>(IPC)</a:t>
            </a:r>
            <a:endParaRPr sz="2800">
              <a:latin typeface="Arial"/>
              <a:cs typeface="Arial"/>
            </a:endParaRPr>
          </a:p>
          <a:p>
            <a:pPr marL="527685" indent="-514984">
              <a:lnSpc>
                <a:spcPct val="100000"/>
              </a:lnSpc>
              <a:spcBef>
                <a:spcPts val="660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800" spc="-85" dirty="0">
                <a:latin typeface="Arial"/>
                <a:cs typeface="Arial"/>
              </a:rPr>
              <a:t>Integrated</a:t>
            </a:r>
            <a:r>
              <a:rPr sz="2800" spc="-165" dirty="0">
                <a:latin typeface="Arial"/>
                <a:cs typeface="Arial"/>
              </a:rPr>
              <a:t> </a:t>
            </a:r>
            <a:r>
              <a:rPr sz="2800" spc="-114" dirty="0">
                <a:latin typeface="Arial"/>
                <a:cs typeface="Arial"/>
              </a:rPr>
              <a:t>Management</a:t>
            </a:r>
            <a:endParaRPr sz="2800">
              <a:latin typeface="Arial"/>
              <a:cs typeface="Arial"/>
            </a:endParaRPr>
          </a:p>
          <a:p>
            <a:pPr marL="527685" indent="-514984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527685" algn="l"/>
                <a:tab pos="528320" algn="l"/>
              </a:tabLst>
            </a:pPr>
            <a:r>
              <a:rPr sz="2800" spc="-90" dirty="0">
                <a:latin typeface="Arial"/>
                <a:cs typeface="Arial"/>
              </a:rPr>
              <a:t>Immediate </a:t>
            </a:r>
            <a:r>
              <a:rPr sz="2800" spc="-375" dirty="0">
                <a:latin typeface="Arial"/>
                <a:cs typeface="Arial"/>
              </a:rPr>
              <a:t>ART </a:t>
            </a:r>
            <a:r>
              <a:rPr sz="2800" spc="-15" dirty="0">
                <a:latin typeface="Arial"/>
                <a:cs typeface="Arial"/>
              </a:rPr>
              <a:t>for </a:t>
            </a:r>
            <a:r>
              <a:rPr sz="2800" spc="-100" dirty="0">
                <a:latin typeface="Arial"/>
                <a:cs typeface="Arial"/>
              </a:rPr>
              <a:t>those </a:t>
            </a:r>
            <a:r>
              <a:rPr sz="2800" spc="15" dirty="0">
                <a:latin typeface="Arial"/>
                <a:cs typeface="Arial"/>
              </a:rPr>
              <a:t>with </a:t>
            </a:r>
            <a:r>
              <a:rPr sz="2800" spc="-175" dirty="0">
                <a:latin typeface="Arial"/>
                <a:cs typeface="Arial"/>
              </a:rPr>
              <a:t>TB/HIV </a:t>
            </a:r>
            <a:r>
              <a:rPr sz="2800" spc="-165" dirty="0">
                <a:latin typeface="Arial"/>
                <a:cs typeface="Arial"/>
              </a:rPr>
              <a:t>co</a:t>
            </a:r>
            <a:r>
              <a:rPr sz="2800" spc="-285" dirty="0">
                <a:latin typeface="Arial"/>
                <a:cs typeface="Arial"/>
              </a:rPr>
              <a:t> </a:t>
            </a:r>
            <a:r>
              <a:rPr sz="2800" spc="-55" dirty="0">
                <a:latin typeface="Arial"/>
                <a:cs typeface="Arial"/>
              </a:rPr>
              <a:t>infection.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537447" y="6010655"/>
            <a:ext cx="3333115" cy="332740"/>
          </a:xfrm>
          <a:custGeom>
            <a:avLst/>
            <a:gdLst/>
            <a:ahLst/>
            <a:cxnLst/>
            <a:rect l="l" t="t" r="r" b="b"/>
            <a:pathLst>
              <a:path w="3333115" h="332739">
                <a:moveTo>
                  <a:pt x="0" y="332232"/>
                </a:moveTo>
                <a:lnTo>
                  <a:pt x="3332988" y="332232"/>
                </a:lnTo>
                <a:lnTo>
                  <a:pt x="3332988" y="0"/>
                </a:lnTo>
                <a:lnTo>
                  <a:pt x="0" y="0"/>
                </a:lnTo>
                <a:lnTo>
                  <a:pt x="0" y="332232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264777" y="6091605"/>
            <a:ext cx="1879600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</a:pPr>
            <a:r>
              <a:rPr sz="1400" b="1" spc="-90" dirty="0">
                <a:latin typeface="Arial"/>
                <a:cs typeface="Arial"/>
              </a:rPr>
              <a:t>Paediatric </a:t>
            </a:r>
            <a:r>
              <a:rPr sz="1400" b="1" spc="-195" dirty="0">
                <a:latin typeface="Arial"/>
                <a:cs typeface="Arial"/>
              </a:rPr>
              <a:t>TB </a:t>
            </a:r>
            <a:r>
              <a:rPr sz="1400" b="1" spc="-215" dirty="0">
                <a:latin typeface="Arial"/>
                <a:cs typeface="Arial"/>
              </a:rPr>
              <a:t>DLTLD</a:t>
            </a:r>
            <a:r>
              <a:rPr sz="1400" b="1" spc="-220" dirty="0">
                <a:latin typeface="Arial"/>
                <a:cs typeface="Arial"/>
              </a:rPr>
              <a:t> </a:t>
            </a:r>
            <a:r>
              <a:rPr sz="1400" b="1" spc="-75" dirty="0">
                <a:latin typeface="Arial"/>
                <a:cs typeface="Arial"/>
              </a:rPr>
              <a:t>2013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913384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29" dirty="0"/>
              <a:t>Approach</a:t>
            </a:r>
            <a:r>
              <a:rPr sz="4400" spc="-260" dirty="0"/>
              <a:t> </a:t>
            </a:r>
            <a:r>
              <a:rPr sz="4400" spc="15" dirty="0"/>
              <a:t>to</a:t>
            </a:r>
            <a:r>
              <a:rPr sz="4400" spc="-240" dirty="0"/>
              <a:t> </a:t>
            </a:r>
            <a:r>
              <a:rPr sz="4400" spc="-140" dirty="0"/>
              <a:t>newborn</a:t>
            </a:r>
            <a:r>
              <a:rPr sz="4400" spc="-235" dirty="0"/>
              <a:t> </a:t>
            </a:r>
            <a:r>
              <a:rPr sz="4400" spc="-30" dirty="0"/>
              <a:t>of</a:t>
            </a:r>
            <a:r>
              <a:rPr sz="4400" spc="-240" dirty="0"/>
              <a:t> </a:t>
            </a:r>
            <a:r>
              <a:rPr sz="4400" spc="-85" dirty="0"/>
              <a:t>mother</a:t>
            </a:r>
            <a:r>
              <a:rPr sz="4400" spc="-235" dirty="0"/>
              <a:t> </a:t>
            </a:r>
            <a:r>
              <a:rPr sz="4400" spc="-10" dirty="0"/>
              <a:t>with</a:t>
            </a:r>
            <a:r>
              <a:rPr sz="4400" spc="-235" dirty="0"/>
              <a:t> </a:t>
            </a:r>
            <a:r>
              <a:rPr sz="4400" spc="-575" dirty="0"/>
              <a:t>TB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96900" y="1692020"/>
            <a:ext cx="10757535" cy="14751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Char char="•"/>
              <a:tabLst>
                <a:tab pos="241300" algn="l"/>
              </a:tabLst>
            </a:pPr>
            <a:r>
              <a:rPr sz="2800" spc="-185" dirty="0">
                <a:latin typeface="Arial"/>
                <a:cs typeface="Arial"/>
              </a:rPr>
              <a:t>Examine </a:t>
            </a:r>
            <a:r>
              <a:rPr sz="2800" spc="-35" dirty="0">
                <a:latin typeface="Arial"/>
                <a:cs typeface="Arial"/>
              </a:rPr>
              <a:t>the </a:t>
            </a:r>
            <a:r>
              <a:rPr sz="2800" spc="-114" dirty="0">
                <a:latin typeface="Arial"/>
                <a:cs typeface="Arial"/>
              </a:rPr>
              <a:t>placenta </a:t>
            </a:r>
            <a:r>
              <a:rPr sz="2800" spc="-75" dirty="0">
                <a:latin typeface="Arial"/>
                <a:cs typeface="Arial"/>
              </a:rPr>
              <a:t>immediately </a:t>
            </a:r>
            <a:r>
              <a:rPr sz="2800" spc="-95" dirty="0">
                <a:latin typeface="Arial"/>
                <a:cs typeface="Arial"/>
              </a:rPr>
              <a:t>upon </a:t>
            </a:r>
            <a:r>
              <a:rPr sz="2800" spc="-85" dirty="0">
                <a:latin typeface="Arial"/>
                <a:cs typeface="Arial"/>
              </a:rPr>
              <a:t>delivery </a:t>
            </a:r>
            <a:r>
              <a:rPr sz="2800" spc="-15" dirty="0">
                <a:latin typeface="Arial"/>
                <a:cs typeface="Arial"/>
              </a:rPr>
              <a:t>for</a:t>
            </a:r>
            <a:r>
              <a:rPr sz="2800" spc="-390" dirty="0">
                <a:latin typeface="Arial"/>
                <a:cs typeface="Arial"/>
              </a:rPr>
              <a:t> </a:t>
            </a:r>
            <a:r>
              <a:rPr sz="2800" spc="-100" dirty="0">
                <a:latin typeface="Arial"/>
                <a:cs typeface="Arial"/>
              </a:rPr>
              <a:t>tubercles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405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Char char="•"/>
              <a:tabLst>
                <a:tab pos="241300" algn="l"/>
              </a:tabLst>
            </a:pPr>
            <a:r>
              <a:rPr sz="2800" spc="-165" dirty="0">
                <a:latin typeface="Arial"/>
                <a:cs typeface="Arial"/>
              </a:rPr>
              <a:t>Evaluate </a:t>
            </a:r>
            <a:r>
              <a:rPr sz="2800" spc="-75" dirty="0">
                <a:latin typeface="Arial"/>
                <a:cs typeface="Arial"/>
              </a:rPr>
              <a:t>newborn </a:t>
            </a:r>
            <a:r>
              <a:rPr sz="2800" spc="-140" dirty="0">
                <a:latin typeface="Arial"/>
                <a:cs typeface="Arial"/>
              </a:rPr>
              <a:t>baby </a:t>
            </a:r>
            <a:r>
              <a:rPr sz="2800" spc="-15" dirty="0">
                <a:latin typeface="Arial"/>
                <a:cs typeface="Arial"/>
              </a:rPr>
              <a:t>for </a:t>
            </a:r>
            <a:r>
              <a:rPr sz="2800" spc="-350" dirty="0">
                <a:latin typeface="Arial"/>
                <a:cs typeface="Arial"/>
              </a:rPr>
              <a:t>TB </a:t>
            </a:r>
            <a:r>
              <a:rPr sz="2800" spc="-185" dirty="0">
                <a:latin typeface="Arial"/>
                <a:cs typeface="Arial"/>
              </a:rPr>
              <a:t>disease </a:t>
            </a:r>
            <a:r>
              <a:rPr sz="2800" spc="-175" dirty="0">
                <a:latin typeface="Arial"/>
                <a:cs typeface="Arial"/>
              </a:rPr>
              <a:t>(signs </a:t>
            </a:r>
            <a:r>
              <a:rPr sz="2800" spc="-135" dirty="0">
                <a:latin typeface="Arial"/>
                <a:cs typeface="Arial"/>
              </a:rPr>
              <a:t>and </a:t>
            </a:r>
            <a:r>
              <a:rPr sz="2800" spc="-140" dirty="0">
                <a:latin typeface="Arial"/>
                <a:cs typeface="Arial"/>
              </a:rPr>
              <a:t>symptoms</a:t>
            </a:r>
            <a:r>
              <a:rPr sz="2800" spc="-285" dirty="0">
                <a:latin typeface="Arial"/>
                <a:cs typeface="Arial"/>
              </a:rPr>
              <a:t> </a:t>
            </a:r>
            <a:r>
              <a:rPr sz="2800" spc="-110" dirty="0">
                <a:latin typeface="Arial"/>
                <a:cs typeface="Arial"/>
              </a:rPr>
              <a:t>non-specific)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6900" y="5409996"/>
            <a:ext cx="73831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800" b="1" spc="-45" dirty="0">
                <a:latin typeface="Arial"/>
                <a:cs typeface="Arial"/>
              </a:rPr>
              <a:t>If </a:t>
            </a:r>
            <a:r>
              <a:rPr sz="2800" b="1" spc="-210" dirty="0">
                <a:latin typeface="Arial"/>
                <a:cs typeface="Arial"/>
              </a:rPr>
              <a:t>no </a:t>
            </a:r>
            <a:r>
              <a:rPr sz="2800" b="1" spc="-295" dirty="0">
                <a:latin typeface="Arial"/>
                <a:cs typeface="Arial"/>
              </a:rPr>
              <a:t>TB, </a:t>
            </a:r>
            <a:r>
              <a:rPr sz="2800" b="1" spc="-185" dirty="0">
                <a:latin typeface="Arial"/>
                <a:cs typeface="Arial"/>
              </a:rPr>
              <a:t>provide </a:t>
            </a:r>
            <a:r>
              <a:rPr sz="2800" b="1" spc="-254" dirty="0">
                <a:latin typeface="Arial"/>
                <a:cs typeface="Arial"/>
              </a:rPr>
              <a:t>IPT </a:t>
            </a:r>
            <a:r>
              <a:rPr sz="2800" b="1" spc="-135" dirty="0">
                <a:latin typeface="Arial"/>
                <a:cs typeface="Arial"/>
              </a:rPr>
              <a:t>for </a:t>
            </a:r>
            <a:r>
              <a:rPr sz="2800" b="1" spc="-145" dirty="0">
                <a:latin typeface="Arial"/>
                <a:cs typeface="Arial"/>
              </a:rPr>
              <a:t>6 </a:t>
            </a:r>
            <a:r>
              <a:rPr sz="2800" b="1" spc="-215" dirty="0">
                <a:latin typeface="Arial"/>
                <a:cs typeface="Arial"/>
              </a:rPr>
              <a:t>months </a:t>
            </a:r>
            <a:r>
              <a:rPr sz="2800" b="1" spc="-204" dirty="0">
                <a:latin typeface="Arial"/>
                <a:cs typeface="Arial"/>
              </a:rPr>
              <a:t>and</a:t>
            </a:r>
            <a:r>
              <a:rPr sz="2800" b="1" spc="-235" dirty="0">
                <a:latin typeface="Arial"/>
                <a:cs typeface="Arial"/>
              </a:rPr>
              <a:t> </a:t>
            </a:r>
            <a:r>
              <a:rPr sz="2800" b="1" spc="-145" dirty="0">
                <a:latin typeface="Arial"/>
                <a:cs typeface="Arial"/>
              </a:rPr>
              <a:t>follow-up</a:t>
            </a:r>
            <a:endParaRPr sz="2800">
              <a:latin typeface="Arial"/>
              <a:cs typeface="Arial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684530" y="3202558"/>
          <a:ext cx="10942319" cy="15532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9874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49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7525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spc="-170" dirty="0">
                          <a:latin typeface="Arial"/>
                          <a:cs typeface="Arial"/>
                        </a:rPr>
                        <a:t>Low </a:t>
                      </a:r>
                      <a:r>
                        <a:rPr sz="2800" dirty="0">
                          <a:latin typeface="Arial"/>
                          <a:cs typeface="Arial"/>
                        </a:rPr>
                        <a:t>birth</a:t>
                      </a:r>
                      <a:r>
                        <a:rPr sz="2800" spc="-114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800" spc="-70" dirty="0">
                          <a:latin typeface="Arial"/>
                          <a:cs typeface="Arial"/>
                        </a:rPr>
                        <a:t>weight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spc="-160" dirty="0">
                          <a:latin typeface="Arial"/>
                          <a:cs typeface="Arial"/>
                        </a:rPr>
                        <a:t>Poor </a:t>
                      </a:r>
                      <a:r>
                        <a:rPr sz="2800" spc="-70" dirty="0">
                          <a:latin typeface="Arial"/>
                          <a:cs typeface="Arial"/>
                        </a:rPr>
                        <a:t>weight</a:t>
                      </a:r>
                      <a:r>
                        <a:rPr sz="2800" spc="-1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800" spc="-145" dirty="0">
                          <a:latin typeface="Arial"/>
                          <a:cs typeface="Arial"/>
                        </a:rPr>
                        <a:t>gain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59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spc="-210" dirty="0">
                          <a:latin typeface="Arial"/>
                          <a:cs typeface="Arial"/>
                        </a:rPr>
                        <a:t>Fever,</a:t>
                      </a:r>
                      <a:r>
                        <a:rPr sz="2800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800" spc="-10" dirty="0">
                          <a:latin typeface="Arial"/>
                          <a:cs typeface="Arial"/>
                        </a:rPr>
                        <a:t>Irritability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spc="-225" dirty="0">
                          <a:latin typeface="Arial"/>
                          <a:cs typeface="Arial"/>
                        </a:rPr>
                        <a:t>Feed</a:t>
                      </a:r>
                      <a:r>
                        <a:rPr sz="2800" spc="-1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800" spc="-90" dirty="0">
                          <a:latin typeface="Arial"/>
                          <a:cs typeface="Arial"/>
                        </a:rPr>
                        <a:t>intolerance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7525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spc="-250" dirty="0">
                          <a:latin typeface="Arial"/>
                          <a:cs typeface="Arial"/>
                        </a:rPr>
                        <a:t>Sepsis </a:t>
                      </a:r>
                      <a:r>
                        <a:rPr sz="2800" spc="15" dirty="0">
                          <a:latin typeface="Arial"/>
                          <a:cs typeface="Arial"/>
                        </a:rPr>
                        <a:t>with </a:t>
                      </a:r>
                      <a:r>
                        <a:rPr sz="2800" spc="-60" dirty="0">
                          <a:latin typeface="Arial"/>
                          <a:cs typeface="Arial"/>
                        </a:rPr>
                        <a:t>poor </a:t>
                      </a:r>
                      <a:r>
                        <a:rPr sz="2800" spc="-155" dirty="0">
                          <a:latin typeface="Arial"/>
                          <a:cs typeface="Arial"/>
                        </a:rPr>
                        <a:t>response </a:t>
                      </a:r>
                      <a:r>
                        <a:rPr sz="2800" spc="20" dirty="0">
                          <a:latin typeface="Arial"/>
                          <a:cs typeface="Arial"/>
                        </a:rPr>
                        <a:t>to</a:t>
                      </a:r>
                      <a:r>
                        <a:rPr sz="2800" spc="-2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800" spc="-35" dirty="0">
                          <a:latin typeface="Arial"/>
                          <a:cs typeface="Arial"/>
                        </a:rPr>
                        <a:t>treatment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9842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800" spc="-135" dirty="0">
                          <a:latin typeface="Arial"/>
                          <a:cs typeface="Arial"/>
                        </a:rPr>
                        <a:t>Hepatosplenomegaly</a:t>
                      </a:r>
                      <a:endParaRPr sz="2800">
                        <a:latin typeface="Arial"/>
                        <a:cs typeface="Arial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8598407" y="5923788"/>
            <a:ext cx="3333115" cy="330835"/>
          </a:xfrm>
          <a:custGeom>
            <a:avLst/>
            <a:gdLst/>
            <a:ahLst/>
            <a:cxnLst/>
            <a:rect l="l" t="t" r="r" b="b"/>
            <a:pathLst>
              <a:path w="3333115" h="330835">
                <a:moveTo>
                  <a:pt x="0" y="330708"/>
                </a:moveTo>
                <a:lnTo>
                  <a:pt x="3332988" y="330708"/>
                </a:lnTo>
                <a:lnTo>
                  <a:pt x="3332988" y="0"/>
                </a:lnTo>
                <a:lnTo>
                  <a:pt x="0" y="0"/>
                </a:lnTo>
                <a:lnTo>
                  <a:pt x="0" y="330708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264777" y="6091605"/>
            <a:ext cx="1879600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</a:pPr>
            <a:r>
              <a:rPr sz="1400" b="1" spc="-90" dirty="0">
                <a:latin typeface="Arial"/>
                <a:cs typeface="Arial"/>
              </a:rPr>
              <a:t>Paediatric </a:t>
            </a:r>
            <a:r>
              <a:rPr sz="1400" b="1" spc="-195" dirty="0">
                <a:latin typeface="Arial"/>
                <a:cs typeface="Arial"/>
              </a:rPr>
              <a:t>TB </a:t>
            </a:r>
            <a:r>
              <a:rPr sz="1400" b="1" spc="-215" dirty="0">
                <a:latin typeface="Arial"/>
                <a:cs typeface="Arial"/>
              </a:rPr>
              <a:t>DLTLD</a:t>
            </a:r>
            <a:r>
              <a:rPr sz="1400" b="1" spc="-220" dirty="0">
                <a:latin typeface="Arial"/>
                <a:cs typeface="Arial"/>
              </a:rPr>
              <a:t> </a:t>
            </a:r>
            <a:r>
              <a:rPr sz="1400" b="1" spc="-75" dirty="0">
                <a:latin typeface="Arial"/>
                <a:cs typeface="Arial"/>
              </a:rPr>
              <a:t>2013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913384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229" dirty="0"/>
              <a:t>Approach</a:t>
            </a:r>
            <a:r>
              <a:rPr sz="4400" spc="-260" dirty="0"/>
              <a:t> </a:t>
            </a:r>
            <a:r>
              <a:rPr sz="4400" spc="15" dirty="0"/>
              <a:t>to</a:t>
            </a:r>
            <a:r>
              <a:rPr sz="4400" spc="-240" dirty="0"/>
              <a:t> </a:t>
            </a:r>
            <a:r>
              <a:rPr sz="4400" spc="-140" dirty="0"/>
              <a:t>newborn</a:t>
            </a:r>
            <a:r>
              <a:rPr sz="4400" spc="-235" dirty="0"/>
              <a:t> </a:t>
            </a:r>
            <a:r>
              <a:rPr sz="4400" spc="-30" dirty="0"/>
              <a:t>of</a:t>
            </a:r>
            <a:r>
              <a:rPr sz="4400" spc="-240" dirty="0"/>
              <a:t> </a:t>
            </a:r>
            <a:r>
              <a:rPr sz="4400" spc="-85" dirty="0"/>
              <a:t>mother</a:t>
            </a:r>
            <a:r>
              <a:rPr sz="4400" spc="-235" dirty="0"/>
              <a:t> </a:t>
            </a:r>
            <a:r>
              <a:rPr sz="4400" spc="-10" dirty="0"/>
              <a:t>with</a:t>
            </a:r>
            <a:r>
              <a:rPr sz="4400" spc="-235" dirty="0"/>
              <a:t> </a:t>
            </a:r>
            <a:r>
              <a:rPr sz="4400" spc="-575" dirty="0"/>
              <a:t>TB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596900" y="1692020"/>
            <a:ext cx="9892030" cy="3140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Char char="•"/>
              <a:tabLst>
                <a:tab pos="241300" algn="l"/>
              </a:tabLst>
            </a:pPr>
            <a:r>
              <a:rPr sz="2800" spc="-120" dirty="0">
                <a:latin typeface="Arial"/>
                <a:cs typeface="Arial"/>
              </a:rPr>
              <a:t>Continue </a:t>
            </a:r>
            <a:r>
              <a:rPr sz="2800" spc="-114" dirty="0">
                <a:latin typeface="Arial"/>
                <a:cs typeface="Arial"/>
              </a:rPr>
              <a:t>breast</a:t>
            </a:r>
            <a:r>
              <a:rPr sz="2800" spc="-130" dirty="0">
                <a:latin typeface="Arial"/>
                <a:cs typeface="Arial"/>
              </a:rPr>
              <a:t> </a:t>
            </a:r>
            <a:r>
              <a:rPr sz="2800" spc="-110" dirty="0">
                <a:latin typeface="Arial"/>
                <a:cs typeface="Arial"/>
              </a:rPr>
              <a:t>feeding</a:t>
            </a:r>
            <a:endParaRPr sz="28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2690"/>
              </a:spcBef>
              <a:buFont typeface="Arial"/>
              <a:buChar char="•"/>
              <a:tabLst>
                <a:tab pos="241300" algn="l"/>
              </a:tabLst>
            </a:pPr>
            <a:r>
              <a:rPr sz="2800" b="1" spc="-200" dirty="0">
                <a:latin typeface="Arial"/>
                <a:cs typeface="Arial"/>
              </a:rPr>
              <a:t>Delay </a:t>
            </a:r>
            <a:r>
              <a:rPr sz="2800" b="1" spc="-475" dirty="0">
                <a:latin typeface="Arial"/>
                <a:cs typeface="Arial"/>
              </a:rPr>
              <a:t>BCG </a:t>
            </a:r>
            <a:r>
              <a:rPr sz="2800" b="1" spc="-120" dirty="0">
                <a:latin typeface="Arial"/>
                <a:cs typeface="Arial"/>
              </a:rPr>
              <a:t>until </a:t>
            </a:r>
            <a:r>
              <a:rPr sz="2800" b="1" dirty="0">
                <a:latin typeface="Arial"/>
                <a:cs typeface="Arial"/>
              </a:rPr>
              <a:t>2/52 </a:t>
            </a:r>
            <a:r>
              <a:rPr sz="2800" b="1" spc="-100" dirty="0">
                <a:latin typeface="Arial"/>
                <a:cs typeface="Arial"/>
              </a:rPr>
              <a:t>after </a:t>
            </a:r>
            <a:r>
              <a:rPr sz="2800" b="1" spc="-254" dirty="0">
                <a:latin typeface="Arial"/>
                <a:cs typeface="Arial"/>
              </a:rPr>
              <a:t>IPT </a:t>
            </a:r>
            <a:r>
              <a:rPr sz="2800" b="1" spc="-270" dirty="0">
                <a:latin typeface="Arial"/>
                <a:cs typeface="Arial"/>
              </a:rPr>
              <a:t>is</a:t>
            </a:r>
            <a:r>
              <a:rPr sz="2800" b="1" spc="-85" dirty="0">
                <a:latin typeface="Arial"/>
                <a:cs typeface="Arial"/>
              </a:rPr>
              <a:t> </a:t>
            </a:r>
            <a:r>
              <a:rPr sz="2800" b="1" spc="-190" dirty="0">
                <a:latin typeface="Arial"/>
                <a:cs typeface="Arial"/>
              </a:rPr>
              <a:t>completed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2650">
              <a:latin typeface="Times New Roman"/>
              <a:cs typeface="Times New Roman"/>
            </a:endParaRPr>
          </a:p>
          <a:p>
            <a:pPr marL="241300" marR="5080" indent="-228600">
              <a:lnSpc>
                <a:spcPts val="3020"/>
              </a:lnSpc>
              <a:buChar char="•"/>
              <a:tabLst>
                <a:tab pos="241300" algn="l"/>
              </a:tabLst>
            </a:pPr>
            <a:r>
              <a:rPr sz="2800" spc="-65" dirty="0">
                <a:latin typeface="Arial"/>
                <a:cs typeface="Arial"/>
              </a:rPr>
              <a:t>Infection </a:t>
            </a:r>
            <a:r>
              <a:rPr sz="2800" spc="-55" dirty="0">
                <a:latin typeface="Arial"/>
                <a:cs typeface="Arial"/>
              </a:rPr>
              <a:t>control </a:t>
            </a:r>
            <a:r>
              <a:rPr sz="2800" spc="-170" dirty="0">
                <a:latin typeface="Arial"/>
                <a:cs typeface="Arial"/>
              </a:rPr>
              <a:t>measures </a:t>
            </a:r>
            <a:r>
              <a:rPr sz="2800" spc="20" dirty="0">
                <a:latin typeface="Arial"/>
                <a:cs typeface="Arial"/>
              </a:rPr>
              <a:t>to </a:t>
            </a:r>
            <a:r>
              <a:rPr sz="2800" spc="-80" dirty="0">
                <a:latin typeface="Arial"/>
                <a:cs typeface="Arial"/>
              </a:rPr>
              <a:t>prevent </a:t>
            </a:r>
            <a:r>
              <a:rPr sz="2800" spc="-114" dirty="0">
                <a:latin typeface="Arial"/>
                <a:cs typeface="Arial"/>
              </a:rPr>
              <a:t>transmission </a:t>
            </a:r>
            <a:r>
              <a:rPr sz="2800" spc="-35" dirty="0">
                <a:latin typeface="Arial"/>
                <a:cs typeface="Arial"/>
              </a:rPr>
              <a:t>from </a:t>
            </a:r>
            <a:r>
              <a:rPr sz="2800" spc="-40" dirty="0">
                <a:latin typeface="Arial"/>
                <a:cs typeface="Arial"/>
              </a:rPr>
              <a:t>mother</a:t>
            </a:r>
            <a:r>
              <a:rPr sz="2800" spc="-525" dirty="0">
                <a:latin typeface="Arial"/>
                <a:cs typeface="Arial"/>
              </a:rPr>
              <a:t> </a:t>
            </a:r>
            <a:r>
              <a:rPr sz="2800" spc="-35" dirty="0">
                <a:latin typeface="Arial"/>
                <a:cs typeface="Arial"/>
              </a:rPr>
              <a:t>in  </a:t>
            </a:r>
            <a:r>
              <a:rPr sz="2800" spc="-75" dirty="0">
                <a:latin typeface="Arial"/>
                <a:cs typeface="Arial"/>
              </a:rPr>
              <a:t>newborn </a:t>
            </a:r>
            <a:r>
              <a:rPr sz="2800" spc="-155" dirty="0">
                <a:latin typeface="Arial"/>
                <a:cs typeface="Arial"/>
              </a:rPr>
              <a:t>care</a:t>
            </a:r>
            <a:r>
              <a:rPr sz="2800" spc="-204" dirty="0">
                <a:latin typeface="Arial"/>
                <a:cs typeface="Arial"/>
              </a:rPr>
              <a:t> </a:t>
            </a:r>
            <a:r>
              <a:rPr sz="2800" spc="-45" dirty="0">
                <a:latin typeface="Arial"/>
                <a:cs typeface="Arial"/>
              </a:rPr>
              <a:t>facility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23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Char char="•"/>
              <a:tabLst>
                <a:tab pos="241300" algn="l"/>
              </a:tabLst>
            </a:pPr>
            <a:r>
              <a:rPr sz="2800" spc="-120" dirty="0">
                <a:latin typeface="Arial"/>
                <a:cs typeface="Arial"/>
              </a:rPr>
              <a:t>Continue </a:t>
            </a:r>
            <a:r>
              <a:rPr sz="2800" spc="15" dirty="0">
                <a:latin typeface="Arial"/>
                <a:cs typeface="Arial"/>
              </a:rPr>
              <a:t>with </a:t>
            </a:r>
            <a:r>
              <a:rPr sz="2800" spc="-35" dirty="0">
                <a:latin typeface="Arial"/>
                <a:cs typeface="Arial"/>
              </a:rPr>
              <a:t>other </a:t>
            </a:r>
            <a:r>
              <a:rPr sz="2800" spc="-45" dirty="0">
                <a:latin typeface="Arial"/>
                <a:cs typeface="Arial"/>
              </a:rPr>
              <a:t>routine</a:t>
            </a:r>
            <a:r>
              <a:rPr sz="2800" spc="-385" dirty="0">
                <a:latin typeface="Arial"/>
                <a:cs typeface="Arial"/>
              </a:rPr>
              <a:t> </a:t>
            </a:r>
            <a:r>
              <a:rPr sz="2800" spc="-125" dirty="0">
                <a:latin typeface="Arial"/>
                <a:cs typeface="Arial"/>
              </a:rPr>
              <a:t>vaccinations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8517635" y="5893308"/>
            <a:ext cx="3331845" cy="330835"/>
          </a:xfrm>
          <a:custGeom>
            <a:avLst/>
            <a:gdLst/>
            <a:ahLst/>
            <a:cxnLst/>
            <a:rect l="l" t="t" r="r" b="b"/>
            <a:pathLst>
              <a:path w="3331845" h="330835">
                <a:moveTo>
                  <a:pt x="0" y="330708"/>
                </a:moveTo>
                <a:lnTo>
                  <a:pt x="3331464" y="330708"/>
                </a:lnTo>
                <a:lnTo>
                  <a:pt x="3331464" y="0"/>
                </a:lnTo>
                <a:lnTo>
                  <a:pt x="0" y="0"/>
                </a:lnTo>
                <a:lnTo>
                  <a:pt x="0" y="330708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264777" y="6091605"/>
            <a:ext cx="1879600" cy="203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5"/>
              </a:lnSpc>
            </a:pPr>
            <a:r>
              <a:rPr sz="1400" b="1" spc="-90" dirty="0">
                <a:latin typeface="Arial"/>
                <a:cs typeface="Arial"/>
              </a:rPr>
              <a:t>Paediatric </a:t>
            </a:r>
            <a:r>
              <a:rPr sz="1400" b="1" spc="-195" dirty="0">
                <a:latin typeface="Arial"/>
                <a:cs typeface="Arial"/>
              </a:rPr>
              <a:t>TB </a:t>
            </a:r>
            <a:r>
              <a:rPr sz="1400" b="1" spc="-215" dirty="0">
                <a:latin typeface="Arial"/>
                <a:cs typeface="Arial"/>
              </a:rPr>
              <a:t>DLTLD</a:t>
            </a:r>
            <a:r>
              <a:rPr sz="1400" b="1" spc="-220" dirty="0">
                <a:latin typeface="Arial"/>
                <a:cs typeface="Arial"/>
              </a:rPr>
              <a:t> </a:t>
            </a:r>
            <a:r>
              <a:rPr sz="1400" b="1" spc="-75" dirty="0">
                <a:latin typeface="Arial"/>
                <a:cs typeface="Arial"/>
              </a:rPr>
              <a:t>2013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21621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325" dirty="0"/>
              <a:t>Summa</a:t>
            </a:r>
            <a:r>
              <a:rPr sz="4400" spc="-140" dirty="0"/>
              <a:t>r</a:t>
            </a:r>
            <a:r>
              <a:rPr sz="4400" spc="-260" dirty="0"/>
              <a:t>y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16939" y="1793189"/>
            <a:ext cx="9892665" cy="39033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95"/>
              </a:spcBef>
              <a:buChar char="•"/>
              <a:tabLst>
                <a:tab pos="241935" algn="l"/>
              </a:tabLst>
            </a:pPr>
            <a:r>
              <a:rPr sz="2800" spc="-95" dirty="0">
                <a:latin typeface="Arial"/>
                <a:cs typeface="Arial"/>
              </a:rPr>
              <a:t>Simplified </a:t>
            </a:r>
            <a:r>
              <a:rPr sz="2800" spc="-130" dirty="0">
                <a:latin typeface="Arial"/>
                <a:cs typeface="Arial"/>
              </a:rPr>
              <a:t>approach </a:t>
            </a:r>
            <a:r>
              <a:rPr sz="2800" spc="20" dirty="0">
                <a:latin typeface="Arial"/>
                <a:cs typeface="Arial"/>
              </a:rPr>
              <a:t>to </a:t>
            </a:r>
            <a:r>
              <a:rPr sz="2800" spc="-345" dirty="0">
                <a:latin typeface="Arial"/>
                <a:cs typeface="Arial"/>
              </a:rPr>
              <a:t>TB </a:t>
            </a:r>
            <a:r>
              <a:rPr sz="2800" spc="-45" dirty="0">
                <a:latin typeface="Arial"/>
                <a:cs typeface="Arial"/>
              </a:rPr>
              <a:t>in</a:t>
            </a:r>
            <a:r>
              <a:rPr sz="2800" spc="-570" dirty="0">
                <a:latin typeface="Arial"/>
                <a:cs typeface="Arial"/>
              </a:rPr>
              <a:t> </a:t>
            </a:r>
            <a:r>
              <a:rPr sz="2800" spc="-120" dirty="0">
                <a:latin typeface="Arial"/>
                <a:cs typeface="Arial"/>
              </a:rPr>
              <a:t>Children</a:t>
            </a:r>
            <a:endParaRPr sz="2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4050" dirty="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Char char="•"/>
              <a:tabLst>
                <a:tab pos="241935" algn="l"/>
              </a:tabLst>
            </a:pPr>
            <a:r>
              <a:rPr sz="2800" spc="-175" dirty="0">
                <a:latin typeface="Arial"/>
                <a:cs typeface="Arial"/>
              </a:rPr>
              <a:t>Know </a:t>
            </a:r>
            <a:r>
              <a:rPr sz="2800" spc="-95" dirty="0">
                <a:latin typeface="Arial"/>
                <a:cs typeface="Arial"/>
              </a:rPr>
              <a:t>when </a:t>
            </a:r>
            <a:r>
              <a:rPr sz="2800" spc="20" dirty="0">
                <a:latin typeface="Arial"/>
                <a:cs typeface="Arial"/>
              </a:rPr>
              <a:t>to </a:t>
            </a:r>
            <a:r>
              <a:rPr sz="2800" spc="-140" dirty="0">
                <a:latin typeface="Arial"/>
                <a:cs typeface="Arial"/>
              </a:rPr>
              <a:t>give</a:t>
            </a:r>
            <a:r>
              <a:rPr sz="2800" spc="-315" dirty="0">
                <a:latin typeface="Arial"/>
                <a:cs typeface="Arial"/>
              </a:rPr>
              <a:t> </a:t>
            </a:r>
            <a:r>
              <a:rPr sz="2800" spc="-290" dirty="0">
                <a:latin typeface="Arial"/>
                <a:cs typeface="Arial"/>
              </a:rPr>
              <a:t>IPT</a:t>
            </a:r>
            <a:endParaRPr sz="2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Arial"/>
              <a:buChar char="•"/>
            </a:pPr>
            <a:endParaRPr sz="4400" dirty="0">
              <a:latin typeface="Times New Roman"/>
              <a:cs typeface="Times New Roman"/>
            </a:endParaRPr>
          </a:p>
          <a:p>
            <a:pPr marL="241300" marR="5080" indent="-228600">
              <a:lnSpc>
                <a:spcPts val="3020"/>
              </a:lnSpc>
              <a:spcBef>
                <a:spcPts val="5"/>
              </a:spcBef>
              <a:buChar char="•"/>
              <a:tabLst>
                <a:tab pos="241935" algn="l"/>
              </a:tabLst>
            </a:pPr>
            <a:r>
              <a:rPr sz="2800" spc="-100" dirty="0">
                <a:latin typeface="Arial"/>
                <a:cs typeface="Arial"/>
              </a:rPr>
              <a:t>Patient, </a:t>
            </a:r>
            <a:r>
              <a:rPr sz="2800" spc="-70" dirty="0">
                <a:latin typeface="Arial"/>
                <a:cs typeface="Arial"/>
              </a:rPr>
              <a:t>health </a:t>
            </a:r>
            <a:r>
              <a:rPr sz="2800" spc="-75" dirty="0">
                <a:latin typeface="Arial"/>
                <a:cs typeface="Arial"/>
              </a:rPr>
              <a:t>worker </a:t>
            </a:r>
            <a:r>
              <a:rPr sz="2800" spc="-135" dirty="0">
                <a:latin typeface="Arial"/>
                <a:cs typeface="Arial"/>
              </a:rPr>
              <a:t>and </a:t>
            </a:r>
            <a:r>
              <a:rPr sz="2800" spc="-70" dirty="0">
                <a:latin typeface="Arial"/>
                <a:cs typeface="Arial"/>
              </a:rPr>
              <a:t>health </a:t>
            </a:r>
            <a:r>
              <a:rPr sz="2800" spc="-170" dirty="0">
                <a:latin typeface="Arial"/>
                <a:cs typeface="Arial"/>
              </a:rPr>
              <a:t>system </a:t>
            </a:r>
            <a:r>
              <a:rPr sz="2800" spc="-100" dirty="0">
                <a:latin typeface="Arial"/>
                <a:cs typeface="Arial"/>
              </a:rPr>
              <a:t>factors </a:t>
            </a:r>
            <a:r>
              <a:rPr sz="2800" spc="-35" dirty="0">
                <a:latin typeface="Arial"/>
                <a:cs typeface="Arial"/>
              </a:rPr>
              <a:t>in </a:t>
            </a:r>
            <a:r>
              <a:rPr sz="2800" spc="-350" dirty="0">
                <a:latin typeface="Arial"/>
                <a:cs typeface="Arial"/>
              </a:rPr>
              <a:t>TB </a:t>
            </a:r>
            <a:r>
              <a:rPr sz="2800" spc="-35" dirty="0">
                <a:latin typeface="Arial"/>
                <a:cs typeface="Arial"/>
              </a:rPr>
              <a:t>treatment</a:t>
            </a:r>
            <a:r>
              <a:rPr sz="2800" spc="-305" dirty="0">
                <a:latin typeface="Arial"/>
                <a:cs typeface="Arial"/>
              </a:rPr>
              <a:t> </a:t>
            </a:r>
            <a:r>
              <a:rPr sz="2800" spc="35" dirty="0">
                <a:latin typeface="Arial"/>
                <a:cs typeface="Arial"/>
              </a:rPr>
              <a:t>&amp;  </a:t>
            </a:r>
            <a:r>
              <a:rPr sz="2800" spc="-75" dirty="0">
                <a:latin typeface="Arial"/>
                <a:cs typeface="Arial"/>
              </a:rPr>
              <a:t>prevention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4000" dirty="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buChar char="•"/>
              <a:tabLst>
                <a:tab pos="241935" algn="l"/>
              </a:tabLst>
            </a:pPr>
            <a:r>
              <a:rPr sz="2800" spc="-275" dirty="0">
                <a:latin typeface="Arial"/>
                <a:cs typeface="Arial"/>
              </a:rPr>
              <a:t>Team</a:t>
            </a:r>
            <a:r>
              <a:rPr sz="2800" spc="-210" dirty="0">
                <a:latin typeface="Arial"/>
                <a:cs typeface="Arial"/>
              </a:rPr>
              <a:t> </a:t>
            </a:r>
            <a:r>
              <a:rPr sz="2800" spc="-25" dirty="0">
                <a:latin typeface="Arial"/>
                <a:cs typeface="Arial"/>
              </a:rPr>
              <a:t>work!</a:t>
            </a:r>
            <a:endParaRPr sz="2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09676"/>
            <a:ext cx="2303780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350" dirty="0"/>
              <a:t>Resources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825500" y="1658188"/>
            <a:ext cx="10349230" cy="4540601"/>
          </a:xfrm>
          <a:prstGeom prst="rect">
            <a:avLst/>
          </a:prstGeom>
        </p:spPr>
        <p:txBody>
          <a:bodyPr vert="horz" wrap="square" lIns="0" tIns="55244" rIns="0" bIns="0" rtlCol="0">
            <a:spAutoFit/>
          </a:bodyPr>
          <a:lstStyle/>
          <a:p>
            <a:pPr marL="241300" marR="5080" indent="-228600">
              <a:lnSpc>
                <a:spcPct val="90000"/>
              </a:lnSpc>
              <a:spcBef>
                <a:spcPts val="434"/>
              </a:spcBef>
              <a:buChar char="•"/>
              <a:tabLst>
                <a:tab pos="241300" algn="l"/>
              </a:tabLst>
            </a:pPr>
            <a:r>
              <a:rPr sz="2800" spc="-85" dirty="0">
                <a:latin typeface="Arial"/>
                <a:cs typeface="Arial"/>
              </a:rPr>
              <a:t>National </a:t>
            </a:r>
            <a:r>
              <a:rPr sz="2800" spc="-130" dirty="0">
                <a:latin typeface="Arial"/>
                <a:cs typeface="Arial"/>
              </a:rPr>
              <a:t>Guidelines </a:t>
            </a:r>
            <a:r>
              <a:rPr sz="2800" spc="-90" dirty="0">
                <a:latin typeface="Arial"/>
                <a:cs typeface="Arial"/>
              </a:rPr>
              <a:t>on </a:t>
            </a:r>
            <a:r>
              <a:rPr sz="2800" spc="-110" dirty="0">
                <a:latin typeface="Arial"/>
                <a:cs typeface="Arial"/>
              </a:rPr>
              <a:t>Management </a:t>
            </a:r>
            <a:r>
              <a:rPr sz="2800" spc="-10" dirty="0">
                <a:latin typeface="Arial"/>
                <a:cs typeface="Arial"/>
              </a:rPr>
              <a:t>of </a:t>
            </a:r>
            <a:r>
              <a:rPr sz="2800" spc="-155" dirty="0">
                <a:latin typeface="Arial"/>
                <a:cs typeface="Arial"/>
              </a:rPr>
              <a:t>Tuberculosis </a:t>
            </a:r>
            <a:r>
              <a:rPr sz="2800" spc="-35" dirty="0">
                <a:latin typeface="Arial"/>
                <a:cs typeface="Arial"/>
              </a:rPr>
              <a:t>in </a:t>
            </a:r>
            <a:r>
              <a:rPr sz="2800" spc="-114" dirty="0">
                <a:latin typeface="Arial"/>
                <a:cs typeface="Arial"/>
              </a:rPr>
              <a:t>Children,  </a:t>
            </a:r>
            <a:r>
              <a:rPr sz="2800" spc="-35" dirty="0">
                <a:latin typeface="Arial"/>
                <a:cs typeface="Arial"/>
              </a:rPr>
              <a:t>Ministry</a:t>
            </a:r>
            <a:r>
              <a:rPr lang="en-US" sz="2800" spc="-35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of </a:t>
            </a:r>
            <a:r>
              <a:rPr sz="2800" spc="-95" dirty="0">
                <a:latin typeface="Arial"/>
                <a:cs typeface="Arial"/>
              </a:rPr>
              <a:t>Health, </a:t>
            </a:r>
            <a:r>
              <a:rPr sz="2800" spc="-114" dirty="0">
                <a:latin typeface="Arial"/>
                <a:cs typeface="Arial"/>
              </a:rPr>
              <a:t>Division </a:t>
            </a:r>
            <a:r>
              <a:rPr sz="2800" spc="-10" dirty="0">
                <a:latin typeface="Arial"/>
                <a:cs typeface="Arial"/>
              </a:rPr>
              <a:t>of </a:t>
            </a:r>
            <a:r>
              <a:rPr sz="2800" spc="-195" dirty="0">
                <a:latin typeface="Arial"/>
                <a:cs typeface="Arial"/>
              </a:rPr>
              <a:t>Leprosy, </a:t>
            </a:r>
            <a:r>
              <a:rPr sz="2800" spc="-155" dirty="0">
                <a:latin typeface="Arial"/>
                <a:cs typeface="Arial"/>
              </a:rPr>
              <a:t>Tuberculosis </a:t>
            </a:r>
            <a:r>
              <a:rPr sz="2800" spc="-135" dirty="0">
                <a:latin typeface="Arial"/>
                <a:cs typeface="Arial"/>
              </a:rPr>
              <a:t>and </a:t>
            </a:r>
            <a:r>
              <a:rPr sz="2800" spc="-204" dirty="0">
                <a:latin typeface="Arial"/>
                <a:cs typeface="Arial"/>
              </a:rPr>
              <a:t>Lung </a:t>
            </a:r>
            <a:r>
              <a:rPr sz="2800" spc="-200" dirty="0">
                <a:latin typeface="Arial"/>
                <a:cs typeface="Arial"/>
              </a:rPr>
              <a:t>Disease,  </a:t>
            </a:r>
            <a:r>
              <a:rPr lang="en-US" sz="2800" b="1" spc="-200" dirty="0">
                <a:latin typeface="Arial"/>
                <a:cs typeface="Arial"/>
              </a:rPr>
              <a:t>Third</a:t>
            </a:r>
            <a:r>
              <a:rPr sz="2800" b="1" spc="-215" dirty="0">
                <a:latin typeface="Arial"/>
                <a:cs typeface="Arial"/>
              </a:rPr>
              <a:t> </a:t>
            </a:r>
            <a:r>
              <a:rPr sz="2800" b="1" spc="-90" dirty="0">
                <a:latin typeface="Arial"/>
                <a:cs typeface="Arial"/>
              </a:rPr>
              <a:t>Edition, </a:t>
            </a:r>
            <a:r>
              <a:rPr sz="2800" b="1" spc="-135" dirty="0">
                <a:latin typeface="Arial"/>
                <a:cs typeface="Arial"/>
              </a:rPr>
              <a:t>August,</a:t>
            </a:r>
            <a:r>
              <a:rPr sz="2800" b="1" spc="-45" dirty="0">
                <a:latin typeface="Arial"/>
                <a:cs typeface="Arial"/>
              </a:rPr>
              <a:t> </a:t>
            </a:r>
            <a:r>
              <a:rPr sz="2800" b="1" spc="-130" dirty="0">
                <a:latin typeface="Arial"/>
                <a:cs typeface="Arial"/>
              </a:rPr>
              <a:t>201</a:t>
            </a:r>
            <a:r>
              <a:rPr lang="en-US" sz="2800" b="1" spc="-130" dirty="0">
                <a:latin typeface="Arial"/>
                <a:cs typeface="Arial"/>
              </a:rPr>
              <a:t>7</a:t>
            </a:r>
            <a:r>
              <a:rPr sz="2800" b="1" spc="-130" dirty="0">
                <a:latin typeface="Arial"/>
                <a:cs typeface="Arial"/>
              </a:rPr>
              <a:t>.</a:t>
            </a:r>
            <a:endParaRPr sz="2800" b="1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lang="en-ZA" sz="2800" dirty="0">
                <a:hlinkClick r:id="rId2"/>
              </a:rPr>
              <a:t>https://www.chskenya.org/wp-content/uploads/2018/03/National-Guidelines-on-Management-of-Tuberculosis-in-Children.pdf</a:t>
            </a:r>
            <a:endParaRPr sz="2800" dirty="0">
              <a:latin typeface="Times New Roman"/>
              <a:cs typeface="Times New Roman"/>
            </a:endParaRPr>
          </a:p>
          <a:p>
            <a:pPr marL="241300" marR="115570" indent="-228600">
              <a:lnSpc>
                <a:spcPts val="3030"/>
              </a:lnSpc>
              <a:spcBef>
                <a:spcPts val="1840"/>
              </a:spcBef>
              <a:buChar char="•"/>
              <a:tabLst>
                <a:tab pos="241300" algn="l"/>
              </a:tabLst>
            </a:pPr>
            <a:r>
              <a:rPr sz="2800" spc="-85" dirty="0">
                <a:latin typeface="Arial"/>
                <a:cs typeface="Arial"/>
              </a:rPr>
              <a:t>National </a:t>
            </a:r>
            <a:r>
              <a:rPr sz="2800" spc="-195" dirty="0">
                <a:latin typeface="Arial"/>
                <a:cs typeface="Arial"/>
              </a:rPr>
              <a:t>Leprosy, </a:t>
            </a:r>
            <a:r>
              <a:rPr sz="2800" spc="-155" dirty="0">
                <a:latin typeface="Arial"/>
                <a:cs typeface="Arial"/>
              </a:rPr>
              <a:t>Tuberculosis </a:t>
            </a:r>
            <a:r>
              <a:rPr sz="2800" spc="-135" dirty="0">
                <a:latin typeface="Arial"/>
                <a:cs typeface="Arial"/>
              </a:rPr>
              <a:t>and </a:t>
            </a:r>
            <a:r>
              <a:rPr sz="2800" spc="-204" dirty="0">
                <a:latin typeface="Arial"/>
                <a:cs typeface="Arial"/>
              </a:rPr>
              <a:t>Lung </a:t>
            </a:r>
            <a:r>
              <a:rPr sz="2800" spc="-225" dirty="0">
                <a:latin typeface="Arial"/>
                <a:cs typeface="Arial"/>
              </a:rPr>
              <a:t>Diseases </a:t>
            </a:r>
            <a:r>
              <a:rPr sz="2800" spc="-35" dirty="0">
                <a:latin typeface="Arial"/>
                <a:cs typeface="Arial"/>
              </a:rPr>
              <a:t>Unit </a:t>
            </a:r>
            <a:r>
              <a:rPr sz="2800" spc="-165" dirty="0">
                <a:latin typeface="Arial"/>
                <a:cs typeface="Arial"/>
              </a:rPr>
              <a:t>– </a:t>
            </a:r>
            <a:r>
              <a:rPr sz="2800" spc="-125" dirty="0">
                <a:latin typeface="Arial"/>
                <a:cs typeface="Arial"/>
              </a:rPr>
              <a:t>Paediatric </a:t>
            </a:r>
            <a:r>
              <a:rPr sz="2800" spc="-355" dirty="0">
                <a:latin typeface="Arial"/>
                <a:cs typeface="Arial"/>
              </a:rPr>
              <a:t>TB  </a:t>
            </a:r>
            <a:r>
              <a:rPr sz="2800" spc="-105" dirty="0">
                <a:latin typeface="Arial"/>
                <a:cs typeface="Arial"/>
              </a:rPr>
              <a:t>Curriculum </a:t>
            </a:r>
            <a:r>
              <a:rPr sz="2800" spc="-145" dirty="0">
                <a:latin typeface="Arial"/>
                <a:cs typeface="Arial"/>
              </a:rPr>
              <a:t>Training </a:t>
            </a:r>
            <a:r>
              <a:rPr sz="2800" spc="-165" dirty="0">
                <a:latin typeface="Arial"/>
                <a:cs typeface="Arial"/>
              </a:rPr>
              <a:t>Slide </a:t>
            </a:r>
            <a:r>
              <a:rPr sz="2800" spc="-204" dirty="0">
                <a:latin typeface="Arial"/>
                <a:cs typeface="Arial"/>
              </a:rPr>
              <a:t>Set </a:t>
            </a:r>
            <a:r>
              <a:rPr sz="2800" b="1" spc="-170" dirty="0">
                <a:latin typeface="Arial"/>
                <a:cs typeface="Arial"/>
              </a:rPr>
              <a:t>[Paediatric </a:t>
            </a:r>
            <a:r>
              <a:rPr sz="2800" b="1" spc="-395" dirty="0">
                <a:latin typeface="Arial"/>
                <a:cs typeface="Arial"/>
              </a:rPr>
              <a:t>TB </a:t>
            </a:r>
            <a:r>
              <a:rPr sz="2800" b="1" spc="-425" dirty="0">
                <a:latin typeface="Arial"/>
                <a:cs typeface="Arial"/>
              </a:rPr>
              <a:t>DLTLD</a:t>
            </a:r>
            <a:r>
              <a:rPr sz="2800" b="1" spc="-100" dirty="0">
                <a:latin typeface="Arial"/>
                <a:cs typeface="Arial"/>
              </a:rPr>
              <a:t> </a:t>
            </a:r>
            <a:r>
              <a:rPr sz="2800" b="1" spc="-120" dirty="0">
                <a:latin typeface="Arial"/>
                <a:cs typeface="Arial"/>
              </a:rPr>
              <a:t>2013]</a:t>
            </a:r>
            <a:endParaRPr sz="2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3900" dirty="0">
              <a:latin typeface="Times New Roman"/>
              <a:cs typeface="Times New Roman"/>
            </a:endParaRPr>
          </a:p>
          <a:p>
            <a:pPr marL="241300" marR="288290" indent="-228600">
              <a:lnSpc>
                <a:spcPts val="3030"/>
              </a:lnSpc>
              <a:spcBef>
                <a:spcPts val="5"/>
              </a:spcBef>
              <a:buChar char="•"/>
              <a:tabLst>
                <a:tab pos="241300" algn="l"/>
              </a:tabLst>
            </a:pPr>
            <a:r>
              <a:rPr sz="2800" spc="-114" dirty="0">
                <a:latin typeface="Arial"/>
                <a:cs typeface="Arial"/>
              </a:rPr>
              <a:t>Marais </a:t>
            </a:r>
            <a:r>
              <a:rPr sz="2800" spc="-210" dirty="0">
                <a:latin typeface="Arial"/>
                <a:cs typeface="Arial"/>
              </a:rPr>
              <a:t>B. </a:t>
            </a:r>
            <a:r>
              <a:rPr sz="2800" spc="-120" dirty="0">
                <a:latin typeface="Arial"/>
                <a:cs typeface="Arial"/>
              </a:rPr>
              <a:t>Childhood </a:t>
            </a:r>
            <a:r>
              <a:rPr sz="2800" spc="-150" dirty="0">
                <a:latin typeface="Arial"/>
                <a:cs typeface="Arial"/>
              </a:rPr>
              <a:t>Tuberculosis: </a:t>
            </a:r>
            <a:r>
              <a:rPr sz="2800" spc="-140" dirty="0">
                <a:latin typeface="Arial"/>
                <a:cs typeface="Arial"/>
              </a:rPr>
              <a:t>Old </a:t>
            </a:r>
            <a:r>
              <a:rPr sz="2800" spc="-125" dirty="0">
                <a:latin typeface="Arial"/>
                <a:cs typeface="Arial"/>
              </a:rPr>
              <a:t>Wisdom </a:t>
            </a:r>
            <a:r>
              <a:rPr sz="2800" spc="-135" dirty="0">
                <a:latin typeface="Arial"/>
                <a:cs typeface="Arial"/>
              </a:rPr>
              <a:t>and </a:t>
            </a:r>
            <a:r>
              <a:rPr sz="2800" spc="-145" dirty="0">
                <a:latin typeface="Arial"/>
                <a:cs typeface="Arial"/>
              </a:rPr>
              <a:t>New </a:t>
            </a:r>
            <a:r>
              <a:rPr sz="2800" spc="-175" dirty="0">
                <a:latin typeface="Arial"/>
                <a:cs typeface="Arial"/>
              </a:rPr>
              <a:t>Challenges.  </a:t>
            </a:r>
            <a:r>
              <a:rPr sz="2800" spc="-380" dirty="0">
                <a:latin typeface="Arial"/>
                <a:cs typeface="Arial"/>
              </a:rPr>
              <a:t>AJRCCM </a:t>
            </a:r>
            <a:r>
              <a:rPr sz="2800" spc="-160" dirty="0">
                <a:latin typeface="Arial"/>
                <a:cs typeface="Arial"/>
              </a:rPr>
              <a:t>Vol </a:t>
            </a:r>
            <a:r>
              <a:rPr sz="2800" spc="-145" dirty="0">
                <a:latin typeface="Arial"/>
                <a:cs typeface="Arial"/>
              </a:rPr>
              <a:t>173</a:t>
            </a:r>
            <a:r>
              <a:rPr sz="2800" spc="-245" dirty="0">
                <a:latin typeface="Arial"/>
                <a:cs typeface="Arial"/>
              </a:rPr>
              <a:t> </a:t>
            </a:r>
            <a:r>
              <a:rPr sz="2800" spc="-130" dirty="0">
                <a:latin typeface="Arial"/>
                <a:cs typeface="Arial"/>
              </a:rPr>
              <a:t>2006.</a:t>
            </a:r>
            <a:endParaRPr sz="2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689</TotalTime>
  <Words>1397</Words>
  <Application>Microsoft Office PowerPoint</Application>
  <PresentationFormat>Widescreen</PresentationFormat>
  <Paragraphs>272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Arial</vt:lpstr>
      <vt:lpstr>Calibri</vt:lpstr>
      <vt:lpstr>Times New Roman</vt:lpstr>
      <vt:lpstr>Trebuchet MS</vt:lpstr>
      <vt:lpstr>Wingdings</vt:lpstr>
      <vt:lpstr>Office Theme</vt:lpstr>
      <vt:lpstr>Tuberculosis in Children</vt:lpstr>
      <vt:lpstr>PowerPoint Presentation</vt:lpstr>
      <vt:lpstr>PowerPoint Presentation</vt:lpstr>
      <vt:lpstr>Case Presentation</vt:lpstr>
      <vt:lpstr>Presenting Complaints</vt:lpstr>
      <vt:lpstr>Risk factors for tuberculosis (TB)?</vt:lpstr>
      <vt:lpstr>Risk factors for tuberculosis (TB)?</vt:lpstr>
      <vt:lpstr>TB Infection versus Active TB Disease</vt:lpstr>
      <vt:lpstr>Classification of TB</vt:lpstr>
      <vt:lpstr>PowerPoint Presentation</vt:lpstr>
      <vt:lpstr>Age distribution of reported TB cases in  children, Kenya Data 2011</vt:lpstr>
      <vt:lpstr>History of presenting illness</vt:lpstr>
      <vt:lpstr>History of presenting illness</vt:lpstr>
      <vt:lpstr>Pulmonary tuberculosis simplified</vt:lpstr>
      <vt:lpstr>Investigations – help support clinical diagnosis</vt:lpstr>
      <vt:lpstr>Main findings on examination</vt:lpstr>
      <vt:lpstr>Diagnoses entertained</vt:lpstr>
      <vt:lpstr>Imaging</vt:lpstr>
      <vt:lpstr>Investigations</vt:lpstr>
      <vt:lpstr>PowerPoint Presentation</vt:lpstr>
      <vt:lpstr>Basic principles of TB treatment</vt:lpstr>
      <vt:lpstr>Treatment regimen</vt:lpstr>
      <vt:lpstr>PowerPoint Presentation</vt:lpstr>
      <vt:lpstr>PowerPoint Presentation</vt:lpstr>
      <vt:lpstr>Importance of child contact screening</vt:lpstr>
      <vt:lpstr>Screening of child contacts for TB</vt:lpstr>
      <vt:lpstr>Symptom screening</vt:lpstr>
      <vt:lpstr>IPT dose (10mg/kg for 6 months)</vt:lpstr>
      <vt:lpstr>Management of a Child who has been exposed to an  adolescent or adult with Pulmonary TB</vt:lpstr>
      <vt:lpstr>5 I’s of TB Control</vt:lpstr>
      <vt:lpstr>Approach to newborn of mother with TB</vt:lpstr>
      <vt:lpstr>Approach to newborn of mother with TB</vt:lpstr>
      <vt:lpstr>Summary</vt:lpstr>
      <vt:lpstr>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Recurrent right pleural effusion in a 3 year old female</dc:title>
  <dc:creator>Diana Marangu</dc:creator>
  <cp:lastModifiedBy>Diana Marangu</cp:lastModifiedBy>
  <cp:revision>9</cp:revision>
  <dcterms:created xsi:type="dcterms:W3CDTF">2018-11-26T06:59:46Z</dcterms:created>
  <dcterms:modified xsi:type="dcterms:W3CDTF">2020-01-27T14:02:11Z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2015-04-10T00:00:00Z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2018-11-26T00:00:00Z</vt:filetime>
  </property>
</Properties>
</file>