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99"/>
  </p:notesMasterIdLst>
  <p:sldIdLst>
    <p:sldId id="257" r:id="rId4"/>
    <p:sldId id="337" r:id="rId5"/>
    <p:sldId id="265" r:id="rId6"/>
    <p:sldId id="346" r:id="rId7"/>
    <p:sldId id="347" r:id="rId8"/>
    <p:sldId id="348" r:id="rId9"/>
    <p:sldId id="349" r:id="rId10"/>
    <p:sldId id="336" r:id="rId11"/>
    <p:sldId id="268" r:id="rId12"/>
    <p:sldId id="267" r:id="rId13"/>
    <p:sldId id="269" r:id="rId14"/>
    <p:sldId id="266" r:id="rId15"/>
    <p:sldId id="341" r:id="rId16"/>
    <p:sldId id="338" r:id="rId17"/>
    <p:sldId id="342" r:id="rId18"/>
    <p:sldId id="343" r:id="rId19"/>
    <p:sldId id="350" r:id="rId20"/>
    <p:sldId id="351" r:id="rId21"/>
    <p:sldId id="352" r:id="rId22"/>
    <p:sldId id="270" r:id="rId23"/>
    <p:sldId id="272" r:id="rId24"/>
    <p:sldId id="275" r:id="rId25"/>
    <p:sldId id="274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54" r:id="rId56"/>
    <p:sldId id="324" r:id="rId57"/>
    <p:sldId id="325" r:id="rId58"/>
    <p:sldId id="326" r:id="rId59"/>
    <p:sldId id="327" r:id="rId60"/>
    <p:sldId id="328" r:id="rId61"/>
    <p:sldId id="329" r:id="rId62"/>
    <p:sldId id="305" r:id="rId63"/>
    <p:sldId id="306" r:id="rId64"/>
    <p:sldId id="307" r:id="rId65"/>
    <p:sldId id="308" r:id="rId66"/>
    <p:sldId id="309" r:id="rId67"/>
    <p:sldId id="310" r:id="rId68"/>
    <p:sldId id="311" r:id="rId69"/>
    <p:sldId id="312" r:id="rId70"/>
    <p:sldId id="313" r:id="rId71"/>
    <p:sldId id="314" r:id="rId72"/>
    <p:sldId id="316" r:id="rId73"/>
    <p:sldId id="315" r:id="rId74"/>
    <p:sldId id="317" r:id="rId75"/>
    <p:sldId id="318" r:id="rId76"/>
    <p:sldId id="319" r:id="rId77"/>
    <p:sldId id="320" r:id="rId78"/>
    <p:sldId id="321" r:id="rId79"/>
    <p:sldId id="322" r:id="rId80"/>
    <p:sldId id="330" r:id="rId81"/>
    <p:sldId id="355" r:id="rId82"/>
    <p:sldId id="356" r:id="rId83"/>
    <p:sldId id="357" r:id="rId84"/>
    <p:sldId id="358" r:id="rId85"/>
    <p:sldId id="359" r:id="rId86"/>
    <p:sldId id="360" r:id="rId87"/>
    <p:sldId id="361" r:id="rId88"/>
    <p:sldId id="363" r:id="rId89"/>
    <p:sldId id="364" r:id="rId90"/>
    <p:sldId id="365" r:id="rId91"/>
    <p:sldId id="366" r:id="rId92"/>
    <p:sldId id="362" r:id="rId93"/>
    <p:sldId id="331" r:id="rId94"/>
    <p:sldId id="273" r:id="rId95"/>
    <p:sldId id="332" r:id="rId96"/>
    <p:sldId id="333" r:id="rId97"/>
    <p:sldId id="334" r:id="rId9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1" autoAdjust="0"/>
    <p:restoredTop sz="94660"/>
  </p:normalViewPr>
  <p:slideViewPr>
    <p:cSldViewPr snapToGrid="0">
      <p:cViewPr varScale="1">
        <p:scale>
          <a:sx n="64" d="100"/>
          <a:sy n="64" d="100"/>
        </p:scale>
        <p:origin x="192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102" Type="http://schemas.openxmlformats.org/officeDocument/2006/relationships/theme" Target="theme/theme1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103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notesMaster" Target="notesMasters/notesMaster1.xml"/><Relationship Id="rId10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100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/C:\Users\User\Desktop\Book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/C:\Users\User\Desktop\New%20Microsoft%20Excel%20Workshee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6.8027210884353748E-2"/>
                  <c:y val="-2.4193548387096774E-2"/>
                </c:manualLayout>
              </c:layout>
              <c:tx>
                <c:rich>
                  <a:bodyPr/>
                  <a:lstStyle/>
                  <a:p>
                    <a:r>
                      <a:rPr lang="en-US" b="1">
                        <a:solidFill>
                          <a:schemeClr val="tx1"/>
                        </a:solidFill>
                      </a:rPr>
                      <a:t>Others</a:t>
                    </a:r>
                    <a:r>
                      <a:rPr lang="en-US" b="1" dirty="0">
                        <a:solidFill>
                          <a:schemeClr val="tx1"/>
                        </a:solidFill>
                      </a:rPr>
                      <a:t>
15%</a:t>
                    </a:r>
                    <a:endParaRPr lang="en-US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40A-474F-9B3E-117E2416F4F4}"/>
                </c:ext>
              </c:extLst>
            </c:dLbl>
            <c:dLbl>
              <c:idx val="1"/>
              <c:layout>
                <c:manualLayout>
                  <c:x val="2.0408163265306121E-2"/>
                  <c:y val="5.3763440860215058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40A-474F-9B3E-117E2416F4F4}"/>
                </c:ext>
              </c:extLst>
            </c:dLbl>
            <c:dLbl>
              <c:idx val="2"/>
              <c:layout>
                <c:manualLayout>
                  <c:x val="0.35244161358811038"/>
                  <c:y val="-3.4946236559139782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40A-474F-9B3E-117E2416F4F4}"/>
                </c:ext>
              </c:extLst>
            </c:dLbl>
            <c:dLbl>
              <c:idx val="3"/>
              <c:layout>
                <c:manualLayout>
                  <c:x val="-1.4861995753715499E-2"/>
                  <c:y val="-4.9282584805238679E-1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40A-474F-9B3E-117E2416F4F4}"/>
                </c:ext>
              </c:extLst>
            </c:dLbl>
            <c:dLbl>
              <c:idx val="4"/>
              <c:layout>
                <c:manualLayout>
                  <c:x val="-5.4421768707482991E-2"/>
                  <c:y val="-4.032258064516128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40A-474F-9B3E-117E2416F4F4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40A-474F-9B3E-117E2416F4F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Sheet1!$I$29:$I$38</c:f>
              <c:strCache>
                <c:ptCount val="6"/>
                <c:pt idx="0">
                  <c:v>Othere</c:v>
                </c:pt>
                <c:pt idx="1">
                  <c:v>Malaria</c:v>
                </c:pt>
                <c:pt idx="2">
                  <c:v>HIV/AIDS related conditions</c:v>
                </c:pt>
                <c:pt idx="3">
                  <c:v>Other infections</c:v>
                </c:pt>
                <c:pt idx="4">
                  <c:v>Anemia</c:v>
                </c:pt>
                <c:pt idx="5">
                  <c:v>TB</c:v>
                </c:pt>
              </c:strCache>
            </c:strRef>
          </c:cat>
          <c:val>
            <c:numRef>
              <c:f>Sheet1!$J$29:$J$38</c:f>
              <c:numCache>
                <c:formatCode>General</c:formatCode>
                <c:ptCount val="10"/>
                <c:pt idx="0">
                  <c:v>15</c:v>
                </c:pt>
                <c:pt idx="1">
                  <c:v>13</c:v>
                </c:pt>
                <c:pt idx="2">
                  <c:v>45</c:v>
                </c:pt>
                <c:pt idx="3">
                  <c:v>8</c:v>
                </c:pt>
                <c:pt idx="4">
                  <c:v>9</c:v>
                </c:pt>
                <c:pt idx="5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40A-474F-9B3E-117E2416F4F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1"/>
            <c:bubble3D val="0"/>
            <c:spPr>
              <a:solidFill>
                <a:srgbClr val="C00000"/>
              </a:solidFill>
            </c:spPr>
            <c:extLst>
              <c:ext xmlns:c16="http://schemas.microsoft.com/office/drawing/2014/chart" uri="{C3380CC4-5D6E-409C-BE32-E72D297353CC}">
                <c16:uniqueId val="{00000001-DA76-49C9-8290-C8DFB7929293}"/>
              </c:ext>
            </c:extLst>
          </c:dPt>
          <c:dPt>
            <c:idx val="3"/>
            <c:bubble3D val="0"/>
            <c:spPr>
              <a:solidFill>
                <a:srgbClr val="339966"/>
              </a:solidFill>
            </c:spPr>
            <c:extLst>
              <c:ext xmlns:c16="http://schemas.microsoft.com/office/drawing/2014/chart" uri="{C3380CC4-5D6E-409C-BE32-E72D297353CC}">
                <c16:uniqueId val="{00000003-DA76-49C9-8290-C8DFB7929293}"/>
              </c:ext>
            </c:extLst>
          </c:dPt>
          <c:dLbls>
            <c:dLbl>
              <c:idx val="1"/>
              <c:layout>
                <c:manualLayout>
                  <c:x val="0.29607847708483515"/>
                  <c:y val="-5.208333333333333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A76-49C9-8290-C8DFB7929293}"/>
                </c:ext>
              </c:extLst>
            </c:dLbl>
            <c:dLbl>
              <c:idx val="3"/>
              <c:layout>
                <c:manualLayout>
                  <c:x val="-4.313726156202892E-2"/>
                  <c:y val="0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A76-49C9-8290-C8DFB792929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Sheet1!$A$1:$A$4</c:f>
              <c:strCache>
                <c:ptCount val="4"/>
                <c:pt idx="0">
                  <c:v>During pregnancy</c:v>
                </c:pt>
                <c:pt idx="1">
                  <c:v>≥ 24 hrs after delivery</c:v>
                </c:pt>
                <c:pt idx="2">
                  <c:v>2-7 days after delivery</c:v>
                </c:pt>
                <c:pt idx="3">
                  <c:v>2-6 weeks after delivery</c:v>
                </c:pt>
              </c:strCache>
            </c:strRef>
          </c:cat>
          <c:val>
            <c:numRef>
              <c:f>Sheet1!$B$1:$B$4</c:f>
              <c:numCache>
                <c:formatCode>0%</c:formatCode>
                <c:ptCount val="4"/>
                <c:pt idx="0">
                  <c:v>0.25</c:v>
                </c:pt>
                <c:pt idx="1">
                  <c:v>0.5</c:v>
                </c:pt>
                <c:pt idx="2">
                  <c:v>0.2</c:v>
                </c:pt>
                <c:pt idx="3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A76-49C9-8290-C8DFB792929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>
          <a:solidFill>
            <a:schemeClr val="tx1"/>
          </a:solidFill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38100"/>
          </c:spPr>
          <c:marker>
            <c:symbol val="none"/>
          </c:marker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2E2-4934-8004-D84754E1B4C6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2E2-4934-8004-D84754E1B4C6}"/>
                </c:ext>
              </c:extLst>
            </c:dLbl>
            <c:dLbl>
              <c:idx val="8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2E2-4934-8004-D84754E1B4C6}"/>
                </c:ext>
              </c:extLst>
            </c:dLbl>
            <c:dLbl>
              <c:idx val="1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2E2-4934-8004-D84754E1B4C6}"/>
                </c:ext>
              </c:extLst>
            </c:dLbl>
            <c:dLbl>
              <c:idx val="2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2E2-4934-8004-D84754E1B4C6}"/>
                </c:ext>
              </c:extLst>
            </c:dLbl>
            <c:dLbl>
              <c:idx val="2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2E2-4934-8004-D84754E1B4C6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Sheet1!$E$4:$E$30</c:f>
              <c:strCache>
                <c:ptCount val="27"/>
                <c:pt idx="0">
                  <c:v>Apr 2013</c:v>
                </c:pt>
                <c:pt idx="1">
                  <c:v>May</c:v>
                </c:pt>
                <c:pt idx="2">
                  <c:v>Jun</c:v>
                </c:pt>
                <c:pt idx="3">
                  <c:v>Jul </c:v>
                </c:pt>
                <c:pt idx="4">
                  <c:v>Aug</c:v>
                </c:pt>
                <c:pt idx="5">
                  <c:v>Sep</c:v>
                </c:pt>
                <c:pt idx="6">
                  <c:v>Oct</c:v>
                </c:pt>
                <c:pt idx="7">
                  <c:v>Nov</c:v>
                </c:pt>
                <c:pt idx="8">
                  <c:v>Dec</c:v>
                </c:pt>
                <c:pt idx="9">
                  <c:v>Jan</c:v>
                </c:pt>
                <c:pt idx="10">
                  <c:v>Feb</c:v>
                </c:pt>
                <c:pt idx="11">
                  <c:v>Mar</c:v>
                </c:pt>
                <c:pt idx="12">
                  <c:v>Apr</c:v>
                </c:pt>
                <c:pt idx="13">
                  <c:v>May</c:v>
                </c:pt>
                <c:pt idx="14">
                  <c:v>Jun</c:v>
                </c:pt>
                <c:pt idx="15">
                  <c:v>Jul</c:v>
                </c:pt>
                <c:pt idx="16">
                  <c:v>Aug</c:v>
                </c:pt>
                <c:pt idx="17">
                  <c:v>Sep</c:v>
                </c:pt>
                <c:pt idx="18">
                  <c:v>Oct</c:v>
                </c:pt>
                <c:pt idx="19">
                  <c:v>Nov</c:v>
                </c:pt>
                <c:pt idx="20">
                  <c:v>Dec</c:v>
                </c:pt>
                <c:pt idx="21">
                  <c:v>Jan</c:v>
                </c:pt>
                <c:pt idx="22">
                  <c:v>Feb</c:v>
                </c:pt>
                <c:pt idx="23">
                  <c:v>Mar</c:v>
                </c:pt>
                <c:pt idx="24">
                  <c:v>Apr</c:v>
                </c:pt>
                <c:pt idx="25">
                  <c:v>May</c:v>
                </c:pt>
                <c:pt idx="26">
                  <c:v>Jun 2014</c:v>
                </c:pt>
              </c:strCache>
            </c:strRef>
          </c:cat>
          <c:val>
            <c:numRef>
              <c:f>Sheet1!$F$4:$F$30</c:f>
              <c:numCache>
                <c:formatCode>_(* #,##0_);_(* \(#,##0\);_(* "-"??_);_(@_)</c:formatCode>
                <c:ptCount val="27"/>
                <c:pt idx="0">
                  <c:v>40000</c:v>
                </c:pt>
                <c:pt idx="1">
                  <c:v>48000</c:v>
                </c:pt>
                <c:pt idx="2">
                  <c:v>50000</c:v>
                </c:pt>
                <c:pt idx="3">
                  <c:v>56159</c:v>
                </c:pt>
                <c:pt idx="4">
                  <c:v>58509</c:v>
                </c:pt>
                <c:pt idx="5">
                  <c:v>59963</c:v>
                </c:pt>
                <c:pt idx="6">
                  <c:v>59244</c:v>
                </c:pt>
                <c:pt idx="7">
                  <c:v>55348</c:v>
                </c:pt>
                <c:pt idx="8">
                  <c:v>50126</c:v>
                </c:pt>
                <c:pt idx="9">
                  <c:v>51446</c:v>
                </c:pt>
                <c:pt idx="10">
                  <c:v>51931</c:v>
                </c:pt>
                <c:pt idx="11">
                  <c:v>60030</c:v>
                </c:pt>
                <c:pt idx="12">
                  <c:v>60203</c:v>
                </c:pt>
                <c:pt idx="13">
                  <c:v>65085</c:v>
                </c:pt>
                <c:pt idx="14">
                  <c:v>67476</c:v>
                </c:pt>
                <c:pt idx="15">
                  <c:v>68368</c:v>
                </c:pt>
                <c:pt idx="16">
                  <c:v>68779</c:v>
                </c:pt>
                <c:pt idx="17">
                  <c:v>71057</c:v>
                </c:pt>
                <c:pt idx="18">
                  <c:v>70032</c:v>
                </c:pt>
                <c:pt idx="19">
                  <c:v>65736</c:v>
                </c:pt>
                <c:pt idx="20">
                  <c:v>56107</c:v>
                </c:pt>
                <c:pt idx="21">
                  <c:v>64796</c:v>
                </c:pt>
                <c:pt idx="22">
                  <c:v>64158</c:v>
                </c:pt>
                <c:pt idx="23">
                  <c:v>74884</c:v>
                </c:pt>
                <c:pt idx="24">
                  <c:v>74571</c:v>
                </c:pt>
                <c:pt idx="25">
                  <c:v>80353</c:v>
                </c:pt>
                <c:pt idx="26">
                  <c:v>84221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C2E2-4934-8004-D84754E1B4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28115584"/>
        <c:axId val="228117120"/>
      </c:lineChart>
      <c:catAx>
        <c:axId val="2281155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28117120"/>
        <c:crosses val="autoZero"/>
        <c:auto val="1"/>
        <c:lblAlgn val="ctr"/>
        <c:lblOffset val="100"/>
        <c:noMultiLvlLbl val="0"/>
      </c:catAx>
      <c:valAx>
        <c:axId val="228117120"/>
        <c:scaling>
          <c:orientation val="minMax"/>
        </c:scaling>
        <c:delete val="0"/>
        <c:axPos val="l"/>
        <c:numFmt formatCode="_(* #,##0_);_(* \(#,##0\);_(* &quot;-&quot;??_);_(@_)" sourceLinked="1"/>
        <c:majorTickMark val="out"/>
        <c:minorTickMark val="none"/>
        <c:tickLblPos val="nextTo"/>
        <c:crossAx val="2281155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 b="1">
          <a:solidFill>
            <a:schemeClr val="tx1"/>
          </a:solidFill>
        </a:defRPr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DE2D4A-F2C9-4DFB-848D-89B20D6747F4}" type="datetimeFigureOut">
              <a:rPr lang="en-US" smtClean="0"/>
              <a:t>2/11/19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1C173-71EC-4383-AFED-DC1E649B69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089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Full Study: A Price Too High to Bear – The</a:t>
            </a:r>
            <a:r>
              <a:rPr lang="en-US" baseline="0" dirty="0"/>
              <a:t> Cost of Maternal Mortality to Families </a:t>
            </a:r>
            <a:r>
              <a:rPr lang="en-US" baseline="0"/>
              <a:t>and Community.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72837D-E9DD-4D83-8119-5D93B6D05CF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0183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11.png"/><Relationship Id="rId4" Type="http://schemas.openxmlformats.org/officeDocument/2006/relationships/image" Target="../media/image12.gif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04801" y="228601"/>
            <a:ext cx="11595100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5" name="Group 9"/>
          <p:cNvGrpSpPr>
            <a:grpSpLocks noChangeAspect="1"/>
          </p:cNvGrpSpPr>
          <p:nvPr userDrawn="1"/>
        </p:nvGrpSpPr>
        <p:grpSpPr bwMode="auto">
          <a:xfrm>
            <a:off x="304801" y="5181601"/>
            <a:ext cx="11631084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2" y="4499677"/>
              <a:ext cx="4295218" cy="1016152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hidden">
            <a:xfrm>
              <a:off x="-308537" y="4319028"/>
              <a:ext cx="8280252" cy="1208091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5" y="4334834"/>
              <a:ext cx="8164230" cy="1101960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4" cy="925827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</p:grpSp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304800"/>
            <a:ext cx="142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06400" y="6019801"/>
            <a:ext cx="11582400" cy="365125"/>
          </a:xfrm>
        </p:spPr>
        <p:txBody>
          <a:bodyPr/>
          <a:lstStyle>
            <a:lvl1pPr>
              <a:defRPr sz="1400" b="1"/>
            </a:lvl1pPr>
          </a:lstStyle>
          <a:p>
            <a:pPr>
              <a:defRPr/>
            </a:pPr>
            <a:r>
              <a:rPr lang="en-US">
                <a:solidFill>
                  <a:srgbClr val="073E87"/>
                </a:solidFill>
              </a:rPr>
              <a:t>University of Nairobi                                 ISO 9001:2008       </a:t>
            </a:r>
            <a:fld id="{F5353712-C8B0-41BE-9493-A583AC42ECEA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73E87"/>
                </a:solidFill>
              </a:rPr>
              <a:t>	 Certified 		http://www.uonbi.ac.ke</a:t>
            </a:r>
          </a:p>
        </p:txBody>
      </p:sp>
    </p:spTree>
    <p:extLst>
      <p:ext uri="{BB962C8B-B14F-4D97-AF65-F5344CB8AC3E}">
        <p14:creationId xmlns:p14="http://schemas.microsoft.com/office/powerpoint/2010/main" val="2134591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Fountain 17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1422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04800" y="304800"/>
            <a:ext cx="10058400" cy="125253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59834" y="6172201"/>
            <a:ext cx="11730567" cy="365125"/>
          </a:xfrm>
        </p:spPr>
        <p:txBody>
          <a:bodyPr/>
          <a:lstStyle>
            <a:lvl1pPr>
              <a:defRPr sz="1400" b="1"/>
            </a:lvl1pPr>
          </a:lstStyle>
          <a:p>
            <a:pPr>
              <a:defRPr/>
            </a:pPr>
            <a:r>
              <a:rPr lang="en-US">
                <a:solidFill>
                  <a:srgbClr val="073E87"/>
                </a:solidFill>
              </a:rPr>
              <a:t>University of Nairobi                                 ISO 9001:2008       </a:t>
            </a:r>
            <a:fld id="{1001572D-FA84-480A-A5D7-D48624807CA5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73E87"/>
                </a:solidFill>
              </a:rPr>
              <a:t>	 Certified 		http://www.uonbi.ac.ke</a:t>
            </a:r>
          </a:p>
        </p:txBody>
      </p:sp>
    </p:spTree>
    <p:extLst>
      <p:ext uri="{BB962C8B-B14F-4D97-AF65-F5344CB8AC3E}">
        <p14:creationId xmlns:p14="http://schemas.microsoft.com/office/powerpoint/2010/main" val="2081623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04801" y="228600"/>
            <a:ext cx="11595100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hidden">
          <a:xfrm>
            <a:off x="8062384" y="4203701"/>
            <a:ext cx="3835400" cy="714375"/>
          </a:xfrm>
          <a:custGeom>
            <a:avLst/>
            <a:gdLst>
              <a:gd name="T0" fmla="*/ 2700 w 2706"/>
              <a:gd name="T1" fmla="*/ 0 h 640"/>
              <a:gd name="T2" fmla="*/ 2700 w 2706"/>
              <a:gd name="T3" fmla="*/ 0 h 640"/>
              <a:gd name="T4" fmla="*/ 2586 w 2706"/>
              <a:gd name="T5" fmla="*/ 18 h 640"/>
              <a:gd name="T6" fmla="*/ 2470 w 2706"/>
              <a:gd name="T7" fmla="*/ 38 h 640"/>
              <a:gd name="T8" fmla="*/ 2352 w 2706"/>
              <a:gd name="T9" fmla="*/ 60 h 640"/>
              <a:gd name="T10" fmla="*/ 2230 w 2706"/>
              <a:gd name="T11" fmla="*/ 82 h 640"/>
              <a:gd name="T12" fmla="*/ 2106 w 2706"/>
              <a:gd name="T13" fmla="*/ 108 h 640"/>
              <a:gd name="T14" fmla="*/ 1978 w 2706"/>
              <a:gd name="T15" fmla="*/ 134 h 640"/>
              <a:gd name="T16" fmla="*/ 1848 w 2706"/>
              <a:gd name="T17" fmla="*/ 164 h 640"/>
              <a:gd name="T18" fmla="*/ 1714 w 2706"/>
              <a:gd name="T19" fmla="*/ 194 h 640"/>
              <a:gd name="T20" fmla="*/ 1714 w 2706"/>
              <a:gd name="T21" fmla="*/ 194 h 640"/>
              <a:gd name="T22" fmla="*/ 1472 w 2706"/>
              <a:gd name="T23" fmla="*/ 252 h 640"/>
              <a:gd name="T24" fmla="*/ 1236 w 2706"/>
              <a:gd name="T25" fmla="*/ 304 h 640"/>
              <a:gd name="T26" fmla="*/ 1010 w 2706"/>
              <a:gd name="T27" fmla="*/ 352 h 640"/>
              <a:gd name="T28" fmla="*/ 792 w 2706"/>
              <a:gd name="T29" fmla="*/ 398 h 640"/>
              <a:gd name="T30" fmla="*/ 584 w 2706"/>
              <a:gd name="T31" fmla="*/ 438 h 640"/>
              <a:gd name="T32" fmla="*/ 382 w 2706"/>
              <a:gd name="T33" fmla="*/ 474 h 640"/>
              <a:gd name="T34" fmla="*/ 188 w 2706"/>
              <a:gd name="T35" fmla="*/ 508 h 640"/>
              <a:gd name="T36" fmla="*/ 0 w 2706"/>
              <a:gd name="T37" fmla="*/ 538 h 640"/>
              <a:gd name="T38" fmla="*/ 0 w 2706"/>
              <a:gd name="T39" fmla="*/ 538 h 640"/>
              <a:gd name="T40" fmla="*/ 130 w 2706"/>
              <a:gd name="T41" fmla="*/ 556 h 640"/>
              <a:gd name="T42" fmla="*/ 254 w 2706"/>
              <a:gd name="T43" fmla="*/ 572 h 640"/>
              <a:gd name="T44" fmla="*/ 374 w 2706"/>
              <a:gd name="T45" fmla="*/ 586 h 640"/>
              <a:gd name="T46" fmla="*/ 492 w 2706"/>
              <a:gd name="T47" fmla="*/ 598 h 640"/>
              <a:gd name="T48" fmla="*/ 606 w 2706"/>
              <a:gd name="T49" fmla="*/ 610 h 640"/>
              <a:gd name="T50" fmla="*/ 716 w 2706"/>
              <a:gd name="T51" fmla="*/ 618 h 640"/>
              <a:gd name="T52" fmla="*/ 822 w 2706"/>
              <a:gd name="T53" fmla="*/ 626 h 640"/>
              <a:gd name="T54" fmla="*/ 926 w 2706"/>
              <a:gd name="T55" fmla="*/ 632 h 640"/>
              <a:gd name="T56" fmla="*/ 1028 w 2706"/>
              <a:gd name="T57" fmla="*/ 636 h 640"/>
              <a:gd name="T58" fmla="*/ 1126 w 2706"/>
              <a:gd name="T59" fmla="*/ 638 h 640"/>
              <a:gd name="T60" fmla="*/ 1220 w 2706"/>
              <a:gd name="T61" fmla="*/ 640 h 640"/>
              <a:gd name="T62" fmla="*/ 1312 w 2706"/>
              <a:gd name="T63" fmla="*/ 640 h 640"/>
              <a:gd name="T64" fmla="*/ 1402 w 2706"/>
              <a:gd name="T65" fmla="*/ 638 h 640"/>
              <a:gd name="T66" fmla="*/ 1490 w 2706"/>
              <a:gd name="T67" fmla="*/ 636 h 640"/>
              <a:gd name="T68" fmla="*/ 1574 w 2706"/>
              <a:gd name="T69" fmla="*/ 632 h 640"/>
              <a:gd name="T70" fmla="*/ 1656 w 2706"/>
              <a:gd name="T71" fmla="*/ 626 h 640"/>
              <a:gd name="T72" fmla="*/ 1734 w 2706"/>
              <a:gd name="T73" fmla="*/ 620 h 640"/>
              <a:gd name="T74" fmla="*/ 1812 w 2706"/>
              <a:gd name="T75" fmla="*/ 612 h 640"/>
              <a:gd name="T76" fmla="*/ 1886 w 2706"/>
              <a:gd name="T77" fmla="*/ 602 h 640"/>
              <a:gd name="T78" fmla="*/ 1960 w 2706"/>
              <a:gd name="T79" fmla="*/ 592 h 640"/>
              <a:gd name="T80" fmla="*/ 2030 w 2706"/>
              <a:gd name="T81" fmla="*/ 580 h 640"/>
              <a:gd name="T82" fmla="*/ 2100 w 2706"/>
              <a:gd name="T83" fmla="*/ 568 h 640"/>
              <a:gd name="T84" fmla="*/ 2166 w 2706"/>
              <a:gd name="T85" fmla="*/ 554 h 640"/>
              <a:gd name="T86" fmla="*/ 2232 w 2706"/>
              <a:gd name="T87" fmla="*/ 540 h 640"/>
              <a:gd name="T88" fmla="*/ 2296 w 2706"/>
              <a:gd name="T89" fmla="*/ 524 h 640"/>
              <a:gd name="T90" fmla="*/ 2358 w 2706"/>
              <a:gd name="T91" fmla="*/ 508 h 640"/>
              <a:gd name="T92" fmla="*/ 2418 w 2706"/>
              <a:gd name="T93" fmla="*/ 490 h 640"/>
              <a:gd name="T94" fmla="*/ 2478 w 2706"/>
              <a:gd name="T95" fmla="*/ 472 h 640"/>
              <a:gd name="T96" fmla="*/ 2592 w 2706"/>
              <a:gd name="T97" fmla="*/ 432 h 640"/>
              <a:gd name="T98" fmla="*/ 2702 w 2706"/>
              <a:gd name="T99" fmla="*/ 390 h 640"/>
              <a:gd name="T100" fmla="*/ 2702 w 2706"/>
              <a:gd name="T101" fmla="*/ 390 h 640"/>
              <a:gd name="T102" fmla="*/ 2706 w 2706"/>
              <a:gd name="T103" fmla="*/ 388 h 640"/>
              <a:gd name="T104" fmla="*/ 2706 w 2706"/>
              <a:gd name="T105" fmla="*/ 388 h 640"/>
              <a:gd name="T106" fmla="*/ 2706 w 2706"/>
              <a:gd name="T107" fmla="*/ 0 h 640"/>
              <a:gd name="T108" fmla="*/ 2706 w 2706"/>
              <a:gd name="T109" fmla="*/ 0 h 640"/>
              <a:gd name="T110" fmla="*/ 2700 w 2706"/>
              <a:gd name="T111" fmla="*/ 0 h 640"/>
              <a:gd name="T112" fmla="*/ 2700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3492500" y="4075113"/>
            <a:ext cx="7393517" cy="850900"/>
          </a:xfrm>
          <a:custGeom>
            <a:avLst/>
            <a:gdLst>
              <a:gd name="T0" fmla="*/ 5216 w 5216"/>
              <a:gd name="T1" fmla="*/ 714 h 762"/>
              <a:gd name="T2" fmla="*/ 4984 w 5216"/>
              <a:gd name="T3" fmla="*/ 686 h 762"/>
              <a:gd name="T4" fmla="*/ 4478 w 5216"/>
              <a:gd name="T5" fmla="*/ 610 h 762"/>
              <a:gd name="T6" fmla="*/ 3914 w 5216"/>
              <a:gd name="T7" fmla="*/ 508 h 762"/>
              <a:gd name="T8" fmla="*/ 3286 w 5216"/>
              <a:gd name="T9" fmla="*/ 374 h 762"/>
              <a:gd name="T10" fmla="*/ 2946 w 5216"/>
              <a:gd name="T11" fmla="*/ 296 h 762"/>
              <a:gd name="T12" fmla="*/ 2682 w 5216"/>
              <a:gd name="T13" fmla="*/ 236 h 762"/>
              <a:gd name="T14" fmla="*/ 2430 w 5216"/>
              <a:gd name="T15" fmla="*/ 184 h 762"/>
              <a:gd name="T16" fmla="*/ 2190 w 5216"/>
              <a:gd name="T17" fmla="*/ 140 h 762"/>
              <a:gd name="T18" fmla="*/ 1960 w 5216"/>
              <a:gd name="T19" fmla="*/ 102 h 762"/>
              <a:gd name="T20" fmla="*/ 1740 w 5216"/>
              <a:gd name="T21" fmla="*/ 72 h 762"/>
              <a:gd name="T22" fmla="*/ 1334 w 5216"/>
              <a:gd name="T23" fmla="*/ 28 h 762"/>
              <a:gd name="T24" fmla="*/ 970 w 5216"/>
              <a:gd name="T25" fmla="*/ 4 h 762"/>
              <a:gd name="T26" fmla="*/ 644 w 5216"/>
              <a:gd name="T27" fmla="*/ 0 h 762"/>
              <a:gd name="T28" fmla="*/ 358 w 5216"/>
              <a:gd name="T29" fmla="*/ 10 h 762"/>
              <a:gd name="T30" fmla="*/ 110 w 5216"/>
              <a:gd name="T31" fmla="*/ 32 h 762"/>
              <a:gd name="T32" fmla="*/ 0 w 5216"/>
              <a:gd name="T33" fmla="*/ 48 h 762"/>
              <a:gd name="T34" fmla="*/ 314 w 5216"/>
              <a:gd name="T35" fmla="*/ 86 h 762"/>
              <a:gd name="T36" fmla="*/ 652 w 5216"/>
              <a:gd name="T37" fmla="*/ 140 h 762"/>
              <a:gd name="T38" fmla="*/ 1014 w 5216"/>
              <a:gd name="T39" fmla="*/ 210 h 762"/>
              <a:gd name="T40" fmla="*/ 1402 w 5216"/>
              <a:gd name="T41" fmla="*/ 296 h 762"/>
              <a:gd name="T42" fmla="*/ 1756 w 5216"/>
              <a:gd name="T43" fmla="*/ 378 h 762"/>
              <a:gd name="T44" fmla="*/ 2408 w 5216"/>
              <a:gd name="T45" fmla="*/ 516 h 762"/>
              <a:gd name="T46" fmla="*/ 2708 w 5216"/>
              <a:gd name="T47" fmla="*/ 572 h 762"/>
              <a:gd name="T48" fmla="*/ 2992 w 5216"/>
              <a:gd name="T49" fmla="*/ 620 h 762"/>
              <a:gd name="T50" fmla="*/ 3260 w 5216"/>
              <a:gd name="T51" fmla="*/ 662 h 762"/>
              <a:gd name="T52" fmla="*/ 3512 w 5216"/>
              <a:gd name="T53" fmla="*/ 694 h 762"/>
              <a:gd name="T54" fmla="*/ 3750 w 5216"/>
              <a:gd name="T55" fmla="*/ 722 h 762"/>
              <a:gd name="T56" fmla="*/ 3974 w 5216"/>
              <a:gd name="T57" fmla="*/ 740 h 762"/>
              <a:gd name="T58" fmla="*/ 4184 w 5216"/>
              <a:gd name="T59" fmla="*/ 754 h 762"/>
              <a:gd name="T60" fmla="*/ 4384 w 5216"/>
              <a:gd name="T61" fmla="*/ 762 h 762"/>
              <a:gd name="T62" fmla="*/ 4570 w 5216"/>
              <a:gd name="T63" fmla="*/ 762 h 762"/>
              <a:gd name="T64" fmla="*/ 4746 w 5216"/>
              <a:gd name="T65" fmla="*/ 758 h 762"/>
              <a:gd name="T66" fmla="*/ 4912 w 5216"/>
              <a:gd name="T67" fmla="*/ 748 h 762"/>
              <a:gd name="T68" fmla="*/ 5068 w 5216"/>
              <a:gd name="T69" fmla="*/ 732 h 762"/>
              <a:gd name="T70" fmla="*/ 5216 w 5216"/>
              <a:gd name="T71" fmla="*/ 714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3771900" y="4087813"/>
            <a:ext cx="7289800" cy="774700"/>
          </a:xfrm>
          <a:custGeom>
            <a:avLst/>
            <a:gdLst>
              <a:gd name="T0" fmla="*/ 0 w 5144"/>
              <a:gd name="T1" fmla="*/ 70 h 694"/>
              <a:gd name="T2" fmla="*/ 0 w 5144"/>
              <a:gd name="T3" fmla="*/ 70 h 694"/>
              <a:gd name="T4" fmla="*/ 18 w 5144"/>
              <a:gd name="T5" fmla="*/ 66 h 694"/>
              <a:gd name="T6" fmla="*/ 72 w 5144"/>
              <a:gd name="T7" fmla="*/ 56 h 694"/>
              <a:gd name="T8" fmla="*/ 164 w 5144"/>
              <a:gd name="T9" fmla="*/ 42 h 694"/>
              <a:gd name="T10" fmla="*/ 224 w 5144"/>
              <a:gd name="T11" fmla="*/ 34 h 694"/>
              <a:gd name="T12" fmla="*/ 294 w 5144"/>
              <a:gd name="T13" fmla="*/ 26 h 694"/>
              <a:gd name="T14" fmla="*/ 372 w 5144"/>
              <a:gd name="T15" fmla="*/ 20 h 694"/>
              <a:gd name="T16" fmla="*/ 462 w 5144"/>
              <a:gd name="T17" fmla="*/ 14 h 694"/>
              <a:gd name="T18" fmla="*/ 560 w 5144"/>
              <a:gd name="T19" fmla="*/ 8 h 694"/>
              <a:gd name="T20" fmla="*/ 670 w 5144"/>
              <a:gd name="T21" fmla="*/ 4 h 694"/>
              <a:gd name="T22" fmla="*/ 790 w 5144"/>
              <a:gd name="T23" fmla="*/ 2 h 694"/>
              <a:gd name="T24" fmla="*/ 920 w 5144"/>
              <a:gd name="T25" fmla="*/ 0 h 694"/>
              <a:gd name="T26" fmla="*/ 1060 w 5144"/>
              <a:gd name="T27" fmla="*/ 2 h 694"/>
              <a:gd name="T28" fmla="*/ 1210 w 5144"/>
              <a:gd name="T29" fmla="*/ 6 h 694"/>
              <a:gd name="T30" fmla="*/ 1372 w 5144"/>
              <a:gd name="T31" fmla="*/ 14 h 694"/>
              <a:gd name="T32" fmla="*/ 1544 w 5144"/>
              <a:gd name="T33" fmla="*/ 24 h 694"/>
              <a:gd name="T34" fmla="*/ 1726 w 5144"/>
              <a:gd name="T35" fmla="*/ 40 h 694"/>
              <a:gd name="T36" fmla="*/ 1920 w 5144"/>
              <a:gd name="T37" fmla="*/ 58 h 694"/>
              <a:gd name="T38" fmla="*/ 2126 w 5144"/>
              <a:gd name="T39" fmla="*/ 80 h 694"/>
              <a:gd name="T40" fmla="*/ 2342 w 5144"/>
              <a:gd name="T41" fmla="*/ 106 h 694"/>
              <a:gd name="T42" fmla="*/ 2570 w 5144"/>
              <a:gd name="T43" fmla="*/ 138 h 694"/>
              <a:gd name="T44" fmla="*/ 2808 w 5144"/>
              <a:gd name="T45" fmla="*/ 174 h 694"/>
              <a:gd name="T46" fmla="*/ 3058 w 5144"/>
              <a:gd name="T47" fmla="*/ 216 h 694"/>
              <a:gd name="T48" fmla="*/ 3320 w 5144"/>
              <a:gd name="T49" fmla="*/ 266 h 694"/>
              <a:gd name="T50" fmla="*/ 3594 w 5144"/>
              <a:gd name="T51" fmla="*/ 320 h 694"/>
              <a:gd name="T52" fmla="*/ 3880 w 5144"/>
              <a:gd name="T53" fmla="*/ 380 h 694"/>
              <a:gd name="T54" fmla="*/ 4178 w 5144"/>
              <a:gd name="T55" fmla="*/ 448 h 694"/>
              <a:gd name="T56" fmla="*/ 4488 w 5144"/>
              <a:gd name="T57" fmla="*/ 522 h 694"/>
              <a:gd name="T58" fmla="*/ 4810 w 5144"/>
              <a:gd name="T59" fmla="*/ 604 h 694"/>
              <a:gd name="T60" fmla="*/ 5144 w 5144"/>
              <a:gd name="T61" fmla="*/ 694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7480301" y="4073526"/>
            <a:ext cx="4409017" cy="652463"/>
          </a:xfrm>
          <a:custGeom>
            <a:avLst/>
            <a:gdLst>
              <a:gd name="T0" fmla="*/ 0 w 3112"/>
              <a:gd name="T1" fmla="*/ 584 h 584"/>
              <a:gd name="T2" fmla="*/ 0 w 3112"/>
              <a:gd name="T3" fmla="*/ 584 h 584"/>
              <a:gd name="T4" fmla="*/ 90 w 3112"/>
              <a:gd name="T5" fmla="*/ 560 h 584"/>
              <a:gd name="T6" fmla="*/ 336 w 3112"/>
              <a:gd name="T7" fmla="*/ 498 h 584"/>
              <a:gd name="T8" fmla="*/ 506 w 3112"/>
              <a:gd name="T9" fmla="*/ 456 h 584"/>
              <a:gd name="T10" fmla="*/ 702 w 3112"/>
              <a:gd name="T11" fmla="*/ 410 h 584"/>
              <a:gd name="T12" fmla="*/ 920 w 3112"/>
              <a:gd name="T13" fmla="*/ 360 h 584"/>
              <a:gd name="T14" fmla="*/ 1154 w 3112"/>
              <a:gd name="T15" fmla="*/ 306 h 584"/>
              <a:gd name="T16" fmla="*/ 1402 w 3112"/>
              <a:gd name="T17" fmla="*/ 254 h 584"/>
              <a:gd name="T18" fmla="*/ 1656 w 3112"/>
              <a:gd name="T19" fmla="*/ 202 h 584"/>
              <a:gd name="T20" fmla="*/ 1916 w 3112"/>
              <a:gd name="T21" fmla="*/ 154 h 584"/>
              <a:gd name="T22" fmla="*/ 2174 w 3112"/>
              <a:gd name="T23" fmla="*/ 108 h 584"/>
              <a:gd name="T24" fmla="*/ 2302 w 3112"/>
              <a:gd name="T25" fmla="*/ 88 h 584"/>
              <a:gd name="T26" fmla="*/ 2426 w 3112"/>
              <a:gd name="T27" fmla="*/ 68 h 584"/>
              <a:gd name="T28" fmla="*/ 2550 w 3112"/>
              <a:gd name="T29" fmla="*/ 52 h 584"/>
              <a:gd name="T30" fmla="*/ 2670 w 3112"/>
              <a:gd name="T31" fmla="*/ 36 h 584"/>
              <a:gd name="T32" fmla="*/ 2788 w 3112"/>
              <a:gd name="T33" fmla="*/ 24 h 584"/>
              <a:gd name="T34" fmla="*/ 2900 w 3112"/>
              <a:gd name="T35" fmla="*/ 14 h 584"/>
              <a:gd name="T36" fmla="*/ 3008 w 3112"/>
              <a:gd name="T37" fmla="*/ 6 h 584"/>
              <a:gd name="T38" fmla="*/ 3112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black"/>
              </a:solidFill>
              <a:cs typeface="Arial" charset="0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81517" y="4059239"/>
            <a:ext cx="11631083" cy="1328737"/>
          </a:xfrm>
          <a:custGeom>
            <a:avLst/>
            <a:gdLst>
              <a:gd name="T0" fmla="*/ 8192 w 8196"/>
              <a:gd name="T1" fmla="*/ 512 h 1192"/>
              <a:gd name="T2" fmla="*/ 8040 w 8196"/>
              <a:gd name="T3" fmla="*/ 570 h 1192"/>
              <a:gd name="T4" fmla="*/ 7878 w 8196"/>
              <a:gd name="T5" fmla="*/ 620 h 1192"/>
              <a:gd name="T6" fmla="*/ 7706 w 8196"/>
              <a:gd name="T7" fmla="*/ 666 h 1192"/>
              <a:gd name="T8" fmla="*/ 7522 w 8196"/>
              <a:gd name="T9" fmla="*/ 702 h 1192"/>
              <a:gd name="T10" fmla="*/ 7322 w 8196"/>
              <a:gd name="T11" fmla="*/ 730 h 1192"/>
              <a:gd name="T12" fmla="*/ 7106 w 8196"/>
              <a:gd name="T13" fmla="*/ 750 h 1192"/>
              <a:gd name="T14" fmla="*/ 6872 w 8196"/>
              <a:gd name="T15" fmla="*/ 762 h 1192"/>
              <a:gd name="T16" fmla="*/ 6618 w 8196"/>
              <a:gd name="T17" fmla="*/ 760 h 1192"/>
              <a:gd name="T18" fmla="*/ 6342 w 8196"/>
              <a:gd name="T19" fmla="*/ 750 h 1192"/>
              <a:gd name="T20" fmla="*/ 6042 w 8196"/>
              <a:gd name="T21" fmla="*/ 726 h 1192"/>
              <a:gd name="T22" fmla="*/ 5716 w 8196"/>
              <a:gd name="T23" fmla="*/ 690 h 1192"/>
              <a:gd name="T24" fmla="*/ 5364 w 8196"/>
              <a:gd name="T25" fmla="*/ 642 h 1192"/>
              <a:gd name="T26" fmla="*/ 4982 w 8196"/>
              <a:gd name="T27" fmla="*/ 578 h 1192"/>
              <a:gd name="T28" fmla="*/ 4568 w 8196"/>
              <a:gd name="T29" fmla="*/ 500 h 1192"/>
              <a:gd name="T30" fmla="*/ 4122 w 8196"/>
              <a:gd name="T31" fmla="*/ 406 h 1192"/>
              <a:gd name="T32" fmla="*/ 3640 w 8196"/>
              <a:gd name="T33" fmla="*/ 296 h 1192"/>
              <a:gd name="T34" fmla="*/ 3396 w 8196"/>
              <a:gd name="T35" fmla="*/ 240 h 1192"/>
              <a:gd name="T36" fmla="*/ 2934 w 8196"/>
              <a:gd name="T37" fmla="*/ 148 h 1192"/>
              <a:gd name="T38" fmla="*/ 2512 w 8196"/>
              <a:gd name="T39" fmla="*/ 82 h 1192"/>
              <a:gd name="T40" fmla="*/ 2126 w 8196"/>
              <a:gd name="T41" fmla="*/ 36 h 1192"/>
              <a:gd name="T42" fmla="*/ 1776 w 8196"/>
              <a:gd name="T43" fmla="*/ 10 h 1192"/>
              <a:gd name="T44" fmla="*/ 1462 w 8196"/>
              <a:gd name="T45" fmla="*/ 0 h 1192"/>
              <a:gd name="T46" fmla="*/ 1182 w 8196"/>
              <a:gd name="T47" fmla="*/ 4 h 1192"/>
              <a:gd name="T48" fmla="*/ 934 w 8196"/>
              <a:gd name="T49" fmla="*/ 20 h 1192"/>
              <a:gd name="T50" fmla="*/ 716 w 8196"/>
              <a:gd name="T51" fmla="*/ 44 h 1192"/>
              <a:gd name="T52" fmla="*/ 530 w 8196"/>
              <a:gd name="T53" fmla="*/ 74 h 1192"/>
              <a:gd name="T54" fmla="*/ 374 w 8196"/>
              <a:gd name="T55" fmla="*/ 108 h 1192"/>
              <a:gd name="T56" fmla="*/ 248 w 8196"/>
              <a:gd name="T57" fmla="*/ 144 h 1192"/>
              <a:gd name="T58" fmla="*/ 148 w 8196"/>
              <a:gd name="T59" fmla="*/ 176 h 1192"/>
              <a:gd name="T60" fmla="*/ 48 w 8196"/>
              <a:gd name="T61" fmla="*/ 216 h 1192"/>
              <a:gd name="T62" fmla="*/ 0 w 8196"/>
              <a:gd name="T63" fmla="*/ 240 h 1192"/>
              <a:gd name="T64" fmla="*/ 8192 w 8196"/>
              <a:gd name="T65" fmla="*/ 1192 h 1192"/>
              <a:gd name="T66" fmla="*/ 8196 w 8196"/>
              <a:gd name="T67" fmla="*/ 1186 h 1192"/>
              <a:gd name="T68" fmla="*/ 8196 w 8196"/>
              <a:gd name="T69" fmla="*/ 510 h 1192"/>
              <a:gd name="T70" fmla="*/ 8192 w 8196"/>
              <a:gd name="T71" fmla="*/ 512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prstClr val="black"/>
              </a:solidFill>
              <a:cs typeface="Arial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304800"/>
            <a:ext cx="1320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508001" y="6172201"/>
            <a:ext cx="1132416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73E87"/>
                </a:solidFill>
              </a:rPr>
              <a:t>University of Nairobi                                 ISO 9001:2008       </a:t>
            </a:r>
            <a:fld id="{C9A9A08A-2984-4BE5-BF9E-BB137ECDC259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73E87"/>
                </a:solidFill>
              </a:rPr>
              <a:t>	 Certified 		http://www.uonbi.ac.ke</a:t>
            </a:r>
          </a:p>
        </p:txBody>
      </p:sp>
    </p:spTree>
    <p:extLst>
      <p:ext uri="{BB962C8B-B14F-4D97-AF65-F5344CB8AC3E}">
        <p14:creationId xmlns:p14="http://schemas.microsoft.com/office/powerpoint/2010/main" val="86086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4" descr="Fountain 17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1422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73E87"/>
                </a:solidFill>
              </a:rPr>
              <a:t>University of Nairobi                                 ISO 9001:2008       </a:t>
            </a:r>
            <a:fld id="{10B7F4EC-67BE-4188-A476-C842A0A71A0D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73E87"/>
                </a:solidFill>
              </a:rPr>
              <a:t>	 Certified 		http://www.uonbi.ac.ke</a:t>
            </a:r>
            <a:endParaRPr lang="en-US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98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73E87"/>
                </a:solidFill>
              </a:rPr>
              <a:t>University of Nairobi                                 ISO 9001:2008       </a:t>
            </a:r>
            <a:fld id="{E64AC39F-1D9C-489E-AE48-85C028E146E6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73E87"/>
                </a:solidFill>
              </a:rPr>
              <a:t>	 Certified 		http://www.uonbi.ac.ke</a:t>
            </a:r>
            <a:endParaRPr lang="en-US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515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73E87"/>
                </a:solidFill>
              </a:rPr>
              <a:t>University of Nairobi                                 ISO 9001:2008       </a:t>
            </a:r>
            <a:fld id="{B3F614DE-CE83-4D9E-9B9F-A6BC6FB80F54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73E87"/>
                </a:solidFill>
              </a:rPr>
              <a:t>	 Certified 		http://www.uonbi.ac.ke</a:t>
            </a:r>
            <a:endParaRPr lang="en-US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782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04801" y="228601"/>
            <a:ext cx="11595100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3" name="Group 15"/>
          <p:cNvGrpSpPr>
            <a:grpSpLocks noChangeAspect="1"/>
          </p:cNvGrpSpPr>
          <p:nvPr/>
        </p:nvGrpSpPr>
        <p:grpSpPr bwMode="auto">
          <a:xfrm>
            <a:off x="281517" y="714376"/>
            <a:ext cx="11631083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5" name="Freeform 4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 useBgFill="1">
          <p:nvSpPr>
            <p:cNvPr id="8" name="Freeform 25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</p:grp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306388"/>
            <a:ext cx="1219200" cy="98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2" descr="Fountain 17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1422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73E87"/>
                </a:solidFill>
              </a:rPr>
              <a:t>University of Nairobi                                 ISO 9001:2008       </a:t>
            </a:r>
            <a:fld id="{353DB4C9-C514-4518-AFA9-C52AC37E6E95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73E87"/>
                </a:solidFill>
              </a:rPr>
              <a:t>	 Certified 		http://www.uonbi.ac.ke</a:t>
            </a:r>
          </a:p>
        </p:txBody>
      </p:sp>
    </p:spTree>
    <p:extLst>
      <p:ext uri="{BB962C8B-B14F-4D97-AF65-F5344CB8AC3E}">
        <p14:creationId xmlns:p14="http://schemas.microsoft.com/office/powerpoint/2010/main" val="2500346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04801" y="228601"/>
            <a:ext cx="11595100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81517" y="714376"/>
            <a:ext cx="11631083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 useBgFill="1">
          <p:nvSpPr>
            <p:cNvPr id="11" name="Freeform 25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</p:grpSp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4800" y="381001"/>
            <a:ext cx="1320800" cy="98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2" descr="Fountain 17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1422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258234" y="6249989"/>
            <a:ext cx="1122256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73E87"/>
                </a:solidFill>
              </a:rPr>
              <a:t>University of Nairobi                                 ISO 9001:2008       </a:t>
            </a:r>
            <a:fld id="{E79A8FCE-B4CE-4CE9-8D7E-7F07957AB5E8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73E87"/>
                </a:solidFill>
              </a:rPr>
              <a:t>	 Certified 		http://www.uonbi.ac.ke</a:t>
            </a:r>
          </a:p>
        </p:txBody>
      </p:sp>
    </p:spTree>
    <p:extLst>
      <p:ext uri="{BB962C8B-B14F-4D97-AF65-F5344CB8AC3E}">
        <p14:creationId xmlns:p14="http://schemas.microsoft.com/office/powerpoint/2010/main" val="1179898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04801" y="228601"/>
            <a:ext cx="11595100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6" name="Group 15"/>
          <p:cNvGrpSpPr>
            <a:grpSpLocks noChangeAspect="1"/>
          </p:cNvGrpSpPr>
          <p:nvPr/>
        </p:nvGrpSpPr>
        <p:grpSpPr bwMode="auto">
          <a:xfrm>
            <a:off x="281517" y="5354639"/>
            <a:ext cx="11631083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</p:grpSp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905001"/>
            <a:ext cx="1524000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258234" y="6249989"/>
            <a:ext cx="11425767" cy="365125"/>
          </a:xfrm>
        </p:spPr>
        <p:txBody>
          <a:bodyPr/>
          <a:lstStyle>
            <a:lvl1pPr>
              <a:defRPr sz="1400" b="1"/>
            </a:lvl1pPr>
          </a:lstStyle>
          <a:p>
            <a:pPr>
              <a:defRPr/>
            </a:pPr>
            <a:r>
              <a:rPr lang="en-US">
                <a:solidFill>
                  <a:srgbClr val="073E87"/>
                </a:solidFill>
              </a:rPr>
              <a:t>University of Nairobi                                 ISO 9001:2008       </a:t>
            </a:r>
            <a:fld id="{4944FDBC-ED94-4154-BD73-1B0A82E7DE5D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73E87"/>
                </a:solidFill>
              </a:rPr>
              <a:t>	 Certified 		http://www.uonbi.ac.ke</a:t>
            </a:r>
            <a:endParaRPr lang="en-US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724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73E87"/>
                </a:solidFill>
              </a:rPr>
              <a:t>University of Nairobi                                 ISO 9001:2008       </a:t>
            </a:r>
            <a:fld id="{A6FF0611-067F-4499-90F2-0D3E2CD93856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73E87"/>
                </a:solidFill>
              </a:rPr>
              <a:t>	 Certified 		http://www.uonbi.ac.ke</a:t>
            </a:r>
            <a:endParaRPr lang="en-US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365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hidden">
          <a:xfrm>
            <a:off x="304801" y="228601"/>
            <a:ext cx="11595100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/>
        </p:nvGrpSpPr>
        <p:grpSpPr bwMode="auto">
          <a:xfrm>
            <a:off x="281517" y="714376"/>
            <a:ext cx="11631083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 useBgFill="1">
          <p:nvSpPr>
            <p:cNvPr id="10" name="Freeform 25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</p:grpSp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00" y="304801"/>
            <a:ext cx="1320800" cy="98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2" descr="Fountain 17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1422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73E87"/>
                </a:solidFill>
              </a:rPr>
              <a:t>University of Nairobi                                 ISO 9001:2008       </a:t>
            </a:r>
            <a:fld id="{A3E8972E-3B37-4401-8024-84180DED7B1E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73E87"/>
                </a:solidFill>
              </a:rPr>
              <a:t>	 Certified 		http://www.uonbi.ac.ke</a:t>
            </a:r>
          </a:p>
        </p:txBody>
      </p:sp>
    </p:spTree>
    <p:extLst>
      <p:ext uri="{BB962C8B-B14F-4D97-AF65-F5344CB8AC3E}">
        <p14:creationId xmlns:p14="http://schemas.microsoft.com/office/powerpoint/2010/main" val="6073674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255FE-8840-4755-8BEB-055B2901A40D}" type="datetimeFigureOut">
              <a:rPr lang="en-GB" smtClean="0"/>
              <a:t>11/02/2019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A7D81-1503-4BFB-9F88-94F1BBB57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0887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255FE-8840-4755-8BEB-055B2901A40D}" type="datetimeFigureOut">
              <a:rPr lang="en-GB" smtClean="0"/>
              <a:t>11/02/2019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A7D81-1503-4BFB-9F88-94F1BBB57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6468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255FE-8840-4755-8BEB-055B2901A40D}" type="datetimeFigureOut">
              <a:rPr lang="en-GB" smtClean="0"/>
              <a:t>11/02/2019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A7D81-1503-4BFB-9F88-94F1BBB57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8552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255FE-8840-4755-8BEB-055B2901A40D}" type="datetimeFigureOut">
              <a:rPr lang="en-GB" smtClean="0"/>
              <a:t>11/02/2019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A7D81-1503-4BFB-9F88-94F1BBB57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025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255FE-8840-4755-8BEB-055B2901A40D}" type="datetimeFigureOut">
              <a:rPr lang="en-GB" smtClean="0"/>
              <a:t>11/02/2019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A7D81-1503-4BFB-9F88-94F1BBB57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3716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255FE-8840-4755-8BEB-055B2901A40D}" type="datetimeFigureOut">
              <a:rPr lang="en-GB" smtClean="0"/>
              <a:t>11/02/2019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A7D81-1503-4BFB-9F88-94F1BBB57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6006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255FE-8840-4755-8BEB-055B2901A40D}" type="datetimeFigureOut">
              <a:rPr lang="en-GB" smtClean="0"/>
              <a:t>11/02/2019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A7D81-1503-4BFB-9F88-94F1BBB57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1035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255FE-8840-4755-8BEB-055B2901A40D}" type="datetimeFigureOut">
              <a:rPr lang="en-GB" smtClean="0"/>
              <a:t>11/02/2019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A7D81-1503-4BFB-9F88-94F1BBB57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3380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255FE-8840-4755-8BEB-055B2901A40D}" type="datetimeFigureOut">
              <a:rPr lang="en-GB" smtClean="0"/>
              <a:t>11/02/2019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A7D81-1503-4BFB-9F88-94F1BBB57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8261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255FE-8840-4755-8BEB-055B2901A40D}" type="datetimeFigureOut">
              <a:rPr lang="en-GB" smtClean="0"/>
              <a:t>11/02/2019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A7D81-1503-4BFB-9F88-94F1BBB57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7402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255FE-8840-4755-8BEB-055B2901A40D}" type="datetimeFigureOut">
              <a:rPr lang="en-GB" smtClean="0"/>
              <a:t>11/02/2019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A7D81-1503-4BFB-9F88-94F1BBB57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6985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44800" y="6356351"/>
            <a:ext cx="7213600" cy="365125"/>
          </a:xfrm>
        </p:spPr>
        <p:txBody>
          <a:bodyPr/>
          <a:lstStyle>
            <a:lvl1pPr>
              <a:defRPr sz="1800" b="1">
                <a:solidFill>
                  <a:srgbClr val="250C90"/>
                </a:solidFill>
                <a:latin typeface="Bradley Hand ITC" pitchFamily="66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fla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black"/>
              </a:solidFill>
              <a:latin typeface="Calibri"/>
              <a:cs typeface="+mn-cs"/>
            </a:endParaRPr>
          </a:p>
        </p:txBody>
      </p:sp>
      <p:pic>
        <p:nvPicPr>
          <p:cNvPr id="1029" name="Picture 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64800" y="0"/>
            <a:ext cx="1727200" cy="1150938"/>
          </a:xfrm>
          <a:prstGeom prst="rect">
            <a:avLst/>
          </a:prstGeom>
          <a:noFill/>
        </p:spPr>
      </p:pic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10363200" y="1143000"/>
            <a:ext cx="18288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1000"/>
              </a:spcAft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cs typeface="+mn-cs"/>
              </a:rPr>
              <a:t>Ministries of Health</a:t>
            </a:r>
            <a:endParaRPr lang="en-US" sz="1800" dirty="0">
              <a:solidFill>
                <a:prstClr val="black"/>
              </a:solidFill>
              <a:latin typeface="Arial" pitchFamily="34" charset="0"/>
              <a:cs typeface="+mn-cs"/>
            </a:endParaRPr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black"/>
              </a:solidFill>
              <a:latin typeface="Calibri"/>
              <a:cs typeface="+mn-cs"/>
            </a:endParaRPr>
          </a:p>
        </p:txBody>
      </p:sp>
      <p:pic>
        <p:nvPicPr>
          <p:cNvPr id="1032" name="Picture 4" descr="Kenya Fla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901700" cy="487363"/>
          </a:xfrm>
          <a:prstGeom prst="rect">
            <a:avLst/>
          </a:prstGeom>
          <a:noFill/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black"/>
              </a:solidFill>
              <a:latin typeface="Calibri"/>
              <a:cs typeface="+mn-cs"/>
            </a:endParaRPr>
          </a:p>
        </p:txBody>
      </p:sp>
      <p:pic>
        <p:nvPicPr>
          <p:cNvPr id="1034" name="Picture 4" descr="Kenya Fla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901700" cy="487363"/>
          </a:xfrm>
          <a:prstGeom prst="rect">
            <a:avLst/>
          </a:prstGeom>
          <a:noFill/>
        </p:spPr>
      </p:pic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black"/>
              </a:solidFill>
              <a:latin typeface="Calibri"/>
              <a:cs typeface="+mn-cs"/>
            </a:endParaRPr>
          </a:p>
        </p:txBody>
      </p:sp>
      <p:pic>
        <p:nvPicPr>
          <p:cNvPr id="1036" name="Picture 4" descr="Kenya Fla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901700" cy="487363"/>
          </a:xfrm>
          <a:prstGeom prst="rect">
            <a:avLst/>
          </a:prstGeom>
          <a:noFill/>
        </p:spPr>
      </p:pic>
      <p:pic>
        <p:nvPicPr>
          <p:cNvPr id="20" name="Picture 2" descr="C:\Documents and Settings\All Users\Documents\My Pictures\Sample Pictures\kenya-large-flag-ke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24457" y="6172200"/>
            <a:ext cx="156754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983747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1516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9892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7320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4696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0640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6106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2578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8826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95690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772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11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0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1" y="228601"/>
            <a:ext cx="11595100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81517" y="1679576"/>
            <a:ext cx="11631083" cy="1330325"/>
            <a:chOff x="-3905251" y="4294188"/>
            <a:chExt cx="13027839" cy="1892300"/>
          </a:xfrm>
        </p:grpSpPr>
        <p:sp>
          <p:nvSpPr>
            <p:cNvPr id="2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1034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1035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1036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  <p:sp useBgFill="1">
          <p:nvSpPr>
            <p:cNvPr id="1037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prstClr val="black"/>
                </a:solidFill>
                <a:cs typeface="Arial" charset="0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338139"/>
            <a:ext cx="109728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6401" y="6172201"/>
            <a:ext cx="11324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 b="1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srgbClr val="073E87"/>
                </a:solidFill>
              </a:rPr>
              <a:t>University of Nairobi                                 ISO 9001:2008       </a:t>
            </a:r>
            <a:fld id="{2D871130-B872-4909-9691-4AB84F480FE4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r>
              <a:rPr lang="en-US">
                <a:solidFill>
                  <a:srgbClr val="073E87"/>
                </a:solidFill>
              </a:rPr>
              <a:t>	 Certified 		http://www.uonbi.ac.ke</a:t>
            </a:r>
            <a:endParaRPr lang="en-US" dirty="0">
              <a:solidFill>
                <a:srgbClr val="073E87"/>
              </a:solidFill>
            </a:endParaRPr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62051" y="2674939"/>
            <a:ext cx="9878483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031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3200" y="457200"/>
            <a:ext cx="1117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12" descr="Fountain 17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1422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5681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7255FE-8840-4755-8BEB-055B2901A40D}" type="datetimeFigureOut">
              <a:rPr lang="en-GB" smtClean="0"/>
              <a:t>11/02/2019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A7D81-1503-4BFB-9F88-94F1BBB57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972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35200" y="6356351"/>
            <a:ext cx="782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0070C0"/>
                </a:solidFill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flag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29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464800" y="0"/>
            <a:ext cx="1727200" cy="1150938"/>
          </a:xfrm>
          <a:prstGeom prst="rect">
            <a:avLst/>
          </a:prstGeom>
          <a:noFill/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10363200" y="1143000"/>
            <a:ext cx="18288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1000"/>
              </a:spcAft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cs typeface="+mn-cs"/>
              </a:rPr>
              <a:t>Ministry of Health</a:t>
            </a:r>
            <a:endParaRPr lang="en-US" sz="1800" dirty="0">
              <a:solidFill>
                <a:prstClr val="black"/>
              </a:solidFill>
              <a:latin typeface="Arial" pitchFamily="34" charset="0"/>
              <a:cs typeface="+mn-cs"/>
            </a:endParaRPr>
          </a:p>
        </p:txBody>
      </p:sp>
      <p:pic>
        <p:nvPicPr>
          <p:cNvPr id="11" name="Picture 2" descr="C:\Documents and Settings\All Users\Documents\My Pictures\Sample Pictures\kenya-large-flag-ke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0624457" y="6172200"/>
            <a:ext cx="156754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44231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3.xml"/></Relationships>
</file>

<file path=ppt/slides/_rels/slide7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3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3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3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3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3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3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3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3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3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3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3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3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3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6.png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3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3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3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3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ctrTitle"/>
          </p:nvPr>
        </p:nvSpPr>
        <p:spPr>
          <a:xfrm>
            <a:off x="1277471" y="1600200"/>
            <a:ext cx="9480176" cy="1779588"/>
          </a:xfrm>
        </p:spPr>
        <p:txBody>
          <a:bodyPr>
            <a:normAutofit/>
          </a:bodyPr>
          <a:lstStyle/>
          <a:p>
            <a:r>
              <a:rPr lang="en-US" dirty="0"/>
              <a:t>INTRODUCTION TO PAEDIATRIC PATHOLOGY</a:t>
            </a:r>
          </a:p>
        </p:txBody>
      </p:sp>
      <p:sp>
        <p:nvSpPr>
          <p:cNvPr id="10243" name="Subtitle 2"/>
          <p:cNvSpPr>
            <a:spLocks noGrp="1"/>
          </p:cNvSpPr>
          <p:nvPr>
            <p:ph type="subTitle" idx="1"/>
          </p:nvPr>
        </p:nvSpPr>
        <p:spPr>
          <a:xfrm>
            <a:off x="860611" y="3556000"/>
            <a:ext cx="10434917" cy="1473200"/>
          </a:xfrm>
        </p:spPr>
        <p:txBody>
          <a:bodyPr/>
          <a:lstStyle/>
          <a:p>
            <a:r>
              <a:rPr lang="en-US" dirty="0" err="1"/>
              <a:t>Dr</a:t>
            </a:r>
            <a:r>
              <a:rPr lang="en-US" dirty="0"/>
              <a:t> Edwin </a:t>
            </a:r>
            <a:r>
              <a:rPr lang="en-US" dirty="0" err="1"/>
              <a:t>Walong</a:t>
            </a:r>
            <a:r>
              <a:rPr lang="en-US" dirty="0"/>
              <a:t>. MBChB, MMed (Path), FC Path ECSA</a:t>
            </a:r>
          </a:p>
          <a:p>
            <a:r>
              <a:rPr lang="en-US" dirty="0"/>
              <a:t>Lecturer, Anatomic Pathology Unit, Department of Human Pathology, CHS, UoN.</a:t>
            </a:r>
          </a:p>
          <a:p>
            <a:r>
              <a:rPr lang="en-US" dirty="0"/>
              <a:t>MBChB III/BDS III General Pathology Series. 1400h, 28/01/2018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73E87"/>
                </a:solidFill>
                <a:effectLst/>
                <a:uLnTx/>
                <a:uFillTx/>
              </a:rPr>
              <a:t>University of Nairobi                                 ISO 9001:2008       </a:t>
            </a:r>
            <a:fld id="{17B0BFE8-C6F9-45AA-B91B-BC556353CCDB}" type="slidenum"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73E87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73E87"/>
                </a:solidFill>
                <a:effectLst/>
                <a:uLnTx/>
                <a:uFillTx/>
              </a:rPr>
              <a:t>	 Certified 		http://www.uonbi.ac.ke</a:t>
            </a:r>
          </a:p>
        </p:txBody>
      </p:sp>
    </p:spTree>
    <p:extLst>
      <p:ext uri="{BB962C8B-B14F-4D97-AF65-F5344CB8AC3E}">
        <p14:creationId xmlns:p14="http://schemas.microsoft.com/office/powerpoint/2010/main" val="40819151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391EC-BE36-47EC-BC5E-9F2EF891A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C6300E2-CE5D-4048-8BE0-4A11C3A004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284296" cy="6909917"/>
          </a:xfrm>
        </p:spPr>
      </p:pic>
    </p:spTree>
    <p:extLst>
      <p:ext uri="{BB962C8B-B14F-4D97-AF65-F5344CB8AC3E}">
        <p14:creationId xmlns:p14="http://schemas.microsoft.com/office/powerpoint/2010/main" val="22617028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5" t="25465" r="22075" b="29879"/>
          <a:stretch/>
        </p:blipFill>
        <p:spPr>
          <a:xfrm>
            <a:off x="54367" y="365125"/>
            <a:ext cx="12137633" cy="5869420"/>
          </a:xfrm>
        </p:spPr>
      </p:pic>
    </p:spTree>
    <p:extLst>
      <p:ext uri="{BB962C8B-B14F-4D97-AF65-F5344CB8AC3E}">
        <p14:creationId xmlns:p14="http://schemas.microsoft.com/office/powerpoint/2010/main" val="2138731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b="1" dirty="0">
                <a:latin typeface="Arial" charset="0"/>
              </a:rPr>
              <a:t>Indirect Causes of Maternal Mortality,2003-2005</a:t>
            </a:r>
            <a:endParaRPr lang="en-US" b="1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/>
          </p:nvPr>
        </p:nvGraphicFramePr>
        <p:xfrm>
          <a:off x="2743200" y="1447800"/>
          <a:ext cx="5981700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ctangle 5"/>
          <p:cNvSpPr/>
          <p:nvPr/>
        </p:nvSpPr>
        <p:spPr>
          <a:xfrm>
            <a:off x="3124200" y="6427788"/>
            <a:ext cx="7467600" cy="4302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Meghna</a:t>
            </a:r>
            <a:r>
              <a:rPr lang="en-US" sz="11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D, Penelope A et al (2013). An Analysis of Pregnancy-Related Mortality in Health and Demographic Surveillance </a:t>
            </a:r>
            <a:r>
              <a:rPr lang="en-US" sz="1100" dirty="0" err="1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Sytestem</a:t>
            </a:r>
            <a:r>
              <a:rPr lang="en-US" sz="1100" dirty="0">
                <a:solidFill>
                  <a:prstClr val="black"/>
                </a:solidFill>
                <a:latin typeface="Arial Narrow" pitchFamily="34" charset="0"/>
                <a:cs typeface="Arial" charset="0"/>
              </a:rPr>
              <a:t> in Western Kenya. PLOS One July 2013 | Volume 8 | Issue 7 | e68733</a:t>
            </a:r>
          </a:p>
        </p:txBody>
      </p:sp>
    </p:spTree>
    <p:extLst>
      <p:ext uri="{BB962C8B-B14F-4D97-AF65-F5344CB8AC3E}">
        <p14:creationId xmlns:p14="http://schemas.microsoft.com/office/powerpoint/2010/main" val="3301380033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23"/>
          <p:cNvSpPr>
            <a:spLocks noChangeArrowheads="1"/>
          </p:cNvSpPr>
          <p:nvPr/>
        </p:nvSpPr>
        <p:spPr bwMode="auto">
          <a:xfrm>
            <a:off x="1866901" y="6526213"/>
            <a:ext cx="6022975" cy="2762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i="1" dirty="0">
                <a:solidFill>
                  <a:prstClr val="black"/>
                </a:solidFill>
                <a:latin typeface="Arial Narrow" pitchFamily="34" charset="0"/>
                <a:cs typeface="Arial" pitchFamily="34" charset="0"/>
              </a:rPr>
              <a:t>Source: UNICEF. 1999. Programming to safe motherhood. Guidelines for maternal and neonatal survival</a:t>
            </a:r>
          </a:p>
        </p:txBody>
      </p:sp>
      <p:sp>
        <p:nvSpPr>
          <p:cNvPr id="73730" name="Title 1"/>
          <p:cNvSpPr>
            <a:spLocks noGrp="1"/>
          </p:cNvSpPr>
          <p:nvPr>
            <p:ph type="title"/>
          </p:nvPr>
        </p:nvSpPr>
        <p:spPr>
          <a:xfrm>
            <a:off x="1562100" y="76200"/>
            <a:ext cx="7886700" cy="990600"/>
          </a:xfrm>
        </p:spPr>
        <p:txBody>
          <a:bodyPr/>
          <a:lstStyle/>
          <a:p>
            <a:pPr eaLnBrk="1" hangingPunct="1"/>
            <a:r>
              <a:rPr lang="en-US" b="1" dirty="0"/>
              <a:t>When do mothers die in Kenya?</a:t>
            </a: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/>
          </p:nvPr>
        </p:nvGraphicFramePr>
        <p:xfrm>
          <a:off x="2514601" y="1162844"/>
          <a:ext cx="6476999" cy="5009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58667596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0728" y="28978"/>
            <a:ext cx="7467600" cy="868362"/>
          </a:xfrm>
        </p:spPr>
        <p:txBody>
          <a:bodyPr/>
          <a:lstStyle/>
          <a:p>
            <a:r>
              <a:rPr lang="en-US" sz="4000" b="1" dirty="0"/>
              <a:t>Maternal Death – A cost too high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0" y="838200"/>
            <a:ext cx="7924800" cy="5562600"/>
          </a:xfrm>
        </p:spPr>
        <p:txBody>
          <a:bodyPr/>
          <a:lstStyle/>
          <a:p>
            <a:pPr marL="0" indent="0">
              <a:buNone/>
            </a:pPr>
            <a:r>
              <a:rPr lang="en-US" sz="2800" b="1" i="1" dirty="0"/>
              <a:t>In as study by FCI in </a:t>
            </a:r>
            <a:r>
              <a:rPr lang="en-US" sz="2800" b="1" i="1" dirty="0" err="1"/>
              <a:t>Siaya</a:t>
            </a:r>
            <a:r>
              <a:rPr lang="en-US" sz="2800" b="1" i="1" dirty="0"/>
              <a:t> County:</a:t>
            </a:r>
          </a:p>
          <a:p>
            <a:pPr eaLnBrk="1" hangingPunct="1"/>
            <a:r>
              <a:rPr lang="en-US" sz="2800" dirty="0"/>
              <a:t>Of the 59 maternal death cases, 31 infants survived delivery but</a:t>
            </a:r>
          </a:p>
          <a:p>
            <a:pPr lvl="1" eaLnBrk="1" hangingPunct="1"/>
            <a:r>
              <a:rPr lang="en-US" dirty="0"/>
              <a:t>8 died in the first week</a:t>
            </a:r>
          </a:p>
          <a:p>
            <a:pPr lvl="1"/>
            <a:r>
              <a:rPr lang="en-US" b="1" dirty="0"/>
              <a:t>ONLY 15 babies survived</a:t>
            </a:r>
          </a:p>
          <a:p>
            <a:r>
              <a:rPr lang="en-US" sz="2800" dirty="0"/>
              <a:t>Funeral costs were as high as </a:t>
            </a:r>
            <a:r>
              <a:rPr lang="en-US" sz="2800" dirty="0" err="1"/>
              <a:t>Ksh</a:t>
            </a:r>
            <a:r>
              <a:rPr lang="en-US" sz="2800" dirty="0"/>
              <a:t>. 182,500 (Fund raising).</a:t>
            </a:r>
          </a:p>
          <a:p>
            <a:r>
              <a:rPr lang="en-US" sz="2800" dirty="0"/>
              <a:t>The sudden loss of a productive woman disrupts the family’s economy and its daily life.</a:t>
            </a:r>
          </a:p>
          <a:p>
            <a:r>
              <a:rPr lang="en-US" sz="2800" dirty="0"/>
              <a:t>It harms her children’s health, education, and future opportunities</a:t>
            </a:r>
          </a:p>
          <a:p>
            <a:endParaRPr lang="en-US" sz="2800" dirty="0"/>
          </a:p>
          <a:p>
            <a:endParaRPr lang="en-US" sz="2800" dirty="0"/>
          </a:p>
          <a:p>
            <a:endParaRPr lang="en-US" sz="2800" b="1" dirty="0"/>
          </a:p>
          <a:p>
            <a:pPr eaLnBrk="1" hangingPunct="1"/>
            <a:endParaRPr lang="en-US" sz="2800" dirty="0"/>
          </a:p>
          <a:p>
            <a:pPr eaLnBrk="1" hangingPunct="1"/>
            <a:endParaRPr lang="en-US" sz="2800" dirty="0"/>
          </a:p>
          <a:p>
            <a:pPr eaLnBrk="1" hangingPunct="1"/>
            <a:endParaRPr lang="en-US" sz="2800" dirty="0"/>
          </a:p>
          <a:p>
            <a:pPr eaLnBrk="1" hangingPunct="1"/>
            <a:endParaRPr lang="en-US" sz="2800" dirty="0"/>
          </a:p>
          <a:p>
            <a:pPr eaLnBrk="1" hangingPunct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87120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itle 1"/>
          <p:cNvSpPr>
            <a:spLocks noGrp="1"/>
          </p:cNvSpPr>
          <p:nvPr>
            <p:ph type="title"/>
          </p:nvPr>
        </p:nvSpPr>
        <p:spPr>
          <a:xfrm>
            <a:off x="1485900" y="152400"/>
            <a:ext cx="7124700" cy="1241425"/>
          </a:xfrm>
        </p:spPr>
        <p:txBody>
          <a:bodyPr/>
          <a:lstStyle/>
          <a:p>
            <a:pPr eaLnBrk="1" hangingPunct="1"/>
            <a:r>
              <a:rPr lang="en-US" b="1" dirty="0"/>
              <a:t>Deliveries in public health facilities</a:t>
            </a:r>
          </a:p>
        </p:txBody>
      </p:sp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524001" y="31300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69636" name="Picture 2" descr="https://encrypted-tbn3.gstatic.com/images?q=tbn:ANd9GcSadV3w8bUt5QY1pr20V9OxdQA9083LQeNJu7lpfrVNIfFc5ZaW4g"/>
          <p:cNvPicPr>
            <a:picLocks noChangeAspect="1" noChangeArrowheads="1"/>
          </p:cNvPicPr>
          <p:nvPr/>
        </p:nvPicPr>
        <p:blipFill>
          <a:blip r:embed="rId2"/>
          <a:srcRect l="11929"/>
          <a:stretch>
            <a:fillRect/>
          </a:stretch>
        </p:blipFill>
        <p:spPr bwMode="auto">
          <a:xfrm>
            <a:off x="1828800" y="2590800"/>
            <a:ext cx="2306638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Chart 8"/>
          <p:cNvGraphicFramePr>
            <a:graphicFrameLocks/>
          </p:cNvGraphicFramePr>
          <p:nvPr>
            <p:extLst/>
          </p:nvPr>
        </p:nvGraphicFramePr>
        <p:xfrm>
          <a:off x="4495800" y="1393826"/>
          <a:ext cx="6172200" cy="44836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7" name="Straight Arrow Connector 6"/>
          <p:cNvCxnSpPr/>
          <p:nvPr/>
        </p:nvCxnSpPr>
        <p:spPr>
          <a:xfrm>
            <a:off x="6858000" y="1828800"/>
            <a:ext cx="0" cy="762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70651" y="1458913"/>
            <a:ext cx="82586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  <a:cs typeface="Arial" charset="0"/>
              </a:rPr>
              <a:t>Strike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8997950" y="1763713"/>
            <a:ext cx="0" cy="762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610601" y="1393825"/>
            <a:ext cx="82586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  <a:cs typeface="Arial" charset="0"/>
              </a:rPr>
              <a:t>Strike</a:t>
            </a:r>
          </a:p>
        </p:txBody>
      </p:sp>
    </p:spTree>
    <p:extLst>
      <p:ext uri="{BB962C8B-B14F-4D97-AF65-F5344CB8AC3E}">
        <p14:creationId xmlns:p14="http://schemas.microsoft.com/office/powerpoint/2010/main" val="2380564405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46390-8240-407F-96A7-377266CAC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B4DCB33-272B-4B70-8FF7-576081A8E5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048107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32" t="52927" r="28339" b="15551"/>
          <a:stretch/>
        </p:blipFill>
        <p:spPr>
          <a:xfrm>
            <a:off x="1537855" y="-145655"/>
            <a:ext cx="7994072" cy="7003655"/>
          </a:xfrm>
        </p:spPr>
      </p:pic>
    </p:spTree>
    <p:extLst>
      <p:ext uri="{BB962C8B-B14F-4D97-AF65-F5344CB8AC3E}">
        <p14:creationId xmlns:p14="http://schemas.microsoft.com/office/powerpoint/2010/main" val="283217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96" t="16629" r="50537" b="51212"/>
          <a:stretch/>
        </p:blipFill>
        <p:spPr>
          <a:xfrm>
            <a:off x="1856509" y="6562"/>
            <a:ext cx="9157855" cy="6851438"/>
          </a:xfrm>
        </p:spPr>
      </p:pic>
    </p:spTree>
    <p:extLst>
      <p:ext uri="{BB962C8B-B14F-4D97-AF65-F5344CB8AC3E}">
        <p14:creationId xmlns:p14="http://schemas.microsoft.com/office/powerpoint/2010/main" val="27036867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74" t="18859" r="26371" b="56625"/>
          <a:stretch/>
        </p:blipFill>
        <p:spPr>
          <a:xfrm>
            <a:off x="59832" y="1593273"/>
            <a:ext cx="12072335" cy="3546763"/>
          </a:xfrm>
        </p:spPr>
      </p:pic>
    </p:spTree>
    <p:extLst>
      <p:ext uri="{BB962C8B-B14F-4D97-AF65-F5344CB8AC3E}">
        <p14:creationId xmlns:p14="http://schemas.microsoft.com/office/powerpoint/2010/main" val="452713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15" t="32232" r="32100" b="8546"/>
          <a:stretch/>
        </p:blipFill>
        <p:spPr>
          <a:xfrm>
            <a:off x="651163" y="-113735"/>
            <a:ext cx="10293927" cy="7131056"/>
          </a:xfrm>
        </p:spPr>
      </p:pic>
    </p:spTree>
    <p:extLst>
      <p:ext uri="{BB962C8B-B14F-4D97-AF65-F5344CB8AC3E}">
        <p14:creationId xmlns:p14="http://schemas.microsoft.com/office/powerpoint/2010/main" val="3367058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Content Placeholder 3"/>
          <p:cNvSpPr>
            <a:spLocks noGrp="1"/>
          </p:cNvSpPr>
          <p:nvPr>
            <p:ph sz="quarter" idx="2"/>
          </p:nvPr>
        </p:nvSpPr>
        <p:spPr>
          <a:xfrm>
            <a:off x="7010400" y="1589088"/>
            <a:ext cx="3244850" cy="4572000"/>
          </a:xfrm>
        </p:spPr>
        <p:txBody>
          <a:bodyPr/>
          <a:lstStyle/>
          <a:p>
            <a:pPr marL="0" indent="0">
              <a:buNone/>
            </a:pPr>
            <a:endParaRPr lang="en-US"/>
          </a:p>
          <a:p>
            <a:pPr marL="0" indent="0" algn="ctr">
              <a:buNone/>
            </a:pPr>
            <a:r>
              <a:rPr lang="en-US" sz="3200"/>
              <a:t>Campaign by</a:t>
            </a:r>
          </a:p>
          <a:p>
            <a:pPr marL="0" indent="0" algn="ctr">
              <a:buNone/>
            </a:pPr>
            <a:r>
              <a:rPr lang="en-US" sz="3200"/>
              <a:t> Her Excellency, </a:t>
            </a:r>
            <a:r>
              <a:rPr lang="en-US" sz="3200">
                <a:solidFill>
                  <a:srgbClr val="FF0000"/>
                </a:solidFill>
              </a:rPr>
              <a:t>Margaret Kenyatta</a:t>
            </a:r>
            <a:r>
              <a:rPr lang="en-US" sz="3200"/>
              <a:t>,</a:t>
            </a:r>
          </a:p>
          <a:p>
            <a:pPr marL="0" indent="0" algn="ctr">
              <a:buNone/>
            </a:pPr>
            <a:r>
              <a:rPr lang="en-US" sz="3200"/>
              <a:t> First Lady of the Republic of Kenya</a:t>
            </a:r>
          </a:p>
          <a:p>
            <a:pPr marL="0" indent="0" algn="ctr">
              <a:buNone/>
            </a:pPr>
            <a:endParaRPr lang="en-US" sz="3200"/>
          </a:p>
          <a:p>
            <a:pPr marL="0" indent="0">
              <a:buNone/>
            </a:pPr>
            <a:endParaRPr lang="en-US" sz="320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l="6197" r="6197"/>
          <a:stretch>
            <a:fillRect/>
          </a:stretch>
        </p:blipFill>
        <p:spPr>
          <a:xfrm rot="954510">
            <a:off x="1698594" y="429135"/>
            <a:ext cx="4114800" cy="5268913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8192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257083"/>
            <a:ext cx="3505200" cy="185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CD27889-0E55-4A3C-AABE-B543AF9C0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https://uasingishureproductivehealth.files.wordpress.com/2015/08/strategic-framework-for-engagement-of-the-first-lady-in-hiv-control-and-promotion-of-mnch-in-kenya.pdf</a:t>
            </a:r>
          </a:p>
        </p:txBody>
      </p:sp>
    </p:spTree>
    <p:extLst>
      <p:ext uri="{BB962C8B-B14F-4D97-AF65-F5344CB8AC3E}">
        <p14:creationId xmlns:p14="http://schemas.microsoft.com/office/powerpoint/2010/main" val="2019534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52B2A-DD9F-4610-BAC3-F602A1B46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E716A5D-8A6A-4EB5-8AB2-768E1F87DF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34" t="22518" r="28882" b="38976"/>
          <a:stretch/>
        </p:blipFill>
        <p:spPr>
          <a:xfrm>
            <a:off x="142043" y="133762"/>
            <a:ext cx="11579441" cy="7315394"/>
          </a:xfrm>
        </p:spPr>
      </p:pic>
    </p:spTree>
    <p:extLst>
      <p:ext uri="{BB962C8B-B14F-4D97-AF65-F5344CB8AC3E}">
        <p14:creationId xmlns:p14="http://schemas.microsoft.com/office/powerpoint/2010/main" val="4193392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3F868-C978-4E90-98F9-565E03904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0730F0D-C63D-4F8E-8305-2E3F35F7AD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93" t="15171" r="28042" b="27295"/>
          <a:stretch/>
        </p:blipFill>
        <p:spPr>
          <a:xfrm>
            <a:off x="1393795" y="0"/>
            <a:ext cx="9146610" cy="6841763"/>
          </a:xfrm>
        </p:spPr>
      </p:pic>
    </p:spTree>
    <p:extLst>
      <p:ext uri="{BB962C8B-B14F-4D97-AF65-F5344CB8AC3E}">
        <p14:creationId xmlns:p14="http://schemas.microsoft.com/office/powerpoint/2010/main" val="2270449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F99D4-E905-4331-B5BB-A68F5B737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EFA3493-9462-4F3C-9C3E-8F4AB047C4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0" t="14559" r="29189" b="24031"/>
          <a:stretch/>
        </p:blipFill>
        <p:spPr>
          <a:xfrm>
            <a:off x="1526959" y="-7166"/>
            <a:ext cx="8584707" cy="6872332"/>
          </a:xfrm>
        </p:spPr>
      </p:pic>
    </p:spTree>
    <p:extLst>
      <p:ext uri="{BB962C8B-B14F-4D97-AF65-F5344CB8AC3E}">
        <p14:creationId xmlns:p14="http://schemas.microsoft.com/office/powerpoint/2010/main" val="31869942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9E599-6AFD-4593-B9A5-0E4386388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688A5DB-0FF4-4FF9-A549-506A912EFB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6" t="16190" r="29534" b="38516"/>
          <a:stretch/>
        </p:blipFill>
        <p:spPr>
          <a:xfrm>
            <a:off x="506027" y="40357"/>
            <a:ext cx="10963499" cy="6817643"/>
          </a:xfrm>
        </p:spPr>
      </p:pic>
    </p:spTree>
    <p:extLst>
      <p:ext uri="{BB962C8B-B14F-4D97-AF65-F5344CB8AC3E}">
        <p14:creationId xmlns:p14="http://schemas.microsoft.com/office/powerpoint/2010/main" val="39430365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BD134-6541-48F9-89E0-CCD59279A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000D4D3-D16E-4A65-870E-946BF5D661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37" t="28840" r="29305" b="14850"/>
          <a:stretch/>
        </p:blipFill>
        <p:spPr>
          <a:xfrm>
            <a:off x="1457417" y="0"/>
            <a:ext cx="9277166" cy="7053713"/>
          </a:xfrm>
        </p:spPr>
      </p:pic>
    </p:spTree>
    <p:extLst>
      <p:ext uri="{BB962C8B-B14F-4D97-AF65-F5344CB8AC3E}">
        <p14:creationId xmlns:p14="http://schemas.microsoft.com/office/powerpoint/2010/main" val="7443491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C7E27-AB69-4B82-81AB-AB2C0259A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FD245D2-5A2D-4D84-99F4-83AD42D87E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7" t="19863" r="29305" b="33212"/>
          <a:stretch/>
        </p:blipFill>
        <p:spPr>
          <a:xfrm>
            <a:off x="605745" y="88777"/>
            <a:ext cx="10980510" cy="6881521"/>
          </a:xfrm>
        </p:spPr>
      </p:pic>
    </p:spTree>
    <p:extLst>
      <p:ext uri="{BB962C8B-B14F-4D97-AF65-F5344CB8AC3E}">
        <p14:creationId xmlns:p14="http://schemas.microsoft.com/office/powerpoint/2010/main" val="4699905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Paediatric Pathology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“The description of the body of a dead infant is of no value as an isolated piece of information, but if it is integrated with the various aspects of heredity, conception, development, intrauterine/extrauterine environment and behaviour, it becomes part of an important chronicle”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Edith Potter in the first edition of Potter’s Pathology of the </a:t>
            </a:r>
            <a:r>
              <a:rPr lang="en-GB" dirty="0" err="1"/>
              <a:t>Fetus</a:t>
            </a:r>
            <a:r>
              <a:rPr lang="en-GB" dirty="0"/>
              <a:t>, Infant and Child</a:t>
            </a:r>
          </a:p>
        </p:txBody>
      </p:sp>
    </p:spTree>
    <p:extLst>
      <p:ext uri="{BB962C8B-B14F-4D97-AF65-F5344CB8AC3E}">
        <p14:creationId xmlns:p14="http://schemas.microsoft.com/office/powerpoint/2010/main" val="12781887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Manifestations of paediatric pathology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Abortion (death of the </a:t>
            </a:r>
            <a:r>
              <a:rPr lang="en-GB" dirty="0" err="1"/>
              <a:t>previable</a:t>
            </a:r>
            <a:r>
              <a:rPr lang="en-GB" dirty="0"/>
              <a:t> </a:t>
            </a:r>
            <a:r>
              <a:rPr lang="en-GB" dirty="0" err="1"/>
              <a:t>fetus</a:t>
            </a:r>
            <a:r>
              <a:rPr lang="en-GB" dirty="0"/>
              <a:t>)</a:t>
            </a:r>
          </a:p>
          <a:p>
            <a:r>
              <a:rPr lang="en-GB" dirty="0"/>
              <a:t>Intrauterine </a:t>
            </a:r>
            <a:r>
              <a:rPr lang="en-GB" dirty="0" err="1"/>
              <a:t>Fetal</a:t>
            </a:r>
            <a:r>
              <a:rPr lang="en-GB" dirty="0"/>
              <a:t> Death</a:t>
            </a:r>
          </a:p>
          <a:p>
            <a:r>
              <a:rPr lang="en-GB" dirty="0"/>
              <a:t>Birth Defects</a:t>
            </a:r>
          </a:p>
          <a:p>
            <a:r>
              <a:rPr lang="en-GB" dirty="0" err="1"/>
              <a:t>Fetal</a:t>
            </a:r>
            <a:r>
              <a:rPr lang="en-GB" dirty="0"/>
              <a:t> morbidity </a:t>
            </a:r>
            <a:r>
              <a:rPr lang="en-GB" dirty="0" err="1"/>
              <a:t>eg</a:t>
            </a:r>
            <a:r>
              <a:rPr lang="en-GB" dirty="0"/>
              <a:t> hydrops</a:t>
            </a:r>
          </a:p>
          <a:p>
            <a:r>
              <a:rPr lang="en-GB" dirty="0"/>
              <a:t>Intrauterine growth retardation</a:t>
            </a:r>
          </a:p>
          <a:p>
            <a:r>
              <a:rPr lang="en-GB" dirty="0"/>
              <a:t>Neonatal morbidity and mortality</a:t>
            </a:r>
          </a:p>
          <a:p>
            <a:r>
              <a:rPr lang="en-GB" dirty="0"/>
              <a:t>Child morbidity and mortality</a:t>
            </a:r>
          </a:p>
          <a:p>
            <a:r>
              <a:rPr lang="en-GB" b="1" dirty="0"/>
              <a:t>Maternal Morbidity and Mortality</a:t>
            </a:r>
          </a:p>
        </p:txBody>
      </p:sp>
    </p:spTree>
    <p:extLst>
      <p:ext uri="{BB962C8B-B14F-4D97-AF65-F5344CB8AC3E}">
        <p14:creationId xmlns:p14="http://schemas.microsoft.com/office/powerpoint/2010/main" val="23176881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Pathogenesis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Defects of </a:t>
            </a:r>
            <a:r>
              <a:rPr lang="en-GB" b="1" dirty="0" err="1"/>
              <a:t>pregenesis</a:t>
            </a:r>
            <a:r>
              <a:rPr lang="en-GB" b="1" dirty="0"/>
              <a:t> – </a:t>
            </a:r>
            <a:r>
              <a:rPr lang="en-GB" dirty="0"/>
              <a:t>intrinsic defects within gametes, aneuploidy</a:t>
            </a:r>
          </a:p>
          <a:p>
            <a:r>
              <a:rPr lang="en-GB" b="1" dirty="0"/>
              <a:t>Defects of </a:t>
            </a:r>
            <a:r>
              <a:rPr lang="en-GB" b="1" dirty="0" err="1"/>
              <a:t>blastogenesis</a:t>
            </a:r>
            <a:r>
              <a:rPr lang="en-GB" b="1" dirty="0"/>
              <a:t> – </a:t>
            </a:r>
            <a:r>
              <a:rPr lang="en-GB" dirty="0"/>
              <a:t>mutations, teratogens, infections. Usually severe</a:t>
            </a:r>
          </a:p>
          <a:p>
            <a:r>
              <a:rPr lang="en-GB" b="1" dirty="0"/>
              <a:t>defects of organogenesis – </a:t>
            </a:r>
            <a:r>
              <a:rPr lang="en-GB" dirty="0"/>
              <a:t>mutations, teratogens, infections, physical factors</a:t>
            </a:r>
          </a:p>
          <a:p>
            <a:r>
              <a:rPr lang="en-GB" b="1" dirty="0"/>
              <a:t>Defects of </a:t>
            </a:r>
            <a:r>
              <a:rPr lang="en-GB" b="1" dirty="0" err="1"/>
              <a:t>phenogenesis</a:t>
            </a:r>
            <a:r>
              <a:rPr lang="en-GB" b="1" dirty="0"/>
              <a:t> – </a:t>
            </a:r>
            <a:r>
              <a:rPr lang="en-GB" dirty="0"/>
              <a:t>mutations, teratogens, infections, physical factors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6057936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Defects of </a:t>
            </a:r>
            <a:r>
              <a:rPr lang="en-GB" dirty="0" err="1"/>
              <a:t>pregenesis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80-90% of all potential human beings die before birth</a:t>
            </a:r>
          </a:p>
          <a:p>
            <a:r>
              <a:rPr lang="en-GB" dirty="0"/>
              <a:t>98% of these deaths occur before the first missed period</a:t>
            </a:r>
          </a:p>
          <a:p>
            <a:r>
              <a:rPr lang="en-GB" dirty="0"/>
              <a:t>Intrinsic gamete pathology: 50% of all human conceptions are aneuploid, or </a:t>
            </a:r>
            <a:r>
              <a:rPr lang="en-GB" dirty="0" err="1"/>
              <a:t>polyploid</a:t>
            </a:r>
            <a:endParaRPr lang="en-GB" dirty="0"/>
          </a:p>
          <a:p>
            <a:r>
              <a:rPr lang="en-GB" dirty="0"/>
              <a:t>At birth, 0.6-0.9% are aneuploid or </a:t>
            </a:r>
            <a:r>
              <a:rPr lang="en-GB" dirty="0" err="1"/>
              <a:t>polyploid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35659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Defects of </a:t>
            </a:r>
            <a:r>
              <a:rPr lang="en-GB" dirty="0" err="1"/>
              <a:t>blastogenesis</a:t>
            </a:r>
            <a:r>
              <a:rPr lang="en-GB" dirty="0"/>
              <a:t> and </a:t>
            </a:r>
            <a:r>
              <a:rPr lang="en-GB" dirty="0" err="1"/>
              <a:t>phenogenesis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These result from aneuploidy and </a:t>
            </a:r>
            <a:r>
              <a:rPr lang="en-GB" dirty="0" err="1"/>
              <a:t>dysruptions</a:t>
            </a:r>
            <a:endParaRPr lang="en-GB" dirty="0"/>
          </a:p>
          <a:p>
            <a:r>
              <a:rPr lang="en-GB" dirty="0"/>
              <a:t>Disruption: structural anomaly of an organ, part of an organ or a larger region of the body</a:t>
            </a:r>
          </a:p>
          <a:p>
            <a:r>
              <a:rPr lang="en-GB" dirty="0"/>
              <a:t>Disruptions result from breakdown or interference with an originally normal conceptus</a:t>
            </a:r>
          </a:p>
          <a:p>
            <a:r>
              <a:rPr lang="en-GB" dirty="0"/>
              <a:t>Exception: twinning (multiple gestation) is a defect of </a:t>
            </a:r>
            <a:r>
              <a:rPr lang="en-GB" dirty="0" err="1"/>
              <a:t>blastogenesis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71255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causes of disruptions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Vascular</a:t>
            </a:r>
          </a:p>
          <a:p>
            <a:r>
              <a:rPr lang="en-GB" dirty="0"/>
              <a:t>Anoxia</a:t>
            </a:r>
          </a:p>
          <a:p>
            <a:r>
              <a:rPr lang="en-GB" dirty="0"/>
              <a:t>Infection</a:t>
            </a:r>
          </a:p>
          <a:p>
            <a:r>
              <a:rPr lang="en-GB" dirty="0"/>
              <a:t>Radiation</a:t>
            </a:r>
          </a:p>
          <a:p>
            <a:r>
              <a:rPr lang="en-GB" dirty="0"/>
              <a:t>Amniotic entanglement</a:t>
            </a:r>
          </a:p>
          <a:p>
            <a:r>
              <a:rPr lang="en-GB" dirty="0"/>
              <a:t>Teratogenic drugs</a:t>
            </a:r>
          </a:p>
        </p:txBody>
      </p:sp>
    </p:spTree>
    <p:extLst>
      <p:ext uri="{BB962C8B-B14F-4D97-AF65-F5344CB8AC3E}">
        <p14:creationId xmlns:p14="http://schemas.microsoft.com/office/powerpoint/2010/main" val="25440713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Pathology of the pre-viable </a:t>
            </a:r>
            <a:r>
              <a:rPr lang="en-GB" dirty="0" err="1"/>
              <a:t>fetus</a:t>
            </a:r>
            <a:r>
              <a:rPr lang="en-GB" dirty="0"/>
              <a:t>: spontaneous abortion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Estimated to affect 70-80% of all pregnancies</a:t>
            </a:r>
          </a:p>
          <a:p>
            <a:r>
              <a:rPr lang="en-GB" dirty="0"/>
              <a:t>Approximately 30% abort before implantation</a:t>
            </a:r>
          </a:p>
          <a:p>
            <a:r>
              <a:rPr lang="en-GB" dirty="0"/>
              <a:t>Approximately 30% abort after implantation but before the mother recognises that she is pregnant</a:t>
            </a:r>
          </a:p>
          <a:p>
            <a:r>
              <a:rPr lang="en-GB" dirty="0"/>
              <a:t>about 10% are lost after the mother becomes aware of the pregnancy</a:t>
            </a:r>
          </a:p>
          <a:p>
            <a:r>
              <a:rPr lang="en-GB" dirty="0"/>
              <a:t>Early spontaneous abortion: pregnancy loss in the embryonic period</a:t>
            </a:r>
          </a:p>
          <a:p>
            <a:r>
              <a:rPr lang="en-GB" dirty="0"/>
              <a:t>Late spontaneous abortion: 9-18 weeks</a:t>
            </a:r>
          </a:p>
        </p:txBody>
      </p:sp>
    </p:spTree>
    <p:extLst>
      <p:ext uri="{BB962C8B-B14F-4D97-AF65-F5344CB8AC3E}">
        <p14:creationId xmlns:p14="http://schemas.microsoft.com/office/powerpoint/2010/main" val="33952652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Causes of abortion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Aneuploidy/Polyploidy</a:t>
            </a:r>
          </a:p>
          <a:p>
            <a:r>
              <a:rPr lang="en-GB" dirty="0"/>
              <a:t>Infections</a:t>
            </a:r>
          </a:p>
          <a:p>
            <a:r>
              <a:rPr lang="en-GB" dirty="0"/>
              <a:t>Implantation and maternal diseases</a:t>
            </a:r>
          </a:p>
        </p:txBody>
      </p:sp>
    </p:spTree>
    <p:extLst>
      <p:ext uri="{BB962C8B-B14F-4D97-AF65-F5344CB8AC3E}">
        <p14:creationId xmlns:p14="http://schemas.microsoft.com/office/powerpoint/2010/main" val="32509388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Maternal diseases, implantation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Luteal phase deficiency</a:t>
            </a:r>
          </a:p>
          <a:p>
            <a:r>
              <a:rPr lang="en-GB" dirty="0" err="1"/>
              <a:t>Thrombophilias</a:t>
            </a:r>
            <a:endParaRPr lang="en-GB" dirty="0"/>
          </a:p>
          <a:p>
            <a:r>
              <a:rPr lang="en-GB" dirty="0"/>
              <a:t>Anomalies of uterine development</a:t>
            </a:r>
          </a:p>
          <a:p>
            <a:r>
              <a:rPr lang="en-GB" dirty="0"/>
              <a:t>Maternal nutrition: zinc, folate</a:t>
            </a:r>
          </a:p>
          <a:p>
            <a:r>
              <a:rPr lang="en-GB" dirty="0"/>
              <a:t>Increasing maternal age</a:t>
            </a:r>
          </a:p>
        </p:txBody>
      </p:sp>
    </p:spTree>
    <p:extLst>
      <p:ext uri="{BB962C8B-B14F-4D97-AF65-F5344CB8AC3E}">
        <p14:creationId xmlns:p14="http://schemas.microsoft.com/office/powerpoint/2010/main" val="29290184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Growth Disorganisation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GD 1 – Intact chorionic sac, no evidence of an embryo</a:t>
            </a:r>
          </a:p>
          <a:p>
            <a:endParaRPr lang="en-GB" dirty="0"/>
          </a:p>
          <a:p>
            <a:r>
              <a:rPr lang="en-GB" dirty="0"/>
              <a:t>GD 2 – Chorionic sac, embryo (1-4 mm) with no recognizable external features, no retinal pigment</a:t>
            </a:r>
          </a:p>
          <a:p>
            <a:endParaRPr lang="en-GB" dirty="0"/>
          </a:p>
          <a:p>
            <a:r>
              <a:rPr lang="en-GB" dirty="0"/>
              <a:t>GD 3 – Elongated, smooth embryos, (&lt;10mm) without morphologic hallmarks but with retinal pigment</a:t>
            </a:r>
          </a:p>
          <a:p>
            <a:endParaRPr lang="en-GB" dirty="0"/>
          </a:p>
          <a:p>
            <a:r>
              <a:rPr lang="en-GB" dirty="0"/>
              <a:t>GD 4 – Embryo with </a:t>
            </a:r>
            <a:r>
              <a:rPr lang="en-GB" dirty="0" err="1"/>
              <a:t>recongizable</a:t>
            </a:r>
            <a:r>
              <a:rPr lang="en-GB" dirty="0"/>
              <a:t> head, trunk and limb buds, with severe developmental inconsistencies</a:t>
            </a:r>
          </a:p>
        </p:txBody>
      </p:sp>
    </p:spTree>
    <p:extLst>
      <p:ext uri="{BB962C8B-B14F-4D97-AF65-F5344CB8AC3E}">
        <p14:creationId xmlns:p14="http://schemas.microsoft.com/office/powerpoint/2010/main" val="9437230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GD 1: Gestational sac, no embryo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10294" t="2948" r="20187"/>
          <a:stretch/>
        </p:blipFill>
        <p:spPr>
          <a:xfrm>
            <a:off x="593921" y="2022764"/>
            <a:ext cx="4931193" cy="3865418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Intact chorionic sac, no embryo</a:t>
            </a:r>
          </a:p>
          <a:p>
            <a:r>
              <a:rPr lang="en-GB" dirty="0"/>
              <a:t>60% have abnormal cytogenetics</a:t>
            </a:r>
          </a:p>
        </p:txBody>
      </p:sp>
    </p:spTree>
    <p:extLst>
      <p:ext uri="{BB962C8B-B14F-4D97-AF65-F5344CB8AC3E}">
        <p14:creationId xmlns:p14="http://schemas.microsoft.com/office/powerpoint/2010/main" val="41164676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GD 2 – Gestational sac, 1-4 mm embryo without recognizable features or retinal pigment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8156" t="-1337" r="29044" b="4194"/>
          <a:stretch/>
        </p:blipFill>
        <p:spPr>
          <a:xfrm>
            <a:off x="941736" y="2230582"/>
            <a:ext cx="4461538" cy="3875056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Short body stalk</a:t>
            </a:r>
          </a:p>
          <a:p>
            <a:r>
              <a:rPr lang="en-GB" dirty="0"/>
              <a:t>Yolk sac can be </a:t>
            </a:r>
            <a:r>
              <a:rPr lang="en-GB" dirty="0" err="1"/>
              <a:t>destinguised</a:t>
            </a:r>
            <a:endParaRPr lang="en-GB" dirty="0"/>
          </a:p>
          <a:p>
            <a:r>
              <a:rPr lang="en-GB" dirty="0"/>
              <a:t>Villi and amnion similar to GD 1</a:t>
            </a:r>
          </a:p>
          <a:p>
            <a:r>
              <a:rPr lang="en-GB" dirty="0"/>
              <a:t>73% have abnormal cytogenetics</a:t>
            </a:r>
          </a:p>
        </p:txBody>
      </p:sp>
    </p:spTree>
    <p:extLst>
      <p:ext uri="{BB962C8B-B14F-4D97-AF65-F5344CB8AC3E}">
        <p14:creationId xmlns:p14="http://schemas.microsoft.com/office/powerpoint/2010/main" val="41080635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GD 3, Elongated, smooth embryos, up to 10mm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546578"/>
            <a:ext cx="5181600" cy="2909431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Elongated, smooth embryos</a:t>
            </a:r>
          </a:p>
          <a:p>
            <a:r>
              <a:rPr lang="en-GB" dirty="0"/>
              <a:t>There is retinal pigment</a:t>
            </a:r>
          </a:p>
          <a:p>
            <a:r>
              <a:rPr lang="en-GB" dirty="0"/>
              <a:t>Focal </a:t>
            </a:r>
            <a:r>
              <a:rPr lang="en-GB" dirty="0" err="1"/>
              <a:t>hydropic</a:t>
            </a:r>
            <a:r>
              <a:rPr lang="en-GB" dirty="0"/>
              <a:t> degeneration of villi</a:t>
            </a:r>
          </a:p>
          <a:p>
            <a:r>
              <a:rPr lang="en-GB" dirty="0"/>
              <a:t>52% cytogenetic abnormalities</a:t>
            </a:r>
          </a:p>
        </p:txBody>
      </p:sp>
    </p:spTree>
    <p:extLst>
      <p:ext uri="{BB962C8B-B14F-4D97-AF65-F5344CB8AC3E}">
        <p14:creationId xmlns:p14="http://schemas.microsoft.com/office/powerpoint/2010/main" val="31409318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GD 4 – Recognizable head, trunk and limb buds, severe developmental inconsistencies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13770" t="3484" r="24632" b="385"/>
          <a:stretch/>
        </p:blipFill>
        <p:spPr>
          <a:xfrm>
            <a:off x="692727" y="1895236"/>
            <a:ext cx="4886207" cy="4281727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Small head for developmental stage</a:t>
            </a:r>
          </a:p>
          <a:p>
            <a:r>
              <a:rPr lang="en-GB" dirty="0"/>
              <a:t>Low CRL for age (10-15 mm)</a:t>
            </a:r>
          </a:p>
          <a:p>
            <a:r>
              <a:rPr lang="en-GB" dirty="0"/>
              <a:t>37% have abnormal cytogenetics</a:t>
            </a:r>
          </a:p>
        </p:txBody>
      </p:sp>
    </p:spTree>
    <p:extLst>
      <p:ext uri="{BB962C8B-B14F-4D97-AF65-F5344CB8AC3E}">
        <p14:creationId xmlns:p14="http://schemas.microsoft.com/office/powerpoint/2010/main" val="4371326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Features outside the GD 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Normal embryo (20% cytogenetic abnormalities)	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Embryo with focal defects (92% cytogenetic abnormalities)</a:t>
            </a:r>
          </a:p>
        </p:txBody>
      </p:sp>
    </p:spTree>
    <p:extLst>
      <p:ext uri="{BB962C8B-B14F-4D97-AF65-F5344CB8AC3E}">
        <p14:creationId xmlns:p14="http://schemas.microsoft.com/office/powerpoint/2010/main" val="37190713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Clinical significance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Most defects are multifactorial</a:t>
            </a:r>
          </a:p>
          <a:p>
            <a:r>
              <a:rPr lang="en-GB" dirty="0"/>
              <a:t>Presence of a well developed fresh embryo in an early spontaneous abortion highly suggests maternal factors</a:t>
            </a:r>
          </a:p>
        </p:txBody>
      </p:sp>
    </p:spTree>
    <p:extLst>
      <p:ext uri="{BB962C8B-B14F-4D97-AF65-F5344CB8AC3E}">
        <p14:creationId xmlns:p14="http://schemas.microsoft.com/office/powerpoint/2010/main" val="30471216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Late spontaneous abortions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Neural tube defects</a:t>
            </a:r>
          </a:p>
          <a:p>
            <a:endParaRPr lang="en-GB" dirty="0"/>
          </a:p>
          <a:p>
            <a:r>
              <a:rPr lang="en-GB" dirty="0"/>
              <a:t>Amnion rapture sequence</a:t>
            </a:r>
          </a:p>
          <a:p>
            <a:endParaRPr lang="en-GB" dirty="0"/>
          </a:p>
          <a:p>
            <a:r>
              <a:rPr lang="en-GB" dirty="0"/>
              <a:t>Posterior cervical cystic hygroma</a:t>
            </a:r>
          </a:p>
          <a:p>
            <a:endParaRPr lang="en-GB" dirty="0"/>
          </a:p>
          <a:p>
            <a:r>
              <a:rPr lang="en-GB" dirty="0"/>
              <a:t>Abdominal wall defects</a:t>
            </a:r>
          </a:p>
        </p:txBody>
      </p:sp>
    </p:spTree>
    <p:extLst>
      <p:ext uri="{BB962C8B-B14F-4D97-AF65-F5344CB8AC3E}">
        <p14:creationId xmlns:p14="http://schemas.microsoft.com/office/powerpoint/2010/main" val="30687965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Molar Pregnancies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Complete hydatidiform mole</a:t>
            </a:r>
          </a:p>
          <a:p>
            <a:endParaRPr lang="en-GB" dirty="0"/>
          </a:p>
          <a:p>
            <a:r>
              <a:rPr lang="en-GB" dirty="0"/>
              <a:t>Partial hydatidiform mole</a:t>
            </a:r>
          </a:p>
        </p:txBody>
      </p:sp>
    </p:spTree>
    <p:extLst>
      <p:ext uri="{BB962C8B-B14F-4D97-AF65-F5344CB8AC3E}">
        <p14:creationId xmlns:p14="http://schemas.microsoft.com/office/powerpoint/2010/main" val="14204814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Gestational Trophoblastic tumours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64974"/>
            <a:ext cx="12192000" cy="4991376"/>
          </a:xfrm>
        </p:spPr>
        <p:txBody>
          <a:bodyPr>
            <a:normAutofit/>
          </a:bodyPr>
          <a:lstStyle/>
          <a:p>
            <a:r>
              <a:rPr lang="en-GB" dirty="0"/>
              <a:t>Molar pregnancies are characterised by abnormal conception and minimal </a:t>
            </a:r>
            <a:r>
              <a:rPr lang="en-GB" dirty="0" err="1"/>
              <a:t>fetal</a:t>
            </a:r>
            <a:r>
              <a:rPr lang="en-GB" dirty="0"/>
              <a:t> development</a:t>
            </a:r>
          </a:p>
          <a:p>
            <a:r>
              <a:rPr lang="en-GB" dirty="0"/>
              <a:t>1-3 per 1000 pregnancies, women below the age of 16, above the age of 50 at greater risk</a:t>
            </a:r>
          </a:p>
          <a:p>
            <a:r>
              <a:rPr lang="en-GB" dirty="0"/>
              <a:t>Presentation: first trimester bleeding, large for gestational age</a:t>
            </a:r>
          </a:p>
          <a:p>
            <a:r>
              <a:rPr lang="en-GB" dirty="0"/>
              <a:t>Marked elevation of beta HCG</a:t>
            </a:r>
          </a:p>
          <a:p>
            <a:r>
              <a:rPr lang="en-GB" dirty="0"/>
              <a:t>Snowstorm appearance on ultrasonography</a:t>
            </a:r>
          </a:p>
          <a:p>
            <a:r>
              <a:rPr lang="en-GB" dirty="0"/>
              <a:t>Clinical diagnosis varies from 30% (partial mole) to 90% (complete mole)</a:t>
            </a:r>
          </a:p>
          <a:p>
            <a:r>
              <a:rPr lang="en-GB" dirty="0"/>
              <a:t>Increased suspicion when PV bleeding persist following delivery or abortion</a:t>
            </a:r>
          </a:p>
          <a:p>
            <a:r>
              <a:rPr lang="en-GB" dirty="0"/>
              <a:t>10% - invasive forms, high proliferation rates and metastasis</a:t>
            </a: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2487-A8A4-4D6C-9B6A-A3613498121C}" type="datetime1">
              <a:rPr lang="en-GB" smtClean="0"/>
              <a:t>11/02/2019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CF936-982A-4B68-A2C2-B697BDEE8373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378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Etiology</a:t>
            </a:r>
            <a:r>
              <a:rPr lang="en-GB" dirty="0"/>
              <a:t>, complete and partial h. mole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9305" y="1825625"/>
            <a:ext cx="7413390" cy="435133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2487-A8A4-4D6C-9B6A-A3613498121C}" type="datetime1">
              <a:rPr lang="en-GB" smtClean="0"/>
              <a:t>11/02/2019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CF936-982A-4B68-A2C2-B697BDEE8373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9647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Complete mole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2487-A8A4-4D6C-9B6A-A3613498121C}" type="datetime1">
              <a:rPr lang="en-GB" smtClean="0"/>
              <a:t>11/02/2019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CF936-982A-4B68-A2C2-B697BDEE8373}" type="slidenum">
              <a:rPr lang="en-GB" smtClean="0"/>
              <a:t>40</a:t>
            </a:fld>
            <a:endParaRPr lang="en-GB"/>
          </a:p>
        </p:txBody>
      </p:sp>
      <p:pic>
        <p:nvPicPr>
          <p:cNvPr id="1026" name="Picture 2" descr="https://o.quizlet.com/i/6788sPcAj_PdLofstbwJWw_m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635" y="1750219"/>
            <a:ext cx="6456051" cy="4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38071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Complete mole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95084" y="1690688"/>
            <a:ext cx="7111524" cy="4732396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2487-A8A4-4D6C-9B6A-A3613498121C}" type="datetime1">
              <a:rPr lang="en-GB" smtClean="0"/>
              <a:t>11/02/2019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CF936-982A-4B68-A2C2-B697BDEE8373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716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Complete mole vesicles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7785" y="1918720"/>
            <a:ext cx="8785172" cy="408550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2487-A8A4-4D6C-9B6A-A3613498121C}" type="datetime1">
              <a:rPr lang="en-GB" smtClean="0"/>
              <a:t>11/02/2019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CF936-982A-4B68-A2C2-B697BDEE8373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1812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Complete mole, morphological features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54017" y="1925620"/>
            <a:ext cx="6102525" cy="400780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2487-A8A4-4D6C-9B6A-A3613498121C}" type="datetime1">
              <a:rPr lang="en-GB" smtClean="0"/>
              <a:t>11/02/2019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CF936-982A-4B68-A2C2-B697BDEE8373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7497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Complete mole, histology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8500" y="2077244"/>
            <a:ext cx="5715000" cy="38481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2487-A8A4-4D6C-9B6A-A3613498121C}" type="datetime1">
              <a:rPr lang="en-GB" smtClean="0"/>
              <a:t>11/02/2019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CF936-982A-4B68-A2C2-B697BDEE8373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23281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Partial Mole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0"/>
            <a:ext cx="9229692" cy="692226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2487-A8A4-4D6C-9B6A-A3613498121C}" type="datetime1">
              <a:rPr lang="en-GB" smtClean="0"/>
              <a:t>11/02/2019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CF936-982A-4B68-A2C2-B697BDEE8373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43504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Partial mole ultrasound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7173" y="1825625"/>
            <a:ext cx="5817653" cy="435133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2487-A8A4-4D6C-9B6A-A3613498121C}" type="datetime1">
              <a:rPr lang="en-GB" smtClean="0"/>
              <a:t>11/02/2019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CF936-982A-4B68-A2C2-B697BDEE8373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5303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Partial mole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8014" y="1563163"/>
            <a:ext cx="5422586" cy="569924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2487-A8A4-4D6C-9B6A-A3613498121C}" type="datetime1">
              <a:rPr lang="en-GB" smtClean="0"/>
              <a:t>11/02/2019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CF936-982A-4B68-A2C2-B697BDEE8373}" type="slidenum">
              <a:rPr lang="en-GB" smtClean="0"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57569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8799" y="944195"/>
            <a:ext cx="7818783" cy="5601517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2487-A8A4-4D6C-9B6A-A3613498121C}" type="datetime1">
              <a:rPr lang="en-GB" smtClean="0"/>
              <a:t>11/02/2019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CF936-982A-4B68-A2C2-B697BDEE8373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2839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Partial </a:t>
            </a:r>
            <a:r>
              <a:rPr lang="en-GB" dirty="0" err="1"/>
              <a:t>hydatidiform</a:t>
            </a:r>
            <a:r>
              <a:rPr lang="en-GB" dirty="0"/>
              <a:t> mole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5108" y="1825625"/>
            <a:ext cx="5801784" cy="435133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2487-A8A4-4D6C-9B6A-A3613498121C}" type="datetime1">
              <a:rPr lang="en-GB" smtClean="0"/>
              <a:t>11/02/2019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CF936-982A-4B68-A2C2-B697BDEE8373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81980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2487-A8A4-4D6C-9B6A-A3613498121C}" type="datetime1">
              <a:rPr lang="en-GB" smtClean="0"/>
              <a:t>11/02/2019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CF936-982A-4B68-A2C2-B697BDEE8373}" type="slidenum">
              <a:rPr lang="en-GB" smtClean="0"/>
              <a:t>50</a:t>
            </a:fld>
            <a:endParaRPr lang="en-GB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2242" y="1308295"/>
            <a:ext cx="10040629" cy="4868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98240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6097" y="745588"/>
            <a:ext cx="7948233" cy="586795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A2487-A8A4-4D6C-9B6A-A3613498121C}" type="datetime1">
              <a:rPr lang="en-GB" smtClean="0"/>
              <a:t>11/02/2019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CF936-982A-4B68-A2C2-B697BDEE8373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7633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Birth defects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Ranked 8 as a cause of disability in Kenya</a:t>
            </a:r>
          </a:p>
          <a:p>
            <a:endParaRPr lang="en-GB" dirty="0"/>
          </a:p>
          <a:p>
            <a:r>
              <a:rPr lang="en-GB" dirty="0"/>
              <a:t>1 in 250 </a:t>
            </a:r>
            <a:r>
              <a:rPr lang="en-GB" dirty="0" err="1"/>
              <a:t>newborns</a:t>
            </a:r>
            <a:r>
              <a:rPr lang="en-GB" dirty="0"/>
              <a:t> have structural defects caused by teratogenic exposures (worldwide)</a:t>
            </a:r>
          </a:p>
          <a:p>
            <a:r>
              <a:rPr lang="en-GB" dirty="0"/>
              <a:t>Teratogen: any environmental agent that can case a permanent abnormality in structure or function</a:t>
            </a:r>
          </a:p>
          <a:p>
            <a:r>
              <a:rPr lang="en-GB" dirty="0"/>
              <a:t>Most occur during </a:t>
            </a:r>
            <a:r>
              <a:rPr lang="en-GB" dirty="0" err="1"/>
              <a:t>blastogenesis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982224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52B2A-DD9F-4610-BAC3-F602A1B46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E716A5D-8A6A-4EB5-8AB2-768E1F87DF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34" t="22518" r="28882" b="38976"/>
          <a:stretch/>
        </p:blipFill>
        <p:spPr>
          <a:xfrm>
            <a:off x="142043" y="133762"/>
            <a:ext cx="11579441" cy="7315394"/>
          </a:xfrm>
        </p:spPr>
      </p:pic>
    </p:spTree>
    <p:extLst>
      <p:ext uri="{BB962C8B-B14F-4D97-AF65-F5344CB8AC3E}">
        <p14:creationId xmlns:p14="http://schemas.microsoft.com/office/powerpoint/2010/main" val="261951837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Pathogenesis, birth defects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Defects of </a:t>
            </a:r>
            <a:r>
              <a:rPr lang="en-GB" b="1" dirty="0" err="1"/>
              <a:t>pregenesis</a:t>
            </a:r>
            <a:r>
              <a:rPr lang="en-GB" b="1" dirty="0"/>
              <a:t> –</a:t>
            </a:r>
            <a:r>
              <a:rPr lang="en-GB" dirty="0"/>
              <a:t> ploidy (Imperforate anus, trisomy 18, </a:t>
            </a:r>
            <a:r>
              <a:rPr lang="en-GB" dirty="0" err="1"/>
              <a:t>etc</a:t>
            </a:r>
            <a:r>
              <a:rPr lang="en-GB" dirty="0"/>
              <a:t>)</a:t>
            </a:r>
          </a:p>
          <a:p>
            <a:r>
              <a:rPr lang="en-GB" b="1" dirty="0"/>
              <a:t>Defects of </a:t>
            </a:r>
            <a:r>
              <a:rPr lang="en-GB" b="1" dirty="0" err="1"/>
              <a:t>blastogenesis</a:t>
            </a:r>
            <a:r>
              <a:rPr lang="en-GB" b="1" dirty="0"/>
              <a:t> – </a:t>
            </a:r>
            <a:r>
              <a:rPr lang="en-GB" dirty="0"/>
              <a:t>associations </a:t>
            </a:r>
            <a:r>
              <a:rPr lang="en-GB" dirty="0" err="1"/>
              <a:t>eg</a:t>
            </a:r>
            <a:r>
              <a:rPr lang="en-GB" dirty="0"/>
              <a:t> </a:t>
            </a:r>
            <a:r>
              <a:rPr lang="en-GB" dirty="0" err="1"/>
              <a:t>vater</a:t>
            </a:r>
            <a:r>
              <a:rPr lang="en-GB" dirty="0"/>
              <a:t>, </a:t>
            </a:r>
            <a:r>
              <a:rPr lang="en-GB" dirty="0" err="1"/>
              <a:t>schisis</a:t>
            </a:r>
            <a:r>
              <a:rPr lang="en-GB" dirty="0"/>
              <a:t>; teratogens </a:t>
            </a:r>
            <a:r>
              <a:rPr lang="en-GB" dirty="0" err="1"/>
              <a:t>eg</a:t>
            </a:r>
            <a:r>
              <a:rPr lang="en-GB" dirty="0"/>
              <a:t> </a:t>
            </a:r>
            <a:r>
              <a:rPr lang="en-GB" dirty="0" err="1"/>
              <a:t>fetal</a:t>
            </a:r>
            <a:r>
              <a:rPr lang="en-GB" dirty="0"/>
              <a:t> alcohol syndrome, diabetes</a:t>
            </a:r>
          </a:p>
          <a:p>
            <a:r>
              <a:rPr lang="en-GB" b="1" dirty="0"/>
              <a:t>defects of organogenesis – </a:t>
            </a:r>
            <a:r>
              <a:rPr lang="en-GB" dirty="0"/>
              <a:t>teratogens such as thalidomide, anal stenosis at age 33-34 days</a:t>
            </a:r>
          </a:p>
          <a:p>
            <a:r>
              <a:rPr lang="en-GB" b="1" dirty="0"/>
              <a:t>Abnormalities of </a:t>
            </a:r>
            <a:r>
              <a:rPr lang="en-GB" b="1" dirty="0" err="1"/>
              <a:t>phenogenesis</a:t>
            </a:r>
            <a:r>
              <a:rPr lang="en-GB" b="1" dirty="0"/>
              <a:t> – </a:t>
            </a:r>
            <a:r>
              <a:rPr lang="en-GB" dirty="0"/>
              <a:t>8 weeks to birth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58605873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Birth Defects,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Anatomic and functional variants from the normal range</a:t>
            </a:r>
          </a:p>
          <a:p>
            <a:r>
              <a:rPr lang="en-GB" dirty="0"/>
              <a:t>Minor anomalies – Do not necessarily require surgery</a:t>
            </a:r>
          </a:p>
          <a:p>
            <a:r>
              <a:rPr lang="en-GB" dirty="0"/>
              <a:t>Major anomalies – Compromise form and function, can cause significant disease</a:t>
            </a:r>
          </a:p>
          <a:p>
            <a:r>
              <a:rPr lang="en-GB" dirty="0"/>
              <a:t>Isolated defects – Affect single body region, </a:t>
            </a:r>
            <a:r>
              <a:rPr lang="en-GB" dirty="0" err="1"/>
              <a:t>Etiology</a:t>
            </a:r>
            <a:r>
              <a:rPr lang="en-GB" dirty="0"/>
              <a:t> - multifactorial</a:t>
            </a:r>
          </a:p>
          <a:p>
            <a:r>
              <a:rPr lang="en-GB" dirty="0"/>
              <a:t>Multiple defects – usually due to chromosomal/Mendelian inheritance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909888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31" t="20792" r="39073" b="18238"/>
          <a:stretch/>
        </p:blipFill>
        <p:spPr>
          <a:xfrm>
            <a:off x="1449745" y="0"/>
            <a:ext cx="8866231" cy="6739642"/>
          </a:xfrm>
        </p:spPr>
      </p:pic>
    </p:spTree>
    <p:extLst>
      <p:ext uri="{BB962C8B-B14F-4D97-AF65-F5344CB8AC3E}">
        <p14:creationId xmlns:p14="http://schemas.microsoft.com/office/powerpoint/2010/main" val="287553595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Isolated Birth Defects,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Anomaly</a:t>
            </a:r>
            <a:r>
              <a:rPr lang="en-GB" dirty="0"/>
              <a:t> – any deviation from the expected or average type in structure. Major anomalies </a:t>
            </a:r>
            <a:r>
              <a:rPr lang="en-GB" dirty="0" err="1"/>
              <a:t>requier</a:t>
            </a:r>
            <a:endParaRPr lang="en-GB" dirty="0"/>
          </a:p>
          <a:p>
            <a:r>
              <a:rPr lang="en-GB" b="1" dirty="0"/>
              <a:t>Malformation</a:t>
            </a:r>
            <a:r>
              <a:rPr lang="en-GB" dirty="0"/>
              <a:t> – morphological defect an organ, or larger region, resulting from an intrinsically abnormal developmental process</a:t>
            </a:r>
          </a:p>
          <a:p>
            <a:r>
              <a:rPr lang="en-GB" b="1" dirty="0"/>
              <a:t>Dysplasia</a:t>
            </a:r>
            <a:r>
              <a:rPr lang="en-GB" dirty="0"/>
              <a:t> (in the context of congenital malformations) – abnormal disorganization of cells into tissue and its morphologic result. Example: </a:t>
            </a:r>
            <a:r>
              <a:rPr lang="en-GB" dirty="0" err="1"/>
              <a:t>Peutz</a:t>
            </a:r>
            <a:r>
              <a:rPr lang="en-GB" dirty="0"/>
              <a:t> – </a:t>
            </a:r>
            <a:r>
              <a:rPr lang="en-GB" dirty="0" err="1"/>
              <a:t>Jegher’s</a:t>
            </a:r>
            <a:r>
              <a:rPr lang="en-GB" dirty="0"/>
              <a:t> syndrome</a:t>
            </a:r>
          </a:p>
          <a:p>
            <a:r>
              <a:rPr lang="en-GB" dirty="0"/>
              <a:t>If </a:t>
            </a:r>
            <a:r>
              <a:rPr lang="en-GB" dirty="0" err="1"/>
              <a:t>dysplasias</a:t>
            </a:r>
            <a:r>
              <a:rPr lang="en-GB" dirty="0"/>
              <a:t> result in a mass- </a:t>
            </a:r>
            <a:r>
              <a:rPr lang="en-GB" b="1" dirty="0"/>
              <a:t>hamartoma </a:t>
            </a:r>
            <a:r>
              <a:rPr lang="en-GB" dirty="0" err="1"/>
              <a:t>eg</a:t>
            </a:r>
            <a:r>
              <a:rPr lang="en-GB" dirty="0"/>
              <a:t> Hepatic Mesenchymal </a:t>
            </a:r>
            <a:r>
              <a:rPr lang="en-GB" dirty="0" err="1"/>
              <a:t>Harmatoma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62407937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Birth Defects,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Disruptions – </a:t>
            </a:r>
            <a:r>
              <a:rPr lang="en-GB" dirty="0"/>
              <a:t>morphologic defect resulting from the extrinsic breakdown or interference with an originally normal developmental process</a:t>
            </a:r>
            <a:endParaRPr lang="en-GB" b="1" dirty="0"/>
          </a:p>
          <a:p>
            <a:r>
              <a:rPr lang="en-GB" b="1" dirty="0"/>
              <a:t>Deformation – </a:t>
            </a:r>
            <a:r>
              <a:rPr lang="en-GB" dirty="0"/>
              <a:t>abnormal form, shape or position of a part of the body caused by mechanical forces</a:t>
            </a:r>
          </a:p>
          <a:p>
            <a:r>
              <a:rPr lang="en-GB" b="1" dirty="0"/>
              <a:t>Sequence – </a:t>
            </a:r>
            <a:r>
              <a:rPr lang="en-GB" dirty="0"/>
              <a:t>pattern of multiple anomalies derived from a single known or presumed prior anomaly or mechanical factor, </a:t>
            </a:r>
          </a:p>
          <a:p>
            <a:r>
              <a:rPr lang="en-GB" dirty="0"/>
              <a:t>example: Potter’s sequence (renal agenesis resulting in oligohydramnios, pulmonary </a:t>
            </a:r>
            <a:r>
              <a:rPr lang="en-GB" dirty="0" err="1"/>
              <a:t>hypoplasias</a:t>
            </a:r>
            <a:r>
              <a:rPr lang="en-GB" dirty="0"/>
              <a:t>, </a:t>
            </a:r>
            <a:r>
              <a:rPr lang="en-GB" dirty="0" err="1"/>
              <a:t>etc</a:t>
            </a:r>
            <a:r>
              <a:rPr lang="en-GB" dirty="0"/>
              <a:t>), Prune Belly sequence – absence of abdominal muscles, attenuation of smooth muscle without differentiation into circular and </a:t>
            </a:r>
            <a:r>
              <a:rPr lang="en-GB"/>
              <a:t>longitudinal muscle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13760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Birth defect combinations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Associations</a:t>
            </a:r>
            <a:r>
              <a:rPr lang="en-GB" dirty="0"/>
              <a:t> – non random (idiopathic) occurrence of multiple congenital anomalies during </a:t>
            </a:r>
            <a:r>
              <a:rPr lang="en-GB" dirty="0" err="1"/>
              <a:t>blastogenesis</a:t>
            </a:r>
            <a:r>
              <a:rPr lang="en-GB" dirty="0"/>
              <a:t> </a:t>
            </a:r>
            <a:r>
              <a:rPr lang="en-GB" dirty="0" err="1"/>
              <a:t>eg</a:t>
            </a:r>
            <a:r>
              <a:rPr lang="en-GB" dirty="0"/>
              <a:t> Catch, </a:t>
            </a:r>
            <a:r>
              <a:rPr lang="en-GB" dirty="0" err="1"/>
              <a:t>Vater</a:t>
            </a:r>
            <a:r>
              <a:rPr lang="en-GB" dirty="0"/>
              <a:t>. These usually affect midline structures</a:t>
            </a:r>
          </a:p>
          <a:p>
            <a:r>
              <a:rPr lang="en-GB" b="1" dirty="0"/>
              <a:t>syndrome – </a:t>
            </a:r>
            <a:r>
              <a:rPr lang="en-GB" dirty="0"/>
              <a:t>multiple anomalies thought to be </a:t>
            </a:r>
            <a:r>
              <a:rPr lang="en-GB" dirty="0" err="1"/>
              <a:t>pathogenetically</a:t>
            </a:r>
            <a:r>
              <a:rPr lang="en-GB" dirty="0"/>
              <a:t> related and not representing a sequence </a:t>
            </a:r>
            <a:r>
              <a:rPr lang="en-GB" dirty="0" err="1"/>
              <a:t>eg</a:t>
            </a:r>
            <a:r>
              <a:rPr lang="en-GB" dirty="0"/>
              <a:t> Beckwith – </a:t>
            </a:r>
            <a:r>
              <a:rPr lang="en-GB" dirty="0" err="1"/>
              <a:t>Wiedeman</a:t>
            </a:r>
            <a:r>
              <a:rPr lang="en-GB" dirty="0"/>
              <a:t> syndrome (11p1.5) - </a:t>
            </a:r>
            <a:r>
              <a:rPr lang="en-GB" dirty="0" err="1"/>
              <a:t>macroglossia</a:t>
            </a:r>
            <a:endParaRPr lang="en-GB" dirty="0"/>
          </a:p>
          <a:p>
            <a:r>
              <a:rPr lang="en-GB" b="1" dirty="0"/>
              <a:t>Quantitative terminology</a:t>
            </a:r>
          </a:p>
          <a:p>
            <a:pPr lvl="1"/>
            <a:r>
              <a:rPr lang="en-GB" b="1" dirty="0"/>
              <a:t>Hypertrophy</a:t>
            </a:r>
          </a:p>
          <a:p>
            <a:pPr lvl="1"/>
            <a:r>
              <a:rPr lang="en-GB" b="1" dirty="0"/>
              <a:t>Atrophy</a:t>
            </a:r>
          </a:p>
          <a:p>
            <a:pPr lvl="1"/>
            <a:r>
              <a:rPr lang="en-GB" b="1" dirty="0"/>
              <a:t>Aplasia</a:t>
            </a:r>
          </a:p>
          <a:p>
            <a:pPr lvl="1"/>
            <a:r>
              <a:rPr lang="en-GB" b="1" dirty="0"/>
              <a:t>agenesis</a:t>
            </a:r>
          </a:p>
        </p:txBody>
      </p:sp>
    </p:spTree>
    <p:extLst>
      <p:ext uri="{BB962C8B-B14F-4D97-AF65-F5344CB8AC3E}">
        <p14:creationId xmlns:p14="http://schemas.microsoft.com/office/powerpoint/2010/main" val="232057361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Teratogens – Physical Agents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Radiation</a:t>
            </a:r>
          </a:p>
          <a:p>
            <a:endParaRPr lang="en-GB" dirty="0"/>
          </a:p>
          <a:p>
            <a:r>
              <a:rPr lang="en-GB" dirty="0"/>
              <a:t>Hypoxia</a:t>
            </a:r>
          </a:p>
          <a:p>
            <a:endParaRPr lang="en-GB" dirty="0"/>
          </a:p>
          <a:p>
            <a:r>
              <a:rPr lang="en-GB" dirty="0"/>
              <a:t>Hyperthermia</a:t>
            </a:r>
          </a:p>
        </p:txBody>
      </p:sp>
    </p:spTree>
    <p:extLst>
      <p:ext uri="{BB962C8B-B14F-4D97-AF65-F5344CB8AC3E}">
        <p14:creationId xmlns:p14="http://schemas.microsoft.com/office/powerpoint/2010/main" val="297522180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Teratogens – Infectious agents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Rubella</a:t>
            </a:r>
          </a:p>
          <a:p>
            <a:r>
              <a:rPr lang="en-GB" dirty="0"/>
              <a:t>HHV 1, 2, 3, 4</a:t>
            </a:r>
          </a:p>
          <a:p>
            <a:r>
              <a:rPr lang="en-GB" dirty="0"/>
              <a:t>Zika Virus</a:t>
            </a:r>
          </a:p>
          <a:p>
            <a:r>
              <a:rPr lang="en-GB" dirty="0"/>
              <a:t>Parvovirus</a:t>
            </a:r>
          </a:p>
          <a:p>
            <a:r>
              <a:rPr lang="en-GB" dirty="0" err="1"/>
              <a:t>Syphillis</a:t>
            </a:r>
            <a:endParaRPr lang="en-GB" dirty="0"/>
          </a:p>
          <a:p>
            <a:r>
              <a:rPr lang="en-GB" dirty="0"/>
              <a:t>Toxoplasmosis</a:t>
            </a:r>
          </a:p>
        </p:txBody>
      </p:sp>
    </p:spTree>
    <p:extLst>
      <p:ext uri="{BB962C8B-B14F-4D97-AF65-F5344CB8AC3E}">
        <p14:creationId xmlns:p14="http://schemas.microsoft.com/office/powerpoint/2010/main" val="253980948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Teratogens – Heavy Metals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Lithium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Methylmercury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Lead</a:t>
            </a:r>
          </a:p>
        </p:txBody>
      </p:sp>
    </p:spTree>
    <p:extLst>
      <p:ext uri="{BB962C8B-B14F-4D97-AF65-F5344CB8AC3E}">
        <p14:creationId xmlns:p14="http://schemas.microsoft.com/office/powerpoint/2010/main" val="40344552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Teratogens, Chemical agents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PCB’s</a:t>
            </a:r>
          </a:p>
          <a:p>
            <a:endParaRPr lang="en-GB" dirty="0"/>
          </a:p>
          <a:p>
            <a:r>
              <a:rPr lang="en-GB" dirty="0"/>
              <a:t>Gasoline</a:t>
            </a:r>
          </a:p>
          <a:p>
            <a:endParaRPr lang="en-GB" dirty="0"/>
          </a:p>
          <a:p>
            <a:r>
              <a:rPr lang="en-GB" dirty="0"/>
              <a:t>Methyl isocyanate</a:t>
            </a:r>
          </a:p>
        </p:txBody>
      </p:sp>
    </p:spTree>
    <p:extLst>
      <p:ext uri="{BB962C8B-B14F-4D97-AF65-F5344CB8AC3E}">
        <p14:creationId xmlns:p14="http://schemas.microsoft.com/office/powerpoint/2010/main" val="218210231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Teratogens – Maternal disease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Starvation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Diabetes mellitus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SLE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Myasthenia gravis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Endocrinopathies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676913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Teratogens – Mechanical Constraints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Uterine malformations</a:t>
            </a:r>
          </a:p>
          <a:p>
            <a:endParaRPr lang="en-GB" dirty="0"/>
          </a:p>
          <a:p>
            <a:r>
              <a:rPr lang="en-GB" dirty="0"/>
              <a:t>Placental implantation abnormalities</a:t>
            </a:r>
          </a:p>
          <a:p>
            <a:endParaRPr lang="en-GB" dirty="0"/>
          </a:p>
          <a:p>
            <a:r>
              <a:rPr lang="en-GB" dirty="0" err="1"/>
              <a:t>Oligohydramnious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190664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Teratogens - Drugs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Caffeine</a:t>
            </a:r>
          </a:p>
          <a:p>
            <a:r>
              <a:rPr lang="en-GB" dirty="0" err="1"/>
              <a:t>Antineoplastics</a:t>
            </a:r>
            <a:endParaRPr lang="en-GB" dirty="0"/>
          </a:p>
          <a:p>
            <a:r>
              <a:rPr lang="en-GB" dirty="0"/>
              <a:t>Vitamin A/D in excess, deficiency of folate, vitamin k</a:t>
            </a:r>
          </a:p>
          <a:p>
            <a:r>
              <a:rPr lang="en-GB" dirty="0"/>
              <a:t>Hormones</a:t>
            </a:r>
          </a:p>
          <a:p>
            <a:r>
              <a:rPr lang="en-GB" dirty="0"/>
              <a:t>Anticonvulsants </a:t>
            </a:r>
          </a:p>
          <a:p>
            <a:r>
              <a:rPr lang="en-GB" dirty="0" err="1"/>
              <a:t>Antihypertensives</a:t>
            </a:r>
            <a:endParaRPr lang="en-GB" dirty="0"/>
          </a:p>
          <a:p>
            <a:r>
              <a:rPr lang="en-GB" dirty="0"/>
              <a:t>Alcohol</a:t>
            </a:r>
          </a:p>
          <a:p>
            <a:r>
              <a:rPr lang="en-GB" dirty="0"/>
              <a:t>Cannabis</a:t>
            </a:r>
          </a:p>
          <a:p>
            <a:r>
              <a:rPr lang="en-GB" dirty="0"/>
              <a:t>Heroin</a:t>
            </a:r>
          </a:p>
          <a:p>
            <a:r>
              <a:rPr lang="en-GB" dirty="0"/>
              <a:t>Cigarette smoking</a:t>
            </a:r>
          </a:p>
        </p:txBody>
      </p:sp>
    </p:spTree>
    <p:extLst>
      <p:ext uri="{BB962C8B-B14F-4D97-AF65-F5344CB8AC3E}">
        <p14:creationId xmlns:p14="http://schemas.microsoft.com/office/powerpoint/2010/main" val="241158233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Vascular </a:t>
            </a:r>
            <a:r>
              <a:rPr lang="en-GB" dirty="0" err="1"/>
              <a:t>Dysruptions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‘its not birth, marriage or death that is the most important time in your life, but gastrulation’ Wolpert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082995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8811"/>
          <a:stretch/>
        </p:blipFill>
        <p:spPr>
          <a:xfrm rot="16200000">
            <a:off x="2839463" y="-1914952"/>
            <a:ext cx="5934367" cy="11094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35815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Twin Reversed Arterial Perfusion Sequence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0490"/>
          <a:stretch/>
        </p:blipFill>
        <p:spPr>
          <a:xfrm rot="10800000">
            <a:off x="2119745" y="1825625"/>
            <a:ext cx="7851048" cy="492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03307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rcRect l="9789" t="30259" r="597" b="12733"/>
          <a:stretch/>
        </p:blipFill>
        <p:spPr>
          <a:xfrm rot="5400000">
            <a:off x="2255258" y="-454167"/>
            <a:ext cx="6877919" cy="7786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32963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TRAP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02" t="9834" r="1575" b="15647"/>
          <a:stretch/>
        </p:blipFill>
        <p:spPr>
          <a:xfrm rot="16200000">
            <a:off x="2951018" y="928253"/>
            <a:ext cx="4890656" cy="666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91914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4350" y="276225"/>
            <a:ext cx="3543300" cy="630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6716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496" b="-44"/>
          <a:stretch/>
        </p:blipFill>
        <p:spPr>
          <a:xfrm>
            <a:off x="3676650" y="68798"/>
            <a:ext cx="3641931" cy="678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38200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Mechanisms of vascular disruptions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Disruption of embryonic capillary plexus – early amnion disruption sequence</a:t>
            </a:r>
          </a:p>
          <a:p>
            <a:r>
              <a:rPr lang="en-GB" dirty="0"/>
              <a:t>Persistence of embryonic vessels – limb abnormalities </a:t>
            </a:r>
            <a:r>
              <a:rPr lang="en-GB" dirty="0" err="1"/>
              <a:t>eg</a:t>
            </a:r>
            <a:r>
              <a:rPr lang="en-GB" dirty="0"/>
              <a:t> clubfoot</a:t>
            </a:r>
          </a:p>
          <a:p>
            <a:r>
              <a:rPr lang="en-GB" dirty="0"/>
              <a:t>Premature ablation of embryonic vessels – horseshoe kidney, Poland sequence</a:t>
            </a:r>
          </a:p>
          <a:p>
            <a:r>
              <a:rPr lang="en-GB" dirty="0"/>
              <a:t>Failure of maturation of vessels – capillary </a:t>
            </a:r>
            <a:r>
              <a:rPr lang="en-GB" dirty="0" err="1"/>
              <a:t>hemangioma</a:t>
            </a:r>
            <a:r>
              <a:rPr lang="en-GB" dirty="0"/>
              <a:t>, Berry aneurisms</a:t>
            </a:r>
          </a:p>
          <a:p>
            <a:r>
              <a:rPr lang="en-GB" dirty="0"/>
              <a:t>Occlusion (external compression) of vessels – amniotic band syndrome, bicornuate uterus, fibroids, </a:t>
            </a:r>
            <a:r>
              <a:rPr lang="en-GB" dirty="0" err="1"/>
              <a:t>etc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24651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Mechanisms of vascular disruptions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Occlusion (emboli, thrombosis) of vessels – resemble twin </a:t>
            </a:r>
            <a:r>
              <a:rPr lang="en-GB" dirty="0" err="1"/>
              <a:t>twin</a:t>
            </a:r>
            <a:r>
              <a:rPr lang="en-GB" dirty="0"/>
              <a:t> transfusions</a:t>
            </a:r>
          </a:p>
          <a:p>
            <a:r>
              <a:rPr lang="en-GB" dirty="0"/>
              <a:t>Altered hemodynamic – maternal cocaine use</a:t>
            </a:r>
          </a:p>
          <a:p>
            <a:r>
              <a:rPr lang="en-GB" dirty="0"/>
              <a:t>Chorionic villous sampling – limb reduction defects, </a:t>
            </a:r>
            <a:r>
              <a:rPr lang="en-GB" dirty="0" err="1"/>
              <a:t>gastroschisis</a:t>
            </a:r>
            <a:r>
              <a:rPr lang="en-GB" dirty="0"/>
              <a:t>, </a:t>
            </a:r>
            <a:r>
              <a:rPr lang="en-GB" dirty="0" err="1"/>
              <a:t>etc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778901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Fetal</a:t>
            </a:r>
            <a:r>
              <a:rPr lang="en-GB" dirty="0"/>
              <a:t> Growth Restriction (formerly known as IUGR)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2000"/>
          <a:stretch/>
        </p:blipFill>
        <p:spPr>
          <a:xfrm>
            <a:off x="1071565" y="1882066"/>
            <a:ext cx="10048869" cy="4975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621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2550" y="35740"/>
            <a:ext cx="9086850" cy="6822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18611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Fetal</a:t>
            </a:r>
            <a:r>
              <a:rPr lang="en-GB" dirty="0"/>
              <a:t> Hydrops - causes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Vascular </a:t>
            </a:r>
            <a:r>
              <a:rPr lang="en-GB" dirty="0" err="1"/>
              <a:t>dysruptions</a:t>
            </a:r>
            <a:endParaRPr lang="en-GB" dirty="0"/>
          </a:p>
          <a:p>
            <a:r>
              <a:rPr lang="en-GB" dirty="0"/>
              <a:t>Cardiac anomalies</a:t>
            </a:r>
          </a:p>
          <a:p>
            <a:r>
              <a:rPr lang="en-GB" dirty="0"/>
              <a:t>Renal anomalies</a:t>
            </a:r>
          </a:p>
          <a:p>
            <a:r>
              <a:rPr lang="en-GB" dirty="0" err="1"/>
              <a:t>Fetal</a:t>
            </a:r>
            <a:r>
              <a:rPr lang="en-GB" dirty="0"/>
              <a:t> </a:t>
            </a:r>
            <a:r>
              <a:rPr lang="en-GB" dirty="0" err="1"/>
              <a:t>anemia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624898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placenta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0749" y="1397794"/>
            <a:ext cx="8190309" cy="546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04025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AD82F-20CB-4E03-BF45-B75312170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DABB7B3-FE40-429E-818E-4C5B778FC8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8" t="11090" r="31370" b="7709"/>
          <a:stretch/>
        </p:blipFill>
        <p:spPr>
          <a:xfrm>
            <a:off x="1402671" y="106533"/>
            <a:ext cx="9392575" cy="6568754"/>
          </a:xfrm>
        </p:spPr>
      </p:pic>
    </p:spTree>
    <p:extLst>
      <p:ext uri="{BB962C8B-B14F-4D97-AF65-F5344CB8AC3E}">
        <p14:creationId xmlns:p14="http://schemas.microsoft.com/office/powerpoint/2010/main" val="399483233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37792-A6EB-4F6F-BE61-64A251C0E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6D7F146-0A0A-4B19-88BD-8A0B8DB908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6" t="12927" r="31256" b="6485"/>
          <a:stretch/>
        </p:blipFill>
        <p:spPr>
          <a:xfrm>
            <a:off x="1715257" y="237820"/>
            <a:ext cx="9000090" cy="6620180"/>
          </a:xfrm>
        </p:spPr>
      </p:pic>
    </p:spTree>
    <p:extLst>
      <p:ext uri="{BB962C8B-B14F-4D97-AF65-F5344CB8AC3E}">
        <p14:creationId xmlns:p14="http://schemas.microsoft.com/office/powerpoint/2010/main" val="85943591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1A076-8BA9-47B3-9251-73A40596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CC3FCF1-6B3E-407E-9FFE-915B9B96B5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6" t="10273" r="30567" b="5465"/>
          <a:stretch/>
        </p:blipFill>
        <p:spPr>
          <a:xfrm>
            <a:off x="1431262" y="356432"/>
            <a:ext cx="8485096" cy="6501568"/>
          </a:xfrm>
        </p:spPr>
      </p:pic>
    </p:spTree>
    <p:extLst>
      <p:ext uri="{BB962C8B-B14F-4D97-AF65-F5344CB8AC3E}">
        <p14:creationId xmlns:p14="http://schemas.microsoft.com/office/powerpoint/2010/main" val="155902741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7920B-066A-4A14-8900-87E44C55A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Candida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FEA423F-A515-417F-9DA9-F800EB4717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11876" y="2023499"/>
            <a:ext cx="6525088" cy="4339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42385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C1C9E-4B00-44CC-8FF4-EC3048186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Candida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91625A1-DCC2-48E3-9A1D-D29B34A6B8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66982" y="1956581"/>
            <a:ext cx="5468645" cy="490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87769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0F65D-2378-474A-8216-B91A74992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Placenta, CMV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790BF04-ED85-483C-B74A-C005F647EE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05344" y="1778349"/>
            <a:ext cx="6258757" cy="4687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33675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871BE-B7D6-4927-866F-29F616304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Toxoplasmosis, placental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B3E3F90-789B-43B4-81E3-ABEA3BC238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61107" y="1825625"/>
            <a:ext cx="526978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074224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EE0D5-4A5E-4547-94CB-8F12D8152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Syphilis, Placenta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A79A714-1640-4ECE-9F5E-1D9D41867F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8080" y="1825625"/>
            <a:ext cx="579583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990440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93AE2-356C-409C-B735-6680D0DC3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549676D-B70B-4EF3-9A7F-4E05C1C534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5172" y="0"/>
            <a:ext cx="9241655" cy="693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34387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37590-C063-4705-A554-58CDBEC08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Gross Pathology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C92F1BE-B0E3-4B15-84B8-AC6BAE885D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406042"/>
            <a:ext cx="6453570" cy="38939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899AEC-3CA3-4DB6-A285-969225D456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0057" y="0"/>
            <a:ext cx="8929688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BD8231-FC72-4A7E-9EC0-7D90835F36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144"/>
            <a:ext cx="8820150" cy="581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618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669F0-3F72-4668-B7EE-F4D14D6A6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Placental Examination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34D9FF-51F7-441B-B46D-54FDBC2785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Investigation of still births, birth defects, maternal or neonatal morbidity and mortality</a:t>
            </a:r>
          </a:p>
          <a:p>
            <a:r>
              <a:rPr lang="en-US" dirty="0"/>
              <a:t>Diagnosis of neonatal disease in the case of prematurity, LGA, SGA, asphyxia, birth defects, </a:t>
            </a:r>
            <a:r>
              <a:rPr lang="en-US" dirty="0" err="1"/>
              <a:t>etc</a:t>
            </a:r>
            <a:endParaRPr lang="en-US" dirty="0"/>
          </a:p>
          <a:p>
            <a:r>
              <a:rPr lang="en-US" dirty="0"/>
              <a:t>The sick newborn: chorioamnionitis, TORCHES, etc.</a:t>
            </a:r>
          </a:p>
        </p:txBody>
      </p:sp>
    </p:spTree>
    <p:extLst>
      <p:ext uri="{BB962C8B-B14F-4D97-AF65-F5344CB8AC3E}">
        <p14:creationId xmlns:p14="http://schemas.microsoft.com/office/powerpoint/2010/main" val="751902245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19350" y="324644"/>
            <a:ext cx="6381750" cy="638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622212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Birth Trauma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52800" y="1258094"/>
            <a:ext cx="5599906" cy="5599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750618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0651" y="0"/>
            <a:ext cx="9154054" cy="686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706157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843756"/>
            <a:ext cx="10511310" cy="530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335123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Paediatric Pathology forms the basis for best practise in obstetric, neonatal and paediatric care</a:t>
            </a:r>
          </a:p>
          <a:p>
            <a:r>
              <a:rPr lang="en-GB" dirty="0"/>
              <a:t>Useful for public health interventions</a:t>
            </a:r>
          </a:p>
          <a:p>
            <a:r>
              <a:rPr lang="en-GB" dirty="0"/>
              <a:t>Tools: </a:t>
            </a:r>
            <a:r>
              <a:rPr lang="en-GB" dirty="0" err="1"/>
              <a:t>Fetal</a:t>
            </a:r>
            <a:r>
              <a:rPr lang="en-GB" dirty="0"/>
              <a:t> autopsy, placental pathology</a:t>
            </a:r>
          </a:p>
          <a:p>
            <a:r>
              <a:rPr lang="en-GB" dirty="0"/>
              <a:t>Techniques: gross pathology, histopathology, immunohistochemistry, genetics (FISH, </a:t>
            </a:r>
            <a:r>
              <a:rPr lang="en-GB" dirty="0" err="1"/>
              <a:t>etc</a:t>
            </a:r>
            <a:r>
              <a:rPr lang="en-GB" dirty="0"/>
              <a:t>)</a:t>
            </a:r>
          </a:p>
          <a:p>
            <a:r>
              <a:rPr lang="en-GB" dirty="0"/>
              <a:t>Proper practise results in closure, counselling, (includes genetic counselling) and law suit aversion</a:t>
            </a:r>
          </a:p>
          <a:p>
            <a:r>
              <a:rPr lang="en-GB"/>
              <a:t>Advocacy!!!!</a:t>
            </a:r>
          </a:p>
        </p:txBody>
      </p:sp>
    </p:spTree>
    <p:extLst>
      <p:ext uri="{BB962C8B-B14F-4D97-AF65-F5344CB8AC3E}">
        <p14:creationId xmlns:p14="http://schemas.microsoft.com/office/powerpoint/2010/main" val="4614092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&amp;E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</TotalTime>
  <Words>1768</Words>
  <Application>Microsoft Macintosh PowerPoint</Application>
  <PresentationFormat>Widescreen</PresentationFormat>
  <Paragraphs>302</Paragraphs>
  <Slides>95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95</vt:i4>
      </vt:variant>
    </vt:vector>
  </HeadingPairs>
  <TitlesOfParts>
    <vt:vector size="105" baseType="lpstr">
      <vt:lpstr>Arial</vt:lpstr>
      <vt:lpstr>Arial Narrow</vt:lpstr>
      <vt:lpstr>Bradley Hand ITC</vt:lpstr>
      <vt:lpstr>Calibri</vt:lpstr>
      <vt:lpstr>Calibri Light</vt:lpstr>
      <vt:lpstr>Candara</vt:lpstr>
      <vt:lpstr>Symbol</vt:lpstr>
      <vt:lpstr>Waveform</vt:lpstr>
      <vt:lpstr>1_Office Theme</vt:lpstr>
      <vt:lpstr>M&amp;E Template</vt:lpstr>
      <vt:lpstr>INTRODUCTION TO PAEDIATRIC PATHOLOGY</vt:lpstr>
      <vt:lpstr>PowerPoint Presentation</vt:lpstr>
      <vt:lpstr>PowerPoint Presentation</vt:lpstr>
      <vt:lpstr>Indirect Causes of Maternal Mortality,2003-2005</vt:lpstr>
      <vt:lpstr>When do mothers die in Kenya?</vt:lpstr>
      <vt:lpstr>Maternal Death – A cost too high</vt:lpstr>
      <vt:lpstr>Deliveries in public health facilities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Paediatric Pathology</vt:lpstr>
      <vt:lpstr>Manifestations of paediatric pathology</vt:lpstr>
      <vt:lpstr>Pathogenesis</vt:lpstr>
      <vt:lpstr>Defects of pregenesis</vt:lpstr>
      <vt:lpstr>Defects of blastogenesis and phenogenesis</vt:lpstr>
      <vt:lpstr>causes of disruptions </vt:lpstr>
      <vt:lpstr>Pathology of the pre-viable fetus: spontaneous abortion</vt:lpstr>
      <vt:lpstr>Causes of abortion </vt:lpstr>
      <vt:lpstr>Maternal diseases, implantation</vt:lpstr>
      <vt:lpstr>Growth Disorganisation</vt:lpstr>
      <vt:lpstr>GD 1: Gestational sac, no embryo</vt:lpstr>
      <vt:lpstr>GD 2 – Gestational sac, 1-4 mm embryo without recognizable features or retinal pigment</vt:lpstr>
      <vt:lpstr>GD 3, Elongated, smooth embryos, up to 10mm</vt:lpstr>
      <vt:lpstr>GD 4 – Recognizable head, trunk and limb buds, severe developmental inconsistencies</vt:lpstr>
      <vt:lpstr>Features outside the GD Classification</vt:lpstr>
      <vt:lpstr>Clinical significance</vt:lpstr>
      <vt:lpstr>Late spontaneous abortions</vt:lpstr>
      <vt:lpstr>Molar Pregnancies</vt:lpstr>
      <vt:lpstr>Gestational Trophoblastic tumours</vt:lpstr>
      <vt:lpstr>Etiology, complete and partial h. mole</vt:lpstr>
      <vt:lpstr>Complete mole</vt:lpstr>
      <vt:lpstr>Complete mole</vt:lpstr>
      <vt:lpstr>Complete mole vesicles</vt:lpstr>
      <vt:lpstr>Complete mole, morphological features</vt:lpstr>
      <vt:lpstr>Complete mole, histology</vt:lpstr>
      <vt:lpstr>Partial Mole</vt:lpstr>
      <vt:lpstr>Partial mole ultrasound</vt:lpstr>
      <vt:lpstr>Partial mole</vt:lpstr>
      <vt:lpstr>PowerPoint Presentation</vt:lpstr>
      <vt:lpstr>Partial hydatidiform mole</vt:lpstr>
      <vt:lpstr>PowerPoint Presentation</vt:lpstr>
      <vt:lpstr>PowerPoint Presentation</vt:lpstr>
      <vt:lpstr>Birth defects</vt:lpstr>
      <vt:lpstr>PowerPoint Presentation</vt:lpstr>
      <vt:lpstr>Pathogenesis, birth defects</vt:lpstr>
      <vt:lpstr>Birth Defects, Terminology</vt:lpstr>
      <vt:lpstr>PowerPoint Presentation</vt:lpstr>
      <vt:lpstr>Isolated Birth Defects, Terminology</vt:lpstr>
      <vt:lpstr>Birth Defects, Terminology</vt:lpstr>
      <vt:lpstr>Birth defect combinations </vt:lpstr>
      <vt:lpstr>Teratogens – Physical Agents</vt:lpstr>
      <vt:lpstr>Teratogens – Infectious agents</vt:lpstr>
      <vt:lpstr>Teratogens – Heavy Metals</vt:lpstr>
      <vt:lpstr>Teratogens, Chemical agents</vt:lpstr>
      <vt:lpstr>Teratogens – Maternal disease</vt:lpstr>
      <vt:lpstr>Teratogens – Mechanical Constraints </vt:lpstr>
      <vt:lpstr>Teratogens - Drugs</vt:lpstr>
      <vt:lpstr>Vascular Dysruptions</vt:lpstr>
      <vt:lpstr>PowerPoint Presentation</vt:lpstr>
      <vt:lpstr>Twin Reversed Arterial Perfusion Sequence</vt:lpstr>
      <vt:lpstr>PowerPoint Presentation</vt:lpstr>
      <vt:lpstr>TRAP</vt:lpstr>
      <vt:lpstr>PowerPoint Presentation</vt:lpstr>
      <vt:lpstr>PowerPoint Presentation</vt:lpstr>
      <vt:lpstr>Mechanisms of vascular disruptions </vt:lpstr>
      <vt:lpstr>Mechanisms of vascular disruptions</vt:lpstr>
      <vt:lpstr>Fetal Growth Restriction (formerly known as IUGR)</vt:lpstr>
      <vt:lpstr>PowerPoint Presentation</vt:lpstr>
      <vt:lpstr>Fetal Hydrops - causes</vt:lpstr>
      <vt:lpstr>The placenta</vt:lpstr>
      <vt:lpstr>PowerPoint Presentation</vt:lpstr>
      <vt:lpstr>PowerPoint Presentation</vt:lpstr>
      <vt:lpstr>PowerPoint Presentation</vt:lpstr>
      <vt:lpstr>Candida</vt:lpstr>
      <vt:lpstr>Candida</vt:lpstr>
      <vt:lpstr>Placenta, CMV</vt:lpstr>
      <vt:lpstr>Toxoplasmosis, placental</vt:lpstr>
      <vt:lpstr>Syphilis, Placenta</vt:lpstr>
      <vt:lpstr>PowerPoint Presentation</vt:lpstr>
      <vt:lpstr>Gross Pathology</vt:lpstr>
      <vt:lpstr>Placental Examination</vt:lpstr>
      <vt:lpstr>PowerPoint Presentation</vt:lpstr>
      <vt:lpstr>Birth Trauma</vt:lpstr>
      <vt:lpstr>PowerPoint Presentation</vt:lpstr>
      <vt:lpstr>PowerPoint Presentation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Edwin Walong</dc:creator>
  <cp:lastModifiedBy>Edwin Walong</cp:lastModifiedBy>
  <cp:revision>30</cp:revision>
  <dcterms:created xsi:type="dcterms:W3CDTF">2016-10-31T11:53:44Z</dcterms:created>
  <dcterms:modified xsi:type="dcterms:W3CDTF">2019-02-11T13:16:05Z</dcterms:modified>
</cp:coreProperties>
</file>