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7"/>
  </p:notesMasterIdLst>
  <p:sldIdLst>
    <p:sldId id="455" r:id="rId2"/>
    <p:sldId id="456" r:id="rId3"/>
    <p:sldId id="457" r:id="rId4"/>
    <p:sldId id="459" r:id="rId5"/>
    <p:sldId id="461" r:id="rId6"/>
    <p:sldId id="462" r:id="rId7"/>
    <p:sldId id="463" r:id="rId8"/>
    <p:sldId id="464" r:id="rId9"/>
    <p:sldId id="465" r:id="rId10"/>
    <p:sldId id="466" r:id="rId11"/>
    <p:sldId id="467" r:id="rId12"/>
    <p:sldId id="468" r:id="rId13"/>
    <p:sldId id="469" r:id="rId14"/>
    <p:sldId id="470" r:id="rId15"/>
    <p:sldId id="471" r:id="rId16"/>
    <p:sldId id="472" r:id="rId17"/>
    <p:sldId id="473" r:id="rId18"/>
    <p:sldId id="474" r:id="rId19"/>
    <p:sldId id="475" r:id="rId20"/>
    <p:sldId id="476" r:id="rId21"/>
    <p:sldId id="477" r:id="rId22"/>
    <p:sldId id="478" r:id="rId23"/>
    <p:sldId id="479" r:id="rId24"/>
    <p:sldId id="480" r:id="rId25"/>
    <p:sldId id="481" r:id="rId26"/>
    <p:sldId id="482" r:id="rId27"/>
    <p:sldId id="483" r:id="rId28"/>
    <p:sldId id="484" r:id="rId29"/>
    <p:sldId id="485" r:id="rId30"/>
    <p:sldId id="555" r:id="rId31"/>
    <p:sldId id="556" r:id="rId32"/>
    <p:sldId id="531" r:id="rId33"/>
    <p:sldId id="554" r:id="rId34"/>
    <p:sldId id="532" r:id="rId35"/>
    <p:sldId id="533" r:id="rId3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4" d="100"/>
          <a:sy n="54" d="100"/>
        </p:scale>
        <p:origin x="-84" y="-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5E129A-2320-48D1-839D-AB1DE9DB842B}" type="datetimeFigureOut">
              <a:rPr lang="en-GB" smtClean="0"/>
              <a:t>29/09/2013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C3DAAA-E347-4638-838D-7D2E4EBF612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976912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35B0FA2-AF65-48E4-B4DB-328812F15D89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4231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ACF2D04-01FB-4C43-B75F-DBACAC86B96B}" type="slidenum">
              <a:rPr lang="en-US"/>
              <a:pPr/>
              <a:t>16</a:t>
            </a:fld>
            <a:endParaRPr lang="en-US"/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91BB651-C060-4DC0-804A-568C4E870623}" type="slidenum">
              <a:rPr lang="en-US"/>
              <a:pPr/>
              <a:t>17</a:t>
            </a:fld>
            <a:endParaRPr lang="en-US"/>
          </a:p>
        </p:txBody>
      </p:sp>
      <p:sp>
        <p:nvSpPr>
          <p:cNvPr id="552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5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6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7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8" name="Freeform 6"/>
          <p:cNvSpPr>
            <a:spLocks/>
          </p:cNvSpPr>
          <p:nvPr/>
        </p:nvSpPr>
        <p:spPr bwMode="hidden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9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0" name="Freeform 8"/>
          <p:cNvSpPr>
            <a:spLocks/>
          </p:cNvSpPr>
          <p:nvPr/>
        </p:nvSpPr>
        <p:spPr bwMode="invGray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3082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83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12" name="Rectangle 12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" name="Rectangle 13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" name="Rectangle 14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CC"/>
                </a:solidFill>
              </a:defRPr>
            </a:lvl1pPr>
          </a:lstStyle>
          <a:p>
            <a:pPr>
              <a:defRPr/>
            </a:pPr>
            <a:fld id="{DA4ECD05-BF53-4B28-BB30-78FEB546C01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1915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F7206D5-2BD9-4466-B0E8-5600C52120FE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19553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A79BBE-A784-4BD6-BB13-0AFE8269DF8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9618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10A534-9D14-4032-9DC9-7B94C46025A9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64841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8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9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2A69695-303E-4636-B0AC-935A2CBB91AD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2257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B4F0713-9C33-4125-AF27-F24C23A6F0EB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6594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3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E838C3F-F7AB-4389-9E72-49DCD61B4B1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8483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DCE950-8786-47FF-BAA9-8A57D57766D5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92930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7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1C9F947-C3E9-4938-A9C2-65A14D8ABA4A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63192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C1C7580-A3ED-41E0-9436-A97A45219647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5578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6" name="Rectangle 14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C8357FB-4814-41F9-AAD3-528AD9D0943D}" type="slidenum">
              <a:rPr lang="en-US">
                <a:solidFill>
                  <a:srgbClr val="FFFFCC"/>
                </a:solidFill>
              </a:rPr>
              <a:pPr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3857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invGray"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ChangeArrowheads="1"/>
          </p:cNvSpPr>
          <p:nvPr/>
        </p:nvSpPr>
        <p:spPr bwMode="invGray">
          <a:xfrm>
            <a:off x="8783638" y="444500"/>
            <a:ext cx="360362" cy="3152775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50000">
                <a:schemeClr val="hlink"/>
              </a:gs>
              <a:gs pos="100000">
                <a:schemeClr val="bg2"/>
              </a:gs>
            </a:gsLst>
            <a:lin ang="0" scaled="1"/>
          </a:gra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1" name="Freeform 3"/>
          <p:cNvSpPr>
            <a:spLocks/>
          </p:cNvSpPr>
          <p:nvPr/>
        </p:nvSpPr>
        <p:spPr bwMode="invGray">
          <a:xfrm>
            <a:off x="0" y="0"/>
            <a:ext cx="9144000" cy="21336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720"/>
              </a:cxn>
              <a:cxn ang="0">
                <a:pos x="3600" y="624"/>
              </a:cxn>
              <a:cxn ang="0">
                <a:pos x="0" y="1000"/>
              </a:cxn>
              <a:cxn ang="0">
                <a:pos x="0" y="0"/>
              </a:cxn>
            </a:cxnLst>
            <a:rect l="0" t="0" r="r" b="b"/>
            <a:pathLst>
              <a:path w="5760" h="1104">
                <a:moveTo>
                  <a:pt x="0" y="0"/>
                </a:moveTo>
                <a:lnTo>
                  <a:pt x="5760" y="0"/>
                </a:lnTo>
                <a:lnTo>
                  <a:pt x="5760" y="720"/>
                </a:lnTo>
                <a:cubicBezTo>
                  <a:pt x="5400" y="824"/>
                  <a:pt x="4560" y="577"/>
                  <a:pt x="3600" y="624"/>
                </a:cubicBezTo>
                <a:cubicBezTo>
                  <a:pt x="2640" y="671"/>
                  <a:pt x="600" y="1104"/>
                  <a:pt x="0" y="1000"/>
                </a:cubicBezTo>
                <a:lnTo>
                  <a:pt x="0" y="0"/>
                </a:ln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2" name="Freeform 4"/>
          <p:cNvSpPr>
            <a:spLocks/>
          </p:cNvSpPr>
          <p:nvPr/>
        </p:nvSpPr>
        <p:spPr bwMode="invGray">
          <a:xfrm>
            <a:off x="0" y="1163638"/>
            <a:ext cx="9144000" cy="5694362"/>
          </a:xfrm>
          <a:custGeom>
            <a:avLst/>
            <a:gdLst/>
            <a:ahLst/>
            <a:cxnLst>
              <a:cxn ang="0">
                <a:pos x="0" y="582"/>
              </a:cxn>
              <a:cxn ang="0">
                <a:pos x="2640" y="267"/>
              </a:cxn>
              <a:cxn ang="0">
                <a:pos x="3373" y="160"/>
              </a:cxn>
              <a:cxn ang="0">
                <a:pos x="5760" y="358"/>
              </a:cxn>
              <a:cxn ang="0">
                <a:pos x="5760" y="3587"/>
              </a:cxn>
              <a:cxn ang="0">
                <a:pos x="0" y="3587"/>
              </a:cxn>
              <a:cxn ang="0">
                <a:pos x="0" y="582"/>
              </a:cxn>
            </a:cxnLst>
            <a:rect l="0" t="0" r="r" b="b"/>
            <a:pathLst>
              <a:path w="5760" h="3587">
                <a:moveTo>
                  <a:pt x="0" y="582"/>
                </a:moveTo>
                <a:cubicBezTo>
                  <a:pt x="1027" y="680"/>
                  <a:pt x="1960" y="387"/>
                  <a:pt x="2640" y="267"/>
                </a:cubicBezTo>
                <a:cubicBezTo>
                  <a:pt x="2640" y="267"/>
                  <a:pt x="3268" y="180"/>
                  <a:pt x="3373" y="160"/>
                </a:cubicBezTo>
                <a:cubicBezTo>
                  <a:pt x="4120" y="0"/>
                  <a:pt x="5280" y="358"/>
                  <a:pt x="5760" y="358"/>
                </a:cubicBezTo>
                <a:lnTo>
                  <a:pt x="5760" y="3587"/>
                </a:lnTo>
                <a:lnTo>
                  <a:pt x="0" y="3587"/>
                </a:lnTo>
                <a:cubicBezTo>
                  <a:pt x="0" y="3587"/>
                  <a:pt x="0" y="582"/>
                  <a:pt x="0" y="582"/>
                </a:cubicBezTo>
                <a:close/>
              </a:path>
            </a:pathLst>
          </a:custGeom>
          <a:gradFill rotWithShape="0">
            <a:gsLst>
              <a:gs pos="0">
                <a:schemeClr val="bg2"/>
              </a:gs>
              <a:gs pos="50000">
                <a:schemeClr val="bg1"/>
              </a:gs>
              <a:gs pos="100000">
                <a:schemeClr val="bg2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3" name="Freeform 5"/>
          <p:cNvSpPr>
            <a:spLocks/>
          </p:cNvSpPr>
          <p:nvPr/>
        </p:nvSpPr>
        <p:spPr bwMode="invGray">
          <a:xfrm>
            <a:off x="0" y="292100"/>
            <a:ext cx="9144000" cy="854075"/>
          </a:xfrm>
          <a:custGeom>
            <a:avLst/>
            <a:gdLst/>
            <a:ahLst/>
            <a:cxnLst>
              <a:cxn ang="0">
                <a:pos x="0" y="163"/>
              </a:cxn>
              <a:cxn ang="0">
                <a:pos x="0" y="403"/>
              </a:cxn>
              <a:cxn ang="0">
                <a:pos x="1773" y="443"/>
              </a:cxn>
              <a:cxn ang="0">
                <a:pos x="4573" y="176"/>
              </a:cxn>
              <a:cxn ang="0">
                <a:pos x="5760" y="536"/>
              </a:cxn>
              <a:cxn ang="0">
                <a:pos x="5760" y="163"/>
              </a:cxn>
              <a:cxn ang="0">
                <a:pos x="4560" y="29"/>
              </a:cxn>
              <a:cxn ang="0">
                <a:pos x="1987" y="336"/>
              </a:cxn>
              <a:cxn ang="0">
                <a:pos x="0" y="163"/>
              </a:cxn>
            </a:cxnLst>
            <a:rect l="0" t="0" r="r" b="b"/>
            <a:pathLst>
              <a:path w="5760" h="538">
                <a:moveTo>
                  <a:pt x="0" y="163"/>
                </a:moveTo>
                <a:lnTo>
                  <a:pt x="0" y="403"/>
                </a:lnTo>
                <a:cubicBezTo>
                  <a:pt x="295" y="450"/>
                  <a:pt x="1011" y="481"/>
                  <a:pt x="1773" y="443"/>
                </a:cubicBezTo>
                <a:cubicBezTo>
                  <a:pt x="2535" y="405"/>
                  <a:pt x="3909" y="161"/>
                  <a:pt x="4573" y="176"/>
                </a:cubicBezTo>
                <a:cubicBezTo>
                  <a:pt x="5237" y="191"/>
                  <a:pt x="5562" y="538"/>
                  <a:pt x="5760" y="536"/>
                </a:cubicBezTo>
                <a:lnTo>
                  <a:pt x="5760" y="163"/>
                </a:lnTo>
                <a:cubicBezTo>
                  <a:pt x="5560" y="79"/>
                  <a:pt x="5189" y="0"/>
                  <a:pt x="4560" y="29"/>
                </a:cubicBezTo>
                <a:cubicBezTo>
                  <a:pt x="3931" y="58"/>
                  <a:pt x="2747" y="314"/>
                  <a:pt x="1987" y="336"/>
                </a:cubicBezTo>
                <a:cubicBezTo>
                  <a:pt x="1227" y="358"/>
                  <a:pt x="414" y="199"/>
                  <a:pt x="0" y="163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4" name="Freeform 6"/>
          <p:cNvSpPr>
            <a:spLocks/>
          </p:cNvSpPr>
          <p:nvPr/>
        </p:nvSpPr>
        <p:spPr bwMode="invGray">
          <a:xfrm>
            <a:off x="0" y="2405063"/>
            <a:ext cx="9144000" cy="1069975"/>
          </a:xfrm>
          <a:custGeom>
            <a:avLst/>
            <a:gdLst/>
            <a:ahLst/>
            <a:cxnLst>
              <a:cxn ang="0">
                <a:pos x="0" y="246"/>
              </a:cxn>
              <a:cxn ang="0">
                <a:pos x="0" y="406"/>
              </a:cxn>
              <a:cxn ang="0">
                <a:pos x="1280" y="645"/>
              </a:cxn>
              <a:cxn ang="0">
                <a:pos x="1627" y="580"/>
              </a:cxn>
              <a:cxn ang="0">
                <a:pos x="4493" y="113"/>
              </a:cxn>
              <a:cxn ang="0">
                <a:pos x="5760" y="606"/>
              </a:cxn>
              <a:cxn ang="0">
                <a:pos x="5760" y="233"/>
              </a:cxn>
              <a:cxn ang="0">
                <a:pos x="4040" y="33"/>
              </a:cxn>
              <a:cxn ang="0">
                <a:pos x="1093" y="433"/>
              </a:cxn>
              <a:cxn ang="0">
                <a:pos x="0" y="246"/>
              </a:cxn>
            </a:cxnLst>
            <a:rect l="0" t="0" r="r" b="b"/>
            <a:pathLst>
              <a:path w="5760" h="674">
                <a:moveTo>
                  <a:pt x="0" y="246"/>
                </a:moveTo>
                <a:lnTo>
                  <a:pt x="0" y="406"/>
                </a:lnTo>
                <a:cubicBezTo>
                  <a:pt x="213" y="463"/>
                  <a:pt x="1009" y="616"/>
                  <a:pt x="1280" y="645"/>
                </a:cubicBezTo>
                <a:cubicBezTo>
                  <a:pt x="1551" y="674"/>
                  <a:pt x="1092" y="669"/>
                  <a:pt x="1627" y="580"/>
                </a:cubicBezTo>
                <a:cubicBezTo>
                  <a:pt x="2162" y="491"/>
                  <a:pt x="3804" y="109"/>
                  <a:pt x="4493" y="113"/>
                </a:cubicBezTo>
                <a:cubicBezTo>
                  <a:pt x="5182" y="117"/>
                  <a:pt x="5549" y="586"/>
                  <a:pt x="5760" y="606"/>
                </a:cubicBezTo>
                <a:lnTo>
                  <a:pt x="5760" y="233"/>
                </a:lnTo>
                <a:cubicBezTo>
                  <a:pt x="5471" y="158"/>
                  <a:pt x="4818" y="0"/>
                  <a:pt x="4040" y="33"/>
                </a:cubicBezTo>
                <a:cubicBezTo>
                  <a:pt x="3262" y="66"/>
                  <a:pt x="1766" y="398"/>
                  <a:pt x="1093" y="433"/>
                </a:cubicBezTo>
                <a:cubicBezTo>
                  <a:pt x="420" y="468"/>
                  <a:pt x="228" y="285"/>
                  <a:pt x="0" y="246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5" name="Freeform 7"/>
          <p:cNvSpPr>
            <a:spLocks/>
          </p:cNvSpPr>
          <p:nvPr/>
        </p:nvSpPr>
        <p:spPr bwMode="white">
          <a:xfrm>
            <a:off x="2476500" y="1522413"/>
            <a:ext cx="6667500" cy="5335587"/>
          </a:xfrm>
          <a:custGeom>
            <a:avLst/>
            <a:gdLst/>
            <a:ahLst/>
            <a:cxnLst>
              <a:cxn ang="0">
                <a:pos x="0" y="3361"/>
              </a:cxn>
              <a:cxn ang="0">
                <a:pos x="1054" y="295"/>
              </a:cxn>
              <a:cxn ang="0">
                <a:pos x="4200" y="1588"/>
              </a:cxn>
              <a:cxn ang="0">
                <a:pos x="4200" y="2028"/>
              </a:cxn>
              <a:cxn ang="0">
                <a:pos x="1200" y="442"/>
              </a:cxn>
              <a:cxn ang="0">
                <a:pos x="347" y="3361"/>
              </a:cxn>
              <a:cxn ang="0">
                <a:pos x="0" y="3361"/>
              </a:cxn>
            </a:cxnLst>
            <a:rect l="0" t="0" r="r" b="b"/>
            <a:pathLst>
              <a:path w="4200" h="3361">
                <a:moveTo>
                  <a:pt x="0" y="3361"/>
                </a:moveTo>
                <a:cubicBezTo>
                  <a:pt x="118" y="2850"/>
                  <a:pt x="354" y="590"/>
                  <a:pt x="1054" y="295"/>
                </a:cubicBezTo>
                <a:cubicBezTo>
                  <a:pt x="1754" y="0"/>
                  <a:pt x="3676" y="1299"/>
                  <a:pt x="4200" y="1588"/>
                </a:cubicBezTo>
                <a:lnTo>
                  <a:pt x="4200" y="2028"/>
                </a:lnTo>
                <a:cubicBezTo>
                  <a:pt x="3700" y="1837"/>
                  <a:pt x="1842" y="220"/>
                  <a:pt x="1200" y="442"/>
                </a:cubicBezTo>
                <a:cubicBezTo>
                  <a:pt x="558" y="664"/>
                  <a:pt x="547" y="2875"/>
                  <a:pt x="347" y="3361"/>
                </a:cubicBezTo>
                <a:lnTo>
                  <a:pt x="0" y="3361"/>
                </a:ln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6" name="Freeform 8"/>
          <p:cNvSpPr>
            <a:spLocks/>
          </p:cNvSpPr>
          <p:nvPr/>
        </p:nvSpPr>
        <p:spPr bwMode="white">
          <a:xfrm>
            <a:off x="0" y="3443288"/>
            <a:ext cx="9144000" cy="3055937"/>
          </a:xfrm>
          <a:custGeom>
            <a:avLst/>
            <a:gdLst/>
            <a:ahLst/>
            <a:cxnLst>
              <a:cxn ang="0">
                <a:pos x="0" y="804"/>
              </a:cxn>
              <a:cxn ang="0">
                <a:pos x="0" y="991"/>
              </a:cxn>
              <a:cxn ang="0">
                <a:pos x="1547" y="1818"/>
              </a:cxn>
              <a:cxn ang="0">
                <a:pos x="3253" y="351"/>
              </a:cxn>
              <a:cxn ang="0">
                <a:pos x="5760" y="1537"/>
              </a:cxn>
              <a:cxn ang="0">
                <a:pos x="5760" y="1151"/>
              </a:cxn>
              <a:cxn ang="0">
                <a:pos x="3240" y="84"/>
              </a:cxn>
              <a:cxn ang="0">
                <a:pos x="1573" y="1671"/>
              </a:cxn>
              <a:cxn ang="0">
                <a:pos x="0" y="804"/>
              </a:cxn>
            </a:cxnLst>
            <a:rect l="0" t="0" r="r" b="b"/>
            <a:pathLst>
              <a:path w="5760" h="1925">
                <a:moveTo>
                  <a:pt x="0" y="804"/>
                </a:moveTo>
                <a:lnTo>
                  <a:pt x="0" y="991"/>
                </a:lnTo>
                <a:cubicBezTo>
                  <a:pt x="258" y="1160"/>
                  <a:pt x="1005" y="1925"/>
                  <a:pt x="1547" y="1818"/>
                </a:cubicBezTo>
                <a:cubicBezTo>
                  <a:pt x="2089" y="1711"/>
                  <a:pt x="2551" y="398"/>
                  <a:pt x="3253" y="351"/>
                </a:cubicBezTo>
                <a:cubicBezTo>
                  <a:pt x="3955" y="304"/>
                  <a:pt x="5342" y="1404"/>
                  <a:pt x="5760" y="1537"/>
                </a:cubicBezTo>
                <a:lnTo>
                  <a:pt x="5760" y="1151"/>
                </a:lnTo>
                <a:cubicBezTo>
                  <a:pt x="5405" y="1124"/>
                  <a:pt x="3982" y="0"/>
                  <a:pt x="3240" y="84"/>
                </a:cubicBezTo>
                <a:cubicBezTo>
                  <a:pt x="2542" y="171"/>
                  <a:pt x="2113" y="1551"/>
                  <a:pt x="1573" y="1671"/>
                </a:cubicBezTo>
                <a:cubicBezTo>
                  <a:pt x="1033" y="1791"/>
                  <a:pt x="262" y="826"/>
                  <a:pt x="0" y="804"/>
                </a:cubicBezTo>
                <a:close/>
              </a:path>
            </a:pathLst>
          </a:custGeom>
          <a:gradFill rotWithShape="0">
            <a:gsLst>
              <a:gs pos="0">
                <a:schemeClr val="bg1"/>
              </a:gs>
              <a:gs pos="50000">
                <a:schemeClr val="accent2"/>
              </a:gs>
              <a:gs pos="100000">
                <a:schemeClr val="bg1"/>
              </a:gs>
            </a:gsLst>
            <a:lin ang="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2057" name="Freeform 9"/>
          <p:cNvSpPr>
            <a:spLocks/>
          </p:cNvSpPr>
          <p:nvPr/>
        </p:nvSpPr>
        <p:spPr bwMode="white">
          <a:xfrm>
            <a:off x="0" y="3552825"/>
            <a:ext cx="6237288" cy="3365500"/>
          </a:xfrm>
          <a:custGeom>
            <a:avLst/>
            <a:gdLst/>
            <a:ahLst/>
            <a:cxnLst>
              <a:cxn ang="0">
                <a:pos x="0" y="415"/>
              </a:cxn>
              <a:cxn ang="0">
                <a:pos x="0" y="508"/>
              </a:cxn>
              <a:cxn ang="0">
                <a:pos x="1933" y="229"/>
              </a:cxn>
              <a:cxn ang="0">
                <a:pos x="3920" y="1055"/>
              </a:cxn>
              <a:cxn ang="0">
                <a:pos x="3587" y="2082"/>
              </a:cxn>
              <a:cxn ang="0">
                <a:pos x="3947" y="829"/>
              </a:cxn>
              <a:cxn ang="0">
                <a:pos x="2253" y="69"/>
              </a:cxn>
              <a:cxn ang="0">
                <a:pos x="0" y="415"/>
              </a:cxn>
            </a:cxnLst>
            <a:rect l="0" t="0" r="r" b="b"/>
            <a:pathLst>
              <a:path w="4196" h="2120">
                <a:moveTo>
                  <a:pt x="0" y="415"/>
                </a:moveTo>
                <a:lnTo>
                  <a:pt x="0" y="508"/>
                </a:lnTo>
                <a:cubicBezTo>
                  <a:pt x="160" y="577"/>
                  <a:pt x="1280" y="138"/>
                  <a:pt x="1933" y="229"/>
                </a:cubicBezTo>
                <a:cubicBezTo>
                  <a:pt x="2586" y="320"/>
                  <a:pt x="3644" y="746"/>
                  <a:pt x="3920" y="1055"/>
                </a:cubicBezTo>
                <a:cubicBezTo>
                  <a:pt x="4196" y="1364"/>
                  <a:pt x="3583" y="2120"/>
                  <a:pt x="3587" y="2082"/>
                </a:cubicBezTo>
                <a:lnTo>
                  <a:pt x="3947" y="829"/>
                </a:lnTo>
                <a:cubicBezTo>
                  <a:pt x="3725" y="494"/>
                  <a:pt x="2911" y="138"/>
                  <a:pt x="2253" y="69"/>
                </a:cubicBezTo>
                <a:cubicBezTo>
                  <a:pt x="1595" y="0"/>
                  <a:pt x="469" y="343"/>
                  <a:pt x="0" y="415"/>
                </a:cubicBezTo>
                <a:close/>
              </a:path>
            </a:pathLst>
          </a:custGeom>
          <a:gradFill rotWithShape="0">
            <a:gsLst>
              <a:gs pos="0">
                <a:schemeClr val="accent2"/>
              </a:gs>
              <a:gs pos="50000">
                <a:schemeClr val="bg1"/>
              </a:gs>
              <a:gs pos="100000">
                <a:schemeClr val="accent2"/>
              </a:gs>
            </a:gsLst>
            <a:lin ang="5400000" scaled="1"/>
          </a:gradFill>
          <a:ln w="9525" cap="flat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2400">
              <a:solidFill>
                <a:srgbClr val="FFFFCC"/>
              </a:solidFill>
            </a:endParaRPr>
          </a:p>
        </p:txBody>
      </p:sp>
      <p:sp>
        <p:nvSpPr>
          <p:cNvPr id="1034" name="Rectangle 10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35" name="Rectangle 11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		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060" name="Rectangle 1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2061" name="Rectangle 1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endParaRPr lang="en-US">
              <a:solidFill>
                <a:srgbClr val="FFFFCC"/>
              </a:solidFill>
            </a:endParaRPr>
          </a:p>
        </p:txBody>
      </p:sp>
      <p:sp>
        <p:nvSpPr>
          <p:cNvPr id="2062" name="Rectangle 1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/>
            </a:lvl1pPr>
          </a:lstStyle>
          <a:p>
            <a:pPr eaLnBrk="0" fontAlgn="base" hangingPunct="0">
              <a:spcAft>
                <a:spcPct val="0"/>
              </a:spcAft>
              <a:defRPr/>
            </a:pPr>
            <a:fld id="{69402479-71D7-4A3C-8B7A-2E9F7D866F1C}" type="slidenum">
              <a:rPr lang="en-US">
                <a:solidFill>
                  <a:srgbClr val="FFFFCC"/>
                </a:solidFill>
              </a:rPr>
              <a:pPr eaLnBrk="0" fontAlgn="base" hangingPunct="0">
                <a:spcAft>
                  <a:spcPct val="0"/>
                </a:spcAft>
                <a:defRPr/>
              </a:pPr>
              <a:t>‹#›</a:t>
            </a:fld>
            <a:endParaRPr lang="en-US">
              <a:solidFill>
                <a:srgbClr val="FFFFC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884295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50" grpId="0" animBg="1"/>
    </p:bld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kumimoji="1"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kumimoji="1"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kumimoji="1"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umimoji="1"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9552" y="1484784"/>
            <a:ext cx="8460432" cy="2160240"/>
          </a:xfrm>
        </p:spPr>
        <p:txBody>
          <a:bodyPr/>
          <a:lstStyle/>
          <a:p>
            <a:pPr algn="ctr"/>
            <a:r>
              <a:rPr lang="en-US" sz="4800" b="1" dirty="0"/>
              <a:t>DMARDS</a:t>
            </a:r>
            <a:br>
              <a:rPr lang="en-US" sz="4800" b="1" dirty="0"/>
            </a:br>
            <a:r>
              <a:rPr lang="en-US" sz="4800" b="1" dirty="0" smtClean="0"/>
              <a:t>(Disease </a:t>
            </a:r>
            <a:r>
              <a:rPr lang="en-US" sz="4800" b="1" dirty="0"/>
              <a:t>Modifying </a:t>
            </a:r>
            <a:r>
              <a:rPr lang="en-US" sz="4800" b="1" dirty="0" err="1"/>
              <a:t>Antirheumatic</a:t>
            </a:r>
            <a:r>
              <a:rPr lang="en-US" sz="4800" b="1" dirty="0"/>
              <a:t> </a:t>
            </a:r>
            <a:r>
              <a:rPr lang="en-US" sz="4800" b="1" dirty="0" smtClean="0"/>
              <a:t>drugs)</a:t>
            </a:r>
            <a:endParaRPr lang="en-GB" sz="4800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600" y="4221088"/>
            <a:ext cx="7117180" cy="861420"/>
          </a:xfrm>
        </p:spPr>
        <p:txBody>
          <a:bodyPr>
            <a:noAutofit/>
          </a:bodyPr>
          <a:lstStyle/>
          <a:p>
            <a:pPr algn="ctr"/>
            <a:r>
              <a:rPr lang="en-US" sz="4000" b="1" dirty="0"/>
              <a:t>KIMAIGA H.O</a:t>
            </a:r>
          </a:p>
          <a:p>
            <a:pPr algn="ctr"/>
            <a:r>
              <a:rPr lang="en-US" sz="4000" b="1" dirty="0"/>
              <a:t>MBChB (University of Nairobi</a:t>
            </a:r>
            <a:r>
              <a:rPr lang="en-US" sz="4000" b="1" dirty="0" smtClean="0"/>
              <a:t>)</a:t>
            </a:r>
            <a:endParaRPr lang="en-US" sz="4000" b="1" dirty="0"/>
          </a:p>
        </p:txBody>
      </p:sp>
    </p:spTree>
    <p:extLst>
      <p:ext uri="{BB962C8B-B14F-4D97-AF65-F5344CB8AC3E}">
        <p14:creationId xmlns:p14="http://schemas.microsoft.com/office/powerpoint/2010/main" val="3018914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9552" y="188640"/>
            <a:ext cx="8424936" cy="6480720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Used for treatment of rheumatoid arthritis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 chronic multisystem disease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No cure</a:t>
            </a:r>
            <a:r>
              <a:rPr lang="en-GB" dirty="0">
                <a:effectLst/>
              </a:rPr>
              <a:t> </a:t>
            </a:r>
            <a:r>
              <a:rPr lang="en-GB" dirty="0" err="1">
                <a:effectLst/>
              </a:rPr>
              <a:t>bec</a:t>
            </a:r>
            <a:r>
              <a:rPr lang="en-US" dirty="0" err="1">
                <a:effectLst/>
              </a:rPr>
              <a:t>ause</a:t>
            </a:r>
            <a:r>
              <a:rPr lang="en-US" dirty="0">
                <a:effectLst/>
              </a:rPr>
              <a:t> the cause is unknown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All treatment is palliative</a:t>
            </a:r>
            <a:r>
              <a:rPr lang="en-US" dirty="0" smtClean="0">
                <a:effectLst/>
              </a:rPr>
              <a:t>.</a:t>
            </a:r>
          </a:p>
          <a:p>
            <a:pPr lvl="0"/>
            <a:r>
              <a:rPr lang="en-GB" dirty="0" smtClean="0">
                <a:effectLst/>
              </a:rPr>
              <a:t> </a:t>
            </a:r>
            <a:r>
              <a:rPr lang="en-US" dirty="0" smtClean="0">
                <a:effectLst/>
              </a:rPr>
              <a:t>Characterized </a:t>
            </a:r>
            <a:r>
              <a:rPr lang="en-US" dirty="0">
                <a:effectLst/>
              </a:rPr>
              <a:t>by persistent, symmetric </a:t>
            </a:r>
            <a:r>
              <a:rPr lang="en-US" dirty="0" err="1">
                <a:effectLst/>
              </a:rPr>
              <a:t>synovitis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Synovitis</a:t>
            </a:r>
            <a:r>
              <a:rPr lang="en-US" dirty="0">
                <a:effectLst/>
              </a:rPr>
              <a:t> can cause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Cartilage </a:t>
            </a:r>
            <a:r>
              <a:rPr lang="en-US" dirty="0">
                <a:effectLst/>
              </a:rPr>
              <a:t>destruction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Bone eruption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Cartilage </a:t>
            </a:r>
            <a:r>
              <a:rPr lang="en-US" dirty="0" smtClean="0">
                <a:effectLst/>
              </a:rPr>
              <a:t>deformities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2590965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manifestations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27584" y="1412776"/>
            <a:ext cx="8208912" cy="5328592"/>
          </a:xfrm>
        </p:spPr>
        <p:txBody>
          <a:bodyPr/>
          <a:lstStyle/>
          <a:p>
            <a:pPr lvl="0"/>
            <a:r>
              <a:rPr lang="en-US" sz="2400" dirty="0">
                <a:effectLst/>
              </a:rPr>
              <a:t>Joints</a:t>
            </a:r>
            <a:endParaRPr lang="en-GB" sz="24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Signs of inflammation </a:t>
            </a:r>
            <a:endParaRPr lang="en-GB" sz="20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Pain aggravated by movements</a:t>
            </a:r>
            <a:endParaRPr lang="en-GB" sz="20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Stiffness after periods of inactivity</a:t>
            </a:r>
            <a:endParaRPr lang="en-GB" sz="20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Various joint deformities</a:t>
            </a:r>
            <a:endParaRPr lang="en-GB" sz="2000" dirty="0">
              <a:effectLst/>
            </a:endParaRPr>
          </a:p>
          <a:p>
            <a:pPr lvl="0"/>
            <a:r>
              <a:rPr lang="en-US" sz="2400" dirty="0" err="1">
                <a:effectLst/>
              </a:rPr>
              <a:t>Extraarticular</a:t>
            </a:r>
            <a:r>
              <a:rPr lang="en-US" sz="2400" dirty="0">
                <a:effectLst/>
              </a:rPr>
              <a:t> signs/symptoms</a:t>
            </a:r>
            <a:endParaRPr lang="en-GB" sz="24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Rheumatoid nodules</a:t>
            </a:r>
            <a:endParaRPr lang="en-GB" sz="20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Weakness and atrophy of muscles</a:t>
            </a:r>
            <a:endParaRPr lang="en-GB" sz="20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Rheumatoid </a:t>
            </a:r>
            <a:r>
              <a:rPr lang="en-US" sz="2400" dirty="0" err="1">
                <a:effectLst/>
              </a:rPr>
              <a:t>vasculitis</a:t>
            </a:r>
            <a:endParaRPr lang="en-GB" sz="2400" dirty="0">
              <a:effectLst/>
            </a:endParaRPr>
          </a:p>
          <a:p>
            <a:pPr lvl="0"/>
            <a:r>
              <a:rPr lang="en-US" sz="2400" dirty="0" err="1">
                <a:effectLst/>
              </a:rPr>
              <a:t>Pleuropulmonary</a:t>
            </a:r>
            <a:r>
              <a:rPr lang="en-US" sz="2400" dirty="0">
                <a:effectLst/>
              </a:rPr>
              <a:t> manifestations</a:t>
            </a:r>
            <a:endParaRPr lang="en-GB" sz="24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Pericarditis</a:t>
            </a:r>
            <a:endParaRPr lang="en-GB" sz="24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Eye (</a:t>
            </a:r>
            <a:r>
              <a:rPr lang="en-US" sz="2400" dirty="0" err="1">
                <a:effectLst/>
              </a:rPr>
              <a:t>episceritis</a:t>
            </a:r>
            <a:r>
              <a:rPr lang="en-US" sz="2400" dirty="0">
                <a:effectLst/>
              </a:rPr>
              <a:t> and </a:t>
            </a:r>
            <a:r>
              <a:rPr lang="en-US" sz="2400" dirty="0" err="1">
                <a:effectLst/>
              </a:rPr>
              <a:t>scleritis</a:t>
            </a:r>
            <a:r>
              <a:rPr lang="en-US" sz="2400" dirty="0" smtClean="0">
                <a:effectLst/>
              </a:rPr>
              <a:t>)</a:t>
            </a:r>
            <a:endParaRPr lang="en-GB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483665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683568" y="188640"/>
            <a:ext cx="7772400" cy="1143000"/>
          </a:xfrm>
        </p:spPr>
        <p:txBody>
          <a:bodyPr/>
          <a:lstStyle/>
          <a:p>
            <a:r>
              <a:rPr lang="en-US" b="1" dirty="0">
                <a:effectLst/>
              </a:rPr>
              <a:t>Drugs </a:t>
            </a:r>
            <a:r>
              <a:rPr lang="en-US" b="1" dirty="0" smtClean="0">
                <a:effectLst/>
              </a:rPr>
              <a:t>used</a:t>
            </a:r>
            <a:endParaRPr lang="en-GB" b="1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79512" y="1124744"/>
            <a:ext cx="8784976" cy="5328592"/>
          </a:xfrm>
        </p:spPr>
        <p:txBody>
          <a:bodyPr>
            <a:noAutofit/>
          </a:bodyPr>
          <a:lstStyle/>
          <a:p>
            <a:r>
              <a:rPr lang="en-US" sz="2000" dirty="0" smtClean="0">
                <a:effectLst/>
              </a:rPr>
              <a:t>NSAIDS</a:t>
            </a:r>
            <a:endParaRPr lang="en-GB" sz="2000" dirty="0">
              <a:effectLst/>
            </a:endParaRPr>
          </a:p>
          <a:p>
            <a:pPr lvl="0"/>
            <a:r>
              <a:rPr lang="en-US" sz="2000" dirty="0">
                <a:effectLst/>
              </a:rPr>
              <a:t>Glucocorticoids</a:t>
            </a:r>
            <a:endParaRPr lang="en-GB" sz="20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Prednisone</a:t>
            </a:r>
            <a:endParaRPr lang="en-GB" sz="2000" dirty="0">
              <a:effectLst/>
            </a:endParaRPr>
          </a:p>
          <a:p>
            <a:r>
              <a:rPr lang="en-US" sz="2000" dirty="0" smtClean="0">
                <a:effectLst/>
              </a:rPr>
              <a:t>DMARDS or SARDS (Slow acting </a:t>
            </a:r>
            <a:r>
              <a:rPr lang="en-US" sz="2000" dirty="0" err="1" smtClean="0">
                <a:effectLst/>
              </a:rPr>
              <a:t>antirheumatic</a:t>
            </a:r>
            <a:r>
              <a:rPr lang="en-US" sz="2000" dirty="0" smtClean="0">
                <a:effectLst/>
              </a:rPr>
              <a:t> drugs)</a:t>
            </a:r>
          </a:p>
          <a:p>
            <a:pPr lvl="1"/>
            <a:r>
              <a:rPr lang="en-GB" sz="2000" dirty="0" smtClean="0"/>
              <a:t>Have </a:t>
            </a:r>
            <a:r>
              <a:rPr lang="en-GB" sz="2000" dirty="0"/>
              <a:t>minimal direct analgesic or anti-inflammatory effects so NSAIDs is needed</a:t>
            </a:r>
          </a:p>
          <a:p>
            <a:pPr lvl="1"/>
            <a:r>
              <a:rPr lang="en-GB" sz="2000" dirty="0"/>
              <a:t>Effects takes weeks – months to appear</a:t>
            </a:r>
          </a:p>
          <a:p>
            <a:pPr lvl="1"/>
            <a:r>
              <a:rPr lang="en-GB" sz="2000" dirty="0"/>
              <a:t>Retard the development of bone erosion and facilitate their healing.</a:t>
            </a:r>
          </a:p>
          <a:p>
            <a:pPr lvl="1"/>
            <a:r>
              <a:rPr lang="en-US" sz="2000" dirty="0" smtClean="0">
                <a:effectLst/>
              </a:rPr>
              <a:t>No chemical similarity </a:t>
            </a:r>
            <a:endParaRPr lang="en-GB" sz="2000" dirty="0" smtClean="0">
              <a:effectLst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 smtClean="0">
                <a:effectLst/>
              </a:rPr>
              <a:t>Methotrexate</a:t>
            </a:r>
            <a:endParaRPr lang="en-GB" sz="2000" dirty="0">
              <a:effectLst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>
                <a:effectLst/>
              </a:rPr>
              <a:t>Gold </a:t>
            </a:r>
            <a:r>
              <a:rPr lang="en-US" sz="2000" i="1" dirty="0" smtClean="0">
                <a:effectLst/>
              </a:rPr>
              <a:t>compounds</a:t>
            </a:r>
            <a:endParaRPr lang="en-GB" sz="2000" dirty="0">
              <a:effectLst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 err="1">
                <a:effectLst/>
              </a:rPr>
              <a:t>Penicillamine</a:t>
            </a:r>
            <a:endParaRPr lang="en-GB" sz="2000" dirty="0">
              <a:effectLst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 err="1">
                <a:effectLst/>
              </a:rPr>
              <a:t>Chloroquin</a:t>
            </a:r>
            <a:r>
              <a:rPr lang="en-US" sz="2000" i="1" dirty="0">
                <a:effectLst/>
              </a:rPr>
              <a:t> &amp; </a:t>
            </a:r>
            <a:r>
              <a:rPr lang="en-US" sz="2000" i="1" dirty="0" err="1">
                <a:effectLst/>
              </a:rPr>
              <a:t>hydroxychloroquin</a:t>
            </a:r>
            <a:endParaRPr lang="en-GB" sz="2000" dirty="0">
              <a:effectLst/>
            </a:endParaRPr>
          </a:p>
          <a:p>
            <a:pPr marL="914400" lvl="1" indent="-457200">
              <a:buFont typeface="+mj-lt"/>
              <a:buAutoNum type="arabicPeriod"/>
            </a:pPr>
            <a:r>
              <a:rPr lang="en-US" sz="2000" i="1" dirty="0" smtClean="0">
                <a:effectLst/>
              </a:rPr>
              <a:t>Sulfasalazine</a:t>
            </a:r>
            <a:endParaRPr lang="en-GB" sz="2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950089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>
                <a:effectLst/>
              </a:rPr>
              <a:t>Anticytokine</a:t>
            </a:r>
            <a:r>
              <a:rPr lang="en-US" dirty="0">
                <a:effectLst/>
              </a:rPr>
              <a:t> agents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TNF alpha  neutralizing agent</a:t>
            </a:r>
            <a:endParaRPr lang="en-GB" dirty="0">
              <a:effectLst/>
            </a:endParaRPr>
          </a:p>
          <a:p>
            <a:pPr lvl="2"/>
            <a:r>
              <a:rPr lang="en-US" dirty="0" err="1">
                <a:effectLst/>
              </a:rPr>
              <a:t>Etanercept</a:t>
            </a:r>
            <a:endParaRPr lang="en-GB" dirty="0">
              <a:effectLst/>
            </a:endParaRPr>
          </a:p>
          <a:p>
            <a:pPr lvl="2"/>
            <a:r>
              <a:rPr lang="en-US" dirty="0" err="1">
                <a:effectLst/>
              </a:rPr>
              <a:t>Inflixamap</a:t>
            </a:r>
            <a:endParaRPr lang="en-GB" dirty="0">
              <a:effectLst/>
            </a:endParaRPr>
          </a:p>
          <a:p>
            <a:pPr lvl="2"/>
            <a:r>
              <a:rPr lang="en-US" dirty="0" err="1">
                <a:effectLst/>
              </a:rPr>
              <a:t>Adalimumab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IL-1 receptor </a:t>
            </a:r>
            <a:r>
              <a:rPr lang="en-US" dirty="0" err="1">
                <a:effectLst/>
              </a:rPr>
              <a:t>anatagonist</a:t>
            </a:r>
            <a:endParaRPr lang="en-GB" dirty="0">
              <a:effectLst/>
            </a:endParaRPr>
          </a:p>
          <a:p>
            <a:pPr lvl="2"/>
            <a:r>
              <a:rPr lang="en-US" dirty="0" err="1" smtClean="0">
                <a:effectLst/>
              </a:rPr>
              <a:t>Anakinra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01192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608" y="260648"/>
            <a:ext cx="7920880" cy="6048672"/>
          </a:xfrm>
        </p:spPr>
        <p:txBody>
          <a:bodyPr/>
          <a:lstStyle/>
          <a:p>
            <a:pPr lvl="0"/>
            <a:r>
              <a:rPr lang="en-US" dirty="0" err="1">
                <a:effectLst/>
              </a:rPr>
              <a:t>Immunosuppresive</a:t>
            </a:r>
            <a:r>
              <a:rPr lang="en-US" dirty="0">
                <a:effectLst/>
              </a:rPr>
              <a:t> and cytotoxic drugs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Azathioprine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Leflunomide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Mycophenolate</a:t>
            </a:r>
            <a:r>
              <a:rPr lang="en-US" dirty="0">
                <a:effectLst/>
              </a:rPr>
              <a:t> </a:t>
            </a:r>
            <a:r>
              <a:rPr lang="en-US" dirty="0" err="1">
                <a:effectLst/>
              </a:rPr>
              <a:t>mofetil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Cyclosporine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Cyclophosphamide</a:t>
            </a:r>
            <a:endParaRPr lang="en-GB" dirty="0">
              <a:effectLst/>
            </a:endParaRPr>
          </a:p>
          <a:p>
            <a:pPr lvl="1"/>
            <a:r>
              <a:rPr lang="en-US" dirty="0" err="1" smtClean="0">
                <a:effectLst/>
              </a:rPr>
              <a:t>Chlorambucil</a:t>
            </a:r>
            <a:endParaRPr lang="en-US" dirty="0" smtClean="0">
              <a:effectLst/>
            </a:endParaRPr>
          </a:p>
          <a:p>
            <a:pPr lvl="0"/>
            <a:r>
              <a:rPr lang="en-US" dirty="0">
                <a:effectLst/>
              </a:rPr>
              <a:t>Others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Abatacept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Inhibits activation of T cells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Rituximab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An antibody that targets B </a:t>
            </a:r>
            <a:r>
              <a:rPr lang="en-US" dirty="0" smtClean="0">
                <a:effectLst/>
              </a:rPr>
              <a:t>lymphocytes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2239976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7200" dirty="0" smtClean="0">
                <a:solidFill>
                  <a:schemeClr val="hlink"/>
                </a:solidFill>
              </a:rPr>
              <a:t>GOLD</a:t>
            </a:r>
            <a:endParaRPr lang="en-GB" sz="7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556792"/>
            <a:ext cx="7639000" cy="4539208"/>
          </a:xfrm>
        </p:spPr>
        <p:txBody>
          <a:bodyPr/>
          <a:lstStyle/>
          <a:p>
            <a:pPr lvl="0"/>
            <a:r>
              <a:rPr lang="en-US" sz="2800" dirty="0" smtClean="0">
                <a:effectLst/>
              </a:rPr>
              <a:t>Arrests </a:t>
            </a:r>
            <a:r>
              <a:rPr lang="en-US" sz="2800" dirty="0">
                <a:effectLst/>
              </a:rPr>
              <a:t>progress of RA 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Prevents involvement of unaffected joints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Note:- degenerative changes are </a:t>
            </a:r>
            <a:r>
              <a:rPr lang="en-US" sz="2800" dirty="0" smtClean="0">
                <a:effectLst/>
              </a:rPr>
              <a:t>irreversible</a:t>
            </a:r>
          </a:p>
          <a:p>
            <a:r>
              <a:rPr lang="en-US" sz="2800" dirty="0"/>
              <a:t>Most regulatory authorities are restricting the use of gold compounds.</a:t>
            </a:r>
          </a:p>
          <a:p>
            <a:r>
              <a:rPr lang="en-US" sz="2800" dirty="0"/>
              <a:t>In any case there are better alternatives such as cyclosporine and </a:t>
            </a:r>
            <a:r>
              <a:rPr lang="en-US" sz="2800" dirty="0" err="1"/>
              <a:t>azathiopurine</a:t>
            </a:r>
            <a:r>
              <a:rPr lang="en-US" sz="2800" dirty="0"/>
              <a:t> which have been selected for this </a:t>
            </a:r>
            <a:r>
              <a:rPr lang="en-US" sz="2800" dirty="0" smtClean="0"/>
              <a:t>indication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732870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Gold </a:t>
            </a:r>
            <a:r>
              <a:rPr lang="en-US" dirty="0" smtClean="0">
                <a:effectLst/>
              </a:rPr>
              <a:t>preparations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>
                <a:effectLst/>
              </a:rPr>
              <a:t>Aurothioglucose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( 50% elemental gold)</a:t>
            </a:r>
            <a:endParaRPr lang="en-GB" dirty="0">
              <a:effectLst/>
            </a:endParaRPr>
          </a:p>
          <a:p>
            <a:r>
              <a:rPr lang="en-US" dirty="0">
                <a:effectLst/>
              </a:rPr>
              <a:t>Gold sodium </a:t>
            </a:r>
            <a:r>
              <a:rPr lang="en-US" dirty="0" err="1">
                <a:effectLst/>
              </a:rPr>
              <a:t>thiomalate</a:t>
            </a:r>
            <a:r>
              <a:rPr lang="en-US" dirty="0">
                <a:effectLst/>
              </a:rPr>
              <a:t> ( 50% elemental gold)</a:t>
            </a:r>
            <a:endParaRPr lang="en-GB" dirty="0">
              <a:effectLst/>
            </a:endParaRPr>
          </a:p>
          <a:p>
            <a:r>
              <a:rPr lang="en-US" dirty="0" err="1">
                <a:effectLst/>
              </a:rPr>
              <a:t>Auranofin</a:t>
            </a:r>
            <a:r>
              <a:rPr lang="en-US" dirty="0">
                <a:effectLst/>
              </a:rPr>
              <a:t> ( </a:t>
            </a:r>
            <a:r>
              <a:rPr lang="en-US" sz="4000" dirty="0">
                <a:effectLst/>
              </a:rPr>
              <a:t>29</a:t>
            </a:r>
            <a:r>
              <a:rPr lang="en-US" sz="4000" dirty="0" smtClean="0">
                <a:effectLst/>
              </a:rPr>
              <a:t>%</a:t>
            </a:r>
            <a:r>
              <a:rPr lang="en-US" dirty="0" smtClean="0">
                <a:effectLst/>
              </a:rPr>
              <a:t>)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7295679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Pharmacological </a:t>
            </a:r>
            <a:r>
              <a:rPr lang="en-US" dirty="0" smtClean="0">
                <a:effectLst/>
              </a:rPr>
              <a:t>properties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71600" y="1700808"/>
            <a:ext cx="7639000" cy="4395192"/>
          </a:xfrm>
        </p:spPr>
        <p:txBody>
          <a:bodyPr/>
          <a:lstStyle/>
          <a:p>
            <a:pPr lvl="0"/>
            <a:r>
              <a:rPr lang="en-US" sz="2800" i="1" dirty="0" smtClean="0">
                <a:effectLst/>
              </a:rPr>
              <a:t>Inhibit </a:t>
            </a:r>
            <a:r>
              <a:rPr lang="en-US" sz="2800" i="1" dirty="0">
                <a:effectLst/>
              </a:rPr>
              <a:t>the maturation and function of macrophages</a:t>
            </a:r>
            <a:endParaRPr lang="en-GB" sz="2800" dirty="0">
              <a:effectLst/>
            </a:endParaRPr>
          </a:p>
          <a:p>
            <a:pPr lvl="0"/>
            <a:r>
              <a:rPr lang="en-US" sz="2800" i="1" dirty="0">
                <a:effectLst/>
              </a:rPr>
              <a:t>Reduces phagocytic activity of neutrophils</a:t>
            </a:r>
            <a:endParaRPr lang="en-GB" sz="2800" dirty="0">
              <a:effectLst/>
            </a:endParaRPr>
          </a:p>
          <a:p>
            <a:pPr lvl="0"/>
            <a:r>
              <a:rPr lang="en-US" sz="2800" i="1" dirty="0">
                <a:effectLst/>
              </a:rPr>
              <a:t>Inhibits B cells production of antibodies</a:t>
            </a:r>
            <a:endParaRPr lang="en-GB" sz="2800" dirty="0">
              <a:effectLst/>
            </a:endParaRPr>
          </a:p>
          <a:p>
            <a:pPr lvl="0"/>
            <a:r>
              <a:rPr lang="en-US" sz="2800" i="1" dirty="0">
                <a:effectLst/>
              </a:rPr>
              <a:t>It accumulates in the lysosomes of synovial cells and alter enzyme activity within those cells</a:t>
            </a:r>
            <a:endParaRPr lang="en-GB" sz="2800" dirty="0">
              <a:effectLst/>
            </a:endParaRPr>
          </a:p>
          <a:p>
            <a:pPr lvl="0"/>
            <a:r>
              <a:rPr lang="en-US" sz="2800" i="1" dirty="0">
                <a:effectLst/>
              </a:rPr>
              <a:t>Reduces histamine release from mast cells</a:t>
            </a:r>
            <a:endParaRPr lang="en-GB" sz="2800" dirty="0">
              <a:effectLst/>
            </a:endParaRPr>
          </a:p>
          <a:p>
            <a:pPr lvl="0"/>
            <a:r>
              <a:rPr lang="en-US" sz="2800" i="1" dirty="0" err="1">
                <a:effectLst/>
              </a:rPr>
              <a:t>Auranofin</a:t>
            </a:r>
            <a:r>
              <a:rPr lang="en-US" sz="2800" i="1" dirty="0">
                <a:effectLst/>
              </a:rPr>
              <a:t> inhibits release of PGE2 and </a:t>
            </a:r>
            <a:r>
              <a:rPr lang="en-US" sz="2800" i="1" dirty="0" smtClean="0">
                <a:effectLst/>
              </a:rPr>
              <a:t>LTB4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593729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>
                <a:effectLst/>
              </a:rPr>
              <a:t>P’kinetics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981200"/>
            <a:ext cx="7711008" cy="4114800"/>
          </a:xfrm>
        </p:spPr>
        <p:txBody>
          <a:bodyPr/>
          <a:lstStyle/>
          <a:p>
            <a:pPr lvl="0"/>
            <a:r>
              <a:rPr lang="en-US" dirty="0" err="1" smtClean="0">
                <a:effectLst/>
              </a:rPr>
              <a:t>Aurothioglucose</a:t>
            </a:r>
            <a:r>
              <a:rPr lang="en-US" dirty="0" smtClean="0">
                <a:effectLst/>
              </a:rPr>
              <a:t> </a:t>
            </a:r>
            <a:r>
              <a:rPr lang="en-US" dirty="0">
                <a:effectLst/>
              </a:rPr>
              <a:t>and Gold sodium </a:t>
            </a:r>
            <a:r>
              <a:rPr lang="en-US" dirty="0" err="1">
                <a:effectLst/>
              </a:rPr>
              <a:t>thiomalate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Relatively water soluble</a:t>
            </a:r>
            <a:endParaRPr lang="en-GB" dirty="0">
              <a:effectLst/>
            </a:endParaRPr>
          </a:p>
          <a:p>
            <a:pPr lvl="1"/>
            <a:r>
              <a:rPr lang="en-US" dirty="0" smtClean="0">
                <a:effectLst/>
              </a:rPr>
              <a:t>A</a:t>
            </a:r>
            <a:r>
              <a:rPr lang="en-US" dirty="0" smtClean="0"/>
              <a:t>dministered intramuscularly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and is rapidly absorbed hence preferred </a:t>
            </a:r>
            <a:r>
              <a:rPr lang="en-US" dirty="0">
                <a:effectLst/>
              </a:rPr>
              <a:t>route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Oral, erratic absorption. Not used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95% </a:t>
            </a:r>
            <a:r>
              <a:rPr lang="en-US" dirty="0"/>
              <a:t>is bound to plasma protein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448863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6800" y="124867"/>
            <a:ext cx="7543800" cy="999877"/>
          </a:xfrm>
        </p:spPr>
        <p:txBody>
          <a:bodyPr/>
          <a:lstStyle/>
          <a:p>
            <a:r>
              <a:rPr lang="en-US" dirty="0" smtClean="0">
                <a:effectLst/>
              </a:rPr>
              <a:t>GOLD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99592" y="1268760"/>
            <a:ext cx="7711008" cy="4827240"/>
          </a:xfrm>
        </p:spPr>
        <p:txBody>
          <a:bodyPr/>
          <a:lstStyle/>
          <a:p>
            <a:pPr lvl="0"/>
            <a:r>
              <a:rPr lang="en-US" sz="2800" dirty="0" smtClean="0">
                <a:effectLst/>
              </a:rPr>
              <a:t>Distributed </a:t>
            </a:r>
            <a:r>
              <a:rPr lang="en-US" sz="2800" dirty="0">
                <a:effectLst/>
              </a:rPr>
              <a:t>into many tissues including synovial fluid ( </a:t>
            </a:r>
            <a:r>
              <a:rPr lang="en-US" sz="2800" dirty="0" err="1">
                <a:effectLst/>
              </a:rPr>
              <a:t>conc</a:t>
            </a:r>
            <a:r>
              <a:rPr lang="en-US" sz="2800" dirty="0">
                <a:effectLst/>
              </a:rPr>
              <a:t> 50% that of blood)</a:t>
            </a:r>
            <a:endParaRPr lang="en-GB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Bone marrow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Fat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Macrophages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Proximal tubular epithelium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Liver, spleen</a:t>
            </a:r>
            <a:endParaRPr lang="en-GB" sz="24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T1/2 varies with the dose and with duration of </a:t>
            </a:r>
            <a:r>
              <a:rPr lang="en-US" sz="2800" dirty="0" smtClean="0">
                <a:effectLst/>
              </a:rPr>
              <a:t>treatment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T1/2 = 7 days for a 50 mg </a:t>
            </a:r>
            <a:r>
              <a:rPr lang="en-US" sz="2800" dirty="0" smtClean="0">
                <a:effectLst/>
              </a:rPr>
              <a:t>dose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7211143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800" dirty="0">
                <a:effectLst/>
              </a:rPr>
              <a:t>With prolonged use the t1/2 is prolonged to weeks or months</a:t>
            </a:r>
            <a:endParaRPr lang="en-GB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Due to avid binding of gold to tissues</a:t>
            </a:r>
            <a:endParaRPr lang="en-GB" sz="2400" dirty="0">
              <a:effectLst/>
            </a:endParaRPr>
          </a:p>
          <a:p>
            <a:pPr lvl="0"/>
            <a:r>
              <a:rPr lang="en-US" sz="2800" i="1" dirty="0">
                <a:effectLst/>
              </a:rPr>
              <a:t>Excretion through urine ( </a:t>
            </a:r>
            <a:r>
              <a:rPr lang="en-US" sz="2800" i="1" dirty="0" err="1">
                <a:effectLst/>
              </a:rPr>
              <a:t>upto</a:t>
            </a:r>
            <a:r>
              <a:rPr lang="en-US" sz="2800" i="1" dirty="0">
                <a:effectLst/>
              </a:rPr>
              <a:t> 1 </a:t>
            </a:r>
            <a:r>
              <a:rPr lang="en-US" sz="2800" i="1" dirty="0" err="1">
                <a:effectLst/>
              </a:rPr>
              <a:t>yr</a:t>
            </a:r>
            <a:r>
              <a:rPr lang="en-US" sz="2800" i="1" dirty="0">
                <a:effectLst/>
              </a:rPr>
              <a:t> after </a:t>
            </a:r>
            <a:r>
              <a:rPr lang="en-US" sz="2800" i="1" dirty="0" smtClean="0">
                <a:effectLst/>
              </a:rPr>
              <a:t>treatment </a:t>
            </a:r>
            <a:r>
              <a:rPr lang="en-US" sz="2800" i="1" dirty="0">
                <a:effectLst/>
              </a:rPr>
              <a:t>us stopped)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Also excreted in stool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Gold has been bound to the liver and skin for many years after therapy is discontinued</a:t>
            </a:r>
            <a:r>
              <a:rPr lang="en-US" sz="2800" dirty="0" smtClean="0">
                <a:effectLst/>
              </a:rPr>
              <a:t>.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4343397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Bachelor of Medicine And Bachelor of Surgery (MBChB)  Year  2\CLINICAL PHARMACOLOGY\Auraso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750" y="838200"/>
            <a:ext cx="7810500" cy="518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09736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88640"/>
            <a:ext cx="8640960" cy="6480720"/>
          </a:xfrm>
        </p:spPr>
        <p:txBody>
          <a:bodyPr/>
          <a:lstStyle/>
          <a:p>
            <a:r>
              <a:rPr lang="en-US" b="1" dirty="0" err="1">
                <a:effectLst/>
              </a:rPr>
              <a:t>Auranofin</a:t>
            </a:r>
            <a:endParaRPr lang="en-GB" sz="3600" dirty="0">
              <a:effectLst/>
            </a:endParaRPr>
          </a:p>
          <a:p>
            <a:pPr lvl="1"/>
            <a:r>
              <a:rPr lang="en-US" dirty="0">
                <a:effectLst/>
              </a:rPr>
              <a:t>Relatively hydrophobic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Admin orally; bioavailability 25%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Steady state reached after 8-12 weeks </a:t>
            </a:r>
            <a:r>
              <a:rPr lang="en-US" dirty="0" smtClean="0">
                <a:effectLst/>
              </a:rPr>
              <a:t>treatment</a:t>
            </a:r>
          </a:p>
          <a:p>
            <a:pPr lvl="1"/>
            <a:r>
              <a:rPr lang="en-US" dirty="0"/>
              <a:t>Its is also 95% plasma bound and concentrated </a:t>
            </a:r>
            <a:r>
              <a:rPr lang="en-US" dirty="0" smtClean="0"/>
              <a:t>in </a:t>
            </a:r>
            <a:r>
              <a:rPr lang="en-US" dirty="0"/>
              <a:t>the liver, kidneys ,lymph nodes, and bone marrow 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Less bound to tissues than other gold preparations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Associated with adverse effects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T1/2 = 80 days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Mainly excreted in feces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8008259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E:\Bachelor of Medicine And Bachelor of Surgery (MBChB)  Year  2\CLINICAL PHARMACOLOGY\A_H0093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996952"/>
            <a:ext cx="3657600" cy="2743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2285644" y="2060848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GB" dirty="0"/>
              <a:t>Drug Name: AURANOFIN-ORAL </a:t>
            </a:r>
          </a:p>
          <a:p>
            <a:r>
              <a:rPr lang="en-GB" dirty="0"/>
              <a:t>Other Brand Names: </a:t>
            </a:r>
            <a:r>
              <a:rPr lang="en-GB" dirty="0" err="1"/>
              <a:t>Ridaura</a:t>
            </a:r>
            <a:r>
              <a:rPr lang="en-GB" dirty="0"/>
              <a:t>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31640" y="5714813"/>
            <a:ext cx="202811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 err="1"/>
              <a:t>Ridaura</a:t>
            </a:r>
            <a:r>
              <a:rPr lang="en-GB" dirty="0"/>
              <a:t> 3 mg Cap</a:t>
            </a:r>
          </a:p>
        </p:txBody>
      </p:sp>
    </p:spTree>
    <p:extLst>
      <p:ext uri="{BB962C8B-B14F-4D97-AF65-F5344CB8AC3E}">
        <p14:creationId xmlns:p14="http://schemas.microsoft.com/office/powerpoint/2010/main" val="28109315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Mode of action of Gold </a:t>
            </a:r>
            <a:endParaRPr lang="en-US" dirty="0"/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9592" y="1556792"/>
            <a:ext cx="8136904" cy="5112568"/>
          </a:xfrm>
        </p:spPr>
        <p:txBody>
          <a:bodyPr/>
          <a:lstStyle/>
          <a:p>
            <a:r>
              <a:rPr lang="en-US" sz="2800" dirty="0" smtClean="0"/>
              <a:t>The actual mode of action of Gold in rheumatoid arthritis is not known </a:t>
            </a:r>
          </a:p>
          <a:p>
            <a:r>
              <a:rPr lang="en-US" sz="2800" dirty="0" smtClean="0"/>
              <a:t>Gold is known to modify the activity of macrophages in the body </a:t>
            </a:r>
          </a:p>
          <a:p>
            <a:r>
              <a:rPr lang="en-US" sz="2800" dirty="0" smtClean="0"/>
              <a:t>The other mechanism of action of gold salts is inhibition of enzyme activities, interference of histamine action, and inactivation of complements and inhibition of release of prostaglandin E2.</a:t>
            </a:r>
          </a:p>
          <a:p>
            <a:r>
              <a:rPr lang="en-US" sz="2800" dirty="0" smtClean="0"/>
              <a:t>Gold suppresses release of </a:t>
            </a:r>
            <a:r>
              <a:rPr lang="en-US" sz="2800" dirty="0" err="1" smtClean="0"/>
              <a:t>leukotrienes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847591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Clinical Indications of Gold Therapy</a:t>
            </a:r>
            <a:endParaRPr lang="en-US"/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Gold therapy is indicated in acute on chronic rheumatoid arthritis</a:t>
            </a:r>
          </a:p>
          <a:p>
            <a:r>
              <a:rPr lang="en-US" smtClean="0"/>
              <a:t>Its also indicated in treatment of rheumatoid arthritis co-existing with Sjogren’s disease</a:t>
            </a:r>
          </a:p>
          <a:p>
            <a:r>
              <a:rPr lang="en-US" smtClean="0"/>
              <a:t>It has been found useful in the treatment of psoriatic arthritis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763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Adverse </a:t>
            </a:r>
            <a:r>
              <a:rPr lang="en-US" dirty="0" smtClean="0">
                <a:effectLst/>
              </a:rPr>
              <a:t>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effectLst/>
              </a:rPr>
              <a:t>GOLD</a:t>
            </a:r>
            <a:endParaRPr lang="en-GB" sz="3600" dirty="0">
              <a:effectLst/>
            </a:endParaRPr>
          </a:p>
          <a:p>
            <a:pPr lvl="0"/>
            <a:r>
              <a:rPr lang="en-US" dirty="0">
                <a:effectLst/>
              </a:rPr>
              <a:t>Most common ( 15% of </a:t>
            </a:r>
            <a:r>
              <a:rPr lang="en-US" dirty="0" err="1">
                <a:effectLst/>
              </a:rPr>
              <a:t>pts</a:t>
            </a:r>
            <a:r>
              <a:rPr lang="en-US" dirty="0">
                <a:effectLst/>
              </a:rPr>
              <a:t>)</a:t>
            </a:r>
            <a:endParaRPr lang="en-GB" dirty="0">
              <a:effectLst/>
            </a:endParaRPr>
          </a:p>
          <a:p>
            <a:pPr lvl="0"/>
            <a:r>
              <a:rPr lang="en-GB" dirty="0">
                <a:effectLst/>
              </a:rPr>
              <a:t>Gold therapy commonly causes dermatitis and </a:t>
            </a:r>
            <a:r>
              <a:rPr lang="en-GB" dirty="0" smtClean="0">
                <a:effectLst/>
              </a:rPr>
              <a:t>pruritus and cutaneous lesions on </a:t>
            </a:r>
            <a:r>
              <a:rPr lang="en-US" dirty="0" smtClean="0">
                <a:effectLst/>
              </a:rPr>
              <a:t>the skin and mucous membranes</a:t>
            </a:r>
            <a:endParaRPr lang="en-GB" dirty="0" smtClean="0">
              <a:effectLst/>
            </a:endParaRPr>
          </a:p>
          <a:p>
            <a:pPr lvl="0"/>
            <a:r>
              <a:rPr lang="en-US" dirty="0" smtClean="0">
                <a:effectLst/>
              </a:rPr>
              <a:t>Erythema </a:t>
            </a:r>
            <a:r>
              <a:rPr lang="en-US" dirty="0">
                <a:effectLst/>
              </a:rPr>
              <a:t>to severe </a:t>
            </a:r>
            <a:r>
              <a:rPr lang="en-US" dirty="0" err="1">
                <a:effectLst/>
              </a:rPr>
              <a:t>exfoliative</a:t>
            </a:r>
            <a:r>
              <a:rPr lang="en-US" dirty="0">
                <a:effectLst/>
              </a:rPr>
              <a:t> </a:t>
            </a:r>
            <a:r>
              <a:rPr lang="en-US" dirty="0" smtClean="0">
                <a:effectLst/>
              </a:rPr>
              <a:t>dermatitis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5337019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0" y="764704"/>
            <a:ext cx="4788024" cy="5832648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Mucous membranes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Metallic taste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Stomatitis, pharyngitis, </a:t>
            </a:r>
            <a:r>
              <a:rPr lang="en-US" dirty="0" err="1">
                <a:effectLst/>
              </a:rPr>
              <a:t>glossitis</a:t>
            </a:r>
            <a:r>
              <a:rPr lang="en-US" dirty="0">
                <a:effectLst/>
              </a:rPr>
              <a:t>, </a:t>
            </a:r>
            <a:r>
              <a:rPr lang="en-US" dirty="0" err="1">
                <a:effectLst/>
              </a:rPr>
              <a:t>tracheitis</a:t>
            </a:r>
            <a:r>
              <a:rPr lang="en-US" dirty="0">
                <a:effectLst/>
              </a:rPr>
              <a:t>, gastritis, colitis, vaginitis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Chrysiasis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Gray – blue pigmentation of the skin and mucous membranes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Especially in areas exposed to light</a:t>
            </a:r>
            <a:r>
              <a:rPr lang="en-US" dirty="0" smtClean="0">
                <a:effectLst/>
              </a:rPr>
              <a:t>.</a:t>
            </a:r>
          </a:p>
          <a:p>
            <a:r>
              <a:rPr lang="en-US" dirty="0"/>
              <a:t>Gastrointestinal disturbances occur and present with diarrhea</a:t>
            </a:r>
          </a:p>
          <a:p>
            <a:endParaRPr lang="en-GB" dirty="0">
              <a:effectLst/>
            </a:endParaRPr>
          </a:p>
          <a:p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xfrm>
            <a:off x="5076056" y="620688"/>
            <a:ext cx="4061939" cy="5904656"/>
          </a:xfrm>
        </p:spPr>
        <p:txBody>
          <a:bodyPr/>
          <a:lstStyle/>
          <a:p>
            <a:pPr lvl="0"/>
            <a:r>
              <a:rPr lang="en-US" dirty="0">
                <a:effectLst/>
              </a:rPr>
              <a:t>Kidneys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Proteinuria</a:t>
            </a:r>
            <a:endParaRPr lang="en-GB" dirty="0">
              <a:effectLst/>
            </a:endParaRPr>
          </a:p>
          <a:p>
            <a:pPr lvl="2"/>
            <a:r>
              <a:rPr lang="en-US" dirty="0">
                <a:effectLst/>
              </a:rPr>
              <a:t>Mild heavy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Haematuria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Membranous glomerulonephritis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Reversible when </a:t>
            </a:r>
            <a:r>
              <a:rPr lang="en-US" dirty="0" smtClean="0">
                <a:effectLst/>
              </a:rPr>
              <a:t>treatment </a:t>
            </a:r>
            <a:r>
              <a:rPr lang="en-US" dirty="0">
                <a:effectLst/>
              </a:rPr>
              <a:t>stopped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Blood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Thrombocytopenia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Leucopenia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Agranulocytosis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Aplastic </a:t>
            </a:r>
            <a:r>
              <a:rPr lang="en-US" dirty="0" err="1" smtClean="0">
                <a:effectLst/>
              </a:rPr>
              <a:t>anaemia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86152406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552728"/>
          </a:xfrm>
        </p:spPr>
        <p:txBody>
          <a:bodyPr/>
          <a:lstStyle/>
          <a:p>
            <a:pPr marL="0" indent="0">
              <a:buNone/>
            </a:pPr>
            <a:r>
              <a:rPr lang="en-US" b="1" dirty="0" err="1">
                <a:effectLst/>
              </a:rPr>
              <a:t>Auranofin</a:t>
            </a:r>
            <a:r>
              <a:rPr lang="en-US" b="1" dirty="0">
                <a:effectLst/>
              </a:rPr>
              <a:t> </a:t>
            </a:r>
            <a:r>
              <a:rPr lang="en-US" dirty="0">
                <a:effectLst/>
              </a:rPr>
              <a:t>(due to oral route)</a:t>
            </a:r>
            <a:endParaRPr lang="en-GB" sz="3600" dirty="0">
              <a:effectLst/>
            </a:endParaRPr>
          </a:p>
          <a:p>
            <a:pPr lvl="0"/>
            <a:r>
              <a:rPr lang="en-US" dirty="0">
                <a:effectLst/>
              </a:rPr>
              <a:t>GIT s/s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Diarrhea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Abdominal cramps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Others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Encephalitis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Peripheral neuritis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Hepatitis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Pulmonary infiltrates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Cholestatic</a:t>
            </a:r>
            <a:r>
              <a:rPr lang="en-US" dirty="0">
                <a:effectLst/>
              </a:rPr>
              <a:t> jaundice</a:t>
            </a:r>
            <a:endParaRPr lang="en-GB" dirty="0">
              <a:effectLst/>
            </a:endParaRPr>
          </a:p>
          <a:p>
            <a:pPr lvl="1"/>
            <a:r>
              <a:rPr lang="en-US" dirty="0" err="1">
                <a:effectLst/>
              </a:rPr>
              <a:t>Nitritoid</a:t>
            </a:r>
            <a:r>
              <a:rPr lang="en-US" dirty="0">
                <a:effectLst/>
              </a:rPr>
              <a:t> (vasomotor) crisis; - sweating, flushing and headaches</a:t>
            </a:r>
            <a:r>
              <a:rPr lang="en-US" dirty="0" smtClean="0">
                <a:effectLst/>
              </a:rPr>
              <a:t>.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252970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66800" y="188640"/>
            <a:ext cx="7543800" cy="1035968"/>
          </a:xfrm>
        </p:spPr>
        <p:txBody>
          <a:bodyPr/>
          <a:lstStyle/>
          <a:p>
            <a:r>
              <a:rPr lang="en-US" dirty="0">
                <a:effectLst/>
              </a:rPr>
              <a:t>GOLD </a:t>
            </a:r>
            <a:r>
              <a:rPr lang="en-US" dirty="0" smtClean="0">
                <a:effectLst/>
              </a:rPr>
              <a:t>monitoring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55576" y="1412776"/>
            <a:ext cx="8208912" cy="4968552"/>
          </a:xfrm>
        </p:spPr>
        <p:txBody>
          <a:bodyPr/>
          <a:lstStyle/>
          <a:p>
            <a:r>
              <a:rPr lang="en-US" sz="2400" dirty="0" smtClean="0">
                <a:effectLst/>
              </a:rPr>
              <a:t>Regular </a:t>
            </a:r>
            <a:r>
              <a:rPr lang="en-US" sz="2400" dirty="0">
                <a:effectLst/>
              </a:rPr>
              <a:t>examination of the skin, oral mucosa, urine and blood</a:t>
            </a:r>
            <a:endParaRPr lang="en-GB" sz="24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Withhold gold until the A/E subsides</a:t>
            </a:r>
            <a:endParaRPr lang="en-GB" sz="24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Skin rash and stomatitis</a:t>
            </a:r>
            <a:endParaRPr lang="en-GB" sz="24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Antihistamines or glucocorticoids</a:t>
            </a:r>
            <a:endParaRPr lang="en-GB" sz="2000" dirty="0">
              <a:effectLst/>
            </a:endParaRPr>
          </a:p>
          <a:p>
            <a:pPr lvl="0"/>
            <a:r>
              <a:rPr lang="en-US" sz="2400" dirty="0" err="1">
                <a:effectLst/>
              </a:rPr>
              <a:t>Nephrosis</a:t>
            </a:r>
            <a:endParaRPr lang="en-GB" sz="2400" dirty="0">
              <a:effectLst/>
            </a:endParaRPr>
          </a:p>
          <a:p>
            <a:pPr lvl="1"/>
            <a:r>
              <a:rPr lang="en-US" sz="2000" dirty="0" err="1">
                <a:effectLst/>
              </a:rPr>
              <a:t>Glucocoriticoids</a:t>
            </a:r>
            <a:r>
              <a:rPr lang="en-US" sz="2000" dirty="0">
                <a:effectLst/>
              </a:rPr>
              <a:t>.</a:t>
            </a:r>
            <a:endParaRPr lang="en-GB" sz="20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If the A/E is mild; start gold 2-3 weeks after toxic effect has subsided</a:t>
            </a:r>
            <a:endParaRPr lang="en-GB" sz="2400" dirty="0">
              <a:effectLst/>
            </a:endParaRPr>
          </a:p>
          <a:p>
            <a:pPr lvl="0"/>
            <a:r>
              <a:rPr lang="en-US" sz="2400" dirty="0">
                <a:effectLst/>
              </a:rPr>
              <a:t>If a severe reaction occurs</a:t>
            </a:r>
            <a:endParaRPr lang="en-GB" sz="2400" dirty="0">
              <a:effectLst/>
            </a:endParaRPr>
          </a:p>
          <a:p>
            <a:pPr lvl="1"/>
            <a:r>
              <a:rPr lang="en-US" sz="2000" dirty="0">
                <a:effectLst/>
              </a:rPr>
              <a:t>Glucocorticoids</a:t>
            </a:r>
            <a:endParaRPr lang="en-GB" sz="2000" dirty="0">
              <a:effectLst/>
            </a:endParaRPr>
          </a:p>
          <a:p>
            <a:r>
              <a:rPr lang="en-US" sz="2400" dirty="0" err="1">
                <a:effectLst/>
              </a:rPr>
              <a:t>Dimercaprol</a:t>
            </a:r>
            <a:r>
              <a:rPr lang="en-US" sz="2400" dirty="0">
                <a:effectLst/>
              </a:rPr>
              <a:t> – it chelates gold. The chelate is then excreted.</a:t>
            </a: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96201918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43608" y="188640"/>
            <a:ext cx="7543800" cy="963960"/>
          </a:xfrm>
        </p:spPr>
        <p:txBody>
          <a:bodyPr/>
          <a:lstStyle/>
          <a:p>
            <a:r>
              <a:rPr lang="en-US" dirty="0" smtClean="0">
                <a:effectLst/>
              </a:rPr>
              <a:t>Contraindications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755576" y="1196753"/>
            <a:ext cx="8064896" cy="5472608"/>
          </a:xfrm>
        </p:spPr>
        <p:txBody>
          <a:bodyPr/>
          <a:lstStyle/>
          <a:p>
            <a:pPr marL="0" indent="0">
              <a:buNone/>
            </a:pPr>
            <a:r>
              <a:rPr lang="en-US" b="1" dirty="0" smtClean="0">
                <a:effectLst/>
              </a:rPr>
              <a:t>Gold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Renal </a:t>
            </a:r>
            <a:r>
              <a:rPr lang="en-US" dirty="0" smtClean="0">
                <a:effectLst/>
              </a:rPr>
              <a:t>disease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Hepatic dysfunction – </a:t>
            </a:r>
            <a:r>
              <a:rPr lang="en-US" dirty="0" smtClean="0">
                <a:effectLst/>
              </a:rPr>
              <a:t>History </a:t>
            </a:r>
            <a:r>
              <a:rPr lang="en-US" dirty="0">
                <a:effectLst/>
              </a:rPr>
              <a:t>of hepatitis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Heamatological</a:t>
            </a:r>
            <a:r>
              <a:rPr lang="en-US" dirty="0">
                <a:effectLst/>
              </a:rPr>
              <a:t> disorders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Urticaria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Eczema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Colitis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Pregnancy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5869170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</p:spPr>
        <p:txBody>
          <a:bodyPr/>
          <a:lstStyle/>
          <a:p>
            <a:pPr lvl="0"/>
            <a:r>
              <a:rPr lang="en-US" sz="2800" dirty="0">
                <a:effectLst/>
              </a:rPr>
              <a:t>Breastfeeding</a:t>
            </a:r>
            <a:endParaRPr lang="en-GB" sz="28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Recent radiation (due to BM suppression)</a:t>
            </a:r>
            <a:endParaRPr lang="en-GB" sz="2800" dirty="0">
              <a:effectLst/>
            </a:endParaRPr>
          </a:p>
          <a:p>
            <a:pPr lvl="0"/>
            <a:r>
              <a:rPr lang="en-US" sz="2800" dirty="0" err="1">
                <a:effectLst/>
              </a:rPr>
              <a:t>Concominant</a:t>
            </a:r>
            <a:r>
              <a:rPr lang="en-US" sz="2800" dirty="0">
                <a:effectLst/>
              </a:rPr>
              <a:t> use of drugs that cause blood </a:t>
            </a:r>
            <a:r>
              <a:rPr lang="en-US" sz="2800" dirty="0" err="1">
                <a:effectLst/>
              </a:rPr>
              <a:t>dysrasias</a:t>
            </a:r>
            <a:endParaRPr lang="en-GB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Antimalarial</a:t>
            </a:r>
            <a:endParaRPr lang="en-GB" sz="24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Immunosuppresants</a:t>
            </a:r>
            <a:endParaRPr lang="en-GB" sz="24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Penicillamine</a:t>
            </a:r>
            <a:r>
              <a:rPr lang="en-US" sz="2400" dirty="0">
                <a:effectLst/>
              </a:rPr>
              <a:t>.</a:t>
            </a:r>
            <a:endParaRPr lang="en-GB" sz="24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After gold-induced toxicities</a:t>
            </a:r>
            <a:endParaRPr lang="en-GB" sz="28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Haematological</a:t>
            </a:r>
            <a:r>
              <a:rPr lang="en-US" sz="2400" dirty="0">
                <a:effectLst/>
              </a:rPr>
              <a:t> system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Renal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Pulmonary fibrosis</a:t>
            </a:r>
            <a:endParaRPr lang="en-GB" sz="24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Necrotinizing</a:t>
            </a:r>
            <a:r>
              <a:rPr lang="en-US" sz="2400" dirty="0">
                <a:effectLst/>
              </a:rPr>
              <a:t> </a:t>
            </a:r>
            <a:r>
              <a:rPr lang="en-US" sz="2400" dirty="0" err="1">
                <a:effectLst/>
              </a:rPr>
              <a:t>enterocolitis</a:t>
            </a:r>
            <a:endParaRPr lang="en-GB" sz="2400" dirty="0">
              <a:effectLst/>
            </a:endParaRPr>
          </a:p>
          <a:p>
            <a:pPr lvl="1"/>
            <a:r>
              <a:rPr lang="en-US" sz="2400" dirty="0" err="1">
                <a:effectLst/>
              </a:rPr>
              <a:t>Exfoliative</a:t>
            </a:r>
            <a:r>
              <a:rPr lang="en-US" sz="2400" dirty="0">
                <a:effectLst/>
              </a:rPr>
              <a:t> </a:t>
            </a:r>
            <a:r>
              <a:rPr lang="en-US" sz="2400" dirty="0" smtClean="0">
                <a:effectLst/>
              </a:rPr>
              <a:t>dermatitis</a:t>
            </a:r>
            <a:endParaRPr lang="en-GB" sz="24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4164941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GOLD </a:t>
            </a:r>
            <a:r>
              <a:rPr lang="en-US" dirty="0" smtClean="0">
                <a:effectLst/>
              </a:rPr>
              <a:t>USES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err="1" smtClean="0"/>
              <a:t>Rheamatoid</a:t>
            </a:r>
            <a:r>
              <a:rPr lang="en-US" dirty="0" smtClean="0"/>
              <a:t> arthritis</a:t>
            </a:r>
            <a:endParaRPr lang="en-GB" dirty="0" smtClean="0"/>
          </a:p>
          <a:p>
            <a:pPr lvl="0"/>
            <a:r>
              <a:rPr lang="en-US" dirty="0" smtClean="0"/>
              <a:t>Juvenile RA</a:t>
            </a:r>
            <a:endParaRPr lang="en-GB" dirty="0" smtClean="0"/>
          </a:p>
          <a:p>
            <a:pPr lvl="0"/>
            <a:r>
              <a:rPr lang="en-US" dirty="0" err="1" smtClean="0"/>
              <a:t>Sjogren’s</a:t>
            </a:r>
            <a:r>
              <a:rPr lang="en-US" dirty="0" smtClean="0"/>
              <a:t> syndrome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425992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PENICILLAMINE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4000" b="1" dirty="0">
                <a:effectLst/>
              </a:rPr>
              <a:t>P’KINETICS</a:t>
            </a:r>
            <a:endParaRPr lang="en-GB" sz="4000" b="1" dirty="0">
              <a:effectLst/>
            </a:endParaRPr>
          </a:p>
          <a:p>
            <a:pPr lvl="0"/>
            <a:r>
              <a:rPr lang="en-US" dirty="0">
                <a:effectLst/>
              </a:rPr>
              <a:t>It’s a metabolite of penicillin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Admin orally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Food, antacids </a:t>
            </a:r>
            <a:r>
              <a:rPr lang="en-US" dirty="0" err="1">
                <a:effectLst/>
              </a:rPr>
              <a:t>nad</a:t>
            </a:r>
            <a:r>
              <a:rPr lang="en-US" dirty="0">
                <a:effectLst/>
              </a:rPr>
              <a:t> iron reduces its absorption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40-70% absorbed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Hepatic metabolism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Excreted in urine and stool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1128680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ffectLst/>
              </a:rPr>
              <a:t>Adverse </a:t>
            </a:r>
            <a:r>
              <a:rPr lang="en-US" dirty="0" smtClean="0">
                <a:effectLst/>
              </a:rPr>
              <a:t>effects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effectLst/>
              </a:rPr>
              <a:t>Anaphylaxis, fever, generalized edema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In </a:t>
            </a:r>
            <a:r>
              <a:rPr lang="en-US" dirty="0" err="1">
                <a:effectLst/>
              </a:rPr>
              <a:t>pts</a:t>
            </a:r>
            <a:r>
              <a:rPr lang="en-US" dirty="0">
                <a:effectLst/>
              </a:rPr>
              <a:t> who are allergic to penicillin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Various skin rashes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Heamatological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Leucopenia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Aplastic </a:t>
            </a:r>
            <a:r>
              <a:rPr lang="en-US" dirty="0" err="1">
                <a:effectLst/>
              </a:rPr>
              <a:t>anaemia</a:t>
            </a:r>
            <a:endParaRPr lang="en-GB" dirty="0">
              <a:effectLst/>
            </a:endParaRPr>
          </a:p>
          <a:p>
            <a:pPr lvl="1"/>
            <a:r>
              <a:rPr lang="en-US" dirty="0" err="1" smtClean="0">
                <a:effectLst/>
              </a:rPr>
              <a:t>Agranulocytosis</a:t>
            </a:r>
            <a:endParaRPr lang="en-GB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63593910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</p:spPr>
        <p:txBody>
          <a:bodyPr/>
          <a:lstStyle/>
          <a:p>
            <a:pPr lvl="0"/>
            <a:r>
              <a:rPr lang="en-US" sz="2800" dirty="0">
                <a:effectLst/>
              </a:rPr>
              <a:t>GIT</a:t>
            </a:r>
            <a:endParaRPr lang="en-GB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A, N,V, D, dyspepsia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Transient loss of taste sensation for sweet and salt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This is relieved by supplementation of diet with copper.</a:t>
            </a:r>
            <a:endParaRPr lang="en-GB" sz="24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Renal</a:t>
            </a:r>
            <a:endParaRPr lang="en-GB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Proteinuria &amp; </a:t>
            </a:r>
            <a:r>
              <a:rPr lang="en-US" sz="2400" dirty="0" err="1">
                <a:effectLst/>
              </a:rPr>
              <a:t>haematuria</a:t>
            </a:r>
            <a:r>
              <a:rPr lang="en-US" sz="2400" dirty="0">
                <a:effectLst/>
              </a:rPr>
              <a:t> (reversible)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Nephritic syndrome</a:t>
            </a:r>
            <a:endParaRPr lang="en-GB" sz="24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Glomerulonephritis</a:t>
            </a:r>
            <a:endParaRPr lang="en-GB" sz="2400" dirty="0">
              <a:effectLst/>
            </a:endParaRPr>
          </a:p>
          <a:p>
            <a:pPr lvl="0"/>
            <a:r>
              <a:rPr lang="en-US" sz="2800" dirty="0" err="1">
                <a:effectLst/>
              </a:rPr>
              <a:t>Bronchioalveolitis</a:t>
            </a:r>
            <a:endParaRPr lang="en-GB" sz="2800" dirty="0">
              <a:effectLst/>
            </a:endParaRPr>
          </a:p>
          <a:p>
            <a:pPr lvl="1"/>
            <a:r>
              <a:rPr lang="en-US" sz="2400" dirty="0">
                <a:effectLst/>
              </a:rPr>
              <a:t>Severe </a:t>
            </a:r>
            <a:r>
              <a:rPr lang="en-US" sz="2400" dirty="0" err="1">
                <a:effectLst/>
              </a:rPr>
              <a:t>dyspnoea</a:t>
            </a:r>
            <a:endParaRPr lang="en-GB" sz="2400" dirty="0">
              <a:effectLst/>
            </a:endParaRPr>
          </a:p>
          <a:p>
            <a:pPr lvl="0"/>
            <a:r>
              <a:rPr lang="en-US" sz="2800" dirty="0">
                <a:effectLst/>
              </a:rPr>
              <a:t>Myasthenia </a:t>
            </a:r>
            <a:r>
              <a:rPr lang="en-US" sz="2800" dirty="0" smtClean="0">
                <a:effectLst/>
              </a:rPr>
              <a:t>gravis</a:t>
            </a:r>
            <a:endParaRPr lang="en-GB" sz="28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9395601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Contraindications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Pregnancy</a:t>
            </a:r>
            <a:endParaRPr lang="en-GB" dirty="0" smtClean="0"/>
          </a:p>
          <a:p>
            <a:pPr lvl="0"/>
            <a:r>
              <a:rPr lang="en-US" dirty="0" smtClean="0"/>
              <a:t>Previous history of </a:t>
            </a:r>
            <a:r>
              <a:rPr lang="en-US" dirty="0" err="1" smtClean="0"/>
              <a:t>penicillamine</a:t>
            </a:r>
            <a:r>
              <a:rPr lang="en-US" dirty="0" smtClean="0"/>
              <a:t> – induced </a:t>
            </a:r>
            <a:r>
              <a:rPr lang="en-US" dirty="0" err="1" smtClean="0"/>
              <a:t>agranulocytosis</a:t>
            </a:r>
            <a:r>
              <a:rPr lang="en-US" dirty="0" smtClean="0"/>
              <a:t> or aplastic </a:t>
            </a:r>
            <a:r>
              <a:rPr lang="en-US" dirty="0" err="1" smtClean="0"/>
              <a:t>anaemia</a:t>
            </a:r>
            <a:endParaRPr lang="en-GB" dirty="0" smtClean="0"/>
          </a:p>
          <a:p>
            <a:pPr lvl="0"/>
            <a:r>
              <a:rPr lang="en-US" dirty="0" smtClean="0"/>
              <a:t>Renal failure.</a:t>
            </a:r>
            <a:endParaRPr lang="en-GB" dirty="0" smtClean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23174775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ffectLst/>
              </a:rPr>
              <a:t>USE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>
                <a:effectLst/>
              </a:rPr>
              <a:t>RA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Mechanism of action not clear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Wilson’s </a:t>
            </a:r>
            <a:r>
              <a:rPr lang="en-US" dirty="0" smtClean="0">
                <a:effectLst/>
              </a:rPr>
              <a:t>disease</a:t>
            </a:r>
            <a:endParaRPr lang="en-GB" dirty="0">
              <a:effectLst/>
            </a:endParaRPr>
          </a:p>
          <a:p>
            <a:pPr lvl="0"/>
            <a:r>
              <a:rPr lang="en-US" dirty="0" err="1">
                <a:effectLst/>
              </a:rPr>
              <a:t>Cystinuria</a:t>
            </a:r>
            <a:r>
              <a:rPr lang="en-US" dirty="0">
                <a:effectLst/>
              </a:rPr>
              <a:t> – binds to cysteine and promotes it’s urinary excretion</a:t>
            </a:r>
            <a:endParaRPr lang="en-GB" dirty="0">
              <a:effectLst/>
            </a:endParaRPr>
          </a:p>
          <a:p>
            <a:pPr lvl="0"/>
            <a:r>
              <a:rPr lang="en-US" dirty="0">
                <a:effectLst/>
              </a:rPr>
              <a:t>Chelation therapy in poisoning</a:t>
            </a:r>
            <a:endParaRPr lang="en-GB" dirty="0">
              <a:effectLst/>
            </a:endParaRPr>
          </a:p>
          <a:p>
            <a:pPr lvl="1"/>
            <a:r>
              <a:rPr lang="en-US" dirty="0">
                <a:effectLst/>
              </a:rPr>
              <a:t>Chelates copper, Hg, Zn and </a:t>
            </a:r>
            <a:r>
              <a:rPr lang="en-US" dirty="0" err="1">
                <a:effectLst/>
              </a:rPr>
              <a:t>Pb</a:t>
            </a:r>
            <a:r>
              <a:rPr lang="en-US" dirty="0">
                <a:effectLst/>
              </a:rPr>
              <a:t>.</a:t>
            </a:r>
            <a:endParaRPr lang="en-GB" dirty="0">
              <a:effectLst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611538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9552" y="188640"/>
            <a:ext cx="7772400" cy="1143000"/>
          </a:xfrm>
        </p:spPr>
        <p:txBody>
          <a:bodyPr/>
          <a:lstStyle/>
          <a:p>
            <a:r>
              <a:rPr lang="en-US" b="1" dirty="0" smtClean="0"/>
              <a:t>SALFASALAZINE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3528" y="1268760"/>
            <a:ext cx="8640960" cy="5400600"/>
          </a:xfrm>
        </p:spPr>
        <p:txBody>
          <a:bodyPr>
            <a:normAutofit fontScale="85000" lnSpcReduction="10000"/>
          </a:bodyPr>
          <a:lstStyle/>
          <a:p>
            <a:pPr lvl="0"/>
            <a:r>
              <a:rPr lang="en-US" dirty="0"/>
              <a:t>Has two metabolites: </a:t>
            </a:r>
            <a:r>
              <a:rPr lang="en-US" dirty="0" err="1"/>
              <a:t>sulfapyridine</a:t>
            </a:r>
            <a:r>
              <a:rPr lang="en-US" dirty="0"/>
              <a:t> &amp; 5 </a:t>
            </a:r>
            <a:r>
              <a:rPr lang="en-US" dirty="0" err="1"/>
              <a:t>aminosalicylic</a:t>
            </a:r>
            <a:r>
              <a:rPr lang="en-US" dirty="0"/>
              <a:t> acid</a:t>
            </a:r>
            <a:endParaRPr lang="en-GB" dirty="0"/>
          </a:p>
          <a:p>
            <a:pPr lvl="0"/>
            <a:r>
              <a:rPr lang="en-US" dirty="0"/>
              <a:t>The metabolites are valid </a:t>
            </a:r>
            <a:r>
              <a:rPr lang="en-US" dirty="0" err="1"/>
              <a:t>rx</a:t>
            </a:r>
            <a:r>
              <a:rPr lang="en-US" dirty="0"/>
              <a:t> of rheumatoid arthritis</a:t>
            </a:r>
            <a:endParaRPr lang="en-GB" dirty="0"/>
          </a:p>
          <a:p>
            <a:pPr lvl="0"/>
            <a:r>
              <a:rPr lang="en-US" dirty="0" err="1"/>
              <a:t>Sulfapyridine</a:t>
            </a:r>
            <a:r>
              <a:rPr lang="en-US" dirty="0"/>
              <a:t> (absorbed) used in rheumatoid arthritis</a:t>
            </a:r>
            <a:endParaRPr lang="en-GB" dirty="0"/>
          </a:p>
          <a:p>
            <a:pPr lvl="0"/>
            <a:r>
              <a:rPr lang="en-US" dirty="0"/>
              <a:t>5 </a:t>
            </a:r>
            <a:r>
              <a:rPr lang="en-US" dirty="0" err="1"/>
              <a:t>aminosalicylic</a:t>
            </a:r>
            <a:r>
              <a:rPr lang="en-US" dirty="0"/>
              <a:t> acid </a:t>
            </a:r>
            <a:r>
              <a:rPr lang="en-US" dirty="0" smtClean="0"/>
              <a:t>not absorbed (high levels in </a:t>
            </a:r>
            <a:r>
              <a:rPr lang="en-US" dirty="0" err="1" smtClean="0"/>
              <a:t>faeces</a:t>
            </a:r>
            <a:r>
              <a:rPr lang="en-US" dirty="0" smtClean="0"/>
              <a:t>) thus treatment </a:t>
            </a:r>
            <a:r>
              <a:rPr lang="en-US" dirty="0"/>
              <a:t>for inflammatory bowel disease </a:t>
            </a:r>
            <a:r>
              <a:rPr lang="en-US" dirty="0" err="1"/>
              <a:t>e.g</a:t>
            </a:r>
            <a:r>
              <a:rPr lang="en-US" dirty="0"/>
              <a:t> </a:t>
            </a:r>
            <a:r>
              <a:rPr lang="en-US" dirty="0" err="1"/>
              <a:t>crohn’s</a:t>
            </a:r>
            <a:r>
              <a:rPr lang="en-US" dirty="0"/>
              <a:t> dx, ulcerative colitis.</a:t>
            </a:r>
            <a:endParaRPr lang="en-GB" dirty="0"/>
          </a:p>
          <a:p>
            <a:pPr lvl="0"/>
            <a:r>
              <a:rPr lang="en-US" dirty="0"/>
              <a:t>Both sulfasalazine and </a:t>
            </a:r>
            <a:r>
              <a:rPr lang="en-US" dirty="0" err="1"/>
              <a:t>sulfapyridine</a:t>
            </a:r>
            <a:r>
              <a:rPr lang="en-US" dirty="0"/>
              <a:t> are thought to act in rheumatoid arthritis</a:t>
            </a:r>
            <a:endParaRPr lang="en-GB" dirty="0"/>
          </a:p>
          <a:p>
            <a:pPr lvl="0"/>
            <a:r>
              <a:rPr lang="en-US" dirty="0"/>
              <a:t>Acts by reducing IgA &amp; </a:t>
            </a:r>
            <a:r>
              <a:rPr lang="en-US" dirty="0" err="1"/>
              <a:t>IgM</a:t>
            </a:r>
            <a:r>
              <a:rPr lang="en-US" dirty="0"/>
              <a:t> rheumatoid factors also reduces T cell responses &amp; inhibits B cells proliferation → ∴ Reduction in immune mediated inflammatory </a:t>
            </a:r>
            <a:r>
              <a:rPr lang="en-US" dirty="0" smtClean="0"/>
              <a:t>responses</a:t>
            </a:r>
          </a:p>
          <a:p>
            <a:pPr lvl="0"/>
            <a:r>
              <a:rPr lang="en-US" dirty="0" smtClean="0"/>
              <a:t>Reduced rate of bone marrow damage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921479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P’kinetics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10-20% absorbed in the GIT</a:t>
            </a:r>
            <a:endParaRPr lang="en-GB" dirty="0"/>
          </a:p>
          <a:p>
            <a:pPr lvl="0"/>
            <a:r>
              <a:rPr lang="en-US" dirty="0"/>
              <a:t>Undergoes </a:t>
            </a:r>
            <a:r>
              <a:rPr lang="en-US" dirty="0" err="1"/>
              <a:t>Enterohepatic</a:t>
            </a:r>
            <a:r>
              <a:rPr lang="en-US" dirty="0"/>
              <a:t> circulation</a:t>
            </a:r>
            <a:endParaRPr lang="en-GB" dirty="0"/>
          </a:p>
          <a:p>
            <a:pPr lvl="0"/>
            <a:r>
              <a:rPr lang="en-US" dirty="0"/>
              <a:t>T</a:t>
            </a:r>
            <a:r>
              <a:rPr lang="en-US" baseline="-25000" dirty="0"/>
              <a:t>1/2</a:t>
            </a:r>
            <a:r>
              <a:rPr lang="en-US" dirty="0"/>
              <a:t>=  6-17 </a:t>
            </a:r>
            <a:r>
              <a:rPr lang="en-US" dirty="0" err="1"/>
              <a:t>hrs</a:t>
            </a:r>
            <a:endParaRPr lang="en-GB" dirty="0"/>
          </a:p>
          <a:p>
            <a:pPr lvl="0"/>
            <a:r>
              <a:rPr lang="en-US" dirty="0"/>
              <a:t>More than 99% bound to plasma proteins</a:t>
            </a:r>
            <a:endParaRPr lang="en-GB" dirty="0"/>
          </a:p>
          <a:p>
            <a:pPr lvl="0"/>
            <a:r>
              <a:rPr lang="en-US" dirty="0"/>
              <a:t>Not metabolized by liver </a:t>
            </a:r>
            <a:r>
              <a:rPr lang="en-US" dirty="0" smtClean="0"/>
              <a:t>enzymes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0994090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</p:spPr>
        <p:txBody>
          <a:bodyPr>
            <a:normAutofit fontScale="92500" lnSpcReduction="20000"/>
          </a:bodyPr>
          <a:lstStyle/>
          <a:p>
            <a:r>
              <a:rPr lang="en-GB" dirty="0" smtClean="0"/>
              <a:t>70% enters the colon</a:t>
            </a:r>
          </a:p>
          <a:p>
            <a:pPr lvl="0"/>
            <a:r>
              <a:rPr lang="en-US" dirty="0"/>
              <a:t>Reduced by intestinal bacterial enzymes into </a:t>
            </a:r>
            <a:r>
              <a:rPr lang="en-US" dirty="0" err="1"/>
              <a:t>sulfapyridine</a:t>
            </a:r>
            <a:r>
              <a:rPr lang="en-US" dirty="0"/>
              <a:t> and 5 </a:t>
            </a:r>
            <a:r>
              <a:rPr lang="en-US" dirty="0" err="1"/>
              <a:t>aminosalicylic</a:t>
            </a:r>
            <a:r>
              <a:rPr lang="en-US" dirty="0"/>
              <a:t> acid </a:t>
            </a:r>
            <a:r>
              <a:rPr lang="en-GB" dirty="0"/>
              <a:t>(</a:t>
            </a:r>
            <a:r>
              <a:rPr lang="en-GB" dirty="0" err="1"/>
              <a:t>mesalamine</a:t>
            </a:r>
            <a:r>
              <a:rPr lang="en-GB" dirty="0" smtClean="0"/>
              <a:t>)</a:t>
            </a:r>
          </a:p>
          <a:p>
            <a:r>
              <a:rPr lang="en-GB" dirty="0" smtClean="0"/>
              <a:t>Is highly lipid soluble</a:t>
            </a:r>
          </a:p>
          <a:p>
            <a:r>
              <a:rPr lang="en-GB" dirty="0" smtClean="0"/>
              <a:t>Is an active metabolite</a:t>
            </a:r>
          </a:p>
          <a:p>
            <a:pPr lvl="1"/>
            <a:r>
              <a:rPr lang="en-GB" dirty="0" smtClean="0"/>
              <a:t>Absorbed and </a:t>
            </a:r>
            <a:r>
              <a:rPr lang="en-GB" dirty="0" err="1" smtClean="0"/>
              <a:t>metaboliozed</a:t>
            </a:r>
            <a:r>
              <a:rPr lang="en-GB" dirty="0" smtClean="0"/>
              <a:t> in the liver</a:t>
            </a:r>
            <a:r>
              <a:rPr lang="en-GB" dirty="0"/>
              <a:t> </a:t>
            </a:r>
            <a:r>
              <a:rPr lang="en-GB" dirty="0" smtClean="0"/>
              <a:t>by various pathways including acetylation</a:t>
            </a:r>
          </a:p>
          <a:p>
            <a:pPr lvl="1"/>
            <a:r>
              <a:rPr lang="en-GB" dirty="0" smtClean="0"/>
              <a:t>Rapid </a:t>
            </a:r>
            <a:r>
              <a:rPr lang="en-GB" dirty="0" err="1" smtClean="0"/>
              <a:t>acetylators</a:t>
            </a:r>
            <a:r>
              <a:rPr lang="en-GB" dirty="0" smtClean="0"/>
              <a:t> have lower levels of the drug and less adverse effects</a:t>
            </a:r>
          </a:p>
          <a:p>
            <a:pPr lvl="0"/>
            <a:r>
              <a:rPr lang="en-US" dirty="0"/>
              <a:t>90% excreted through bile</a:t>
            </a:r>
            <a:endParaRPr lang="en-GB" dirty="0"/>
          </a:p>
          <a:p>
            <a:pPr lvl="0"/>
            <a:r>
              <a:rPr lang="en-US" dirty="0"/>
              <a:t>10% excreted through urine</a:t>
            </a:r>
            <a:endParaRPr lang="en-GB" dirty="0"/>
          </a:p>
          <a:p>
            <a:pPr lvl="0"/>
            <a:r>
              <a:rPr lang="en-US" dirty="0"/>
              <a:t>Some sulfasalazine excreted unchanged but </a:t>
            </a:r>
            <a:r>
              <a:rPr lang="en-US" dirty="0" err="1"/>
              <a:t>sulfapyridine</a:t>
            </a:r>
            <a:r>
              <a:rPr lang="en-US" dirty="0"/>
              <a:t> is acetylated and </a:t>
            </a:r>
            <a:r>
              <a:rPr lang="en-US" dirty="0" err="1"/>
              <a:t>hydroxylated</a:t>
            </a:r>
            <a:r>
              <a:rPr lang="en-US" dirty="0"/>
              <a:t> before excretion.</a:t>
            </a:r>
            <a:endParaRPr lang="en-GB" dirty="0"/>
          </a:p>
          <a:p>
            <a:r>
              <a:rPr lang="en-GB" dirty="0" smtClean="0"/>
              <a:t>Sulfasalazine is responsible for most toxicity</a:t>
            </a:r>
          </a:p>
          <a:p>
            <a:pPr lvl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26376677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Adverse </a:t>
            </a:r>
            <a:r>
              <a:rPr lang="en-US" b="1" dirty="0" smtClean="0"/>
              <a:t>effects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424936" cy="4968552"/>
          </a:xfrm>
        </p:spPr>
        <p:txBody>
          <a:bodyPr/>
          <a:lstStyle/>
          <a:p>
            <a:pPr lvl="0"/>
            <a:r>
              <a:rPr lang="en-US" dirty="0"/>
              <a:t>30% of </a:t>
            </a:r>
            <a:r>
              <a:rPr lang="en-US" dirty="0" err="1"/>
              <a:t>pts</a:t>
            </a:r>
            <a:r>
              <a:rPr lang="en-US" dirty="0"/>
              <a:t> experience toxicity</a:t>
            </a:r>
            <a:endParaRPr lang="en-GB" dirty="0"/>
          </a:p>
          <a:p>
            <a:pPr lvl="0"/>
            <a:r>
              <a:rPr lang="en-US" dirty="0"/>
              <a:t>Nausea, vomiting, Diarrhea, </a:t>
            </a:r>
            <a:r>
              <a:rPr lang="en-US" dirty="0" err="1"/>
              <a:t>epigastric</a:t>
            </a:r>
            <a:r>
              <a:rPr lang="en-US" dirty="0"/>
              <a:t> pain (common)</a:t>
            </a:r>
            <a:endParaRPr lang="en-GB" dirty="0"/>
          </a:p>
          <a:p>
            <a:pPr lvl="0"/>
            <a:r>
              <a:rPr lang="en-US" dirty="0"/>
              <a:t>Malaise, headache, rash (common)</a:t>
            </a:r>
            <a:endParaRPr lang="en-GB" dirty="0"/>
          </a:p>
          <a:p>
            <a:pPr lvl="0"/>
            <a:r>
              <a:rPr lang="en-US" dirty="0" err="1"/>
              <a:t>Megaloblastic</a:t>
            </a:r>
            <a:r>
              <a:rPr lang="en-US" dirty="0"/>
              <a:t> anemia, </a:t>
            </a:r>
            <a:r>
              <a:rPr lang="en-US" dirty="0" err="1"/>
              <a:t>Haemolytic</a:t>
            </a:r>
            <a:r>
              <a:rPr lang="en-US" dirty="0"/>
              <a:t> </a:t>
            </a:r>
            <a:r>
              <a:rPr lang="en-US" dirty="0" err="1"/>
              <a:t>anaemia</a:t>
            </a:r>
            <a:r>
              <a:rPr lang="en-US" dirty="0"/>
              <a:t>, </a:t>
            </a:r>
            <a:r>
              <a:rPr lang="en-US" dirty="0" err="1"/>
              <a:t>methemoglobianemia</a:t>
            </a:r>
            <a:r>
              <a:rPr lang="en-US" dirty="0"/>
              <a:t>, neutropenia and thrombocytopenia → rare</a:t>
            </a:r>
            <a:endParaRPr lang="en-GB" dirty="0"/>
          </a:p>
          <a:p>
            <a:pPr lvl="0"/>
            <a:r>
              <a:rPr lang="en-US" dirty="0"/>
              <a:t>Double stranded DNA → diagnosis of connective tissue disease </a:t>
            </a:r>
            <a:r>
              <a:rPr lang="en-US" dirty="0" err="1"/>
              <a:t>e.g</a:t>
            </a:r>
            <a:r>
              <a:rPr lang="en-US" dirty="0"/>
              <a:t> SLE like disease (drug induced</a:t>
            </a:r>
            <a:r>
              <a:rPr lang="en-US" dirty="0" smtClean="0"/>
              <a:t>)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8039624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16632"/>
            <a:ext cx="8856984" cy="6624736"/>
          </a:xfrm>
        </p:spPr>
        <p:txBody>
          <a:bodyPr/>
          <a:lstStyle/>
          <a:p>
            <a:r>
              <a:rPr lang="en-GB" dirty="0" smtClean="0"/>
              <a:t>Reversible infertility in males</a:t>
            </a:r>
          </a:p>
          <a:p>
            <a:pPr lvl="1"/>
            <a:r>
              <a:rPr lang="en-GB" dirty="0" smtClean="0"/>
              <a:t>Due to changes in sperm number and morphology</a:t>
            </a:r>
          </a:p>
          <a:p>
            <a:pPr lvl="1"/>
            <a:r>
              <a:rPr lang="en-GB" dirty="0" smtClean="0"/>
              <a:t>Does not affect fertility in females</a:t>
            </a:r>
          </a:p>
          <a:p>
            <a:endParaRPr lang="en-GB" dirty="0" smtClean="0"/>
          </a:p>
          <a:p>
            <a:r>
              <a:rPr lang="en-GB" dirty="0" smtClean="0"/>
              <a:t>Not </a:t>
            </a:r>
            <a:r>
              <a:rPr lang="en-GB" dirty="0" err="1" smtClean="0"/>
              <a:t>teratogenic</a:t>
            </a:r>
            <a:r>
              <a:rPr lang="en-GB" dirty="0" smtClean="0"/>
              <a:t> hence </a:t>
            </a:r>
            <a:r>
              <a:rPr lang="en-GB" dirty="0"/>
              <a:t>s</a:t>
            </a:r>
            <a:r>
              <a:rPr lang="en-GB" dirty="0" smtClean="0"/>
              <a:t>afe for use in </a:t>
            </a:r>
            <a:r>
              <a:rPr lang="en-GB" dirty="0" err="1" smtClean="0"/>
              <a:t>pregnacy</a:t>
            </a:r>
            <a:r>
              <a:rPr lang="en-GB" dirty="0" smtClean="0"/>
              <a:t> but </a:t>
            </a:r>
            <a:r>
              <a:rPr lang="en-GB" dirty="0" err="1" smtClean="0"/>
              <a:t>folate</a:t>
            </a:r>
            <a:r>
              <a:rPr lang="en-GB" dirty="0" smtClean="0"/>
              <a:t> supplementation necessary</a:t>
            </a:r>
          </a:p>
          <a:p>
            <a:r>
              <a:rPr lang="en-GB" dirty="0" smtClean="0"/>
              <a:t>No adverse effects reported in </a:t>
            </a:r>
            <a:r>
              <a:rPr lang="en-GB" dirty="0" err="1" smtClean="0"/>
              <a:t>nusrsing</a:t>
            </a:r>
            <a:r>
              <a:rPr lang="en-GB" dirty="0" smtClean="0"/>
              <a:t> infants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7751034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INDICATIONS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RA </a:t>
            </a:r>
            <a:r>
              <a:rPr lang="en-US" dirty="0"/>
              <a:t>appearance of new bone erosions</a:t>
            </a:r>
            <a:endParaRPr lang="en-GB" dirty="0" smtClean="0"/>
          </a:p>
          <a:p>
            <a:r>
              <a:rPr lang="en-GB" dirty="0" smtClean="0"/>
              <a:t>Juvenile chronic arthritis</a:t>
            </a:r>
          </a:p>
          <a:p>
            <a:r>
              <a:rPr lang="en-GB" dirty="0" err="1" smtClean="0"/>
              <a:t>Ankylosing</a:t>
            </a:r>
            <a:r>
              <a:rPr lang="en-GB" dirty="0" smtClean="0"/>
              <a:t> spondylitis; </a:t>
            </a:r>
            <a:r>
              <a:rPr lang="en-US" dirty="0"/>
              <a:t>especially associated with uveitis</a:t>
            </a:r>
            <a:endParaRPr lang="en-GB" dirty="0" smtClean="0"/>
          </a:p>
          <a:p>
            <a:r>
              <a:rPr lang="en-GB" dirty="0" smtClean="0"/>
              <a:t>Inflammatory bowel </a:t>
            </a:r>
            <a:r>
              <a:rPr lang="en-GB" dirty="0" err="1" smtClean="0"/>
              <a:t>desease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97776417"/>
      </p:ext>
    </p:extLst>
  </p:cSld>
  <p:clrMapOvr>
    <a:masterClrMapping/>
  </p:clrMapOvr>
</p:sld>
</file>

<file path=ppt/theme/theme1.xml><?xml version="1.0" encoding="utf-8"?>
<a:theme xmlns:a="http://schemas.openxmlformats.org/drawingml/2006/main" name="Ribbons">
  <a:themeElements>
    <a:clrScheme name="Ribbons 4">
      <a:dk1>
        <a:srgbClr val="000022"/>
      </a:dk1>
      <a:lt1>
        <a:srgbClr val="FFFFFF"/>
      </a:lt1>
      <a:dk2>
        <a:srgbClr val="000066"/>
      </a:dk2>
      <a:lt2>
        <a:srgbClr val="FFCC00"/>
      </a:lt2>
      <a:accent1>
        <a:srgbClr val="666699"/>
      </a:accent1>
      <a:accent2>
        <a:srgbClr val="000048"/>
      </a:accent2>
      <a:accent3>
        <a:srgbClr val="AAAAB8"/>
      </a:accent3>
      <a:accent4>
        <a:srgbClr val="DADADA"/>
      </a:accent4>
      <a:accent5>
        <a:srgbClr val="B8B8CA"/>
      </a:accent5>
      <a:accent6>
        <a:srgbClr val="000040"/>
      </a:accent6>
      <a:hlink>
        <a:srgbClr val="9999FF"/>
      </a:hlink>
      <a:folHlink>
        <a:srgbClr val="000099"/>
      </a:folHlink>
    </a:clrScheme>
    <a:fontScheme name="Ribbons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Ribbons 1">
        <a:dk1>
          <a:srgbClr val="220011"/>
        </a:dk1>
        <a:lt1>
          <a:srgbClr val="FFFFCC"/>
        </a:lt1>
        <a:dk2>
          <a:srgbClr val="660033"/>
        </a:dk2>
        <a:lt2>
          <a:srgbClr val="FFCC00"/>
        </a:lt2>
        <a:accent1>
          <a:srgbClr val="CC0099"/>
        </a:accent1>
        <a:accent2>
          <a:srgbClr val="56002B"/>
        </a:accent2>
        <a:accent3>
          <a:srgbClr val="B8AAAD"/>
        </a:accent3>
        <a:accent4>
          <a:srgbClr val="DADAAE"/>
        </a:accent4>
        <a:accent5>
          <a:srgbClr val="E2AACA"/>
        </a:accent5>
        <a:accent6>
          <a:srgbClr val="4D0026"/>
        </a:accent6>
        <a:hlink>
          <a:srgbClr val="9C004E"/>
        </a:hlink>
        <a:folHlink>
          <a:srgbClr val="FF66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2">
        <a:dk1>
          <a:srgbClr val="000F1E"/>
        </a:dk1>
        <a:lt1>
          <a:srgbClr val="FFFFFF"/>
        </a:lt1>
        <a:dk2>
          <a:srgbClr val="003366"/>
        </a:dk2>
        <a:lt2>
          <a:srgbClr val="33CCCC"/>
        </a:lt2>
        <a:accent1>
          <a:srgbClr val="006699"/>
        </a:accent1>
        <a:accent2>
          <a:srgbClr val="003366"/>
        </a:accent2>
        <a:accent3>
          <a:srgbClr val="AAADB8"/>
        </a:accent3>
        <a:accent4>
          <a:srgbClr val="DADADA"/>
        </a:accent4>
        <a:accent5>
          <a:srgbClr val="AAB8CA"/>
        </a:accent5>
        <a:accent6>
          <a:srgbClr val="002D5C"/>
        </a:accent6>
        <a:hlink>
          <a:srgbClr val="0099CC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3">
        <a:dk1>
          <a:srgbClr val="002F2E"/>
        </a:dk1>
        <a:lt1>
          <a:srgbClr val="FFFFFF"/>
        </a:lt1>
        <a:dk2>
          <a:srgbClr val="008080"/>
        </a:dk2>
        <a:lt2>
          <a:srgbClr val="66FFCC"/>
        </a:lt2>
        <a:accent1>
          <a:srgbClr val="0099CC"/>
        </a:accent1>
        <a:accent2>
          <a:srgbClr val="005250"/>
        </a:accent2>
        <a:accent3>
          <a:srgbClr val="AAC0C0"/>
        </a:accent3>
        <a:accent4>
          <a:srgbClr val="DADADA"/>
        </a:accent4>
        <a:accent5>
          <a:srgbClr val="AACAE2"/>
        </a:accent5>
        <a:accent6>
          <a:srgbClr val="004948"/>
        </a:accent6>
        <a:hlink>
          <a:srgbClr val="00CC99"/>
        </a:hlink>
        <a:folHlink>
          <a:srgbClr val="0099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4">
        <a:dk1>
          <a:srgbClr val="000022"/>
        </a:dk1>
        <a:lt1>
          <a:srgbClr val="FFFFFF"/>
        </a:lt1>
        <a:dk2>
          <a:srgbClr val="000066"/>
        </a:dk2>
        <a:lt2>
          <a:srgbClr val="FFCC00"/>
        </a:lt2>
        <a:accent1>
          <a:srgbClr val="666699"/>
        </a:accent1>
        <a:accent2>
          <a:srgbClr val="000048"/>
        </a:accent2>
        <a:accent3>
          <a:srgbClr val="AAAAB8"/>
        </a:accent3>
        <a:accent4>
          <a:srgbClr val="DADADA"/>
        </a:accent4>
        <a:accent5>
          <a:srgbClr val="B8B8CA"/>
        </a:accent5>
        <a:accent6>
          <a:srgbClr val="000040"/>
        </a:accent6>
        <a:hlink>
          <a:srgbClr val="9999FF"/>
        </a:hlink>
        <a:folHlink>
          <a:srgbClr val="0000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Ribbons 5">
        <a:dk1>
          <a:srgbClr val="663300"/>
        </a:dk1>
        <a:lt1>
          <a:srgbClr val="FFFFFF"/>
        </a:lt1>
        <a:dk2>
          <a:srgbClr val="000000"/>
        </a:dk2>
        <a:lt2>
          <a:srgbClr val="FFFF99"/>
        </a:lt2>
        <a:accent1>
          <a:srgbClr val="FFCC66"/>
        </a:accent1>
        <a:accent2>
          <a:srgbClr val="FFFFCC"/>
        </a:accent2>
        <a:accent3>
          <a:srgbClr val="FFFFFF"/>
        </a:accent3>
        <a:accent4>
          <a:srgbClr val="562A00"/>
        </a:accent4>
        <a:accent5>
          <a:srgbClr val="FFE2B8"/>
        </a:accent5>
        <a:accent6>
          <a:srgbClr val="E7E7B9"/>
        </a:accent6>
        <a:hlink>
          <a:srgbClr val="FFCC00"/>
        </a:hlink>
        <a:folHlink>
          <a:srgbClr val="FF7C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Ribbons 6">
        <a:dk1>
          <a:srgbClr val="000000"/>
        </a:dk1>
        <a:lt1>
          <a:srgbClr val="FFFFFF"/>
        </a:lt1>
        <a:dk2>
          <a:srgbClr val="000000"/>
        </a:dk2>
        <a:lt2>
          <a:srgbClr val="C0C0C0"/>
        </a:lt2>
        <a:accent1>
          <a:srgbClr val="CBCBCB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D4D4D4"/>
        </a:accent6>
        <a:hlink>
          <a:srgbClr val="4D4D4D"/>
        </a:hlink>
        <a:folHlink>
          <a:srgbClr val="86868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962</TotalTime>
  <Words>1297</Words>
  <Application>Microsoft Office PowerPoint</Application>
  <PresentationFormat>On-screen Show (4:3)</PresentationFormat>
  <Paragraphs>268</Paragraphs>
  <Slides>35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35</vt:i4>
      </vt:variant>
    </vt:vector>
  </HeadingPairs>
  <TitlesOfParts>
    <vt:vector size="36" baseType="lpstr">
      <vt:lpstr>Ribbons</vt:lpstr>
      <vt:lpstr>DMARDS (Disease Modifying Antirheumatic drugs)</vt:lpstr>
      <vt:lpstr>PowerPoint Presentation</vt:lpstr>
      <vt:lpstr>Clinical manifestations</vt:lpstr>
      <vt:lpstr>Drugs used</vt:lpstr>
      <vt:lpstr>PowerPoint Presentation</vt:lpstr>
      <vt:lpstr>PowerPoint Presentation</vt:lpstr>
      <vt:lpstr>GOLD</vt:lpstr>
      <vt:lpstr>Gold preparations</vt:lpstr>
      <vt:lpstr>Pharmacological properties</vt:lpstr>
      <vt:lpstr>P’kinetics</vt:lpstr>
      <vt:lpstr>GOLD</vt:lpstr>
      <vt:lpstr>PowerPoint Presentation</vt:lpstr>
      <vt:lpstr>PowerPoint Presentation</vt:lpstr>
      <vt:lpstr>PowerPoint Presentation</vt:lpstr>
      <vt:lpstr>PowerPoint Presentation</vt:lpstr>
      <vt:lpstr>Mode of action of Gold </vt:lpstr>
      <vt:lpstr>Clinical Indications of Gold Therapy</vt:lpstr>
      <vt:lpstr>Adverse effects</vt:lpstr>
      <vt:lpstr>PowerPoint Presentation</vt:lpstr>
      <vt:lpstr>PowerPoint Presentation</vt:lpstr>
      <vt:lpstr>GOLD monitoring</vt:lpstr>
      <vt:lpstr>Contraindications</vt:lpstr>
      <vt:lpstr>PowerPoint Presentation</vt:lpstr>
      <vt:lpstr>GOLD USES</vt:lpstr>
      <vt:lpstr>PENICILLAMINE</vt:lpstr>
      <vt:lpstr>Adverse effects</vt:lpstr>
      <vt:lpstr>PowerPoint Presentation</vt:lpstr>
      <vt:lpstr>Contraindications</vt:lpstr>
      <vt:lpstr>USE</vt:lpstr>
      <vt:lpstr>SALFASALAZINE</vt:lpstr>
      <vt:lpstr>P’kinetics</vt:lpstr>
      <vt:lpstr>PowerPoint Presentation</vt:lpstr>
      <vt:lpstr>Adverse effects</vt:lpstr>
      <vt:lpstr>PowerPoint Presentation</vt:lpstr>
      <vt:lpstr>INDICATIONS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DMARDS (Disease Modifying Antirheumatic drugs)</dc:title>
  <dc:creator>Dr. Kimaiga H.O. MBChB (UoN)</dc:creator>
  <cp:lastModifiedBy>Dr. Kimaiga H.O. MBChB (UoN)</cp:lastModifiedBy>
  <cp:revision>29</cp:revision>
  <dcterms:created xsi:type="dcterms:W3CDTF">2013-08-05T06:29:46Z</dcterms:created>
  <dcterms:modified xsi:type="dcterms:W3CDTF">2013-09-29T18:58:52Z</dcterms:modified>
</cp:coreProperties>
</file>