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8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6" d="100"/>
          <a:sy n="46" d="100"/>
        </p:scale>
        <p:origin x="-15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46D8B-8980-44EE-AFEA-A9F7CA39F596}" type="datetimeFigureOut">
              <a:rPr lang="en-GB" smtClean="0"/>
              <a:t>29/09/2013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4CF60E-31AD-4085-B7C6-A89C7417DE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1688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B0FA2-AF65-48E4-B4DB-328812F15D89}" type="slidenum">
              <a:rPr lang="en-GB" smtClean="0">
                <a:solidFill>
                  <a:prstClr val="black"/>
                </a:solidFill>
              </a:rPr>
              <a:pPr/>
              <a:t>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23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885E-6EA3-4210-BD74-7960AF2256B3}" type="datetimeFigureOut">
              <a:rPr lang="en-GB" smtClean="0"/>
              <a:t>29/09/2013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D9B24-9523-45F4-8BE3-D7B2708BFC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02201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885E-6EA3-4210-BD74-7960AF2256B3}" type="datetimeFigureOut">
              <a:rPr lang="en-GB" smtClean="0"/>
              <a:t>29/09/2013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D9B24-9523-45F4-8BE3-D7B2708BFC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35406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885E-6EA3-4210-BD74-7960AF2256B3}" type="datetimeFigureOut">
              <a:rPr lang="en-GB" smtClean="0"/>
              <a:t>29/09/2013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D9B24-9523-45F4-8BE3-D7B2708BFC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9583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885E-6EA3-4210-BD74-7960AF2256B3}" type="datetimeFigureOut">
              <a:rPr lang="en-GB" smtClean="0"/>
              <a:t>29/09/2013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D9B24-9523-45F4-8BE3-D7B2708BFC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56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885E-6EA3-4210-BD74-7960AF2256B3}" type="datetimeFigureOut">
              <a:rPr lang="en-GB" smtClean="0"/>
              <a:t>29/09/2013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D9B24-9523-45F4-8BE3-D7B2708BFC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6953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885E-6EA3-4210-BD74-7960AF2256B3}" type="datetimeFigureOut">
              <a:rPr lang="en-GB" smtClean="0"/>
              <a:t>29/09/2013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D9B24-9523-45F4-8BE3-D7B2708BFC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7176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885E-6EA3-4210-BD74-7960AF2256B3}" type="datetimeFigureOut">
              <a:rPr lang="en-GB" smtClean="0"/>
              <a:t>29/09/2013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D9B24-9523-45F4-8BE3-D7B2708BFC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55490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885E-6EA3-4210-BD74-7960AF2256B3}" type="datetimeFigureOut">
              <a:rPr lang="en-GB" smtClean="0"/>
              <a:t>29/09/2013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D9B24-9523-45F4-8BE3-D7B2708BFC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73696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885E-6EA3-4210-BD74-7960AF2256B3}" type="datetimeFigureOut">
              <a:rPr lang="en-GB" smtClean="0"/>
              <a:t>29/09/2013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D9B24-9523-45F4-8BE3-D7B2708BFC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5416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885E-6EA3-4210-BD74-7960AF2256B3}" type="datetimeFigureOut">
              <a:rPr lang="en-GB" smtClean="0"/>
              <a:t>29/09/2013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D9B24-9523-45F4-8BE3-D7B2708BFC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69420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17885E-6EA3-4210-BD74-7960AF2256B3}" type="datetimeFigureOut">
              <a:rPr lang="en-GB" smtClean="0"/>
              <a:t>29/09/2013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4D9B24-9523-45F4-8BE3-D7B2708BFC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77387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grpSp>
          <p:nvGrpSpPr>
            <p:cNvPr id="5" name="Group 3"/>
            <p:cNvGrpSpPr>
              <a:grpSpLocks/>
            </p:cNvGrpSpPr>
            <p:nvPr/>
          </p:nvGrpSpPr>
          <p:grpSpPr bwMode="auto">
            <a:xfrm>
              <a:off x="0" y="1161"/>
              <a:ext cx="5758" cy="3159"/>
              <a:chOff x="0" y="1161"/>
              <a:chExt cx="5758" cy="3159"/>
            </a:xfrm>
          </p:grpSpPr>
          <p:sp>
            <p:nvSpPr>
              <p:cNvPr id="16" name="Freeform 4"/>
              <p:cNvSpPr>
                <a:spLocks/>
              </p:cNvSpPr>
              <p:nvPr/>
            </p:nvSpPr>
            <p:spPr bwMode="hidden">
              <a:xfrm>
                <a:off x="558" y="1161"/>
                <a:ext cx="5200" cy="3159"/>
              </a:xfrm>
              <a:custGeom>
                <a:avLst/>
                <a:gdLst/>
                <a:ahLst/>
                <a:cxnLst>
                  <a:cxn ang="0">
                    <a:pos x="0" y="3159"/>
                  </a:cxn>
                  <a:cxn ang="0">
                    <a:pos x="5184" y="3159"/>
                  </a:cxn>
                  <a:cxn ang="0">
                    <a:pos x="5184" y="0"/>
                  </a:cxn>
                  <a:cxn ang="0">
                    <a:pos x="0" y="0"/>
                  </a:cxn>
                  <a:cxn ang="0">
                    <a:pos x="0" y="3159"/>
                  </a:cxn>
                  <a:cxn ang="0">
                    <a:pos x="0" y="3159"/>
                  </a:cxn>
                </a:cxnLst>
                <a:rect l="0" t="0" r="r" b="b"/>
                <a:pathLst>
                  <a:path w="5184" h="3159">
                    <a:moveTo>
                      <a:pt x="0" y="3159"/>
                    </a:moveTo>
                    <a:lnTo>
                      <a:pt x="5184" y="3159"/>
                    </a:lnTo>
                    <a:lnTo>
                      <a:pt x="5184" y="0"/>
                    </a:lnTo>
                    <a:lnTo>
                      <a:pt x="0" y="0"/>
                    </a:lnTo>
                    <a:lnTo>
                      <a:pt x="0" y="3159"/>
                    </a:lnTo>
                    <a:lnTo>
                      <a:pt x="0" y="3159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7" name="Freeform 5"/>
              <p:cNvSpPr>
                <a:spLocks/>
              </p:cNvSpPr>
              <p:nvPr/>
            </p:nvSpPr>
            <p:spPr bwMode="hidden">
              <a:xfrm>
                <a:off x="0" y="1161"/>
                <a:ext cx="558" cy="3159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159"/>
                  </a:cxn>
                  <a:cxn ang="0">
                    <a:pos x="556" y="3159"/>
                  </a:cxn>
                  <a:cxn ang="0">
                    <a:pos x="556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556" h="3159">
                    <a:moveTo>
                      <a:pt x="0" y="0"/>
                    </a:moveTo>
                    <a:lnTo>
                      <a:pt x="0" y="3159"/>
                    </a:lnTo>
                    <a:lnTo>
                      <a:pt x="556" y="3159"/>
                    </a:lnTo>
                    <a:lnTo>
                      <a:pt x="556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</p:grpSp>
        <p:sp>
          <p:nvSpPr>
            <p:cNvPr id="6" name="Freeform 6"/>
            <p:cNvSpPr>
              <a:spLocks/>
            </p:cNvSpPr>
            <p:nvPr/>
          </p:nvSpPr>
          <p:spPr bwMode="ltGray">
            <a:xfrm>
              <a:off x="552" y="951"/>
              <a:ext cx="12" cy="42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420"/>
                </a:cxn>
                <a:cxn ang="0">
                  <a:pos x="12" y="42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2" h="420">
                  <a:moveTo>
                    <a:pt x="0" y="0"/>
                  </a:moveTo>
                  <a:lnTo>
                    <a:pt x="0" y="420"/>
                  </a:lnTo>
                  <a:lnTo>
                    <a:pt x="12" y="42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ltGray">
            <a:xfrm>
              <a:off x="767" y="1155"/>
              <a:ext cx="252" cy="12"/>
            </a:xfrm>
            <a:custGeom>
              <a:avLst/>
              <a:gdLst/>
              <a:ahLst/>
              <a:cxnLst>
                <a:cxn ang="0">
                  <a:pos x="251" y="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51" y="12"/>
                </a:cxn>
                <a:cxn ang="0">
                  <a:pos x="251" y="0"/>
                </a:cxn>
                <a:cxn ang="0">
                  <a:pos x="251" y="0"/>
                </a:cxn>
              </a:cxnLst>
              <a:rect l="0" t="0" r="r" b="b"/>
              <a:pathLst>
                <a:path w="251" h="12">
                  <a:moveTo>
                    <a:pt x="251" y="0"/>
                  </a:moveTo>
                  <a:lnTo>
                    <a:pt x="0" y="0"/>
                  </a:ln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251" y="0"/>
                  </a:lnTo>
                  <a:close/>
                </a:path>
              </a:pathLst>
            </a:custGeom>
            <a:gradFill rotWithShape="0">
              <a:gsLst>
                <a:gs pos="0">
                  <a:schemeClr val="accent2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ltGray">
            <a:xfrm>
              <a:off x="0" y="1155"/>
              <a:ext cx="351" cy="12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51" y="12"/>
                </a:cxn>
                <a:cxn ang="0">
                  <a:pos x="251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51" h="12">
                  <a:moveTo>
                    <a:pt x="0" y="0"/>
                  </a:moveTo>
                  <a:lnTo>
                    <a:pt x="0" y="12"/>
                  </a:lnTo>
                  <a:lnTo>
                    <a:pt x="251" y="12"/>
                  </a:lnTo>
                  <a:lnTo>
                    <a:pt x="25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grpSp>
          <p:nvGrpSpPr>
            <p:cNvPr id="9" name="Group 9"/>
            <p:cNvGrpSpPr>
              <a:grpSpLocks/>
            </p:cNvGrpSpPr>
            <p:nvPr/>
          </p:nvGrpSpPr>
          <p:grpSpPr bwMode="auto">
            <a:xfrm>
              <a:off x="348" y="4"/>
              <a:ext cx="5410" cy="4316"/>
              <a:chOff x="348" y="4"/>
              <a:chExt cx="5410" cy="4316"/>
            </a:xfrm>
          </p:grpSpPr>
          <p:sp>
            <p:nvSpPr>
              <p:cNvPr id="10" name="Freeform 10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695"/>
                  </a:cxn>
                  <a:cxn ang="0">
                    <a:pos x="12" y="695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1" name="Freeform 11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/>
                <a:ahLst/>
                <a:cxnLst>
                  <a:cxn ang="0">
                    <a:pos x="0" y="2697"/>
                  </a:cxn>
                  <a:cxn ang="0">
                    <a:pos x="12" y="2697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697"/>
                  </a:cxn>
                  <a:cxn ang="0">
                    <a:pos x="0" y="2697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2" name="Freeform 12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/>
                <a:ahLst/>
                <a:cxnLst>
                  <a:cxn ang="0">
                    <a:pos x="4724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4724" y="12"/>
                  </a:cxn>
                  <a:cxn ang="0">
                    <a:pos x="4724" y="0"/>
                  </a:cxn>
                  <a:cxn ang="0">
                    <a:pos x="4724" y="0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3" name="Freeform 13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/>
                <a:ahLst/>
                <a:cxnLst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0" y="252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4" name="Freeform 14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15" name="Freeform 15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18" y="12"/>
                  </a:cxn>
                  <a:cxn ang="0">
                    <a:pos x="418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</p:grpSp>
      </p:grpSp>
      <p:sp>
        <p:nvSpPr>
          <p:cNvPr id="8208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1066800" y="1997075"/>
            <a:ext cx="7086600" cy="1431925"/>
          </a:xfrm>
        </p:spPr>
        <p:txBody>
          <a:bodyPr anchor="b"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209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066800" y="3886200"/>
            <a:ext cx="6400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8" name="Rectangle 18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7/11/2013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19" name="Rectangle 19"/>
          <p:cNvSpPr>
            <a:spLocks noGrp="1" noChangeArrowheads="1"/>
          </p:cNvSpPr>
          <p:nvPr>
            <p:ph type="ftr" sz="quarter" idx="11"/>
          </p:nvPr>
        </p:nvSpPr>
        <p:spPr>
          <a:xfrm>
            <a:off x="33528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CaptHenry Kimyger Shakespearez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20" name="Rectangle 2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Chapter 10-</a:t>
            </a:r>
            <a:fld id="{BE4FC96E-032E-4E79-B1F8-41F6C35BECC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30621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7/11/2013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CaptHenry Kimyger Shakespearez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Chapter 10-</a:t>
            </a:r>
            <a:fld id="{0AF8F2CB-4911-4043-A78A-18E6B4CDCC9C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72056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7/11/2013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CaptHenry Kimyger Shakespearez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Chapter 10-</a:t>
            </a:r>
            <a:fld id="{24C36CD2-17AF-4B1D-86DE-ABDF33E4CCE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539321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695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7/11/2013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CaptHenry Kimyger Shakespearez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Chapter 10-</a:t>
            </a:r>
            <a:fld id="{9480E882-E244-4248-88E3-36170CF04C73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58897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7/11/2013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CaptHenry Kimyger Shakespearez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Chapter 10-</a:t>
            </a:r>
            <a:fld id="{55ED731C-8667-4AC7-9CDA-FF6E0D116716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3422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7/11/2013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CaptHenry Kimyger Shakespearez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Chapter 10-</a:t>
            </a:r>
            <a:fld id="{9337A881-6D6C-4973-894B-5F780E3FCDB7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14407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7/11/2013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CaptHenry Kimyger Shakespearez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Chapter 10-</a:t>
            </a:r>
            <a:fld id="{1D257668-27A6-4F8A-8A95-7F1B658B8AA2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294391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7/11/2013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CaptHenry Kimyger Shakespearez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Chapter 10-</a:t>
            </a:r>
            <a:fld id="{2106025F-D096-40CF-BC06-9B1ADF05146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29858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7/11/2013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CaptHenry Kimyger Shakespearez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Chapter 10-</a:t>
            </a:r>
            <a:fld id="{8BF505F1-2991-48AF-A3C9-B966E53BAB10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20114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7/11/2013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CaptHenry Kimyger Shakespearez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Chapter 10-</a:t>
            </a:r>
            <a:fld id="{C8A98C11-3C5F-495E-A074-5579E5FD1E2A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999950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4650" y="304800"/>
            <a:ext cx="1885950" cy="5791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304800"/>
            <a:ext cx="5505450" cy="5791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7/11/2013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smtClean="0">
                <a:solidFill>
                  <a:srgbClr val="FFFFFF"/>
                </a:solidFill>
              </a:rPr>
              <a:t>CaptHenry Kimyger Shakespearez</a:t>
            </a:r>
            <a:endParaRPr lang="en-US">
              <a:solidFill>
                <a:srgbClr val="FFFFFF"/>
              </a:solidFill>
            </a:endParaRPr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FFFFFF"/>
                </a:solidFill>
              </a:rPr>
              <a:t>Chapter 10-</a:t>
            </a:r>
            <a:fld id="{7B1A31BF-6BA2-4E8A-937D-51B9B90DE8B8}" type="slidenum">
              <a:rPr lang="en-US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9875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17885E-6EA3-4210-BD74-7960AF2256B3}" type="datetimeFigureOut">
              <a:rPr lang="en-GB" smtClean="0"/>
              <a:t>29/09/2013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4D9B24-9523-45F4-8BE3-D7B2708BFC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5419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6350"/>
            <a:ext cx="9140825" cy="6851650"/>
            <a:chOff x="0" y="4"/>
            <a:chExt cx="5758" cy="4316"/>
          </a:xfrm>
        </p:grpSpPr>
        <p:sp>
          <p:nvSpPr>
            <p:cNvPr id="7171" name="Freeform 3"/>
            <p:cNvSpPr>
              <a:spLocks/>
            </p:cNvSpPr>
            <p:nvPr/>
          </p:nvSpPr>
          <p:spPr bwMode="hidden">
            <a:xfrm>
              <a:off x="558" y="1161"/>
              <a:ext cx="5200" cy="3159"/>
            </a:xfrm>
            <a:custGeom>
              <a:avLst/>
              <a:gdLst/>
              <a:ahLst/>
              <a:cxnLst>
                <a:cxn ang="0">
                  <a:pos x="0" y="3159"/>
                </a:cxn>
                <a:cxn ang="0">
                  <a:pos x="5184" y="3159"/>
                </a:cxn>
                <a:cxn ang="0">
                  <a:pos x="5184" y="0"/>
                </a:cxn>
                <a:cxn ang="0">
                  <a:pos x="0" y="0"/>
                </a:cxn>
                <a:cxn ang="0">
                  <a:pos x="0" y="3159"/>
                </a:cxn>
                <a:cxn ang="0">
                  <a:pos x="0" y="3159"/>
                </a:cxn>
              </a:cxnLst>
              <a:rect l="0" t="0" r="r" b="b"/>
              <a:pathLst>
                <a:path w="5184" h="3159">
                  <a:moveTo>
                    <a:pt x="0" y="3159"/>
                  </a:moveTo>
                  <a:lnTo>
                    <a:pt x="5184" y="3159"/>
                  </a:lnTo>
                  <a:lnTo>
                    <a:pt x="5184" y="0"/>
                  </a:lnTo>
                  <a:lnTo>
                    <a:pt x="0" y="0"/>
                  </a:lnTo>
                  <a:lnTo>
                    <a:pt x="0" y="3159"/>
                  </a:lnTo>
                  <a:lnTo>
                    <a:pt x="0" y="3159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sp>
          <p:nvSpPr>
            <p:cNvPr id="7172" name="Freeform 4"/>
            <p:cNvSpPr>
              <a:spLocks/>
            </p:cNvSpPr>
            <p:nvPr/>
          </p:nvSpPr>
          <p:spPr bwMode="hidden">
            <a:xfrm>
              <a:off x="0" y="1161"/>
              <a:ext cx="558" cy="315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3159"/>
                </a:cxn>
                <a:cxn ang="0">
                  <a:pos x="556" y="3159"/>
                </a:cxn>
                <a:cxn ang="0">
                  <a:pos x="556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56" h="3159">
                  <a:moveTo>
                    <a:pt x="0" y="0"/>
                  </a:moveTo>
                  <a:lnTo>
                    <a:pt x="0" y="3159"/>
                  </a:lnTo>
                  <a:lnTo>
                    <a:pt x="556" y="3159"/>
                  </a:lnTo>
                  <a:lnTo>
                    <a:pt x="55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2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400">
                <a:solidFill>
                  <a:srgbClr val="FFFFFF"/>
                </a:solidFill>
                <a:latin typeface="Times New Roman" pitchFamily="18" charset="0"/>
              </a:endParaRPr>
            </a:p>
          </p:txBody>
        </p:sp>
        <p:grpSp>
          <p:nvGrpSpPr>
            <p:cNvPr id="1034" name="Group 5"/>
            <p:cNvGrpSpPr>
              <a:grpSpLocks/>
            </p:cNvGrpSpPr>
            <p:nvPr userDrawn="1"/>
          </p:nvGrpSpPr>
          <p:grpSpPr bwMode="auto">
            <a:xfrm>
              <a:off x="0" y="4"/>
              <a:ext cx="5758" cy="4316"/>
              <a:chOff x="0" y="4"/>
              <a:chExt cx="5758" cy="4316"/>
            </a:xfrm>
          </p:grpSpPr>
          <p:sp>
            <p:nvSpPr>
              <p:cNvPr id="7174" name="Freeform 6"/>
              <p:cNvSpPr>
                <a:spLocks/>
              </p:cNvSpPr>
              <p:nvPr/>
            </p:nvSpPr>
            <p:spPr bwMode="ltGray">
              <a:xfrm>
                <a:off x="552" y="4"/>
                <a:ext cx="12" cy="695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695"/>
                  </a:cxn>
                  <a:cxn ang="0">
                    <a:pos x="12" y="695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695">
                    <a:moveTo>
                      <a:pt x="12" y="0"/>
                    </a:moveTo>
                    <a:lnTo>
                      <a:pt x="0" y="0"/>
                    </a:lnTo>
                    <a:lnTo>
                      <a:pt x="0" y="695"/>
                    </a:lnTo>
                    <a:lnTo>
                      <a:pt x="12" y="695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7175" name="Freeform 7"/>
              <p:cNvSpPr>
                <a:spLocks/>
              </p:cNvSpPr>
              <p:nvPr/>
            </p:nvSpPr>
            <p:spPr bwMode="ltGray">
              <a:xfrm>
                <a:off x="552" y="1623"/>
                <a:ext cx="12" cy="2697"/>
              </a:xfrm>
              <a:custGeom>
                <a:avLst/>
                <a:gdLst/>
                <a:ahLst/>
                <a:cxnLst>
                  <a:cxn ang="0">
                    <a:pos x="0" y="2697"/>
                  </a:cxn>
                  <a:cxn ang="0">
                    <a:pos x="12" y="2697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697"/>
                  </a:cxn>
                  <a:cxn ang="0">
                    <a:pos x="0" y="2697"/>
                  </a:cxn>
                </a:cxnLst>
                <a:rect l="0" t="0" r="r" b="b"/>
                <a:pathLst>
                  <a:path w="12" h="2697">
                    <a:moveTo>
                      <a:pt x="0" y="2697"/>
                    </a:moveTo>
                    <a:lnTo>
                      <a:pt x="12" y="2697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697"/>
                    </a:lnTo>
                    <a:lnTo>
                      <a:pt x="0" y="2697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7176" name="Freeform 8"/>
              <p:cNvSpPr>
                <a:spLocks/>
              </p:cNvSpPr>
              <p:nvPr/>
            </p:nvSpPr>
            <p:spPr bwMode="ltGray">
              <a:xfrm>
                <a:off x="1019" y="1155"/>
                <a:ext cx="4739" cy="12"/>
              </a:xfrm>
              <a:custGeom>
                <a:avLst/>
                <a:gdLst/>
                <a:ahLst/>
                <a:cxnLst>
                  <a:cxn ang="0">
                    <a:pos x="4724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4724" y="12"/>
                  </a:cxn>
                  <a:cxn ang="0">
                    <a:pos x="4724" y="0"/>
                  </a:cxn>
                  <a:cxn ang="0">
                    <a:pos x="4724" y="0"/>
                  </a:cxn>
                </a:cxnLst>
                <a:rect l="0" t="0" r="r" b="b"/>
                <a:pathLst>
                  <a:path w="4724" h="12">
                    <a:moveTo>
                      <a:pt x="4724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4724" y="12"/>
                    </a:lnTo>
                    <a:lnTo>
                      <a:pt x="4724" y="0"/>
                    </a:lnTo>
                    <a:lnTo>
                      <a:pt x="47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7177" name="Freeform 9"/>
              <p:cNvSpPr>
                <a:spLocks/>
              </p:cNvSpPr>
              <p:nvPr/>
            </p:nvSpPr>
            <p:spPr bwMode="ltGray">
              <a:xfrm>
                <a:off x="552" y="1371"/>
                <a:ext cx="12" cy="252"/>
              </a:xfrm>
              <a:custGeom>
                <a:avLst/>
                <a:gdLst/>
                <a:ahLst/>
                <a:cxnLst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0" y="252"/>
                  </a:cxn>
                </a:cxnLst>
                <a:rect l="0" t="0" r="r" b="b"/>
                <a:pathLst>
                  <a:path w="12" h="252">
                    <a:moveTo>
                      <a:pt x="0" y="252"/>
                    </a:moveTo>
                    <a:lnTo>
                      <a:pt x="12" y="252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252"/>
                    </a:lnTo>
                    <a:lnTo>
                      <a:pt x="0" y="25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7178" name="Freeform 10"/>
              <p:cNvSpPr>
                <a:spLocks/>
              </p:cNvSpPr>
              <p:nvPr/>
            </p:nvSpPr>
            <p:spPr bwMode="ltGray">
              <a:xfrm>
                <a:off x="552" y="699"/>
                <a:ext cx="12" cy="252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0" y="0"/>
                  </a:cxn>
                  <a:cxn ang="0">
                    <a:pos x="0" y="252"/>
                  </a:cxn>
                  <a:cxn ang="0">
                    <a:pos x="12" y="252"/>
                  </a:cxn>
                  <a:cxn ang="0">
                    <a:pos x="12" y="0"/>
                  </a:cxn>
                  <a:cxn ang="0">
                    <a:pos x="12" y="0"/>
                  </a:cxn>
                </a:cxnLst>
                <a:rect l="0" t="0" r="r" b="b"/>
                <a:pathLst>
                  <a:path w="12" h="252">
                    <a:moveTo>
                      <a:pt x="12" y="0"/>
                    </a:moveTo>
                    <a:lnTo>
                      <a:pt x="0" y="0"/>
                    </a:lnTo>
                    <a:lnTo>
                      <a:pt x="0" y="252"/>
                    </a:lnTo>
                    <a:lnTo>
                      <a:pt x="12" y="252"/>
                    </a:lnTo>
                    <a:lnTo>
                      <a:pt x="12" y="0"/>
                    </a:lnTo>
                    <a:lnTo>
                      <a:pt x="12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7179" name="Freeform 11"/>
              <p:cNvSpPr>
                <a:spLocks/>
              </p:cNvSpPr>
              <p:nvPr/>
            </p:nvSpPr>
            <p:spPr bwMode="ltGray">
              <a:xfrm>
                <a:off x="552" y="951"/>
                <a:ext cx="12" cy="4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420"/>
                  </a:cxn>
                  <a:cxn ang="0">
                    <a:pos x="12" y="42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12" h="420">
                    <a:moveTo>
                      <a:pt x="0" y="0"/>
                    </a:moveTo>
                    <a:lnTo>
                      <a:pt x="0" y="420"/>
                    </a:lnTo>
                    <a:lnTo>
                      <a:pt x="12" y="42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7180" name="Freeform 12"/>
              <p:cNvSpPr>
                <a:spLocks/>
              </p:cNvSpPr>
              <p:nvPr/>
            </p:nvSpPr>
            <p:spPr bwMode="ltGray">
              <a:xfrm>
                <a:off x="0" y="1155"/>
                <a:ext cx="351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251" y="12"/>
                  </a:cxn>
                  <a:cxn ang="0">
                    <a:pos x="251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251" h="12">
                    <a:moveTo>
                      <a:pt x="0" y="0"/>
                    </a:move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2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7181" name="Freeform 13"/>
              <p:cNvSpPr>
                <a:spLocks/>
              </p:cNvSpPr>
              <p:nvPr/>
            </p:nvSpPr>
            <p:spPr bwMode="ltGray">
              <a:xfrm>
                <a:off x="767" y="1155"/>
                <a:ext cx="252" cy="12"/>
              </a:xfrm>
              <a:custGeom>
                <a:avLst/>
                <a:gdLst/>
                <a:ahLst/>
                <a:cxnLst>
                  <a:cxn ang="0">
                    <a:pos x="251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251" y="12"/>
                  </a:cxn>
                  <a:cxn ang="0">
                    <a:pos x="251" y="0"/>
                  </a:cxn>
                  <a:cxn ang="0">
                    <a:pos x="251" y="0"/>
                  </a:cxn>
                </a:cxnLst>
                <a:rect l="0" t="0" r="r" b="b"/>
                <a:pathLst>
                  <a:path w="251" h="12">
                    <a:moveTo>
                      <a:pt x="251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1" y="12"/>
                    </a:lnTo>
                    <a:lnTo>
                      <a:pt x="251" y="0"/>
                    </a:lnTo>
                    <a:lnTo>
                      <a:pt x="251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100000">
                    <a:schemeClr val="bg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  <p:sp>
            <p:nvSpPr>
              <p:cNvPr id="7182" name="Freeform 14"/>
              <p:cNvSpPr>
                <a:spLocks/>
              </p:cNvSpPr>
              <p:nvPr/>
            </p:nvSpPr>
            <p:spPr bwMode="ltGray">
              <a:xfrm>
                <a:off x="348" y="1155"/>
                <a:ext cx="419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418" y="12"/>
                  </a:cxn>
                  <a:cxn ang="0">
                    <a:pos x="418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418" h="12">
                    <a:moveTo>
                      <a:pt x="0" y="0"/>
                    </a:moveTo>
                    <a:lnTo>
                      <a:pt x="0" y="12"/>
                    </a:lnTo>
                    <a:lnTo>
                      <a:pt x="418" y="12"/>
                    </a:lnTo>
                    <a:lnTo>
                      <a:pt x="418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400">
                  <a:solidFill>
                    <a:srgbClr val="FFFFFF"/>
                  </a:solidFill>
                  <a:latin typeface="Times New Roman" pitchFamily="18" charset="0"/>
                </a:endParaRPr>
              </a:p>
            </p:txBody>
          </p:sp>
        </p:grpSp>
      </p:grpSp>
      <p:sp>
        <p:nvSpPr>
          <p:cNvPr id="7183" name="Rectangle 15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304800"/>
            <a:ext cx="7543800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184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981200"/>
            <a:ext cx="7543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7185" name="Rectangle 1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066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FFFFFF"/>
                </a:solidFill>
                <a:latin typeface="Times New Roman" pitchFamily="18" charset="0"/>
              </a:rPr>
              <a:t>7/11/2013</a:t>
            </a:r>
          </a:p>
        </p:txBody>
      </p:sp>
      <p:sp>
        <p:nvSpPr>
          <p:cNvPr id="7186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mtClean="0">
                <a:solidFill>
                  <a:srgbClr val="FFFFFF"/>
                </a:solidFill>
                <a:latin typeface="Times New Roman" pitchFamily="18" charset="0"/>
              </a:rPr>
              <a:t>CaptHenry Kimyger Shakespearez</a:t>
            </a:r>
          </a:p>
        </p:txBody>
      </p:sp>
      <p:sp>
        <p:nvSpPr>
          <p:cNvPr id="7187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05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>
                <a:solidFill>
                  <a:srgbClr val="FFFFFF"/>
                </a:solidFill>
              </a:rPr>
              <a:t>Chapter 10-</a:t>
            </a:r>
            <a:fld id="{03FB6AFD-E5E4-4D9C-A116-300F008CB234}" type="slidenum">
              <a:rPr lang="en-US">
                <a:solidFill>
                  <a:srgbClr val="FFFFFF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257723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Comic Sans MS" pitchFamily="66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3528" y="1268760"/>
            <a:ext cx="8676456" cy="2160240"/>
          </a:xfrm>
        </p:spPr>
        <p:txBody>
          <a:bodyPr/>
          <a:lstStyle/>
          <a:p>
            <a:pPr algn="ctr"/>
            <a:r>
              <a:rPr lang="en-US" dirty="0" smtClean="0">
                <a:effectLst/>
              </a:rPr>
              <a:t>NSAIDS; ENOLIC </a:t>
            </a:r>
            <a:r>
              <a:rPr lang="en-US" dirty="0">
                <a:effectLst/>
              </a:rPr>
              <a:t>ACIDS, NABUMETONE, PYRAZOLONE </a:t>
            </a:r>
            <a:r>
              <a:rPr lang="en-US" dirty="0" smtClean="0">
                <a:effectLst/>
              </a:rPr>
              <a:t>DERIVATIVES</a:t>
            </a:r>
            <a:endParaRPr lang="en-GB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600" y="4221088"/>
            <a:ext cx="7117180" cy="861420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/>
              <a:t>KIMAIGA H.O</a:t>
            </a:r>
          </a:p>
          <a:p>
            <a:pPr algn="ctr"/>
            <a:r>
              <a:rPr lang="en-US" sz="2800" b="1" dirty="0"/>
              <a:t>MBChB (University of Nairobi</a:t>
            </a:r>
            <a:r>
              <a:rPr lang="en-US" sz="2800" b="1" dirty="0" smtClean="0"/>
              <a:t>)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7194266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2050" name="Picture 2" descr="E:\Bachelor of Medicine And Bachelor of Surgery (MBChB)  Year  2\New folder (4)\New folder (3)\pharmco\DMARDS...etc\PICT054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E:\Bachelor of Medicine And Bachelor of Surgery (MBChB)  Year  2\New folder (4)\New folder (3)\pharmco\DMARDS...etc\PICT054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46657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074" name="Picture 2" descr="E:\Bachelor of Medicine And Bachelor of Surgery (MBChB)  Year  2\New folder (4)\New folder (3)\pharmco\DMARDS...etc\PICT054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93194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098" name="Picture 2" descr="E:\Bachelor of Medicine And Bachelor of Surgery (MBChB)  Year  2\New folder (4)\New folder (3)\pharmco\DMARDS...etc\PICT05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3987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 descr="E:\Bachelor of Medicine And Bachelor of Surgery (MBChB)  Year  2\New folder (4)\New folder (3)\pharmco\DMARDS...etc\PICT055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76127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122" name="Picture 2" descr="E:\Bachelor of Medicine And Bachelor of Surgery (MBChB)  Year  2\New folder (4)\New folder (3)\pharmco\DMARDS...etc\PICT055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56284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6146" name="Picture 2" descr="E:\Bachelor of Medicine And Bachelor of Surgery (MBChB)  Year  2\New folder (4)\New folder (3)\pharmco\DMARDS...etc\PICT055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87948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7170" name="Picture 2" descr="E:\Bachelor of Medicine And Bachelor of Surgery (MBChB)  Year  2\New folder (4)\New folder (3)\pharmco\DMARDS...etc\PICT055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7384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31836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8194" name="Picture 2" descr="E:\Bachelor of Medicine And Bachelor of Surgery (MBChB)  Year  2\New folder (4)\New folder (3)\pharmco\DMARDS...etc\PICT055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E:\Bachelor of Medicine And Bachelor of Surgery (MBChB)  Year  2\New folder (4)\New folder (3)\pharmco\DMARDS...etc\PICT055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51313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9218" name="Picture 2" descr="E:\Bachelor of Medicine And Bachelor of Surgery (MBChB)  Year  2\New folder (4)\New folder (3)\pharmco\DMARDS...etc\PICT055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61916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42" name="Picture 2" descr="E:\Bachelor of Medicine And Bachelor of Surgery (MBChB)  Year  2\New folder (4)\New folder (3)\pharmco\DMARDS...etc\PICT055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16225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1266" name="Picture 2" descr="E:\Bachelor of Medicine And Bachelor of Surgery (MBChB)  Year  2\New folder (4)\New folder (3)\pharmco\DMARDS...etc\PICT056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73265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2290" name="Picture 2" descr="E:\Bachelor of Medicine And Bachelor of Surgery (MBChB)  Year  2\New folder (4)\New folder (3)\pharmco\DMARDS...etc\PICT056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85420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3314" name="Picture 2" descr="E:\Bachelor of Medicine And Bachelor of Surgery (MBChB)  Year  2\New folder (4)\New folder (3)\pharmco\DMARDS...etc\PICT056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5" name="Picture 3" descr="E:\Bachelor of Medicine And Bachelor of Surgery (MBChB)  Year  2\New folder (4)\New folder (3)\pharmco\DMARDS...etc\PICT056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03396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4338" name="Picture 2" descr="E:\Bachelor of Medicine And Bachelor of Surgery (MBChB)  Year  2\New folder (4)\New folder (3)\pharmco\DMARDS...etc\PICT056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492932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Shimmer">
  <a:themeElements>
    <a:clrScheme name="Shimmer 1">
      <a:dk1>
        <a:srgbClr val="BD3737"/>
      </a:dk1>
      <a:lt1>
        <a:srgbClr val="FFFFFF"/>
      </a:lt1>
      <a:dk2>
        <a:srgbClr val="721E1E"/>
      </a:dk2>
      <a:lt2>
        <a:srgbClr val="FFCC00"/>
      </a:lt2>
      <a:accent1>
        <a:srgbClr val="FF6600"/>
      </a:accent1>
      <a:accent2>
        <a:srgbClr val="CC3300"/>
      </a:accent2>
      <a:accent3>
        <a:srgbClr val="BCABAB"/>
      </a:accent3>
      <a:accent4>
        <a:srgbClr val="DADADA"/>
      </a:accent4>
      <a:accent5>
        <a:srgbClr val="FFB8AA"/>
      </a:accent5>
      <a:accent6>
        <a:srgbClr val="B92D00"/>
      </a:accent6>
      <a:hlink>
        <a:srgbClr val="F7CC2F"/>
      </a:hlink>
      <a:folHlink>
        <a:srgbClr val="C7C6B1"/>
      </a:folHlink>
    </a:clrScheme>
    <a:fontScheme name="Custom 2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Shimmer 1">
        <a:dk1>
          <a:srgbClr val="BD3737"/>
        </a:dk1>
        <a:lt1>
          <a:srgbClr val="FFFFFF"/>
        </a:lt1>
        <a:dk2>
          <a:srgbClr val="721E1E"/>
        </a:dk2>
        <a:lt2>
          <a:srgbClr val="FFCC00"/>
        </a:lt2>
        <a:accent1>
          <a:srgbClr val="FF6600"/>
        </a:accent1>
        <a:accent2>
          <a:srgbClr val="CC3300"/>
        </a:accent2>
        <a:accent3>
          <a:srgbClr val="BCABAB"/>
        </a:accent3>
        <a:accent4>
          <a:srgbClr val="DADADA"/>
        </a:accent4>
        <a:accent5>
          <a:srgbClr val="FFB8AA"/>
        </a:accent5>
        <a:accent6>
          <a:srgbClr val="B92D00"/>
        </a:accent6>
        <a:hlink>
          <a:srgbClr val="F7CC2F"/>
        </a:hlink>
        <a:folHlink>
          <a:srgbClr val="C7C6B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2">
        <a:dk1>
          <a:srgbClr val="000099"/>
        </a:dk1>
        <a:lt1>
          <a:srgbClr val="FFFFFF"/>
        </a:lt1>
        <a:dk2>
          <a:srgbClr val="000066"/>
        </a:dk2>
        <a:lt2>
          <a:srgbClr val="EAEAEA"/>
        </a:lt2>
        <a:accent1>
          <a:srgbClr val="66CCFF"/>
        </a:accent1>
        <a:accent2>
          <a:srgbClr val="0066FF"/>
        </a:accent2>
        <a:accent3>
          <a:srgbClr val="AAAAB8"/>
        </a:accent3>
        <a:accent4>
          <a:srgbClr val="DADADA"/>
        </a:accent4>
        <a:accent5>
          <a:srgbClr val="B8E2FF"/>
        </a:accent5>
        <a:accent6>
          <a:srgbClr val="005CE7"/>
        </a:accent6>
        <a:hlink>
          <a:srgbClr val="FFFFCC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3">
        <a:dk1>
          <a:srgbClr val="6600CC"/>
        </a:dk1>
        <a:lt1>
          <a:srgbClr val="FFFFFF"/>
        </a:lt1>
        <a:dk2>
          <a:srgbClr val="4B0096"/>
        </a:dk2>
        <a:lt2>
          <a:srgbClr val="CDD7DF"/>
        </a:lt2>
        <a:accent1>
          <a:srgbClr val="9999FF"/>
        </a:accent1>
        <a:accent2>
          <a:srgbClr val="7850BA"/>
        </a:accent2>
        <a:accent3>
          <a:srgbClr val="B1AAC9"/>
        </a:accent3>
        <a:accent4>
          <a:srgbClr val="DADADA"/>
        </a:accent4>
        <a:accent5>
          <a:srgbClr val="CACAFF"/>
        </a:accent5>
        <a:accent6>
          <a:srgbClr val="6C48A8"/>
        </a:accent6>
        <a:hlink>
          <a:srgbClr val="00CCFF"/>
        </a:hlink>
        <a:folHlink>
          <a:srgbClr val="0796B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4">
        <a:dk1>
          <a:srgbClr val="55863C"/>
        </a:dk1>
        <a:lt1>
          <a:srgbClr val="FFFFFF"/>
        </a:lt1>
        <a:dk2>
          <a:srgbClr val="375F2F"/>
        </a:dk2>
        <a:lt2>
          <a:srgbClr val="D1EFB3"/>
        </a:lt2>
        <a:accent1>
          <a:srgbClr val="00CC66"/>
        </a:accent1>
        <a:accent2>
          <a:srgbClr val="8EAC66"/>
        </a:accent2>
        <a:accent3>
          <a:srgbClr val="AEB6AD"/>
        </a:accent3>
        <a:accent4>
          <a:srgbClr val="DADADA"/>
        </a:accent4>
        <a:accent5>
          <a:srgbClr val="AAE2B8"/>
        </a:accent5>
        <a:accent6>
          <a:srgbClr val="809B5C"/>
        </a:accent6>
        <a:hlink>
          <a:srgbClr val="B4EF7F"/>
        </a:hlink>
        <a:folHlink>
          <a:srgbClr val="F8F6A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5">
        <a:dk1>
          <a:srgbClr val="588073"/>
        </a:dk1>
        <a:lt1>
          <a:srgbClr val="FFFFFF"/>
        </a:lt1>
        <a:dk2>
          <a:srgbClr val="486768"/>
        </a:dk2>
        <a:lt2>
          <a:srgbClr val="DDDDDD"/>
        </a:lt2>
        <a:accent1>
          <a:srgbClr val="33CCCC"/>
        </a:accent1>
        <a:accent2>
          <a:srgbClr val="008871"/>
        </a:accent2>
        <a:accent3>
          <a:srgbClr val="B1B8B9"/>
        </a:accent3>
        <a:accent4>
          <a:srgbClr val="DADADA"/>
        </a:accent4>
        <a:accent5>
          <a:srgbClr val="ADE2E2"/>
        </a:accent5>
        <a:accent6>
          <a:srgbClr val="007B66"/>
        </a:accent6>
        <a:hlink>
          <a:srgbClr val="00CC99"/>
        </a:hlink>
        <a:folHlink>
          <a:srgbClr val="A8A8A8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6">
        <a:dk1>
          <a:srgbClr val="6B6C75"/>
        </a:dk1>
        <a:lt1>
          <a:srgbClr val="FFFFFF"/>
        </a:lt1>
        <a:dk2>
          <a:srgbClr val="575863"/>
        </a:dk2>
        <a:lt2>
          <a:srgbClr val="FFFFCC"/>
        </a:lt2>
        <a:accent1>
          <a:srgbClr val="677481"/>
        </a:accent1>
        <a:accent2>
          <a:srgbClr val="697E5E"/>
        </a:accent2>
        <a:accent3>
          <a:srgbClr val="B4B4B7"/>
        </a:accent3>
        <a:accent4>
          <a:srgbClr val="DADADA"/>
        </a:accent4>
        <a:accent5>
          <a:srgbClr val="B8BCC1"/>
        </a:accent5>
        <a:accent6>
          <a:srgbClr val="5E7254"/>
        </a:accent6>
        <a:hlink>
          <a:srgbClr val="E9E77F"/>
        </a:hlink>
        <a:folHlink>
          <a:srgbClr val="D3A44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himmer 7">
        <a:dk1>
          <a:srgbClr val="000000"/>
        </a:dk1>
        <a:lt1>
          <a:srgbClr val="C4D6BE"/>
        </a:lt1>
        <a:dk2>
          <a:srgbClr val="339966"/>
        </a:dk2>
        <a:lt2>
          <a:srgbClr val="EFFBF0"/>
        </a:lt2>
        <a:accent1>
          <a:srgbClr val="DDDDDD"/>
        </a:accent1>
        <a:accent2>
          <a:srgbClr val="CCFF99"/>
        </a:accent2>
        <a:accent3>
          <a:srgbClr val="DEE8DB"/>
        </a:accent3>
        <a:accent4>
          <a:srgbClr val="000000"/>
        </a:accent4>
        <a:accent5>
          <a:srgbClr val="EBEBEB"/>
        </a:accent5>
        <a:accent6>
          <a:srgbClr val="B9E78A"/>
        </a:accent6>
        <a:hlink>
          <a:srgbClr val="009900"/>
        </a:hlink>
        <a:folHlink>
          <a:srgbClr val="33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8">
        <a:dk1>
          <a:srgbClr val="000000"/>
        </a:dk1>
        <a:lt1>
          <a:srgbClr val="D6DAE4"/>
        </a:lt1>
        <a:dk2>
          <a:srgbClr val="000099"/>
        </a:dk2>
        <a:lt2>
          <a:srgbClr val="FFFFFF"/>
        </a:lt2>
        <a:accent1>
          <a:srgbClr val="BFDEE3"/>
        </a:accent1>
        <a:accent2>
          <a:srgbClr val="C0C0C0"/>
        </a:accent2>
        <a:accent3>
          <a:srgbClr val="E8EAEF"/>
        </a:accent3>
        <a:accent4>
          <a:srgbClr val="000000"/>
        </a:accent4>
        <a:accent5>
          <a:srgbClr val="DCECEF"/>
        </a:accent5>
        <a:accent6>
          <a:srgbClr val="AEAEAE"/>
        </a:accent6>
        <a:hlink>
          <a:srgbClr val="3333CC"/>
        </a:hlink>
        <a:folHlink>
          <a:srgbClr val="5E93C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himmer 9">
        <a:dk1>
          <a:srgbClr val="4A2500"/>
        </a:dk1>
        <a:lt1>
          <a:srgbClr val="C2C0BA"/>
        </a:lt1>
        <a:dk2>
          <a:srgbClr val="788569"/>
        </a:dk2>
        <a:lt2>
          <a:srgbClr val="F4F4EC"/>
        </a:lt2>
        <a:accent1>
          <a:srgbClr val="E1DFC1"/>
        </a:accent1>
        <a:accent2>
          <a:srgbClr val="A5A7AF"/>
        </a:accent2>
        <a:accent3>
          <a:srgbClr val="DDDCD9"/>
        </a:accent3>
        <a:accent4>
          <a:srgbClr val="3E1E00"/>
        </a:accent4>
        <a:accent5>
          <a:srgbClr val="EEECDD"/>
        </a:accent5>
        <a:accent6>
          <a:srgbClr val="95979E"/>
        </a:accent6>
        <a:hlink>
          <a:srgbClr val="9C9800"/>
        </a:hlink>
        <a:folHlink>
          <a:srgbClr val="666633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18</Words>
  <Application>Microsoft Office PowerPoint</Application>
  <PresentationFormat>On-screen Show (4:3)</PresentationFormat>
  <Paragraphs>4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17" baseType="lpstr">
      <vt:lpstr>Office Theme</vt:lpstr>
      <vt:lpstr>1_Shimmer</vt:lpstr>
      <vt:lpstr>NSAIDS; ENOLIC ACIDS, NABUMETONE, PYRAZOLONE DERIVATIVES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ENOLIC ACIDS, NABUMETONE, PYRAZOLONE DERIVATIVES</dc:title>
  <dc:creator>Dr. Kimaiga H.O. MBChB (UoN)</dc:creator>
  <cp:lastModifiedBy>Dr. Kimaiga H.O. MBChB (UoN)</cp:lastModifiedBy>
  <cp:revision>2</cp:revision>
  <dcterms:created xsi:type="dcterms:W3CDTF">2013-08-06T20:57:06Z</dcterms:created>
  <dcterms:modified xsi:type="dcterms:W3CDTF">2013-09-29T19:39:18Z</dcterms:modified>
</cp:coreProperties>
</file>