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themeOverride+xml" PartName="/ppt/theme/themeOverr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51" roundtripDataSignature="AMtx7mhVwsTzNohhVdPHez9QSBHpYNvO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customschemas.google.com/relationships/presentationmetadata" Target="metadata"/><Relationship Id="rId50" Type="http://schemas.openxmlformats.org/officeDocument/2006/relationships/slide" Target="slides/slide4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4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4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4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solidFill>
          <a:schemeClr val="dk2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8"/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48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48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48"/>
          <p:cNvSpPr txBox="1"/>
          <p:nvPr>
            <p:ph type="ctrTitle"/>
          </p:nvPr>
        </p:nvSpPr>
        <p:spPr>
          <a:xfrm>
            <a:off x="2362200" y="4038600"/>
            <a:ext cx="64770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8"/>
          <p:cNvSpPr txBox="1"/>
          <p:nvPr>
            <p:ph idx="1" type="subTitle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700"/>
              </a:spcBef>
              <a:spcAft>
                <a:spcPts val="0"/>
              </a:spcAft>
              <a:buSzPts val="1560"/>
              <a:buNone/>
              <a:defRPr sz="2600">
                <a:solidFill>
                  <a:srgbClr val="FFFFFF"/>
                </a:solidFill>
              </a:defRPr>
            </a:lvl1pPr>
            <a:lvl2pPr lvl="1" algn="ctr">
              <a:spcBef>
                <a:spcPts val="550"/>
              </a:spcBef>
              <a:spcAft>
                <a:spcPts val="0"/>
              </a:spcAft>
              <a:buSzPts val="1260"/>
              <a:buNone/>
              <a:defRPr/>
            </a:lvl2pPr>
            <a:lvl3pPr lvl="2" algn="ctr"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SzPts val="1350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4" name="Google Shape;24;p48"/>
          <p:cNvSpPr txBox="1"/>
          <p:nvPr>
            <p:ph idx="10" type="dt"/>
          </p:nvPr>
        </p:nvSpPr>
        <p:spPr>
          <a:xfrm>
            <a:off x="76200" y="6069013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8"/>
          <p:cNvSpPr txBox="1"/>
          <p:nvPr>
            <p:ph idx="11" type="ftr"/>
          </p:nvPr>
        </p:nvSpPr>
        <p:spPr>
          <a:xfrm>
            <a:off x="2085975" y="236538"/>
            <a:ext cx="586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8"/>
          <p:cNvSpPr txBox="1"/>
          <p:nvPr>
            <p:ph idx="12" type="sldNum"/>
          </p:nvPr>
        </p:nvSpPr>
        <p:spPr>
          <a:xfrm>
            <a:off x="8001000" y="228600"/>
            <a:ext cx="838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9"/>
          <p:cNvSpPr txBox="1"/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9"/>
          <p:cNvSpPr txBox="1"/>
          <p:nvPr>
            <p:ph idx="1" type="body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39" name="Google Shape;39;p49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9"/>
          <p:cNvSpPr txBox="1"/>
          <p:nvPr>
            <p:ph idx="11" type="ftr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9"/>
          <p:cNvSpPr txBox="1"/>
          <p:nvPr>
            <p:ph idx="12" type="sldNum"/>
          </p:nvPr>
        </p:nvSpPr>
        <p:spPr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0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0"/>
          <p:cNvSpPr txBox="1"/>
          <p:nvPr>
            <p:ph idx="11" type="ftr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0"/>
          <p:cNvSpPr txBox="1"/>
          <p:nvPr>
            <p:ph idx="12" type="sldNum"/>
          </p:nvPr>
        </p:nvSpPr>
        <p:spPr>
          <a:xfrm>
            <a:off x="0" y="6248400"/>
            <a:ext cx="533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1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1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1"/>
          <p:cNvSpPr txBox="1"/>
          <p:nvPr>
            <p:ph idx="11" type="ftr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51"/>
          <p:cNvSpPr txBox="1"/>
          <p:nvPr>
            <p:ph idx="12" type="sldNum"/>
          </p:nvPr>
        </p:nvSpPr>
        <p:spPr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solidFill>
          <a:schemeClr val="dk2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7"/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47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47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47"/>
          <p:cNvSpPr txBox="1"/>
          <p:nvPr>
            <p:ph type="ctrTitle"/>
          </p:nvPr>
        </p:nvSpPr>
        <p:spPr>
          <a:xfrm>
            <a:off x="2362200" y="4038600"/>
            <a:ext cx="64770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7"/>
          <p:cNvSpPr txBox="1"/>
          <p:nvPr>
            <p:ph idx="1" type="subTitle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700"/>
              </a:spcBef>
              <a:spcAft>
                <a:spcPts val="0"/>
              </a:spcAft>
              <a:buSzPts val="1560"/>
              <a:buNone/>
              <a:defRPr sz="2600">
                <a:solidFill>
                  <a:srgbClr val="FFFFFF"/>
                </a:solidFill>
              </a:defRPr>
            </a:lvl1pPr>
            <a:lvl2pPr lvl="1" algn="ctr">
              <a:spcBef>
                <a:spcPts val="550"/>
              </a:spcBef>
              <a:spcAft>
                <a:spcPts val="0"/>
              </a:spcAft>
              <a:buSzPts val="1260"/>
              <a:buNone/>
              <a:defRPr/>
            </a:lvl2pPr>
            <a:lvl3pPr lvl="2" algn="ctr"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SzPts val="1350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7" name="Google Shape;57;p47"/>
          <p:cNvSpPr txBox="1"/>
          <p:nvPr>
            <p:ph idx="10" type="dt"/>
          </p:nvPr>
        </p:nvSpPr>
        <p:spPr>
          <a:xfrm>
            <a:off x="76200" y="6069013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7"/>
          <p:cNvSpPr txBox="1"/>
          <p:nvPr>
            <p:ph idx="11" type="ftr"/>
          </p:nvPr>
        </p:nvSpPr>
        <p:spPr>
          <a:xfrm>
            <a:off x="2085975" y="236538"/>
            <a:ext cx="586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7"/>
          <p:cNvSpPr txBox="1"/>
          <p:nvPr>
            <p:ph idx="12" type="sldNum"/>
          </p:nvPr>
        </p:nvSpPr>
        <p:spPr>
          <a:xfrm>
            <a:off x="8001000" y="228600"/>
            <a:ext cx="838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blipFill rotWithShape="1">
          <a:blip r:embed="rId2">
            <a:alphaModFix/>
          </a:blip>
          <a:tile algn="tl" flip="none" tx="0" sx="100000" ty="0" sy="100000"/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2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52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52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52"/>
          <p:cNvSpPr txBox="1"/>
          <p:nvPr>
            <p:ph idx="1" type="body"/>
          </p:nvPr>
        </p:nvSpPr>
        <p:spPr>
          <a:xfrm>
            <a:off x="1371600" y="2743200"/>
            <a:ext cx="7123113" cy="1673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00"/>
              </a:spcBef>
              <a:spcAft>
                <a:spcPts val="0"/>
              </a:spcAft>
              <a:buSzPts val="1680"/>
              <a:buNone/>
              <a:defRPr sz="28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550"/>
              </a:spcBef>
              <a:spcAft>
                <a:spcPts val="0"/>
              </a:spcAft>
              <a:buSzPts val="126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5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910"/>
              <a:buNone/>
              <a:defRPr sz="1400">
                <a:solidFill>
                  <a:srgbClr val="888888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65" name="Google Shape;65;p52"/>
          <p:cNvSpPr txBox="1"/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  <a:defRPr b="0" sz="4400" cap="none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52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2"/>
          <p:cNvSpPr txBox="1"/>
          <p:nvPr>
            <p:ph idx="12" type="sldNum"/>
          </p:nvPr>
        </p:nvSpPr>
        <p:spPr>
          <a:xfrm>
            <a:off x="0" y="1752600"/>
            <a:ext cx="1295400" cy="70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i="0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8" name="Google Shape;68;p52"/>
          <p:cNvSpPr txBox="1"/>
          <p:nvPr>
            <p:ph idx="11" type="ftr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3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3"/>
          <p:cNvSpPr txBox="1"/>
          <p:nvPr>
            <p:ph idx="1" type="body"/>
          </p:nvPr>
        </p:nvSpPr>
        <p:spPr>
          <a:xfrm>
            <a:off x="609600" y="1589567"/>
            <a:ext cx="38862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72" name="Google Shape;72;p53"/>
          <p:cNvSpPr txBox="1"/>
          <p:nvPr>
            <p:ph idx="2" type="body"/>
          </p:nvPr>
        </p:nvSpPr>
        <p:spPr>
          <a:xfrm>
            <a:off x="4844901" y="1589567"/>
            <a:ext cx="38862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73" name="Google Shape;73;p53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3"/>
          <p:cNvSpPr txBox="1"/>
          <p:nvPr>
            <p:ph idx="12" type="sldNum"/>
          </p:nvPr>
        </p:nvSpPr>
        <p:spPr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5" name="Google Shape;75;p53"/>
          <p:cNvSpPr txBox="1"/>
          <p:nvPr>
            <p:ph idx="11" type="ftr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4"/>
          <p:cNvSpPr txBox="1"/>
          <p:nvPr>
            <p:ph type="title"/>
          </p:nvPr>
        </p:nvSpPr>
        <p:spPr>
          <a:xfrm>
            <a:off x="533400" y="273050"/>
            <a:ext cx="8153400" cy="869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4"/>
          <p:cNvSpPr txBox="1"/>
          <p:nvPr>
            <p:ph idx="1" type="body"/>
          </p:nvPr>
        </p:nvSpPr>
        <p:spPr>
          <a:xfrm>
            <a:off x="609600" y="2438400"/>
            <a:ext cx="3886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79" name="Google Shape;79;p54"/>
          <p:cNvSpPr txBox="1"/>
          <p:nvPr>
            <p:ph idx="2" type="body"/>
          </p:nvPr>
        </p:nvSpPr>
        <p:spPr>
          <a:xfrm>
            <a:off x="4800600" y="2438400"/>
            <a:ext cx="3886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0" name="Google Shape;80;p54"/>
          <p:cNvSpPr txBox="1"/>
          <p:nvPr>
            <p:ph idx="3" type="body"/>
          </p:nvPr>
        </p:nvSpPr>
        <p:spPr>
          <a:xfrm>
            <a:off x="609600" y="1752600"/>
            <a:ext cx="3886200" cy="64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00"/>
              </a:spcBef>
              <a:spcAft>
                <a:spcPts val="0"/>
              </a:spcAft>
              <a:buSzPts val="1200"/>
              <a:buFont typeface="Calibri"/>
              <a:buNone/>
              <a:defRPr b="1" sz="2000">
                <a:solidFill>
                  <a:srgbClr val="FFFFFF"/>
                </a:solidFill>
              </a:defRPr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1" name="Google Shape;81;p54"/>
          <p:cNvSpPr txBox="1"/>
          <p:nvPr>
            <p:ph idx="4" type="body"/>
          </p:nvPr>
        </p:nvSpPr>
        <p:spPr>
          <a:xfrm>
            <a:off x="4800600" y="1752600"/>
            <a:ext cx="3886200" cy="64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00"/>
              </a:spcBef>
              <a:spcAft>
                <a:spcPts val="0"/>
              </a:spcAft>
              <a:buSzPts val="1200"/>
              <a:buFont typeface="Calibri"/>
              <a:buNone/>
              <a:defRPr b="1" sz="2000">
                <a:solidFill>
                  <a:srgbClr val="FFFFFF"/>
                </a:solidFill>
              </a:defRPr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2" name="Google Shape;82;p54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4"/>
          <p:cNvSpPr txBox="1"/>
          <p:nvPr>
            <p:ph idx="12" type="sldNum"/>
          </p:nvPr>
        </p:nvSpPr>
        <p:spPr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4" name="Google Shape;84;p54"/>
          <p:cNvSpPr txBox="1"/>
          <p:nvPr>
            <p:ph idx="11" type="ftr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5"/>
          <p:cNvSpPr txBox="1"/>
          <p:nvPr>
            <p:ph type="title"/>
          </p:nvPr>
        </p:nvSpPr>
        <p:spPr>
          <a:xfrm>
            <a:off x="609600" y="273050"/>
            <a:ext cx="8077200" cy="869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 b="0" sz="4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55"/>
          <p:cNvSpPr txBox="1"/>
          <p:nvPr>
            <p:ph idx="1" type="body"/>
          </p:nvPr>
        </p:nvSpPr>
        <p:spPr>
          <a:xfrm>
            <a:off x="609600" y="1752600"/>
            <a:ext cx="1600200" cy="4343400"/>
          </a:xfrm>
          <a:prstGeom prst="rect">
            <a:avLst/>
          </a:prstGeom>
          <a:solidFill>
            <a:schemeClr val="accent2"/>
          </a:solidFill>
          <a:ln cap="sq" cmpd="dbl" w="508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91425" lIns="137150" spcFirstLastPara="1" rIns="137150" wrap="square" tIns="182875">
            <a:noAutofit/>
          </a:bodyPr>
          <a:lstStyle>
            <a:lvl1pPr indent="-228600" lvl="0" marL="457200" algn="l">
              <a:spcBef>
                <a:spcPts val="700"/>
              </a:spcBef>
              <a:spcAft>
                <a:spcPts val="0"/>
              </a:spcAft>
              <a:buSzPts val="108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spcBef>
                <a:spcPts val="500"/>
              </a:spcBef>
              <a:spcAft>
                <a:spcPts val="0"/>
              </a:spcAft>
              <a:buSzPts val="750"/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675"/>
              <a:buNone/>
              <a:defRPr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585"/>
              <a:buNone/>
              <a:defRPr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8" name="Google Shape;88;p55"/>
          <p:cNvSpPr txBox="1"/>
          <p:nvPr>
            <p:ph idx="2" type="body"/>
          </p:nvPr>
        </p:nvSpPr>
        <p:spPr>
          <a:xfrm>
            <a:off x="2362200" y="1752600"/>
            <a:ext cx="64008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9" name="Google Shape;89;p55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55"/>
          <p:cNvSpPr txBox="1"/>
          <p:nvPr>
            <p:ph idx="11" type="ftr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5"/>
          <p:cNvSpPr txBox="1"/>
          <p:nvPr>
            <p:ph idx="12" type="sldNum"/>
          </p:nvPr>
        </p:nvSpPr>
        <p:spPr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bg>
      <p:bgPr>
        <a:blipFill rotWithShape="1">
          <a:blip r:embed="rId2">
            <a:alphaModFix/>
          </a:blip>
          <a:tile algn="tl" flip="none" tx="0" sx="100000" ty="0" sy="100000"/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6"/>
          <p:cNvSpPr/>
          <p:nvPr/>
        </p:nvSpPr>
        <p:spPr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56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5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56"/>
          <p:cNvSpPr/>
          <p:nvPr/>
        </p:nvSpPr>
        <p:spPr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56"/>
          <p:cNvSpPr txBox="1"/>
          <p:nvPr>
            <p:ph idx="1" type="body"/>
          </p:nvPr>
        </p:nvSpPr>
        <p:spPr>
          <a:xfrm>
            <a:off x="1600200" y="54864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700"/>
              </a:spcBef>
              <a:spcAft>
                <a:spcPts val="0"/>
              </a:spcAft>
              <a:buSzPts val="1020"/>
              <a:buFont typeface="Calibri"/>
              <a:buNone/>
              <a:defRPr sz="1700"/>
            </a:lvl1pPr>
            <a:lvl2pPr indent="-228600" lvl="1" marL="914400" algn="l">
              <a:spcBef>
                <a:spcPts val="550"/>
              </a:spcBef>
              <a:spcAft>
                <a:spcPts val="0"/>
              </a:spcAft>
              <a:buSzPts val="840"/>
              <a:buFont typeface="Calibri"/>
              <a:buNone/>
              <a:defRPr sz="1200"/>
            </a:lvl2pPr>
            <a:lvl3pPr indent="-228600" lvl="2" marL="1371600" algn="l">
              <a:spcBef>
                <a:spcPts val="500"/>
              </a:spcBef>
              <a:spcAft>
                <a:spcPts val="0"/>
              </a:spcAft>
              <a:buSzPts val="750"/>
              <a:buFont typeface="Calibri"/>
              <a:buNone/>
              <a:defRPr sz="10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675"/>
              <a:buFont typeface="Calibri"/>
              <a:buNone/>
              <a:defRPr sz="9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585"/>
              <a:buFont typeface="Calibri"/>
              <a:buNone/>
              <a:defRPr sz="9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98" name="Google Shape;98;p56"/>
          <p:cNvSpPr txBox="1"/>
          <p:nvPr>
            <p:ph type="title"/>
          </p:nvPr>
        </p:nvSpPr>
        <p:spPr>
          <a:xfrm>
            <a:off x="1600200" y="46482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  <a:defRPr b="0" sz="28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56"/>
          <p:cNvSpPr/>
          <p:nvPr>
            <p:ph idx="2" type="pic"/>
          </p:nvPr>
        </p:nvSpPr>
        <p:spPr>
          <a:xfrm>
            <a:off x="1560576" y="0"/>
            <a:ext cx="7583424" cy="4568952"/>
          </a:xfrm>
          <a:prstGeom prst="rect">
            <a:avLst/>
          </a:prstGeom>
          <a:solidFill>
            <a:srgbClr val="CFD7E7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🞑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b="0" i="0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rgbClr val="9BBB59"/>
              </a:buClr>
              <a:buSzPts val="15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rgbClr val="8064A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56"/>
          <p:cNvSpPr txBox="1"/>
          <p:nvPr>
            <p:ph idx="10" type="dt"/>
          </p:nvPr>
        </p:nvSpPr>
        <p:spPr>
          <a:xfrm>
            <a:off x="62484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56"/>
          <p:cNvSpPr txBox="1"/>
          <p:nvPr>
            <p:ph idx="12" type="sldNum"/>
          </p:nvPr>
        </p:nvSpPr>
        <p:spPr>
          <a:xfrm>
            <a:off x="0" y="4667250"/>
            <a:ext cx="1447800" cy="663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i="0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i="0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i="0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i="0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i="0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i="0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i="0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i="0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i="0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2" name="Google Shape;102;p56"/>
          <p:cNvSpPr txBox="1"/>
          <p:nvPr>
            <p:ph idx="11" type="ftr"/>
          </p:nvPr>
        </p:nvSpPr>
        <p:spPr>
          <a:xfrm>
            <a:off x="1600200" y="6248400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7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57"/>
          <p:cNvSpPr txBox="1"/>
          <p:nvPr>
            <p:ph idx="1" type="body"/>
          </p:nvPr>
        </p:nvSpPr>
        <p:spPr>
          <a:xfrm rot="5400000">
            <a:off x="2426494" y="-213518"/>
            <a:ext cx="4525963" cy="81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06" name="Google Shape;106;p57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57"/>
          <p:cNvSpPr txBox="1"/>
          <p:nvPr>
            <p:ph idx="11" type="ftr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57"/>
          <p:cNvSpPr txBox="1"/>
          <p:nvPr>
            <p:ph idx="12" type="sldNum"/>
          </p:nvPr>
        </p:nvSpPr>
        <p:spPr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8"/>
          <p:cNvSpPr/>
          <p:nvPr/>
        </p:nvSpPr>
        <p:spPr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58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8"/>
          <p:cNvSpPr txBox="1"/>
          <p:nvPr>
            <p:ph type="title"/>
          </p:nvPr>
        </p:nvSpPr>
        <p:spPr>
          <a:xfrm rot="5400000">
            <a:off x="4823619" y="2339181"/>
            <a:ext cx="551656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58"/>
          <p:cNvSpPr txBox="1"/>
          <p:nvPr>
            <p:ph idx="1" type="body"/>
          </p:nvPr>
        </p:nvSpPr>
        <p:spPr>
          <a:xfrm rot="5400000">
            <a:off x="480218" y="586582"/>
            <a:ext cx="5516564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97180" lvl="0" marL="457200" algn="l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indent="-308610" lvl="1" marL="914400" algn="l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indent="-314325" lvl="2" marL="1371600" algn="l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indent="-302895" lvl="4" marL="2286000" algn="l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15" name="Google Shape;115;p58"/>
          <p:cNvSpPr txBox="1"/>
          <p:nvPr>
            <p:ph idx="10" type="dt"/>
          </p:nvPr>
        </p:nvSpPr>
        <p:spPr>
          <a:xfrm>
            <a:off x="6553200" y="6248400"/>
            <a:ext cx="2209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58"/>
          <p:cNvSpPr txBox="1"/>
          <p:nvPr>
            <p:ph idx="11" type="ftr"/>
          </p:nvPr>
        </p:nvSpPr>
        <p:spPr>
          <a:xfrm>
            <a:off x="457200" y="6248400"/>
            <a:ext cx="55737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58"/>
          <p:cNvSpPr txBox="1"/>
          <p:nvPr>
            <p:ph idx="12" type="sldNum"/>
          </p:nvPr>
        </p:nvSpPr>
        <p:spPr>
          <a:xfrm rot="5400000">
            <a:off x="5989638" y="144462"/>
            <a:ext cx="5334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6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46"/>
          <p:cNvSpPr txBox="1"/>
          <p:nvPr>
            <p:ph idx="1" type="body"/>
          </p:nvPr>
        </p:nvSpPr>
        <p:spPr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9090" lvl="0" marL="457200" marR="0" rtl="0" algn="l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b="0" i="0" sz="2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4169" lvl="1" marL="914400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🞑"/>
              <a:defRPr b="0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8137" lvl="2" marL="13716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b="0" i="0" sz="23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9BBB59"/>
              </a:buClr>
              <a:buSzPts val="15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8064A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6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6"/>
          <p:cNvSpPr txBox="1"/>
          <p:nvPr>
            <p:ph idx="11" type="ftr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6"/>
          <p:cNvSpPr/>
          <p:nvPr/>
        </p:nvSpPr>
        <p:spPr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46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46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46"/>
          <p:cNvSpPr txBox="1"/>
          <p:nvPr>
            <p:ph idx="12" type="sldNum"/>
          </p:nvPr>
        </p:nvSpPr>
        <p:spPr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5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5"/>
          <p:cNvSpPr txBox="1"/>
          <p:nvPr>
            <p:ph idx="1" type="body"/>
          </p:nvPr>
        </p:nvSpPr>
        <p:spPr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9090" lvl="0" marL="457200" marR="0" rtl="0" algn="l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b="0" i="0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4169" lvl="1" marL="914400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🞑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8137" lvl="2" marL="13716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b="0" i="0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9BBB59"/>
              </a:buClr>
              <a:buSzPts val="15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8064A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5"/>
          <p:cNvSpPr txBox="1"/>
          <p:nvPr>
            <p:ph idx="10" type="dt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5"/>
          <p:cNvSpPr txBox="1"/>
          <p:nvPr>
            <p:ph idx="11" type="ftr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5"/>
          <p:cNvSpPr/>
          <p:nvPr/>
        </p:nvSpPr>
        <p:spPr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45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45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45"/>
          <p:cNvSpPr txBox="1"/>
          <p:nvPr>
            <p:ph idx="12" type="sldNum"/>
          </p:nvPr>
        </p:nvSpPr>
        <p:spPr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spcAft>
                <a:spcPts val="0"/>
              </a:spcAft>
              <a:buNone/>
              <a:defRPr b="1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9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"/>
          <p:cNvSpPr txBox="1"/>
          <p:nvPr>
            <p:ph type="ctrTitle"/>
          </p:nvPr>
        </p:nvSpPr>
        <p:spPr>
          <a:xfrm>
            <a:off x="2362200" y="4038600"/>
            <a:ext cx="64770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0">
                <a:solidFill>
                  <a:schemeClr val="lt1"/>
                </a:solidFill>
              </a:rPr>
              <a:t>EPISTAXIS</a:t>
            </a:r>
            <a:endParaRPr b="1" sz="8800">
              <a:solidFill>
                <a:schemeClr val="lt1"/>
              </a:solidFill>
            </a:endParaRPr>
          </a:p>
        </p:txBody>
      </p:sp>
      <p:sp>
        <p:nvSpPr>
          <p:cNvPr id="123" name="Google Shape;123;p1"/>
          <p:cNvSpPr txBox="1"/>
          <p:nvPr>
            <p:ph idx="1" type="subTitle"/>
          </p:nvPr>
        </p:nvSpPr>
        <p:spPr>
          <a:xfrm>
            <a:off x="2362200" y="6049963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160"/>
              <a:buNone/>
            </a:pPr>
            <a:r>
              <a:rPr b="1" lang="en-US" sz="3600">
                <a:solidFill>
                  <a:srgbClr val="F2DADA"/>
                </a:solidFill>
              </a:rPr>
              <a:t>DR J. AYUGI SENIOR LECTURER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DEFINITION</a:t>
            </a:r>
            <a:endParaRPr/>
          </a:p>
        </p:txBody>
      </p:sp>
      <p:sp>
        <p:nvSpPr>
          <p:cNvPr id="129" name="Google Shape;129;p2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9088" lvl="0" marL="319088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Acute hemorrhage from the nostril, nasal cavity, or nasopharynx.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Introduction </a:t>
            </a:r>
            <a:endParaRPr/>
          </a:p>
        </p:txBody>
      </p:sp>
      <p:sp>
        <p:nvSpPr>
          <p:cNvPr id="135" name="Google Shape;135;p3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9088" lvl="0" marL="319088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One of the most common ENT emergency</a:t>
            </a:r>
            <a:endParaRPr/>
          </a:p>
          <a:p>
            <a:pPr indent="-319088" lvl="0" marL="319088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Male to female ratio 1.6:1</a:t>
            </a:r>
            <a:endParaRPr/>
          </a:p>
          <a:p>
            <a:pPr indent="-319088" lvl="0" marL="319088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Higher incidence in older patients</a:t>
            </a:r>
            <a:endParaRPr/>
          </a:p>
          <a:p>
            <a:pPr indent="-319088" lvl="0" marL="319088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Clinically- bleeding either from the lateral nasal wall or from the septum.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32004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40"/>
              <a:buFont typeface="Noto Sans Symbols"/>
              <a:buChar char="◻"/>
            </a:pPr>
            <a:r>
              <a:rPr lang="en-US"/>
              <a:t>Lateral nasal wall bleeding is usually seen from the region of the sphenopalatine artery</a:t>
            </a:r>
            <a:endParaRPr/>
          </a:p>
          <a:p>
            <a:pPr indent="-320040" lvl="0" marL="320040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Char char="◻"/>
            </a:pPr>
            <a:r>
              <a:rPr lang="en-US"/>
              <a:t>Septal bleeding is usually from the anterior region.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Char char="◻"/>
            </a:pPr>
            <a:r>
              <a:rPr lang="en-US"/>
              <a:t>Most cases are minor but can be life threatening e.g. in elderly</a:t>
            </a:r>
            <a:endParaRPr/>
          </a:p>
          <a:p>
            <a:pPr indent="-208598" lvl="0" marL="319088" rtl="0" algn="l">
              <a:spcBef>
                <a:spcPts val="700"/>
              </a:spcBef>
              <a:spcAft>
                <a:spcPts val="0"/>
              </a:spcAft>
              <a:buSzPts val="17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9088" lvl="0" marL="319088" rtl="0" algn="l">
              <a:spcBef>
                <a:spcPts val="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Minor epistaxis usually originates from the anterior nasal septum 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Is often the result of minor trauma to the septal mucosa.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Children- A result of nose picking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Adults- A result of desiccation of the mucosa.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/>
              <a:t>VASCULAR ANATOMY OF THE NOSE</a:t>
            </a:r>
            <a:endParaRPr sz="4000"/>
          </a:p>
        </p:txBody>
      </p:sp>
      <p:sp>
        <p:nvSpPr>
          <p:cNvPr id="156" name="Google Shape;156;p7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9088" lvl="0" marL="319088" rtl="0" algn="l">
              <a:spcBef>
                <a:spcPts val="0"/>
              </a:spcBef>
              <a:spcAft>
                <a:spcPts val="0"/>
              </a:spcAft>
              <a:buSzPts val="1920"/>
              <a:buChar char="◻"/>
            </a:pPr>
            <a:r>
              <a:rPr lang="en-US" sz="3200"/>
              <a:t>The nasal mucosa has a rich arborizing network of submucosal vessels. 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920"/>
              <a:buChar char="◻"/>
            </a:pPr>
            <a:r>
              <a:rPr lang="en-US" sz="3200"/>
              <a:t>Arterial blood supply from internal and external carotid arteries.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920"/>
              <a:buChar char="◻"/>
            </a:pPr>
            <a:r>
              <a:rPr lang="en-US" sz="3200"/>
              <a:t>Confluence of the two systems occurs  particularly at the caudal end of the septum.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920"/>
              <a:buChar char="◻"/>
            </a:pPr>
            <a:r>
              <a:rPr lang="en-US" sz="3200"/>
              <a:t>A number of arteries anastomose with each other- Little's area.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320040" rtl="0" algn="l">
              <a:spcBef>
                <a:spcPts val="0"/>
              </a:spcBef>
              <a:spcAft>
                <a:spcPts val="0"/>
              </a:spcAft>
              <a:buSzPts val="1920"/>
              <a:buFont typeface="Noto Sans Symbols"/>
              <a:buChar char="◻"/>
            </a:pPr>
            <a:r>
              <a:rPr lang="en-US" sz="3200"/>
              <a:t>The anterior septal plexus is termed Little's area or Kiesselbach's plexus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ts val="1920"/>
              <a:buFont typeface="Noto Sans Symbols"/>
              <a:buChar char="◻"/>
            </a:pPr>
            <a:r>
              <a:rPr lang="en-US" sz="3200"/>
              <a:t>Is a confluence of </a:t>
            </a:r>
            <a:endParaRPr/>
          </a:p>
          <a:p>
            <a:pPr indent="-320040" lvl="1" marL="640715" rtl="0" algn="l">
              <a:spcBef>
                <a:spcPts val="550"/>
              </a:spcBef>
              <a:spcAft>
                <a:spcPts val="0"/>
              </a:spcAft>
              <a:buSzPts val="1750"/>
              <a:buFont typeface="Noto Sans Symbols"/>
              <a:buChar char="◻"/>
            </a:pPr>
            <a:r>
              <a:rPr lang="en-US" sz="2500"/>
              <a:t>Septal branch of sphenopalatine (Ext. Carotid artery)</a:t>
            </a:r>
            <a:endParaRPr/>
          </a:p>
          <a:p>
            <a:pPr indent="-320040" lvl="1" marL="640715" rtl="0" algn="l">
              <a:spcBef>
                <a:spcPts val="550"/>
              </a:spcBef>
              <a:spcAft>
                <a:spcPts val="0"/>
              </a:spcAft>
              <a:buSzPts val="1750"/>
              <a:buFont typeface="Noto Sans Symbols"/>
              <a:buChar char="◻"/>
            </a:pPr>
            <a:r>
              <a:rPr lang="en-US" sz="2500"/>
              <a:t>Septal branch of superior labial artery (Ext. Carotid artery)</a:t>
            </a:r>
            <a:endParaRPr/>
          </a:p>
          <a:p>
            <a:pPr indent="-320040" lvl="1" marL="640715" rtl="0" algn="l">
              <a:spcBef>
                <a:spcPts val="550"/>
              </a:spcBef>
              <a:spcAft>
                <a:spcPts val="0"/>
              </a:spcAft>
              <a:buSzPts val="1750"/>
              <a:buFont typeface="Noto Sans Symbols"/>
              <a:buChar char="◻"/>
            </a:pPr>
            <a:r>
              <a:rPr lang="en-US" sz="2500"/>
              <a:t>Greater palatine artery (Ext. Carotid artery)</a:t>
            </a:r>
            <a:endParaRPr/>
          </a:p>
          <a:p>
            <a:pPr indent="-320040" lvl="1" marL="640715" rtl="0" algn="l">
              <a:spcBef>
                <a:spcPts val="550"/>
              </a:spcBef>
              <a:spcAft>
                <a:spcPts val="0"/>
              </a:spcAft>
              <a:buSzPts val="1750"/>
              <a:buFont typeface="Noto Sans Symbols"/>
              <a:buChar char="◻"/>
            </a:pPr>
            <a:r>
              <a:rPr lang="en-US" sz="2500"/>
              <a:t>Anterior ethmoidal (Int. Carotid artery)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ts val="1920"/>
              <a:buFont typeface="Noto Sans Symbols"/>
              <a:buChar char="◻"/>
            </a:pPr>
            <a:r>
              <a:rPr lang="en-US" sz="3200"/>
              <a:t> This is the site of most anterior epistaxis</a:t>
            </a:r>
            <a:endParaRPr/>
          </a:p>
          <a:p>
            <a:pPr indent="-209550" lvl="0" marL="320040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None/>
            </a:pPr>
            <a:r>
              <a:t/>
            </a:r>
            <a:endParaRPr/>
          </a:p>
          <a:p>
            <a:pPr indent="-208598" lvl="0" marL="319088" rtl="0" algn="l">
              <a:spcBef>
                <a:spcPts val="700"/>
              </a:spcBef>
              <a:spcAft>
                <a:spcPts val="0"/>
              </a:spcAft>
              <a:buSzPts val="17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9088" lvl="0" marL="319088" rtl="0" algn="l">
              <a:spcBef>
                <a:spcPts val="0"/>
              </a:spcBef>
              <a:spcAft>
                <a:spcPts val="0"/>
              </a:spcAft>
              <a:buSzPts val="1920"/>
              <a:buChar char="◻"/>
            </a:pPr>
            <a:r>
              <a:rPr b="1" lang="en-US" sz="3200"/>
              <a:t>Retrocullumellar vein </a:t>
            </a:r>
            <a:r>
              <a:rPr lang="en-US" sz="3200"/>
              <a:t>runs 2mm parallel and behind the collumellar</a:t>
            </a:r>
            <a:endParaRPr/>
          </a:p>
          <a:p>
            <a:pPr indent="-319088" lvl="1" marL="639763" rtl="0" algn="l">
              <a:spcBef>
                <a:spcPts val="550"/>
              </a:spcBef>
              <a:spcAft>
                <a:spcPts val="0"/>
              </a:spcAft>
              <a:buSzPts val="1820"/>
              <a:buFont typeface="Noto Sans Symbols"/>
              <a:buChar char="◻"/>
            </a:pPr>
            <a:r>
              <a:rPr lang="en-US"/>
              <a:t>Is superficial </a:t>
            </a:r>
            <a:endParaRPr/>
          </a:p>
          <a:p>
            <a:pPr indent="-319088" lvl="1" marL="639763" rtl="0" algn="l">
              <a:spcBef>
                <a:spcPts val="550"/>
              </a:spcBef>
              <a:spcAft>
                <a:spcPts val="0"/>
              </a:spcAft>
              <a:buSzPts val="1820"/>
              <a:buFont typeface="Noto Sans Symbols"/>
              <a:buChar char="◻"/>
            </a:pPr>
            <a:r>
              <a:rPr lang="en-US"/>
              <a:t>Is a common reason for venous bleeding in children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680"/>
              <a:buChar char="◻"/>
            </a:pPr>
            <a:r>
              <a:rPr lang="en-US" sz="2800"/>
              <a:t>Venous epistaxis from retrocollumelar vein tends to occur in subjects &lt;35yrs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860"/>
              <a:buChar char="◻"/>
            </a:pPr>
            <a:r>
              <a:rPr lang="en-US" sz="3100"/>
              <a:t>Venous epistaxis usually short lived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9088" lvl="0" marL="319088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20"/>
              <a:buChar char="◻"/>
            </a:pPr>
            <a:r>
              <a:rPr b="1" lang="en-US" sz="3200"/>
              <a:t>Woodruffs plexus </a:t>
            </a:r>
            <a:r>
              <a:rPr lang="en-US" sz="3200"/>
              <a:t>is a plexus of vessels lying inferior to the posterior end of the inferior turbinate.</a:t>
            </a:r>
            <a:endParaRPr/>
          </a:p>
          <a:p>
            <a:pPr indent="-273049" lvl="1" marL="639763" rtl="0" algn="l">
              <a:lnSpc>
                <a:spcPct val="150000"/>
              </a:lnSpc>
              <a:spcBef>
                <a:spcPts val="550"/>
              </a:spcBef>
              <a:spcAft>
                <a:spcPts val="0"/>
              </a:spcAft>
              <a:buSzPts val="1960"/>
              <a:buChar char="🞑"/>
            </a:pPr>
            <a:r>
              <a:rPr lang="en-US" sz="2800"/>
              <a:t>It is a frequent site of adult epistaxis. </a:t>
            </a:r>
            <a:endParaRPr/>
          </a:p>
          <a:p>
            <a:pPr indent="-273049" lvl="1" marL="639763" rtl="0" algn="l">
              <a:lnSpc>
                <a:spcPct val="150000"/>
              </a:lnSpc>
              <a:spcBef>
                <a:spcPts val="550"/>
              </a:spcBef>
              <a:spcAft>
                <a:spcPts val="0"/>
              </a:spcAft>
              <a:buSzPts val="1960"/>
              <a:buChar char="🞑"/>
            </a:pPr>
            <a:r>
              <a:rPr lang="en-US" sz="2800"/>
              <a:t>It causes a venous posterior bleed.</a:t>
            </a:r>
            <a:endParaRPr/>
          </a:p>
          <a:p>
            <a:pPr indent="-319088" lvl="0" marL="319088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ts val="1920"/>
              <a:buChar char="◻"/>
            </a:pPr>
            <a:r>
              <a:rPr lang="en-US" sz="3200"/>
              <a:t>70% of the bleeding occurs from the septum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Fig 1: Vascular supply of the nasal septum</a:t>
            </a:r>
            <a:endParaRPr/>
          </a:p>
        </p:txBody>
      </p:sp>
      <p:pic>
        <p:nvPicPr>
          <p:cNvPr id="177" name="Google Shape;177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1600200"/>
            <a:ext cx="7237413" cy="4805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Fig 2: Vascular supply of the lateral nasal wall</a:t>
            </a:r>
            <a:endParaRPr/>
          </a:p>
        </p:txBody>
      </p:sp>
      <p:pic>
        <p:nvPicPr>
          <p:cNvPr id="183" name="Google Shape;183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9388" y="1600200"/>
            <a:ext cx="6480175" cy="44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"/>
          <p:cNvSpPr txBox="1"/>
          <p:nvPr>
            <p:ph idx="1" type="body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spcBef>
                <a:spcPts val="0"/>
              </a:spcBef>
              <a:spcAft>
                <a:spcPts val="0"/>
              </a:spcAft>
              <a:buSzPts val="1740"/>
              <a:buAutoNum type="alphaUcParenR"/>
            </a:pPr>
            <a:r>
              <a:rPr lang="en-US"/>
              <a:t>Local causes</a:t>
            </a:r>
            <a:endParaRPr/>
          </a:p>
          <a:p>
            <a:pPr indent="-514350" lvl="0" marL="514350" rtl="0" algn="l">
              <a:spcBef>
                <a:spcPts val="700"/>
              </a:spcBef>
              <a:spcAft>
                <a:spcPts val="0"/>
              </a:spcAft>
              <a:buSzPts val="1740"/>
              <a:buAutoNum type="alphaUcParenR"/>
            </a:pPr>
            <a:r>
              <a:rPr lang="en-US"/>
              <a:t>General causes</a:t>
            </a:r>
            <a:endParaRPr/>
          </a:p>
          <a:p>
            <a:pPr indent="-514350" lvl="0" marL="514350" rtl="0" algn="l">
              <a:spcBef>
                <a:spcPts val="700"/>
              </a:spcBef>
              <a:spcAft>
                <a:spcPts val="0"/>
              </a:spcAft>
              <a:buSzPts val="1740"/>
              <a:buAutoNum type="alphaUcParenR"/>
            </a:pPr>
            <a:r>
              <a:rPr lang="en-US"/>
              <a:t>Idiopathic causes</a:t>
            </a:r>
            <a:endParaRPr/>
          </a:p>
        </p:txBody>
      </p:sp>
      <p:sp>
        <p:nvSpPr>
          <p:cNvPr id="189" name="Google Shape;189;p13"/>
          <p:cNvSpPr txBox="1"/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AETIOLOGY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AETIOLOGY</a:t>
            </a:r>
            <a:endParaRPr/>
          </a:p>
        </p:txBody>
      </p:sp>
      <p:sp>
        <p:nvSpPr>
          <p:cNvPr id="195" name="Google Shape;195;p14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20040" lvl="0" marL="320040" rtl="0" algn="l">
              <a:spcBef>
                <a:spcPts val="0"/>
              </a:spcBef>
              <a:spcAft>
                <a:spcPts val="0"/>
              </a:spcAft>
              <a:buSzPct val="60000"/>
              <a:buFont typeface="Noto Sans Symbols"/>
              <a:buChar char="◻"/>
            </a:pPr>
            <a:r>
              <a:rPr lang="en-US" sz="3200"/>
              <a:t>Primary and Secondary epistaxis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ct val="60000"/>
              <a:buFont typeface="Noto Sans Symbols"/>
              <a:buChar char="◻"/>
            </a:pPr>
            <a:r>
              <a:rPr lang="en-US" sz="3200"/>
              <a:t>70 - 80% of all cases are </a:t>
            </a:r>
            <a:r>
              <a:rPr b="1" lang="en-US" sz="3200"/>
              <a:t>idiopathic</a:t>
            </a:r>
            <a:r>
              <a:rPr lang="en-US" sz="3200"/>
              <a:t>:</a:t>
            </a:r>
            <a:r>
              <a:rPr b="1" lang="en-US" sz="3200"/>
              <a:t> Primary epistaxis.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ct val="60000"/>
              <a:buFont typeface="Noto Sans Symbols"/>
              <a:buChar char="◻"/>
            </a:pPr>
            <a:r>
              <a:rPr lang="en-US" sz="3200"/>
              <a:t>Standardised description:</a:t>
            </a:r>
            <a:endParaRPr/>
          </a:p>
          <a:p>
            <a:pPr indent="-320040" lvl="1" marL="640715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Char char="◻"/>
            </a:pPr>
            <a:r>
              <a:rPr lang="en-US"/>
              <a:t>Anterior: Bleeding from a source anterior to the plane of the piriform aperture (anterior septum, vestibular skin, mucocutanoeus junction.)</a:t>
            </a:r>
            <a:endParaRPr/>
          </a:p>
          <a:p>
            <a:pPr indent="-320040" lvl="1" marL="640715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Char char="◻"/>
            </a:pPr>
            <a:r>
              <a:rPr lang="en-US"/>
              <a:t>Posterior: Bleeding posterior to the piriform aperture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ct val="60000"/>
              <a:buFont typeface="Noto Sans Symbols"/>
              <a:buChar char="◻"/>
            </a:pPr>
            <a:r>
              <a:rPr lang="en-US" sz="3200"/>
              <a:t>May be multifactorial, with each factor playing a minor role.</a:t>
            </a:r>
            <a:endParaRPr/>
          </a:p>
          <a:p>
            <a:pPr indent="-217855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LOCAL CAUSES</a:t>
            </a:r>
            <a:endParaRPr/>
          </a:p>
        </p:txBody>
      </p:sp>
      <p:sp>
        <p:nvSpPr>
          <p:cNvPr id="201" name="Google Shape;201;p15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514350" lvl="0" marL="514350" rtl="0" algn="l">
              <a:spcBef>
                <a:spcPts val="0"/>
              </a:spcBef>
              <a:spcAft>
                <a:spcPts val="0"/>
              </a:spcAft>
              <a:buSzPct val="60000"/>
              <a:buFont typeface="Calibri"/>
              <a:buAutoNum type="arabicPeriod"/>
            </a:pPr>
            <a:r>
              <a:rPr lang="en-US" sz="3200"/>
              <a:t>Trauma</a:t>
            </a:r>
            <a:endParaRPr/>
          </a:p>
          <a:p>
            <a:pPr indent="-514350" lvl="1" marL="835025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None/>
            </a:pPr>
            <a:r>
              <a:rPr lang="en-US"/>
              <a:t>    Nose picking, facial trauma, RTA, fracture base of skull.</a:t>
            </a:r>
            <a:endParaRPr/>
          </a:p>
          <a:p>
            <a:pPr indent="-514350" lvl="0" marL="514350" rtl="0" algn="l">
              <a:spcBef>
                <a:spcPts val="700"/>
              </a:spcBef>
              <a:spcAft>
                <a:spcPts val="0"/>
              </a:spcAft>
              <a:buSzPct val="60000"/>
              <a:buFont typeface="Calibri"/>
              <a:buAutoNum type="arabicPeriod"/>
            </a:pPr>
            <a:r>
              <a:rPr lang="en-US" sz="3200"/>
              <a:t>Idiopathic (from Little’s area)</a:t>
            </a:r>
            <a:endParaRPr/>
          </a:p>
          <a:p>
            <a:pPr indent="-514350" lvl="0" marL="514350" rtl="0" algn="l">
              <a:spcBef>
                <a:spcPts val="700"/>
              </a:spcBef>
              <a:spcAft>
                <a:spcPts val="0"/>
              </a:spcAft>
              <a:buSzPct val="60000"/>
              <a:buFont typeface="Calibri"/>
              <a:buAutoNum type="arabicPeriod"/>
            </a:pPr>
            <a:r>
              <a:rPr lang="en-US" sz="3200"/>
              <a:t>Inflammatory</a:t>
            </a:r>
            <a:endParaRPr/>
          </a:p>
          <a:p>
            <a:pPr indent="-514350" lvl="1" marL="835025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None/>
            </a:pPr>
            <a:r>
              <a:rPr lang="en-US" sz="2500"/>
              <a:t>    Rhinitis (infective, allergic), Sinusitis, Specific nasal infections (bacterial, fungal, TB)</a:t>
            </a:r>
            <a:endParaRPr/>
          </a:p>
          <a:p>
            <a:pPr indent="-514350" lvl="0" marL="514350" rtl="0" algn="l">
              <a:spcBef>
                <a:spcPts val="700"/>
              </a:spcBef>
              <a:spcAft>
                <a:spcPts val="0"/>
              </a:spcAft>
              <a:buSzPct val="60000"/>
              <a:buFont typeface="Calibri"/>
              <a:buAutoNum type="arabicPeriod"/>
            </a:pPr>
            <a:r>
              <a:rPr lang="en-US" sz="3200"/>
              <a:t>Anatomical/structural deformities of the nose</a:t>
            </a:r>
            <a:endParaRPr/>
          </a:p>
          <a:p>
            <a:pPr indent="-228600" lvl="2" marL="914400" rtl="0" algn="l">
              <a:spcBef>
                <a:spcPts val="500"/>
              </a:spcBef>
              <a:spcAft>
                <a:spcPts val="0"/>
              </a:spcAft>
              <a:buSzPct val="75000"/>
              <a:buFont typeface="Noto Sans Symbols"/>
              <a:buChar char="■"/>
            </a:pPr>
            <a:r>
              <a:rPr lang="en-US" sz="2400"/>
              <a:t>Congenital or acquired</a:t>
            </a:r>
            <a:endParaRPr/>
          </a:p>
          <a:p>
            <a:pPr indent="-228600" lvl="2" marL="914400" rtl="0" algn="l">
              <a:spcBef>
                <a:spcPts val="500"/>
              </a:spcBef>
              <a:spcAft>
                <a:spcPts val="0"/>
              </a:spcAft>
              <a:buSzPct val="75000"/>
              <a:buFont typeface="Noto Sans Symbols"/>
              <a:buChar char="■"/>
            </a:pPr>
            <a:r>
              <a:rPr lang="en-US" sz="2400"/>
              <a:t>Deviated nasal septum</a:t>
            </a:r>
            <a:endParaRPr/>
          </a:p>
          <a:p>
            <a:pPr indent="-228600" lvl="2" marL="914400" rtl="0" algn="l">
              <a:spcBef>
                <a:spcPts val="500"/>
              </a:spcBef>
              <a:spcAft>
                <a:spcPts val="0"/>
              </a:spcAft>
              <a:buSzPct val="75000"/>
              <a:buFont typeface="Noto Sans Symbols"/>
              <a:buChar char="■"/>
            </a:pPr>
            <a:r>
              <a:rPr lang="en-US" sz="2400"/>
              <a:t>Nasal spur</a:t>
            </a:r>
            <a:endParaRPr/>
          </a:p>
          <a:p>
            <a:pPr indent="-228600" lvl="2" marL="914400" rtl="0" algn="l">
              <a:spcBef>
                <a:spcPts val="500"/>
              </a:spcBef>
              <a:spcAft>
                <a:spcPts val="0"/>
              </a:spcAft>
              <a:buSzPct val="75000"/>
              <a:buFont typeface="Noto Sans Symbols"/>
              <a:buChar char="■"/>
            </a:pPr>
            <a:r>
              <a:rPr lang="en-US" sz="2400"/>
              <a:t>Hypertrophied or rotated turbinates (paradoxical) drying, crusting, bleeding</a:t>
            </a:r>
            <a:endParaRPr/>
          </a:p>
          <a:p>
            <a:pPr indent="-217855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6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spcBef>
                <a:spcPts val="0"/>
              </a:spcBef>
              <a:spcAft>
                <a:spcPts val="0"/>
              </a:spcAft>
              <a:buSzPts val="1680"/>
              <a:buFont typeface="Calibri"/>
              <a:buAutoNum type="arabicPeriod" startAt="5"/>
            </a:pPr>
            <a:r>
              <a:rPr lang="en-US" sz="2800"/>
              <a:t> Neoplastic (Benign or malignant)</a:t>
            </a:r>
            <a:endParaRPr/>
          </a:p>
          <a:p>
            <a:pPr indent="-514350" lvl="2" marL="1108075" rtl="0" algn="l">
              <a:spcBef>
                <a:spcPts val="500"/>
              </a:spcBef>
              <a:spcAft>
                <a:spcPts val="0"/>
              </a:spcAft>
              <a:buSzPts val="1575"/>
              <a:buChar char="■"/>
            </a:pPr>
            <a:r>
              <a:rPr lang="en-US" sz="2100"/>
              <a:t>In the nose or paranasal sinuses and postnasal space tumours</a:t>
            </a:r>
            <a:endParaRPr/>
          </a:p>
          <a:p>
            <a:pPr indent="-514350" lvl="2" marL="1108075" rtl="0" algn="l">
              <a:spcBef>
                <a:spcPts val="500"/>
              </a:spcBef>
              <a:spcAft>
                <a:spcPts val="0"/>
              </a:spcAft>
              <a:buSzPts val="1575"/>
              <a:buChar char="■"/>
            </a:pPr>
            <a:r>
              <a:rPr lang="en-US" sz="2100"/>
              <a:t>Juvenile angiofibroma (exclusively in the adolescent males, recurrent and severe episodes of epistaxis. Never biopsy since patient will bleed excessively)</a:t>
            </a:r>
            <a:endParaRPr/>
          </a:p>
          <a:p>
            <a:pPr indent="-514350" lvl="2" marL="1108075" rtl="0" algn="l">
              <a:spcBef>
                <a:spcPts val="500"/>
              </a:spcBef>
              <a:spcAft>
                <a:spcPts val="0"/>
              </a:spcAft>
              <a:buSzPts val="1575"/>
              <a:buChar char="■"/>
            </a:pPr>
            <a:r>
              <a:rPr lang="en-US" sz="2100"/>
              <a:t>Aneurysms of internal carotid artery</a:t>
            </a:r>
            <a:endParaRPr/>
          </a:p>
          <a:p>
            <a:pPr indent="-514350" lvl="0" marL="514350" rtl="0" algn="l">
              <a:spcBef>
                <a:spcPts val="700"/>
              </a:spcBef>
              <a:spcAft>
                <a:spcPts val="0"/>
              </a:spcAft>
              <a:buSzPts val="1680"/>
              <a:buFont typeface="Calibri"/>
              <a:buAutoNum type="arabicPeriod" startAt="5"/>
            </a:pPr>
            <a:r>
              <a:rPr lang="en-US" sz="2800"/>
              <a:t>Environmental; </a:t>
            </a:r>
            <a:endParaRPr/>
          </a:p>
          <a:p>
            <a:pPr indent="-514350" lvl="2" marL="1108075" rtl="0" algn="l">
              <a:spcBef>
                <a:spcPts val="500"/>
              </a:spcBef>
              <a:spcAft>
                <a:spcPts val="0"/>
              </a:spcAft>
              <a:buSzPts val="1575"/>
              <a:buChar char="■"/>
            </a:pPr>
            <a:r>
              <a:rPr lang="en-US" sz="2100"/>
              <a:t>High altitude</a:t>
            </a:r>
            <a:endParaRPr/>
          </a:p>
          <a:p>
            <a:pPr indent="-514350" lvl="2" marL="1108075" rtl="0" algn="l">
              <a:spcBef>
                <a:spcPts val="500"/>
              </a:spcBef>
              <a:spcAft>
                <a:spcPts val="0"/>
              </a:spcAft>
              <a:buSzPts val="1575"/>
              <a:buChar char="■"/>
            </a:pPr>
            <a:r>
              <a:rPr lang="en-US" sz="2100"/>
              <a:t>Air conditioning</a:t>
            </a:r>
            <a:endParaRPr/>
          </a:p>
          <a:p>
            <a:pPr indent="-514350" lvl="2" marL="1108075" rtl="0" algn="l">
              <a:spcBef>
                <a:spcPts val="500"/>
              </a:spcBef>
              <a:spcAft>
                <a:spcPts val="0"/>
              </a:spcAft>
              <a:buSzPts val="1575"/>
              <a:buChar char="■"/>
            </a:pPr>
            <a:r>
              <a:rPr lang="en-US" sz="2100"/>
              <a:t>Toxic or chemical irritant</a:t>
            </a:r>
            <a:endParaRPr/>
          </a:p>
          <a:p>
            <a:pPr indent="-514350" lvl="2" marL="1108075" rtl="0" algn="l">
              <a:spcBef>
                <a:spcPts val="500"/>
              </a:spcBef>
              <a:spcAft>
                <a:spcPts val="0"/>
              </a:spcAft>
              <a:buSzPts val="1575"/>
              <a:buChar char="■"/>
            </a:pPr>
            <a:r>
              <a:rPr lang="en-US" sz="2100"/>
              <a:t>Cold winter weather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7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rtl="0" algn="l">
              <a:spcBef>
                <a:spcPts val="0"/>
              </a:spcBef>
              <a:spcAft>
                <a:spcPts val="0"/>
              </a:spcAft>
              <a:buSzPts val="1920"/>
              <a:buFont typeface="Calibri"/>
              <a:buAutoNum type="arabicPeriod" startAt="7"/>
            </a:pPr>
            <a:r>
              <a:rPr lang="en-US" sz="3200"/>
              <a:t>Foreign bodies;</a:t>
            </a:r>
            <a:endParaRPr/>
          </a:p>
          <a:p>
            <a:pPr indent="-514350" lvl="2" marL="1109662" rtl="0" algn="l">
              <a:spcBef>
                <a:spcPts val="500"/>
              </a:spcBef>
              <a:spcAft>
                <a:spcPts val="0"/>
              </a:spcAft>
              <a:buSzPts val="1575"/>
              <a:buChar char="■"/>
            </a:pPr>
            <a:r>
              <a:rPr lang="en-US" sz="2100"/>
              <a:t>Unilateral, purulent nasal discharge and bleeding.</a:t>
            </a:r>
            <a:endParaRPr/>
          </a:p>
          <a:p>
            <a:pPr indent="-514350" lvl="2" marL="1109662" rtl="0" algn="l">
              <a:spcBef>
                <a:spcPts val="500"/>
              </a:spcBef>
              <a:spcAft>
                <a:spcPts val="0"/>
              </a:spcAft>
              <a:buSzPts val="1575"/>
              <a:buChar char="■"/>
            </a:pPr>
            <a:r>
              <a:rPr lang="en-US" sz="2100"/>
              <a:t>Usually in children or the mentally retarded</a:t>
            </a:r>
            <a:endParaRPr/>
          </a:p>
          <a:p>
            <a:pPr indent="-514350" lvl="2" marL="1109662" rtl="0" algn="l">
              <a:spcBef>
                <a:spcPts val="500"/>
              </a:spcBef>
              <a:spcAft>
                <a:spcPts val="0"/>
              </a:spcAft>
              <a:buSzPts val="1575"/>
              <a:buFont typeface="Noto Sans Symbols"/>
              <a:buNone/>
            </a:pPr>
            <a:r>
              <a:t/>
            </a:r>
            <a:endParaRPr sz="2100"/>
          </a:p>
          <a:p>
            <a:pPr indent="-514350" lvl="0" marL="514350" rtl="0" algn="l">
              <a:spcBef>
                <a:spcPts val="700"/>
              </a:spcBef>
              <a:spcAft>
                <a:spcPts val="0"/>
              </a:spcAft>
              <a:buSzPts val="2100"/>
              <a:buFont typeface="Calibri"/>
              <a:buAutoNum type="arabicPeriod" startAt="7"/>
            </a:pPr>
            <a:r>
              <a:rPr lang="en-US" sz="3500"/>
              <a:t>Iatrogenic;</a:t>
            </a:r>
            <a:endParaRPr/>
          </a:p>
          <a:p>
            <a:pPr indent="-320039" lvl="2" marL="915352" rtl="0" algn="l">
              <a:spcBef>
                <a:spcPts val="500"/>
              </a:spcBef>
              <a:spcAft>
                <a:spcPts val="0"/>
              </a:spcAft>
              <a:buSzPts val="1575"/>
              <a:buFont typeface="Noto Sans Symbols"/>
              <a:buChar char="◻"/>
            </a:pPr>
            <a:r>
              <a:rPr lang="en-US" sz="2100"/>
              <a:t>Excessive prescription of intranasal topical steroids</a:t>
            </a:r>
            <a:endParaRPr/>
          </a:p>
          <a:p>
            <a:pPr indent="-320039" lvl="2" marL="915352" rtl="0" algn="l">
              <a:spcBef>
                <a:spcPts val="500"/>
              </a:spcBef>
              <a:spcAft>
                <a:spcPts val="0"/>
              </a:spcAft>
              <a:buSzPts val="1575"/>
              <a:buFont typeface="Noto Sans Symbols"/>
              <a:buChar char="◻"/>
            </a:pPr>
            <a:r>
              <a:rPr lang="en-US" sz="2100"/>
              <a:t>Can lead to changes in mucosa and bleeding</a:t>
            </a:r>
            <a:endParaRPr/>
          </a:p>
          <a:p>
            <a:pPr indent="-320039" lvl="2" marL="915352" rtl="0" algn="l">
              <a:spcBef>
                <a:spcPts val="500"/>
              </a:spcBef>
              <a:spcAft>
                <a:spcPts val="0"/>
              </a:spcAft>
              <a:buSzPts val="1575"/>
              <a:buFont typeface="Noto Sans Symbols"/>
              <a:buChar char="◻"/>
            </a:pPr>
            <a:r>
              <a:rPr lang="en-US" sz="2100"/>
              <a:t>After nasal surgery (septoplasty, FESS)</a:t>
            </a:r>
            <a:endParaRPr sz="2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8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GENERAL CAUSES</a:t>
            </a:r>
            <a:endParaRPr/>
          </a:p>
        </p:txBody>
      </p:sp>
      <p:sp>
        <p:nvSpPr>
          <p:cNvPr id="217" name="Google Shape;217;p18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/>
          </a:bodyPr>
          <a:lstStyle/>
          <a:p>
            <a:pPr indent="-494347" lvl="0" marL="514350" rtl="0" algn="l">
              <a:spcBef>
                <a:spcPts val="0"/>
              </a:spcBef>
              <a:spcAft>
                <a:spcPts val="0"/>
              </a:spcAft>
              <a:buSzPct val="60000"/>
              <a:buFont typeface="Calibri"/>
              <a:buAutoNum type="arabicPeriod" startAt="9"/>
            </a:pPr>
            <a:r>
              <a:rPr lang="en-US" sz="7000"/>
              <a:t>Hypertension - associated with local factors</a:t>
            </a:r>
            <a:endParaRPr/>
          </a:p>
          <a:p>
            <a:pPr indent="-556831" lvl="1" marL="892175" rtl="0" algn="l">
              <a:spcBef>
                <a:spcPts val="550"/>
              </a:spcBef>
              <a:spcAft>
                <a:spcPts val="0"/>
              </a:spcAft>
              <a:buSzPct val="70000"/>
              <a:buChar char="🞑"/>
            </a:pPr>
            <a:r>
              <a:rPr lang="en-US" sz="4400"/>
              <a:t>Elderly; arteriosclerostic vessels do not contract well and the nasal mucosa becomes atrophic hence dries up and cracks easily and vessels may rupture especially during a hypertensive episodes</a:t>
            </a:r>
            <a:endParaRPr/>
          </a:p>
          <a:p>
            <a:pPr indent="-494347" lvl="0" marL="514350" rtl="0" algn="l">
              <a:spcBef>
                <a:spcPts val="700"/>
              </a:spcBef>
              <a:spcAft>
                <a:spcPts val="0"/>
              </a:spcAft>
              <a:buSzPct val="60000"/>
              <a:buFont typeface="Calibri"/>
              <a:buAutoNum type="arabicPeriod" startAt="9"/>
            </a:pPr>
            <a:r>
              <a:rPr lang="en-US" sz="7000"/>
              <a:t>Blood dyscrasias </a:t>
            </a:r>
            <a:endParaRPr/>
          </a:p>
          <a:p>
            <a:pPr indent="-259651" lvl="1" marL="640080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Char char="🞑"/>
            </a:pPr>
            <a:r>
              <a:rPr lang="en-US" sz="4400"/>
              <a:t>Vary in ability to cause epistaxis</a:t>
            </a:r>
            <a:endParaRPr/>
          </a:p>
          <a:p>
            <a:pPr indent="-259651" lvl="1" marL="640080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Char char="🞑"/>
            </a:pPr>
            <a:r>
              <a:rPr lang="en-US" sz="4400"/>
              <a:t>Usually diagnosed in early life by excessive bleeding after minor trauma. </a:t>
            </a:r>
            <a:endParaRPr/>
          </a:p>
          <a:p>
            <a:pPr indent="-259651" lvl="1" marL="640080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Char char="🞑"/>
            </a:pPr>
            <a:r>
              <a:rPr lang="en-US" sz="4400"/>
              <a:t>Deficiency of factors VIII (Heamophilia A), (Heamophilia B), Factor IX</a:t>
            </a:r>
            <a:endParaRPr/>
          </a:p>
          <a:p>
            <a:pPr indent="-259651" lvl="1" marL="640080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Char char="🞑"/>
            </a:pPr>
            <a:r>
              <a:rPr lang="en-US" sz="4400"/>
              <a:t>Von willebrands factor VII impaired PLT adhesiveness.</a:t>
            </a:r>
            <a:endParaRPr/>
          </a:p>
          <a:p>
            <a:pPr indent="-259651" lvl="1" marL="640080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Char char="🞑"/>
            </a:pPr>
            <a:r>
              <a:rPr lang="en-US" sz="4400"/>
              <a:t>Leukemia, lymphomas, Idiopathic thrombocytopenic purpura ITP, ossler Rendeu weber syndrome.</a:t>
            </a:r>
            <a:endParaRPr/>
          </a:p>
          <a:p>
            <a:pPr indent="-497205" lvl="0" marL="514350" rtl="0" algn="l">
              <a:spcBef>
                <a:spcPts val="700"/>
              </a:spcBef>
              <a:spcAft>
                <a:spcPts val="0"/>
              </a:spcAft>
              <a:buSzPct val="60000"/>
              <a:buFont typeface="Calibri"/>
              <a:buAutoNum type="arabicPeriod" startAt="9"/>
            </a:pPr>
            <a:r>
              <a:rPr lang="en-US" sz="6000"/>
              <a:t>Alcohol abuse - poor diet especially Vitamin C, K deficiency</a:t>
            </a:r>
            <a:endParaRPr/>
          </a:p>
          <a:p>
            <a:pPr indent="-497205" lvl="0" marL="514350" rtl="0" algn="l">
              <a:spcBef>
                <a:spcPts val="700"/>
              </a:spcBef>
              <a:spcAft>
                <a:spcPts val="0"/>
              </a:spcAft>
              <a:buSzPct val="60000"/>
              <a:buFont typeface="Calibri"/>
              <a:buAutoNum type="arabicPeriod" startAt="9"/>
            </a:pPr>
            <a:r>
              <a:rPr lang="en-US" sz="6000"/>
              <a:t>Parenchymal liver damage (decreased fibrinogen and prothrombin)</a:t>
            </a:r>
            <a:endParaRPr/>
          </a:p>
          <a:p>
            <a:pPr indent="-275844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9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514350" lvl="0" marL="514350" rtl="0" algn="l">
              <a:spcBef>
                <a:spcPts val="0"/>
              </a:spcBef>
              <a:spcAft>
                <a:spcPts val="0"/>
              </a:spcAft>
              <a:buSzPct val="59999"/>
              <a:buFont typeface="Calibri"/>
              <a:buAutoNum type="arabicPeriod" startAt="13"/>
            </a:pPr>
            <a:r>
              <a:rPr lang="en-US" sz="2800"/>
              <a:t>Pregnancy especially folic acid deficiency (decreased platelets)</a:t>
            </a:r>
            <a:endParaRPr/>
          </a:p>
          <a:p>
            <a:pPr indent="-514350" lvl="0" marL="514350" rtl="0" algn="l">
              <a:spcBef>
                <a:spcPts val="700"/>
              </a:spcBef>
              <a:spcAft>
                <a:spcPts val="0"/>
              </a:spcAft>
              <a:buSzPct val="59999"/>
              <a:buFont typeface="Calibri"/>
              <a:buAutoNum type="arabicPeriod" startAt="13"/>
            </a:pPr>
            <a:r>
              <a:rPr lang="en-US" sz="2800"/>
              <a:t>Drugs (anticoagulants, aspirin, Nsaids, CAF, carbenicillin).</a:t>
            </a:r>
            <a:endParaRPr/>
          </a:p>
          <a:p>
            <a:pPr indent="-514350" lvl="0" marL="514350" rtl="0" algn="l">
              <a:spcBef>
                <a:spcPts val="700"/>
              </a:spcBef>
              <a:spcAft>
                <a:spcPts val="0"/>
              </a:spcAft>
              <a:buSzPct val="59999"/>
              <a:buFont typeface="Calibri"/>
              <a:buAutoNum type="arabicPeriod" startAt="13"/>
            </a:pPr>
            <a:r>
              <a:rPr lang="en-US" sz="2800"/>
              <a:t>Systemic toxic agents- phosphorous, mercury.</a:t>
            </a:r>
            <a:endParaRPr/>
          </a:p>
          <a:p>
            <a:pPr indent="-514350" lvl="0" marL="514350" rtl="0" algn="l">
              <a:spcBef>
                <a:spcPts val="700"/>
              </a:spcBef>
              <a:spcAft>
                <a:spcPts val="0"/>
              </a:spcAft>
              <a:buSzPct val="59999"/>
              <a:buFont typeface="Calibri"/>
              <a:buAutoNum type="arabicPeriod" startAt="13"/>
            </a:pPr>
            <a:r>
              <a:rPr lang="en-US" sz="2800"/>
              <a:t>Infectious diseases (Typhoid, rheumatic fever, whooping cough)</a:t>
            </a:r>
            <a:endParaRPr/>
          </a:p>
          <a:p>
            <a:pPr indent="-514350" lvl="0" marL="514350" rtl="0" algn="l">
              <a:spcBef>
                <a:spcPts val="700"/>
              </a:spcBef>
              <a:spcAft>
                <a:spcPts val="0"/>
              </a:spcAft>
              <a:buSzPct val="59999"/>
              <a:buFont typeface="Calibri"/>
              <a:buAutoNum type="arabicPeriod" startAt="13"/>
            </a:pPr>
            <a:r>
              <a:rPr lang="en-US" sz="2800"/>
              <a:t>Cardiovascular disorders (MS, CHD, CCF, COA)</a:t>
            </a:r>
            <a:endParaRPr/>
          </a:p>
          <a:p>
            <a:pPr indent="-514350" lvl="0" marL="514350" rtl="0" algn="l">
              <a:spcBef>
                <a:spcPts val="700"/>
              </a:spcBef>
              <a:spcAft>
                <a:spcPts val="0"/>
              </a:spcAft>
              <a:buSzPct val="59999"/>
              <a:buFont typeface="Calibri"/>
              <a:buAutoNum type="arabicPeriod" startAt="13"/>
            </a:pPr>
            <a:r>
              <a:rPr lang="en-US" sz="2800"/>
              <a:t>Immuno-suppresion (HIV)</a:t>
            </a:r>
            <a:endParaRPr/>
          </a:p>
          <a:p>
            <a:pPr indent="-514350" lvl="0" marL="514350" rtl="0" algn="l">
              <a:spcBef>
                <a:spcPts val="700"/>
              </a:spcBef>
              <a:spcAft>
                <a:spcPts val="0"/>
              </a:spcAft>
              <a:buSzPct val="59999"/>
              <a:buFont typeface="Calibri"/>
              <a:buAutoNum type="arabicPeriod" startAt="13"/>
            </a:pPr>
            <a:r>
              <a:rPr lang="en-US" sz="2800"/>
              <a:t>Allergic diseases</a:t>
            </a:r>
            <a:endParaRPr/>
          </a:p>
          <a:p>
            <a:pPr indent="-514350" lvl="0" marL="514350" rtl="0" algn="l">
              <a:spcBef>
                <a:spcPts val="700"/>
              </a:spcBef>
              <a:spcAft>
                <a:spcPts val="0"/>
              </a:spcAft>
              <a:buSzPct val="59999"/>
              <a:buFont typeface="Calibri"/>
              <a:buAutoNum type="arabicPeriod" startAt="13"/>
            </a:pPr>
            <a:r>
              <a:rPr lang="en-US" sz="2800"/>
              <a:t>Malnutrition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CLINICAL PRESENTATION</a:t>
            </a:r>
            <a:endParaRPr/>
          </a:p>
        </p:txBody>
      </p:sp>
      <p:sp>
        <p:nvSpPr>
          <p:cNvPr id="228" name="Google Shape;228;p20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9088" lvl="0" marL="319088" rtl="0" algn="l">
              <a:spcBef>
                <a:spcPts val="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Sudden onset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Occasionally preceding headache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May be unilateral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Smell of blood in the throat, trickling in the throat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Swallow and vomit fresh blood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Anxiety (increased PR, BP), increased bleeding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Elderly decompensate very fast (hypovoleamic shock)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1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MANAGEMENT</a:t>
            </a:r>
            <a:endParaRPr/>
          </a:p>
        </p:txBody>
      </p:sp>
      <p:sp>
        <p:nvSpPr>
          <p:cNvPr id="234" name="Google Shape;234;p21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0040" lvl="0" marL="320040" rtl="0" algn="l">
              <a:spcBef>
                <a:spcPts val="0"/>
              </a:spcBef>
              <a:spcAft>
                <a:spcPts val="0"/>
              </a:spcAft>
              <a:buSzPts val="1740"/>
              <a:buFont typeface="Noto Sans Symbols"/>
              <a:buNone/>
            </a:pPr>
            <a:r>
              <a:rPr lang="en-US"/>
              <a:t>1.  Medical history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None/>
            </a:pPr>
            <a:r>
              <a:rPr lang="en-US"/>
              <a:t>2.  Physical examination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None/>
            </a:pPr>
            <a:r>
              <a:rPr lang="en-US"/>
              <a:t>3.  Laboratory investigations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None/>
            </a:pPr>
            <a:r>
              <a:rPr lang="en-US"/>
              <a:t>4.  Radiological investigations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None/>
            </a:pPr>
            <a:r>
              <a:rPr lang="en-US"/>
              <a:t>5.  EUA/Endoscopy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None/>
            </a:pPr>
            <a:r>
              <a:t/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2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GENERAL MANAGEMENT</a:t>
            </a:r>
            <a:endParaRPr/>
          </a:p>
        </p:txBody>
      </p:sp>
      <p:sp>
        <p:nvSpPr>
          <p:cNvPr id="240" name="Google Shape;240;p22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20059" lvl="0" marL="320040" rtl="0" algn="l">
              <a:spcBef>
                <a:spcPts val="0"/>
              </a:spcBef>
              <a:spcAft>
                <a:spcPts val="0"/>
              </a:spcAft>
              <a:buSzPct val="59999"/>
              <a:buFont typeface="Noto Sans Symbols"/>
              <a:buChar char="◻"/>
            </a:pPr>
            <a:r>
              <a:rPr lang="en-US"/>
              <a:t>ABC</a:t>
            </a:r>
            <a:endParaRPr/>
          </a:p>
          <a:p>
            <a:pPr indent="-320040" lvl="1" marL="640715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Char char="◻"/>
            </a:pPr>
            <a:r>
              <a:rPr lang="en-US"/>
              <a:t>Depends on the degree of haemorrhage, </a:t>
            </a:r>
            <a:endParaRPr/>
          </a:p>
          <a:p>
            <a:pPr indent="-320040" lvl="1" marL="640715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Char char="◻"/>
            </a:pPr>
            <a:r>
              <a:rPr lang="en-US"/>
              <a:t>Site (ant, post), </a:t>
            </a:r>
            <a:endParaRPr/>
          </a:p>
          <a:p>
            <a:pPr indent="-320040" lvl="1" marL="640715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Char char="◻"/>
            </a:pPr>
            <a:r>
              <a:rPr lang="en-US"/>
              <a:t>Age of patient, </a:t>
            </a:r>
            <a:endParaRPr/>
          </a:p>
          <a:p>
            <a:pPr indent="-320040" lvl="1" marL="640715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Char char="◻"/>
            </a:pPr>
            <a:r>
              <a:rPr lang="en-US"/>
              <a:t>Hx of precipitating factors.</a:t>
            </a:r>
            <a:endParaRPr/>
          </a:p>
          <a:p>
            <a:pPr indent="-320059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Char char="◻"/>
            </a:pPr>
            <a:r>
              <a:rPr lang="en-US"/>
              <a:t>An accurate patient history (Onset, location, duration, amount and frequency), trauma, nasal blockage, rhinorrhea</a:t>
            </a:r>
            <a:endParaRPr/>
          </a:p>
          <a:p>
            <a:pPr indent="-320059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Char char="◻"/>
            </a:pPr>
            <a:r>
              <a:rPr lang="en-US"/>
              <a:t>Family history, drug history, tobacco and alcohol usage</a:t>
            </a:r>
            <a:endParaRPr/>
          </a:p>
          <a:p>
            <a:pPr indent="-320059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Char char="◻"/>
            </a:pPr>
            <a:r>
              <a:rPr lang="en-US"/>
              <a:t>History of chronic illness (kidney, liver leukemia)</a:t>
            </a:r>
            <a:endParaRPr/>
          </a:p>
          <a:p>
            <a:pPr indent="-320059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Char char="◻"/>
            </a:pPr>
            <a:r>
              <a:rPr lang="en-US"/>
              <a:t>History of prior bleeding is important, general state of the patient (eg shock)</a:t>
            </a:r>
            <a:endParaRPr/>
          </a:p>
          <a:p>
            <a:pPr indent="-320059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Char char="◻"/>
            </a:pPr>
            <a:r>
              <a:rPr lang="en-US"/>
              <a:t>Blood for GXM, coagulopathy</a:t>
            </a:r>
            <a:endParaRPr/>
          </a:p>
          <a:p>
            <a:pPr indent="-320059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Char char="◻"/>
            </a:pPr>
            <a:r>
              <a:rPr lang="en-US"/>
              <a:t>Dark colored vomitus due to posterior bleed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3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Assessment of blood loss</a:t>
            </a:r>
            <a:endParaRPr/>
          </a:p>
        </p:txBody>
      </p:sp>
      <p:sp>
        <p:nvSpPr>
          <p:cNvPr id="246" name="Google Shape;246;p23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9088" lvl="0" marL="319088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Class I  10-15% of total blood volume (minimal blood loss &lt;700ml)</a:t>
            </a:r>
            <a:endParaRPr/>
          </a:p>
          <a:p>
            <a:pPr indent="-319088" lvl="0" marL="319088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Class II 15-30%</a:t>
            </a:r>
            <a:endParaRPr/>
          </a:p>
          <a:p>
            <a:pPr indent="-319088" lvl="0" marL="319088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Class III 30-40%</a:t>
            </a:r>
            <a:endParaRPr/>
          </a:p>
          <a:p>
            <a:pPr indent="-319088" lvl="0" marL="319088" rtl="0" algn="l">
              <a:lnSpc>
                <a:spcPct val="150000"/>
              </a:lnSpc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Class IV &gt;40%  (&gt;2000ml)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20040" lvl="0" marL="320040" rtl="0" algn="l">
              <a:spcBef>
                <a:spcPts val="0"/>
              </a:spcBef>
              <a:spcAft>
                <a:spcPts val="0"/>
              </a:spcAft>
              <a:buSzPts val="1740"/>
              <a:buFont typeface="Noto Sans Symbols"/>
              <a:buChar char="◻"/>
            </a:pPr>
            <a:r>
              <a:rPr lang="en-US"/>
              <a:t>Trivial haemorhrage- first aid measures.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Char char="◻"/>
            </a:pPr>
            <a:r>
              <a:rPr lang="en-US"/>
              <a:t>Mild-moderate (patient may develop shock)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Char char="◻"/>
            </a:pPr>
            <a:r>
              <a:rPr lang="en-US"/>
              <a:t>Main aim is to stop haemorrhage.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Char char="◻"/>
            </a:pPr>
            <a:r>
              <a:rPr lang="en-US"/>
              <a:t>Firm pressure to the nostrils 5-10 mins seated upright, head facing downwards.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Char char="◻"/>
            </a:pPr>
            <a:r>
              <a:rPr lang="en-US"/>
              <a:t>Advice the patient to breath thru the mouth.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Char char="◻"/>
            </a:pPr>
            <a:r>
              <a:rPr lang="en-US"/>
              <a:t>Arrange for good light, nasal cannula and suction machine.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Char char="◻"/>
            </a:pPr>
            <a:r>
              <a:rPr lang="en-US"/>
              <a:t>Anaesthetic agent + vasoconstrictor in solution</a:t>
            </a:r>
            <a:endParaRPr/>
          </a:p>
          <a:p>
            <a:pPr indent="-209550" lvl="0" marL="320040" rtl="0" algn="l">
              <a:spcBef>
                <a:spcPts val="700"/>
              </a:spcBef>
              <a:spcAft>
                <a:spcPts val="0"/>
              </a:spcAft>
              <a:buSzPts val="1740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1609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 txBox="1"/>
          <p:nvPr>
            <p:ph type="title"/>
          </p:nvPr>
        </p:nvSpPr>
        <p:spPr>
          <a:xfrm>
            <a:off x="381000" y="228600"/>
            <a:ext cx="8382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Rigid Nasal Endoscope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8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20040" lvl="0" marL="320040" rtl="0" algn="l">
              <a:spcBef>
                <a:spcPts val="0"/>
              </a:spcBef>
              <a:spcAft>
                <a:spcPts val="0"/>
              </a:spcAft>
              <a:buSzPct val="59999"/>
              <a:buFont typeface="Noto Sans Symbols"/>
              <a:buChar char="◻"/>
            </a:pPr>
            <a:r>
              <a:rPr b="1" lang="en-US"/>
              <a:t>Rules of fluid replacement:</a:t>
            </a:r>
            <a:endParaRPr/>
          </a:p>
          <a:p>
            <a:pPr indent="-320040" lvl="1" marL="640715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Char char="◻"/>
            </a:pPr>
            <a:r>
              <a:rPr lang="en-US"/>
              <a:t>Crystalloid fluid= 3:1</a:t>
            </a:r>
            <a:endParaRPr/>
          </a:p>
          <a:p>
            <a:pPr indent="-320040" lvl="1" marL="640715" rtl="0" algn="l">
              <a:spcBef>
                <a:spcPts val="550"/>
              </a:spcBef>
              <a:spcAft>
                <a:spcPts val="0"/>
              </a:spcAft>
              <a:buSzPct val="70000"/>
              <a:buFont typeface="Noto Sans Symbols"/>
              <a:buChar char="◻"/>
            </a:pPr>
            <a:r>
              <a:rPr lang="en-US"/>
              <a:t>Colloids fluids= 1:1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Char char="◻"/>
            </a:pPr>
            <a:r>
              <a:rPr lang="en-US"/>
              <a:t>The patient is evaluated in the seated position.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Char char="◻"/>
            </a:pPr>
            <a:r>
              <a:rPr lang="en-US"/>
              <a:t>Adequate light suction anaesthetic solution.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Char char="◻"/>
            </a:pPr>
            <a:r>
              <a:rPr lang="en-US"/>
              <a:t>Packing materials and cautery. 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Char char="◻"/>
            </a:pPr>
            <a:r>
              <a:rPr lang="en-US"/>
              <a:t>Topical vasoconstrictor and anaesthetic agent. (oxymetazoline and xylocaine)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Char char="◻"/>
            </a:pPr>
            <a:r>
              <a:rPr lang="en-US"/>
              <a:t>Most bleeding sites are anterior and accessible to local treatment. 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Char char="◻"/>
            </a:pPr>
            <a:r>
              <a:rPr lang="en-US"/>
              <a:t>Bleeding sites that are not visible on anterior rhinoscopy most likely from posterior (sphenopalatine artery)</a:t>
            </a:r>
            <a:endParaRPr/>
          </a:p>
          <a:p>
            <a:pPr indent="-226123" lvl="0" marL="320040" rtl="0" algn="l">
              <a:spcBef>
                <a:spcPts val="700"/>
              </a:spcBef>
              <a:spcAft>
                <a:spcPts val="0"/>
              </a:spcAft>
              <a:buSzPct val="59999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NON-SURGICAL MANAGEMENT</a:t>
            </a:r>
            <a:endParaRPr/>
          </a:p>
        </p:txBody>
      </p:sp>
      <p:sp>
        <p:nvSpPr>
          <p:cNvPr id="279" name="Google Shape;279;p29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9088" lvl="0" marL="319088" rtl="0" algn="l">
              <a:spcBef>
                <a:spcPts val="0"/>
              </a:spcBef>
              <a:spcAft>
                <a:spcPts val="0"/>
              </a:spcAft>
              <a:buSzPts val="1920"/>
              <a:buChar char="◻"/>
            </a:pPr>
            <a:r>
              <a:rPr lang="en-US" sz="3200"/>
              <a:t>Anterior nasal packing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920"/>
              <a:buChar char="◻"/>
            </a:pPr>
            <a:r>
              <a:rPr lang="en-US" sz="3200"/>
              <a:t>Posterior nasal packing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920"/>
              <a:buChar char="◻"/>
            </a:pPr>
            <a:r>
              <a:rPr lang="en-US" sz="3200"/>
              <a:t>Local cautery with silver nitrate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920"/>
              <a:buChar char="◻"/>
            </a:pPr>
            <a:r>
              <a:rPr lang="en-US" sz="3200"/>
              <a:t>Endoscopic guided cautery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0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Nasal packing</a:t>
            </a:r>
            <a:endParaRPr/>
          </a:p>
        </p:txBody>
      </p:sp>
      <p:sp>
        <p:nvSpPr>
          <p:cNvPr id="285" name="Google Shape;285;p30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74320" lvl="0" marL="319405" rtl="0" algn="l">
              <a:spcBef>
                <a:spcPts val="0"/>
              </a:spcBef>
              <a:spcAft>
                <a:spcPts val="0"/>
              </a:spcAft>
              <a:buSzPct val="60000"/>
              <a:buFont typeface="Noto Sans Symbols"/>
              <a:buChar char="🞑"/>
            </a:pPr>
            <a:r>
              <a:rPr lang="en-US" sz="3100"/>
              <a:t>Anterior-ribbon gauze impregnated with petroleum jelly or bismuth iodoform paraffin paste (BIPP). </a:t>
            </a:r>
            <a:endParaRPr/>
          </a:p>
          <a:p>
            <a:pPr indent="-274320" lvl="0" marL="319405" rtl="0" algn="l">
              <a:spcBef>
                <a:spcPts val="700"/>
              </a:spcBef>
              <a:spcAft>
                <a:spcPts val="0"/>
              </a:spcAft>
              <a:buSzPct val="60000"/>
              <a:buFont typeface="Noto Sans Symbols"/>
              <a:buChar char="🞑"/>
            </a:pPr>
            <a:r>
              <a:rPr lang="en-US" sz="3100"/>
              <a:t>Left in situ for 24 to 72 hrs. </a:t>
            </a:r>
            <a:endParaRPr/>
          </a:p>
          <a:p>
            <a:pPr indent="-274320" lvl="0" marL="319405" rtl="0" algn="l">
              <a:spcBef>
                <a:spcPts val="700"/>
              </a:spcBef>
              <a:spcAft>
                <a:spcPts val="0"/>
              </a:spcAft>
              <a:buSzPct val="60000"/>
              <a:buFont typeface="Noto Sans Symbols"/>
              <a:buChar char="🞑"/>
            </a:pPr>
            <a:r>
              <a:rPr lang="en-US" sz="3100"/>
              <a:t>Complications include sinusitis, septal perforation, alar necrosis and hypoxia. </a:t>
            </a:r>
            <a:endParaRPr/>
          </a:p>
          <a:p>
            <a:pPr indent="-274320" lvl="0" marL="319405" rtl="0" algn="l">
              <a:spcBef>
                <a:spcPts val="700"/>
              </a:spcBef>
              <a:spcAft>
                <a:spcPts val="0"/>
              </a:spcAft>
              <a:buSzPct val="60000"/>
              <a:buFont typeface="Noto Sans Symbols"/>
              <a:buChar char="🞑"/>
            </a:pPr>
            <a:r>
              <a:rPr lang="en-US" sz="3100"/>
              <a:t>There are special nasal tampons and ballon catheters.</a:t>
            </a:r>
            <a:endParaRPr/>
          </a:p>
          <a:p>
            <a:pPr indent="-274320" lvl="0" marL="319405" rtl="0" algn="l">
              <a:spcBef>
                <a:spcPts val="700"/>
              </a:spcBef>
              <a:spcAft>
                <a:spcPts val="0"/>
              </a:spcAft>
              <a:buSzPct val="60000"/>
              <a:buFont typeface="Noto Sans Symbols"/>
              <a:buChar char="🞑"/>
            </a:pPr>
            <a:r>
              <a:rPr lang="en-US" sz="3100"/>
              <a:t>Posterior- Under GA preferably. Can also use foleys catheter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ct val="60000"/>
              <a:buFont typeface="Noto Sans Symbols"/>
              <a:buChar char="◻"/>
            </a:pPr>
            <a:r>
              <a:rPr lang="en-US" sz="3200"/>
              <a:t>Hot water irrigation at 50 degrees (activates clotting system)</a:t>
            </a:r>
            <a:endParaRPr/>
          </a:p>
          <a:p>
            <a:pPr indent="-320040" lvl="0" marL="320040" rtl="0" algn="l">
              <a:spcBef>
                <a:spcPts val="700"/>
              </a:spcBef>
              <a:spcAft>
                <a:spcPts val="0"/>
              </a:spcAft>
              <a:buSzPct val="60000"/>
              <a:buFont typeface="Noto Sans Symbols"/>
              <a:buChar char="◻"/>
            </a:pPr>
            <a:r>
              <a:rPr lang="en-US" sz="3200"/>
              <a:t>Systemic medications- Tranexamic acid, inhibits fibrinolysis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1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Anterior Nasal Packing</a:t>
            </a:r>
            <a:endParaRPr/>
          </a:p>
        </p:txBody>
      </p:sp>
      <p:pic>
        <p:nvPicPr>
          <p:cNvPr id="291" name="Google Shape;291;p31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1813" y="1752600"/>
            <a:ext cx="8612187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2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Nasal Tampons</a:t>
            </a:r>
            <a:endParaRPr/>
          </a:p>
        </p:txBody>
      </p:sp>
      <p:pic>
        <p:nvPicPr>
          <p:cNvPr descr="tampon.bmp" id="297" name="Google Shape;297;p32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815" y="1447800"/>
            <a:ext cx="8150225" cy="54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57200"/>
            <a:ext cx="9144000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3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Posterior Nasal Packing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8600"/>
            <a:ext cx="9144000" cy="662939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4"/>
          <p:cNvSpPr txBox="1"/>
          <p:nvPr>
            <p:ph type="title"/>
          </p:nvPr>
        </p:nvSpPr>
        <p:spPr>
          <a:xfrm>
            <a:off x="381000" y="0"/>
            <a:ext cx="83820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Anterior and Posterior Nasal Packing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5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Both Anterior and Posterior Nasal Packing</a:t>
            </a:r>
            <a:endParaRPr/>
          </a:p>
        </p:txBody>
      </p:sp>
      <p:pic>
        <p:nvPicPr>
          <p:cNvPr descr="C:\Dr Karuga\scan0001.jpg" id="315" name="Google Shape;315;p35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0200" y="1676400"/>
            <a:ext cx="5562600" cy="5084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36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533400"/>
            <a:ext cx="8534400" cy="564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9144000" cy="694898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7"/>
          <p:cNvSpPr txBox="1"/>
          <p:nvPr>
            <p:ph type="title"/>
          </p:nvPr>
        </p:nvSpPr>
        <p:spPr>
          <a:xfrm>
            <a:off x="495300" y="-2"/>
            <a:ext cx="8153400" cy="9144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Silver Nitrate Stick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4800"/>
            <a:ext cx="9144000" cy="655319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8"/>
          <p:cNvSpPr txBox="1"/>
          <p:nvPr/>
        </p:nvSpPr>
        <p:spPr>
          <a:xfrm>
            <a:off x="495300" y="286603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Silver Nitrate Stick</a:t>
            </a:r>
            <a:endParaRPr b="0" i="0" sz="4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0801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40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Cautery Machine and Diathermy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1"/>
          <p:cNvSpPr txBox="1"/>
          <p:nvPr>
            <p:ph type="title"/>
          </p:nvPr>
        </p:nvSpPr>
        <p:spPr>
          <a:xfrm>
            <a:off x="612775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SURGICAL MANAGEMENT</a:t>
            </a:r>
            <a:endParaRPr/>
          </a:p>
        </p:txBody>
      </p:sp>
      <p:sp>
        <p:nvSpPr>
          <p:cNvPr id="349" name="Google Shape;349;p41"/>
          <p:cNvSpPr txBox="1"/>
          <p:nvPr>
            <p:ph idx="1" type="body"/>
          </p:nvPr>
        </p:nvSpPr>
        <p:spPr>
          <a:xfrm>
            <a:off x="612775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9088" lvl="0" marL="319088" rtl="0" algn="l">
              <a:spcBef>
                <a:spcPts val="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In cases of intractable bleeding ligation of arteries is performed:</a:t>
            </a:r>
            <a:endParaRPr/>
          </a:p>
          <a:p>
            <a:pPr indent="-319088" lvl="1" marL="639763" rtl="0" algn="l">
              <a:spcBef>
                <a:spcPts val="550"/>
              </a:spcBef>
              <a:spcAft>
                <a:spcPts val="0"/>
              </a:spcAft>
              <a:buSzPts val="1820"/>
              <a:buFont typeface="Noto Sans Symbols"/>
              <a:buChar char="◻"/>
            </a:pPr>
            <a:r>
              <a:rPr lang="en-US"/>
              <a:t>Sphenopalatine artery.</a:t>
            </a:r>
            <a:endParaRPr/>
          </a:p>
          <a:p>
            <a:pPr indent="-319088" lvl="1" marL="639763" rtl="0" algn="l">
              <a:spcBef>
                <a:spcPts val="550"/>
              </a:spcBef>
              <a:spcAft>
                <a:spcPts val="0"/>
              </a:spcAft>
              <a:buSzPts val="1820"/>
              <a:buFont typeface="Noto Sans Symbols"/>
              <a:buChar char="◻"/>
            </a:pPr>
            <a:r>
              <a:rPr lang="en-US"/>
              <a:t>Maxillary Artery.</a:t>
            </a:r>
            <a:endParaRPr/>
          </a:p>
          <a:p>
            <a:pPr indent="-319088" lvl="1" marL="639763" rtl="0" algn="l">
              <a:spcBef>
                <a:spcPts val="550"/>
              </a:spcBef>
              <a:spcAft>
                <a:spcPts val="0"/>
              </a:spcAft>
              <a:buSzPts val="1820"/>
              <a:buFont typeface="Noto Sans Symbols"/>
              <a:buChar char="◻"/>
            </a:pPr>
            <a:r>
              <a:rPr lang="en-US"/>
              <a:t>External carotid artery.</a:t>
            </a:r>
            <a:endParaRPr/>
          </a:p>
          <a:p>
            <a:pPr indent="-319088" lvl="1" marL="639763" rtl="0" algn="l">
              <a:spcBef>
                <a:spcPts val="550"/>
              </a:spcBef>
              <a:spcAft>
                <a:spcPts val="0"/>
              </a:spcAft>
              <a:buSzPts val="1820"/>
              <a:buFont typeface="Noto Sans Symbols"/>
              <a:buChar char="◻"/>
            </a:pPr>
            <a:r>
              <a:rPr lang="en-US"/>
              <a:t>Ant and Posterior ethmoids.</a:t>
            </a:r>
            <a:endParaRPr/>
          </a:p>
          <a:p>
            <a:pPr indent="-319088" lvl="0" marL="319088" rtl="0" algn="l"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Embolization with the use of polyvinyl alcohol foam</a:t>
            </a:r>
            <a:endParaRPr/>
          </a:p>
          <a:p>
            <a:pPr indent="-208598" lvl="0" marL="319088" rtl="0" algn="l">
              <a:spcBef>
                <a:spcPts val="700"/>
              </a:spcBef>
              <a:spcAft>
                <a:spcPts val="0"/>
              </a:spcAft>
              <a:buSzPts val="17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43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600" y="0"/>
            <a:ext cx="6553200" cy="6843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4"/>
          <p:cNvSpPr txBox="1"/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END</a:t>
            </a:r>
            <a:endParaRPr/>
          </a:p>
        </p:txBody>
      </p:sp>
      <p:pic>
        <p:nvPicPr>
          <p:cNvPr id="365" name="Google Shape;365;p44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4200" y="2057400"/>
            <a:ext cx="3124200" cy="351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edian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edian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Override1.xml><?xml version="1.0" encoding="utf-8"?>
<a:themeOverride xmlns:a="http://schemas.openxmlformats.org/drawingml/2006/main" xmlns:r="http://schemas.openxmlformats.org/officeDocument/2006/relationships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2011-02-07T06:07:30Z</dcterms:created>
  <dc:creator>Kathy</dc:creator>
</cp:coreProperties>
</file>